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64"/>
  </p:notesMasterIdLst>
  <p:sldIdLst>
    <p:sldId id="256" r:id="rId2"/>
    <p:sldId id="353" r:id="rId3"/>
    <p:sldId id="354" r:id="rId4"/>
    <p:sldId id="262" r:id="rId5"/>
    <p:sldId id="398" r:id="rId6"/>
    <p:sldId id="401" r:id="rId7"/>
    <p:sldId id="358" r:id="rId8"/>
    <p:sldId id="442" r:id="rId9"/>
    <p:sldId id="455" r:id="rId10"/>
    <p:sldId id="448" r:id="rId11"/>
    <p:sldId id="443" r:id="rId12"/>
    <p:sldId id="407" r:id="rId13"/>
    <p:sldId id="451" r:id="rId14"/>
    <p:sldId id="428" r:id="rId15"/>
    <p:sldId id="444" r:id="rId16"/>
    <p:sldId id="370" r:id="rId17"/>
    <p:sldId id="374" r:id="rId18"/>
    <p:sldId id="461" r:id="rId19"/>
    <p:sldId id="425" r:id="rId20"/>
    <p:sldId id="446" r:id="rId21"/>
    <p:sldId id="445" r:id="rId22"/>
    <p:sldId id="386" r:id="rId23"/>
    <p:sldId id="437" r:id="rId24"/>
    <p:sldId id="457" r:id="rId25"/>
    <p:sldId id="382" r:id="rId26"/>
    <p:sldId id="384" r:id="rId27"/>
    <p:sldId id="447" r:id="rId28"/>
    <p:sldId id="275" r:id="rId29"/>
    <p:sldId id="305" r:id="rId30"/>
    <p:sldId id="380" r:id="rId31"/>
    <p:sldId id="395" r:id="rId32"/>
    <p:sldId id="397" r:id="rId33"/>
    <p:sldId id="399" r:id="rId34"/>
    <p:sldId id="400" r:id="rId35"/>
    <p:sldId id="402" r:id="rId36"/>
    <p:sldId id="403" r:id="rId37"/>
    <p:sldId id="404" r:id="rId38"/>
    <p:sldId id="405" r:id="rId39"/>
    <p:sldId id="406" r:id="rId40"/>
    <p:sldId id="408"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32" r:id="rId56"/>
    <p:sldId id="433" r:id="rId57"/>
    <p:sldId id="434" r:id="rId58"/>
    <p:sldId id="435" r:id="rId59"/>
    <p:sldId id="452" r:id="rId60"/>
    <p:sldId id="458" r:id="rId61"/>
    <p:sldId id="459" r:id="rId62"/>
    <p:sldId id="460" r:id="rId63"/>
  </p:sldIdLst>
  <p:sldSz cx="9144000" cy="6858000" type="screen4x3"/>
  <p:notesSz cx="6858000" cy="9144000"/>
  <p:defaultTextStyle>
    <a:defPPr>
      <a:defRPr lang="en-US"/>
    </a:defPPr>
    <a:lvl1pPr algn="l" defTabSz="457200"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defTabSz="457200"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defTabSz="457200"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defTabSz="457200"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defTabSz="457200"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2B2B2"/>
    <a:srgbClr val="FFFFCC"/>
    <a:srgbClr val="FFCC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2754" autoAdjust="0"/>
  </p:normalViewPr>
  <p:slideViewPr>
    <p:cSldViewPr snapToGrid="0" snapToObjects="1">
      <p:cViewPr>
        <p:scale>
          <a:sx n="96" d="100"/>
          <a:sy n="96" d="100"/>
        </p:scale>
        <p:origin x="-1386"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3BF359DB-B82E-4862-8FC9-1C284A33D8B0}" type="datetimeFigureOut">
              <a:rPr lang="en-US"/>
              <a:pPr>
                <a:defRPr/>
              </a:pPr>
              <a:t>9/30/2011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FE5F8637-11BF-456D-8338-113FEA066922}" type="slidenum">
              <a:rPr lang="en-US"/>
              <a:pPr>
                <a:defRPr/>
              </a:pPr>
              <a:t>‹#›</a:t>
            </a:fld>
            <a:endParaRPr lang="en-US"/>
          </a:p>
        </p:txBody>
      </p:sp>
    </p:spTree>
    <p:extLst>
      <p:ext uri="{BB962C8B-B14F-4D97-AF65-F5344CB8AC3E}">
        <p14:creationId xmlns="" xmlns:p14="http://schemas.microsoft.com/office/powerpoint/2010/main" val="8793777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Good</a:t>
            </a:r>
            <a:r>
              <a:rPr lang="en-US" altLang="zh-TW" baseline="0" dirty="0" smtClean="0"/>
              <a:t> morning</a:t>
            </a:r>
            <a:r>
              <a:rPr lang="en-US" altLang="zh-TW" dirty="0" smtClean="0"/>
              <a:t> everyone, my name is Jen-Cheng Huang. </a:t>
            </a:r>
          </a:p>
          <a:p>
            <a:pPr eaLnBrk="1" hangingPunct="1">
              <a:spcBef>
                <a:spcPct val="0"/>
              </a:spcBef>
            </a:pPr>
            <a:r>
              <a:rPr lang="en-US" altLang="zh-TW" dirty="0" smtClean="0"/>
              <a:t>Today I am going to talk about our project which uses a set of simple HW/FW modifications to enable OS-transparent</a:t>
            </a:r>
            <a:r>
              <a:rPr lang="en-US" altLang="zh-TW" baseline="0" dirty="0" smtClean="0"/>
              <a:t> and efficient packet inspection</a:t>
            </a:r>
            <a:endParaRPr lang="en-US" altLang="zh-TW" dirty="0"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62AB4-48A0-4BEF-98FF-1A3D942385A3}"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1. The figure shows the modifications that we need in Ally architecture. </a:t>
            </a:r>
          </a:p>
          <a:p>
            <a:r>
              <a:rPr lang="en-US" baseline="0" dirty="0" smtClean="0"/>
              <a:t>2. For HW parts, we slightly modified MMU, IOMMU and Interrupt Unit to construct the privileged partition. </a:t>
            </a:r>
          </a:p>
          <a:p>
            <a:r>
              <a:rPr lang="en-US" baseline="0" dirty="0" smtClean="0"/>
              <a:t>3. On Firmware part, we have modified the BIOS to insert customized booting procedure.</a:t>
            </a:r>
          </a:p>
          <a:p>
            <a:r>
              <a:rPr lang="en-US" baseline="0" dirty="0" smtClean="0"/>
              <a:t>() Change acronyms to make them more meaningful</a:t>
            </a:r>
          </a:p>
        </p:txBody>
      </p:sp>
      <p:sp>
        <p:nvSpPr>
          <p:cNvPr id="4" name="Slide Number Placeholder 3"/>
          <p:cNvSpPr>
            <a:spLocks noGrp="1"/>
          </p:cNvSpPr>
          <p:nvPr>
            <p:ph type="sldNum" sz="quarter" idx="10"/>
          </p:nvPr>
        </p:nvSpPr>
        <p:spPr/>
        <p:txBody>
          <a:bodyPr/>
          <a:lstStyle/>
          <a:p>
            <a:fld id="{8D70195F-0CDF-4500-9A98-1E8B5CA3BD3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I have explained our</a:t>
            </a:r>
            <a:r>
              <a:rPr lang="en-US" altLang="zh-TW" baseline="0" dirty="0" smtClean="0"/>
              <a:t> target architecture as well as the HW/FW modifications that we need. </a:t>
            </a:r>
          </a:p>
          <a:p>
            <a:pPr eaLnBrk="1" hangingPunct="1"/>
            <a:r>
              <a:rPr lang="en-US" altLang="zh-TW" baseline="0" dirty="0" smtClean="0"/>
              <a:t>2. Now I am going to explain the functionalities Ally provide as well as the required HW/FW modifications</a:t>
            </a:r>
            <a:endParaRPr lang="en-US" altLang="zh-TW"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The</a:t>
            </a:r>
            <a:r>
              <a:rPr lang="en-US" altLang="zh-TW" baseline="0" dirty="0" smtClean="0"/>
              <a:t> fundamental functionality is to do the </a:t>
            </a:r>
            <a:r>
              <a:rPr lang="en-US" altLang="zh-TW" baseline="0" dirty="0" err="1" smtClean="0"/>
              <a:t>multicore</a:t>
            </a:r>
            <a:r>
              <a:rPr lang="en-US" altLang="zh-TW" baseline="0" dirty="0" smtClean="0"/>
              <a:t> partitioning. The goal is to provide an isolated environment for the privileged partition.  </a:t>
            </a:r>
          </a:p>
          <a:p>
            <a:pPr eaLnBrk="1" hangingPunct="1"/>
            <a:r>
              <a:rPr lang="en-US" altLang="zh-TW" baseline="0" dirty="0" smtClean="0"/>
              <a:t>2. On the software part, different from any OS or hypervisor based proposals,  the privileged partition in Ally has independent software stack which does not share with the unprivileged partitions.  </a:t>
            </a:r>
          </a:p>
          <a:p>
            <a:pPr eaLnBrk="1" hangingPunct="1"/>
            <a:r>
              <a:rPr lang="en-US" altLang="zh-TW" baseline="0" dirty="0" smtClean="0"/>
              <a:t>3. On the hardware part, the privileged partition has segregated cores and memory in order to provide isolation and </a:t>
            </a:r>
            <a:r>
              <a:rPr lang="en-US" altLang="zh-TW" baseline="0" dirty="0" err="1" smtClean="0"/>
              <a:t>QoS</a:t>
            </a:r>
            <a:r>
              <a:rPr lang="en-US" altLang="zh-TW" baseline="0" dirty="0" smtClean="0"/>
              <a:t> guarantee. </a:t>
            </a:r>
            <a:endParaRPr lang="en-US" altLang="zh-TW"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p:spPr>
      </p:sp>
      <p:sp>
        <p:nvSpPr>
          <p:cNvPr id="3277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To</a:t>
            </a:r>
            <a:r>
              <a:rPr lang="en-US" altLang="zh-TW" baseline="0" dirty="0" smtClean="0"/>
              <a:t> make the privileged cores hidden from the rest of the system, we propose to modify BIOS hide the corresponding information since the BIOS is used to provide HW information to the OS.</a:t>
            </a:r>
          </a:p>
          <a:p>
            <a:pPr eaLnBrk="1" hangingPunct="1"/>
            <a:r>
              <a:rPr lang="en-US" altLang="zh-TW" baseline="0" dirty="0" smtClean="0"/>
              <a:t>2. The shapes in gray color show the normal booting procedure. In the normal booting procedure, The BSP core starts executing the BIOS procedure and sends the IPI to all the rest cores. Each AP core runs pre-defined procedure and enters its information to a core information table which is later used by the OS. </a:t>
            </a:r>
          </a:p>
          <a:p>
            <a:pPr eaLnBrk="1" hangingPunct="1"/>
            <a:r>
              <a:rPr lang="en-US" altLang="zh-TW" baseline="0" dirty="0" smtClean="0"/>
              <a:t>3. In our customized procedure, one of the AP is assigned as a privileged core and starts initializing DPI engine and then waiting for incoming packets. Note that the privileged API core does not update the Core information Table in order to hide its existence. </a:t>
            </a:r>
          </a:p>
          <a:p>
            <a:pPr eaLnBrk="1" hangingPunct="1"/>
            <a:r>
              <a:rPr lang="en-US" altLang="zh-TW" baseline="0" dirty="0" smtClean="0"/>
              <a:t>4(try not to say only one DPI core)</a:t>
            </a:r>
            <a:endParaRPr lang="en-US" altLang="zh-TW"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dirty="0" smtClean="0"/>
              <a:t>1. To protect the memory of</a:t>
            </a:r>
            <a:r>
              <a:rPr lang="en-US" baseline="0" dirty="0" smtClean="0"/>
              <a:t> privileged partition, using another level of page table to do protection will incur a lot of overhead. </a:t>
            </a:r>
          </a:p>
          <a:p>
            <a:pPr marL="228600" indent="-228600">
              <a:buNone/>
            </a:pPr>
            <a:r>
              <a:rPr lang="en-US" baseline="0" dirty="0" smtClean="0"/>
              <a:t>2. Instead, we chose to partition the main memory into two physically contiguous regions. (animation) </a:t>
            </a:r>
          </a:p>
          <a:p>
            <a:pPr marL="228600" indent="-228600">
              <a:buNone/>
            </a:pPr>
            <a:r>
              <a:rPr lang="en-US" baseline="0" dirty="0" smtClean="0"/>
              <a:t>3. We add a special register which stores the boundary between the privileged and unprivileged partitions to the MMU.  </a:t>
            </a:r>
          </a:p>
          <a:p>
            <a:pPr marL="228600" indent="-228600">
              <a:buNone/>
            </a:pPr>
            <a:r>
              <a:rPr lang="en-US" baseline="0" dirty="0" smtClean="0"/>
              <a:t>4. In case of TLB misses of the unprivileged core, the returned physical address will be checked against the boundary register to see if the access falls in the range of unprivileged partition. </a:t>
            </a:r>
          </a:p>
          <a:p>
            <a:pPr marL="228600" indent="-228600">
              <a:buNone/>
            </a:pPr>
            <a:r>
              <a:rPr lang="en-US" baseline="0" dirty="0" smtClean="0"/>
              <a:t>5. Since the overhead of TLB misses dominates, the overhead of range checking is negligible. </a:t>
            </a:r>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14</a:t>
            </a:fld>
            <a:endParaRPr lang="en-US"/>
          </a:p>
        </p:txBody>
      </p:sp>
    </p:spTree>
    <p:extLst>
      <p:ext uri="{BB962C8B-B14F-4D97-AF65-F5344CB8AC3E}">
        <p14:creationId xmlns="" xmlns:p14="http://schemas.microsoft.com/office/powerpoint/2010/main" val="261189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Now I have explained how</a:t>
            </a:r>
            <a:r>
              <a:rPr lang="en-US" altLang="zh-TW" baseline="0" dirty="0" smtClean="0"/>
              <a:t> privileged partition can be created. In the next section, I will explain how to use perform efficient packet interception in the privileged partition.</a:t>
            </a:r>
            <a:endParaRPr lang="en-US" altLang="zh-TW"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buAutoNum type="arabicPeriod"/>
            </a:pPr>
            <a:r>
              <a:rPr lang="en-US" altLang="zh-TW" dirty="0" smtClean="0"/>
              <a:t>For</a:t>
            </a:r>
            <a:r>
              <a:rPr lang="en-US" altLang="zh-TW" baseline="0" dirty="0" smtClean="0"/>
              <a:t> packet interception, the packets need to be inspected before the OS sees the packets. </a:t>
            </a:r>
          </a:p>
          <a:p>
            <a:pPr marL="228600" indent="-228600" eaLnBrk="1" hangingPunct="1">
              <a:buAutoNum type="arabicPeriod"/>
            </a:pPr>
            <a:r>
              <a:rPr lang="en-US" altLang="zh-TW" baseline="0" dirty="0" smtClean="0"/>
              <a:t>And the interception process should incur low overhead.</a:t>
            </a:r>
            <a:endParaRPr lang="en-US" altLang="zh-TW"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p:spPr>
      </p:sp>
      <p:sp>
        <p:nvSpPr>
          <p:cNvPr id="368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buNone/>
            </a:pPr>
            <a:r>
              <a:rPr lang="en-US" altLang="zh-TW" baseline="0" dirty="0" smtClean="0"/>
              <a:t>1. This shows the conventional way the OS interacting with the NIC. Each descriptor in the descriptor queue points to a packet buffer. To manipulate the queue, OS and NIC access MMIO registers to produce and consume packets. And the NIC uses interrupts to notify the OS some events happen (animation) </a:t>
            </a:r>
          </a:p>
          <a:p>
            <a:pPr marL="228600" indent="-228600" eaLnBrk="1" hangingPunct="1">
              <a:buNone/>
            </a:pPr>
            <a:r>
              <a:rPr lang="en-US" altLang="zh-TW" baseline="0" dirty="0" smtClean="0"/>
              <a:t>2. Our solution is to </a:t>
            </a:r>
            <a:r>
              <a:rPr lang="en-US" altLang="zh-TW" baseline="0" dirty="0" err="1" smtClean="0"/>
              <a:t>virtualize</a:t>
            </a:r>
            <a:r>
              <a:rPr lang="en-US" altLang="zh-TW" baseline="0" dirty="0" smtClean="0"/>
              <a:t> the descriptor queues for packet interception. </a:t>
            </a:r>
          </a:p>
          <a:p>
            <a:pPr marL="228600" indent="-228600" eaLnBrk="1" hangingPunct="1">
              <a:buNone/>
            </a:pPr>
            <a:endParaRPr lang="en-US" altLang="zh-TW" baseline="0" dirty="0" smtClean="0"/>
          </a:p>
          <a:p>
            <a:pPr marL="228600" indent="-228600" eaLnBrk="1" hangingPunct="1">
              <a:buNone/>
            </a:pPr>
            <a:r>
              <a:rPr lang="en-US" altLang="zh-TW" baseline="0" dirty="0" smtClean="0"/>
              <a:t>3. The real queue is seen by the DPI core and the NIC while the virtual queue is only seen by the OS core. And the DPI core is responsible for synchronize between the real queue and virtual queue. </a:t>
            </a:r>
          </a:p>
          <a:p>
            <a:pPr marL="228600" indent="-228600" eaLnBrk="1" hangingPunct="1">
              <a:buNone/>
            </a:pPr>
            <a:endParaRPr lang="en-US" altLang="zh-TW" baseline="0" dirty="0" smtClean="0"/>
          </a:p>
          <a:p>
            <a:pPr marL="228600" indent="-228600" eaLnBrk="1" hangingPunct="1">
              <a:buNone/>
            </a:pPr>
            <a:r>
              <a:rPr lang="en-US" altLang="zh-TW" baseline="0" dirty="0" smtClean="0"/>
              <a:t>() Mention memory mapped IO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a:t>
            </a:r>
            <a:r>
              <a:rPr lang="en-US" dirty="0" smtClean="0"/>
              <a:t>This</a:t>
            </a:r>
            <a:r>
              <a:rPr lang="en-US" baseline="0" dirty="0" smtClean="0"/>
              <a:t> figures shows how MMIO redirection works. The MMU on the OS core traps on specific MMIO addresses. </a:t>
            </a:r>
          </a:p>
          <a:p>
            <a:r>
              <a:rPr lang="en-US" baseline="0" dirty="0" smtClean="0"/>
              <a:t>2. The MMU redirects RW to a reserved region in DPI memory. Also, the MMU sends an IPI to DPI core to notify the event of queue manipulation. </a:t>
            </a:r>
          </a:p>
          <a:p>
            <a:r>
              <a:rPr lang="en-US" baseline="0" dirty="0" smtClean="0"/>
              <a:t>3. Then the DPI core starts inspecting packets by checking the content of the descriptor queues.</a:t>
            </a:r>
          </a:p>
          <a:p>
            <a:endParaRPr lang="en-US" baseline="0" dirty="0" smtClean="0"/>
          </a:p>
          <a:p>
            <a:r>
              <a:rPr lang="en-US" baseline="0" dirty="0" smtClean="0"/>
              <a:t>() no acronym…IPI….MMIO</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Here are the</a:t>
            </a:r>
            <a:r>
              <a:rPr lang="en-US" baseline="0" dirty="0" smtClean="0"/>
              <a:t> outlines of our hardware modification properties. First, The HW extensions are simple without complicated algorithms. </a:t>
            </a:r>
          </a:p>
          <a:p>
            <a:pPr marL="228600" indent="-228600">
              <a:buAutoNum type="arabicPeriod"/>
            </a:pPr>
            <a:r>
              <a:rPr lang="en-US" baseline="0" dirty="0" smtClean="0"/>
              <a:t>Second, the extensions do not incur overhead on critical timing path. The Range checking and MMIO redirections have negligible overhead. </a:t>
            </a:r>
          </a:p>
          <a:p>
            <a:pPr marL="228600" indent="-228600">
              <a:buAutoNum type="arabicPeriod"/>
            </a:pPr>
            <a:r>
              <a:rPr lang="en-US" baseline="0" dirty="0" smtClean="0"/>
              <a:t>Lastly, all our HW modifications are compatible with  contemporary virtualization technology.</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Packet</a:t>
            </a:r>
            <a:r>
              <a:rPr lang="en-US" baseline="0" dirty="0" smtClean="0"/>
              <a:t> processing services such as Deep Packet Inspection are used in data centers for functions like “intrusion detection”, content insertion and traffic classification</a:t>
            </a:r>
          </a:p>
          <a:p>
            <a:pPr marL="228600" indent="-228600">
              <a:buAutoNum type="arabicPeriod"/>
            </a:pPr>
            <a:endParaRPr lang="en-US" baseline="0" dirty="0" smtClean="0"/>
          </a:p>
          <a:p>
            <a:pPr marL="228600" indent="-228600">
              <a:buAutoNum type="arabicPeriod"/>
            </a:pPr>
            <a:r>
              <a:rPr lang="en-US" baseline="0" dirty="0" smtClean="0"/>
              <a:t>The DPI services are usually provided by specialized hardware and deployed at the boundary </a:t>
            </a:r>
          </a:p>
          <a:p>
            <a:pPr marL="228600" indent="-228600">
              <a:buNone/>
            </a:pPr>
            <a:r>
              <a:rPr lang="en-US" baseline="0" dirty="0" smtClean="0"/>
              <a:t>     between the external network and the data center to process the traffic in/out the data center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a:t>
            </a:fld>
            <a:endParaRPr lang="en-US"/>
          </a:p>
        </p:txBody>
      </p:sp>
    </p:spTree>
    <p:extLst>
      <p:ext uri="{BB962C8B-B14F-4D97-AF65-F5344CB8AC3E}">
        <p14:creationId xmlns="" xmlns:p14="http://schemas.microsoft.com/office/powerpoint/2010/main" val="2285660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Now I</a:t>
            </a:r>
            <a:r>
              <a:rPr lang="en-US" altLang="zh-TW" baseline="0" dirty="0" smtClean="0"/>
              <a:t> have introduced the Ally architecture and its corresponding HW modifications. Let’s look at the evaluation of Ally architecture.</a:t>
            </a:r>
            <a:endParaRPr lang="en-US" altLang="zh-TW"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p:spPr>
      </p:sp>
      <p:sp>
        <p:nvSpPr>
          <p:cNvPr id="481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To</a:t>
            </a:r>
            <a:r>
              <a:rPr lang="en-US" altLang="zh-TW" baseline="0" dirty="0" smtClean="0"/>
              <a:t> evaluate Ally architecture, we use QEMU which is a full system simulator to validate our HW changes and most importantly, is to verify the firmware modification for core sequestration</a:t>
            </a:r>
          </a:p>
          <a:p>
            <a:pPr eaLnBrk="1" hangingPunct="1"/>
            <a:r>
              <a:rPr lang="en-US" altLang="zh-TW" baseline="0" dirty="0" smtClean="0"/>
              <a:t>2. (optional) In order to evaluate the packet interception overhead, we used a core 2 duo machine with 1 </a:t>
            </a:r>
            <a:r>
              <a:rPr lang="en-US" altLang="zh-TW" baseline="0" dirty="0" err="1" smtClean="0"/>
              <a:t>Gbit</a:t>
            </a:r>
            <a:r>
              <a:rPr lang="en-US" altLang="zh-TW" baseline="0" dirty="0" smtClean="0"/>
              <a:t> NIC to run </a:t>
            </a:r>
            <a:r>
              <a:rPr lang="en-US" altLang="zh-TW" baseline="0" dirty="0" err="1" smtClean="0"/>
              <a:t>netperf</a:t>
            </a:r>
            <a:r>
              <a:rPr lang="en-US" altLang="zh-TW" baseline="0" dirty="0" smtClean="0"/>
              <a:t> benchmark and </a:t>
            </a:r>
            <a:r>
              <a:rPr lang="en-US" altLang="zh-TW" baseline="0" dirty="0" err="1" smtClean="0"/>
              <a:t>specweb</a:t>
            </a:r>
            <a:r>
              <a:rPr lang="en-US" altLang="zh-TW" baseline="0" dirty="0" smtClean="0"/>
              <a:t>. </a:t>
            </a:r>
          </a:p>
          <a:p>
            <a:pPr eaLnBrk="1" hangingPunct="1"/>
            <a:r>
              <a:rPr lang="en-US" altLang="zh-TW" baseline="0" dirty="0" smtClean="0"/>
              <a:t>3. </a:t>
            </a:r>
            <a:r>
              <a:rPr lang="en-US" altLang="zh-TW" baseline="0" dirty="0" err="1" smtClean="0"/>
              <a:t>Netperf</a:t>
            </a:r>
            <a:r>
              <a:rPr lang="en-US" altLang="zh-TW" baseline="0" dirty="0" smtClean="0"/>
              <a:t> is used to </a:t>
            </a:r>
            <a:r>
              <a:rPr lang="en-US" dirty="0" smtClean="0"/>
              <a:t>measure</a:t>
            </a:r>
            <a:r>
              <a:rPr lang="en-US" baseline="0" dirty="0" smtClean="0"/>
              <a:t> </a:t>
            </a:r>
            <a:r>
              <a:rPr lang="en-US" dirty="0" smtClean="0"/>
              <a:t>the basic packet interception performance while </a:t>
            </a:r>
            <a:r>
              <a:rPr lang="en-US" dirty="0" err="1" smtClean="0"/>
              <a:t>Specweb</a:t>
            </a:r>
            <a:r>
              <a:rPr lang="en-US" baseline="0" dirty="0" smtClean="0"/>
              <a:t> is used as a real world workload. </a:t>
            </a:r>
          </a:p>
          <a:p>
            <a:pPr eaLnBrk="1" hangingPunct="1"/>
            <a:r>
              <a:rPr lang="en-US" baseline="0" dirty="0" smtClean="0"/>
              <a:t>4. We compare Ally with two other systems: Linux and </a:t>
            </a:r>
            <a:r>
              <a:rPr lang="en-US" baseline="0" dirty="0" err="1" smtClean="0"/>
              <a:t>Xen</a:t>
            </a:r>
            <a:r>
              <a:rPr lang="en-US" baseline="0" dirty="0" smtClean="0"/>
              <a:t>. The three systems are described in the following slides.</a:t>
            </a:r>
            <a:endParaRPr lang="en-US" altLang="zh-TW"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For Ally system,</a:t>
            </a:r>
            <a:r>
              <a:rPr lang="en-US" baseline="0" dirty="0" smtClean="0"/>
              <a:t> we mimic the queue virtualization by modifying NIC driver. And we built the interface between Snort and the descriptor queue to fetch packets. </a:t>
            </a:r>
          </a:p>
          <a:p>
            <a:r>
              <a:rPr lang="en-US" baseline="0" dirty="0" smtClean="0"/>
              <a:t>2. In this system, the kernel is not modified and any OS service is not used.</a:t>
            </a:r>
          </a:p>
          <a:p>
            <a:r>
              <a:rPr lang="en-US" baseline="0" dirty="0" smtClean="0"/>
              <a:t>() change figure to layer cake </a:t>
            </a:r>
          </a:p>
          <a:p>
            <a:r>
              <a:rPr lang="en-US" baseline="0" dirty="0" smtClean="0"/>
              <a:t>() mention </a:t>
            </a:r>
            <a:r>
              <a:rPr lang="en-US" baseline="0" dirty="0" err="1" smtClean="0"/>
              <a:t>cpusets</a:t>
            </a:r>
            <a:r>
              <a:rPr lang="en-US" baseline="0" dirty="0" smtClean="0"/>
              <a:t> to pinning core</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For Ally system,</a:t>
            </a:r>
            <a:r>
              <a:rPr lang="en-US" baseline="0" dirty="0" smtClean="0"/>
              <a:t> we mimic the queue virtualization by modifying NIC driver. And we built the interface between Snort and the descriptor queue to fetch packets. </a:t>
            </a:r>
          </a:p>
          <a:p>
            <a:r>
              <a:rPr lang="en-US" baseline="0" dirty="0" smtClean="0"/>
              <a:t>2. In this system, the kernel is not modified and any OS service is not used.</a:t>
            </a:r>
          </a:p>
          <a:p>
            <a:r>
              <a:rPr lang="en-US" baseline="0" dirty="0" smtClean="0"/>
              <a:t>() change figure to layer cake </a:t>
            </a:r>
          </a:p>
          <a:p>
            <a:r>
              <a:rPr lang="en-US" baseline="0" dirty="0" smtClean="0"/>
              <a:t>() mention </a:t>
            </a:r>
            <a:r>
              <a:rPr lang="en-US" baseline="0" dirty="0" err="1" smtClean="0"/>
              <a:t>cpusets</a:t>
            </a:r>
            <a:r>
              <a:rPr lang="en-US" baseline="0" dirty="0" smtClean="0"/>
              <a:t> to pinning core</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TCP_STREAM</a:t>
            </a:r>
            <a:r>
              <a:rPr lang="en-US" baseline="0" dirty="0" smtClean="0"/>
              <a:t> is a micro-benchmark used to test the maximum throughput of data flow going out the server. </a:t>
            </a:r>
            <a:r>
              <a:rPr lang="en-US" dirty="0" smtClean="0"/>
              <a:t>TCP_MAERTS is the opposite direction.</a:t>
            </a:r>
            <a:r>
              <a:rPr lang="en-US" baseline="0" dirty="0" smtClean="0"/>
              <a:t>  TCP_RR is the request/response test and one transaction at a time.</a:t>
            </a:r>
          </a:p>
          <a:p>
            <a:pPr marL="228600" indent="-228600">
              <a:buAutoNum type="arabicPeriod"/>
            </a:pPr>
            <a:r>
              <a:rPr lang="en-US" baseline="0" dirty="0" smtClean="0"/>
              <a:t>This figure shows the processing cost per packet. In all three settings, CPUs are saturated by Snort which has the similar overhead per packet over three systems. </a:t>
            </a:r>
          </a:p>
          <a:p>
            <a:pPr marL="228600" indent="-228600">
              <a:buAutoNum type="arabicPeriod"/>
            </a:pPr>
            <a:r>
              <a:rPr lang="en-US" baseline="0" dirty="0" smtClean="0"/>
              <a:t>The DPI core kernel space overhead in Ally is mainly due to queue virtualization which involves expensive MMIO accesses. </a:t>
            </a:r>
          </a:p>
          <a:p>
            <a:pPr marL="228600" indent="-228600">
              <a:buAutoNum type="arabicPeriod"/>
            </a:pPr>
            <a:r>
              <a:rPr lang="en-US" baseline="0" dirty="0" smtClean="0"/>
              <a:t>In Linux and </a:t>
            </a:r>
            <a:r>
              <a:rPr lang="en-US" baseline="0" dirty="0" err="1" smtClean="0"/>
              <a:t>Xen</a:t>
            </a:r>
            <a:r>
              <a:rPr lang="en-US" baseline="0" dirty="0" smtClean="0"/>
              <a:t>, their packet interception mechanism contributes to the major overhead in the DPI core kernel space</a:t>
            </a:r>
          </a:p>
          <a:p>
            <a:pPr marL="228600" indent="-228600">
              <a:buAutoNum type="arabicPeriod"/>
            </a:pPr>
            <a:r>
              <a:rPr lang="en-US" dirty="0" smtClean="0"/>
              <a:t>The hypervisor</a:t>
            </a:r>
            <a:r>
              <a:rPr lang="en-US" baseline="0" dirty="0" smtClean="0"/>
              <a:t> has significant overhead on both OS core and DPI core (kernel space) because of frequently generated </a:t>
            </a:r>
            <a:r>
              <a:rPr lang="en-US" baseline="0" dirty="0" err="1" smtClean="0"/>
              <a:t>hypercalls</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In</a:t>
            </a:r>
            <a:r>
              <a:rPr lang="en-US" baseline="0" dirty="0" smtClean="0"/>
              <a:t> the </a:t>
            </a:r>
            <a:r>
              <a:rPr lang="en-US" baseline="0" dirty="0" err="1" smtClean="0"/>
              <a:t>specweb</a:t>
            </a:r>
            <a:r>
              <a:rPr lang="en-US" baseline="0" dirty="0" smtClean="0"/>
              <a:t>, we evaluate the packet processing overhead under three different traffic intensity.</a:t>
            </a:r>
          </a:p>
          <a:p>
            <a:r>
              <a:rPr lang="en-US" dirty="0" smtClean="0"/>
              <a:t>2. The results show</a:t>
            </a:r>
            <a:r>
              <a:rPr lang="en-US" baseline="0" dirty="0" smtClean="0"/>
              <a:t>s the processing cost per request.</a:t>
            </a:r>
            <a:endParaRPr lang="en-US" dirty="0" smtClean="0"/>
          </a:p>
          <a:p>
            <a:r>
              <a:rPr lang="en-US" dirty="0" smtClean="0"/>
              <a:t>3. Bank</a:t>
            </a:r>
            <a:r>
              <a:rPr lang="en-US" baseline="0" dirty="0" smtClean="0"/>
              <a:t> has the bottleneck on the OS core for traffic encryption while Support can send out the largest number of packet per requests. Ecommerce is in between these two.</a:t>
            </a:r>
          </a:p>
          <a:p>
            <a:r>
              <a:rPr lang="en-US" baseline="0" dirty="0" smtClean="0"/>
              <a:t>4. In Ally, the packet interception overhead slightly increases. However, the packet interception overhead increases exponentially.</a:t>
            </a:r>
          </a:p>
          <a:p>
            <a:r>
              <a:rPr lang="en-US" baseline="0" dirty="0" smtClean="0"/>
              <a:t>5. Therefore, Ally has a more stable packet interception overhead under different traffic intensity.</a:t>
            </a:r>
          </a:p>
          <a:p>
            <a:r>
              <a:rPr lang="en-US" baseline="0" dirty="0" smtClean="0"/>
              <a:t>() no exponentially…just a lot more</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1. I have finished the evaluation</a:t>
            </a:r>
            <a:r>
              <a:rPr lang="en-US" altLang="zh-TW" baseline="0" dirty="0" smtClean="0"/>
              <a:t> section. I am going to conclude the talk.</a:t>
            </a:r>
            <a:endParaRPr lang="en-US" altLang="zh-TW"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We propose</a:t>
            </a:r>
            <a:r>
              <a:rPr lang="en-US" altLang="zh-TW" baseline="0" dirty="0" smtClean="0"/>
              <a:t> Ally, a framework for OS transparent packet inspection. </a:t>
            </a:r>
          </a:p>
          <a:p>
            <a:pPr eaLnBrk="1" hangingPunct="1"/>
            <a:r>
              <a:rPr lang="en-US" altLang="zh-TW" baseline="0" dirty="0" smtClean="0"/>
              <a:t>() special purpose accelerator is compatible with Ally</a:t>
            </a:r>
            <a:endParaRPr lang="en-US" altLang="zh-TW"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p:spPr>
      </p:sp>
      <p:sp>
        <p:nvSpPr>
          <p:cNvPr id="573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In addition, The local traffic within the data center is growing in importance since the consolidation of different applications and services become prevalent in order to exploit abundant server resources. </a:t>
            </a:r>
          </a:p>
          <a:p>
            <a:pPr marL="228600" indent="-228600">
              <a:buAutoNum type="arabicPeriod"/>
            </a:pPr>
            <a:r>
              <a:rPr lang="en-US" baseline="0" dirty="0" smtClean="0"/>
              <a:t>(Mutually </a:t>
            </a:r>
            <a:r>
              <a:rPr lang="en-US" baseline="0" dirty="0" err="1" smtClean="0"/>
              <a:t>untrusted</a:t>
            </a:r>
            <a:r>
              <a:rPr lang="en-US" baseline="0" dirty="0" smtClean="0"/>
              <a:t> services) – data center model Interacting between those services become more….</a:t>
            </a:r>
          </a:p>
          <a:p>
            <a:pPr marL="228600" indent="-228600">
              <a:buAutoNum type="arabicPeriod"/>
            </a:pPr>
            <a:r>
              <a:rPr lang="en-US" baseline="0" dirty="0" smtClean="0"/>
              <a:t>Middle boxes become bottleneck….more network overhead</a:t>
            </a:r>
            <a:endParaRPr lang="en-US" dirty="0" smtClean="0"/>
          </a:p>
          <a:p>
            <a:pPr marL="228600" indent="-228600">
              <a:buAutoNum type="arabicPeriod"/>
            </a:pPr>
            <a:r>
              <a:rPr lang="en-US" dirty="0" smtClean="0"/>
              <a:t>However,</a:t>
            </a:r>
            <a:r>
              <a:rPr lang="en-US" baseline="0" dirty="0" smtClean="0"/>
              <a:t> using the conventional deployment is unable to inspect the traffic local to the data center</a:t>
            </a:r>
          </a:p>
          <a:p>
            <a:pPr marL="228600" indent="-228600">
              <a:buAutoNum type="arabicPeriod"/>
            </a:pPr>
            <a:r>
              <a:rPr lang="en-US" baseline="0" dirty="0" smtClean="0"/>
              <a:t>So we need the DPI services to be deployed on-demand throughout the data center.</a:t>
            </a:r>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3</a:t>
            </a:fld>
            <a:endParaRPr lang="en-US"/>
          </a:p>
        </p:txBody>
      </p:sp>
    </p:spTree>
    <p:extLst>
      <p:ext uri="{BB962C8B-B14F-4D97-AF65-F5344CB8AC3E}">
        <p14:creationId xmlns="" xmlns:p14="http://schemas.microsoft.com/office/powerpoint/2010/main" val="101203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existing solution for DPI</a:t>
            </a:r>
          </a:p>
          <a:p>
            <a:pPr marL="228600" indent="-228600">
              <a:buAutoNum type="arabicPeriod"/>
            </a:pPr>
            <a:r>
              <a:rPr lang="en-US" baseline="0" dirty="0" smtClean="0"/>
              <a:t>The network card has an embedded network processors.</a:t>
            </a:r>
          </a:p>
          <a:p>
            <a:pPr marL="228600" indent="-228600">
              <a:buAutoNum type="arabicPeriod"/>
            </a:pPr>
            <a:r>
              <a:rPr lang="en-US" baseline="0" dirty="0" smtClean="0"/>
              <a:t>The problem of this approach is flexibility since a special programming model is required to program network processor and it’s bound to a particular types of network processors</a:t>
            </a:r>
          </a:p>
          <a:p>
            <a:pPr marL="228600" indent="-228600">
              <a:buAutoNum type="arabicPeriod"/>
            </a:pPr>
            <a:r>
              <a:rPr lang="en-US" baseline="0" dirty="0" smtClean="0"/>
              <a:t>Limited resources including cores and memory – compared to what we have on the processor platform.</a:t>
            </a:r>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dirty="0" smtClean="0"/>
              <a:t>This is the simplified figure</a:t>
            </a:r>
            <a:r>
              <a:rPr lang="en-US" altLang="zh-TW" baseline="0" dirty="0" smtClean="0"/>
              <a:t> showing the architecture we have today.</a:t>
            </a:r>
            <a:endParaRPr lang="en-US" altLang="zh-TW"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70195F-0CDF-4500-9A98-1E8B5CA3BD3B}"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70195F-0CDF-4500-9A98-1E8B5CA3BD3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Rather</a:t>
            </a:r>
            <a:r>
              <a:rPr lang="en-US" baseline="0" dirty="0" smtClean="0"/>
              <a:t> than using another level of page table to do protection because of large overhead it incurs.</a:t>
            </a:r>
          </a:p>
          <a:p>
            <a:pPr marL="228600" indent="-228600">
              <a:buAutoNum type="arabicPeriod"/>
            </a:pPr>
            <a:r>
              <a:rPr lang="en-US" baseline="0" dirty="0" smtClean="0"/>
              <a:t>We simply partition the physical memory into two contiguous regions.</a:t>
            </a:r>
          </a:p>
          <a:p>
            <a:pPr marL="228600" indent="-228600">
              <a:buAutoNum type="arabicPeriod"/>
            </a:pPr>
            <a:r>
              <a:rPr lang="en-US" baseline="0" dirty="0" smtClean="0"/>
              <a:t>And we use a special MMIO registers set by the DPI application to indicate the range of the privileged partition.</a:t>
            </a:r>
            <a:endParaRPr lang="en-US" dirty="0" smtClean="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37</a:t>
            </a:fld>
            <a:endParaRPr lang="en-US"/>
          </a:p>
        </p:txBody>
      </p:sp>
    </p:spTree>
    <p:extLst>
      <p:ext uri="{BB962C8B-B14F-4D97-AF65-F5344CB8AC3E}">
        <p14:creationId xmlns="" xmlns:p14="http://schemas.microsoft.com/office/powerpoint/2010/main" val="2611893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1.</a:t>
            </a:r>
            <a:r>
              <a:rPr lang="en-US" baseline="0" dirty="0" smtClean="0"/>
              <a:t> </a:t>
            </a:r>
            <a:r>
              <a:rPr lang="en-US" dirty="0" smtClean="0"/>
              <a:t>The colored parts are</a:t>
            </a:r>
            <a:r>
              <a:rPr lang="en-US" baseline="0" dirty="0" smtClean="0"/>
              <a:t> the components which need to be modified</a:t>
            </a:r>
          </a:p>
          <a:p>
            <a:r>
              <a:rPr lang="en-US" dirty="0" smtClean="0"/>
              <a:t>2. Our modifications are mainly on MMU, IOMMU,</a:t>
            </a:r>
            <a:r>
              <a:rPr lang="en-US" baseline="0" dirty="0" smtClean="0"/>
              <a:t> BIOS and Interrupt Unit</a:t>
            </a:r>
            <a:endParaRPr lang="en-US" dirty="0"/>
          </a:p>
        </p:txBody>
      </p:sp>
      <p:sp>
        <p:nvSpPr>
          <p:cNvPr id="4" name="Slide Number Placeholder 3"/>
          <p:cNvSpPr>
            <a:spLocks noGrp="1"/>
          </p:cNvSpPr>
          <p:nvPr>
            <p:ph type="sldNum" sz="quarter" idx="10"/>
          </p:nvPr>
        </p:nvSpPr>
        <p:spPr/>
        <p:txBody>
          <a:bodyPr/>
          <a:lstStyle/>
          <a:p>
            <a:fld id="{8D70195F-0CDF-4500-9A98-1E8B5CA3BD3B}"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70195F-0CDF-4500-9A98-1E8B5CA3BD3B}"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marL="228600" marR="0" indent="-228600" algn="l" defTabSz="457200" rtl="0" eaLnBrk="1" fontAlgn="base" latinLnBrk="0" hangingPunct="1">
              <a:lnSpc>
                <a:spcPct val="100000"/>
              </a:lnSpc>
              <a:spcBef>
                <a:spcPct val="30000"/>
              </a:spcBef>
              <a:spcAft>
                <a:spcPct val="0"/>
              </a:spcAft>
              <a:buClrTx/>
              <a:buSzTx/>
              <a:buFontTx/>
              <a:buAutoNum type="arabicPeriod"/>
              <a:tabLst/>
              <a:defRPr/>
            </a:pPr>
            <a:r>
              <a:rPr lang="en-US" altLang="zh-TW" dirty="0" smtClean="0"/>
              <a:t>(no animation) Rather than having specialized hardware,</a:t>
            </a:r>
            <a:r>
              <a:rPr lang="en-US" altLang="zh-TW" baseline="0" dirty="0" smtClean="0"/>
              <a:t> w</a:t>
            </a:r>
            <a:r>
              <a:rPr lang="en-US" altLang="zh-TW" dirty="0" smtClean="0"/>
              <a:t>e propose</a:t>
            </a:r>
            <a:r>
              <a:rPr lang="en-US" altLang="zh-TW" baseline="0" dirty="0" smtClean="0"/>
              <a:t> to co-locate the DPI appliance along with servers. There are two main advantages. First, we can leverage abundant number of CPU resources.</a:t>
            </a:r>
          </a:p>
          <a:p>
            <a:pPr marL="228600" marR="0" indent="-228600" algn="l" defTabSz="457200" rtl="0" eaLnBrk="1" fontAlgn="base" latinLnBrk="0" hangingPunct="1">
              <a:lnSpc>
                <a:spcPct val="100000"/>
              </a:lnSpc>
              <a:spcBef>
                <a:spcPct val="30000"/>
              </a:spcBef>
              <a:spcAft>
                <a:spcPct val="0"/>
              </a:spcAft>
              <a:buClrTx/>
              <a:buSzTx/>
              <a:buFontTx/>
              <a:buAutoNum type="arabicPeriod"/>
              <a:tabLst/>
              <a:defRPr/>
            </a:pPr>
            <a:r>
              <a:rPr lang="en-US" altLang="zh-TW" baseline="0" dirty="0" smtClean="0"/>
              <a:t>To manage those distributed DPI appliances, we can leverage the management interfaces already built in the server.</a:t>
            </a:r>
            <a:endParaRPr lang="en-US" altLang="zh-TW" dirty="0" smtClean="0"/>
          </a:p>
          <a:p>
            <a:pPr marL="228600" indent="-228600" eaLnBrk="1" hangingPunct="1">
              <a:buAutoNum type="arabicPeriod" startAt="3"/>
            </a:pPr>
            <a:r>
              <a:rPr lang="en-US" altLang="zh-TW" baseline="0" dirty="0" smtClean="0"/>
              <a:t>()Explain HP </a:t>
            </a:r>
            <a:r>
              <a:rPr lang="en-US" altLang="zh-TW" baseline="0" dirty="0" err="1" smtClean="0"/>
              <a:t>iLO</a:t>
            </a:r>
            <a:r>
              <a:rPr lang="en-US" altLang="zh-TW" baseline="0" dirty="0" smtClean="0"/>
              <a:t> a bit – management channel…service processor…..how to use it with DPI </a:t>
            </a:r>
            <a:r>
              <a:rPr lang="en-US" altLang="zh-TW" baseline="0" dirty="0" err="1" smtClean="0"/>
              <a:t>colocation</a:t>
            </a:r>
            <a:endParaRPr lang="en-US" altLang="zh-TW" baseline="0" dirty="0" smtClean="0"/>
          </a:p>
          <a:p>
            <a:pPr marL="228600" indent="-228600" eaLnBrk="1" hangingPunct="1">
              <a:buAutoNum type="arabicPeriod" startAt="3"/>
            </a:pPr>
            <a:r>
              <a:rPr lang="en-US" altLang="zh-TW" baseline="0" dirty="0" smtClean="0"/>
              <a:t>()Accelerator structure </a:t>
            </a:r>
            <a:endParaRPr lang="en-US" altLang="zh-TW"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p:spPr>
      </p:sp>
      <p:sp>
        <p:nvSpPr>
          <p:cNvPr id="481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MMIO</a:t>
            </a:r>
            <a:r>
              <a:rPr lang="en-US" baseline="0" dirty="0" smtClean="0"/>
              <a:t> registers update coalescing</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56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traffic intensity is small</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57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the key challenges of constructing</a:t>
            </a:r>
            <a:r>
              <a:rPr lang="en-US" baseline="0" dirty="0" smtClean="0"/>
              <a:t> such environment</a:t>
            </a:r>
            <a:r>
              <a:rPr lang="en-US" dirty="0" smtClean="0"/>
              <a:t>:</a:t>
            </a:r>
          </a:p>
          <a:p>
            <a:r>
              <a:rPr lang="en-US" dirty="0" smtClean="0"/>
              <a:t>The first challenge is how to make privileged partition</a:t>
            </a:r>
            <a:r>
              <a:rPr lang="en-US" baseline="0" dirty="0" smtClean="0"/>
              <a:t> protected and invisible from the unprivileged partition. </a:t>
            </a:r>
          </a:p>
          <a:p>
            <a:r>
              <a:rPr lang="en-US" baseline="0" dirty="0" smtClean="0"/>
              <a:t>To address this challenge, we propose new core sequestration and memory protection mechanisms.</a:t>
            </a:r>
          </a:p>
          <a:p>
            <a:r>
              <a:rPr lang="en-US" baseline="0" dirty="0" smtClean="0"/>
              <a:t>And the second challenge is how to minimize the packet interception overhead in order to catch up with line speed. </a:t>
            </a:r>
          </a:p>
          <a:p>
            <a:r>
              <a:rPr lang="en-US" baseline="0" dirty="0" smtClean="0"/>
              <a:t>We propose a new packet interception scheme to address this issue.</a:t>
            </a:r>
          </a:p>
          <a:p>
            <a:r>
              <a:rPr lang="en-US" baseline="0" dirty="0" smtClean="0"/>
              <a:t>All of our approaches are based on minimum hardware and firmware modifications which I am going to explain</a:t>
            </a:r>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59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For Ally system,</a:t>
            </a:r>
            <a:r>
              <a:rPr lang="en-US" baseline="0" dirty="0" smtClean="0"/>
              <a:t> we mimic the queue virtualization by modifying NIC driver. And we built the interface between Snort and the descriptor queue to fetch packets. </a:t>
            </a:r>
          </a:p>
          <a:p>
            <a:r>
              <a:rPr lang="en-US" baseline="0" dirty="0" smtClean="0"/>
              <a:t>2. In this system, the kernel is not modified and any OS service is not used.</a:t>
            </a:r>
          </a:p>
          <a:p>
            <a:r>
              <a:rPr lang="en-US" baseline="0" dirty="0" smtClean="0"/>
              <a:t>() change figure to layer cake </a:t>
            </a:r>
          </a:p>
          <a:p>
            <a:r>
              <a:rPr lang="en-US" baseline="0" dirty="0" smtClean="0"/>
              <a:t>() mention </a:t>
            </a:r>
            <a:r>
              <a:rPr lang="en-US" baseline="0" dirty="0" err="1" smtClean="0"/>
              <a:t>cpusets</a:t>
            </a:r>
            <a:r>
              <a:rPr lang="en-US" baseline="0" dirty="0" smtClean="0"/>
              <a:t> to pinning core</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60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We use Linux system to</a:t>
            </a:r>
            <a:r>
              <a:rPr lang="en-US" baseline="0" dirty="0" smtClean="0"/>
              <a:t> compare the packet interception interface in Ally with the original interface used in normal Linux </a:t>
            </a:r>
          </a:p>
          <a:p>
            <a:r>
              <a:rPr lang="en-US" baseline="0" dirty="0" smtClean="0"/>
              <a:t>2. The original interface uses IP queue to intercept packets and pass them to the Snort before traversing the rest of the network stack. </a:t>
            </a:r>
          </a:p>
          <a:p>
            <a:r>
              <a:rPr lang="en-US" baseline="0" dirty="0" smtClean="0"/>
              <a:t>() Not a correct system to deploy DPI appliance</a:t>
            </a:r>
          </a:p>
          <a:p>
            <a:r>
              <a:rPr lang="en-US" baseline="0" dirty="0" smtClean="0"/>
              <a:t>() Use it for comparison…make sure Ally doesn’t screw up in comparison</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61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1. This</a:t>
            </a:r>
            <a:r>
              <a:rPr lang="en-US" baseline="0" dirty="0" smtClean="0"/>
              <a:t> is the setting similar to the related work we introduced. We use this model to analyze the extra overhead incurred by hypervisor.</a:t>
            </a:r>
            <a:endParaRPr lang="en-US" dirty="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Here are the requirements that we</a:t>
            </a:r>
            <a:r>
              <a:rPr lang="en-US" baseline="0" dirty="0" smtClean="0"/>
              <a:t> need to consider when we co-locate the DPI appliances.</a:t>
            </a:r>
            <a:endParaRPr lang="en-US" dirty="0" smtClean="0"/>
          </a:p>
          <a:p>
            <a:r>
              <a:rPr lang="en-US" dirty="0" smtClean="0"/>
              <a:t>1. Transparency</a:t>
            </a:r>
            <a:r>
              <a:rPr lang="en-US" baseline="0" dirty="0" smtClean="0"/>
              <a:t> – The DPI application should not be bound to any particular service provided by the server software stack. The network manager of the data center has the flexibility to deploy any DPI applications of his choice</a:t>
            </a:r>
          </a:p>
          <a:p>
            <a:r>
              <a:rPr lang="en-US" baseline="0" dirty="0" smtClean="0"/>
              <a:t>2. Efficiency – The overhead of packet interception needs to be low to catch up with the line speed</a:t>
            </a:r>
          </a:p>
          <a:p>
            <a:r>
              <a:rPr lang="en-US" baseline="0" dirty="0" smtClean="0"/>
              <a:t>3. Isolation – The DPI application needs to be more resistant to attacks since it is privileged and used for security and management purpose.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There is an existing work using</a:t>
            </a:r>
            <a:r>
              <a:rPr lang="en-US" baseline="0" dirty="0" smtClean="0"/>
              <a:t> virtualization to deploy DPI services. The DPI VM is used to inspect all traffic transmitted/received by the servers. </a:t>
            </a:r>
          </a:p>
          <a:p>
            <a:pPr marL="228600" indent="-228600">
              <a:buAutoNum type="arabicPeriod"/>
            </a:pPr>
            <a:r>
              <a:rPr lang="en-US" baseline="0" dirty="0" smtClean="0"/>
              <a:t>However, this approach does not satisfy with the transparency property since the DPI VM needs to provide the services corresponding to a particular hypervisor for intercepting packets</a:t>
            </a:r>
          </a:p>
          <a:p>
            <a:pPr marL="228600" indent="-228600">
              <a:buAutoNum type="arabicPeriod"/>
            </a:pPr>
            <a:r>
              <a:rPr lang="en-US" baseline="0" dirty="0" smtClean="0"/>
              <a:t>Trapping to hypervisor frequently incurs extra overhead</a:t>
            </a:r>
          </a:p>
          <a:p>
            <a:pPr marL="228600" indent="-228600">
              <a:buAutoNum type="arabicPeriod"/>
            </a:pPr>
            <a:r>
              <a:rPr lang="en-US" baseline="0" dirty="0" smtClean="0"/>
              <a:t>In addition,  the hypervisor could potentially been compromised because of large </a:t>
            </a:r>
            <a:r>
              <a:rPr lang="en-US" baseline="0" dirty="0" err="1" smtClean="0"/>
              <a:t>hypercall</a:t>
            </a:r>
            <a:r>
              <a:rPr lang="en-US" baseline="0" dirty="0" smtClean="0"/>
              <a:t> interface exposed.</a:t>
            </a:r>
          </a:p>
          <a:p>
            <a:pPr marL="228600" indent="-228600">
              <a:buNone/>
            </a:pPr>
            <a:endParaRPr lang="en-US" dirty="0" smtClean="0"/>
          </a:p>
        </p:txBody>
      </p:sp>
      <p:sp>
        <p:nvSpPr>
          <p:cNvPr id="4" name="Slide Number Placeholder 3"/>
          <p:cNvSpPr>
            <a:spLocks noGrp="1"/>
          </p:cNvSpPr>
          <p:nvPr>
            <p:ph type="sldNum" sz="quarter" idx="10"/>
          </p:nvPr>
        </p:nvSpPr>
        <p:spPr/>
        <p:txBody>
          <a:bodyPr/>
          <a:lstStyle/>
          <a:p>
            <a:pPr>
              <a:defRPr/>
            </a:pPr>
            <a:fld id="{FE5F8637-11BF-456D-8338-113FEA066922}" type="slidenum">
              <a:rPr lang="en-US" smtClean="0"/>
              <a:pPr>
                <a:defRPr/>
              </a:pPr>
              <a:t>6</a:t>
            </a:fld>
            <a:endParaRPr lang="en-US"/>
          </a:p>
        </p:txBody>
      </p:sp>
    </p:spTree>
    <p:extLst>
      <p:ext uri="{BB962C8B-B14F-4D97-AF65-F5344CB8AC3E}">
        <p14:creationId xmlns="" xmlns:p14="http://schemas.microsoft.com/office/powerpoint/2010/main" val="1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marL="228600" marR="0" indent="-228600" algn="l" defTabSz="457200" rtl="0" eaLnBrk="1" fontAlgn="base" latinLnBrk="0" hangingPunct="1">
              <a:lnSpc>
                <a:spcPct val="100000"/>
              </a:lnSpc>
              <a:spcBef>
                <a:spcPct val="30000"/>
              </a:spcBef>
              <a:spcAft>
                <a:spcPct val="0"/>
              </a:spcAft>
              <a:buClrTx/>
              <a:buSzTx/>
              <a:buFontTx/>
              <a:buNone/>
              <a:tabLst/>
              <a:defRPr/>
            </a:pPr>
            <a:r>
              <a:rPr lang="en-US" altLang="zh-TW" dirty="0" smtClean="0"/>
              <a:t>This</a:t>
            </a:r>
            <a:r>
              <a:rPr lang="en-US" altLang="zh-TW" baseline="0" dirty="0" smtClean="0"/>
              <a:t> shows the high-level figure of our Ally architecture</a:t>
            </a:r>
            <a:endParaRPr lang="en-US" altLang="zh-TW" dirty="0" smtClean="0"/>
          </a:p>
          <a:p>
            <a:pPr marL="228600" indent="-228600" eaLnBrk="1" hangingPunct="1">
              <a:buNone/>
            </a:pPr>
            <a:r>
              <a:rPr lang="en-US" altLang="zh-TW" dirty="0" smtClean="0"/>
              <a:t>Instead of</a:t>
            </a:r>
            <a:r>
              <a:rPr lang="en-US" altLang="zh-TW" baseline="0" dirty="0" smtClean="0"/>
              <a:t> using virtualization, we choose to statically partition the hardware into privileged partition and unprivileged partition.</a:t>
            </a:r>
          </a:p>
          <a:p>
            <a:pPr marL="228600" indent="-228600" eaLnBrk="1" hangingPunct="1">
              <a:buAutoNum type="arabicPeriod"/>
            </a:pPr>
            <a:r>
              <a:rPr lang="en-US" altLang="zh-TW" baseline="0" dirty="0" smtClean="0"/>
              <a:t>Privileged applications including DPI run inside the privileged partition. This partition has a separate and independent software stack from the unprivileged partition</a:t>
            </a:r>
          </a:p>
          <a:p>
            <a:pPr marL="228600" indent="-228600" eaLnBrk="1" hangingPunct="1">
              <a:buAutoNum type="arabicPeriod"/>
            </a:pPr>
            <a:r>
              <a:rPr lang="en-US" altLang="zh-TW" baseline="0" dirty="0" smtClean="0"/>
              <a:t>The software stack inside the unprivileged partition  is not changed. And all the other services are running inside this partition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buAutoNum type="arabicPeriod"/>
            </a:pPr>
            <a:r>
              <a:rPr lang="en-US" altLang="zh-TW" dirty="0" smtClean="0"/>
              <a:t>I just introduced</a:t>
            </a:r>
            <a:r>
              <a:rPr lang="en-US" altLang="zh-TW" baseline="0" dirty="0" smtClean="0"/>
              <a:t> the motivation of our work and the high level architecture that we propose. </a:t>
            </a:r>
          </a:p>
          <a:p>
            <a:pPr marL="228600" indent="-228600" eaLnBrk="1" hangingPunct="1">
              <a:buAutoNum type="arabicPeriod"/>
            </a:pPr>
            <a:r>
              <a:rPr lang="en-US" altLang="zh-TW" baseline="0" dirty="0" smtClean="0"/>
              <a:t>Next I will explain the details of our Ally architecture and the HW modifications we’ve made.</a:t>
            </a:r>
            <a:endParaRPr lang="en-US" altLang="zh-TW"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1. The figure shows the modifications that we need in Ally architecture. </a:t>
            </a:r>
          </a:p>
          <a:p>
            <a:r>
              <a:rPr lang="en-US" baseline="0" dirty="0" smtClean="0"/>
              <a:t>2. For HW parts, we slightly modified MMU, IOMMU and Interrupt Unit to construct the privileged partition. </a:t>
            </a:r>
          </a:p>
          <a:p>
            <a:r>
              <a:rPr lang="en-US" baseline="0" dirty="0" smtClean="0"/>
              <a:t>3. On Firmware part, we have modified the BIOS to insert customized booting procedure.</a:t>
            </a:r>
          </a:p>
          <a:p>
            <a:r>
              <a:rPr lang="en-US" baseline="0" dirty="0" smtClean="0"/>
              <a:t>() Change acronyms to make them more meaningful</a:t>
            </a:r>
          </a:p>
        </p:txBody>
      </p:sp>
      <p:sp>
        <p:nvSpPr>
          <p:cNvPr id="4" name="Slide Number Placeholder 3"/>
          <p:cNvSpPr>
            <a:spLocks noGrp="1"/>
          </p:cNvSpPr>
          <p:nvPr>
            <p:ph type="sldNum" sz="quarter" idx="10"/>
          </p:nvPr>
        </p:nvSpPr>
        <p:spPr/>
        <p:txBody>
          <a:bodyPr/>
          <a:lstStyle/>
          <a:p>
            <a:fld id="{8D70195F-0CDF-4500-9A98-1E8B5CA3BD3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916113"/>
            <a:ext cx="9144000" cy="1800225"/>
          </a:xfrm>
        </p:spPr>
        <p:txBody>
          <a:bodyPr/>
          <a:lstStyle>
            <a:lvl1pPr algn="ctr">
              <a:defRPr>
                <a:solidFill>
                  <a:schemeClr val="bg1"/>
                </a:solidFill>
              </a:defRPr>
            </a:lvl1pPr>
          </a:lstStyle>
          <a:p>
            <a:pPr lvl="0"/>
            <a:r>
              <a:rPr lang="zh-TW" altLang="en-US" noProof="0" smtClean="0"/>
              <a:t>按一下以編輯母片標題樣式</a:t>
            </a:r>
            <a:endParaRPr lang="en-US" altLang="zh-TW" noProof="0" smtClean="0"/>
          </a:p>
        </p:txBody>
      </p:sp>
      <p:sp>
        <p:nvSpPr>
          <p:cNvPr id="3075" name="Rectangle 3"/>
          <p:cNvSpPr>
            <a:spLocks noGrp="1" noChangeArrowheads="1"/>
          </p:cNvSpPr>
          <p:nvPr>
            <p:ph type="subTitle" idx="1"/>
          </p:nvPr>
        </p:nvSpPr>
        <p:spPr>
          <a:xfrm>
            <a:off x="3349625" y="3716338"/>
            <a:ext cx="5686425" cy="2233612"/>
          </a:xfrm>
        </p:spPr>
        <p:txBody>
          <a:bodyPr anchor="ctr" anchorCtr="1"/>
          <a:lstStyle>
            <a:lvl1pPr marL="0" indent="0">
              <a:buFontTx/>
              <a:buNone/>
              <a:defRPr sz="2000">
                <a:solidFill>
                  <a:schemeClr val="bg1"/>
                </a:solidFill>
              </a:defRPr>
            </a:lvl1pPr>
          </a:lstStyle>
          <a:p>
            <a:pPr lvl="0"/>
            <a:r>
              <a:rPr lang="zh-TW" altLang="en-US" noProof="0" smtClean="0"/>
              <a:t>按一下以編輯母片副標題樣式</a:t>
            </a:r>
            <a:endParaRPr lang="en-US" altLang="zh-TW" noProof="0" smtClean="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ko-KR" alt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60325"/>
            <a:ext cx="2127250" cy="6464300"/>
          </a:xfrm>
        </p:spPr>
        <p:txBody>
          <a:bodyPr vert="eaVert"/>
          <a:lstStyle/>
          <a:p>
            <a:r>
              <a:rPr lang="zh-TW" altLang="en-US" smtClean="0"/>
              <a:t>按一下以編輯母片標題樣式</a:t>
            </a:r>
            <a:endParaRPr lang="ko-KR" altLang="en-US"/>
          </a:p>
        </p:txBody>
      </p:sp>
      <p:sp>
        <p:nvSpPr>
          <p:cNvPr id="3" name="Vertical Text Placeholder 2"/>
          <p:cNvSpPr>
            <a:spLocks noGrp="1"/>
          </p:cNvSpPr>
          <p:nvPr>
            <p:ph type="body" orient="vert" idx="1"/>
          </p:nvPr>
        </p:nvSpPr>
        <p:spPr>
          <a:xfrm>
            <a:off x="322263" y="60325"/>
            <a:ext cx="6234112" cy="6464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322263" y="60325"/>
            <a:ext cx="8513762" cy="758825"/>
          </a:xfrm>
        </p:spPr>
        <p:txBody>
          <a:bodyPr/>
          <a:lstStyle/>
          <a:p>
            <a:r>
              <a:rPr lang="zh-TW" altLang="en-US" smtClean="0"/>
              <a:t>按一下以編輯母片標題樣式</a:t>
            </a:r>
            <a:endParaRPr lang="ko-KR" altLang="en-US"/>
          </a:p>
        </p:txBody>
      </p:sp>
      <p:sp>
        <p:nvSpPr>
          <p:cNvPr id="3" name="Chart Placeholder 2"/>
          <p:cNvSpPr>
            <a:spLocks noGrp="1"/>
          </p:cNvSpPr>
          <p:nvPr>
            <p:ph type="chart" idx="1"/>
          </p:nvPr>
        </p:nvSpPr>
        <p:spPr>
          <a:xfrm>
            <a:off x="327025" y="1052513"/>
            <a:ext cx="8507413" cy="5472112"/>
          </a:xfrm>
        </p:spPr>
        <p:txBody>
          <a:bodyPr/>
          <a:lstStyle/>
          <a:p>
            <a:pPr lvl="0"/>
            <a:r>
              <a:rPr lang="zh-TW" altLang="en-US" noProof="0" smtClean="0"/>
              <a:t>按一下圖示以新增圖表</a:t>
            </a:r>
            <a:endParaRPr lang="ko-KR" altLang="en-US" noProof="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2" descr="C:\Users\yoshiotu\HP\logo\Presentation\BLUE\HP_D_B_RGB_150_MD.png"/>
          <p:cNvPicPr>
            <a:picLocks noChangeAspect="1" noChangeArrowheads="1"/>
          </p:cNvPicPr>
          <p:nvPr/>
        </p:nvPicPr>
        <p:blipFill>
          <a:blip r:embed="rId2"/>
          <a:srcRect/>
          <a:stretch>
            <a:fillRect/>
          </a:stretch>
        </p:blipFill>
        <p:spPr bwMode="auto">
          <a:xfrm>
            <a:off x="5735638" y="6407150"/>
            <a:ext cx="354012" cy="354013"/>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ko-KR" altLang="en-US"/>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ko-KR" altLang="en-US"/>
          </a:p>
        </p:txBody>
      </p:sp>
      <p:sp>
        <p:nvSpPr>
          <p:cNvPr id="3" name="Content Placeholder 2"/>
          <p:cNvSpPr>
            <a:spLocks noGrp="1"/>
          </p:cNvSpPr>
          <p:nvPr>
            <p:ph sz="half" idx="1"/>
          </p:nvPr>
        </p:nvSpPr>
        <p:spPr>
          <a:xfrm>
            <a:off x="327025" y="1052513"/>
            <a:ext cx="41767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
        <p:nvSpPr>
          <p:cNvPr id="4" name="Content Placeholder 3"/>
          <p:cNvSpPr>
            <a:spLocks noGrp="1"/>
          </p:cNvSpPr>
          <p:nvPr>
            <p:ph sz="half" idx="2"/>
          </p:nvPr>
        </p:nvSpPr>
        <p:spPr>
          <a:xfrm>
            <a:off x="4656138" y="1052513"/>
            <a:ext cx="41783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ko-KR"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ko-KR"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2263" y="60325"/>
            <a:ext cx="8513762" cy="758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zh-TW" smtClean="0"/>
          </a:p>
        </p:txBody>
      </p:sp>
      <p:sp>
        <p:nvSpPr>
          <p:cNvPr id="1027" name="Rectangle 3"/>
          <p:cNvSpPr>
            <a:spLocks noGrp="1" noChangeArrowheads="1"/>
          </p:cNvSpPr>
          <p:nvPr>
            <p:ph type="body" idx="1"/>
          </p:nvPr>
        </p:nvSpPr>
        <p:spPr bwMode="auto">
          <a:xfrm>
            <a:off x="327025" y="1052513"/>
            <a:ext cx="8507413" cy="5472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2" name="TextBox 1"/>
          <p:cNvSpPr txBox="1"/>
          <p:nvPr/>
        </p:nvSpPr>
        <p:spPr>
          <a:xfrm>
            <a:off x="8632825" y="6627813"/>
            <a:ext cx="461963" cy="184150"/>
          </a:xfrm>
          <a:prstGeom prst="rect">
            <a:avLst/>
          </a:prstGeom>
          <a:noFill/>
        </p:spPr>
        <p:txBody>
          <a:bodyPr lIns="0" tIns="0" rIns="0" bIns="0">
            <a:spAutoFit/>
          </a:bodyPr>
          <a:lstStyle/>
          <a:p>
            <a:pPr>
              <a:defRPr/>
            </a:pPr>
            <a:fld id="{3E44A67B-D5B3-40EA-A4F8-4EDB3D7F1434}" type="slidenum">
              <a:rPr lang="ko-KR" altLang="en-US" sz="1200">
                <a:latin typeface="Arial" pitchFamily="34" charset="0"/>
                <a:ea typeface="新細明體" charset="-120"/>
                <a:cs typeface="Arial" pitchFamily="34" charset="0"/>
              </a:rPr>
              <a:pPr>
                <a:defRPr/>
              </a:pPr>
              <a:t>‹#›</a:t>
            </a:fld>
            <a:endParaRPr lang="ko-KR" altLang="en-US" sz="1200" dirty="0">
              <a:latin typeface="Arial" pitchFamily="34" charset="0"/>
              <a:ea typeface="新細明體" charset="-120"/>
              <a:cs typeface="Arial" pitchFamily="34" charset="0"/>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2" r:id="rId3"/>
    <p:sldLayoutId id="2147483751" r:id="rId4"/>
    <p:sldLayoutId id="2147483750" r:id="rId5"/>
    <p:sldLayoutId id="2147483749" r:id="rId6"/>
    <p:sldLayoutId id="2147483748" r:id="rId7"/>
    <p:sldLayoutId id="2147483747" r:id="rId8"/>
    <p:sldLayoutId id="2147483746" r:id="rId9"/>
    <p:sldLayoutId id="2147483745" r:id="rId10"/>
    <p:sldLayoutId id="2147483744" r:id="rId11"/>
    <p:sldLayoutId id="2147483743" r:id="rId12"/>
  </p:sldLayoutIdLst>
  <p:transition>
    <p:wipe/>
  </p:transition>
  <p:timing>
    <p:tnLst>
      <p:par>
        <p:cTn id="1" dur="indefinite" restart="never" nodeType="tmRoot"/>
      </p:par>
    </p:tnLst>
  </p:timing>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Tahoma" pitchFamily="34" charset="0"/>
        </a:defRPr>
      </a:lvl2pPr>
      <a:lvl3pPr algn="l" rtl="0" fontAlgn="base">
        <a:spcBef>
          <a:spcPct val="0"/>
        </a:spcBef>
        <a:spcAft>
          <a:spcPct val="0"/>
        </a:spcAft>
        <a:defRPr sz="3200" b="1">
          <a:solidFill>
            <a:schemeClr val="tx2"/>
          </a:solidFill>
          <a:latin typeface="Tahoma" pitchFamily="34" charset="0"/>
        </a:defRPr>
      </a:lvl3pPr>
      <a:lvl4pPr algn="l" rtl="0" fontAlgn="base">
        <a:spcBef>
          <a:spcPct val="0"/>
        </a:spcBef>
        <a:spcAft>
          <a:spcPct val="0"/>
        </a:spcAft>
        <a:defRPr sz="3200" b="1">
          <a:solidFill>
            <a:schemeClr val="tx2"/>
          </a:solidFill>
          <a:latin typeface="Tahoma" pitchFamily="34" charset="0"/>
        </a:defRPr>
      </a:lvl4pPr>
      <a:lvl5pPr algn="l" rtl="0" fontAlgn="base">
        <a:spcBef>
          <a:spcPct val="0"/>
        </a:spcBef>
        <a:spcAft>
          <a:spcPct val="0"/>
        </a:spcAft>
        <a:defRPr sz="3200" b="1">
          <a:solidFill>
            <a:schemeClr val="tx2"/>
          </a:solidFill>
          <a:latin typeface="Tahoma" pitchFamily="34" charset="0"/>
        </a:defRPr>
      </a:lvl5pPr>
      <a:lvl6pPr marL="457200" algn="l" rtl="0" eaLnBrk="1" fontAlgn="base" hangingPunct="1">
        <a:spcBef>
          <a:spcPct val="0"/>
        </a:spcBef>
        <a:spcAft>
          <a:spcPct val="0"/>
        </a:spcAft>
        <a:defRPr sz="3200" b="1">
          <a:solidFill>
            <a:schemeClr val="tx2"/>
          </a:solidFill>
          <a:latin typeface="Tahoma" pitchFamily="34" charset="0"/>
        </a:defRPr>
      </a:lvl6pPr>
      <a:lvl7pPr marL="914400" algn="l" rtl="0" eaLnBrk="1" fontAlgn="base" hangingPunct="1">
        <a:spcBef>
          <a:spcPct val="0"/>
        </a:spcBef>
        <a:spcAft>
          <a:spcPct val="0"/>
        </a:spcAft>
        <a:defRPr sz="3200" b="1">
          <a:solidFill>
            <a:schemeClr val="tx2"/>
          </a:solidFill>
          <a:latin typeface="Tahoma" pitchFamily="34" charset="0"/>
        </a:defRPr>
      </a:lvl7pPr>
      <a:lvl8pPr marL="1371600" algn="l" rtl="0" eaLnBrk="1" fontAlgn="base" hangingPunct="1">
        <a:spcBef>
          <a:spcPct val="0"/>
        </a:spcBef>
        <a:spcAft>
          <a:spcPct val="0"/>
        </a:spcAft>
        <a:defRPr sz="3200" b="1">
          <a:solidFill>
            <a:schemeClr val="tx2"/>
          </a:solidFill>
          <a:latin typeface="Tahoma" pitchFamily="34" charset="0"/>
        </a:defRPr>
      </a:lvl8pPr>
      <a:lvl9pPr marL="1828800" algn="l" rtl="0" eaLnBrk="1" fontAlgn="base" hangingPunct="1">
        <a:spcBef>
          <a:spcPct val="0"/>
        </a:spcBef>
        <a:spcAft>
          <a:spcPct val="0"/>
        </a:spcAft>
        <a:defRPr sz="3200" b="1">
          <a:solidFill>
            <a:schemeClr val="tx2"/>
          </a:solidFill>
          <a:latin typeface="Tahoma"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dirty="0" smtClean="0">
                <a:solidFill>
                  <a:schemeClr val="tx1"/>
                </a:solidFill>
              </a:rPr>
              <a:t>Ally: OS-Transparent Packet Inspection Using Sequestered Cores</a:t>
            </a:r>
          </a:p>
        </p:txBody>
      </p:sp>
      <p:sp>
        <p:nvSpPr>
          <p:cNvPr id="15363" name="矩形 4"/>
          <p:cNvSpPr>
            <a:spLocks noChangeArrowheads="1"/>
          </p:cNvSpPr>
          <p:nvPr/>
        </p:nvSpPr>
        <p:spPr bwMode="auto">
          <a:xfrm>
            <a:off x="236538" y="3767138"/>
            <a:ext cx="8634412" cy="400110"/>
          </a:xfrm>
          <a:prstGeom prst="rect">
            <a:avLst/>
          </a:prstGeom>
          <a:noFill/>
          <a:ln w="9525">
            <a:noFill/>
            <a:miter lim="800000"/>
            <a:headEnd/>
            <a:tailEnd/>
          </a:ln>
        </p:spPr>
        <p:txBody>
          <a:bodyPr>
            <a:spAutoFit/>
          </a:bodyPr>
          <a:lstStyle/>
          <a:p>
            <a:pPr algn="ctr"/>
            <a:endParaRPr kumimoji="0" lang="zh-TW" altLang="en-US" sz="2000" dirty="0"/>
          </a:p>
        </p:txBody>
      </p:sp>
      <p:pic>
        <p:nvPicPr>
          <p:cNvPr id="15364" name="Picture 2" descr="C:\Users\yoshiotu\HP\logo\Presentation\BLUE\HP_D_B_RGB_150_MD.png"/>
          <p:cNvPicPr>
            <a:picLocks noChangeAspect="1" noChangeArrowheads="1"/>
          </p:cNvPicPr>
          <p:nvPr/>
        </p:nvPicPr>
        <p:blipFill>
          <a:blip r:embed="rId3"/>
          <a:srcRect/>
          <a:stretch>
            <a:fillRect/>
          </a:stretch>
        </p:blipFill>
        <p:spPr bwMode="auto">
          <a:xfrm>
            <a:off x="7475538" y="5588000"/>
            <a:ext cx="1039812" cy="1039813"/>
          </a:xfrm>
          <a:prstGeom prst="rect">
            <a:avLst/>
          </a:prstGeom>
          <a:noFill/>
          <a:ln w="9525">
            <a:noFill/>
            <a:miter lim="800000"/>
            <a:headEnd/>
            <a:tailEnd/>
          </a:ln>
        </p:spPr>
      </p:pic>
      <p:pic>
        <p:nvPicPr>
          <p:cNvPr id="5" name="Picture 4" descr="MARS_LOGO_white"/>
          <p:cNvPicPr>
            <a:picLocks noChangeAspect="1" noChangeArrowheads="1"/>
          </p:cNvPicPr>
          <p:nvPr/>
        </p:nvPicPr>
        <p:blipFill>
          <a:blip r:embed="rId4" cstate="print">
            <a:duotone>
              <a:prstClr val="black"/>
              <a:schemeClr val="accent4">
                <a:tint val="45000"/>
                <a:satMod val="400000"/>
              </a:schemeClr>
            </a:duotone>
            <a:extLst/>
          </a:blip>
          <a:srcRect/>
          <a:stretch>
            <a:fillRect/>
          </a:stretch>
        </p:blipFill>
        <p:spPr bwMode="auto">
          <a:xfrm>
            <a:off x="4242004" y="5671037"/>
            <a:ext cx="3232760" cy="956871"/>
          </a:xfrm>
          <a:prstGeom prst="rect">
            <a:avLst/>
          </a:prstGeom>
          <a:noFill/>
          <a:extLst/>
        </p:spPr>
      </p:pic>
      <p:graphicFrame>
        <p:nvGraphicFramePr>
          <p:cNvPr id="6" name="Table 5"/>
          <p:cNvGraphicFramePr>
            <a:graphicFrameLocks noGrp="1"/>
          </p:cNvGraphicFramePr>
          <p:nvPr>
            <p:extLst>
              <p:ext uri="{D42A27DB-BD31-4B8C-83A1-F6EECF244321}">
                <p14:modId xmlns="" xmlns:p14="http://schemas.microsoft.com/office/powerpoint/2010/main" val="1168562520"/>
              </p:ext>
            </p:extLst>
          </p:nvPr>
        </p:nvGraphicFramePr>
        <p:xfrm>
          <a:off x="152400" y="4005580"/>
          <a:ext cx="9538251" cy="1744980"/>
        </p:xfrm>
        <a:graphic>
          <a:graphicData uri="http://schemas.openxmlformats.org/drawingml/2006/table">
            <a:tbl>
              <a:tblPr firstRow="1" bandRow="1">
                <a:tableStyleId>{5C22544A-7EE6-4342-B048-85BDC9FD1C3A}</a:tableStyleId>
              </a:tblPr>
              <a:tblGrid>
                <a:gridCol w="3179417"/>
                <a:gridCol w="3179417"/>
                <a:gridCol w="3179417"/>
              </a:tblGrid>
              <a:tr h="871220">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2200" b="0" dirty="0" smtClean="0">
                          <a:solidFill>
                            <a:srgbClr val="FF0000"/>
                          </a:solidFill>
                        </a:rPr>
                        <a:t>Jen-Cheng</a:t>
                      </a:r>
                      <a:r>
                        <a:rPr lang="en-US" sz="2200" b="0" baseline="0" dirty="0" smtClean="0">
                          <a:solidFill>
                            <a:srgbClr val="FF0000"/>
                          </a:solidFill>
                        </a:rPr>
                        <a:t> Huang</a:t>
                      </a:r>
                      <a:r>
                        <a:rPr lang="en-US" sz="500" b="0" dirty="0" smtClean="0">
                          <a:solidFill>
                            <a:srgbClr val="FF0000"/>
                          </a:solidFill>
                        </a:rPr>
                        <a:t> </a:t>
                      </a:r>
                      <a:r>
                        <a:rPr lang="en-US" sz="2200" b="0" baseline="30000" dirty="0" smtClean="0">
                          <a:solidFill>
                            <a:srgbClr val="FF0000"/>
                          </a:solidFill>
                        </a:rPr>
                        <a:t>1</a:t>
                      </a:r>
                      <a:r>
                        <a:rPr lang="en-US" sz="2200" b="0" baseline="0" dirty="0" smtClean="0">
                          <a:solidFill>
                            <a:schemeClr val="tx1"/>
                          </a:solidFill>
                        </a:rPr>
                        <a:t>, M</a:t>
                      </a:r>
                      <a:r>
                        <a:rPr lang="en-US" sz="2200" b="0" dirty="0" smtClean="0">
                          <a:solidFill>
                            <a:schemeClr val="tx1"/>
                          </a:solidFill>
                        </a:rPr>
                        <a:t>atteo</a:t>
                      </a:r>
                      <a:r>
                        <a:rPr lang="en-US" sz="2200" b="0" baseline="0" dirty="0" smtClean="0">
                          <a:solidFill>
                            <a:schemeClr val="tx1"/>
                          </a:solidFill>
                        </a:rPr>
                        <a:t> Monchiero</a:t>
                      </a:r>
                      <a:r>
                        <a:rPr lang="en-US" sz="2200" b="0" baseline="30000" dirty="0" smtClean="0">
                          <a:solidFill>
                            <a:schemeClr val="tx1"/>
                          </a:solidFill>
                        </a:rPr>
                        <a:t>2</a:t>
                      </a:r>
                      <a:r>
                        <a:rPr lang="en-US" sz="2200" b="0" baseline="0" dirty="0" smtClean="0">
                          <a:solidFill>
                            <a:schemeClr val="tx1"/>
                          </a:solidFill>
                        </a:rPr>
                        <a:t>, Yoshio Turner</a:t>
                      </a:r>
                      <a:r>
                        <a:rPr lang="en-US" sz="2200" b="0" baseline="30000" dirty="0" smtClean="0">
                          <a:solidFill>
                            <a:schemeClr val="tx1"/>
                          </a:solidFill>
                        </a:rPr>
                        <a:t>3</a:t>
                      </a:r>
                      <a:r>
                        <a:rPr lang="en-US" sz="2200" b="0" baseline="0" dirty="0" smtClean="0">
                          <a:solidFill>
                            <a:schemeClr val="tx1"/>
                          </a:solidFill>
                        </a:rPr>
                        <a:t>, </a:t>
                      </a:r>
                      <a:r>
                        <a:rPr lang="en-US" sz="2200" b="0" baseline="0" dirty="0" err="1" smtClean="0">
                          <a:solidFill>
                            <a:schemeClr val="tx1"/>
                          </a:solidFill>
                        </a:rPr>
                        <a:t>Hsien-Hsin</a:t>
                      </a:r>
                      <a:r>
                        <a:rPr lang="en-US" sz="2200" b="0" baseline="0" dirty="0" smtClean="0">
                          <a:solidFill>
                            <a:schemeClr val="tx1"/>
                          </a:solidFill>
                        </a:rPr>
                        <a:t> Lee</a:t>
                      </a:r>
                      <a:r>
                        <a:rPr lang="en-US" sz="2200" b="0" baseline="30000" dirty="0" smtClean="0">
                          <a:solidFill>
                            <a:schemeClr val="tx1"/>
                          </a:solidFill>
                        </a:rPr>
                        <a:t>1</a:t>
                      </a:r>
                    </a:p>
                    <a:p>
                      <a:pPr marL="0" marR="0" indent="0" algn="l" defTabSz="914400" rtl="0" eaLnBrk="1" fontAlgn="auto" latinLnBrk="1" hangingPunct="1">
                        <a:lnSpc>
                          <a:spcPct val="100000"/>
                        </a:lnSpc>
                        <a:spcBef>
                          <a:spcPts val="0"/>
                        </a:spcBef>
                        <a:spcAft>
                          <a:spcPts val="0"/>
                        </a:spcAft>
                        <a:buClrTx/>
                        <a:buSzTx/>
                        <a:buFontTx/>
                        <a:buNone/>
                        <a:tabLst/>
                        <a:defRPr/>
                      </a:pPr>
                      <a:endParaRPr lang="en-US" sz="2200" b="0" baseline="30000" dirty="0" smtClean="0">
                        <a:solidFill>
                          <a:schemeClr val="tx1"/>
                        </a:solidFill>
                      </a:endParaRPr>
                    </a:p>
                    <a:p>
                      <a:endParaRPr lang="en-US" sz="2200" b="0" baseline="30000" dirty="0" smtClean="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sz="2200" b="0" baseline="30000" dirty="0" smtClean="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sz="2200" b="0" baseline="30000" dirty="0" smtClean="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71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30000" dirty="0" smtClean="0">
                          <a:solidFill>
                            <a:schemeClr val="tx1"/>
                          </a:solidFill>
                        </a:rPr>
                        <a:t>1</a:t>
                      </a:r>
                      <a:r>
                        <a:rPr lang="en-US" sz="2000" b="0" i="1" dirty="0" smtClean="0">
                          <a:solidFill>
                            <a:schemeClr val="tx1"/>
                          </a:solidFill>
                        </a:rPr>
                        <a:t>Georgia</a:t>
                      </a:r>
                      <a:r>
                        <a:rPr lang="en-US" sz="2000" b="0" i="1" baseline="0" dirty="0" smtClean="0">
                          <a:solidFill>
                            <a:schemeClr val="tx1"/>
                          </a:solidFill>
                        </a:rPr>
                        <a:t> Tech</a:t>
                      </a:r>
                      <a:endParaRPr lang="en-US" sz="2000" b="0" i="1" baseline="30000" dirty="0" smtClean="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30000" dirty="0" smtClean="0">
                          <a:solidFill>
                            <a:schemeClr val="tx1"/>
                          </a:solidFill>
                        </a:rPr>
                        <a:t>2</a:t>
                      </a:r>
                      <a:r>
                        <a:rPr lang="en-US" sz="2000" b="0" i="1" dirty="0" smtClean="0">
                          <a:solidFill>
                            <a:schemeClr val="tx1"/>
                          </a:solidFill>
                        </a:rPr>
                        <a:t>Intel Labs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30000" dirty="0" smtClean="0">
                          <a:solidFill>
                            <a:schemeClr val="tx1"/>
                          </a:solidFill>
                        </a:rPr>
                        <a:t>3</a:t>
                      </a:r>
                      <a:r>
                        <a:rPr lang="en-US" sz="2000" b="0" i="1" baseline="0" dirty="0" smtClean="0">
                          <a:solidFill>
                            <a:schemeClr val="tx1"/>
                          </a:solidFill>
                        </a:rPr>
                        <a:t>HP </a:t>
                      </a:r>
                      <a:r>
                        <a:rPr lang="en-US" sz="2000" b="0" i="1" dirty="0" smtClean="0">
                          <a:solidFill>
                            <a:schemeClr val="tx1"/>
                          </a:solidFill>
                        </a:rPr>
                        <a:t>Labs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1" dirty="0" smtClean="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6372574" y="1216648"/>
            <a:ext cx="1374987" cy="1208505"/>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4040556" y="1180201"/>
            <a:ext cx="1374987" cy="1208505"/>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3937851" y="1286215"/>
            <a:ext cx="1374987" cy="120850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6279808" y="1302784"/>
            <a:ext cx="1374987" cy="120850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nvGrpSpPr>
          <p:cNvPr id="2" name="Group 186"/>
          <p:cNvGrpSpPr/>
          <p:nvPr/>
        </p:nvGrpSpPr>
        <p:grpSpPr>
          <a:xfrm>
            <a:off x="347270" y="810013"/>
            <a:ext cx="8054744" cy="5767275"/>
            <a:chOff x="393517" y="308112"/>
            <a:chExt cx="8293281" cy="6102613"/>
          </a:xfrm>
        </p:grpSpPr>
        <p:sp>
          <p:nvSpPr>
            <p:cNvPr id="178" name="Rectangle 177"/>
            <p:cNvSpPr/>
            <p:nvPr/>
          </p:nvSpPr>
          <p:spPr>
            <a:xfrm>
              <a:off x="2559537" y="3389243"/>
              <a:ext cx="5251936" cy="1060838"/>
            </a:xfrm>
            <a:prstGeom prst="rect">
              <a:avLst/>
            </a:prstGeom>
            <a:solidFill>
              <a:schemeClr val="bg1"/>
            </a:solidFill>
            <a:ln w="254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r"/>
              <a:r>
                <a:rPr lang="en-US" sz="1400" dirty="0" smtClean="0"/>
                <a:t>Northbridge</a:t>
              </a:r>
            </a:p>
          </p:txBody>
        </p:sp>
        <p:sp>
          <p:nvSpPr>
            <p:cNvPr id="160" name="Rectangle 159"/>
            <p:cNvSpPr/>
            <p:nvPr/>
          </p:nvSpPr>
          <p:spPr>
            <a:xfrm>
              <a:off x="6735556" y="9753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5" name="Rectangle 154"/>
            <p:cNvSpPr/>
            <p:nvPr/>
          </p:nvSpPr>
          <p:spPr>
            <a:xfrm>
              <a:off x="6589669" y="11277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0" name="Rectangle 149"/>
            <p:cNvSpPr/>
            <p:nvPr/>
          </p:nvSpPr>
          <p:spPr>
            <a:xfrm>
              <a:off x="4328419" y="9753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5" name="Rectangle 144"/>
            <p:cNvSpPr/>
            <p:nvPr/>
          </p:nvSpPr>
          <p:spPr>
            <a:xfrm>
              <a:off x="4182531" y="11277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6" name="Rectangle 5"/>
            <p:cNvSpPr/>
            <p:nvPr/>
          </p:nvSpPr>
          <p:spPr>
            <a:xfrm>
              <a:off x="5010026" y="5031436"/>
              <a:ext cx="1176423" cy="4947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Service</a:t>
              </a:r>
            </a:p>
            <a:p>
              <a:pPr algn="ctr"/>
              <a:r>
                <a:rPr lang="en-US" sz="1400" dirty="0" smtClean="0">
                  <a:solidFill>
                    <a:schemeClr val="tx1"/>
                  </a:solidFill>
                </a:rPr>
                <a:t>Processor</a:t>
              </a:r>
              <a:endParaRPr lang="en-US" sz="1400" dirty="0">
                <a:solidFill>
                  <a:schemeClr val="tx1"/>
                </a:solidFill>
              </a:endParaRPr>
            </a:p>
          </p:txBody>
        </p:sp>
        <p:sp>
          <p:nvSpPr>
            <p:cNvPr id="7" name="Rectangle 6"/>
            <p:cNvSpPr/>
            <p:nvPr/>
          </p:nvSpPr>
          <p:spPr>
            <a:xfrm>
              <a:off x="3446151" y="5031437"/>
              <a:ext cx="1046389" cy="4947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NIC</a:t>
              </a:r>
              <a:endParaRPr lang="en-US" sz="1600" dirty="0">
                <a:solidFill>
                  <a:schemeClr val="tx1"/>
                </a:solidFill>
              </a:endParaRPr>
            </a:p>
          </p:txBody>
        </p:sp>
        <p:sp>
          <p:nvSpPr>
            <p:cNvPr id="12" name="Rectangle 11"/>
            <p:cNvSpPr/>
            <p:nvPr/>
          </p:nvSpPr>
          <p:spPr>
            <a:xfrm>
              <a:off x="2689568" y="3657600"/>
              <a:ext cx="1135649" cy="6553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Memory Controller</a:t>
              </a:r>
              <a:endParaRPr lang="en-US" sz="1600" dirty="0">
                <a:solidFill>
                  <a:schemeClr val="tx1"/>
                </a:solidFill>
              </a:endParaRPr>
            </a:p>
          </p:txBody>
        </p:sp>
        <p:sp>
          <p:nvSpPr>
            <p:cNvPr id="14" name="Rectangle 13"/>
            <p:cNvSpPr/>
            <p:nvPr/>
          </p:nvSpPr>
          <p:spPr>
            <a:xfrm>
              <a:off x="3671925" y="2743200"/>
              <a:ext cx="4650154" cy="3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r>
                <a:rPr lang="en-US" sz="1400" dirty="0" smtClean="0">
                  <a:solidFill>
                    <a:schemeClr val="tx1"/>
                  </a:solidFill>
                </a:rPr>
                <a:t>                           Interconnect</a:t>
              </a:r>
              <a:endParaRPr lang="en-US" sz="1400" dirty="0">
                <a:solidFill>
                  <a:schemeClr val="tx1"/>
                </a:solidFill>
              </a:endParaRPr>
            </a:p>
          </p:txBody>
        </p:sp>
        <p:sp>
          <p:nvSpPr>
            <p:cNvPr id="16" name="Rectangle 15"/>
            <p:cNvSpPr/>
            <p:nvPr/>
          </p:nvSpPr>
          <p:spPr>
            <a:xfrm>
              <a:off x="1757159" y="308112"/>
              <a:ext cx="6929639" cy="44315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pPr algn="ctr"/>
              <a:endParaRPr lang="en-US" dirty="0">
                <a:solidFill>
                  <a:schemeClr val="tx1"/>
                </a:solidFill>
              </a:endParaRPr>
            </a:p>
          </p:txBody>
        </p:sp>
        <p:sp>
          <p:nvSpPr>
            <p:cNvPr id="29" name="Rectangle 28"/>
            <p:cNvSpPr/>
            <p:nvPr/>
          </p:nvSpPr>
          <p:spPr>
            <a:xfrm>
              <a:off x="4446951" y="3672840"/>
              <a:ext cx="1185333" cy="6400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p>
          </p:txBody>
        </p:sp>
        <p:sp>
          <p:nvSpPr>
            <p:cNvPr id="31" name="Rectangle 30"/>
            <p:cNvSpPr/>
            <p:nvPr/>
          </p:nvSpPr>
          <p:spPr>
            <a:xfrm>
              <a:off x="6142890" y="3672840"/>
              <a:ext cx="1185333" cy="6400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sz="1600" dirty="0">
                <a:solidFill>
                  <a:schemeClr val="tx1"/>
                </a:solidFill>
              </a:endParaRPr>
            </a:p>
          </p:txBody>
        </p:sp>
        <p:sp>
          <p:nvSpPr>
            <p:cNvPr id="65" name="Rectangle 64"/>
            <p:cNvSpPr/>
            <p:nvPr/>
          </p:nvSpPr>
          <p:spPr>
            <a:xfrm>
              <a:off x="6868979" y="5001619"/>
              <a:ext cx="911794" cy="574233"/>
            </a:xfrm>
            <a:prstGeom prst="rect">
              <a:avLst/>
            </a:prstGeom>
            <a:solidFill>
              <a:srgbClr val="0070C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sp>
          <p:nvSpPr>
            <p:cNvPr id="78" name="TextBox 77"/>
            <p:cNvSpPr txBox="1"/>
            <p:nvPr/>
          </p:nvSpPr>
          <p:spPr>
            <a:xfrm>
              <a:off x="2746921" y="5791961"/>
              <a:ext cx="1078296" cy="618764"/>
            </a:xfrm>
            <a:prstGeom prst="rect">
              <a:avLst/>
            </a:prstGeom>
            <a:noFill/>
          </p:spPr>
          <p:txBody>
            <a:bodyPr vert="horz" wrap="square" lIns="91429" tIns="45714" rIns="91429" bIns="45714" rtlCol="0">
              <a:spAutoFit/>
            </a:bodyPr>
            <a:lstStyle/>
            <a:p>
              <a:r>
                <a:rPr lang="en-US" sz="1600" dirty="0" smtClean="0"/>
                <a:t>External</a:t>
              </a:r>
            </a:p>
            <a:p>
              <a:r>
                <a:rPr lang="en-US" sz="1600" dirty="0" smtClean="0"/>
                <a:t>Network</a:t>
              </a:r>
            </a:p>
          </p:txBody>
        </p:sp>
        <p:sp>
          <p:nvSpPr>
            <p:cNvPr id="43" name="Rectangle 42"/>
            <p:cNvSpPr/>
            <p:nvPr/>
          </p:nvSpPr>
          <p:spPr>
            <a:xfrm>
              <a:off x="393517" y="899160"/>
              <a:ext cx="948266" cy="341376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1600" dirty="0" smtClean="0"/>
                <a:t>Main Memory</a:t>
              </a:r>
            </a:p>
          </p:txBody>
        </p:sp>
        <p:grpSp>
          <p:nvGrpSpPr>
            <p:cNvPr id="3" name="Group 135"/>
            <p:cNvGrpSpPr/>
            <p:nvPr/>
          </p:nvGrpSpPr>
          <p:grpSpPr>
            <a:xfrm>
              <a:off x="4036643" y="899159"/>
              <a:ext cx="1367692" cy="1280818"/>
              <a:chOff x="3829050" y="1432559"/>
              <a:chExt cx="1428750" cy="1280818"/>
            </a:xfrm>
          </p:grpSpPr>
          <p:sp>
            <p:nvSpPr>
              <p:cNvPr id="4" name="Rectangle 3"/>
              <p:cNvSpPr/>
              <p:nvPr/>
            </p:nvSpPr>
            <p:spPr>
              <a:xfrm>
                <a:off x="3829050" y="1432559"/>
                <a:ext cx="1047750" cy="128015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a:solidFill>
                      <a:schemeClr val="tx1"/>
                    </a:solidFill>
                  </a:rPr>
                  <a:t>C</a:t>
                </a:r>
                <a:r>
                  <a:rPr lang="en-US" sz="1400" dirty="0" smtClean="0">
                    <a:solidFill>
                      <a:schemeClr val="tx1"/>
                    </a:solidFill>
                  </a:rPr>
                  <a:t>ore</a:t>
                </a:r>
                <a:endParaRPr lang="en-US" sz="1400" dirty="0">
                  <a:solidFill>
                    <a:schemeClr val="tx1"/>
                  </a:solidFill>
                </a:endParaRPr>
              </a:p>
            </p:txBody>
          </p:sp>
          <p:sp>
            <p:nvSpPr>
              <p:cNvPr id="22" name="Rectangle 21"/>
              <p:cNvSpPr/>
              <p:nvPr/>
            </p:nvSpPr>
            <p:spPr>
              <a:xfrm>
                <a:off x="4876800" y="1432560"/>
                <a:ext cx="381000" cy="12801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300" dirty="0" smtClean="0">
                    <a:solidFill>
                      <a:schemeClr val="tx1"/>
                    </a:solidFill>
                  </a:rPr>
                  <a:t>Interrupt</a:t>
                </a:r>
              </a:p>
              <a:p>
                <a:pPr algn="ctr"/>
                <a:r>
                  <a:rPr lang="en-US" sz="1300" dirty="0" smtClean="0">
                    <a:solidFill>
                      <a:schemeClr val="tx1"/>
                    </a:solidFill>
                  </a:rPr>
                  <a:t>Controller</a:t>
                </a:r>
                <a:endParaRPr lang="en-US" sz="1300" dirty="0">
                  <a:solidFill>
                    <a:schemeClr val="tx1"/>
                  </a:solidFill>
                </a:endParaRPr>
              </a:p>
            </p:txBody>
          </p:sp>
          <p:sp>
            <p:nvSpPr>
              <p:cNvPr id="27" name="Rectangle 26"/>
              <p:cNvSpPr/>
              <p:nvPr/>
            </p:nvSpPr>
            <p:spPr>
              <a:xfrm>
                <a:off x="3829051" y="2225697"/>
                <a:ext cx="476250" cy="4876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400" dirty="0" smtClean="0">
                    <a:solidFill>
                      <a:schemeClr val="tx1"/>
                    </a:solidFill>
                  </a:rPr>
                  <a:t>MMU</a:t>
                </a:r>
              </a:p>
            </p:txBody>
          </p:sp>
        </p:grpSp>
        <p:cxnSp>
          <p:nvCxnSpPr>
            <p:cNvPr id="90" name="Straight Connector 89"/>
            <p:cNvCxnSpPr/>
            <p:nvPr/>
          </p:nvCxnSpPr>
          <p:spPr>
            <a:xfrm rot="5400000">
              <a:off x="6856232" y="2461736"/>
              <a:ext cx="562931" cy="1"/>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394859" y="2461260"/>
              <a:ext cx="563883"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5" name="Group 136"/>
            <p:cNvGrpSpPr/>
            <p:nvPr/>
          </p:nvGrpSpPr>
          <p:grpSpPr>
            <a:xfrm>
              <a:off x="6443781" y="914399"/>
              <a:ext cx="1367692" cy="1264919"/>
              <a:chOff x="3829050" y="1432559"/>
              <a:chExt cx="1428750" cy="1264919"/>
            </a:xfrm>
          </p:grpSpPr>
          <p:sp>
            <p:nvSpPr>
              <p:cNvPr id="138" name="Rectangle 137"/>
              <p:cNvSpPr/>
              <p:nvPr/>
            </p:nvSpPr>
            <p:spPr>
              <a:xfrm>
                <a:off x="3829050" y="1432560"/>
                <a:ext cx="1047750" cy="12649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a:solidFill>
                      <a:schemeClr val="tx1"/>
                    </a:solidFill>
                  </a:rPr>
                  <a:t>C</a:t>
                </a:r>
                <a:r>
                  <a:rPr lang="en-US" sz="1400" dirty="0" smtClean="0">
                    <a:solidFill>
                      <a:schemeClr val="tx1"/>
                    </a:solidFill>
                  </a:rPr>
                  <a:t>ore</a:t>
                </a:r>
                <a:endParaRPr lang="en-US" sz="1400" dirty="0">
                  <a:solidFill>
                    <a:schemeClr val="tx1"/>
                  </a:solidFill>
                </a:endParaRPr>
              </a:p>
            </p:txBody>
          </p:sp>
          <p:sp>
            <p:nvSpPr>
              <p:cNvPr id="139" name="Rectangle 138"/>
              <p:cNvSpPr/>
              <p:nvPr/>
            </p:nvSpPr>
            <p:spPr>
              <a:xfrm>
                <a:off x="4876800" y="1432559"/>
                <a:ext cx="381000" cy="12609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300" dirty="0" smtClean="0">
                    <a:solidFill>
                      <a:schemeClr val="tx1"/>
                    </a:solidFill>
                  </a:rPr>
                  <a:t>Interrupt</a:t>
                </a:r>
              </a:p>
              <a:p>
                <a:pPr algn="ctr"/>
                <a:r>
                  <a:rPr lang="en-US" sz="1300" dirty="0" smtClean="0">
                    <a:solidFill>
                      <a:schemeClr val="tx1"/>
                    </a:solidFill>
                  </a:rPr>
                  <a:t>Controller</a:t>
                </a:r>
                <a:endParaRPr lang="en-US" sz="1300" dirty="0">
                  <a:solidFill>
                    <a:schemeClr val="tx1"/>
                  </a:solidFill>
                </a:endParaRPr>
              </a:p>
            </p:txBody>
          </p:sp>
          <p:sp>
            <p:nvSpPr>
              <p:cNvPr id="140" name="Rectangle 139"/>
              <p:cNvSpPr/>
              <p:nvPr/>
            </p:nvSpPr>
            <p:spPr>
              <a:xfrm>
                <a:off x="3829051" y="2205819"/>
                <a:ext cx="476250" cy="4876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400" dirty="0" smtClean="0">
                    <a:solidFill>
                      <a:schemeClr val="tx1"/>
                    </a:solidFill>
                  </a:rPr>
                  <a:t>MMU</a:t>
                </a:r>
              </a:p>
            </p:txBody>
          </p:sp>
        </p:grpSp>
        <p:sp>
          <p:nvSpPr>
            <p:cNvPr id="162" name="Rectangle 161"/>
            <p:cNvSpPr/>
            <p:nvPr/>
          </p:nvSpPr>
          <p:spPr>
            <a:xfrm>
              <a:off x="1975989" y="685800"/>
              <a:ext cx="713578" cy="2057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Last</a:t>
              </a:r>
            </a:p>
            <a:p>
              <a:pPr algn="ctr"/>
              <a:r>
                <a:rPr lang="en-US" sz="1400" dirty="0" smtClean="0">
                  <a:solidFill>
                    <a:schemeClr val="tx1"/>
                  </a:solidFill>
                </a:rPr>
                <a:t>Level</a:t>
              </a:r>
            </a:p>
            <a:p>
              <a:pPr algn="ctr"/>
              <a:r>
                <a:rPr lang="en-US" sz="1400" dirty="0" smtClean="0">
                  <a:solidFill>
                    <a:schemeClr val="tx1"/>
                  </a:solidFill>
                </a:rPr>
                <a:t>Cache</a:t>
              </a:r>
              <a:endParaRPr lang="en-US" sz="1400" dirty="0">
                <a:solidFill>
                  <a:schemeClr val="tx1"/>
                </a:solidFill>
              </a:endParaRPr>
            </a:p>
          </p:txBody>
        </p:sp>
        <p:cxnSp>
          <p:nvCxnSpPr>
            <p:cNvPr id="165" name="Elbow Connector 11"/>
            <p:cNvCxnSpPr>
              <a:stCxn id="14" idx="1"/>
              <a:endCxn id="162" idx="3"/>
            </p:cNvCxnSpPr>
            <p:nvPr/>
          </p:nvCxnSpPr>
          <p:spPr>
            <a:xfrm rot="10800000">
              <a:off x="2689568" y="1714501"/>
              <a:ext cx="982357" cy="1203960"/>
            </a:xfrm>
            <a:prstGeom prst="bentConnector3">
              <a:avLst>
                <a:gd name="adj1" fmla="val 50000"/>
              </a:avLst>
            </a:prstGeom>
            <a:ln w="1524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07402" y="5685268"/>
              <a:ext cx="1458871" cy="523208"/>
            </a:xfrm>
            <a:prstGeom prst="rect">
              <a:avLst/>
            </a:prstGeom>
            <a:noFill/>
          </p:spPr>
          <p:txBody>
            <a:bodyPr vert="horz" wrap="square" lIns="91429" tIns="45714" rIns="91429" bIns="45714" rtlCol="0">
              <a:spAutoFit/>
            </a:bodyPr>
            <a:lstStyle/>
            <a:p>
              <a:r>
                <a:rPr lang="en-US" sz="1400" dirty="0" smtClean="0"/>
                <a:t>Management Network</a:t>
              </a:r>
            </a:p>
          </p:txBody>
        </p:sp>
        <p:cxnSp>
          <p:nvCxnSpPr>
            <p:cNvPr id="109" name="Straight Connector 108"/>
            <p:cNvCxnSpPr/>
            <p:nvPr/>
          </p:nvCxnSpPr>
          <p:spPr>
            <a:xfrm rot="5400000">
              <a:off x="5587946" y="3222433"/>
              <a:ext cx="333624"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bwMode="auto">
            <a:xfrm>
              <a:off x="3671925" y="2674621"/>
              <a:ext cx="4443372"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ndParaRPr>
            </a:p>
          </p:txBody>
        </p:sp>
        <p:cxnSp>
          <p:nvCxnSpPr>
            <p:cNvPr id="126" name="Elbow Connector 11"/>
            <p:cNvCxnSpPr>
              <a:stCxn id="178" idx="1"/>
              <a:endCxn id="43" idx="3"/>
            </p:cNvCxnSpPr>
            <p:nvPr/>
          </p:nvCxnSpPr>
          <p:spPr>
            <a:xfrm rot="10800000">
              <a:off x="1341783" y="2606040"/>
              <a:ext cx="1217754" cy="1313622"/>
            </a:xfrm>
            <a:prstGeom prst="bentConnector3">
              <a:avLst>
                <a:gd name="adj1" fmla="val 72853"/>
              </a:avLst>
            </a:prstGeom>
            <a:ln w="1524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6" idx="0"/>
            </p:cNvCxnSpPr>
            <p:nvPr/>
          </p:nvCxnSpPr>
          <p:spPr>
            <a:xfrm rot="5400000">
              <a:off x="5307562" y="4740760"/>
              <a:ext cx="581351"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7" idx="0"/>
            </p:cNvCxnSpPr>
            <p:nvPr/>
          </p:nvCxnSpPr>
          <p:spPr>
            <a:xfrm rot="16200000" flipV="1">
              <a:off x="3676935" y="4739026"/>
              <a:ext cx="581354" cy="3468"/>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endCxn id="65" idx="0"/>
            </p:cNvCxnSpPr>
            <p:nvPr/>
          </p:nvCxnSpPr>
          <p:spPr>
            <a:xfrm rot="16200000" flipH="1">
              <a:off x="7035431" y="4712175"/>
              <a:ext cx="551537" cy="27352"/>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5272681" y="5867315"/>
              <a:ext cx="682318" cy="2"/>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7" idx="2"/>
            </p:cNvCxnSpPr>
            <p:nvPr/>
          </p:nvCxnSpPr>
          <p:spPr>
            <a:xfrm rot="16200000" flipH="1">
              <a:off x="3629924" y="5865578"/>
              <a:ext cx="682319" cy="3475"/>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grpSp>
      <p:sp>
        <p:nvSpPr>
          <p:cNvPr id="188" name="Title 1"/>
          <p:cNvSpPr>
            <a:spLocks noGrp="1"/>
          </p:cNvSpPr>
          <p:nvPr>
            <p:ph type="title"/>
          </p:nvPr>
        </p:nvSpPr>
        <p:spPr>
          <a:xfrm>
            <a:off x="322263" y="60325"/>
            <a:ext cx="8513762" cy="758825"/>
          </a:xfrm>
        </p:spPr>
        <p:txBody>
          <a:bodyPr/>
          <a:lstStyle/>
          <a:p>
            <a:r>
              <a:rPr lang="en-US" dirty="0" smtClean="0"/>
              <a:t>Ally Architecture</a:t>
            </a:r>
          </a:p>
        </p:txBody>
      </p:sp>
      <p:sp>
        <p:nvSpPr>
          <p:cNvPr id="40" name="Rectangle 39"/>
          <p:cNvSpPr/>
          <p:nvPr/>
        </p:nvSpPr>
        <p:spPr>
          <a:xfrm>
            <a:off x="3607455" y="843432"/>
            <a:ext cx="1946851" cy="1959403"/>
          </a:xfrm>
          <a:prstGeom prst="rect">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400" dirty="0" smtClean="0"/>
              <a:t>Unprivileged partition</a:t>
            </a:r>
          </a:p>
        </p:txBody>
      </p:sp>
      <p:sp>
        <p:nvSpPr>
          <p:cNvPr id="42" name="Rectangle 41"/>
          <p:cNvSpPr/>
          <p:nvPr/>
        </p:nvSpPr>
        <p:spPr>
          <a:xfrm>
            <a:off x="6062593" y="843432"/>
            <a:ext cx="1784358" cy="1981910"/>
          </a:xfrm>
          <a:prstGeom prst="rect">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400" dirty="0" smtClean="0"/>
              <a:t>Privileged partition</a:t>
            </a:r>
          </a:p>
        </p:txBody>
      </p:sp>
    </p:spTree>
    <p:extLst>
      <p:ext uri="{BB962C8B-B14F-4D97-AF65-F5344CB8AC3E}">
        <p14:creationId xmlns="" xmlns:p14="http://schemas.microsoft.com/office/powerpoint/2010/main" val="42202824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Outline</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dirty="0" smtClean="0">
                <a:solidFill>
                  <a:schemeClr val="bg1">
                    <a:lumMod val="75000"/>
                  </a:schemeClr>
                </a:solidFill>
              </a:rPr>
              <a:t>Introduction &amp; Motivation</a:t>
            </a:r>
          </a:p>
          <a:p>
            <a:pPr fontAlgn="auto">
              <a:spcAft>
                <a:spcPts val="0"/>
              </a:spcAft>
              <a:buFont typeface="Arial"/>
              <a:buChar char="•"/>
              <a:defRPr/>
            </a:pPr>
            <a:r>
              <a:rPr lang="en-US" dirty="0" smtClean="0">
                <a:solidFill>
                  <a:schemeClr val="bg1">
                    <a:lumMod val="75000"/>
                  </a:schemeClr>
                </a:solidFill>
              </a:rPr>
              <a:t>Architecture</a:t>
            </a:r>
          </a:p>
          <a:p>
            <a:pPr lvl="1" fontAlgn="auto">
              <a:spcAft>
                <a:spcPts val="0"/>
              </a:spcAft>
              <a:buFont typeface="Arial"/>
              <a:buChar char="–"/>
              <a:defRPr/>
            </a:pPr>
            <a:r>
              <a:rPr lang="en-US" dirty="0" smtClean="0">
                <a:solidFill>
                  <a:schemeClr val="bg1">
                    <a:lumMod val="75000"/>
                  </a:schemeClr>
                </a:solidFill>
              </a:rPr>
              <a:t>Overview</a:t>
            </a:r>
          </a:p>
          <a:p>
            <a:pPr lvl="1" fontAlgn="auto">
              <a:spcAft>
                <a:spcPts val="0"/>
              </a:spcAft>
              <a:buFont typeface="Arial"/>
              <a:buChar char="–"/>
              <a:defRPr/>
            </a:pPr>
            <a:r>
              <a:rPr lang="en-US" dirty="0" err="1" smtClean="0"/>
              <a:t>Multicore</a:t>
            </a:r>
            <a:r>
              <a:rPr lang="en-US" dirty="0" smtClean="0"/>
              <a:t> Partitioning</a:t>
            </a:r>
          </a:p>
          <a:p>
            <a:pPr lvl="1" fontAlgn="auto">
              <a:spcAft>
                <a:spcPts val="0"/>
              </a:spcAft>
              <a:buFont typeface="Arial"/>
              <a:buChar char="–"/>
              <a:defRPr/>
            </a:pPr>
            <a:r>
              <a:rPr lang="en-US" dirty="0" smtClean="0"/>
              <a:t>Packet interception</a:t>
            </a:r>
          </a:p>
          <a:p>
            <a:pPr fontAlgn="auto">
              <a:spcAft>
                <a:spcPts val="0"/>
              </a:spcAft>
              <a:buFont typeface="Arial"/>
              <a:buChar char="•"/>
              <a:defRPr/>
            </a:pPr>
            <a:r>
              <a:rPr lang="en-US" dirty="0" smtClean="0"/>
              <a:t>Evaluation</a:t>
            </a:r>
          </a:p>
          <a:p>
            <a:pPr fontAlgn="auto">
              <a:spcAft>
                <a:spcPts val="0"/>
              </a:spcAft>
              <a:buFont typeface="Arial"/>
              <a:buChar char="•"/>
              <a:defRPr/>
            </a:pPr>
            <a:r>
              <a:rPr lang="en-US" dirty="0" smtClean="0"/>
              <a:t>Conclusions</a:t>
            </a:r>
            <a:endParaRPr lang="en-US" dirty="0"/>
          </a:p>
        </p:txBody>
      </p:sp>
    </p:spTree>
    <p:extLst>
      <p:ext uri="{BB962C8B-B14F-4D97-AF65-F5344CB8AC3E}">
        <p14:creationId xmlns="" xmlns:p14="http://schemas.microsoft.com/office/powerpoint/2010/main" val="1923427148"/>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TW" dirty="0" err="1" smtClean="0"/>
              <a:t>Multicore</a:t>
            </a:r>
            <a:r>
              <a:rPr lang="en-US" altLang="zh-TW" dirty="0" smtClean="0"/>
              <a:t> Partitioning</a:t>
            </a:r>
            <a:endParaRPr lang="zh-TW" altLang="en-US" dirty="0"/>
          </a:p>
        </p:txBody>
      </p:sp>
      <p:grpSp>
        <p:nvGrpSpPr>
          <p:cNvPr id="21" name="Group 20"/>
          <p:cNvGrpSpPr/>
          <p:nvPr/>
        </p:nvGrpSpPr>
        <p:grpSpPr>
          <a:xfrm>
            <a:off x="557193" y="942921"/>
            <a:ext cx="6897155" cy="4424209"/>
            <a:chOff x="557193" y="942921"/>
            <a:chExt cx="6897155" cy="5080192"/>
          </a:xfrm>
        </p:grpSpPr>
        <p:sp>
          <p:nvSpPr>
            <p:cNvPr id="37" name="Rectangle 139"/>
            <p:cNvSpPr/>
            <p:nvPr/>
          </p:nvSpPr>
          <p:spPr bwMode="auto">
            <a:xfrm>
              <a:off x="5382952" y="5656308"/>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no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93498" y="4332197"/>
              <a:ext cx="596346" cy="266360"/>
            </a:xfrm>
            <a:prstGeom prst="rect">
              <a:avLst/>
            </a:prstGeom>
            <a:solidFill>
              <a:srgbClr val="92D050"/>
            </a:solidFill>
            <a:ln w="25400">
              <a:solidFill>
                <a:schemeClr val="tx1"/>
              </a:solidFill>
              <a:tailEnd type="arrow"/>
            </a:ln>
            <a:effectLst/>
            <a:scene3d>
              <a:camera prst="orthographicFront"/>
              <a:lightRig rig="threePt" dir="t"/>
            </a:scene3d>
            <a:sp3d>
              <a:bevelT w="0" h="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332769"/>
              <a:ext cx="596346" cy="259110"/>
            </a:xfrm>
            <a:prstGeom prst="rect">
              <a:avLst/>
            </a:prstGeom>
            <a:solidFill>
              <a:srgbClr val="92D050"/>
            </a:solidFill>
            <a:ln w="25400">
              <a:solidFill>
                <a:schemeClr val="tx1"/>
              </a:solidFill>
              <a:tailEnd type="arrow"/>
            </a:ln>
            <a:effectLst/>
            <a:scene3d>
              <a:camera prst="orthographicFront"/>
              <a:lightRig rig="threePt" dir="t"/>
            </a:scene3d>
            <a:sp3d>
              <a:bevelT w="0" h="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3" name="圓角矩形 2"/>
            <p:cNvSpPr/>
            <p:nvPr/>
          </p:nvSpPr>
          <p:spPr bwMode="auto">
            <a:xfrm>
              <a:off x="4894511" y="1451083"/>
              <a:ext cx="2251724" cy="3377168"/>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5" name="向左箭號 4"/>
            <p:cNvSpPr/>
            <p:nvPr/>
          </p:nvSpPr>
          <p:spPr bwMode="auto">
            <a:xfrm>
              <a:off x="3876261" y="2923498"/>
              <a:ext cx="1018250" cy="303723"/>
            </a:xfrm>
            <a:prstGeom prst="left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文字方塊 6"/>
            <p:cNvSpPr txBox="1"/>
            <p:nvPr/>
          </p:nvSpPr>
          <p:spPr>
            <a:xfrm>
              <a:off x="3876261" y="2405250"/>
              <a:ext cx="1018251" cy="369332"/>
            </a:xfrm>
            <a:prstGeom prst="rect">
              <a:avLst/>
            </a:prstGeom>
            <a:noFill/>
          </p:spPr>
          <p:txBody>
            <a:bodyPr wrap="square" rtlCol="0">
              <a:spAutoFit/>
            </a:bodyPr>
            <a:lstStyle/>
            <a:p>
              <a:r>
                <a:rPr lang="en-US" altLang="zh-TW" dirty="0" smtClean="0">
                  <a:solidFill>
                    <a:srgbClr val="FF0000"/>
                  </a:solidFill>
                </a:rPr>
                <a:t>Invisible</a:t>
              </a:r>
              <a:endParaRPr lang="zh-TW" altLang="en-US" dirty="0">
                <a:solidFill>
                  <a:srgbClr val="FF0000"/>
                </a:solidFill>
              </a:endParaRPr>
            </a:p>
          </p:txBody>
        </p:sp>
      </p:grpSp>
    </p:spTree>
    <p:extLst>
      <p:ext uri="{BB962C8B-B14F-4D97-AF65-F5344CB8AC3E}">
        <p14:creationId xmlns="" xmlns:p14="http://schemas.microsoft.com/office/powerpoint/2010/main" val="371498880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Title 1"/>
          <p:cNvSpPr>
            <a:spLocks noGrp="1"/>
          </p:cNvSpPr>
          <p:nvPr>
            <p:ph type="title"/>
          </p:nvPr>
        </p:nvSpPr>
        <p:spPr/>
        <p:txBody>
          <a:bodyPr/>
          <a:lstStyle/>
          <a:p>
            <a:r>
              <a:rPr lang="en-US" dirty="0" smtClean="0"/>
              <a:t>Core Sequestration</a:t>
            </a:r>
          </a:p>
        </p:txBody>
      </p:sp>
      <p:sp>
        <p:nvSpPr>
          <p:cNvPr id="16" name="TextBox 15"/>
          <p:cNvSpPr txBox="1"/>
          <p:nvPr/>
        </p:nvSpPr>
        <p:spPr>
          <a:xfrm>
            <a:off x="539095" y="839028"/>
            <a:ext cx="8693496" cy="400110"/>
          </a:xfrm>
          <a:prstGeom prst="rect">
            <a:avLst/>
          </a:prstGeom>
          <a:noFill/>
        </p:spPr>
        <p:txBody>
          <a:bodyPr wrap="square" rtlCol="0">
            <a:spAutoFit/>
          </a:bodyPr>
          <a:lstStyle/>
          <a:p>
            <a:r>
              <a:rPr lang="en-US" sz="2000" dirty="0" smtClean="0"/>
              <a:t>Modify the </a:t>
            </a:r>
            <a:r>
              <a:rPr lang="en-US" sz="2000" b="1" i="1" dirty="0" smtClean="0">
                <a:solidFill>
                  <a:srgbClr val="FF0000"/>
                </a:solidFill>
              </a:rPr>
              <a:t>BIOS</a:t>
            </a:r>
            <a:r>
              <a:rPr lang="en-US" sz="2000" dirty="0" smtClean="0"/>
              <a:t> to </a:t>
            </a:r>
            <a:r>
              <a:rPr lang="en-US" sz="2000" i="1" dirty="0" smtClean="0"/>
              <a:t>hide</a:t>
            </a:r>
            <a:r>
              <a:rPr lang="en-US" sz="2000" dirty="0" smtClean="0"/>
              <a:t> privileged core information from the OS</a:t>
            </a:r>
          </a:p>
        </p:txBody>
      </p:sp>
      <p:sp>
        <p:nvSpPr>
          <p:cNvPr id="64" name="矩形 14"/>
          <p:cNvSpPr>
            <a:spLocks noChangeArrowheads="1"/>
          </p:cNvSpPr>
          <p:nvPr/>
        </p:nvSpPr>
        <p:spPr bwMode="auto">
          <a:xfrm>
            <a:off x="5080691" y="1473304"/>
            <a:ext cx="4162425" cy="830262"/>
          </a:xfrm>
          <a:prstGeom prst="rect">
            <a:avLst/>
          </a:prstGeom>
          <a:noFill/>
          <a:ln w="9525">
            <a:noFill/>
            <a:miter lim="800000"/>
            <a:headEnd/>
            <a:tailEnd/>
          </a:ln>
        </p:spPr>
        <p:txBody>
          <a:bodyPr>
            <a:spAutoFit/>
          </a:bodyPr>
          <a:lstStyle/>
          <a:p>
            <a:pPr>
              <a:buFont typeface="Wingdings" pitchFamily="2" charset="2"/>
              <a:buChar char="Ø"/>
            </a:pPr>
            <a:r>
              <a:rPr lang="en-US" altLang="zh-TW" sz="1600" dirty="0"/>
              <a:t> BSP core - the first core that boots</a:t>
            </a:r>
          </a:p>
          <a:p>
            <a:pPr>
              <a:buFont typeface="Wingdings" pitchFamily="2" charset="2"/>
              <a:buChar char="Ø"/>
            </a:pPr>
            <a:r>
              <a:rPr lang="en-US" altLang="zh-TW" sz="1600" dirty="0"/>
              <a:t> AP cores - the other cores</a:t>
            </a:r>
          </a:p>
          <a:p>
            <a:pPr>
              <a:buFont typeface="Wingdings" pitchFamily="2" charset="2"/>
              <a:buChar char="Ø"/>
            </a:pPr>
            <a:r>
              <a:rPr lang="en-US" altLang="zh-TW" sz="1600" dirty="0"/>
              <a:t> IPI - Inter-processor interrupts</a:t>
            </a:r>
          </a:p>
        </p:txBody>
      </p:sp>
      <p:grpSp>
        <p:nvGrpSpPr>
          <p:cNvPr id="45" name="Group 44"/>
          <p:cNvGrpSpPr/>
          <p:nvPr/>
        </p:nvGrpSpPr>
        <p:grpSpPr>
          <a:xfrm>
            <a:off x="129210" y="3423849"/>
            <a:ext cx="7692888" cy="2659871"/>
            <a:chOff x="129210" y="3423849"/>
            <a:chExt cx="7692888" cy="2659871"/>
          </a:xfrm>
        </p:grpSpPr>
        <p:grpSp>
          <p:nvGrpSpPr>
            <p:cNvPr id="35" name="Group 34"/>
            <p:cNvGrpSpPr/>
            <p:nvPr/>
          </p:nvGrpSpPr>
          <p:grpSpPr>
            <a:xfrm>
              <a:off x="323781" y="3698329"/>
              <a:ext cx="6838123" cy="2385391"/>
              <a:chOff x="323781" y="3698329"/>
              <a:chExt cx="6838123" cy="2385391"/>
            </a:xfrm>
          </p:grpSpPr>
          <p:sp>
            <p:nvSpPr>
              <p:cNvPr id="49" name="TextBox 48"/>
              <p:cNvSpPr txBox="1"/>
              <p:nvPr/>
            </p:nvSpPr>
            <p:spPr>
              <a:xfrm>
                <a:off x="4935538" y="4821163"/>
                <a:ext cx="2226366" cy="584775"/>
              </a:xfrm>
              <a:prstGeom prst="rect">
                <a:avLst/>
              </a:prstGeom>
              <a:noFill/>
            </p:spPr>
            <p:txBody>
              <a:bodyPr wrap="square" rtlCol="0">
                <a:spAutoFit/>
              </a:bodyPr>
              <a:lstStyle/>
              <a:p>
                <a:r>
                  <a:rPr lang="en-US" sz="1600" dirty="0" smtClean="0"/>
                  <a:t>OS retrieves </a:t>
                </a:r>
              </a:p>
              <a:p>
                <a:r>
                  <a:rPr lang="en-US" sz="1600" i="1" dirty="0" smtClean="0"/>
                  <a:t>cores information</a:t>
                </a:r>
                <a:endParaRPr lang="en-US" sz="1600" i="1" dirty="0"/>
              </a:p>
            </p:txBody>
          </p:sp>
          <p:grpSp>
            <p:nvGrpSpPr>
              <p:cNvPr id="33" name="Group 32"/>
              <p:cNvGrpSpPr/>
              <p:nvPr/>
            </p:nvGrpSpPr>
            <p:grpSpPr>
              <a:xfrm>
                <a:off x="323781" y="3698329"/>
                <a:ext cx="5536096" cy="2385391"/>
                <a:chOff x="323781" y="3698329"/>
                <a:chExt cx="5536096" cy="2385391"/>
              </a:xfrm>
            </p:grpSpPr>
            <p:sp>
              <p:nvSpPr>
                <p:cNvPr id="17" name="Oval 16"/>
                <p:cNvSpPr/>
                <p:nvPr/>
              </p:nvSpPr>
              <p:spPr bwMode="auto">
                <a:xfrm>
                  <a:off x="323781" y="4006442"/>
                  <a:ext cx="815009" cy="616226"/>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charset="0"/>
                    </a:rPr>
                    <a:t>BSP</a:t>
                  </a:r>
                </a:p>
              </p:txBody>
            </p:sp>
            <p:sp>
              <p:nvSpPr>
                <p:cNvPr id="19" name="Oval 18"/>
                <p:cNvSpPr/>
                <p:nvPr/>
              </p:nvSpPr>
              <p:spPr bwMode="auto">
                <a:xfrm>
                  <a:off x="1798085" y="3698329"/>
                  <a:ext cx="815009" cy="616226"/>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charset="0"/>
                    </a:rPr>
                    <a:t>AP</a:t>
                  </a:r>
                </a:p>
              </p:txBody>
            </p:sp>
            <p:sp>
              <p:nvSpPr>
                <p:cNvPr id="20" name="Oval 19"/>
                <p:cNvSpPr/>
                <p:nvPr/>
              </p:nvSpPr>
              <p:spPr bwMode="auto">
                <a:xfrm>
                  <a:off x="1798085" y="4622668"/>
                  <a:ext cx="815009" cy="616226"/>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charset="0"/>
                    </a:rPr>
                    <a:t>AP</a:t>
                  </a:r>
                </a:p>
              </p:txBody>
            </p:sp>
            <p:sp>
              <p:nvSpPr>
                <p:cNvPr id="21" name="Oval 20"/>
                <p:cNvSpPr/>
                <p:nvPr/>
              </p:nvSpPr>
              <p:spPr bwMode="auto">
                <a:xfrm>
                  <a:off x="1798085" y="5467494"/>
                  <a:ext cx="815009" cy="616226"/>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charset="0"/>
                    </a:rPr>
                    <a:t>AP</a:t>
                  </a:r>
                </a:p>
              </p:txBody>
            </p:sp>
            <p:sp>
              <p:nvSpPr>
                <p:cNvPr id="22" name="TextBox 21"/>
                <p:cNvSpPr txBox="1"/>
                <p:nvPr/>
              </p:nvSpPr>
              <p:spPr>
                <a:xfrm>
                  <a:off x="3444670" y="4329607"/>
                  <a:ext cx="1331843" cy="646331"/>
                </a:xfrm>
                <a:prstGeom prst="rect">
                  <a:avLst/>
                </a:prstGeom>
                <a:solidFill>
                  <a:schemeClr val="bg1">
                    <a:lumMod val="85000"/>
                  </a:schemeClr>
                </a:solidFill>
                <a:ln w="19050">
                  <a:solidFill>
                    <a:schemeClr val="tx1"/>
                  </a:solidFill>
                </a:ln>
              </p:spPr>
              <p:txBody>
                <a:bodyPr wrap="square" rtlCol="0">
                  <a:spAutoFit/>
                </a:bodyPr>
                <a:lstStyle/>
                <a:p>
                  <a:pPr algn="ctr"/>
                  <a:r>
                    <a:rPr lang="en-US" dirty="0" smtClean="0"/>
                    <a:t>Core Info</a:t>
                  </a:r>
                </a:p>
                <a:p>
                  <a:pPr algn="ctr"/>
                  <a:r>
                    <a:rPr lang="en-US" dirty="0" smtClean="0"/>
                    <a:t>Table</a:t>
                  </a:r>
                  <a:endParaRPr lang="en-US" dirty="0"/>
                </a:p>
              </p:txBody>
            </p:sp>
            <p:cxnSp>
              <p:nvCxnSpPr>
                <p:cNvPr id="26" name="Straight Arrow Connector 25"/>
                <p:cNvCxnSpPr>
                  <a:stCxn id="17" idx="6"/>
                  <a:endCxn id="19" idx="2"/>
                </p:cNvCxnSpPr>
                <p:nvPr/>
              </p:nvCxnSpPr>
              <p:spPr bwMode="auto">
                <a:xfrm flipV="1">
                  <a:off x="1138790" y="4006442"/>
                  <a:ext cx="659295" cy="308113"/>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17" idx="6"/>
                  <a:endCxn id="20" idx="2"/>
                </p:cNvCxnSpPr>
                <p:nvPr/>
              </p:nvCxnSpPr>
              <p:spPr bwMode="auto">
                <a:xfrm>
                  <a:off x="1138790" y="4314555"/>
                  <a:ext cx="659295" cy="616226"/>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Straight Arrow Connector 33"/>
                <p:cNvCxnSpPr>
                  <a:stCxn id="17" idx="6"/>
                  <a:endCxn id="21" idx="2"/>
                </p:cNvCxnSpPr>
                <p:nvPr/>
              </p:nvCxnSpPr>
              <p:spPr bwMode="auto">
                <a:xfrm>
                  <a:off x="1138790" y="4314555"/>
                  <a:ext cx="659295" cy="1461052"/>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p:cNvCxnSpPr>
                  <a:stCxn id="19" idx="6"/>
                  <a:endCxn id="22" idx="1"/>
                </p:cNvCxnSpPr>
                <p:nvPr/>
              </p:nvCxnSpPr>
              <p:spPr bwMode="auto">
                <a:xfrm>
                  <a:off x="2613094" y="4006442"/>
                  <a:ext cx="831576" cy="646331"/>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p:cNvCxnSpPr>
                  <a:stCxn id="20" idx="6"/>
                  <a:endCxn id="22" idx="1"/>
                </p:cNvCxnSpPr>
                <p:nvPr/>
              </p:nvCxnSpPr>
              <p:spPr bwMode="auto">
                <a:xfrm flipV="1">
                  <a:off x="2613094" y="4652773"/>
                  <a:ext cx="831576" cy="278008"/>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21" idx="6"/>
                  <a:endCxn id="22" idx="1"/>
                </p:cNvCxnSpPr>
                <p:nvPr/>
              </p:nvCxnSpPr>
              <p:spPr bwMode="auto">
                <a:xfrm flipV="1">
                  <a:off x="2613094" y="4652773"/>
                  <a:ext cx="831576" cy="1122834"/>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 name="Straight Arrow Connector 45"/>
                <p:cNvCxnSpPr>
                  <a:stCxn id="22" idx="3"/>
                </p:cNvCxnSpPr>
                <p:nvPr/>
              </p:nvCxnSpPr>
              <p:spPr bwMode="auto">
                <a:xfrm>
                  <a:off x="4776513" y="4652773"/>
                  <a:ext cx="1083364" cy="1588"/>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656742" y="5043977"/>
                  <a:ext cx="964096" cy="584775"/>
                </a:xfrm>
                <a:prstGeom prst="rect">
                  <a:avLst/>
                </a:prstGeom>
                <a:noFill/>
              </p:spPr>
              <p:txBody>
                <a:bodyPr wrap="square" rtlCol="0">
                  <a:spAutoFit/>
                </a:bodyPr>
                <a:lstStyle/>
                <a:p>
                  <a:pPr algn="ctr"/>
                  <a:r>
                    <a:rPr lang="en-US" sz="1600" i="1" dirty="0" smtClean="0">
                      <a:solidFill>
                        <a:srgbClr val="0070C0"/>
                      </a:solidFill>
                    </a:rPr>
                    <a:t>Wakeup </a:t>
                  </a:r>
                </a:p>
                <a:p>
                  <a:pPr algn="ctr"/>
                  <a:r>
                    <a:rPr lang="en-US" sz="1600" i="1" dirty="0" smtClean="0">
                      <a:solidFill>
                        <a:srgbClr val="0070C0"/>
                      </a:solidFill>
                    </a:rPr>
                    <a:t>IPI</a:t>
                  </a:r>
                  <a:endParaRPr lang="en-US" sz="1600" i="1" dirty="0">
                    <a:solidFill>
                      <a:srgbClr val="0070C0"/>
                    </a:solidFill>
                  </a:endParaRPr>
                </a:p>
              </p:txBody>
            </p:sp>
            <p:sp>
              <p:nvSpPr>
                <p:cNvPr id="61" name="TextBox 60"/>
                <p:cNvSpPr txBox="1"/>
                <p:nvPr/>
              </p:nvSpPr>
              <p:spPr>
                <a:xfrm>
                  <a:off x="2851635" y="5336365"/>
                  <a:ext cx="930966" cy="338554"/>
                </a:xfrm>
                <a:prstGeom prst="rect">
                  <a:avLst/>
                </a:prstGeom>
                <a:noFill/>
              </p:spPr>
              <p:txBody>
                <a:bodyPr wrap="square" rtlCol="0">
                  <a:spAutoFit/>
                </a:bodyPr>
                <a:lstStyle/>
                <a:p>
                  <a:r>
                    <a:rPr lang="en-US" sz="1600" i="1" dirty="0" smtClean="0">
                      <a:solidFill>
                        <a:srgbClr val="0070C0"/>
                      </a:solidFill>
                    </a:rPr>
                    <a:t>Update</a:t>
                  </a:r>
                  <a:endParaRPr lang="en-US" sz="1600" i="1" dirty="0">
                    <a:solidFill>
                      <a:srgbClr val="0070C0"/>
                    </a:solidFill>
                  </a:endParaRPr>
                </a:p>
              </p:txBody>
            </p:sp>
          </p:grpSp>
        </p:grpSp>
        <p:cxnSp>
          <p:nvCxnSpPr>
            <p:cNvPr id="66" name="Straight Connector 65"/>
            <p:cNvCxnSpPr/>
            <p:nvPr/>
          </p:nvCxnSpPr>
          <p:spPr bwMode="auto">
            <a:xfrm flipV="1">
              <a:off x="129210" y="3423849"/>
              <a:ext cx="7692888" cy="46166"/>
            </a:xfrm>
            <a:prstGeom prst="line">
              <a:avLst/>
            </a:prstGeom>
            <a:solidFill>
              <a:srgbClr val="99CC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0" name="TextBox 29"/>
          <p:cNvSpPr txBox="1"/>
          <p:nvPr/>
        </p:nvSpPr>
        <p:spPr>
          <a:xfrm>
            <a:off x="323781" y="1273249"/>
            <a:ext cx="3261554" cy="400110"/>
          </a:xfrm>
          <a:prstGeom prst="rect">
            <a:avLst/>
          </a:prstGeom>
          <a:noFill/>
        </p:spPr>
        <p:txBody>
          <a:bodyPr wrap="square" rtlCol="0">
            <a:spAutoFit/>
          </a:bodyPr>
          <a:lstStyle/>
          <a:p>
            <a:r>
              <a:rPr lang="en-US" sz="2000" i="1" dirty="0" smtClean="0"/>
              <a:t>Ally Booting Procedure:</a:t>
            </a:r>
          </a:p>
        </p:txBody>
      </p:sp>
      <p:pic>
        <p:nvPicPr>
          <p:cNvPr id="31" name="Picture 30" descr="light_bulb.png"/>
          <p:cNvPicPr>
            <a:picLocks noChangeAspect="1"/>
          </p:cNvPicPr>
          <p:nvPr/>
        </p:nvPicPr>
        <p:blipFill>
          <a:blip r:embed="rId3"/>
          <a:stretch>
            <a:fillRect/>
          </a:stretch>
        </p:blipFill>
        <p:spPr>
          <a:xfrm>
            <a:off x="198991" y="819150"/>
            <a:ext cx="389799" cy="391719"/>
          </a:xfrm>
          <a:prstGeom prst="rect">
            <a:avLst/>
          </a:prstGeom>
        </p:spPr>
      </p:pic>
      <p:grpSp>
        <p:nvGrpSpPr>
          <p:cNvPr id="44" name="Group 43"/>
          <p:cNvGrpSpPr/>
          <p:nvPr/>
        </p:nvGrpSpPr>
        <p:grpSpPr>
          <a:xfrm>
            <a:off x="1138790" y="1716576"/>
            <a:ext cx="6023114" cy="2597979"/>
            <a:chOff x="1138790" y="1716576"/>
            <a:chExt cx="6023114" cy="2597979"/>
          </a:xfrm>
        </p:grpSpPr>
        <p:grpSp>
          <p:nvGrpSpPr>
            <p:cNvPr id="32" name="Group 31"/>
            <p:cNvGrpSpPr/>
            <p:nvPr/>
          </p:nvGrpSpPr>
          <p:grpSpPr>
            <a:xfrm>
              <a:off x="1138790" y="2531297"/>
              <a:ext cx="6023114" cy="1783258"/>
              <a:chOff x="1138790" y="2531297"/>
              <a:chExt cx="6023114" cy="1783258"/>
            </a:xfrm>
          </p:grpSpPr>
          <p:sp>
            <p:nvSpPr>
              <p:cNvPr id="18" name="Oval 17"/>
              <p:cNvSpPr/>
              <p:nvPr/>
            </p:nvSpPr>
            <p:spPr bwMode="auto">
              <a:xfrm>
                <a:off x="1798086" y="2531297"/>
                <a:ext cx="815009" cy="616226"/>
              </a:xfrm>
              <a:prstGeom prst="ellipse">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charset="0"/>
                  </a:rPr>
                  <a:t>AP</a:t>
                </a:r>
              </a:p>
            </p:txBody>
          </p:sp>
          <p:cxnSp>
            <p:nvCxnSpPr>
              <p:cNvPr id="25" name="Straight Arrow Connector 24"/>
              <p:cNvCxnSpPr>
                <a:stCxn id="17" idx="6"/>
                <a:endCxn id="18" idx="2"/>
              </p:cNvCxnSpPr>
              <p:nvPr/>
            </p:nvCxnSpPr>
            <p:spPr bwMode="auto">
              <a:xfrm flipV="1">
                <a:off x="1138790" y="2839410"/>
                <a:ext cx="659296" cy="1475145"/>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2613095" y="2839410"/>
                <a:ext cx="831576" cy="1588"/>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3444670" y="2531297"/>
                <a:ext cx="1331843" cy="646331"/>
              </a:xfrm>
              <a:prstGeom prst="rect">
                <a:avLst/>
              </a:prstGeom>
              <a:solidFill>
                <a:srgbClr val="92D050"/>
              </a:solidFill>
              <a:ln w="19050">
                <a:solidFill>
                  <a:schemeClr val="tx1"/>
                </a:solidFill>
              </a:ln>
            </p:spPr>
            <p:txBody>
              <a:bodyPr wrap="square" rtlCol="0">
                <a:spAutoFit/>
              </a:bodyPr>
              <a:lstStyle/>
              <a:p>
                <a:pPr algn="ctr"/>
                <a:r>
                  <a:rPr lang="en-US" dirty="0" smtClean="0"/>
                  <a:t>DPI</a:t>
                </a:r>
              </a:p>
              <a:p>
                <a:pPr algn="ctr"/>
                <a:r>
                  <a:rPr lang="en-US" dirty="0" smtClean="0"/>
                  <a:t>Engine</a:t>
                </a:r>
              </a:p>
            </p:txBody>
          </p:sp>
          <p:cxnSp>
            <p:nvCxnSpPr>
              <p:cNvPr id="58" name="Straight Arrow Connector 57"/>
              <p:cNvCxnSpPr/>
              <p:nvPr/>
            </p:nvCxnSpPr>
            <p:spPr bwMode="auto">
              <a:xfrm>
                <a:off x="4776513" y="2837822"/>
                <a:ext cx="1083364" cy="1588"/>
              </a:xfrm>
              <a:prstGeom prst="straightConnector1">
                <a:avLst/>
              </a:prstGeom>
              <a:solidFill>
                <a:srgbClr val="99CC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4935538" y="2885240"/>
                <a:ext cx="2226366" cy="584775"/>
              </a:xfrm>
              <a:prstGeom prst="rect">
                <a:avLst/>
              </a:prstGeom>
              <a:noFill/>
            </p:spPr>
            <p:txBody>
              <a:bodyPr wrap="square" rtlCol="0">
                <a:spAutoFit/>
              </a:bodyPr>
              <a:lstStyle/>
              <a:p>
                <a:r>
                  <a:rPr lang="en-US" sz="1600" dirty="0" smtClean="0"/>
                  <a:t>DPI core waits for </a:t>
                </a:r>
              </a:p>
              <a:p>
                <a:r>
                  <a:rPr lang="en-US" sz="1600" i="1" dirty="0" smtClean="0"/>
                  <a:t>IN/OUT packets</a:t>
                </a:r>
                <a:endParaRPr lang="en-US" sz="1600" i="1" dirty="0"/>
              </a:p>
            </p:txBody>
          </p:sp>
          <p:sp>
            <p:nvSpPr>
              <p:cNvPr id="62" name="TextBox 61"/>
              <p:cNvSpPr txBox="1"/>
              <p:nvPr/>
            </p:nvSpPr>
            <p:spPr>
              <a:xfrm>
                <a:off x="2533582" y="2885240"/>
                <a:ext cx="1050235" cy="338554"/>
              </a:xfrm>
              <a:prstGeom prst="rect">
                <a:avLst/>
              </a:prstGeom>
              <a:noFill/>
            </p:spPr>
            <p:txBody>
              <a:bodyPr wrap="square" rtlCol="0">
                <a:spAutoFit/>
              </a:bodyPr>
              <a:lstStyle/>
              <a:p>
                <a:r>
                  <a:rPr lang="en-US" sz="1600" i="1" dirty="0" smtClean="0">
                    <a:solidFill>
                      <a:srgbClr val="0070C0"/>
                    </a:solidFill>
                  </a:rPr>
                  <a:t>Initialize</a:t>
                </a:r>
                <a:endParaRPr lang="en-US" sz="1600" i="1" dirty="0">
                  <a:solidFill>
                    <a:srgbClr val="0070C0"/>
                  </a:solidFill>
                </a:endParaRPr>
              </a:p>
            </p:txBody>
          </p:sp>
        </p:grpSp>
        <p:sp>
          <p:nvSpPr>
            <p:cNvPr id="36" name="TextBox 35"/>
            <p:cNvSpPr txBox="1"/>
            <p:nvPr/>
          </p:nvSpPr>
          <p:spPr>
            <a:xfrm>
              <a:off x="1979584" y="1716576"/>
              <a:ext cx="553998" cy="814721"/>
            </a:xfrm>
            <a:prstGeom prst="rect">
              <a:avLst/>
            </a:prstGeom>
            <a:noFill/>
          </p:spPr>
          <p:txBody>
            <a:bodyPr vert="eaVert" wrap="square" rtlCol="0">
              <a:spAutoFit/>
            </a:bodyPr>
            <a:lstStyle/>
            <a:p>
              <a:r>
                <a:rPr lang="en-US" sz="2400" b="1" dirty="0" smtClean="0"/>
                <a:t>…...</a:t>
              </a:r>
              <a:endParaRPr lang="en-US" sz="2400" b="1" dirty="0"/>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Memory Protection</a:t>
            </a:r>
            <a:endParaRPr lang="zh-TW" altLang="en-US" dirty="0"/>
          </a:p>
        </p:txBody>
      </p:sp>
      <p:sp>
        <p:nvSpPr>
          <p:cNvPr id="23" name="Rectangle 11"/>
          <p:cNvSpPr/>
          <p:nvPr/>
        </p:nvSpPr>
        <p:spPr>
          <a:xfrm>
            <a:off x="1125398" y="3414261"/>
            <a:ext cx="949078"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26" name="Rectangle 37"/>
          <p:cNvSpPr/>
          <p:nvPr/>
        </p:nvSpPr>
        <p:spPr>
          <a:xfrm>
            <a:off x="3335198" y="3362738"/>
            <a:ext cx="1828800" cy="1083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cxnSp>
        <p:nvCxnSpPr>
          <p:cNvPr id="31" name="Straight Arrow Connector 63"/>
          <p:cNvCxnSpPr>
            <a:stCxn id="32" idx="0"/>
            <a:endCxn id="34" idx="2"/>
          </p:cNvCxnSpPr>
          <p:nvPr/>
        </p:nvCxnSpPr>
        <p:spPr>
          <a:xfrm rot="16200000" flipV="1">
            <a:off x="3063909" y="2296320"/>
            <a:ext cx="466528" cy="68565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Rectangle 68"/>
          <p:cNvSpPr/>
          <p:nvPr/>
        </p:nvSpPr>
        <p:spPr>
          <a:xfrm>
            <a:off x="3335198" y="2872409"/>
            <a:ext cx="609600" cy="414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CR3</a:t>
            </a:r>
            <a:endParaRPr lang="en-US" sz="1400" dirty="0">
              <a:solidFill>
                <a:schemeClr val="tx1"/>
              </a:solidFill>
            </a:endParaRPr>
          </a:p>
        </p:txBody>
      </p:sp>
      <p:sp>
        <p:nvSpPr>
          <p:cNvPr id="33" name="Rectangle 69"/>
          <p:cNvSpPr/>
          <p:nvPr/>
        </p:nvSpPr>
        <p:spPr>
          <a:xfrm>
            <a:off x="4020998" y="2872409"/>
            <a:ext cx="1143000" cy="41413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Boundary</a:t>
            </a:r>
          </a:p>
          <a:p>
            <a:pPr algn="ctr"/>
            <a:r>
              <a:rPr lang="en-US" sz="1400" dirty="0" smtClean="0">
                <a:solidFill>
                  <a:schemeClr val="tx1"/>
                </a:solidFill>
              </a:rPr>
              <a:t>Register</a:t>
            </a:r>
            <a:endParaRPr lang="en-US" sz="1400" dirty="0">
              <a:solidFill>
                <a:schemeClr val="tx1"/>
              </a:solidFill>
            </a:endParaRPr>
          </a:p>
        </p:txBody>
      </p:sp>
      <p:sp>
        <p:nvSpPr>
          <p:cNvPr id="34" name="TextBox 72"/>
          <p:cNvSpPr txBox="1"/>
          <p:nvPr/>
        </p:nvSpPr>
        <p:spPr>
          <a:xfrm>
            <a:off x="2420799" y="2067339"/>
            <a:ext cx="1067097" cy="338542"/>
          </a:xfrm>
          <a:prstGeom prst="rect">
            <a:avLst/>
          </a:prstGeom>
          <a:noFill/>
        </p:spPr>
        <p:txBody>
          <a:bodyPr wrap="none" lIns="91429" tIns="45714" rIns="91429" bIns="45714" rtlCol="0">
            <a:spAutoFit/>
          </a:bodyPr>
          <a:lstStyle/>
          <a:p>
            <a:r>
              <a:rPr lang="en-US" sz="1600" dirty="0" smtClean="0"/>
              <a:t>Page Table</a:t>
            </a:r>
          </a:p>
        </p:txBody>
      </p:sp>
      <p:sp>
        <p:nvSpPr>
          <p:cNvPr id="39" name="Rectangle 97"/>
          <p:cNvSpPr/>
          <p:nvPr/>
        </p:nvSpPr>
        <p:spPr>
          <a:xfrm>
            <a:off x="3487598" y="3720402"/>
            <a:ext cx="1524000" cy="684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smtClean="0">
                <a:solidFill>
                  <a:schemeClr val="tx1"/>
                </a:solidFill>
              </a:rPr>
              <a:t>Range Checking</a:t>
            </a:r>
            <a:endParaRPr lang="en-US" sz="1400" dirty="0">
              <a:solidFill>
                <a:schemeClr val="tx1"/>
              </a:solidFill>
            </a:endParaRPr>
          </a:p>
        </p:txBody>
      </p:sp>
      <p:sp>
        <p:nvSpPr>
          <p:cNvPr id="50" name="Rectangle 42"/>
          <p:cNvSpPr/>
          <p:nvPr/>
        </p:nvSpPr>
        <p:spPr>
          <a:xfrm>
            <a:off x="6398933" y="1492665"/>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cxnSp>
        <p:nvCxnSpPr>
          <p:cNvPr id="51" name="Straight Connector 69"/>
          <p:cNvCxnSpPr/>
          <p:nvPr/>
        </p:nvCxnSpPr>
        <p:spPr>
          <a:xfrm>
            <a:off x="6398933" y="2483265"/>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7" name="TextBox 71"/>
          <p:cNvSpPr txBox="1"/>
          <p:nvPr/>
        </p:nvSpPr>
        <p:spPr>
          <a:xfrm>
            <a:off x="6398933" y="1797465"/>
            <a:ext cx="1219201" cy="584776"/>
          </a:xfrm>
          <a:prstGeom prst="rect">
            <a:avLst/>
          </a:prstGeom>
          <a:noFill/>
        </p:spPr>
        <p:txBody>
          <a:bodyPr wrap="square" rtlCol="0">
            <a:spAutoFit/>
          </a:bodyPr>
          <a:lstStyle/>
          <a:p>
            <a:r>
              <a:rPr lang="en-US" sz="1600" dirty="0" smtClean="0"/>
              <a:t>Privileged partition</a:t>
            </a:r>
          </a:p>
        </p:txBody>
      </p:sp>
      <p:sp>
        <p:nvSpPr>
          <p:cNvPr id="58" name="TextBox 75"/>
          <p:cNvSpPr txBox="1"/>
          <p:nvPr/>
        </p:nvSpPr>
        <p:spPr>
          <a:xfrm>
            <a:off x="6398933" y="2483265"/>
            <a:ext cx="1428890" cy="584776"/>
          </a:xfrm>
          <a:prstGeom prst="rect">
            <a:avLst/>
          </a:prstGeom>
          <a:noFill/>
        </p:spPr>
        <p:txBody>
          <a:bodyPr wrap="square" rtlCol="0">
            <a:spAutoFit/>
          </a:bodyPr>
          <a:lstStyle/>
          <a:p>
            <a:r>
              <a:rPr lang="en-US" sz="1600" dirty="0" smtClean="0"/>
              <a:t>Unprivileged partition</a:t>
            </a:r>
          </a:p>
        </p:txBody>
      </p:sp>
      <p:cxnSp>
        <p:nvCxnSpPr>
          <p:cNvPr id="13" name="直線單箭頭接點 12"/>
          <p:cNvCxnSpPr>
            <a:endCxn id="33" idx="3"/>
          </p:cNvCxnSpPr>
          <p:nvPr/>
        </p:nvCxnSpPr>
        <p:spPr bwMode="auto">
          <a:xfrm rot="10800000" flipV="1">
            <a:off x="5163998" y="2483264"/>
            <a:ext cx="1234936" cy="596210"/>
          </a:xfrm>
          <a:prstGeom prst="straightConnector1">
            <a:avLst/>
          </a:prstGeom>
          <a:solidFill>
            <a:srgbClr val="99CCFF"/>
          </a:solidFill>
          <a:ln w="25400" cap="flat" cmpd="sng" algn="ctr">
            <a:solidFill>
              <a:schemeClr val="accent2"/>
            </a:solidFill>
            <a:prstDash val="solid"/>
            <a:round/>
            <a:headEnd type="triangle" w="lg"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1406952" y="5283406"/>
            <a:ext cx="3185546" cy="830997"/>
          </a:xfrm>
          <a:prstGeom prst="rect">
            <a:avLst/>
          </a:prstGeom>
          <a:noFill/>
        </p:spPr>
        <p:txBody>
          <a:bodyPr wrap="square" rtlCol="0">
            <a:spAutoFit/>
          </a:bodyPr>
          <a:lstStyle/>
          <a:p>
            <a:pPr algn="ctr"/>
            <a:r>
              <a:rPr lang="en-US" sz="2400" dirty="0" smtClean="0"/>
              <a:t>MMU</a:t>
            </a:r>
          </a:p>
          <a:p>
            <a:pPr algn="ctr"/>
            <a:r>
              <a:rPr lang="en-US" sz="2400" dirty="0" smtClean="0"/>
              <a:t>Unprivileged Core</a:t>
            </a:r>
            <a:endParaRPr lang="en-US" sz="2400" dirty="0"/>
          </a:p>
        </p:txBody>
      </p:sp>
      <p:sp>
        <p:nvSpPr>
          <p:cNvPr id="22" name="TextBox 21"/>
          <p:cNvSpPr txBox="1"/>
          <p:nvPr/>
        </p:nvSpPr>
        <p:spPr>
          <a:xfrm>
            <a:off x="626165" y="819150"/>
            <a:ext cx="7390830" cy="400110"/>
          </a:xfrm>
          <a:prstGeom prst="rect">
            <a:avLst/>
          </a:prstGeom>
          <a:noFill/>
        </p:spPr>
        <p:txBody>
          <a:bodyPr wrap="square" rtlCol="0">
            <a:spAutoFit/>
          </a:bodyPr>
          <a:lstStyle/>
          <a:p>
            <a:r>
              <a:rPr lang="en-US" sz="2000" dirty="0" smtClean="0"/>
              <a:t>Partition the memory into two </a:t>
            </a:r>
            <a:r>
              <a:rPr lang="en-US" sz="2000" i="1" dirty="0" smtClean="0">
                <a:solidFill>
                  <a:srgbClr val="FF0000"/>
                </a:solidFill>
              </a:rPr>
              <a:t>physically contiguous</a:t>
            </a:r>
            <a:r>
              <a:rPr lang="en-US" sz="2000" dirty="0" smtClean="0"/>
              <a:t> regions</a:t>
            </a:r>
          </a:p>
        </p:txBody>
      </p:sp>
      <p:pic>
        <p:nvPicPr>
          <p:cNvPr id="24" name="Picture 23" descr="light_bulb.png"/>
          <p:cNvPicPr>
            <a:picLocks noChangeAspect="1"/>
          </p:cNvPicPr>
          <p:nvPr/>
        </p:nvPicPr>
        <p:blipFill>
          <a:blip r:embed="rId3"/>
          <a:stretch>
            <a:fillRect/>
          </a:stretch>
        </p:blipFill>
        <p:spPr>
          <a:xfrm>
            <a:off x="236366" y="809543"/>
            <a:ext cx="389799" cy="391719"/>
          </a:xfrm>
          <a:prstGeom prst="rect">
            <a:avLst/>
          </a:prstGeom>
        </p:spPr>
      </p:pic>
      <p:sp>
        <p:nvSpPr>
          <p:cNvPr id="30" name="Rectangle 29"/>
          <p:cNvSpPr/>
          <p:nvPr/>
        </p:nvSpPr>
        <p:spPr bwMode="auto">
          <a:xfrm>
            <a:off x="626165" y="1620078"/>
            <a:ext cx="4929809" cy="4681331"/>
          </a:xfrm>
          <a:prstGeom prst="rect">
            <a:avLst/>
          </a:prstGeom>
          <a:no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nvGrpSpPr>
          <p:cNvPr id="42" name="Group 41"/>
          <p:cNvGrpSpPr/>
          <p:nvPr/>
        </p:nvGrpSpPr>
        <p:grpSpPr>
          <a:xfrm>
            <a:off x="2074476" y="3889683"/>
            <a:ext cx="1260722" cy="584763"/>
            <a:chOff x="2074476" y="3889683"/>
            <a:chExt cx="1260722" cy="584763"/>
          </a:xfrm>
        </p:grpSpPr>
        <p:cxnSp>
          <p:nvCxnSpPr>
            <p:cNvPr id="37" name="直線單箭頭接點 12"/>
            <p:cNvCxnSpPr>
              <a:stCxn id="26" idx="1"/>
              <a:endCxn id="23" idx="3"/>
            </p:cNvCxnSpPr>
            <p:nvPr/>
          </p:nvCxnSpPr>
          <p:spPr bwMode="auto">
            <a:xfrm rot="10800000" flipV="1">
              <a:off x="2074476" y="3904573"/>
              <a:ext cx="1260722" cy="4987"/>
            </a:xfrm>
            <a:prstGeom prst="straightConnector1">
              <a:avLst/>
            </a:prstGeom>
            <a:solidFill>
              <a:srgbClr val="99CCFF"/>
            </a:solidFill>
            <a:ln w="25400" cap="flat" cmpd="sng" algn="ctr">
              <a:solidFill>
                <a:srgbClr val="FF0000"/>
              </a:solidFill>
              <a:prstDash val="sysDot"/>
              <a:round/>
              <a:headEnd type="triangle" w="lg"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1" name="TextBox 72"/>
            <p:cNvSpPr txBox="1"/>
            <p:nvPr/>
          </p:nvSpPr>
          <p:spPr>
            <a:xfrm>
              <a:off x="2396527" y="3889683"/>
              <a:ext cx="617455" cy="584763"/>
            </a:xfrm>
            <a:prstGeom prst="rect">
              <a:avLst/>
            </a:prstGeom>
            <a:noFill/>
          </p:spPr>
          <p:txBody>
            <a:bodyPr wrap="none" lIns="91429" tIns="45714" rIns="91429" bIns="45714" rtlCol="0">
              <a:spAutoFit/>
            </a:bodyPr>
            <a:lstStyle/>
            <a:p>
              <a:r>
                <a:rPr lang="en-US" sz="1600" dirty="0" smtClean="0">
                  <a:solidFill>
                    <a:srgbClr val="FF0000"/>
                  </a:solidFill>
                </a:rPr>
                <a:t>TLB </a:t>
              </a:r>
            </a:p>
            <a:p>
              <a:r>
                <a:rPr lang="en-US" sz="1600" dirty="0" smtClean="0">
                  <a:solidFill>
                    <a:srgbClr val="FF0000"/>
                  </a:solidFill>
                </a:rPr>
                <a:t>Miss</a:t>
              </a:r>
            </a:p>
          </p:txBody>
        </p:sp>
      </p:grpSp>
      <p:grpSp>
        <p:nvGrpSpPr>
          <p:cNvPr id="44" name="Group 43"/>
          <p:cNvGrpSpPr/>
          <p:nvPr/>
        </p:nvGrpSpPr>
        <p:grpSpPr>
          <a:xfrm>
            <a:off x="5163998" y="3899314"/>
            <a:ext cx="1260722" cy="338542"/>
            <a:chOff x="2074476" y="3889683"/>
            <a:chExt cx="1260722" cy="338542"/>
          </a:xfrm>
        </p:grpSpPr>
        <p:cxnSp>
          <p:nvCxnSpPr>
            <p:cNvPr id="45" name="直線單箭頭接點 12"/>
            <p:cNvCxnSpPr/>
            <p:nvPr/>
          </p:nvCxnSpPr>
          <p:spPr bwMode="auto">
            <a:xfrm rot="10800000" flipV="1">
              <a:off x="2074476" y="3904573"/>
              <a:ext cx="1260722" cy="4987"/>
            </a:xfrm>
            <a:prstGeom prst="straightConnector1">
              <a:avLst/>
            </a:prstGeom>
            <a:solidFill>
              <a:srgbClr val="99CCFF"/>
            </a:solidFill>
            <a:ln w="25400" cap="flat" cmpd="sng" algn="ctr">
              <a:solidFill>
                <a:srgbClr val="FF0000"/>
              </a:solidFill>
              <a:prstDash val="sysDot"/>
              <a:round/>
              <a:headEnd type="non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TextBox 72"/>
            <p:cNvSpPr txBox="1"/>
            <p:nvPr/>
          </p:nvSpPr>
          <p:spPr>
            <a:xfrm>
              <a:off x="2396527" y="3889683"/>
              <a:ext cx="877141" cy="338542"/>
            </a:xfrm>
            <a:prstGeom prst="rect">
              <a:avLst/>
            </a:prstGeom>
            <a:noFill/>
          </p:spPr>
          <p:txBody>
            <a:bodyPr wrap="none" lIns="91429" tIns="45714" rIns="91429" bIns="45714" rtlCol="0">
              <a:spAutoFit/>
            </a:bodyPr>
            <a:lstStyle/>
            <a:p>
              <a:r>
                <a:rPr lang="en-US" sz="1600" dirty="0" smtClean="0">
                  <a:solidFill>
                    <a:srgbClr val="FF0000"/>
                  </a:solidFill>
                </a:rPr>
                <a:t>TLB Fill</a:t>
              </a:r>
            </a:p>
          </p:txBody>
        </p:sp>
      </p:grpSp>
    </p:spTree>
    <p:extLst>
      <p:ext uri="{BB962C8B-B14F-4D97-AF65-F5344CB8AC3E}">
        <p14:creationId xmlns="" xmlns:p14="http://schemas.microsoft.com/office/powerpoint/2010/main" val="36328351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 presetClass="exit" presetSubtype="0" fill="hold" nodeType="with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1" presetClass="emph" presetSubtype="2" fill="hold" nodeType="withEffect">
                                  <p:stCondLst>
                                    <p:cond delay="0"/>
                                  </p:stCondLst>
                                  <p:childTnLst>
                                    <p:animClr clrSpc="rgb">
                                      <p:cBhvr>
                                        <p:cTn id="16" dur="500" fill="hold"/>
                                        <p:tgtEl>
                                          <p:spTgt spid="39"/>
                                        </p:tgtEl>
                                        <p:attrNameLst>
                                          <p:attrName>fillcolor</p:attrName>
                                        </p:attrNameLst>
                                      </p:cBhvr>
                                      <p:to>
                                        <a:srgbClr val="FD5245"/>
                                      </p:to>
                                    </p:animClr>
                                    <p:set>
                                      <p:cBhvr>
                                        <p:cTn id="17" dur="500" fill="hold"/>
                                        <p:tgtEl>
                                          <p:spTgt spid="39"/>
                                        </p:tgtEl>
                                        <p:attrNameLst>
                                          <p:attrName>fill.type</p:attrName>
                                        </p:attrNameLst>
                                      </p:cBhvr>
                                      <p:to>
                                        <p:strVal val="solid"/>
                                      </p:to>
                                    </p:set>
                                    <p:set>
                                      <p:cBhvr>
                                        <p:cTn id="18" dur="500"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Outline</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dirty="0" smtClean="0">
                <a:solidFill>
                  <a:schemeClr val="bg1">
                    <a:lumMod val="75000"/>
                  </a:schemeClr>
                </a:solidFill>
              </a:rPr>
              <a:t>Introduction &amp; Motivation</a:t>
            </a:r>
          </a:p>
          <a:p>
            <a:pPr fontAlgn="auto">
              <a:spcAft>
                <a:spcPts val="0"/>
              </a:spcAft>
              <a:buFont typeface="Arial"/>
              <a:buChar char="•"/>
              <a:defRPr/>
            </a:pPr>
            <a:r>
              <a:rPr lang="en-US" dirty="0" smtClean="0">
                <a:solidFill>
                  <a:schemeClr val="bg1">
                    <a:lumMod val="75000"/>
                  </a:schemeClr>
                </a:solidFill>
              </a:rPr>
              <a:t>Architecture</a:t>
            </a:r>
          </a:p>
          <a:p>
            <a:pPr lvl="1" fontAlgn="auto">
              <a:spcAft>
                <a:spcPts val="0"/>
              </a:spcAft>
              <a:buFont typeface="Arial"/>
              <a:buChar char="–"/>
              <a:defRPr/>
            </a:pPr>
            <a:r>
              <a:rPr lang="en-US" dirty="0" smtClean="0">
                <a:solidFill>
                  <a:schemeClr val="bg1">
                    <a:lumMod val="75000"/>
                  </a:schemeClr>
                </a:solidFill>
              </a:rPr>
              <a:t>Overview</a:t>
            </a:r>
          </a:p>
          <a:p>
            <a:pPr lvl="1" fontAlgn="auto">
              <a:spcAft>
                <a:spcPts val="0"/>
              </a:spcAft>
              <a:buFont typeface="Arial"/>
              <a:buChar char="–"/>
              <a:defRPr/>
            </a:pPr>
            <a:r>
              <a:rPr lang="en-US" dirty="0" err="1" smtClean="0">
                <a:solidFill>
                  <a:schemeClr val="bg1">
                    <a:lumMod val="75000"/>
                  </a:schemeClr>
                </a:solidFill>
              </a:rPr>
              <a:t>Multicore</a:t>
            </a:r>
            <a:r>
              <a:rPr lang="en-US" dirty="0" smtClean="0">
                <a:solidFill>
                  <a:schemeClr val="bg1">
                    <a:lumMod val="75000"/>
                  </a:schemeClr>
                </a:solidFill>
              </a:rPr>
              <a:t> Partitioning</a:t>
            </a:r>
          </a:p>
          <a:p>
            <a:pPr lvl="1" fontAlgn="auto">
              <a:spcAft>
                <a:spcPts val="0"/>
              </a:spcAft>
              <a:buFont typeface="Arial"/>
              <a:buChar char="–"/>
              <a:defRPr/>
            </a:pPr>
            <a:r>
              <a:rPr lang="en-US" dirty="0" smtClean="0"/>
              <a:t>Packet interception</a:t>
            </a:r>
          </a:p>
          <a:p>
            <a:pPr fontAlgn="auto">
              <a:spcAft>
                <a:spcPts val="0"/>
              </a:spcAft>
              <a:buFont typeface="Arial"/>
              <a:buChar char="•"/>
              <a:defRPr/>
            </a:pPr>
            <a:r>
              <a:rPr lang="en-US" dirty="0" smtClean="0"/>
              <a:t>Evaluation</a:t>
            </a:r>
          </a:p>
          <a:p>
            <a:pPr fontAlgn="auto">
              <a:spcAft>
                <a:spcPts val="0"/>
              </a:spcAft>
              <a:buFont typeface="Arial"/>
              <a:buChar char="•"/>
              <a:defRPr/>
            </a:pPr>
            <a:r>
              <a:rPr lang="en-US" dirty="0" smtClean="0"/>
              <a:t>Conclusions</a:t>
            </a:r>
            <a:endParaRPr lang="en-US" dirty="0"/>
          </a:p>
        </p:txBody>
      </p:sp>
    </p:spTree>
    <p:extLst>
      <p:ext uri="{BB962C8B-B14F-4D97-AF65-F5344CB8AC3E}">
        <p14:creationId xmlns="" xmlns:p14="http://schemas.microsoft.com/office/powerpoint/2010/main" val="1923427148"/>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no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smtClean="0"/>
              <a:t>Packet Interception</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89438" y="4388225"/>
            <a:ext cx="596346" cy="26636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405414"/>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4" name="上-下雙向箭號 3"/>
          <p:cNvSpPr/>
          <p:nvPr/>
        </p:nvSpPr>
        <p:spPr bwMode="auto">
          <a:xfrm>
            <a:off x="5885784" y="4924686"/>
            <a:ext cx="324791" cy="731622"/>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8" name="左-右雙向箭號 7"/>
          <p:cNvSpPr/>
          <p:nvPr/>
        </p:nvSpPr>
        <p:spPr bwMode="auto">
          <a:xfrm>
            <a:off x="3876260" y="2711037"/>
            <a:ext cx="1018251" cy="307171"/>
          </a:xfrm>
          <a:prstGeom prst="lef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1" name="文字方塊 20"/>
          <p:cNvSpPr txBox="1"/>
          <p:nvPr/>
        </p:nvSpPr>
        <p:spPr>
          <a:xfrm>
            <a:off x="3985892" y="2955893"/>
            <a:ext cx="1018251" cy="646331"/>
          </a:xfrm>
          <a:prstGeom prst="rect">
            <a:avLst/>
          </a:prstGeom>
          <a:noFill/>
        </p:spPr>
        <p:txBody>
          <a:bodyPr wrap="square" rtlCol="0">
            <a:spAutoFit/>
          </a:bodyPr>
          <a:lstStyle/>
          <a:p>
            <a:r>
              <a:rPr lang="en-US" altLang="zh-TW" dirty="0" smtClean="0">
                <a:solidFill>
                  <a:srgbClr val="FF0000"/>
                </a:solidFill>
              </a:rPr>
              <a:t>NIC Traffic</a:t>
            </a:r>
            <a:endParaRPr lang="zh-TW" altLang="en-US" dirty="0">
              <a:solidFill>
                <a:srgbClr val="FF0000"/>
              </a:solidFill>
            </a:endParaRPr>
          </a:p>
        </p:txBody>
      </p:sp>
    </p:spTree>
    <p:extLst>
      <p:ext uri="{BB962C8B-B14F-4D97-AF65-F5344CB8AC3E}">
        <p14:creationId xmlns="" xmlns:p14="http://schemas.microsoft.com/office/powerpoint/2010/main" val="275289672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zh-TW" dirty="0" smtClean="0"/>
              <a:t>Packet Interception</a:t>
            </a:r>
            <a:endParaRPr lang="en-US" dirty="0" smtClean="0"/>
          </a:p>
        </p:txBody>
      </p:sp>
      <p:sp>
        <p:nvSpPr>
          <p:cNvPr id="35842" name="Content Placeholder 2"/>
          <p:cNvSpPr>
            <a:spLocks noGrp="1"/>
          </p:cNvSpPr>
          <p:nvPr>
            <p:ph idx="1"/>
          </p:nvPr>
        </p:nvSpPr>
        <p:spPr>
          <a:xfrm>
            <a:off x="608013" y="849313"/>
            <a:ext cx="6965950" cy="488950"/>
          </a:xfrm>
        </p:spPr>
        <p:txBody>
          <a:bodyPr/>
          <a:lstStyle/>
          <a:p>
            <a:pPr>
              <a:buFontTx/>
              <a:buNone/>
            </a:pPr>
            <a:r>
              <a:rPr lang="en-US" altLang="zh-TW" sz="2000" dirty="0" smtClean="0">
                <a:latin typeface="Arial" charset="0"/>
                <a:ea typeface="新細明體" pitchFamily="18" charset="-120"/>
                <a:cs typeface="Arial" charset="0"/>
              </a:rPr>
              <a:t>Virtualization of the Descriptor Queues</a:t>
            </a:r>
          </a:p>
        </p:txBody>
      </p:sp>
      <p:sp>
        <p:nvSpPr>
          <p:cNvPr id="16" name="Up Arrow 15"/>
          <p:cNvSpPr/>
          <p:nvPr/>
        </p:nvSpPr>
        <p:spPr>
          <a:xfrm>
            <a:off x="5646738" y="5046663"/>
            <a:ext cx="349250" cy="247650"/>
          </a:xfrm>
          <a:prstGeom prst="up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7" name="Down Arrow 16"/>
          <p:cNvSpPr/>
          <p:nvPr/>
        </p:nvSpPr>
        <p:spPr>
          <a:xfrm>
            <a:off x="6518275" y="5077149"/>
            <a:ext cx="349250" cy="249238"/>
          </a:xfrm>
          <a:prstGeom prst="down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8" name="Rectangle 17"/>
          <p:cNvSpPr/>
          <p:nvPr/>
        </p:nvSpPr>
        <p:spPr>
          <a:xfrm>
            <a:off x="2255838" y="30829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19" name="Rectangle 18"/>
          <p:cNvSpPr/>
          <p:nvPr/>
        </p:nvSpPr>
        <p:spPr>
          <a:xfrm>
            <a:off x="3106738" y="27781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20" name="Rectangle 19"/>
          <p:cNvSpPr/>
          <p:nvPr/>
        </p:nvSpPr>
        <p:spPr>
          <a:xfrm>
            <a:off x="3106738" y="29305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21" name="Rectangle 20"/>
          <p:cNvSpPr/>
          <p:nvPr/>
        </p:nvSpPr>
        <p:spPr>
          <a:xfrm>
            <a:off x="2255838" y="29305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22" name="Rectangle 21"/>
          <p:cNvSpPr/>
          <p:nvPr/>
        </p:nvSpPr>
        <p:spPr>
          <a:xfrm>
            <a:off x="2255838" y="27781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23" name="Rectangle 22"/>
          <p:cNvSpPr/>
          <p:nvPr/>
        </p:nvSpPr>
        <p:spPr>
          <a:xfrm>
            <a:off x="3106738" y="3082925"/>
            <a:ext cx="533400"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24" name="Rectangle 23"/>
          <p:cNvSpPr/>
          <p:nvPr/>
        </p:nvSpPr>
        <p:spPr>
          <a:xfrm>
            <a:off x="5084763" y="4570413"/>
            <a:ext cx="2284729" cy="476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sp>
        <p:nvSpPr>
          <p:cNvPr id="25" name="Rectangle 24"/>
          <p:cNvSpPr/>
          <p:nvPr/>
        </p:nvSpPr>
        <p:spPr>
          <a:xfrm>
            <a:off x="608013" y="1954213"/>
            <a:ext cx="3436937" cy="1697037"/>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sp>
        <p:nvSpPr>
          <p:cNvPr id="29" name="Rectangle 28"/>
          <p:cNvSpPr/>
          <p:nvPr/>
        </p:nvSpPr>
        <p:spPr>
          <a:xfrm>
            <a:off x="796925" y="2624138"/>
            <a:ext cx="649288"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sp>
        <p:nvSpPr>
          <p:cNvPr id="30" name="Rectangle 29"/>
          <p:cNvSpPr/>
          <p:nvPr/>
        </p:nvSpPr>
        <p:spPr>
          <a:xfrm>
            <a:off x="949325" y="2776538"/>
            <a:ext cx="649288"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sp>
        <p:nvSpPr>
          <p:cNvPr id="31" name="Rectangle 30"/>
          <p:cNvSpPr/>
          <p:nvPr/>
        </p:nvSpPr>
        <p:spPr>
          <a:xfrm>
            <a:off x="1101725" y="2928938"/>
            <a:ext cx="649288"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sp>
        <p:nvSpPr>
          <p:cNvPr id="35871" name="TextBox 33"/>
          <p:cNvSpPr txBox="1">
            <a:spLocks noChangeArrowheads="1"/>
          </p:cNvSpPr>
          <p:nvPr/>
        </p:nvSpPr>
        <p:spPr bwMode="auto">
          <a:xfrm>
            <a:off x="7545388" y="4584700"/>
            <a:ext cx="625475" cy="461963"/>
          </a:xfrm>
          <a:prstGeom prst="rect">
            <a:avLst/>
          </a:prstGeom>
          <a:noFill/>
          <a:ln w="9525">
            <a:noFill/>
            <a:miter lim="800000"/>
            <a:headEnd/>
            <a:tailEnd/>
          </a:ln>
        </p:spPr>
        <p:txBody>
          <a:bodyPr wrap="none">
            <a:spAutoFit/>
          </a:bodyPr>
          <a:lstStyle/>
          <a:p>
            <a:r>
              <a:rPr kumimoji="0" lang="en-US" altLang="zh-TW" sz="2400" dirty="0">
                <a:latin typeface="Calibri" pitchFamily="34" charset="0"/>
              </a:rPr>
              <a:t>NIC</a:t>
            </a:r>
            <a:endParaRPr kumimoji="0" lang="en-US" altLang="zh-TW" dirty="0">
              <a:latin typeface="Calibri" pitchFamily="34" charset="0"/>
            </a:endParaRPr>
          </a:p>
        </p:txBody>
      </p:sp>
      <p:sp>
        <p:nvSpPr>
          <p:cNvPr id="35874" name="TextBox 57"/>
          <p:cNvSpPr txBox="1">
            <a:spLocks noChangeArrowheads="1"/>
          </p:cNvSpPr>
          <p:nvPr/>
        </p:nvSpPr>
        <p:spPr bwMode="auto">
          <a:xfrm>
            <a:off x="608013" y="1582738"/>
            <a:ext cx="1409700" cy="400050"/>
          </a:xfrm>
          <a:prstGeom prst="rect">
            <a:avLst/>
          </a:prstGeom>
          <a:noFill/>
          <a:ln w="9525">
            <a:noFill/>
            <a:miter lim="800000"/>
            <a:headEnd/>
            <a:tailEnd/>
          </a:ln>
        </p:spPr>
        <p:txBody>
          <a:bodyPr wrap="none">
            <a:spAutoFit/>
          </a:bodyPr>
          <a:lstStyle/>
          <a:p>
            <a:r>
              <a:rPr kumimoji="0" lang="en-US" altLang="zh-TW" sz="2000">
                <a:latin typeface="Calibri" pitchFamily="34" charset="0"/>
              </a:rPr>
              <a:t>OS memory</a:t>
            </a:r>
          </a:p>
        </p:txBody>
      </p:sp>
      <p:grpSp>
        <p:nvGrpSpPr>
          <p:cNvPr id="40" name="Group 39"/>
          <p:cNvGrpSpPr/>
          <p:nvPr/>
        </p:nvGrpSpPr>
        <p:grpSpPr>
          <a:xfrm>
            <a:off x="4143375" y="1582738"/>
            <a:ext cx="4189413" cy="2919688"/>
            <a:chOff x="4143375" y="1582738"/>
            <a:chExt cx="4189413" cy="2919688"/>
          </a:xfrm>
        </p:grpSpPr>
        <p:sp>
          <p:nvSpPr>
            <p:cNvPr id="38" name="TextBox 37"/>
            <p:cNvSpPr txBox="1">
              <a:spLocks noChangeArrowheads="1"/>
            </p:cNvSpPr>
            <p:nvPr/>
          </p:nvSpPr>
          <p:spPr bwMode="auto">
            <a:xfrm>
              <a:off x="5084763" y="2174875"/>
              <a:ext cx="3248025" cy="369888"/>
            </a:xfrm>
            <a:prstGeom prst="rect">
              <a:avLst/>
            </a:prstGeom>
            <a:noFill/>
            <a:ln w="9525">
              <a:noFill/>
              <a:miter lim="800000"/>
              <a:headEnd/>
              <a:tailEnd/>
            </a:ln>
          </p:spPr>
          <p:txBody>
            <a:bodyPr>
              <a:spAutoFit/>
            </a:bodyPr>
            <a:lstStyle/>
            <a:p>
              <a:r>
                <a:rPr kumimoji="0" lang="en-US" altLang="zh-TW">
                  <a:solidFill>
                    <a:srgbClr val="FF0000"/>
                  </a:solidFill>
                  <a:latin typeface="Calibri" pitchFamily="34" charset="0"/>
                </a:rPr>
                <a:t>Descriptor queues replicated</a:t>
              </a:r>
            </a:p>
          </p:txBody>
        </p:sp>
        <p:sp>
          <p:nvSpPr>
            <p:cNvPr id="45" name="Left-Right Arrow 44"/>
            <p:cNvSpPr/>
            <p:nvPr/>
          </p:nvSpPr>
          <p:spPr bwMode="auto">
            <a:xfrm>
              <a:off x="4143375" y="2624138"/>
              <a:ext cx="828675" cy="458787"/>
            </a:xfrm>
            <a:prstGeom prst="leftRight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7" name="Up-Down Arrow 46"/>
            <p:cNvSpPr/>
            <p:nvPr/>
          </p:nvSpPr>
          <p:spPr bwMode="auto">
            <a:xfrm>
              <a:off x="5995988" y="3722688"/>
              <a:ext cx="409575" cy="779738"/>
            </a:xfrm>
            <a:prstGeom prst="upDown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8" name="Rectangle 47"/>
            <p:cNvSpPr/>
            <p:nvPr/>
          </p:nvSpPr>
          <p:spPr bwMode="auto">
            <a:xfrm>
              <a:off x="5483225" y="2965450"/>
              <a:ext cx="5334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49" name="Rectangle 48"/>
            <p:cNvSpPr/>
            <p:nvPr/>
          </p:nvSpPr>
          <p:spPr bwMode="auto">
            <a:xfrm>
              <a:off x="6334125" y="2662238"/>
              <a:ext cx="5334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50" name="Rectangle 49"/>
            <p:cNvSpPr/>
            <p:nvPr/>
          </p:nvSpPr>
          <p:spPr bwMode="auto">
            <a:xfrm>
              <a:off x="6334125" y="2814638"/>
              <a:ext cx="533400" cy="15081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51" name="Rectangle 50"/>
            <p:cNvSpPr/>
            <p:nvPr/>
          </p:nvSpPr>
          <p:spPr bwMode="auto">
            <a:xfrm>
              <a:off x="5483225" y="2814638"/>
              <a:ext cx="533400" cy="15081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52" name="Rectangle 51"/>
            <p:cNvSpPr/>
            <p:nvPr/>
          </p:nvSpPr>
          <p:spPr bwMode="auto">
            <a:xfrm>
              <a:off x="5483225" y="2662238"/>
              <a:ext cx="5334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53" name="Rectangle 52"/>
            <p:cNvSpPr/>
            <p:nvPr/>
          </p:nvSpPr>
          <p:spPr bwMode="auto">
            <a:xfrm>
              <a:off x="6334125" y="2965450"/>
              <a:ext cx="533400" cy="152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1400" dirty="0">
                <a:solidFill>
                  <a:schemeClr val="tx1"/>
                </a:solidFill>
              </a:endParaRPr>
            </a:p>
          </p:txBody>
        </p:sp>
        <p:sp>
          <p:nvSpPr>
            <p:cNvPr id="35888" name="TextBox 58"/>
            <p:cNvSpPr txBox="1">
              <a:spLocks noChangeArrowheads="1"/>
            </p:cNvSpPr>
            <p:nvPr/>
          </p:nvSpPr>
          <p:spPr bwMode="auto">
            <a:xfrm>
              <a:off x="5084318" y="1582738"/>
              <a:ext cx="1480311" cy="400003"/>
            </a:xfrm>
            <a:prstGeom prst="rect">
              <a:avLst/>
            </a:prstGeom>
            <a:noFill/>
            <a:ln w="9525">
              <a:noFill/>
              <a:miter lim="800000"/>
              <a:headEnd/>
              <a:tailEnd/>
            </a:ln>
          </p:spPr>
          <p:txBody>
            <a:bodyPr wrap="none">
              <a:spAutoFit/>
            </a:bodyPr>
            <a:lstStyle/>
            <a:p>
              <a:r>
                <a:rPr kumimoji="0" lang="en-US" altLang="zh-TW" sz="2000">
                  <a:latin typeface="Calibri" pitchFamily="34" charset="0"/>
                </a:rPr>
                <a:t>DPI memory</a:t>
              </a:r>
            </a:p>
          </p:txBody>
        </p:sp>
        <p:sp>
          <p:nvSpPr>
            <p:cNvPr id="60" name="Rectangle 59"/>
            <p:cNvSpPr/>
            <p:nvPr/>
          </p:nvSpPr>
          <p:spPr bwMode="auto">
            <a:xfrm>
              <a:off x="5049838" y="1965325"/>
              <a:ext cx="3138487" cy="169703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kumimoji="0" lang="en-US" sz="2400" dirty="0">
                <a:solidFill>
                  <a:schemeClr val="tx1"/>
                </a:solidFill>
              </a:endParaRPr>
            </a:p>
          </p:txBody>
        </p:sp>
      </p:grpSp>
      <p:sp>
        <p:nvSpPr>
          <p:cNvPr id="55" name="Left-Up Arrow 54"/>
          <p:cNvSpPr/>
          <p:nvPr/>
        </p:nvSpPr>
        <p:spPr>
          <a:xfrm rot="16200000">
            <a:off x="4382039" y="2180687"/>
            <a:ext cx="2188402" cy="2176778"/>
          </a:xfrm>
          <a:prstGeom prst="leftUpArrow">
            <a:avLst/>
          </a:prstGeom>
          <a:noFill/>
          <a:ln w="25400">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en-US"/>
          </a:p>
        </p:txBody>
      </p:sp>
      <p:grpSp>
        <p:nvGrpSpPr>
          <p:cNvPr id="41" name="Group 40"/>
          <p:cNvGrpSpPr/>
          <p:nvPr/>
        </p:nvGrpSpPr>
        <p:grpSpPr>
          <a:xfrm>
            <a:off x="608013" y="3541713"/>
            <a:ext cx="2851150" cy="1266825"/>
            <a:chOff x="608013" y="3541713"/>
            <a:chExt cx="2851150" cy="1266825"/>
          </a:xfrm>
        </p:grpSpPr>
        <p:sp>
          <p:nvSpPr>
            <p:cNvPr id="39" name="TextBox 38"/>
            <p:cNvSpPr txBox="1">
              <a:spLocks noChangeArrowheads="1"/>
            </p:cNvSpPr>
            <p:nvPr/>
          </p:nvSpPr>
          <p:spPr bwMode="auto">
            <a:xfrm>
              <a:off x="608013" y="4162425"/>
              <a:ext cx="2851150" cy="646113"/>
            </a:xfrm>
            <a:prstGeom prst="rect">
              <a:avLst/>
            </a:prstGeom>
            <a:noFill/>
            <a:ln w="9525">
              <a:noFill/>
              <a:miter lim="800000"/>
              <a:headEnd/>
              <a:tailEnd/>
            </a:ln>
          </p:spPr>
          <p:txBody>
            <a:bodyPr>
              <a:spAutoFit/>
            </a:bodyPr>
            <a:lstStyle/>
            <a:p>
              <a:r>
                <a:rPr kumimoji="0" lang="en-US" altLang="zh-TW" dirty="0">
                  <a:solidFill>
                    <a:srgbClr val="FF0000"/>
                  </a:solidFill>
                  <a:latin typeface="Calibri" pitchFamily="34" charset="0"/>
                </a:rPr>
                <a:t>Only one copy of the packet buffers</a:t>
              </a:r>
            </a:p>
          </p:txBody>
        </p:sp>
        <p:cxnSp>
          <p:nvCxnSpPr>
            <p:cNvPr id="61" name="弧形接點 60"/>
            <p:cNvCxnSpPr>
              <a:stCxn id="39" idx="0"/>
              <a:endCxn id="31" idx="2"/>
            </p:cNvCxnSpPr>
            <p:nvPr/>
          </p:nvCxnSpPr>
          <p:spPr>
            <a:xfrm rot="16200000" flipV="1">
              <a:off x="1420020" y="3548856"/>
              <a:ext cx="620712" cy="606425"/>
            </a:xfrm>
            <a:prstGeom prst="curvedConnector3">
              <a:avLst>
                <a:gd name="adj1" fmla="val 50000"/>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59" name="弧形接點 58"/>
          <p:cNvCxnSpPr>
            <a:stCxn id="22" idx="1"/>
          </p:cNvCxnSpPr>
          <p:nvPr/>
        </p:nvCxnSpPr>
        <p:spPr>
          <a:xfrm rot="10800000" flipV="1">
            <a:off x="1751013" y="2854325"/>
            <a:ext cx="504825" cy="382588"/>
          </a:xfrm>
          <a:prstGeom prst="curvedConnector3">
            <a:avLst>
              <a:gd name="adj1" fmla="val 2735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79" name="矩形 62"/>
          <p:cNvSpPr>
            <a:spLocks noChangeArrowheads="1"/>
          </p:cNvSpPr>
          <p:nvPr/>
        </p:nvSpPr>
        <p:spPr bwMode="auto">
          <a:xfrm>
            <a:off x="2017713" y="2360613"/>
            <a:ext cx="1952625" cy="368300"/>
          </a:xfrm>
          <a:prstGeom prst="rect">
            <a:avLst/>
          </a:prstGeom>
          <a:noFill/>
          <a:ln w="9525">
            <a:noFill/>
            <a:miter lim="800000"/>
            <a:headEnd/>
            <a:tailEnd/>
          </a:ln>
        </p:spPr>
        <p:txBody>
          <a:bodyPr wrap="none">
            <a:spAutoFit/>
          </a:bodyPr>
          <a:lstStyle/>
          <a:p>
            <a:r>
              <a:rPr kumimoji="0" lang="en-US" altLang="zh-TW">
                <a:latin typeface="Calibri" pitchFamily="34" charset="0"/>
              </a:rPr>
              <a:t>Descriptor queues </a:t>
            </a:r>
            <a:endParaRPr lang="zh-TW" altLang="en-US"/>
          </a:p>
        </p:txBody>
      </p:sp>
      <p:pic>
        <p:nvPicPr>
          <p:cNvPr id="62" name="Picture 61" descr="light_bulb.png"/>
          <p:cNvPicPr>
            <a:picLocks noChangeAspect="1"/>
          </p:cNvPicPr>
          <p:nvPr/>
        </p:nvPicPr>
        <p:blipFill>
          <a:blip r:embed="rId3"/>
          <a:stretch>
            <a:fillRect/>
          </a:stretch>
        </p:blipFill>
        <p:spPr>
          <a:xfrm>
            <a:off x="236366" y="809543"/>
            <a:ext cx="389799" cy="391719"/>
          </a:xfrm>
          <a:prstGeom prst="rect">
            <a:avLst/>
          </a:prstGeom>
        </p:spPr>
      </p:pic>
    </p:spTree>
    <p:extLst>
      <p:ext uri="{BB962C8B-B14F-4D97-AF65-F5344CB8AC3E}">
        <p14:creationId xmlns="" xmlns:p14="http://schemas.microsoft.com/office/powerpoint/2010/main" val="152278556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 presetClass="exit"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Packet Interception</a:t>
            </a:r>
            <a:endParaRPr lang="en-US" dirty="0"/>
          </a:p>
        </p:txBody>
      </p:sp>
      <p:sp>
        <p:nvSpPr>
          <p:cNvPr id="3" name="Content Placeholder 2"/>
          <p:cNvSpPr>
            <a:spLocks noGrp="1"/>
          </p:cNvSpPr>
          <p:nvPr>
            <p:ph idx="1"/>
          </p:nvPr>
        </p:nvSpPr>
        <p:spPr/>
        <p:txBody>
          <a:bodyPr/>
          <a:lstStyle/>
          <a:p>
            <a:r>
              <a:rPr lang="en-US" altLang="zh-TW" dirty="0" smtClean="0">
                <a:latin typeface="Arial" charset="0"/>
                <a:ea typeface="新細明體" pitchFamily="18" charset="-120"/>
                <a:cs typeface="Arial" charset="0"/>
              </a:rPr>
              <a:t>Virtualization of the Descriptor Queues</a:t>
            </a:r>
          </a:p>
          <a:p>
            <a:pPr lvl="1"/>
            <a:r>
              <a:rPr lang="en-US" altLang="zh-TW" dirty="0" smtClean="0">
                <a:latin typeface="Arial" charset="0"/>
                <a:ea typeface="新細明體" pitchFamily="18" charset="-120"/>
                <a:cs typeface="Arial" charset="0"/>
              </a:rPr>
              <a:t>Device independent, software independent</a:t>
            </a:r>
          </a:p>
          <a:p>
            <a:pPr lvl="1"/>
            <a:r>
              <a:rPr lang="en-US" altLang="zh-TW" dirty="0" smtClean="0">
                <a:latin typeface="Arial" charset="0"/>
                <a:ea typeface="新細明體" pitchFamily="18" charset="-120"/>
                <a:cs typeface="Arial" charset="0"/>
              </a:rPr>
              <a:t>No copying on packet buffers</a:t>
            </a:r>
          </a:p>
          <a:p>
            <a:pPr lvl="1"/>
            <a:endParaRPr lang="en-US" altLang="zh-TW" dirty="0" smtClean="0">
              <a:latin typeface="Arial" charset="0"/>
              <a:ea typeface="新細明體" pitchFamily="18" charset="-120"/>
              <a:cs typeface="Arial" charset="0"/>
            </a:endParaRPr>
          </a:p>
          <a:p>
            <a:endParaRPr lang="en-US" dirty="0" smtClean="0"/>
          </a:p>
          <a:p>
            <a:r>
              <a:rPr lang="en-US" dirty="0" smtClean="0"/>
              <a:t>Processor and NIC communication</a:t>
            </a:r>
          </a:p>
          <a:p>
            <a:pPr lvl="1"/>
            <a:r>
              <a:rPr lang="en-US" dirty="0" smtClean="0"/>
              <a:t>Queue manipulation uses </a:t>
            </a:r>
            <a:r>
              <a:rPr lang="en-US" i="1" dirty="0" smtClean="0">
                <a:solidFill>
                  <a:srgbClr val="FF0000"/>
                </a:solidFill>
              </a:rPr>
              <a:t>Memory Mapped IO (MMIO) accesses</a:t>
            </a:r>
            <a:endParaRPr lang="en-US" altLang="zh-TW" dirty="0" smtClean="0">
              <a:latin typeface="Arial" charset="0"/>
              <a:ea typeface="新細明體" pitchFamily="18" charset="-120"/>
              <a:cs typeface="Arial" charset="0"/>
            </a:endParaRPr>
          </a:p>
          <a:p>
            <a:pPr lvl="1"/>
            <a:r>
              <a:rPr lang="en-US" dirty="0" smtClean="0"/>
              <a:t>NIC event notification uses </a:t>
            </a:r>
            <a:r>
              <a:rPr lang="en-US" i="1" dirty="0" smtClean="0">
                <a:solidFill>
                  <a:srgbClr val="FF0000"/>
                </a:solidFill>
              </a:rPr>
              <a:t>Interrupt</a:t>
            </a:r>
          </a:p>
          <a:p>
            <a:pPr lvl="1"/>
            <a:endParaRPr lang="en-US" altLang="zh-TW" dirty="0" smtClean="0">
              <a:latin typeface="Arial" charset="0"/>
              <a:ea typeface="新細明體" pitchFamily="18" charset="-120"/>
              <a:cs typeface="Arial" charset="0"/>
            </a:endParaRPr>
          </a:p>
          <a:p>
            <a:pPr lvl="1"/>
            <a:endParaRPr lang="en-US" altLang="zh-TW" dirty="0" smtClean="0">
              <a:latin typeface="Arial" charset="0"/>
              <a:ea typeface="新細明體" pitchFamily="18" charset="-120"/>
              <a:cs typeface="Arial" charset="0"/>
            </a:endParaRPr>
          </a:p>
          <a:p>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MMIO redirection</a:t>
            </a:r>
            <a:endParaRPr lang="en-US" dirty="0"/>
          </a:p>
        </p:txBody>
      </p:sp>
      <p:sp>
        <p:nvSpPr>
          <p:cNvPr id="4" name="Rectangle 3"/>
          <p:cNvSpPr/>
          <p:nvPr/>
        </p:nvSpPr>
        <p:spPr>
          <a:xfrm>
            <a:off x="1477128" y="3237451"/>
            <a:ext cx="1311462" cy="897373"/>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MMU</a:t>
            </a:r>
            <a:endParaRPr lang="en-US" dirty="0"/>
          </a:p>
        </p:txBody>
      </p:sp>
      <p:sp>
        <p:nvSpPr>
          <p:cNvPr id="7" name="TextBox 6"/>
          <p:cNvSpPr txBox="1"/>
          <p:nvPr/>
        </p:nvSpPr>
        <p:spPr>
          <a:xfrm>
            <a:off x="786878" y="4859628"/>
            <a:ext cx="2333022" cy="923330"/>
          </a:xfrm>
          <a:prstGeom prst="rect">
            <a:avLst/>
          </a:prstGeom>
          <a:noFill/>
        </p:spPr>
        <p:txBody>
          <a:bodyPr wrap="square" rtlCol="0">
            <a:spAutoFit/>
          </a:bodyPr>
          <a:lstStyle/>
          <a:p>
            <a:r>
              <a:rPr lang="en-US" dirty="0" smtClean="0"/>
              <a:t>MMU detects specific MMIO addresses</a:t>
            </a:r>
            <a:endParaRPr lang="en-US" dirty="0"/>
          </a:p>
        </p:txBody>
      </p:sp>
      <p:sp>
        <p:nvSpPr>
          <p:cNvPr id="8" name="TextBox 7"/>
          <p:cNvSpPr txBox="1"/>
          <p:nvPr/>
        </p:nvSpPr>
        <p:spPr>
          <a:xfrm>
            <a:off x="3395998" y="4859628"/>
            <a:ext cx="2360633" cy="923330"/>
          </a:xfrm>
          <a:prstGeom prst="rect">
            <a:avLst/>
          </a:prstGeom>
          <a:noFill/>
        </p:spPr>
        <p:txBody>
          <a:bodyPr wrap="square" rtlCol="0">
            <a:spAutoFit/>
          </a:bodyPr>
          <a:lstStyle/>
          <a:p>
            <a:r>
              <a:rPr lang="en-US" dirty="0" smtClean="0"/>
              <a:t>MMU redirects RW to a reserved region in DPI memory</a:t>
            </a:r>
            <a:endParaRPr lang="en-US" dirty="0"/>
          </a:p>
        </p:txBody>
      </p:sp>
      <p:sp>
        <p:nvSpPr>
          <p:cNvPr id="9" name="TextBox 8"/>
          <p:cNvSpPr txBox="1"/>
          <p:nvPr/>
        </p:nvSpPr>
        <p:spPr>
          <a:xfrm>
            <a:off x="5998932" y="4859628"/>
            <a:ext cx="2687868" cy="369332"/>
          </a:xfrm>
          <a:prstGeom prst="rect">
            <a:avLst/>
          </a:prstGeom>
          <a:noFill/>
        </p:spPr>
        <p:txBody>
          <a:bodyPr wrap="none" rtlCol="0">
            <a:spAutoFit/>
          </a:bodyPr>
          <a:lstStyle/>
          <a:p>
            <a:r>
              <a:rPr lang="en-US" dirty="0" smtClean="0"/>
              <a:t>MMU sends IPI to DPI core</a:t>
            </a:r>
            <a:endParaRPr lang="en-US" dirty="0"/>
          </a:p>
        </p:txBody>
      </p:sp>
      <p:sp>
        <p:nvSpPr>
          <p:cNvPr id="10" name="Rectangle 9"/>
          <p:cNvSpPr/>
          <p:nvPr/>
        </p:nvSpPr>
        <p:spPr>
          <a:xfrm>
            <a:off x="5936099" y="3686138"/>
            <a:ext cx="1210135" cy="617775"/>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DPI memory</a:t>
            </a:r>
            <a:endParaRPr lang="en-US" dirty="0">
              <a:solidFill>
                <a:schemeClr val="bg1"/>
              </a:solidFill>
            </a:endParaRPr>
          </a:p>
        </p:txBody>
      </p:sp>
      <p:sp>
        <p:nvSpPr>
          <p:cNvPr id="14" name="Oval 13"/>
          <p:cNvSpPr/>
          <p:nvPr/>
        </p:nvSpPr>
        <p:spPr>
          <a:xfrm>
            <a:off x="5936100" y="2431564"/>
            <a:ext cx="1007755" cy="93879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DPI core</a:t>
            </a:r>
            <a:endParaRPr lang="en-US" dirty="0"/>
          </a:p>
        </p:txBody>
      </p:sp>
      <p:sp>
        <p:nvSpPr>
          <p:cNvPr id="15" name="Oval 14"/>
          <p:cNvSpPr/>
          <p:nvPr/>
        </p:nvSpPr>
        <p:spPr>
          <a:xfrm>
            <a:off x="1628982" y="1851712"/>
            <a:ext cx="1007755" cy="938792"/>
          </a:xfrm>
          <a:prstGeom prst="ellips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 core</a:t>
            </a:r>
            <a:endParaRPr lang="en-US" dirty="0"/>
          </a:p>
        </p:txBody>
      </p:sp>
      <p:grpSp>
        <p:nvGrpSpPr>
          <p:cNvPr id="16" name="Group 15"/>
          <p:cNvGrpSpPr/>
          <p:nvPr/>
        </p:nvGrpSpPr>
        <p:grpSpPr>
          <a:xfrm>
            <a:off x="2788590" y="2521267"/>
            <a:ext cx="3204571" cy="1473759"/>
            <a:chOff x="2788590" y="2521267"/>
            <a:chExt cx="3204571" cy="1473759"/>
          </a:xfrm>
        </p:grpSpPr>
        <p:cxnSp>
          <p:nvCxnSpPr>
            <p:cNvPr id="12" name="Elbow Connector 11"/>
            <p:cNvCxnSpPr>
              <a:stCxn id="4" idx="3"/>
              <a:endCxn id="10" idx="1"/>
            </p:cNvCxnSpPr>
            <p:nvPr/>
          </p:nvCxnSpPr>
          <p:spPr>
            <a:xfrm>
              <a:off x="2788590" y="3686138"/>
              <a:ext cx="3147509" cy="3088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4" idx="3"/>
              <a:endCxn id="14" idx="2"/>
            </p:cNvCxnSpPr>
            <p:nvPr/>
          </p:nvCxnSpPr>
          <p:spPr>
            <a:xfrm flipV="1">
              <a:off x="2788590" y="2900960"/>
              <a:ext cx="3147510" cy="78517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17583" y="2521267"/>
              <a:ext cx="420232" cy="369332"/>
            </a:xfrm>
            <a:prstGeom prst="rect">
              <a:avLst/>
            </a:prstGeom>
            <a:noFill/>
          </p:spPr>
          <p:txBody>
            <a:bodyPr wrap="none" rtlCol="0">
              <a:spAutoFit/>
            </a:bodyPr>
            <a:lstStyle/>
            <a:p>
              <a:r>
                <a:rPr lang="en-US" dirty="0" smtClean="0"/>
                <a:t>IPI</a:t>
              </a:r>
              <a:endParaRPr lang="en-US" dirty="0"/>
            </a:p>
          </p:txBody>
        </p:sp>
        <p:sp>
          <p:nvSpPr>
            <p:cNvPr id="20" name="TextBox 19"/>
            <p:cNvSpPr txBox="1"/>
            <p:nvPr/>
          </p:nvSpPr>
          <p:spPr>
            <a:xfrm>
              <a:off x="4308422" y="3622231"/>
              <a:ext cx="1684739" cy="369332"/>
            </a:xfrm>
            <a:prstGeom prst="rect">
              <a:avLst/>
            </a:prstGeom>
            <a:noFill/>
          </p:spPr>
          <p:txBody>
            <a:bodyPr wrap="none" rtlCol="0">
              <a:spAutoFit/>
            </a:bodyPr>
            <a:lstStyle/>
            <a:p>
              <a:r>
                <a:rPr lang="en-US" dirty="0" smtClean="0"/>
                <a:t>R/W redirection</a:t>
              </a:r>
              <a:endParaRPr lang="en-US" dirty="0"/>
            </a:p>
          </p:txBody>
        </p:sp>
      </p:grpSp>
      <p:cxnSp>
        <p:nvCxnSpPr>
          <p:cNvPr id="22" name="Elbow Connector 21"/>
          <p:cNvCxnSpPr>
            <a:stCxn id="15" idx="4"/>
            <a:endCxn id="4" idx="0"/>
          </p:cNvCxnSpPr>
          <p:nvPr/>
        </p:nvCxnSpPr>
        <p:spPr>
          <a:xfrm rot="5400000">
            <a:off x="1909387" y="3013977"/>
            <a:ext cx="446947"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305418" y="2799089"/>
            <a:ext cx="1196812" cy="369332"/>
          </a:xfrm>
          <a:prstGeom prst="rect">
            <a:avLst/>
          </a:prstGeom>
          <a:noFill/>
        </p:spPr>
        <p:txBody>
          <a:bodyPr wrap="none" rtlCol="0">
            <a:spAutoFit/>
          </a:bodyPr>
          <a:lstStyle/>
          <a:p>
            <a:r>
              <a:rPr lang="en-US" dirty="0" smtClean="0"/>
              <a:t>Load/store</a:t>
            </a:r>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Deep Packet Inspection (DPI)</a:t>
            </a:r>
            <a:endParaRPr lang="zh-TW" alt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87789" y="2126974"/>
            <a:ext cx="398394" cy="516835"/>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73013" y="2797865"/>
            <a:ext cx="398394" cy="516835"/>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711119" y="4345818"/>
            <a:ext cx="398394" cy="516835"/>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366963" y="2335695"/>
            <a:ext cx="398394" cy="516835"/>
          </a:xfrm>
          <a:prstGeom prst="rect">
            <a:avLst/>
          </a:prstGeom>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00353" y="3042381"/>
            <a:ext cx="398394" cy="516835"/>
          </a:xfrm>
          <a:prstGeom prst="rect">
            <a:avLst/>
          </a:prstGeom>
        </p:spPr>
      </p:pic>
      <p:sp>
        <p:nvSpPr>
          <p:cNvPr id="10" name="Cloud 9"/>
          <p:cNvSpPr/>
          <p:nvPr/>
        </p:nvSpPr>
        <p:spPr bwMode="auto">
          <a:xfrm>
            <a:off x="605252" y="1779105"/>
            <a:ext cx="2961861" cy="3719250"/>
          </a:xfrm>
          <a:prstGeom prst="cloud">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4567998" y="1888434"/>
            <a:ext cx="1292088" cy="2713383"/>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9" name="Left-Right Arrow 18"/>
          <p:cNvSpPr/>
          <p:nvPr/>
        </p:nvSpPr>
        <p:spPr bwMode="auto">
          <a:xfrm>
            <a:off x="3567111" y="2797865"/>
            <a:ext cx="1000885" cy="372013"/>
          </a:xfrm>
          <a:prstGeom prst="lef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0" name="Left-Right Arrow 19"/>
          <p:cNvSpPr/>
          <p:nvPr/>
        </p:nvSpPr>
        <p:spPr bwMode="auto">
          <a:xfrm>
            <a:off x="5860086" y="2814204"/>
            <a:ext cx="1000885" cy="372013"/>
          </a:xfrm>
          <a:prstGeom prst="lef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1" name="Freeform 30"/>
          <p:cNvSpPr/>
          <p:nvPr/>
        </p:nvSpPr>
        <p:spPr>
          <a:xfrm>
            <a:off x="268357" y="1620078"/>
            <a:ext cx="7235686" cy="3878277"/>
          </a:xfrm>
          <a:custGeom>
            <a:avLst/>
            <a:gdLst>
              <a:gd name="connsiteX0" fmla="*/ 6977269 w 7235686"/>
              <a:gd name="connsiteY0" fmla="*/ 9939 h 3878277"/>
              <a:gd name="connsiteX1" fmla="*/ 6977269 w 7235686"/>
              <a:gd name="connsiteY1" fmla="*/ 9939 h 3878277"/>
              <a:gd name="connsiteX2" fmla="*/ 6907695 w 7235686"/>
              <a:gd name="connsiteY2" fmla="*/ 139148 h 3878277"/>
              <a:gd name="connsiteX3" fmla="*/ 6887817 w 7235686"/>
              <a:gd name="connsiteY3" fmla="*/ 168965 h 3878277"/>
              <a:gd name="connsiteX4" fmla="*/ 6838121 w 7235686"/>
              <a:gd name="connsiteY4" fmla="*/ 288235 h 3878277"/>
              <a:gd name="connsiteX5" fmla="*/ 6828182 w 7235686"/>
              <a:gd name="connsiteY5" fmla="*/ 318052 h 3878277"/>
              <a:gd name="connsiteX6" fmla="*/ 6808304 w 7235686"/>
              <a:gd name="connsiteY6" fmla="*/ 347870 h 3878277"/>
              <a:gd name="connsiteX7" fmla="*/ 6788426 w 7235686"/>
              <a:gd name="connsiteY7" fmla="*/ 417444 h 3878277"/>
              <a:gd name="connsiteX8" fmla="*/ 6758608 w 7235686"/>
              <a:gd name="connsiteY8" fmla="*/ 487018 h 3878277"/>
              <a:gd name="connsiteX9" fmla="*/ 6728791 w 7235686"/>
              <a:gd name="connsiteY9" fmla="*/ 884583 h 3878277"/>
              <a:gd name="connsiteX10" fmla="*/ 6768547 w 7235686"/>
              <a:gd name="connsiteY10" fmla="*/ 1808922 h 3878277"/>
              <a:gd name="connsiteX11" fmla="*/ 6788426 w 7235686"/>
              <a:gd name="connsiteY11" fmla="*/ 2017644 h 3878277"/>
              <a:gd name="connsiteX12" fmla="*/ 6828182 w 7235686"/>
              <a:gd name="connsiteY12" fmla="*/ 2305879 h 3878277"/>
              <a:gd name="connsiteX13" fmla="*/ 6848060 w 7235686"/>
              <a:gd name="connsiteY13" fmla="*/ 2415209 h 3878277"/>
              <a:gd name="connsiteX14" fmla="*/ 6877878 w 7235686"/>
              <a:gd name="connsiteY14" fmla="*/ 2544418 h 3878277"/>
              <a:gd name="connsiteX15" fmla="*/ 6897756 w 7235686"/>
              <a:gd name="connsiteY15" fmla="*/ 2653748 h 3878277"/>
              <a:gd name="connsiteX16" fmla="*/ 6907695 w 7235686"/>
              <a:gd name="connsiteY16" fmla="*/ 2683565 h 3878277"/>
              <a:gd name="connsiteX17" fmla="*/ 6927573 w 7235686"/>
              <a:gd name="connsiteY17" fmla="*/ 2703444 h 3878277"/>
              <a:gd name="connsiteX18" fmla="*/ 6957391 w 7235686"/>
              <a:gd name="connsiteY18" fmla="*/ 2773018 h 3878277"/>
              <a:gd name="connsiteX19" fmla="*/ 7205869 w 7235686"/>
              <a:gd name="connsiteY19" fmla="*/ 1808922 h 3878277"/>
              <a:gd name="connsiteX20" fmla="*/ 7235686 w 7235686"/>
              <a:gd name="connsiteY20" fmla="*/ 1729409 h 3878277"/>
              <a:gd name="connsiteX21" fmla="*/ 6689034 w 7235686"/>
              <a:gd name="connsiteY21" fmla="*/ 0 h 3878277"/>
              <a:gd name="connsiteX22" fmla="*/ 2743200 w 7235686"/>
              <a:gd name="connsiteY22" fmla="*/ 3647661 h 3878277"/>
              <a:gd name="connsiteX23" fmla="*/ 2623930 w 7235686"/>
              <a:gd name="connsiteY23" fmla="*/ 3627783 h 3878277"/>
              <a:gd name="connsiteX24" fmla="*/ 2574234 w 7235686"/>
              <a:gd name="connsiteY24" fmla="*/ 3617844 h 3878277"/>
              <a:gd name="connsiteX25" fmla="*/ 1620078 w 7235686"/>
              <a:gd name="connsiteY25" fmla="*/ 3637722 h 3878277"/>
              <a:gd name="connsiteX26" fmla="*/ 1252330 w 7235686"/>
              <a:gd name="connsiteY26" fmla="*/ 3687418 h 3878277"/>
              <a:gd name="connsiteX27" fmla="*/ 1073426 w 7235686"/>
              <a:gd name="connsiteY27" fmla="*/ 3727174 h 3878277"/>
              <a:gd name="connsiteX28" fmla="*/ 904460 w 7235686"/>
              <a:gd name="connsiteY28" fmla="*/ 3747052 h 3878277"/>
              <a:gd name="connsiteX29" fmla="*/ 616226 w 7235686"/>
              <a:gd name="connsiteY29" fmla="*/ 3816626 h 3878277"/>
              <a:gd name="connsiteX30" fmla="*/ 347869 w 7235686"/>
              <a:gd name="connsiteY30" fmla="*/ 3856383 h 3878277"/>
              <a:gd name="connsiteX31" fmla="*/ 238539 w 7235686"/>
              <a:gd name="connsiteY31" fmla="*/ 3876261 h 3878277"/>
              <a:gd name="connsiteX32" fmla="*/ 0 w 7235686"/>
              <a:gd name="connsiteY32" fmla="*/ 3876261 h 387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35686" h="3878277">
                <a:moveTo>
                  <a:pt x="6977269" y="9939"/>
                </a:moveTo>
                <a:lnTo>
                  <a:pt x="6977269" y="9939"/>
                </a:lnTo>
                <a:cubicBezTo>
                  <a:pt x="6954078" y="53009"/>
                  <a:pt x="6931677" y="96513"/>
                  <a:pt x="6907695" y="139148"/>
                </a:cubicBezTo>
                <a:cubicBezTo>
                  <a:pt x="6901839" y="149559"/>
                  <a:pt x="6892868" y="158140"/>
                  <a:pt x="6887817" y="168965"/>
                </a:cubicBezTo>
                <a:cubicBezTo>
                  <a:pt x="6869603" y="207994"/>
                  <a:pt x="6854117" y="248246"/>
                  <a:pt x="6838121" y="288235"/>
                </a:cubicBezTo>
                <a:cubicBezTo>
                  <a:pt x="6834230" y="297962"/>
                  <a:pt x="6832867" y="308681"/>
                  <a:pt x="6828182" y="318052"/>
                </a:cubicBezTo>
                <a:cubicBezTo>
                  <a:pt x="6822840" y="328736"/>
                  <a:pt x="6813646" y="337186"/>
                  <a:pt x="6808304" y="347870"/>
                </a:cubicBezTo>
                <a:cubicBezTo>
                  <a:pt x="6800360" y="363759"/>
                  <a:pt x="6792673" y="402580"/>
                  <a:pt x="6788426" y="417444"/>
                </a:cubicBezTo>
                <a:cubicBezTo>
                  <a:pt x="6778678" y="451562"/>
                  <a:pt x="6776273" y="451687"/>
                  <a:pt x="6758608" y="487018"/>
                </a:cubicBezTo>
                <a:cubicBezTo>
                  <a:pt x="6737734" y="633139"/>
                  <a:pt x="6728791" y="682277"/>
                  <a:pt x="6728791" y="884583"/>
                </a:cubicBezTo>
                <a:cubicBezTo>
                  <a:pt x="6728791" y="1639847"/>
                  <a:pt x="6697267" y="1452518"/>
                  <a:pt x="6768547" y="1808922"/>
                </a:cubicBezTo>
                <a:cubicBezTo>
                  <a:pt x="6775173" y="1878496"/>
                  <a:pt x="6780914" y="1948160"/>
                  <a:pt x="6788426" y="2017644"/>
                </a:cubicBezTo>
                <a:cubicBezTo>
                  <a:pt x="6798704" y="2112716"/>
                  <a:pt x="6812421" y="2211310"/>
                  <a:pt x="6828182" y="2305879"/>
                </a:cubicBezTo>
                <a:cubicBezTo>
                  <a:pt x="6834271" y="2342416"/>
                  <a:pt x="6842565" y="2378578"/>
                  <a:pt x="6848060" y="2415209"/>
                </a:cubicBezTo>
                <a:cubicBezTo>
                  <a:pt x="6865423" y="2530961"/>
                  <a:pt x="6841726" y="2472111"/>
                  <a:pt x="6877878" y="2544418"/>
                </a:cubicBezTo>
                <a:cubicBezTo>
                  <a:pt x="6885922" y="2600725"/>
                  <a:pt x="6884367" y="2606885"/>
                  <a:pt x="6897756" y="2653748"/>
                </a:cubicBezTo>
                <a:cubicBezTo>
                  <a:pt x="6900634" y="2663822"/>
                  <a:pt x="6902305" y="2674581"/>
                  <a:pt x="6907695" y="2683565"/>
                </a:cubicBezTo>
                <a:cubicBezTo>
                  <a:pt x="6912516" y="2691600"/>
                  <a:pt x="6920947" y="2696818"/>
                  <a:pt x="6927573" y="2703444"/>
                </a:cubicBezTo>
                <a:cubicBezTo>
                  <a:pt x="6948934" y="2767524"/>
                  <a:pt x="6932636" y="2748263"/>
                  <a:pt x="6957391" y="2773018"/>
                </a:cubicBezTo>
                <a:lnTo>
                  <a:pt x="7205869" y="1808922"/>
                </a:lnTo>
                <a:lnTo>
                  <a:pt x="7235686" y="1729409"/>
                </a:lnTo>
                <a:lnTo>
                  <a:pt x="6689034" y="0"/>
                </a:lnTo>
                <a:lnTo>
                  <a:pt x="2743200" y="3647661"/>
                </a:lnTo>
                <a:lnTo>
                  <a:pt x="2623930" y="3627783"/>
                </a:lnTo>
                <a:cubicBezTo>
                  <a:pt x="2607294" y="3624847"/>
                  <a:pt x="2591127" y="3617677"/>
                  <a:pt x="2574234" y="3617844"/>
                </a:cubicBezTo>
                <a:cubicBezTo>
                  <a:pt x="2256129" y="3620994"/>
                  <a:pt x="1938130" y="3631096"/>
                  <a:pt x="1620078" y="3637722"/>
                </a:cubicBezTo>
                <a:cubicBezTo>
                  <a:pt x="1449798" y="3655646"/>
                  <a:pt x="1418508" y="3655106"/>
                  <a:pt x="1252330" y="3687418"/>
                </a:cubicBezTo>
                <a:cubicBezTo>
                  <a:pt x="1192364" y="3699078"/>
                  <a:pt x="1133637" y="3716852"/>
                  <a:pt x="1073426" y="3727174"/>
                </a:cubicBezTo>
                <a:cubicBezTo>
                  <a:pt x="1017531" y="3736756"/>
                  <a:pt x="960491" y="3738297"/>
                  <a:pt x="904460" y="3747052"/>
                </a:cubicBezTo>
                <a:cubicBezTo>
                  <a:pt x="469114" y="3815075"/>
                  <a:pt x="1031549" y="3735587"/>
                  <a:pt x="616226" y="3816626"/>
                </a:cubicBezTo>
                <a:cubicBezTo>
                  <a:pt x="527471" y="3833944"/>
                  <a:pt x="436839" y="3840207"/>
                  <a:pt x="347869" y="3856383"/>
                </a:cubicBezTo>
                <a:cubicBezTo>
                  <a:pt x="311426" y="3863009"/>
                  <a:pt x="275519" y="3874148"/>
                  <a:pt x="238539" y="3876261"/>
                </a:cubicBezTo>
                <a:cubicBezTo>
                  <a:pt x="159155" y="3880797"/>
                  <a:pt x="79513" y="3876261"/>
                  <a:pt x="0" y="3876261"/>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2" name="Freeform 31"/>
          <p:cNvSpPr/>
          <p:nvPr/>
        </p:nvSpPr>
        <p:spPr>
          <a:xfrm>
            <a:off x="7222783" y="834887"/>
            <a:ext cx="678826" cy="3041374"/>
          </a:xfrm>
          <a:custGeom>
            <a:avLst/>
            <a:gdLst>
              <a:gd name="connsiteX0" fmla="*/ 678826 w 678826"/>
              <a:gd name="connsiteY0" fmla="*/ 0 h 3041374"/>
              <a:gd name="connsiteX1" fmla="*/ 499921 w 678826"/>
              <a:gd name="connsiteY1" fmla="*/ 159026 h 3041374"/>
              <a:gd name="connsiteX2" fmla="*/ 420408 w 678826"/>
              <a:gd name="connsiteY2" fmla="*/ 258417 h 3041374"/>
              <a:gd name="connsiteX3" fmla="*/ 390591 w 678826"/>
              <a:gd name="connsiteY3" fmla="*/ 298174 h 3041374"/>
              <a:gd name="connsiteX4" fmla="*/ 340895 w 678826"/>
              <a:gd name="connsiteY4" fmla="*/ 407504 h 3041374"/>
              <a:gd name="connsiteX5" fmla="*/ 321017 w 678826"/>
              <a:gd name="connsiteY5" fmla="*/ 447261 h 3041374"/>
              <a:gd name="connsiteX6" fmla="*/ 281260 w 678826"/>
              <a:gd name="connsiteY6" fmla="*/ 546652 h 3041374"/>
              <a:gd name="connsiteX7" fmla="*/ 261382 w 678826"/>
              <a:gd name="connsiteY7" fmla="*/ 596348 h 3041374"/>
              <a:gd name="connsiteX8" fmla="*/ 251443 w 678826"/>
              <a:gd name="connsiteY8" fmla="*/ 636104 h 3041374"/>
              <a:gd name="connsiteX9" fmla="*/ 231565 w 678826"/>
              <a:gd name="connsiteY9" fmla="*/ 695739 h 3041374"/>
              <a:gd name="connsiteX10" fmla="*/ 211687 w 678826"/>
              <a:gd name="connsiteY10" fmla="*/ 815009 h 3041374"/>
              <a:gd name="connsiteX11" fmla="*/ 201747 w 678826"/>
              <a:gd name="connsiteY11" fmla="*/ 874643 h 3041374"/>
              <a:gd name="connsiteX12" fmla="*/ 191808 w 678826"/>
              <a:gd name="connsiteY12" fmla="*/ 924339 h 3041374"/>
              <a:gd name="connsiteX13" fmla="*/ 181869 w 678826"/>
              <a:gd name="connsiteY13" fmla="*/ 1013791 h 3041374"/>
              <a:gd name="connsiteX14" fmla="*/ 152052 w 678826"/>
              <a:gd name="connsiteY14" fmla="*/ 1212574 h 3041374"/>
              <a:gd name="connsiteX15" fmla="*/ 132174 w 678826"/>
              <a:gd name="connsiteY15" fmla="*/ 1470991 h 3041374"/>
              <a:gd name="connsiteX16" fmla="*/ 92417 w 678826"/>
              <a:gd name="connsiteY16" fmla="*/ 1719470 h 3041374"/>
              <a:gd name="connsiteX17" fmla="*/ 62600 w 678826"/>
              <a:gd name="connsiteY17" fmla="*/ 2097156 h 3041374"/>
              <a:gd name="connsiteX18" fmla="*/ 52660 w 678826"/>
              <a:gd name="connsiteY18" fmla="*/ 2315817 h 3041374"/>
              <a:gd name="connsiteX19" fmla="*/ 32782 w 678826"/>
              <a:gd name="connsiteY19" fmla="*/ 2544417 h 3041374"/>
              <a:gd name="connsiteX20" fmla="*/ 22843 w 678826"/>
              <a:gd name="connsiteY20" fmla="*/ 2723322 h 3041374"/>
              <a:gd name="connsiteX21" fmla="*/ 2965 w 678826"/>
              <a:gd name="connsiteY21" fmla="*/ 3041374 h 304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8826" h="3041374">
                <a:moveTo>
                  <a:pt x="678826" y="0"/>
                </a:moveTo>
                <a:cubicBezTo>
                  <a:pt x="576901" y="61154"/>
                  <a:pt x="642788" y="16158"/>
                  <a:pt x="499921" y="159026"/>
                </a:cubicBezTo>
                <a:cubicBezTo>
                  <a:pt x="423614" y="235334"/>
                  <a:pt x="495621" y="158131"/>
                  <a:pt x="420408" y="258417"/>
                </a:cubicBezTo>
                <a:cubicBezTo>
                  <a:pt x="410469" y="271669"/>
                  <a:pt x="398938" y="283865"/>
                  <a:pt x="390591" y="298174"/>
                </a:cubicBezTo>
                <a:cubicBezTo>
                  <a:pt x="307845" y="440025"/>
                  <a:pt x="373747" y="330848"/>
                  <a:pt x="340895" y="407504"/>
                </a:cubicBezTo>
                <a:cubicBezTo>
                  <a:pt x="335059" y="421123"/>
                  <a:pt x="326854" y="433643"/>
                  <a:pt x="321017" y="447261"/>
                </a:cubicBezTo>
                <a:cubicBezTo>
                  <a:pt x="306961" y="480058"/>
                  <a:pt x="294512" y="513522"/>
                  <a:pt x="281260" y="546652"/>
                </a:cubicBezTo>
                <a:cubicBezTo>
                  <a:pt x="274634" y="563217"/>
                  <a:pt x="265709" y="579039"/>
                  <a:pt x="261382" y="596348"/>
                </a:cubicBezTo>
                <a:cubicBezTo>
                  <a:pt x="258069" y="609600"/>
                  <a:pt x="255368" y="623020"/>
                  <a:pt x="251443" y="636104"/>
                </a:cubicBezTo>
                <a:cubicBezTo>
                  <a:pt x="245422" y="656174"/>
                  <a:pt x="231565" y="695739"/>
                  <a:pt x="231565" y="695739"/>
                </a:cubicBezTo>
                <a:lnTo>
                  <a:pt x="211687" y="815009"/>
                </a:lnTo>
                <a:cubicBezTo>
                  <a:pt x="208374" y="834887"/>
                  <a:pt x="205699" y="854882"/>
                  <a:pt x="201747" y="874643"/>
                </a:cubicBezTo>
                <a:cubicBezTo>
                  <a:pt x="198434" y="891208"/>
                  <a:pt x="194197" y="907615"/>
                  <a:pt x="191808" y="924339"/>
                </a:cubicBezTo>
                <a:cubicBezTo>
                  <a:pt x="187565" y="954038"/>
                  <a:pt x="185834" y="984053"/>
                  <a:pt x="181869" y="1013791"/>
                </a:cubicBezTo>
                <a:cubicBezTo>
                  <a:pt x="170081" y="1102206"/>
                  <a:pt x="161172" y="1094015"/>
                  <a:pt x="152052" y="1212574"/>
                </a:cubicBezTo>
                <a:cubicBezTo>
                  <a:pt x="145426" y="1298713"/>
                  <a:pt x="143592" y="1385355"/>
                  <a:pt x="132174" y="1470991"/>
                </a:cubicBezTo>
                <a:cubicBezTo>
                  <a:pt x="107829" y="1653568"/>
                  <a:pt x="122127" y="1570916"/>
                  <a:pt x="92417" y="1719470"/>
                </a:cubicBezTo>
                <a:cubicBezTo>
                  <a:pt x="60428" y="2391253"/>
                  <a:pt x="106373" y="1528118"/>
                  <a:pt x="62600" y="2097156"/>
                </a:cubicBezTo>
                <a:cubicBezTo>
                  <a:pt x="57004" y="2169903"/>
                  <a:pt x="57513" y="2243016"/>
                  <a:pt x="52660" y="2315817"/>
                </a:cubicBezTo>
                <a:cubicBezTo>
                  <a:pt x="47572" y="2392135"/>
                  <a:pt x="38364" y="2468133"/>
                  <a:pt x="32782" y="2544417"/>
                </a:cubicBezTo>
                <a:cubicBezTo>
                  <a:pt x="28423" y="2603985"/>
                  <a:pt x="29206" y="2663935"/>
                  <a:pt x="22843" y="2723322"/>
                </a:cubicBezTo>
                <a:cubicBezTo>
                  <a:pt x="-11329" y="3042267"/>
                  <a:pt x="2965" y="2469471"/>
                  <a:pt x="2965" y="3041374"/>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3" name="Freeform 32"/>
          <p:cNvSpPr/>
          <p:nvPr/>
        </p:nvSpPr>
        <p:spPr>
          <a:xfrm>
            <a:off x="7742583" y="1818861"/>
            <a:ext cx="327991" cy="1669774"/>
          </a:xfrm>
          <a:custGeom>
            <a:avLst/>
            <a:gdLst>
              <a:gd name="connsiteX0" fmla="*/ 0 w 327991"/>
              <a:gd name="connsiteY0" fmla="*/ 0 h 1669774"/>
              <a:gd name="connsiteX1" fmla="*/ 9939 w 327991"/>
              <a:gd name="connsiteY1" fmla="*/ 596348 h 1669774"/>
              <a:gd name="connsiteX2" fmla="*/ 9939 w 327991"/>
              <a:gd name="connsiteY2" fmla="*/ 1053548 h 1669774"/>
              <a:gd name="connsiteX3" fmla="*/ 29817 w 327991"/>
              <a:gd name="connsiteY3" fmla="*/ 1530626 h 1669774"/>
              <a:gd name="connsiteX4" fmla="*/ 79513 w 327991"/>
              <a:gd name="connsiteY4" fmla="*/ 1600200 h 1669774"/>
              <a:gd name="connsiteX5" fmla="*/ 139147 w 327991"/>
              <a:gd name="connsiteY5" fmla="*/ 1669774 h 1669774"/>
              <a:gd name="connsiteX6" fmla="*/ 238539 w 327991"/>
              <a:gd name="connsiteY6" fmla="*/ 1659835 h 1669774"/>
              <a:gd name="connsiteX7" fmla="*/ 258417 w 327991"/>
              <a:gd name="connsiteY7" fmla="*/ 1639956 h 1669774"/>
              <a:gd name="connsiteX8" fmla="*/ 288234 w 327991"/>
              <a:gd name="connsiteY8" fmla="*/ 1620078 h 1669774"/>
              <a:gd name="connsiteX9" fmla="*/ 318052 w 327991"/>
              <a:gd name="connsiteY9" fmla="*/ 1550504 h 1669774"/>
              <a:gd name="connsiteX10" fmla="*/ 327991 w 327991"/>
              <a:gd name="connsiteY10" fmla="*/ 1520687 h 166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991" h="1669774">
                <a:moveTo>
                  <a:pt x="0" y="0"/>
                </a:moveTo>
                <a:cubicBezTo>
                  <a:pt x="3313" y="198783"/>
                  <a:pt x="2670" y="397671"/>
                  <a:pt x="9939" y="596348"/>
                </a:cubicBezTo>
                <a:cubicBezTo>
                  <a:pt x="25787" y="1029520"/>
                  <a:pt x="48164" y="594843"/>
                  <a:pt x="9939" y="1053548"/>
                </a:cubicBezTo>
                <a:cubicBezTo>
                  <a:pt x="16565" y="1212574"/>
                  <a:pt x="17610" y="1371931"/>
                  <a:pt x="29817" y="1530626"/>
                </a:cubicBezTo>
                <a:cubicBezTo>
                  <a:pt x="32258" y="1562356"/>
                  <a:pt x="61725" y="1579448"/>
                  <a:pt x="79513" y="1600200"/>
                </a:cubicBezTo>
                <a:cubicBezTo>
                  <a:pt x="156023" y="1689462"/>
                  <a:pt x="65152" y="1595777"/>
                  <a:pt x="139147" y="1669774"/>
                </a:cubicBezTo>
                <a:cubicBezTo>
                  <a:pt x="172278" y="1666461"/>
                  <a:pt x="206237" y="1667911"/>
                  <a:pt x="238539" y="1659835"/>
                </a:cubicBezTo>
                <a:cubicBezTo>
                  <a:pt x="247630" y="1657562"/>
                  <a:pt x="251100" y="1645810"/>
                  <a:pt x="258417" y="1639956"/>
                </a:cubicBezTo>
                <a:cubicBezTo>
                  <a:pt x="267745" y="1632494"/>
                  <a:pt x="278295" y="1626704"/>
                  <a:pt x="288234" y="1620078"/>
                </a:cubicBezTo>
                <a:cubicBezTo>
                  <a:pt x="311548" y="1550143"/>
                  <a:pt x="281202" y="1636490"/>
                  <a:pt x="318052" y="1550504"/>
                </a:cubicBezTo>
                <a:cubicBezTo>
                  <a:pt x="322179" y="1540874"/>
                  <a:pt x="327991" y="1520687"/>
                  <a:pt x="327991" y="1520687"/>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7" name="Freeform 36"/>
          <p:cNvSpPr/>
          <p:nvPr/>
        </p:nvSpPr>
        <p:spPr>
          <a:xfrm>
            <a:off x="7394713" y="1590261"/>
            <a:ext cx="198783" cy="1510748"/>
          </a:xfrm>
          <a:custGeom>
            <a:avLst/>
            <a:gdLst>
              <a:gd name="connsiteX0" fmla="*/ 49696 w 198783"/>
              <a:gd name="connsiteY0" fmla="*/ 0 h 1510748"/>
              <a:gd name="connsiteX1" fmla="*/ 139148 w 198783"/>
              <a:gd name="connsiteY1" fmla="*/ 29817 h 1510748"/>
              <a:gd name="connsiteX2" fmla="*/ 178904 w 198783"/>
              <a:gd name="connsiteY2" fmla="*/ 89452 h 1510748"/>
              <a:gd name="connsiteX3" fmla="*/ 188844 w 198783"/>
              <a:gd name="connsiteY3" fmla="*/ 149087 h 1510748"/>
              <a:gd name="connsiteX4" fmla="*/ 198783 w 198783"/>
              <a:gd name="connsiteY4" fmla="*/ 188843 h 1510748"/>
              <a:gd name="connsiteX5" fmla="*/ 178904 w 198783"/>
              <a:gd name="connsiteY5" fmla="*/ 407504 h 1510748"/>
              <a:gd name="connsiteX6" fmla="*/ 168965 w 198783"/>
              <a:gd name="connsiteY6" fmla="*/ 437322 h 1510748"/>
              <a:gd name="connsiteX7" fmla="*/ 149087 w 198783"/>
              <a:gd name="connsiteY7" fmla="*/ 467139 h 1510748"/>
              <a:gd name="connsiteX8" fmla="*/ 109330 w 198783"/>
              <a:gd name="connsiteY8" fmla="*/ 596348 h 1510748"/>
              <a:gd name="connsiteX9" fmla="*/ 79513 w 198783"/>
              <a:gd name="connsiteY9" fmla="*/ 775252 h 1510748"/>
              <a:gd name="connsiteX10" fmla="*/ 49696 w 198783"/>
              <a:gd name="connsiteY10" fmla="*/ 944217 h 1510748"/>
              <a:gd name="connsiteX11" fmla="*/ 29817 w 198783"/>
              <a:gd name="connsiteY11" fmla="*/ 1053548 h 1510748"/>
              <a:gd name="connsiteX12" fmla="*/ 0 w 198783"/>
              <a:gd name="connsiteY12" fmla="*/ 1272209 h 1510748"/>
              <a:gd name="connsiteX13" fmla="*/ 9939 w 198783"/>
              <a:gd name="connsiteY13" fmla="*/ 1351722 h 1510748"/>
              <a:gd name="connsiteX14" fmla="*/ 79513 w 198783"/>
              <a:gd name="connsiteY14" fmla="*/ 1441174 h 1510748"/>
              <a:gd name="connsiteX15" fmla="*/ 119270 w 198783"/>
              <a:gd name="connsiteY15" fmla="*/ 1461052 h 1510748"/>
              <a:gd name="connsiteX16" fmla="*/ 149087 w 198783"/>
              <a:gd name="connsiteY16" fmla="*/ 1480930 h 1510748"/>
              <a:gd name="connsiteX17" fmla="*/ 168965 w 198783"/>
              <a:gd name="connsiteY17" fmla="*/ 1500809 h 1510748"/>
              <a:gd name="connsiteX18" fmla="*/ 178904 w 198783"/>
              <a:gd name="connsiteY18" fmla="*/ 1510748 h 151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783" h="1510748">
                <a:moveTo>
                  <a:pt x="49696" y="0"/>
                </a:moveTo>
                <a:cubicBezTo>
                  <a:pt x="79513" y="9939"/>
                  <a:pt x="111036" y="15761"/>
                  <a:pt x="139148" y="29817"/>
                </a:cubicBezTo>
                <a:cubicBezTo>
                  <a:pt x="164483" y="42485"/>
                  <a:pt x="173382" y="64605"/>
                  <a:pt x="178904" y="89452"/>
                </a:cubicBezTo>
                <a:cubicBezTo>
                  <a:pt x="183276" y="109125"/>
                  <a:pt x="184892" y="129326"/>
                  <a:pt x="188844" y="149087"/>
                </a:cubicBezTo>
                <a:cubicBezTo>
                  <a:pt x="191523" y="162482"/>
                  <a:pt x="195470" y="175591"/>
                  <a:pt x="198783" y="188843"/>
                </a:cubicBezTo>
                <a:cubicBezTo>
                  <a:pt x="191767" y="315131"/>
                  <a:pt x="202489" y="324958"/>
                  <a:pt x="178904" y="407504"/>
                </a:cubicBezTo>
                <a:cubicBezTo>
                  <a:pt x="176026" y="417578"/>
                  <a:pt x="173650" y="427951"/>
                  <a:pt x="168965" y="437322"/>
                </a:cubicBezTo>
                <a:cubicBezTo>
                  <a:pt x="163623" y="448006"/>
                  <a:pt x="155713" y="457200"/>
                  <a:pt x="149087" y="467139"/>
                </a:cubicBezTo>
                <a:cubicBezTo>
                  <a:pt x="124882" y="563961"/>
                  <a:pt x="139356" y="521286"/>
                  <a:pt x="109330" y="596348"/>
                </a:cubicBezTo>
                <a:cubicBezTo>
                  <a:pt x="95631" y="664844"/>
                  <a:pt x="89614" y="691073"/>
                  <a:pt x="79513" y="775252"/>
                </a:cubicBezTo>
                <a:cubicBezTo>
                  <a:pt x="60914" y="930248"/>
                  <a:pt x="87601" y="849455"/>
                  <a:pt x="49696" y="944217"/>
                </a:cubicBezTo>
                <a:cubicBezTo>
                  <a:pt x="43070" y="980661"/>
                  <a:pt x="34822" y="1016846"/>
                  <a:pt x="29817" y="1053548"/>
                </a:cubicBezTo>
                <a:cubicBezTo>
                  <a:pt x="-10066" y="1346017"/>
                  <a:pt x="53340" y="978836"/>
                  <a:pt x="0" y="1272209"/>
                </a:cubicBezTo>
                <a:cubicBezTo>
                  <a:pt x="3313" y="1298713"/>
                  <a:pt x="3461" y="1325809"/>
                  <a:pt x="9939" y="1351722"/>
                </a:cubicBezTo>
                <a:cubicBezTo>
                  <a:pt x="17512" y="1382012"/>
                  <a:pt x="55363" y="1429099"/>
                  <a:pt x="79513" y="1441174"/>
                </a:cubicBezTo>
                <a:cubicBezTo>
                  <a:pt x="92765" y="1447800"/>
                  <a:pt x="106406" y="1453701"/>
                  <a:pt x="119270" y="1461052"/>
                </a:cubicBezTo>
                <a:cubicBezTo>
                  <a:pt x="129641" y="1466978"/>
                  <a:pt x="139759" y="1473468"/>
                  <a:pt x="149087" y="1480930"/>
                </a:cubicBezTo>
                <a:cubicBezTo>
                  <a:pt x="156404" y="1486784"/>
                  <a:pt x="162339" y="1494183"/>
                  <a:pt x="168965" y="1500809"/>
                </a:cubicBezTo>
                <a:lnTo>
                  <a:pt x="178904" y="1510748"/>
                </a:ln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pic>
        <p:nvPicPr>
          <p:cNvPr id="27" name="Picture 2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26216" y="3691641"/>
            <a:ext cx="398394" cy="516835"/>
          </a:xfrm>
          <a:prstGeom prst="rect">
            <a:avLst/>
          </a:prstGeom>
        </p:spPr>
      </p:pic>
      <p:pic>
        <p:nvPicPr>
          <p:cNvPr id="28" name="Picture 2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01959" y="3822094"/>
            <a:ext cx="398394" cy="516835"/>
          </a:xfrm>
          <a:prstGeom prst="rect">
            <a:avLst/>
          </a:prstGeom>
        </p:spPr>
      </p:pic>
      <p:sp>
        <p:nvSpPr>
          <p:cNvPr id="3" name="Rounded Rectangle 2"/>
          <p:cNvSpPr/>
          <p:nvPr/>
        </p:nvSpPr>
        <p:spPr bwMode="auto">
          <a:xfrm>
            <a:off x="2601156" y="5279693"/>
            <a:ext cx="1585012" cy="655983"/>
          </a:xfrm>
          <a:prstGeom prst="round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9" name="Rounded Rectangle 28"/>
          <p:cNvSpPr/>
          <p:nvPr/>
        </p:nvSpPr>
        <p:spPr bwMode="auto">
          <a:xfrm>
            <a:off x="4567998" y="5279693"/>
            <a:ext cx="1585012" cy="655983"/>
          </a:xfrm>
          <a:prstGeom prst="round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0" name="Rounded Rectangle 29"/>
          <p:cNvSpPr/>
          <p:nvPr/>
        </p:nvSpPr>
        <p:spPr bwMode="auto">
          <a:xfrm>
            <a:off x="6602207" y="5279693"/>
            <a:ext cx="1585012" cy="655983"/>
          </a:xfrm>
          <a:prstGeom prst="round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cxnSp>
        <p:nvCxnSpPr>
          <p:cNvPr id="11" name="Straight Connector 10"/>
          <p:cNvCxnSpPr>
            <a:stCxn id="18" idx="2"/>
            <a:endCxn id="3" idx="0"/>
          </p:cNvCxnSpPr>
          <p:nvPr/>
        </p:nvCxnSpPr>
        <p:spPr bwMode="auto">
          <a:xfrm flipH="1">
            <a:off x="3393662" y="4601817"/>
            <a:ext cx="1820380" cy="677876"/>
          </a:xfrm>
          <a:prstGeom prst="line">
            <a:avLst/>
          </a:prstGeom>
          <a:solidFill>
            <a:srgbClr val="99CCFF"/>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8" idx="2"/>
            <a:endCxn id="29" idx="0"/>
          </p:cNvCxnSpPr>
          <p:nvPr/>
        </p:nvCxnSpPr>
        <p:spPr bwMode="auto">
          <a:xfrm>
            <a:off x="5214042" y="4601817"/>
            <a:ext cx="146462" cy="677876"/>
          </a:xfrm>
          <a:prstGeom prst="line">
            <a:avLst/>
          </a:prstGeom>
          <a:solidFill>
            <a:srgbClr val="99CCFF"/>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8" idx="2"/>
            <a:endCxn id="30" idx="0"/>
          </p:cNvCxnSpPr>
          <p:nvPr/>
        </p:nvCxnSpPr>
        <p:spPr bwMode="auto">
          <a:xfrm>
            <a:off x="5214042" y="4601817"/>
            <a:ext cx="2180671" cy="677876"/>
          </a:xfrm>
          <a:prstGeom prst="line">
            <a:avLst/>
          </a:prstGeom>
          <a:solidFill>
            <a:srgbClr val="99CCFF"/>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331029" y="5313689"/>
            <a:ext cx="1579287" cy="369332"/>
          </a:xfrm>
          <a:prstGeom prst="rect">
            <a:avLst/>
          </a:prstGeom>
          <a:noFill/>
        </p:spPr>
        <p:txBody>
          <a:bodyPr wrap="square" rtlCol="0">
            <a:spAutoFit/>
          </a:bodyPr>
          <a:lstStyle/>
          <a:p>
            <a:r>
              <a:rPr lang="en-US" altLang="zh-TW" dirty="0" smtClean="0"/>
              <a:t>Data Center</a:t>
            </a:r>
            <a:endParaRPr lang="zh-TW" altLang="en-US" dirty="0"/>
          </a:p>
        </p:txBody>
      </p:sp>
      <p:sp>
        <p:nvSpPr>
          <p:cNvPr id="38" name="TextBox 37"/>
          <p:cNvSpPr txBox="1"/>
          <p:nvPr/>
        </p:nvSpPr>
        <p:spPr>
          <a:xfrm>
            <a:off x="4441533" y="1296912"/>
            <a:ext cx="1545018" cy="646331"/>
          </a:xfrm>
          <a:prstGeom prst="rect">
            <a:avLst/>
          </a:prstGeom>
          <a:noFill/>
        </p:spPr>
        <p:txBody>
          <a:bodyPr wrap="square" rtlCol="0">
            <a:spAutoFit/>
          </a:bodyPr>
          <a:lstStyle/>
          <a:p>
            <a:pPr algn="ctr"/>
            <a:r>
              <a:rPr lang="en-US" altLang="zh-TW" dirty="0" smtClean="0"/>
              <a:t>Middle</a:t>
            </a:r>
          </a:p>
          <a:p>
            <a:pPr algn="ctr"/>
            <a:r>
              <a:rPr lang="en-US" altLang="zh-TW" dirty="0" smtClean="0"/>
              <a:t>Boxes</a:t>
            </a:r>
            <a:endParaRPr lang="zh-TW" altLang="en-US" dirty="0"/>
          </a:p>
        </p:txBody>
      </p:sp>
      <p:pic>
        <p:nvPicPr>
          <p:cNvPr id="14" name="Picture 4"/>
          <p:cNvPicPr>
            <a:picLocks noChangeAspect="1"/>
          </p:cNvPicPr>
          <p:nvPr/>
        </p:nvPicPr>
        <p:blipFill>
          <a:blip r:embed="rId4"/>
          <a:srcRect/>
          <a:stretch>
            <a:fillRect/>
          </a:stretch>
        </p:blipFill>
        <p:spPr bwMode="auto">
          <a:xfrm>
            <a:off x="4755876" y="2178368"/>
            <a:ext cx="916332" cy="274898"/>
          </a:xfrm>
          <a:prstGeom prst="rect">
            <a:avLst/>
          </a:prstGeom>
          <a:noFill/>
          <a:ln w="9525">
            <a:noFill/>
            <a:miter lim="800000"/>
            <a:headEnd/>
            <a:tailEnd/>
          </a:ln>
        </p:spPr>
      </p:pic>
      <p:pic>
        <p:nvPicPr>
          <p:cNvPr id="16" name="Picture 4"/>
          <p:cNvPicPr>
            <a:picLocks noChangeAspect="1"/>
          </p:cNvPicPr>
          <p:nvPr/>
        </p:nvPicPr>
        <p:blipFill>
          <a:blip r:embed="rId4"/>
          <a:srcRect/>
          <a:stretch>
            <a:fillRect/>
          </a:stretch>
        </p:blipFill>
        <p:spPr bwMode="auto">
          <a:xfrm>
            <a:off x="4751875" y="3146233"/>
            <a:ext cx="902391" cy="270716"/>
          </a:xfrm>
          <a:prstGeom prst="rect">
            <a:avLst/>
          </a:prstGeom>
          <a:noFill/>
          <a:ln w="9525">
            <a:noFill/>
            <a:miter lim="800000"/>
            <a:headEnd/>
            <a:tailEnd/>
          </a:ln>
        </p:spPr>
      </p:pic>
      <p:pic>
        <p:nvPicPr>
          <p:cNvPr id="17" name="Picture 4"/>
          <p:cNvPicPr>
            <a:picLocks noChangeAspect="1"/>
          </p:cNvPicPr>
          <p:nvPr/>
        </p:nvPicPr>
        <p:blipFill>
          <a:blip r:embed="rId4"/>
          <a:srcRect/>
          <a:stretch>
            <a:fillRect/>
          </a:stretch>
        </p:blipFill>
        <p:spPr bwMode="auto">
          <a:xfrm>
            <a:off x="4783759" y="4066927"/>
            <a:ext cx="888449" cy="266534"/>
          </a:xfrm>
          <a:prstGeom prst="rect">
            <a:avLst/>
          </a:prstGeom>
          <a:noFill/>
          <a:ln w="9525">
            <a:noFill/>
            <a:miter lim="800000"/>
            <a:headEnd/>
            <a:tailEnd/>
          </a:ln>
        </p:spPr>
      </p:pic>
      <p:sp>
        <p:nvSpPr>
          <p:cNvPr id="39" name="TextBox 38"/>
          <p:cNvSpPr txBox="1"/>
          <p:nvPr/>
        </p:nvSpPr>
        <p:spPr>
          <a:xfrm>
            <a:off x="2695953" y="5279693"/>
            <a:ext cx="1371600" cy="646331"/>
          </a:xfrm>
          <a:prstGeom prst="rect">
            <a:avLst/>
          </a:prstGeom>
          <a:noFill/>
        </p:spPr>
        <p:txBody>
          <a:bodyPr wrap="square" rtlCol="0">
            <a:spAutoFit/>
          </a:bodyPr>
          <a:lstStyle/>
          <a:p>
            <a:r>
              <a:rPr lang="en-US" altLang="zh-TW" dirty="0" smtClean="0"/>
              <a:t>Intrusion Detection</a:t>
            </a:r>
            <a:endParaRPr lang="zh-TW" altLang="en-US" dirty="0"/>
          </a:p>
        </p:txBody>
      </p:sp>
      <p:sp>
        <p:nvSpPr>
          <p:cNvPr id="41" name="TextBox 40"/>
          <p:cNvSpPr txBox="1"/>
          <p:nvPr/>
        </p:nvSpPr>
        <p:spPr>
          <a:xfrm>
            <a:off x="4744277" y="5279692"/>
            <a:ext cx="1371600" cy="646331"/>
          </a:xfrm>
          <a:prstGeom prst="rect">
            <a:avLst/>
          </a:prstGeom>
          <a:noFill/>
        </p:spPr>
        <p:txBody>
          <a:bodyPr wrap="square" rtlCol="0">
            <a:spAutoFit/>
          </a:bodyPr>
          <a:lstStyle/>
          <a:p>
            <a:r>
              <a:rPr lang="en-US" altLang="zh-TW" dirty="0" smtClean="0"/>
              <a:t>Content</a:t>
            </a:r>
          </a:p>
          <a:p>
            <a:r>
              <a:rPr lang="en-US" altLang="zh-TW" dirty="0" smtClean="0"/>
              <a:t>Insertion</a:t>
            </a:r>
            <a:endParaRPr lang="zh-TW" altLang="en-US" dirty="0"/>
          </a:p>
        </p:txBody>
      </p:sp>
      <p:sp>
        <p:nvSpPr>
          <p:cNvPr id="42" name="TextBox 41"/>
          <p:cNvSpPr txBox="1"/>
          <p:nvPr/>
        </p:nvSpPr>
        <p:spPr>
          <a:xfrm>
            <a:off x="6602207" y="5279691"/>
            <a:ext cx="1585012" cy="646331"/>
          </a:xfrm>
          <a:prstGeom prst="rect">
            <a:avLst/>
          </a:prstGeom>
          <a:noFill/>
        </p:spPr>
        <p:txBody>
          <a:bodyPr wrap="square" rtlCol="0">
            <a:spAutoFit/>
          </a:bodyPr>
          <a:lstStyle/>
          <a:p>
            <a:r>
              <a:rPr lang="en-US" altLang="zh-TW" dirty="0" smtClean="0"/>
              <a:t>Traffic</a:t>
            </a:r>
          </a:p>
          <a:p>
            <a:r>
              <a:rPr lang="en-US" altLang="zh-TW" dirty="0" smtClean="0"/>
              <a:t>Classification</a:t>
            </a:r>
            <a:endParaRPr lang="zh-TW" altLang="en-US" dirty="0"/>
          </a:p>
        </p:txBody>
      </p:sp>
      <p:sp>
        <p:nvSpPr>
          <p:cNvPr id="40" name="Cloud 9"/>
          <p:cNvSpPr/>
          <p:nvPr/>
        </p:nvSpPr>
        <p:spPr bwMode="auto">
          <a:xfrm>
            <a:off x="6860970" y="1772926"/>
            <a:ext cx="4688299" cy="3540763"/>
          </a:xfrm>
          <a:prstGeom prst="cloud">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9" name="文字方塊 8"/>
          <p:cNvSpPr txBox="1"/>
          <p:nvPr/>
        </p:nvSpPr>
        <p:spPr>
          <a:xfrm>
            <a:off x="7504043" y="3189884"/>
            <a:ext cx="1311965" cy="461665"/>
          </a:xfrm>
          <a:prstGeom prst="rect">
            <a:avLst/>
          </a:prstGeom>
          <a:noFill/>
        </p:spPr>
        <p:txBody>
          <a:bodyPr wrap="square" rtlCol="0">
            <a:spAutoFit/>
          </a:bodyPr>
          <a:lstStyle/>
          <a:p>
            <a:r>
              <a:rPr lang="en-US" altLang="zh-TW" sz="2400" dirty="0" smtClean="0"/>
              <a:t>Internet</a:t>
            </a:r>
            <a:endParaRPr lang="zh-TW" altLang="en-US" sz="2400" dirty="0"/>
          </a:p>
        </p:txBody>
      </p:sp>
      <p:sp>
        <p:nvSpPr>
          <p:cNvPr id="43" name="TextBox 42"/>
          <p:cNvSpPr txBox="1"/>
          <p:nvPr/>
        </p:nvSpPr>
        <p:spPr>
          <a:xfrm>
            <a:off x="268358" y="765314"/>
            <a:ext cx="7235686" cy="461665"/>
          </a:xfrm>
          <a:prstGeom prst="rect">
            <a:avLst/>
          </a:prstGeom>
          <a:noFill/>
        </p:spPr>
        <p:txBody>
          <a:bodyPr wrap="square" rtlCol="0">
            <a:spAutoFit/>
          </a:bodyPr>
          <a:lstStyle/>
          <a:p>
            <a:r>
              <a:rPr lang="en-US" sz="2400" b="1" i="1" dirty="0" smtClean="0"/>
              <a:t>Deployment of Packet Processing Services</a:t>
            </a:r>
            <a:endParaRPr lang="en-US" sz="2400" b="1" i="1" dirty="0"/>
          </a:p>
        </p:txBody>
      </p:sp>
    </p:spTree>
    <p:extLst>
      <p:ext uri="{BB962C8B-B14F-4D97-AF65-F5344CB8AC3E}">
        <p14:creationId xmlns="" xmlns:p14="http://schemas.microsoft.com/office/powerpoint/2010/main" val="2083874519"/>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Ally Hardware Properties</a:t>
            </a:r>
            <a:endParaRPr lang="en-US" dirty="0"/>
          </a:p>
        </p:txBody>
      </p:sp>
      <p:sp>
        <p:nvSpPr>
          <p:cNvPr id="3" name="Content Placeholder 2"/>
          <p:cNvSpPr>
            <a:spLocks noGrp="1"/>
          </p:cNvSpPr>
          <p:nvPr>
            <p:ph idx="1"/>
          </p:nvPr>
        </p:nvSpPr>
        <p:spPr/>
        <p:txBody>
          <a:bodyPr/>
          <a:lstStyle/>
          <a:p>
            <a:r>
              <a:rPr lang="en-US" dirty="0" smtClean="0"/>
              <a:t>Simple extensions to existing hardware components</a:t>
            </a:r>
          </a:p>
          <a:p>
            <a:endParaRPr lang="en-US" dirty="0" smtClean="0"/>
          </a:p>
          <a:p>
            <a:r>
              <a:rPr lang="en-US" dirty="0" smtClean="0"/>
              <a:t>No impact expected on critical timing paths</a:t>
            </a:r>
          </a:p>
          <a:p>
            <a:endParaRPr lang="en-US" dirty="0" smtClean="0"/>
          </a:p>
          <a:p>
            <a:r>
              <a:rPr lang="en-US" dirty="0" smtClean="0"/>
              <a:t>Compatible with virtualization support  (Intel VT-x/EPT, AMD SVM/NPT)</a:t>
            </a:r>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t>Outline</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dirty="0" smtClean="0">
                <a:solidFill>
                  <a:schemeClr val="bg1">
                    <a:lumMod val="75000"/>
                  </a:schemeClr>
                </a:solidFill>
              </a:rPr>
              <a:t>Introduction &amp; Motivation</a:t>
            </a:r>
          </a:p>
          <a:p>
            <a:pPr fontAlgn="auto">
              <a:spcAft>
                <a:spcPts val="0"/>
              </a:spcAft>
              <a:buFont typeface="Arial"/>
              <a:buChar char="•"/>
              <a:defRPr/>
            </a:pPr>
            <a:r>
              <a:rPr lang="en-US" dirty="0" smtClean="0">
                <a:solidFill>
                  <a:schemeClr val="bg1">
                    <a:lumMod val="75000"/>
                  </a:schemeClr>
                </a:solidFill>
              </a:rPr>
              <a:t>Architecture</a:t>
            </a:r>
          </a:p>
          <a:p>
            <a:pPr lvl="1" fontAlgn="auto">
              <a:spcAft>
                <a:spcPts val="0"/>
              </a:spcAft>
              <a:buFont typeface="Arial"/>
              <a:buChar char="–"/>
              <a:defRPr/>
            </a:pPr>
            <a:r>
              <a:rPr lang="en-US" dirty="0" smtClean="0">
                <a:solidFill>
                  <a:schemeClr val="bg1">
                    <a:lumMod val="75000"/>
                  </a:schemeClr>
                </a:solidFill>
              </a:rPr>
              <a:t>Overview</a:t>
            </a:r>
          </a:p>
          <a:p>
            <a:pPr lvl="1" fontAlgn="auto">
              <a:spcAft>
                <a:spcPts val="0"/>
              </a:spcAft>
              <a:buFont typeface="Arial"/>
              <a:buChar char="–"/>
              <a:defRPr/>
            </a:pPr>
            <a:r>
              <a:rPr lang="en-US" dirty="0" err="1" smtClean="0">
                <a:solidFill>
                  <a:schemeClr val="bg1">
                    <a:lumMod val="75000"/>
                  </a:schemeClr>
                </a:solidFill>
              </a:rPr>
              <a:t>Multicore</a:t>
            </a:r>
            <a:r>
              <a:rPr lang="en-US" dirty="0" smtClean="0">
                <a:solidFill>
                  <a:schemeClr val="bg1">
                    <a:lumMod val="75000"/>
                  </a:schemeClr>
                </a:solidFill>
              </a:rPr>
              <a:t> Partitioning</a:t>
            </a:r>
          </a:p>
          <a:p>
            <a:pPr lvl="1" fontAlgn="auto">
              <a:spcAft>
                <a:spcPts val="0"/>
              </a:spcAft>
              <a:buFont typeface="Arial"/>
              <a:buChar char="–"/>
              <a:defRPr/>
            </a:pPr>
            <a:r>
              <a:rPr lang="en-US" dirty="0" smtClean="0">
                <a:solidFill>
                  <a:schemeClr val="bg1">
                    <a:lumMod val="75000"/>
                  </a:schemeClr>
                </a:solidFill>
              </a:rPr>
              <a:t>Packet interception</a:t>
            </a:r>
          </a:p>
          <a:p>
            <a:pPr fontAlgn="auto">
              <a:spcAft>
                <a:spcPts val="0"/>
              </a:spcAft>
              <a:buFont typeface="Arial"/>
              <a:buChar char="•"/>
              <a:defRPr/>
            </a:pPr>
            <a:r>
              <a:rPr lang="en-US" dirty="0" smtClean="0"/>
              <a:t>Evaluation</a:t>
            </a:r>
          </a:p>
          <a:p>
            <a:pPr fontAlgn="auto">
              <a:spcAft>
                <a:spcPts val="0"/>
              </a:spcAft>
              <a:buFont typeface="Arial"/>
              <a:buChar char="•"/>
              <a:defRPr/>
            </a:pPr>
            <a:r>
              <a:rPr lang="en-US" dirty="0" smtClean="0"/>
              <a:t>Conclusions</a:t>
            </a:r>
            <a:endParaRPr lang="en-US" dirty="0"/>
          </a:p>
        </p:txBody>
      </p:sp>
    </p:spTree>
    <p:extLst>
      <p:ext uri="{BB962C8B-B14F-4D97-AF65-F5344CB8AC3E}">
        <p14:creationId xmlns="" xmlns:p14="http://schemas.microsoft.com/office/powerpoint/2010/main" val="1923427148"/>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dirty="0" smtClean="0"/>
              <a:t>Evaluation</a:t>
            </a:r>
          </a:p>
        </p:txBody>
      </p:sp>
      <p:sp>
        <p:nvSpPr>
          <p:cNvPr id="3" name="Content Placeholder 2"/>
          <p:cNvSpPr>
            <a:spLocks noGrp="1"/>
          </p:cNvSpPr>
          <p:nvPr>
            <p:ph idx="1"/>
          </p:nvPr>
        </p:nvSpPr>
        <p:spPr/>
        <p:txBody>
          <a:bodyPr/>
          <a:lstStyle/>
          <a:p>
            <a:pPr>
              <a:buNone/>
            </a:pPr>
            <a:r>
              <a:rPr lang="en-US" dirty="0" smtClean="0"/>
              <a:t>Full system emulation</a:t>
            </a:r>
          </a:p>
          <a:p>
            <a:pPr lvl="1">
              <a:buNone/>
            </a:pPr>
            <a:r>
              <a:rPr lang="en-US" dirty="0" smtClean="0"/>
              <a:t>QEMU</a:t>
            </a:r>
          </a:p>
          <a:p>
            <a:pPr lvl="1">
              <a:buNone/>
            </a:pPr>
            <a:r>
              <a:rPr lang="en-US" dirty="0" smtClean="0"/>
              <a:t>Core sequestration</a:t>
            </a:r>
          </a:p>
          <a:p>
            <a:pPr lvl="1">
              <a:buNone/>
            </a:pPr>
            <a:r>
              <a:rPr lang="en-US" dirty="0" smtClean="0"/>
              <a:t>HW changes</a:t>
            </a:r>
            <a:endParaRPr lang="en-US" altLang="zh-TW" dirty="0" smtClean="0">
              <a:latin typeface="Arial" charset="0"/>
              <a:ea typeface="新細明體" pitchFamily="18" charset="-120"/>
              <a:cs typeface="Arial" charset="0"/>
            </a:endParaRPr>
          </a:p>
          <a:p>
            <a:pPr>
              <a:lnSpc>
                <a:spcPct val="90000"/>
              </a:lnSpc>
              <a:buFontTx/>
              <a:buNone/>
            </a:pPr>
            <a:r>
              <a:rPr lang="en-US" altLang="zh-TW" dirty="0" smtClean="0">
                <a:latin typeface="Arial" charset="0"/>
                <a:ea typeface="新細明體" pitchFamily="18" charset="-120"/>
                <a:cs typeface="Arial" charset="0"/>
              </a:rPr>
              <a:t>Real machine prototype</a:t>
            </a:r>
          </a:p>
          <a:p>
            <a:pPr>
              <a:lnSpc>
                <a:spcPct val="90000"/>
              </a:lnSpc>
              <a:buFontTx/>
              <a:buNone/>
            </a:pPr>
            <a:r>
              <a:rPr lang="en-US" altLang="zh-TW" dirty="0" smtClean="0">
                <a:latin typeface="Arial" charset="0"/>
                <a:ea typeface="新細明體" pitchFamily="18" charset="-120"/>
                <a:cs typeface="Arial" charset="0"/>
              </a:rPr>
              <a:t>	 </a:t>
            </a:r>
            <a:r>
              <a:rPr lang="en-US" altLang="zh-TW" sz="2400" dirty="0" smtClean="0">
                <a:latin typeface="Arial" charset="0"/>
                <a:ea typeface="新細明體" pitchFamily="18" charset="-120"/>
                <a:cs typeface="Arial" charset="0"/>
              </a:rPr>
              <a:t>Hardware</a:t>
            </a:r>
          </a:p>
          <a:p>
            <a:pPr lvl="1">
              <a:lnSpc>
                <a:spcPct val="90000"/>
              </a:lnSpc>
            </a:pPr>
            <a:r>
              <a:rPr lang="en-US" altLang="zh-TW" sz="2200" dirty="0" smtClean="0">
                <a:latin typeface="Arial" charset="0"/>
                <a:ea typeface="新細明體" pitchFamily="18" charset="-120"/>
                <a:cs typeface="Arial" charset="0"/>
              </a:rPr>
              <a:t>Intel Core 2 duo 2.66 GHz with 1 </a:t>
            </a:r>
            <a:r>
              <a:rPr lang="en-US" altLang="zh-TW" sz="2200" dirty="0" err="1" smtClean="0">
                <a:latin typeface="Arial" charset="0"/>
                <a:ea typeface="新細明體" pitchFamily="18" charset="-120"/>
                <a:cs typeface="Arial" charset="0"/>
              </a:rPr>
              <a:t>Gbit</a:t>
            </a:r>
            <a:r>
              <a:rPr lang="en-US" altLang="zh-TW" sz="2200" dirty="0" smtClean="0">
                <a:latin typeface="Arial" charset="0"/>
                <a:ea typeface="新細明體" pitchFamily="18" charset="-120"/>
                <a:cs typeface="Arial" charset="0"/>
              </a:rPr>
              <a:t> Intel NIC</a:t>
            </a:r>
          </a:p>
          <a:p>
            <a:pPr lvl="1">
              <a:lnSpc>
                <a:spcPct val="90000"/>
              </a:lnSpc>
              <a:buNone/>
            </a:pPr>
            <a:r>
              <a:rPr lang="en-US" altLang="zh-TW" sz="2400" dirty="0" smtClean="0">
                <a:latin typeface="Arial" charset="0"/>
                <a:ea typeface="新細明體" pitchFamily="18" charset="-120"/>
                <a:cs typeface="Arial" charset="0"/>
              </a:rPr>
              <a:t>Benchmarks</a:t>
            </a:r>
          </a:p>
          <a:p>
            <a:pPr lvl="1">
              <a:lnSpc>
                <a:spcPct val="90000"/>
              </a:lnSpc>
            </a:pPr>
            <a:r>
              <a:rPr lang="en-US" altLang="zh-TW" sz="2200" dirty="0" err="1" smtClean="0">
                <a:latin typeface="Arial" charset="0"/>
                <a:ea typeface="新細明體" pitchFamily="18" charset="-120"/>
                <a:cs typeface="Arial" charset="0"/>
              </a:rPr>
              <a:t>Netperf</a:t>
            </a:r>
            <a:endParaRPr lang="en-US" altLang="zh-TW" sz="2200" dirty="0" smtClean="0">
              <a:latin typeface="Arial" charset="0"/>
              <a:ea typeface="新細明體" pitchFamily="18" charset="-120"/>
              <a:cs typeface="Arial" charset="0"/>
            </a:endParaRPr>
          </a:p>
          <a:p>
            <a:pPr lvl="1">
              <a:lnSpc>
                <a:spcPct val="90000"/>
              </a:lnSpc>
            </a:pPr>
            <a:r>
              <a:rPr lang="en-US" altLang="zh-TW" sz="2200" dirty="0" err="1" smtClean="0">
                <a:latin typeface="Arial" charset="0"/>
                <a:ea typeface="新細明體" pitchFamily="18" charset="-120"/>
                <a:cs typeface="Arial" charset="0"/>
              </a:rPr>
              <a:t>SPECweb</a:t>
            </a:r>
            <a:endParaRPr lang="en-US" altLang="zh-TW" sz="2200" dirty="0" smtClean="0">
              <a:latin typeface="Arial" charset="0"/>
              <a:ea typeface="新細明體" pitchFamily="18" charset="-120"/>
              <a:cs typeface="Arial" charset="0"/>
            </a:endParaRPr>
          </a:p>
          <a:p>
            <a:pPr lvl="1">
              <a:lnSpc>
                <a:spcPct val="90000"/>
              </a:lnSpc>
              <a:buNone/>
            </a:pPr>
            <a:r>
              <a:rPr lang="en-US" altLang="zh-TW" dirty="0" smtClean="0">
                <a:latin typeface="Arial" charset="0"/>
                <a:ea typeface="新細明體" pitchFamily="18" charset="-120"/>
                <a:cs typeface="Arial" charset="0"/>
              </a:rPr>
              <a:t>Systems</a:t>
            </a:r>
          </a:p>
          <a:p>
            <a:pPr lvl="1">
              <a:lnSpc>
                <a:spcPct val="90000"/>
              </a:lnSpc>
            </a:pPr>
            <a:r>
              <a:rPr lang="en-US" altLang="zh-TW" sz="2200" dirty="0" smtClean="0">
                <a:latin typeface="Arial" charset="0"/>
                <a:ea typeface="新細明體" pitchFamily="18" charset="-120"/>
                <a:cs typeface="Arial" charset="0"/>
              </a:rPr>
              <a:t>Ally, Linux and </a:t>
            </a:r>
            <a:r>
              <a:rPr lang="en-US" altLang="zh-TW" sz="2200" dirty="0" err="1" smtClean="0">
                <a:latin typeface="Arial" charset="0"/>
                <a:ea typeface="新細明體" pitchFamily="18" charset="-120"/>
                <a:cs typeface="Arial" charset="0"/>
              </a:rPr>
              <a:t>Xen</a:t>
            </a:r>
            <a:endParaRPr lang="en-US" altLang="zh-TW" sz="2200" dirty="0" smtClean="0">
              <a:latin typeface="Arial" charset="0"/>
              <a:ea typeface="新細明體" pitchFamily="18" charset="-120"/>
              <a:cs typeface="Arial" charset="0"/>
            </a:endParaRPr>
          </a:p>
          <a:p>
            <a:pPr lvl="1">
              <a:lnSpc>
                <a:spcPct val="90000"/>
              </a:lnSpc>
            </a:pPr>
            <a:endParaRPr lang="en-US" altLang="zh-TW" sz="2000" dirty="0" smtClean="0">
              <a:latin typeface="Arial" charset="0"/>
              <a:ea typeface="新細明體" pitchFamily="18" charset="-120"/>
              <a:cs typeface="Arial" charset="0"/>
            </a:endParaRPr>
          </a:p>
          <a:p>
            <a:pPr lvl="1">
              <a:lnSpc>
                <a:spcPct val="90000"/>
              </a:lnSpc>
              <a:buNone/>
            </a:pPr>
            <a:endParaRPr lang="en-US" altLang="zh-TW" sz="2200" dirty="0" smtClean="0">
              <a:latin typeface="Arial" charset="0"/>
              <a:ea typeface="新細明體" pitchFamily="18" charset="-120"/>
              <a:cs typeface="Arial" charset="0"/>
            </a:endParaRPr>
          </a:p>
          <a:p>
            <a:pPr>
              <a:lnSpc>
                <a:spcPct val="90000"/>
              </a:lnSpc>
            </a:pPr>
            <a:endParaRPr lang="en-US" altLang="zh-TW" dirty="0" smtClean="0">
              <a:latin typeface="Arial" charset="0"/>
              <a:ea typeface="新細明體" pitchFamily="18" charset="-120"/>
              <a:cs typeface="Arial" charset="0"/>
            </a:endParaRPr>
          </a:p>
          <a:p>
            <a:pPr lvl="1">
              <a:lnSpc>
                <a:spcPct val="90000"/>
              </a:lnSpc>
              <a:buFontTx/>
              <a:buNone/>
            </a:pPr>
            <a:endParaRPr lang="en-US" altLang="zh-TW" dirty="0" smtClean="0">
              <a:latin typeface="Arial" charset="0"/>
              <a:ea typeface="新細明體" pitchFamily="18" charset="-120"/>
              <a:cs typeface="Arial" charset="0"/>
            </a:endParaRPr>
          </a:p>
          <a:p>
            <a:pPr lvl="1">
              <a:lnSpc>
                <a:spcPct val="90000"/>
              </a:lnSpc>
              <a:buFontTx/>
              <a:buNone/>
            </a:pPr>
            <a:endParaRPr lang="en-US" altLang="zh-TW" dirty="0" smtClean="0">
              <a:latin typeface="Arial" charset="0"/>
              <a:ea typeface="新細明體" pitchFamily="18" charset="-120"/>
              <a:cs typeface="Arial" charset="0"/>
            </a:endParaRPr>
          </a:p>
        </p:txBody>
      </p:sp>
    </p:spTree>
    <p:extLst>
      <p:ext uri="{BB962C8B-B14F-4D97-AF65-F5344CB8AC3E}">
        <p14:creationId xmlns="" xmlns:p14="http://schemas.microsoft.com/office/powerpoint/2010/main" val="267265352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Configurations</a:t>
            </a:r>
            <a:endParaRPr lang="zh-TW" altLang="en-US" dirty="0"/>
          </a:p>
        </p:txBody>
      </p:sp>
      <p:grpSp>
        <p:nvGrpSpPr>
          <p:cNvPr id="89" name="Group 88"/>
          <p:cNvGrpSpPr/>
          <p:nvPr/>
        </p:nvGrpSpPr>
        <p:grpSpPr>
          <a:xfrm>
            <a:off x="216069" y="1600991"/>
            <a:ext cx="4209864" cy="3747052"/>
            <a:chOff x="419313" y="1500809"/>
            <a:chExt cx="4209864" cy="3747052"/>
          </a:xfrm>
        </p:grpSpPr>
        <p:sp>
          <p:nvSpPr>
            <p:cNvPr id="83" name="Rectangle 82"/>
            <p:cNvSpPr/>
            <p:nvPr/>
          </p:nvSpPr>
          <p:spPr bwMode="auto">
            <a:xfrm>
              <a:off x="2893571" y="4740966"/>
              <a:ext cx="1735606"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8" name="Rectangle 87"/>
            <p:cNvSpPr/>
            <p:nvPr/>
          </p:nvSpPr>
          <p:spPr bwMode="auto">
            <a:xfrm>
              <a:off x="2886087" y="2522955"/>
              <a:ext cx="1743090" cy="1154522"/>
            </a:xfrm>
            <a:prstGeom prst="rect">
              <a:avLst/>
            </a:prstGeom>
            <a:solidFill>
              <a:srgbClr val="C00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7" name="Rectangle 86"/>
            <p:cNvSpPr/>
            <p:nvPr/>
          </p:nvSpPr>
          <p:spPr bwMode="auto">
            <a:xfrm>
              <a:off x="2886087" y="1501854"/>
              <a:ext cx="1743090" cy="1021101"/>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5" name="Rectangle 84"/>
            <p:cNvSpPr/>
            <p:nvPr/>
          </p:nvSpPr>
          <p:spPr bwMode="auto">
            <a:xfrm>
              <a:off x="1170359" y="1500809"/>
              <a:ext cx="1715728" cy="2176668"/>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4" name="Rectangle 83"/>
            <p:cNvSpPr/>
            <p:nvPr/>
          </p:nvSpPr>
          <p:spPr bwMode="auto">
            <a:xfrm>
              <a:off x="1170359" y="3677477"/>
              <a:ext cx="3458818" cy="1063489"/>
            </a:xfrm>
            <a:prstGeom prst="rect">
              <a:avLst/>
            </a:prstGeom>
            <a:solidFill>
              <a:srgbClr val="99CCFF">
                <a:alpha val="57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2" name="Rectangle 81"/>
            <p:cNvSpPr/>
            <p:nvPr/>
          </p:nvSpPr>
          <p:spPr bwMode="auto">
            <a:xfrm>
              <a:off x="1174100" y="4740966"/>
              <a:ext cx="1715728"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1170359" y="1500809"/>
              <a:ext cx="3458817" cy="3747052"/>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34" name="文字方塊 2"/>
            <p:cNvSpPr txBox="1"/>
            <p:nvPr/>
          </p:nvSpPr>
          <p:spPr>
            <a:xfrm>
              <a:off x="2175012" y="4124738"/>
              <a:ext cx="1449511" cy="523220"/>
            </a:xfrm>
            <a:prstGeom prst="rect">
              <a:avLst/>
            </a:prstGeom>
            <a:solidFill>
              <a:srgbClr val="92D050"/>
            </a:solidFill>
            <a:ln w="15875">
              <a:solidFill>
                <a:schemeClr val="tx1"/>
              </a:solidFill>
              <a:prstDash val="sysDot"/>
            </a:ln>
          </p:spPr>
          <p:txBody>
            <a:bodyPr wrap="square" rtlCol="0">
              <a:spAutoFit/>
            </a:bodyPr>
            <a:lstStyle/>
            <a:p>
              <a:r>
                <a:rPr lang="en-US" altLang="zh-TW" sz="1400" dirty="0" smtClean="0"/>
                <a:t>Queue Virtualization</a:t>
              </a:r>
              <a:endParaRPr lang="zh-TW" altLang="en-US" sz="1400" dirty="0"/>
            </a:p>
          </p:txBody>
        </p:sp>
        <p:sp>
          <p:nvSpPr>
            <p:cNvPr id="41" name="TextBox 40"/>
            <p:cNvSpPr txBox="1"/>
            <p:nvPr/>
          </p:nvSpPr>
          <p:spPr>
            <a:xfrm>
              <a:off x="2345688" y="3674201"/>
              <a:ext cx="1441174" cy="369332"/>
            </a:xfrm>
            <a:prstGeom prst="rect">
              <a:avLst/>
            </a:prstGeom>
            <a:noFill/>
          </p:spPr>
          <p:txBody>
            <a:bodyPr wrap="square" rtlCol="0">
              <a:spAutoFit/>
            </a:bodyPr>
            <a:lstStyle/>
            <a:p>
              <a:r>
                <a:rPr lang="en-US" dirty="0" smtClean="0"/>
                <a:t>NIC Driver</a:t>
              </a:r>
              <a:endParaRPr lang="en-US" dirty="0"/>
            </a:p>
          </p:txBody>
        </p:sp>
        <p:sp>
          <p:nvSpPr>
            <p:cNvPr id="51" name="TextBox 50"/>
            <p:cNvSpPr txBox="1"/>
            <p:nvPr/>
          </p:nvSpPr>
          <p:spPr>
            <a:xfrm>
              <a:off x="3307271" y="2892287"/>
              <a:ext cx="1150483" cy="369332"/>
            </a:xfrm>
            <a:prstGeom prst="rect">
              <a:avLst/>
            </a:prstGeom>
            <a:noFill/>
          </p:spPr>
          <p:txBody>
            <a:bodyPr wrap="square" rtlCol="0">
              <a:spAutoFit/>
            </a:bodyPr>
            <a:lstStyle/>
            <a:p>
              <a:r>
                <a:rPr lang="en-US" dirty="0" smtClean="0"/>
                <a:t>Kernel</a:t>
              </a:r>
              <a:endParaRPr lang="en-US" dirty="0"/>
            </a:p>
          </p:txBody>
        </p:sp>
        <p:sp>
          <p:nvSpPr>
            <p:cNvPr id="52" name="TextBox 51"/>
            <p:cNvSpPr txBox="1"/>
            <p:nvPr/>
          </p:nvSpPr>
          <p:spPr>
            <a:xfrm>
              <a:off x="3066275" y="1713707"/>
              <a:ext cx="1441174" cy="646331"/>
            </a:xfrm>
            <a:prstGeom prst="rect">
              <a:avLst/>
            </a:prstGeom>
            <a:noFill/>
          </p:spPr>
          <p:txBody>
            <a:bodyPr wrap="square" rtlCol="0">
              <a:spAutoFit/>
            </a:bodyPr>
            <a:lstStyle/>
            <a:p>
              <a:r>
                <a:rPr lang="en-US" dirty="0" err="1" smtClean="0"/>
                <a:t>Netperf</a:t>
              </a:r>
              <a:r>
                <a:rPr lang="en-US" dirty="0" smtClean="0"/>
                <a:t>/</a:t>
              </a:r>
            </a:p>
            <a:p>
              <a:r>
                <a:rPr lang="en-US" dirty="0" err="1" smtClean="0"/>
                <a:t>Specweb</a:t>
              </a:r>
              <a:endParaRPr lang="en-US" dirty="0"/>
            </a:p>
          </p:txBody>
        </p:sp>
        <p:sp>
          <p:nvSpPr>
            <p:cNvPr id="53" name="TextBox 52"/>
            <p:cNvSpPr txBox="1"/>
            <p:nvPr/>
          </p:nvSpPr>
          <p:spPr>
            <a:xfrm>
              <a:off x="1599770" y="2522955"/>
              <a:ext cx="1150483" cy="369332"/>
            </a:xfrm>
            <a:prstGeom prst="rect">
              <a:avLst/>
            </a:prstGeom>
            <a:noFill/>
          </p:spPr>
          <p:txBody>
            <a:bodyPr wrap="square" rtlCol="0">
              <a:spAutoFit/>
            </a:bodyPr>
            <a:lstStyle/>
            <a:p>
              <a:r>
                <a:rPr lang="en-US" dirty="0" smtClean="0"/>
                <a:t>Snort</a:t>
              </a:r>
              <a:endParaRPr lang="en-US" dirty="0"/>
            </a:p>
          </p:txBody>
        </p:sp>
        <p:sp>
          <p:nvSpPr>
            <p:cNvPr id="54" name="TextBox 53"/>
            <p:cNvSpPr txBox="1"/>
            <p:nvPr/>
          </p:nvSpPr>
          <p:spPr>
            <a:xfrm>
              <a:off x="1463935" y="4848712"/>
              <a:ext cx="1150483" cy="369332"/>
            </a:xfrm>
            <a:prstGeom prst="rect">
              <a:avLst/>
            </a:prstGeom>
            <a:noFill/>
          </p:spPr>
          <p:txBody>
            <a:bodyPr wrap="square" rtlCol="0">
              <a:spAutoFit/>
            </a:bodyPr>
            <a:lstStyle/>
            <a:p>
              <a:r>
                <a:rPr lang="en-US" dirty="0" smtClean="0"/>
                <a:t>DPI core</a:t>
              </a:r>
              <a:endParaRPr lang="en-US" dirty="0"/>
            </a:p>
          </p:txBody>
        </p:sp>
        <p:sp>
          <p:nvSpPr>
            <p:cNvPr id="55" name="TextBox 54"/>
            <p:cNvSpPr txBox="1"/>
            <p:nvPr/>
          </p:nvSpPr>
          <p:spPr>
            <a:xfrm>
              <a:off x="3257576" y="4836324"/>
              <a:ext cx="1150483" cy="369332"/>
            </a:xfrm>
            <a:prstGeom prst="rect">
              <a:avLst/>
            </a:prstGeom>
            <a:noFill/>
          </p:spPr>
          <p:txBody>
            <a:bodyPr wrap="square" rtlCol="0">
              <a:spAutoFit/>
            </a:bodyPr>
            <a:lstStyle/>
            <a:p>
              <a:r>
                <a:rPr lang="en-US" dirty="0" smtClean="0"/>
                <a:t>OS core</a:t>
              </a:r>
              <a:endParaRPr lang="en-US" dirty="0"/>
            </a:p>
          </p:txBody>
        </p:sp>
        <p:cxnSp>
          <p:nvCxnSpPr>
            <p:cNvPr id="56" name="Straight Connector 55"/>
            <p:cNvCxnSpPr/>
            <p:nvPr/>
          </p:nvCxnSpPr>
          <p:spPr bwMode="auto">
            <a:xfrm>
              <a:off x="419313" y="4740966"/>
              <a:ext cx="751046" cy="0"/>
            </a:xfrm>
            <a:prstGeom prst="line">
              <a:avLst/>
            </a:prstGeom>
            <a:solidFill>
              <a:srgbClr val="99CC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441060" y="4836324"/>
              <a:ext cx="742979" cy="369332"/>
            </a:xfrm>
            <a:prstGeom prst="rect">
              <a:avLst/>
            </a:prstGeom>
            <a:noFill/>
          </p:spPr>
          <p:txBody>
            <a:bodyPr wrap="square" rtlCol="0">
              <a:spAutoFit/>
            </a:bodyPr>
            <a:lstStyle/>
            <a:p>
              <a:r>
                <a:rPr lang="en-US" dirty="0" smtClean="0"/>
                <a:t>HW</a:t>
              </a:r>
              <a:endParaRPr lang="en-US" dirty="0"/>
            </a:p>
          </p:txBody>
        </p:sp>
        <p:sp>
          <p:nvSpPr>
            <p:cNvPr id="60" name="TextBox 59"/>
            <p:cNvSpPr txBox="1"/>
            <p:nvPr/>
          </p:nvSpPr>
          <p:spPr>
            <a:xfrm>
              <a:off x="419313" y="4278626"/>
              <a:ext cx="687084" cy="369332"/>
            </a:xfrm>
            <a:prstGeom prst="rect">
              <a:avLst/>
            </a:prstGeom>
            <a:noFill/>
          </p:spPr>
          <p:txBody>
            <a:bodyPr wrap="square" rtlCol="0">
              <a:spAutoFit/>
            </a:bodyPr>
            <a:lstStyle/>
            <a:p>
              <a:r>
                <a:rPr lang="en-US" dirty="0" smtClean="0"/>
                <a:t>SW</a:t>
              </a:r>
              <a:endParaRPr lang="en-US" dirty="0"/>
            </a:p>
          </p:txBody>
        </p:sp>
      </p:grpSp>
      <p:grpSp>
        <p:nvGrpSpPr>
          <p:cNvPr id="109" name="Group 108"/>
          <p:cNvGrpSpPr/>
          <p:nvPr/>
        </p:nvGrpSpPr>
        <p:grpSpPr>
          <a:xfrm>
            <a:off x="4626160" y="1602036"/>
            <a:ext cx="4209864" cy="3747052"/>
            <a:chOff x="4626161" y="1558786"/>
            <a:chExt cx="4209864" cy="3747052"/>
          </a:xfrm>
        </p:grpSpPr>
        <p:grpSp>
          <p:nvGrpSpPr>
            <p:cNvPr id="90" name="Group 89"/>
            <p:cNvGrpSpPr/>
            <p:nvPr/>
          </p:nvGrpSpPr>
          <p:grpSpPr>
            <a:xfrm>
              <a:off x="4626161" y="1558786"/>
              <a:ext cx="4209864" cy="3747052"/>
              <a:chOff x="419313" y="1500809"/>
              <a:chExt cx="4209864" cy="3747052"/>
            </a:xfrm>
          </p:grpSpPr>
          <p:sp>
            <p:nvSpPr>
              <p:cNvPr id="91" name="Rectangle 90"/>
              <p:cNvSpPr/>
              <p:nvPr/>
            </p:nvSpPr>
            <p:spPr bwMode="auto">
              <a:xfrm>
                <a:off x="2893571" y="4740966"/>
                <a:ext cx="1735606"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2" name="Rectangle 91"/>
              <p:cNvSpPr/>
              <p:nvPr/>
            </p:nvSpPr>
            <p:spPr bwMode="auto">
              <a:xfrm>
                <a:off x="1170359" y="3303824"/>
                <a:ext cx="3458818" cy="974803"/>
              </a:xfrm>
              <a:prstGeom prst="rect">
                <a:avLst/>
              </a:prstGeom>
              <a:solidFill>
                <a:srgbClr val="C00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3" name="Rectangle 92"/>
              <p:cNvSpPr/>
              <p:nvPr/>
            </p:nvSpPr>
            <p:spPr bwMode="auto">
              <a:xfrm>
                <a:off x="2886087" y="1501854"/>
                <a:ext cx="1743090" cy="1801970"/>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4" name="Rectangle 93"/>
              <p:cNvSpPr/>
              <p:nvPr/>
            </p:nvSpPr>
            <p:spPr bwMode="auto">
              <a:xfrm>
                <a:off x="1170359" y="1500809"/>
                <a:ext cx="1715728" cy="1803015"/>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5" name="Rectangle 94"/>
              <p:cNvSpPr/>
              <p:nvPr/>
            </p:nvSpPr>
            <p:spPr bwMode="auto">
              <a:xfrm>
                <a:off x="1170359" y="4278627"/>
                <a:ext cx="3458818" cy="462340"/>
              </a:xfrm>
              <a:prstGeom prst="rect">
                <a:avLst/>
              </a:prstGeom>
              <a:solidFill>
                <a:srgbClr val="99CCFF">
                  <a:alpha val="57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6" name="Rectangle 95"/>
              <p:cNvSpPr/>
              <p:nvPr/>
            </p:nvSpPr>
            <p:spPr bwMode="auto">
              <a:xfrm>
                <a:off x="1174100" y="4740966"/>
                <a:ext cx="1715728"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7" name="Rectangle 96"/>
              <p:cNvSpPr/>
              <p:nvPr/>
            </p:nvSpPr>
            <p:spPr bwMode="auto">
              <a:xfrm>
                <a:off x="1170359" y="1500809"/>
                <a:ext cx="3458817" cy="3747052"/>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9" name="TextBox 98"/>
              <p:cNvSpPr txBox="1"/>
              <p:nvPr/>
            </p:nvSpPr>
            <p:spPr>
              <a:xfrm>
                <a:off x="2203227" y="4320831"/>
                <a:ext cx="1441174" cy="369332"/>
              </a:xfrm>
              <a:prstGeom prst="rect">
                <a:avLst/>
              </a:prstGeom>
              <a:noFill/>
            </p:spPr>
            <p:txBody>
              <a:bodyPr wrap="square" rtlCol="0">
                <a:spAutoFit/>
              </a:bodyPr>
              <a:lstStyle/>
              <a:p>
                <a:r>
                  <a:rPr lang="en-US" dirty="0" smtClean="0"/>
                  <a:t>NIC Driver</a:t>
                </a:r>
                <a:endParaRPr lang="en-US" dirty="0"/>
              </a:p>
            </p:txBody>
          </p:sp>
          <p:sp>
            <p:nvSpPr>
              <p:cNvPr id="100" name="TextBox 99"/>
              <p:cNvSpPr txBox="1"/>
              <p:nvPr/>
            </p:nvSpPr>
            <p:spPr>
              <a:xfrm>
                <a:off x="2421460" y="3307100"/>
                <a:ext cx="874161" cy="369332"/>
              </a:xfrm>
              <a:prstGeom prst="rect">
                <a:avLst/>
              </a:prstGeom>
              <a:noFill/>
            </p:spPr>
            <p:txBody>
              <a:bodyPr wrap="square" rtlCol="0">
                <a:spAutoFit/>
              </a:bodyPr>
              <a:lstStyle/>
              <a:p>
                <a:r>
                  <a:rPr lang="en-US" dirty="0" smtClean="0"/>
                  <a:t>Kernel</a:t>
                </a:r>
                <a:endParaRPr lang="en-US" dirty="0"/>
              </a:p>
            </p:txBody>
          </p:sp>
          <p:sp>
            <p:nvSpPr>
              <p:cNvPr id="101" name="TextBox 100"/>
              <p:cNvSpPr txBox="1"/>
              <p:nvPr/>
            </p:nvSpPr>
            <p:spPr>
              <a:xfrm>
                <a:off x="3066275" y="2079077"/>
                <a:ext cx="1441174" cy="646331"/>
              </a:xfrm>
              <a:prstGeom prst="rect">
                <a:avLst/>
              </a:prstGeom>
              <a:noFill/>
            </p:spPr>
            <p:txBody>
              <a:bodyPr wrap="square" rtlCol="0">
                <a:spAutoFit/>
              </a:bodyPr>
              <a:lstStyle/>
              <a:p>
                <a:r>
                  <a:rPr lang="en-US" dirty="0" err="1" smtClean="0"/>
                  <a:t>Netperf</a:t>
                </a:r>
                <a:r>
                  <a:rPr lang="en-US" dirty="0" smtClean="0"/>
                  <a:t>/</a:t>
                </a:r>
              </a:p>
              <a:p>
                <a:r>
                  <a:rPr lang="en-US" dirty="0" err="1" smtClean="0"/>
                  <a:t>Specweb</a:t>
                </a:r>
                <a:endParaRPr lang="en-US" dirty="0"/>
              </a:p>
            </p:txBody>
          </p:sp>
          <p:sp>
            <p:nvSpPr>
              <p:cNvPr id="102" name="TextBox 101"/>
              <p:cNvSpPr txBox="1"/>
              <p:nvPr/>
            </p:nvSpPr>
            <p:spPr>
              <a:xfrm>
                <a:off x="1463935" y="2217577"/>
                <a:ext cx="1150483" cy="369332"/>
              </a:xfrm>
              <a:prstGeom prst="rect">
                <a:avLst/>
              </a:prstGeom>
              <a:noFill/>
            </p:spPr>
            <p:txBody>
              <a:bodyPr wrap="square" rtlCol="0">
                <a:spAutoFit/>
              </a:bodyPr>
              <a:lstStyle/>
              <a:p>
                <a:r>
                  <a:rPr lang="en-US" dirty="0" smtClean="0"/>
                  <a:t>Snort</a:t>
                </a:r>
                <a:endParaRPr lang="en-US" dirty="0"/>
              </a:p>
            </p:txBody>
          </p:sp>
          <p:sp>
            <p:nvSpPr>
              <p:cNvPr id="103" name="TextBox 102"/>
              <p:cNvSpPr txBox="1"/>
              <p:nvPr/>
            </p:nvSpPr>
            <p:spPr>
              <a:xfrm>
                <a:off x="1463935" y="4848712"/>
                <a:ext cx="1150483" cy="369332"/>
              </a:xfrm>
              <a:prstGeom prst="rect">
                <a:avLst/>
              </a:prstGeom>
              <a:noFill/>
            </p:spPr>
            <p:txBody>
              <a:bodyPr wrap="square" rtlCol="0">
                <a:spAutoFit/>
              </a:bodyPr>
              <a:lstStyle/>
              <a:p>
                <a:r>
                  <a:rPr lang="en-US" dirty="0" smtClean="0"/>
                  <a:t>DPI core</a:t>
                </a:r>
                <a:endParaRPr lang="en-US" dirty="0"/>
              </a:p>
            </p:txBody>
          </p:sp>
          <p:sp>
            <p:nvSpPr>
              <p:cNvPr id="104" name="TextBox 103"/>
              <p:cNvSpPr txBox="1"/>
              <p:nvPr/>
            </p:nvSpPr>
            <p:spPr>
              <a:xfrm>
                <a:off x="3257576" y="4836324"/>
                <a:ext cx="1150483" cy="369332"/>
              </a:xfrm>
              <a:prstGeom prst="rect">
                <a:avLst/>
              </a:prstGeom>
              <a:noFill/>
            </p:spPr>
            <p:txBody>
              <a:bodyPr wrap="square" rtlCol="0">
                <a:spAutoFit/>
              </a:bodyPr>
              <a:lstStyle/>
              <a:p>
                <a:r>
                  <a:rPr lang="en-US" dirty="0" smtClean="0"/>
                  <a:t>OS core</a:t>
                </a:r>
                <a:endParaRPr lang="en-US" dirty="0"/>
              </a:p>
            </p:txBody>
          </p:sp>
          <p:cxnSp>
            <p:nvCxnSpPr>
              <p:cNvPr id="105" name="Straight Connector 104"/>
              <p:cNvCxnSpPr/>
              <p:nvPr/>
            </p:nvCxnSpPr>
            <p:spPr bwMode="auto">
              <a:xfrm>
                <a:off x="419313" y="4740966"/>
                <a:ext cx="751046" cy="0"/>
              </a:xfrm>
              <a:prstGeom prst="line">
                <a:avLst/>
              </a:prstGeom>
              <a:solidFill>
                <a:srgbClr val="99CC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6" name="TextBox 105"/>
              <p:cNvSpPr txBox="1"/>
              <p:nvPr/>
            </p:nvSpPr>
            <p:spPr>
              <a:xfrm>
                <a:off x="441060" y="4836324"/>
                <a:ext cx="742979" cy="369332"/>
              </a:xfrm>
              <a:prstGeom prst="rect">
                <a:avLst/>
              </a:prstGeom>
              <a:noFill/>
            </p:spPr>
            <p:txBody>
              <a:bodyPr wrap="square" rtlCol="0">
                <a:spAutoFit/>
              </a:bodyPr>
              <a:lstStyle/>
              <a:p>
                <a:r>
                  <a:rPr lang="en-US" dirty="0" smtClean="0"/>
                  <a:t>HW</a:t>
                </a:r>
                <a:endParaRPr lang="en-US" dirty="0"/>
              </a:p>
            </p:txBody>
          </p:sp>
          <p:sp>
            <p:nvSpPr>
              <p:cNvPr id="107" name="TextBox 106"/>
              <p:cNvSpPr txBox="1"/>
              <p:nvPr/>
            </p:nvSpPr>
            <p:spPr>
              <a:xfrm>
                <a:off x="419313" y="4278626"/>
                <a:ext cx="687084" cy="369332"/>
              </a:xfrm>
              <a:prstGeom prst="rect">
                <a:avLst/>
              </a:prstGeom>
              <a:noFill/>
            </p:spPr>
            <p:txBody>
              <a:bodyPr wrap="square" rtlCol="0">
                <a:spAutoFit/>
              </a:bodyPr>
              <a:lstStyle/>
              <a:p>
                <a:r>
                  <a:rPr lang="en-US" dirty="0" smtClean="0"/>
                  <a:t>SW</a:t>
                </a:r>
                <a:endParaRPr lang="en-US" dirty="0"/>
              </a:p>
            </p:txBody>
          </p:sp>
        </p:grpSp>
        <p:sp>
          <p:nvSpPr>
            <p:cNvPr id="108" name="文字方塊 2"/>
            <p:cNvSpPr txBox="1"/>
            <p:nvPr/>
          </p:nvSpPr>
          <p:spPr>
            <a:xfrm>
              <a:off x="6517693" y="3886366"/>
              <a:ext cx="1054349" cy="338554"/>
            </a:xfrm>
            <a:prstGeom prst="rect">
              <a:avLst/>
            </a:prstGeom>
            <a:solidFill>
              <a:srgbClr val="92D050"/>
            </a:solidFill>
            <a:ln w="15875">
              <a:solidFill>
                <a:schemeClr val="tx1"/>
              </a:solidFill>
              <a:prstDash val="sysDot"/>
            </a:ln>
          </p:spPr>
          <p:txBody>
            <a:bodyPr wrap="square" rtlCol="0">
              <a:spAutoFit/>
            </a:bodyPr>
            <a:lstStyle/>
            <a:p>
              <a:r>
                <a:rPr lang="en-US" altLang="zh-TW" sz="1600" dirty="0" smtClean="0"/>
                <a:t>IP queue</a:t>
              </a:r>
              <a:endParaRPr lang="zh-TW" altLang="en-US" sz="1600" dirty="0"/>
            </a:p>
          </p:txBody>
        </p:sp>
      </p:grpSp>
      <p:grpSp>
        <p:nvGrpSpPr>
          <p:cNvPr id="120" name="Group 119"/>
          <p:cNvGrpSpPr/>
          <p:nvPr/>
        </p:nvGrpSpPr>
        <p:grpSpPr>
          <a:xfrm>
            <a:off x="1837587" y="2460221"/>
            <a:ext cx="5896849" cy="1764700"/>
            <a:chOff x="1837587" y="2460221"/>
            <a:chExt cx="5896849" cy="1764700"/>
          </a:xfrm>
        </p:grpSpPr>
        <p:sp>
          <p:nvSpPr>
            <p:cNvPr id="116" name="上-下雙向箭號 19"/>
            <p:cNvSpPr/>
            <p:nvPr/>
          </p:nvSpPr>
          <p:spPr bwMode="auto">
            <a:xfrm>
              <a:off x="1837587" y="3496089"/>
              <a:ext cx="324791" cy="728831"/>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17" name="上-下雙向箭號 19"/>
            <p:cNvSpPr/>
            <p:nvPr/>
          </p:nvSpPr>
          <p:spPr bwMode="auto">
            <a:xfrm>
              <a:off x="3258827" y="2460221"/>
              <a:ext cx="324791" cy="1764700"/>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18" name="上-下雙向箭號 19"/>
            <p:cNvSpPr/>
            <p:nvPr/>
          </p:nvSpPr>
          <p:spPr bwMode="auto">
            <a:xfrm>
              <a:off x="6410074" y="3200785"/>
              <a:ext cx="324791" cy="728831"/>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19" name="上-下雙向箭號 19"/>
            <p:cNvSpPr/>
            <p:nvPr/>
          </p:nvSpPr>
          <p:spPr bwMode="auto">
            <a:xfrm>
              <a:off x="7409645" y="3200785"/>
              <a:ext cx="324791" cy="728831"/>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grpSp>
      <p:sp>
        <p:nvSpPr>
          <p:cNvPr id="121" name="Rectangle 120"/>
          <p:cNvSpPr/>
          <p:nvPr/>
        </p:nvSpPr>
        <p:spPr>
          <a:xfrm>
            <a:off x="2315865" y="5513984"/>
            <a:ext cx="748923" cy="461665"/>
          </a:xfrm>
          <a:prstGeom prst="rect">
            <a:avLst/>
          </a:prstGeom>
        </p:spPr>
        <p:txBody>
          <a:bodyPr wrap="none">
            <a:spAutoFit/>
          </a:bodyPr>
          <a:lstStyle/>
          <a:p>
            <a:r>
              <a:rPr lang="en-US" altLang="zh-TW" sz="2400" b="1" dirty="0" smtClean="0"/>
              <a:t>Ally</a:t>
            </a:r>
            <a:endParaRPr lang="en-US" sz="2400" b="1" dirty="0"/>
          </a:p>
        </p:txBody>
      </p:sp>
      <p:sp>
        <p:nvSpPr>
          <p:cNvPr id="122" name="Rectangle 121"/>
          <p:cNvSpPr/>
          <p:nvPr/>
        </p:nvSpPr>
        <p:spPr>
          <a:xfrm>
            <a:off x="6614652" y="5474228"/>
            <a:ext cx="1003801" cy="461665"/>
          </a:xfrm>
          <a:prstGeom prst="rect">
            <a:avLst/>
          </a:prstGeom>
        </p:spPr>
        <p:txBody>
          <a:bodyPr wrap="none">
            <a:spAutoFit/>
          </a:bodyPr>
          <a:lstStyle/>
          <a:p>
            <a:r>
              <a:rPr lang="en-US" altLang="zh-TW" sz="2400" b="1" dirty="0" smtClean="0"/>
              <a:t>Linux</a:t>
            </a:r>
            <a:endParaRPr lang="en-US" sz="2400" b="1" dirty="0"/>
          </a:p>
        </p:txBody>
      </p:sp>
    </p:spTree>
    <p:extLst>
      <p:ext uri="{BB962C8B-B14F-4D97-AF65-F5344CB8AC3E}">
        <p14:creationId xmlns="" xmlns:p14="http://schemas.microsoft.com/office/powerpoint/2010/main" val="53558421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Configurations</a:t>
            </a:r>
            <a:endParaRPr lang="zh-TW" altLang="en-US" dirty="0"/>
          </a:p>
        </p:txBody>
      </p:sp>
      <p:grpSp>
        <p:nvGrpSpPr>
          <p:cNvPr id="27" name="Group 26"/>
          <p:cNvGrpSpPr/>
          <p:nvPr/>
        </p:nvGrpSpPr>
        <p:grpSpPr>
          <a:xfrm>
            <a:off x="2252655" y="1530230"/>
            <a:ext cx="4209865" cy="4333857"/>
            <a:chOff x="2252655" y="1530230"/>
            <a:chExt cx="4209865" cy="4333857"/>
          </a:xfrm>
        </p:grpSpPr>
        <p:grpSp>
          <p:nvGrpSpPr>
            <p:cNvPr id="5" name="Group 111"/>
            <p:cNvGrpSpPr/>
            <p:nvPr/>
          </p:nvGrpSpPr>
          <p:grpSpPr>
            <a:xfrm>
              <a:off x="2252655" y="1530230"/>
              <a:ext cx="4209864" cy="4333857"/>
              <a:chOff x="4626161" y="1558786"/>
              <a:chExt cx="4209864" cy="4333857"/>
            </a:xfrm>
          </p:grpSpPr>
          <p:grpSp>
            <p:nvGrpSpPr>
              <p:cNvPr id="7" name="Group 89"/>
              <p:cNvGrpSpPr/>
              <p:nvPr/>
            </p:nvGrpSpPr>
            <p:grpSpPr>
              <a:xfrm>
                <a:off x="4626161" y="1558786"/>
                <a:ext cx="4209864" cy="3747052"/>
                <a:chOff x="419313" y="1500809"/>
                <a:chExt cx="4209864" cy="3747052"/>
              </a:xfrm>
            </p:grpSpPr>
            <p:sp>
              <p:nvSpPr>
                <p:cNvPr id="91" name="Rectangle 90"/>
                <p:cNvSpPr/>
                <p:nvPr/>
              </p:nvSpPr>
              <p:spPr bwMode="auto">
                <a:xfrm>
                  <a:off x="2893571" y="4740966"/>
                  <a:ext cx="1735606"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2" name="Rectangle 91"/>
                <p:cNvSpPr/>
                <p:nvPr/>
              </p:nvSpPr>
              <p:spPr bwMode="auto">
                <a:xfrm>
                  <a:off x="1170359" y="3303825"/>
                  <a:ext cx="1719469" cy="741938"/>
                </a:xfrm>
                <a:prstGeom prst="rect">
                  <a:avLst/>
                </a:prstGeom>
                <a:solidFill>
                  <a:srgbClr val="C00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3" name="Rectangle 92"/>
                <p:cNvSpPr/>
                <p:nvPr/>
              </p:nvSpPr>
              <p:spPr bwMode="auto">
                <a:xfrm>
                  <a:off x="2886087" y="1501854"/>
                  <a:ext cx="1743090" cy="1801970"/>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4" name="Rectangle 93"/>
                <p:cNvSpPr/>
                <p:nvPr/>
              </p:nvSpPr>
              <p:spPr bwMode="auto">
                <a:xfrm>
                  <a:off x="1170359" y="1500809"/>
                  <a:ext cx="1715728" cy="1803015"/>
                </a:xfrm>
                <a:prstGeom prst="rect">
                  <a:avLst/>
                </a:prstGeom>
                <a:solidFill>
                  <a:schemeClr val="accent2">
                    <a:lumMod val="40000"/>
                    <a:lumOff val="60000"/>
                    <a:alpha val="3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5" name="Rectangle 94"/>
                <p:cNvSpPr/>
                <p:nvPr/>
              </p:nvSpPr>
              <p:spPr bwMode="auto">
                <a:xfrm>
                  <a:off x="1170359" y="4045763"/>
                  <a:ext cx="3458818" cy="695203"/>
                </a:xfrm>
                <a:prstGeom prst="rect">
                  <a:avLst/>
                </a:prstGeom>
                <a:solidFill>
                  <a:srgbClr val="99CCFF">
                    <a:alpha val="57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6" name="Rectangle 95"/>
                <p:cNvSpPr/>
                <p:nvPr/>
              </p:nvSpPr>
              <p:spPr bwMode="auto">
                <a:xfrm>
                  <a:off x="1174100" y="4740966"/>
                  <a:ext cx="1715728"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7" name="Rectangle 96"/>
                <p:cNvSpPr/>
                <p:nvPr/>
              </p:nvSpPr>
              <p:spPr bwMode="auto">
                <a:xfrm>
                  <a:off x="1170359" y="1500809"/>
                  <a:ext cx="3458817" cy="3747052"/>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99" name="TextBox 98"/>
                <p:cNvSpPr txBox="1"/>
                <p:nvPr/>
              </p:nvSpPr>
              <p:spPr>
                <a:xfrm>
                  <a:off x="2165500" y="4208008"/>
                  <a:ext cx="1441174" cy="369332"/>
                </a:xfrm>
                <a:prstGeom prst="rect">
                  <a:avLst/>
                </a:prstGeom>
                <a:noFill/>
              </p:spPr>
              <p:txBody>
                <a:bodyPr wrap="square" rtlCol="0">
                  <a:spAutoFit/>
                </a:bodyPr>
                <a:lstStyle/>
                <a:p>
                  <a:r>
                    <a:rPr lang="en-US" dirty="0" smtClean="0"/>
                    <a:t>Hypervisor</a:t>
                  </a:r>
                  <a:endParaRPr lang="en-US" dirty="0"/>
                </a:p>
              </p:txBody>
            </p:sp>
            <p:sp>
              <p:nvSpPr>
                <p:cNvPr id="100" name="TextBox 99"/>
                <p:cNvSpPr txBox="1"/>
                <p:nvPr/>
              </p:nvSpPr>
              <p:spPr>
                <a:xfrm>
                  <a:off x="1503691" y="3399432"/>
                  <a:ext cx="1150483" cy="646331"/>
                </a:xfrm>
                <a:prstGeom prst="rect">
                  <a:avLst/>
                </a:prstGeom>
                <a:noFill/>
              </p:spPr>
              <p:txBody>
                <a:bodyPr wrap="square" rtlCol="0">
                  <a:spAutoFit/>
                </a:bodyPr>
                <a:lstStyle/>
                <a:p>
                  <a:r>
                    <a:rPr lang="en-US" dirty="0" smtClean="0"/>
                    <a:t>Dom0 Kernel</a:t>
                  </a:r>
                  <a:endParaRPr lang="en-US" dirty="0"/>
                </a:p>
              </p:txBody>
            </p:sp>
            <p:sp>
              <p:nvSpPr>
                <p:cNvPr id="101" name="TextBox 100"/>
                <p:cNvSpPr txBox="1"/>
                <p:nvPr/>
              </p:nvSpPr>
              <p:spPr>
                <a:xfrm>
                  <a:off x="3066275" y="2079077"/>
                  <a:ext cx="1441174" cy="646331"/>
                </a:xfrm>
                <a:prstGeom prst="rect">
                  <a:avLst/>
                </a:prstGeom>
                <a:noFill/>
              </p:spPr>
              <p:txBody>
                <a:bodyPr wrap="square" rtlCol="0">
                  <a:spAutoFit/>
                </a:bodyPr>
                <a:lstStyle/>
                <a:p>
                  <a:r>
                    <a:rPr lang="en-US" dirty="0" err="1" smtClean="0"/>
                    <a:t>Netperf</a:t>
                  </a:r>
                  <a:r>
                    <a:rPr lang="en-US" dirty="0" smtClean="0"/>
                    <a:t>/</a:t>
                  </a:r>
                </a:p>
                <a:p>
                  <a:r>
                    <a:rPr lang="en-US" dirty="0" err="1" smtClean="0"/>
                    <a:t>Specweb</a:t>
                  </a:r>
                  <a:endParaRPr lang="en-US" dirty="0"/>
                </a:p>
              </p:txBody>
            </p:sp>
            <p:sp>
              <p:nvSpPr>
                <p:cNvPr id="102" name="TextBox 101"/>
                <p:cNvSpPr txBox="1"/>
                <p:nvPr/>
              </p:nvSpPr>
              <p:spPr>
                <a:xfrm>
                  <a:off x="1463935" y="2217577"/>
                  <a:ext cx="1150483" cy="369332"/>
                </a:xfrm>
                <a:prstGeom prst="rect">
                  <a:avLst/>
                </a:prstGeom>
                <a:noFill/>
              </p:spPr>
              <p:txBody>
                <a:bodyPr wrap="square" rtlCol="0">
                  <a:spAutoFit/>
                </a:bodyPr>
                <a:lstStyle/>
                <a:p>
                  <a:r>
                    <a:rPr lang="en-US" dirty="0" smtClean="0"/>
                    <a:t>Snort</a:t>
                  </a:r>
                  <a:endParaRPr lang="en-US" dirty="0"/>
                </a:p>
              </p:txBody>
            </p:sp>
            <p:sp>
              <p:nvSpPr>
                <p:cNvPr id="103" name="TextBox 102"/>
                <p:cNvSpPr txBox="1"/>
                <p:nvPr/>
              </p:nvSpPr>
              <p:spPr>
                <a:xfrm>
                  <a:off x="1463935" y="4848712"/>
                  <a:ext cx="1150483" cy="369332"/>
                </a:xfrm>
                <a:prstGeom prst="rect">
                  <a:avLst/>
                </a:prstGeom>
                <a:noFill/>
              </p:spPr>
              <p:txBody>
                <a:bodyPr wrap="square" rtlCol="0">
                  <a:spAutoFit/>
                </a:bodyPr>
                <a:lstStyle/>
                <a:p>
                  <a:r>
                    <a:rPr lang="en-US" dirty="0" smtClean="0"/>
                    <a:t>DPI core</a:t>
                  </a:r>
                  <a:endParaRPr lang="en-US" dirty="0"/>
                </a:p>
              </p:txBody>
            </p:sp>
            <p:sp>
              <p:nvSpPr>
                <p:cNvPr id="104" name="TextBox 103"/>
                <p:cNvSpPr txBox="1"/>
                <p:nvPr/>
              </p:nvSpPr>
              <p:spPr>
                <a:xfrm>
                  <a:off x="3257576" y="4836324"/>
                  <a:ext cx="1150483" cy="369332"/>
                </a:xfrm>
                <a:prstGeom prst="rect">
                  <a:avLst/>
                </a:prstGeom>
                <a:noFill/>
              </p:spPr>
              <p:txBody>
                <a:bodyPr wrap="square" rtlCol="0">
                  <a:spAutoFit/>
                </a:bodyPr>
                <a:lstStyle/>
                <a:p>
                  <a:r>
                    <a:rPr lang="en-US" dirty="0" smtClean="0"/>
                    <a:t>OS core</a:t>
                  </a:r>
                  <a:endParaRPr lang="en-US" dirty="0"/>
                </a:p>
              </p:txBody>
            </p:sp>
            <p:cxnSp>
              <p:nvCxnSpPr>
                <p:cNvPr id="105" name="Straight Connector 104"/>
                <p:cNvCxnSpPr/>
                <p:nvPr/>
              </p:nvCxnSpPr>
              <p:spPr bwMode="auto">
                <a:xfrm>
                  <a:off x="419313" y="4740966"/>
                  <a:ext cx="751046" cy="0"/>
                </a:xfrm>
                <a:prstGeom prst="line">
                  <a:avLst/>
                </a:prstGeom>
                <a:solidFill>
                  <a:srgbClr val="99CC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6" name="TextBox 105"/>
                <p:cNvSpPr txBox="1"/>
                <p:nvPr/>
              </p:nvSpPr>
              <p:spPr>
                <a:xfrm>
                  <a:off x="441060" y="4836324"/>
                  <a:ext cx="742979" cy="369332"/>
                </a:xfrm>
                <a:prstGeom prst="rect">
                  <a:avLst/>
                </a:prstGeom>
                <a:noFill/>
              </p:spPr>
              <p:txBody>
                <a:bodyPr wrap="square" rtlCol="0">
                  <a:spAutoFit/>
                </a:bodyPr>
                <a:lstStyle/>
                <a:p>
                  <a:r>
                    <a:rPr lang="en-US" dirty="0" smtClean="0"/>
                    <a:t>HW</a:t>
                  </a:r>
                  <a:endParaRPr lang="en-US" dirty="0"/>
                </a:p>
              </p:txBody>
            </p:sp>
            <p:sp>
              <p:nvSpPr>
                <p:cNvPr id="107" name="TextBox 106"/>
                <p:cNvSpPr txBox="1"/>
                <p:nvPr/>
              </p:nvSpPr>
              <p:spPr>
                <a:xfrm>
                  <a:off x="419313" y="4278626"/>
                  <a:ext cx="687084" cy="369332"/>
                </a:xfrm>
                <a:prstGeom prst="rect">
                  <a:avLst/>
                </a:prstGeom>
                <a:noFill/>
              </p:spPr>
              <p:txBody>
                <a:bodyPr wrap="square" rtlCol="0">
                  <a:spAutoFit/>
                </a:bodyPr>
                <a:lstStyle/>
                <a:p>
                  <a:r>
                    <a:rPr lang="en-US" dirty="0" smtClean="0"/>
                    <a:t>SW</a:t>
                  </a:r>
                  <a:endParaRPr lang="en-US" dirty="0"/>
                </a:p>
              </p:txBody>
            </p:sp>
          </p:grpSp>
          <p:sp>
            <p:nvSpPr>
              <p:cNvPr id="113" name="Rectangle 112"/>
              <p:cNvSpPr/>
              <p:nvPr/>
            </p:nvSpPr>
            <p:spPr>
              <a:xfrm>
                <a:off x="6614653" y="5430978"/>
                <a:ext cx="748923" cy="461665"/>
              </a:xfrm>
              <a:prstGeom prst="rect">
                <a:avLst/>
              </a:prstGeom>
            </p:spPr>
            <p:txBody>
              <a:bodyPr wrap="none">
                <a:spAutoFit/>
              </a:bodyPr>
              <a:lstStyle/>
              <a:p>
                <a:r>
                  <a:rPr lang="en-US" altLang="zh-TW" sz="2400" b="1" dirty="0" err="1" smtClean="0"/>
                  <a:t>Xen</a:t>
                </a:r>
                <a:endParaRPr lang="en-US" sz="2400" b="1" dirty="0"/>
              </a:p>
            </p:txBody>
          </p:sp>
        </p:grpSp>
        <p:sp>
          <p:nvSpPr>
            <p:cNvPr id="45" name="Rectangle 44"/>
            <p:cNvSpPr/>
            <p:nvPr/>
          </p:nvSpPr>
          <p:spPr bwMode="auto">
            <a:xfrm>
              <a:off x="4719429" y="3334884"/>
              <a:ext cx="1743091" cy="741938"/>
            </a:xfrm>
            <a:prstGeom prst="rect">
              <a:avLst/>
            </a:prstGeom>
            <a:solidFill>
              <a:srgbClr val="C00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6" name="TextBox 45"/>
            <p:cNvSpPr txBox="1"/>
            <p:nvPr/>
          </p:nvSpPr>
          <p:spPr>
            <a:xfrm>
              <a:off x="5090918" y="3431736"/>
              <a:ext cx="1150483" cy="646331"/>
            </a:xfrm>
            <a:prstGeom prst="rect">
              <a:avLst/>
            </a:prstGeom>
            <a:noFill/>
          </p:spPr>
          <p:txBody>
            <a:bodyPr wrap="square" rtlCol="0">
              <a:spAutoFit/>
            </a:bodyPr>
            <a:lstStyle/>
            <a:p>
              <a:r>
                <a:rPr lang="en-US" dirty="0" err="1" smtClean="0"/>
                <a:t>DomU</a:t>
              </a:r>
              <a:endParaRPr lang="en-US" dirty="0" smtClean="0"/>
            </a:p>
            <a:p>
              <a:r>
                <a:rPr lang="en-US" dirty="0" smtClean="0"/>
                <a:t>Kernel</a:t>
              </a:r>
              <a:endParaRPr lang="en-US" dirty="0"/>
            </a:p>
          </p:txBody>
        </p:sp>
        <p:grpSp>
          <p:nvGrpSpPr>
            <p:cNvPr id="48" name="Group 47"/>
            <p:cNvGrpSpPr/>
            <p:nvPr/>
          </p:nvGrpSpPr>
          <p:grpSpPr>
            <a:xfrm>
              <a:off x="3494726" y="3128979"/>
              <a:ext cx="2319899" cy="1179068"/>
              <a:chOff x="5868231" y="3200785"/>
              <a:chExt cx="2319899" cy="1179068"/>
            </a:xfrm>
          </p:grpSpPr>
          <p:sp>
            <p:nvSpPr>
              <p:cNvPr id="57" name="上-下雙向箭號 19"/>
              <p:cNvSpPr/>
              <p:nvPr/>
            </p:nvSpPr>
            <p:spPr bwMode="auto">
              <a:xfrm>
                <a:off x="5868231" y="3200785"/>
                <a:ext cx="324791" cy="1178023"/>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58" name="上-下雙向箭號 19"/>
              <p:cNvSpPr/>
              <p:nvPr/>
            </p:nvSpPr>
            <p:spPr bwMode="auto">
              <a:xfrm>
                <a:off x="7863339" y="3200785"/>
                <a:ext cx="324791" cy="1179068"/>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grpSp>
      </p:grpSp>
    </p:spTree>
    <p:extLst>
      <p:ext uri="{BB962C8B-B14F-4D97-AF65-F5344CB8AC3E}">
        <p14:creationId xmlns="" xmlns:p14="http://schemas.microsoft.com/office/powerpoint/2010/main" val="5355842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Netperf</a:t>
            </a:r>
            <a:r>
              <a:rPr lang="en-US" altLang="zh-TW" dirty="0" smtClean="0"/>
              <a:t> CPU Usage</a:t>
            </a:r>
            <a:endParaRPr lang="zh-TW" altLang="en-US" dirty="0"/>
          </a:p>
        </p:txBody>
      </p:sp>
      <p:pic>
        <p:nvPicPr>
          <p:cNvPr id="3" name="圖片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7140" y="864702"/>
            <a:ext cx="7341709" cy="5506282"/>
          </a:xfrm>
          <a:prstGeom prst="rect">
            <a:avLst/>
          </a:prstGeom>
        </p:spPr>
      </p:pic>
      <p:grpSp>
        <p:nvGrpSpPr>
          <p:cNvPr id="119" name="Group 118"/>
          <p:cNvGrpSpPr/>
          <p:nvPr/>
        </p:nvGrpSpPr>
        <p:grpSpPr>
          <a:xfrm>
            <a:off x="974032" y="1678125"/>
            <a:ext cx="6225211" cy="2981739"/>
            <a:chOff x="974032" y="1678125"/>
            <a:chExt cx="6225211" cy="2981739"/>
          </a:xfrm>
        </p:grpSpPr>
        <p:cxnSp>
          <p:nvCxnSpPr>
            <p:cNvPr id="72" name="Straight Arrow Connector 71"/>
            <p:cNvCxnSpPr/>
            <p:nvPr/>
          </p:nvCxnSpPr>
          <p:spPr bwMode="auto">
            <a:xfrm>
              <a:off x="974032" y="4520716"/>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1" name="Straight Arrow Connector 110"/>
            <p:cNvCxnSpPr/>
            <p:nvPr/>
          </p:nvCxnSpPr>
          <p:spPr bwMode="auto">
            <a:xfrm>
              <a:off x="1732721" y="4043640"/>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2" name="Straight Arrow Connector 111"/>
            <p:cNvCxnSpPr/>
            <p:nvPr/>
          </p:nvCxnSpPr>
          <p:spPr bwMode="auto">
            <a:xfrm>
              <a:off x="2428460" y="2514600"/>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3" name="Straight Arrow Connector 112"/>
            <p:cNvCxnSpPr/>
            <p:nvPr/>
          </p:nvCxnSpPr>
          <p:spPr bwMode="auto">
            <a:xfrm>
              <a:off x="3183834" y="4658276"/>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4" name="Straight Arrow Connector 113"/>
            <p:cNvCxnSpPr/>
            <p:nvPr/>
          </p:nvCxnSpPr>
          <p:spPr bwMode="auto">
            <a:xfrm>
              <a:off x="3919330" y="4195901"/>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5" name="Straight Arrow Connector 114"/>
            <p:cNvCxnSpPr/>
            <p:nvPr/>
          </p:nvCxnSpPr>
          <p:spPr bwMode="auto">
            <a:xfrm>
              <a:off x="4654825" y="2781369"/>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6" name="Straight Arrow Connector 115"/>
            <p:cNvCxnSpPr/>
            <p:nvPr/>
          </p:nvCxnSpPr>
          <p:spPr bwMode="auto">
            <a:xfrm>
              <a:off x="5400260" y="4042052"/>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7" name="Straight Arrow Connector 116"/>
            <p:cNvCxnSpPr/>
            <p:nvPr/>
          </p:nvCxnSpPr>
          <p:spPr bwMode="auto">
            <a:xfrm>
              <a:off x="6155633" y="3988903"/>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8" name="Straight Arrow Connector 117"/>
            <p:cNvCxnSpPr/>
            <p:nvPr/>
          </p:nvCxnSpPr>
          <p:spPr bwMode="auto">
            <a:xfrm>
              <a:off x="6871251" y="1678125"/>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29" name="Group 128"/>
          <p:cNvGrpSpPr/>
          <p:nvPr/>
        </p:nvGrpSpPr>
        <p:grpSpPr>
          <a:xfrm>
            <a:off x="982314" y="2334108"/>
            <a:ext cx="6216929" cy="3011555"/>
            <a:chOff x="982314" y="2334108"/>
            <a:chExt cx="6216929" cy="3011555"/>
          </a:xfrm>
        </p:grpSpPr>
        <p:cxnSp>
          <p:nvCxnSpPr>
            <p:cNvPr id="120" name="Straight Arrow Connector 119"/>
            <p:cNvCxnSpPr/>
            <p:nvPr/>
          </p:nvCxnSpPr>
          <p:spPr bwMode="auto">
            <a:xfrm>
              <a:off x="982314" y="5276090"/>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1" name="Straight Arrow Connector 120"/>
            <p:cNvCxnSpPr/>
            <p:nvPr/>
          </p:nvCxnSpPr>
          <p:spPr bwMode="auto">
            <a:xfrm>
              <a:off x="1732721" y="5047490"/>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2" name="Straight Arrow Connector 121"/>
            <p:cNvCxnSpPr/>
            <p:nvPr/>
          </p:nvCxnSpPr>
          <p:spPr bwMode="auto">
            <a:xfrm>
              <a:off x="2458277" y="3775281"/>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3" name="Straight Arrow Connector 122"/>
            <p:cNvCxnSpPr/>
            <p:nvPr/>
          </p:nvCxnSpPr>
          <p:spPr bwMode="auto">
            <a:xfrm>
              <a:off x="3183834" y="5344075"/>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4" name="Straight Arrow Connector 123"/>
            <p:cNvCxnSpPr/>
            <p:nvPr/>
          </p:nvCxnSpPr>
          <p:spPr bwMode="auto">
            <a:xfrm>
              <a:off x="3939208" y="5178285"/>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5" name="Straight Arrow Connector 124"/>
            <p:cNvCxnSpPr/>
            <p:nvPr/>
          </p:nvCxnSpPr>
          <p:spPr bwMode="auto">
            <a:xfrm>
              <a:off x="4654825" y="3927681"/>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6" name="Straight Arrow Connector 125"/>
            <p:cNvCxnSpPr/>
            <p:nvPr/>
          </p:nvCxnSpPr>
          <p:spPr bwMode="auto">
            <a:xfrm>
              <a:off x="5400260" y="4656688"/>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7" name="Straight Arrow Connector 126"/>
            <p:cNvCxnSpPr/>
            <p:nvPr/>
          </p:nvCxnSpPr>
          <p:spPr bwMode="auto">
            <a:xfrm>
              <a:off x="6155633" y="4655100"/>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8" name="Straight Arrow Connector 127"/>
            <p:cNvCxnSpPr/>
            <p:nvPr/>
          </p:nvCxnSpPr>
          <p:spPr bwMode="auto">
            <a:xfrm>
              <a:off x="6871251" y="2334108"/>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30" name="Rounded Rectangle 129"/>
          <p:cNvSpPr/>
          <p:nvPr/>
        </p:nvSpPr>
        <p:spPr bwMode="auto">
          <a:xfrm>
            <a:off x="2196548" y="819150"/>
            <a:ext cx="4164496" cy="447259"/>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nvGrpSpPr>
          <p:cNvPr id="132" name="Group 131"/>
          <p:cNvGrpSpPr/>
          <p:nvPr/>
        </p:nvGrpSpPr>
        <p:grpSpPr>
          <a:xfrm>
            <a:off x="437321" y="2337286"/>
            <a:ext cx="6887817" cy="3993939"/>
            <a:chOff x="437321" y="2337286"/>
            <a:chExt cx="6887817" cy="3993939"/>
          </a:xfrm>
        </p:grpSpPr>
        <p:sp>
          <p:nvSpPr>
            <p:cNvPr id="4" name="Rounded Rectangle 3"/>
            <p:cNvSpPr/>
            <p:nvPr/>
          </p:nvSpPr>
          <p:spPr bwMode="auto">
            <a:xfrm>
              <a:off x="1222512" y="5883966"/>
              <a:ext cx="6102626" cy="447259"/>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131" name="Rounded Rectangle 130"/>
            <p:cNvSpPr/>
            <p:nvPr/>
          </p:nvSpPr>
          <p:spPr bwMode="auto">
            <a:xfrm>
              <a:off x="437321" y="2337286"/>
              <a:ext cx="278296" cy="1860203"/>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spTree>
    <p:extLst>
      <p:ext uri="{BB962C8B-B14F-4D97-AF65-F5344CB8AC3E}">
        <p14:creationId xmlns="" xmlns:p14="http://schemas.microsoft.com/office/powerpoint/2010/main" val="40184405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1" presetClass="exit" presetSubtype="0" fill="hold" nodeType="withEffect">
                                  <p:stCondLst>
                                    <p:cond delay="0"/>
                                  </p:stCondLst>
                                  <p:childTnLst>
                                    <p:set>
                                      <p:cBhvr>
                                        <p:cTn id="9" dur="1" fill="hold">
                                          <p:stCondLst>
                                            <p:cond delay="0"/>
                                          </p:stCondLst>
                                        </p:cTn>
                                        <p:tgtEl>
                                          <p:spTgt spid="13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1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fade">
                                      <p:cBhvr>
                                        <p:cTn id="21" dur="500"/>
                                        <p:tgtEl>
                                          <p:spTgt spid="129"/>
                                        </p:tgtEl>
                                      </p:cBhvr>
                                    </p:animEffect>
                                  </p:childTnLst>
                                </p:cTn>
                              </p:par>
                              <p:par>
                                <p:cTn id="22" presetID="1" presetClass="exit" presetSubtype="0" fill="hold" nodeType="withEffect">
                                  <p:stCondLst>
                                    <p:cond delay="0"/>
                                  </p:stCondLst>
                                  <p:childTnLst>
                                    <p:set>
                                      <p:cBhvr>
                                        <p:cTn id="23" dur="1" fill="hold">
                                          <p:stCondLst>
                                            <p:cond delay="0"/>
                                          </p:stCondLst>
                                        </p:cTn>
                                        <p:tgtEl>
                                          <p:spTgt spid="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SPECweb</a:t>
            </a:r>
            <a:r>
              <a:rPr lang="en-US" altLang="zh-TW" dirty="0" smtClean="0"/>
              <a:t> CPU Usage</a:t>
            </a:r>
            <a:endParaRPr lang="zh-TW" altLang="en-US" dirty="0"/>
          </a:p>
        </p:txBody>
      </p:sp>
      <p:pic>
        <p:nvPicPr>
          <p:cNvPr id="5" name="Picture 4" descr="specweb.png"/>
          <p:cNvPicPr>
            <a:picLocks noChangeAspect="1"/>
          </p:cNvPicPr>
          <p:nvPr/>
        </p:nvPicPr>
        <p:blipFill>
          <a:blip r:embed="rId3"/>
          <a:stretch>
            <a:fillRect/>
          </a:stretch>
        </p:blipFill>
        <p:spPr>
          <a:xfrm>
            <a:off x="536714" y="819150"/>
            <a:ext cx="7300752" cy="5402859"/>
          </a:xfrm>
          <a:prstGeom prst="rect">
            <a:avLst/>
          </a:prstGeom>
        </p:spPr>
      </p:pic>
      <p:sp>
        <p:nvSpPr>
          <p:cNvPr id="6" name="TextBox 5"/>
          <p:cNvSpPr txBox="1"/>
          <p:nvPr/>
        </p:nvSpPr>
        <p:spPr>
          <a:xfrm>
            <a:off x="292446" y="2226365"/>
            <a:ext cx="384721" cy="1970840"/>
          </a:xfrm>
          <a:prstGeom prst="rect">
            <a:avLst/>
          </a:prstGeom>
          <a:noFill/>
        </p:spPr>
        <p:txBody>
          <a:bodyPr vert="vert270" wrap="square" rtlCol="0">
            <a:spAutoFit/>
          </a:bodyPr>
          <a:lstStyle/>
          <a:p>
            <a:r>
              <a:rPr lang="en-US" sz="1300" b="1" dirty="0" smtClean="0"/>
              <a:t>cycles/request</a:t>
            </a:r>
            <a:r>
              <a:rPr lang="en-US" sz="1200" b="1" dirty="0" smtClean="0"/>
              <a:t> * 10</a:t>
            </a:r>
            <a:r>
              <a:rPr lang="en-US" sz="1200" b="1" baseline="30000" dirty="0" smtClean="0"/>
              <a:t>6</a:t>
            </a:r>
            <a:endParaRPr lang="en-US" sz="1200" b="1" baseline="30000" dirty="0"/>
          </a:p>
        </p:txBody>
      </p:sp>
      <p:grpSp>
        <p:nvGrpSpPr>
          <p:cNvPr id="9" name="Group 8"/>
          <p:cNvGrpSpPr/>
          <p:nvPr/>
        </p:nvGrpSpPr>
        <p:grpSpPr>
          <a:xfrm>
            <a:off x="352080" y="2486373"/>
            <a:ext cx="7221537" cy="3735636"/>
            <a:chOff x="352080" y="2486373"/>
            <a:chExt cx="7221537" cy="3735636"/>
          </a:xfrm>
        </p:grpSpPr>
        <p:sp>
          <p:nvSpPr>
            <p:cNvPr id="7" name="Rounded Rectangle 6"/>
            <p:cNvSpPr/>
            <p:nvPr/>
          </p:nvSpPr>
          <p:spPr bwMode="auto">
            <a:xfrm>
              <a:off x="1470991" y="5774750"/>
              <a:ext cx="6102626" cy="447259"/>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8" name="Rounded Rectangle 7"/>
            <p:cNvSpPr/>
            <p:nvPr/>
          </p:nvSpPr>
          <p:spPr bwMode="auto">
            <a:xfrm>
              <a:off x="352080" y="2486373"/>
              <a:ext cx="278296" cy="1860203"/>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grpSp>
        <p:nvGrpSpPr>
          <p:cNvPr id="20" name="Group 19"/>
          <p:cNvGrpSpPr/>
          <p:nvPr/>
        </p:nvGrpSpPr>
        <p:grpSpPr>
          <a:xfrm>
            <a:off x="914398" y="2226365"/>
            <a:ext cx="6284845" cy="1772060"/>
            <a:chOff x="914398" y="2226365"/>
            <a:chExt cx="6284845" cy="1772060"/>
          </a:xfrm>
        </p:grpSpPr>
        <p:cxnSp>
          <p:nvCxnSpPr>
            <p:cNvPr id="11" name="Straight Arrow Connector 10"/>
            <p:cNvCxnSpPr/>
            <p:nvPr/>
          </p:nvCxnSpPr>
          <p:spPr bwMode="auto">
            <a:xfrm>
              <a:off x="914398" y="3433764"/>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1663148" y="3435352"/>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2398643" y="3352664"/>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3124200" y="3996837"/>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3889513" y="3879444"/>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4634947" y="3606316"/>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5380382" y="3238568"/>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6125816" y="2981739"/>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6871251" y="2226365"/>
              <a:ext cx="327992" cy="1588"/>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2" name="Rounded Rectangle 31"/>
          <p:cNvSpPr/>
          <p:nvPr/>
        </p:nvSpPr>
        <p:spPr bwMode="auto">
          <a:xfrm>
            <a:off x="1116495" y="769455"/>
            <a:ext cx="6102626" cy="447259"/>
          </a:xfrm>
          <a:prstGeom prst="round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32670490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 presetClass="exit" presetSubtype="0" fill="hold" nodeType="withEffect">
                                  <p:stCondLst>
                                    <p:cond delay="0"/>
                                  </p:stCondLst>
                                  <p:childTnLst>
                                    <p:set>
                                      <p:cBhvr>
                                        <p:cTn id="9" dur="1" fill="hold">
                                          <p:stCondLst>
                                            <p:cond delay="0"/>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Outline</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dirty="0" smtClean="0">
                <a:solidFill>
                  <a:schemeClr val="bg1">
                    <a:lumMod val="75000"/>
                  </a:schemeClr>
                </a:solidFill>
              </a:rPr>
              <a:t>Introduction &amp; Motivation</a:t>
            </a:r>
          </a:p>
          <a:p>
            <a:pPr fontAlgn="auto">
              <a:spcAft>
                <a:spcPts val="0"/>
              </a:spcAft>
              <a:buFont typeface="Arial"/>
              <a:buChar char="•"/>
              <a:defRPr/>
            </a:pPr>
            <a:r>
              <a:rPr lang="en-US" dirty="0" smtClean="0">
                <a:solidFill>
                  <a:schemeClr val="bg1">
                    <a:lumMod val="75000"/>
                  </a:schemeClr>
                </a:solidFill>
              </a:rPr>
              <a:t>Architecture</a:t>
            </a:r>
          </a:p>
          <a:p>
            <a:pPr lvl="1" fontAlgn="auto">
              <a:spcAft>
                <a:spcPts val="0"/>
              </a:spcAft>
              <a:buFont typeface="Arial"/>
              <a:buChar char="–"/>
              <a:defRPr/>
            </a:pPr>
            <a:r>
              <a:rPr lang="en-US" dirty="0" smtClean="0">
                <a:solidFill>
                  <a:schemeClr val="bg1">
                    <a:lumMod val="75000"/>
                  </a:schemeClr>
                </a:solidFill>
              </a:rPr>
              <a:t>Overview</a:t>
            </a:r>
          </a:p>
          <a:p>
            <a:pPr lvl="1" fontAlgn="auto">
              <a:spcAft>
                <a:spcPts val="0"/>
              </a:spcAft>
              <a:buFont typeface="Arial"/>
              <a:buChar char="–"/>
              <a:defRPr/>
            </a:pPr>
            <a:r>
              <a:rPr lang="en-US" dirty="0" err="1" smtClean="0">
                <a:solidFill>
                  <a:schemeClr val="bg1">
                    <a:lumMod val="75000"/>
                  </a:schemeClr>
                </a:solidFill>
              </a:rPr>
              <a:t>Multicore</a:t>
            </a:r>
            <a:r>
              <a:rPr lang="en-US" dirty="0" smtClean="0">
                <a:solidFill>
                  <a:schemeClr val="bg1">
                    <a:lumMod val="75000"/>
                  </a:schemeClr>
                </a:solidFill>
              </a:rPr>
              <a:t> Partitioning</a:t>
            </a:r>
          </a:p>
          <a:p>
            <a:pPr lvl="1" fontAlgn="auto">
              <a:spcAft>
                <a:spcPts val="0"/>
              </a:spcAft>
              <a:buFont typeface="Arial"/>
              <a:buChar char="–"/>
              <a:defRPr/>
            </a:pPr>
            <a:r>
              <a:rPr lang="en-US" dirty="0" smtClean="0">
                <a:solidFill>
                  <a:schemeClr val="bg1">
                    <a:lumMod val="75000"/>
                  </a:schemeClr>
                </a:solidFill>
              </a:rPr>
              <a:t>Packet interception</a:t>
            </a:r>
          </a:p>
          <a:p>
            <a:pPr fontAlgn="auto">
              <a:spcAft>
                <a:spcPts val="0"/>
              </a:spcAft>
              <a:buFont typeface="Arial"/>
              <a:buChar char="•"/>
              <a:defRPr/>
            </a:pPr>
            <a:r>
              <a:rPr lang="en-US" dirty="0" smtClean="0">
                <a:solidFill>
                  <a:schemeClr val="bg1">
                    <a:lumMod val="75000"/>
                  </a:schemeClr>
                </a:solidFill>
              </a:rPr>
              <a:t>Evaluation</a:t>
            </a:r>
          </a:p>
          <a:p>
            <a:pPr fontAlgn="auto">
              <a:spcAft>
                <a:spcPts val="0"/>
              </a:spcAft>
              <a:buFont typeface="Arial"/>
              <a:buChar char="•"/>
              <a:defRPr/>
            </a:pPr>
            <a:r>
              <a:rPr lang="en-US" dirty="0" smtClean="0"/>
              <a:t>Conclusions</a:t>
            </a:r>
            <a:endParaRPr lang="en-US" dirty="0"/>
          </a:p>
        </p:txBody>
      </p:sp>
    </p:spTree>
    <p:extLst>
      <p:ext uri="{BB962C8B-B14F-4D97-AF65-F5344CB8AC3E}">
        <p14:creationId xmlns="" xmlns:p14="http://schemas.microsoft.com/office/powerpoint/2010/main" val="1923427148"/>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Conclusions</a:t>
            </a:r>
          </a:p>
        </p:txBody>
      </p:sp>
      <p:sp>
        <p:nvSpPr>
          <p:cNvPr id="3" name="Content Placeholder 2"/>
          <p:cNvSpPr>
            <a:spLocks noGrp="1"/>
          </p:cNvSpPr>
          <p:nvPr>
            <p:ph idx="1"/>
          </p:nvPr>
        </p:nvSpPr>
        <p:spPr/>
        <p:txBody>
          <a:bodyPr/>
          <a:lstStyle/>
          <a:p>
            <a:pPr>
              <a:buFont typeface="Wingdings" pitchFamily="2" charset="2"/>
              <a:buChar char="Ø"/>
            </a:pPr>
            <a:r>
              <a:rPr lang="en-US" altLang="zh-TW" dirty="0" smtClean="0">
                <a:latin typeface="Arial" charset="0"/>
                <a:ea typeface="新細明體" pitchFamily="18" charset="-120"/>
                <a:cs typeface="Arial" charset="0"/>
              </a:rPr>
              <a:t>Ally: a framework for transparent deployment of packet inspection appliances</a:t>
            </a:r>
          </a:p>
          <a:p>
            <a:pPr>
              <a:buFont typeface="Wingdings" pitchFamily="2" charset="2"/>
              <a:buChar char="Ø"/>
            </a:pPr>
            <a:endParaRPr lang="en-US" altLang="zh-TW" dirty="0" smtClean="0">
              <a:latin typeface="Arial" charset="0"/>
              <a:ea typeface="新細明體" pitchFamily="18" charset="-120"/>
              <a:cs typeface="Arial" charset="0"/>
            </a:endParaRPr>
          </a:p>
          <a:p>
            <a:pPr>
              <a:buFont typeface="Wingdings" pitchFamily="2" charset="2"/>
              <a:buChar char="Ø"/>
            </a:pPr>
            <a:r>
              <a:rPr lang="en-US" altLang="zh-TW" smtClean="0">
                <a:latin typeface="Arial" charset="0"/>
                <a:ea typeface="新細明體" pitchFamily="18" charset="-120"/>
                <a:cs typeface="Arial" charset="0"/>
              </a:rPr>
              <a:t>Ally uses a </a:t>
            </a:r>
            <a:r>
              <a:rPr lang="en-US" altLang="zh-TW" dirty="0" smtClean="0">
                <a:latin typeface="Arial" charset="0"/>
                <a:ea typeface="新細明體" pitchFamily="18" charset="-120"/>
                <a:cs typeface="Arial" charset="0"/>
              </a:rPr>
              <a:t>set of simple HW/FW extensions enable reliable </a:t>
            </a:r>
            <a:r>
              <a:rPr lang="en-US" altLang="zh-TW" dirty="0" err="1" smtClean="0">
                <a:latin typeface="Arial" charset="0"/>
                <a:ea typeface="新細明體" pitchFamily="18" charset="-120"/>
                <a:cs typeface="Arial" charset="0"/>
              </a:rPr>
              <a:t>multicore</a:t>
            </a:r>
            <a:r>
              <a:rPr lang="en-US" altLang="zh-TW" dirty="0" smtClean="0">
                <a:latin typeface="Arial" charset="0"/>
                <a:ea typeface="新細明體" pitchFamily="18" charset="-120"/>
                <a:cs typeface="Arial" charset="0"/>
              </a:rPr>
              <a:t> partitioning and efficient packet inspection</a:t>
            </a:r>
          </a:p>
          <a:p>
            <a:pPr>
              <a:buFont typeface="Wingdings" pitchFamily="2" charset="2"/>
              <a:buChar char="Ø"/>
            </a:pPr>
            <a:endParaRPr lang="en-US" altLang="zh-TW" dirty="0" smtClean="0">
              <a:latin typeface="Arial" charset="0"/>
              <a:ea typeface="新細明體" pitchFamily="18" charset="-120"/>
              <a:cs typeface="Arial" charset="0"/>
            </a:endParaRPr>
          </a:p>
          <a:p>
            <a:pPr>
              <a:buFont typeface="Wingdings" pitchFamily="2" charset="2"/>
              <a:buChar char="Ø"/>
            </a:pPr>
            <a:r>
              <a:rPr lang="en-US" dirty="0" smtClean="0"/>
              <a:t>Ally is fully compatible with new virtualization technology as well as heterogeneous architecture</a:t>
            </a:r>
          </a:p>
          <a:p>
            <a:pPr>
              <a:buFont typeface="Wingdings" pitchFamily="2" charset="2"/>
              <a:buChar char="Ø"/>
            </a:pPr>
            <a:endParaRPr lang="en-US" altLang="zh-TW" dirty="0" smtClean="0">
              <a:latin typeface="Arial" charset="0"/>
              <a:ea typeface="新細明體" pitchFamily="18" charset="-120"/>
              <a:cs typeface="Arial" charset="0"/>
            </a:endParaRPr>
          </a:p>
          <a:p>
            <a:pPr>
              <a:buFont typeface="Wingdings" pitchFamily="2" charset="2"/>
              <a:buChar char="Ø"/>
            </a:pPr>
            <a:endParaRPr lang="en-US" altLang="zh-TW" dirty="0" smtClean="0">
              <a:latin typeface="Arial" charset="0"/>
              <a:ea typeface="新細明體" pitchFamily="18" charset="-120"/>
              <a:cs typeface="Arial" charset="0"/>
            </a:endParaRPr>
          </a:p>
          <a:p>
            <a:pPr>
              <a:buFont typeface="Wingdings" pitchFamily="2" charset="2"/>
              <a:buChar char="Ø"/>
            </a:pPr>
            <a:endParaRPr lang="en-US" altLang="zh-TW" dirty="0" smtClean="0">
              <a:latin typeface="Arial" charset="0"/>
              <a:ea typeface="新細明體" pitchFamily="18" charset="-120"/>
              <a:cs typeface="Arial"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2535238"/>
            <a:ext cx="8229600" cy="1143000"/>
          </a:xfrm>
        </p:spPr>
        <p:txBody>
          <a:bodyPr/>
          <a:lstStyle/>
          <a:p>
            <a:r>
              <a:rPr lang="en-US" sz="8000" smtClean="0"/>
              <a:t>Thanks</a:t>
            </a: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Problem</a:t>
            </a:r>
            <a:endParaRPr lang="zh-TW" altLang="en-US" dirty="0"/>
          </a:p>
        </p:txBody>
      </p:sp>
      <p:sp>
        <p:nvSpPr>
          <p:cNvPr id="32" name="Freeform 31"/>
          <p:cNvSpPr/>
          <p:nvPr/>
        </p:nvSpPr>
        <p:spPr>
          <a:xfrm>
            <a:off x="7222783" y="834887"/>
            <a:ext cx="678826" cy="3041374"/>
          </a:xfrm>
          <a:custGeom>
            <a:avLst/>
            <a:gdLst>
              <a:gd name="connsiteX0" fmla="*/ 678826 w 678826"/>
              <a:gd name="connsiteY0" fmla="*/ 0 h 3041374"/>
              <a:gd name="connsiteX1" fmla="*/ 499921 w 678826"/>
              <a:gd name="connsiteY1" fmla="*/ 159026 h 3041374"/>
              <a:gd name="connsiteX2" fmla="*/ 420408 w 678826"/>
              <a:gd name="connsiteY2" fmla="*/ 258417 h 3041374"/>
              <a:gd name="connsiteX3" fmla="*/ 390591 w 678826"/>
              <a:gd name="connsiteY3" fmla="*/ 298174 h 3041374"/>
              <a:gd name="connsiteX4" fmla="*/ 340895 w 678826"/>
              <a:gd name="connsiteY4" fmla="*/ 407504 h 3041374"/>
              <a:gd name="connsiteX5" fmla="*/ 321017 w 678826"/>
              <a:gd name="connsiteY5" fmla="*/ 447261 h 3041374"/>
              <a:gd name="connsiteX6" fmla="*/ 281260 w 678826"/>
              <a:gd name="connsiteY6" fmla="*/ 546652 h 3041374"/>
              <a:gd name="connsiteX7" fmla="*/ 261382 w 678826"/>
              <a:gd name="connsiteY7" fmla="*/ 596348 h 3041374"/>
              <a:gd name="connsiteX8" fmla="*/ 251443 w 678826"/>
              <a:gd name="connsiteY8" fmla="*/ 636104 h 3041374"/>
              <a:gd name="connsiteX9" fmla="*/ 231565 w 678826"/>
              <a:gd name="connsiteY9" fmla="*/ 695739 h 3041374"/>
              <a:gd name="connsiteX10" fmla="*/ 211687 w 678826"/>
              <a:gd name="connsiteY10" fmla="*/ 815009 h 3041374"/>
              <a:gd name="connsiteX11" fmla="*/ 201747 w 678826"/>
              <a:gd name="connsiteY11" fmla="*/ 874643 h 3041374"/>
              <a:gd name="connsiteX12" fmla="*/ 191808 w 678826"/>
              <a:gd name="connsiteY12" fmla="*/ 924339 h 3041374"/>
              <a:gd name="connsiteX13" fmla="*/ 181869 w 678826"/>
              <a:gd name="connsiteY13" fmla="*/ 1013791 h 3041374"/>
              <a:gd name="connsiteX14" fmla="*/ 152052 w 678826"/>
              <a:gd name="connsiteY14" fmla="*/ 1212574 h 3041374"/>
              <a:gd name="connsiteX15" fmla="*/ 132174 w 678826"/>
              <a:gd name="connsiteY15" fmla="*/ 1470991 h 3041374"/>
              <a:gd name="connsiteX16" fmla="*/ 92417 w 678826"/>
              <a:gd name="connsiteY16" fmla="*/ 1719470 h 3041374"/>
              <a:gd name="connsiteX17" fmla="*/ 62600 w 678826"/>
              <a:gd name="connsiteY17" fmla="*/ 2097156 h 3041374"/>
              <a:gd name="connsiteX18" fmla="*/ 52660 w 678826"/>
              <a:gd name="connsiteY18" fmla="*/ 2315817 h 3041374"/>
              <a:gd name="connsiteX19" fmla="*/ 32782 w 678826"/>
              <a:gd name="connsiteY19" fmla="*/ 2544417 h 3041374"/>
              <a:gd name="connsiteX20" fmla="*/ 22843 w 678826"/>
              <a:gd name="connsiteY20" fmla="*/ 2723322 h 3041374"/>
              <a:gd name="connsiteX21" fmla="*/ 2965 w 678826"/>
              <a:gd name="connsiteY21" fmla="*/ 3041374 h 304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8826" h="3041374">
                <a:moveTo>
                  <a:pt x="678826" y="0"/>
                </a:moveTo>
                <a:cubicBezTo>
                  <a:pt x="576901" y="61154"/>
                  <a:pt x="642788" y="16158"/>
                  <a:pt x="499921" y="159026"/>
                </a:cubicBezTo>
                <a:cubicBezTo>
                  <a:pt x="423614" y="235334"/>
                  <a:pt x="495621" y="158131"/>
                  <a:pt x="420408" y="258417"/>
                </a:cubicBezTo>
                <a:cubicBezTo>
                  <a:pt x="410469" y="271669"/>
                  <a:pt x="398938" y="283865"/>
                  <a:pt x="390591" y="298174"/>
                </a:cubicBezTo>
                <a:cubicBezTo>
                  <a:pt x="307845" y="440025"/>
                  <a:pt x="373747" y="330848"/>
                  <a:pt x="340895" y="407504"/>
                </a:cubicBezTo>
                <a:cubicBezTo>
                  <a:pt x="335059" y="421123"/>
                  <a:pt x="326854" y="433643"/>
                  <a:pt x="321017" y="447261"/>
                </a:cubicBezTo>
                <a:cubicBezTo>
                  <a:pt x="306961" y="480058"/>
                  <a:pt x="294512" y="513522"/>
                  <a:pt x="281260" y="546652"/>
                </a:cubicBezTo>
                <a:cubicBezTo>
                  <a:pt x="274634" y="563217"/>
                  <a:pt x="265709" y="579039"/>
                  <a:pt x="261382" y="596348"/>
                </a:cubicBezTo>
                <a:cubicBezTo>
                  <a:pt x="258069" y="609600"/>
                  <a:pt x="255368" y="623020"/>
                  <a:pt x="251443" y="636104"/>
                </a:cubicBezTo>
                <a:cubicBezTo>
                  <a:pt x="245422" y="656174"/>
                  <a:pt x="231565" y="695739"/>
                  <a:pt x="231565" y="695739"/>
                </a:cubicBezTo>
                <a:lnTo>
                  <a:pt x="211687" y="815009"/>
                </a:lnTo>
                <a:cubicBezTo>
                  <a:pt x="208374" y="834887"/>
                  <a:pt x="205699" y="854882"/>
                  <a:pt x="201747" y="874643"/>
                </a:cubicBezTo>
                <a:cubicBezTo>
                  <a:pt x="198434" y="891208"/>
                  <a:pt x="194197" y="907615"/>
                  <a:pt x="191808" y="924339"/>
                </a:cubicBezTo>
                <a:cubicBezTo>
                  <a:pt x="187565" y="954038"/>
                  <a:pt x="185834" y="984053"/>
                  <a:pt x="181869" y="1013791"/>
                </a:cubicBezTo>
                <a:cubicBezTo>
                  <a:pt x="170081" y="1102206"/>
                  <a:pt x="161172" y="1094015"/>
                  <a:pt x="152052" y="1212574"/>
                </a:cubicBezTo>
                <a:cubicBezTo>
                  <a:pt x="145426" y="1298713"/>
                  <a:pt x="143592" y="1385355"/>
                  <a:pt x="132174" y="1470991"/>
                </a:cubicBezTo>
                <a:cubicBezTo>
                  <a:pt x="107829" y="1653568"/>
                  <a:pt x="122127" y="1570916"/>
                  <a:pt x="92417" y="1719470"/>
                </a:cubicBezTo>
                <a:cubicBezTo>
                  <a:pt x="60428" y="2391253"/>
                  <a:pt x="106373" y="1528118"/>
                  <a:pt x="62600" y="2097156"/>
                </a:cubicBezTo>
                <a:cubicBezTo>
                  <a:pt x="57004" y="2169903"/>
                  <a:pt x="57513" y="2243016"/>
                  <a:pt x="52660" y="2315817"/>
                </a:cubicBezTo>
                <a:cubicBezTo>
                  <a:pt x="47572" y="2392135"/>
                  <a:pt x="38364" y="2468133"/>
                  <a:pt x="32782" y="2544417"/>
                </a:cubicBezTo>
                <a:cubicBezTo>
                  <a:pt x="28423" y="2603985"/>
                  <a:pt x="29206" y="2663935"/>
                  <a:pt x="22843" y="2723322"/>
                </a:cubicBezTo>
                <a:cubicBezTo>
                  <a:pt x="-11329" y="3042267"/>
                  <a:pt x="2965" y="2469471"/>
                  <a:pt x="2965" y="3041374"/>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713606" y="2746650"/>
            <a:ext cx="398394" cy="516835"/>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98830" y="3417541"/>
            <a:ext cx="398394" cy="516835"/>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736936" y="4965494"/>
            <a:ext cx="398394" cy="516835"/>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392780" y="2955371"/>
            <a:ext cx="398394" cy="516835"/>
          </a:xfrm>
          <a:prstGeom prst="rect">
            <a:avLst/>
          </a:prstGeom>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26170" y="3662057"/>
            <a:ext cx="398394" cy="516835"/>
          </a:xfrm>
          <a:prstGeom prst="rect">
            <a:avLst/>
          </a:prstGeom>
        </p:spPr>
      </p:pic>
      <p:sp>
        <p:nvSpPr>
          <p:cNvPr id="10" name="Cloud 9"/>
          <p:cNvSpPr/>
          <p:nvPr/>
        </p:nvSpPr>
        <p:spPr bwMode="auto">
          <a:xfrm>
            <a:off x="631069" y="2398781"/>
            <a:ext cx="2961861" cy="3719250"/>
          </a:xfrm>
          <a:prstGeom prst="cloud">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pic>
        <p:nvPicPr>
          <p:cNvPr id="14" name="Picture 4"/>
          <p:cNvPicPr>
            <a:picLocks noChangeAspect="1"/>
          </p:cNvPicPr>
          <p:nvPr/>
        </p:nvPicPr>
        <p:blipFill>
          <a:blip r:embed="rId4"/>
          <a:srcRect/>
          <a:stretch>
            <a:fillRect/>
          </a:stretch>
        </p:blipFill>
        <p:spPr bwMode="auto">
          <a:xfrm>
            <a:off x="4781693" y="2798044"/>
            <a:ext cx="916332" cy="274898"/>
          </a:xfrm>
          <a:prstGeom prst="rect">
            <a:avLst/>
          </a:prstGeom>
          <a:noFill/>
          <a:ln w="9525">
            <a:noFill/>
            <a:miter lim="800000"/>
            <a:headEnd/>
            <a:tailEnd/>
          </a:ln>
        </p:spPr>
      </p:pic>
      <p:pic>
        <p:nvPicPr>
          <p:cNvPr id="16" name="Picture 4"/>
          <p:cNvPicPr>
            <a:picLocks noChangeAspect="1"/>
          </p:cNvPicPr>
          <p:nvPr/>
        </p:nvPicPr>
        <p:blipFill>
          <a:blip r:embed="rId4"/>
          <a:srcRect/>
          <a:stretch>
            <a:fillRect/>
          </a:stretch>
        </p:blipFill>
        <p:spPr bwMode="auto">
          <a:xfrm>
            <a:off x="4777692" y="3765909"/>
            <a:ext cx="902391" cy="270716"/>
          </a:xfrm>
          <a:prstGeom prst="rect">
            <a:avLst/>
          </a:prstGeom>
          <a:noFill/>
          <a:ln w="9525">
            <a:noFill/>
            <a:miter lim="800000"/>
            <a:headEnd/>
            <a:tailEnd/>
          </a:ln>
        </p:spPr>
      </p:pic>
      <p:pic>
        <p:nvPicPr>
          <p:cNvPr id="17" name="Picture 4"/>
          <p:cNvPicPr>
            <a:picLocks noChangeAspect="1"/>
          </p:cNvPicPr>
          <p:nvPr/>
        </p:nvPicPr>
        <p:blipFill>
          <a:blip r:embed="rId4"/>
          <a:srcRect/>
          <a:stretch>
            <a:fillRect/>
          </a:stretch>
        </p:blipFill>
        <p:spPr bwMode="auto">
          <a:xfrm>
            <a:off x="4809576" y="4686603"/>
            <a:ext cx="888449" cy="266534"/>
          </a:xfrm>
          <a:prstGeom prst="rect">
            <a:avLst/>
          </a:prstGeom>
          <a:noFill/>
          <a:ln w="9525">
            <a:noFill/>
            <a:miter lim="800000"/>
            <a:headEnd/>
            <a:tailEnd/>
          </a:ln>
        </p:spPr>
      </p:pic>
      <p:sp>
        <p:nvSpPr>
          <p:cNvPr id="18" name="Rectangle 17"/>
          <p:cNvSpPr/>
          <p:nvPr/>
        </p:nvSpPr>
        <p:spPr bwMode="auto">
          <a:xfrm>
            <a:off x="4593815" y="2508110"/>
            <a:ext cx="1292088" cy="2713383"/>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9" name="Left-Right Arrow 18"/>
          <p:cNvSpPr/>
          <p:nvPr/>
        </p:nvSpPr>
        <p:spPr bwMode="auto">
          <a:xfrm>
            <a:off x="3592928" y="3417541"/>
            <a:ext cx="1000885" cy="372013"/>
          </a:xfrm>
          <a:prstGeom prst="lef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0" name="Left-Right Arrow 19"/>
          <p:cNvSpPr/>
          <p:nvPr/>
        </p:nvSpPr>
        <p:spPr bwMode="auto">
          <a:xfrm>
            <a:off x="5885903" y="3433880"/>
            <a:ext cx="1000885" cy="372013"/>
          </a:xfrm>
          <a:prstGeom prst="lef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1" name="Freeform 30"/>
          <p:cNvSpPr/>
          <p:nvPr/>
        </p:nvSpPr>
        <p:spPr>
          <a:xfrm>
            <a:off x="294174" y="2239754"/>
            <a:ext cx="7235686" cy="3878277"/>
          </a:xfrm>
          <a:custGeom>
            <a:avLst/>
            <a:gdLst>
              <a:gd name="connsiteX0" fmla="*/ 6977269 w 7235686"/>
              <a:gd name="connsiteY0" fmla="*/ 9939 h 3878277"/>
              <a:gd name="connsiteX1" fmla="*/ 6977269 w 7235686"/>
              <a:gd name="connsiteY1" fmla="*/ 9939 h 3878277"/>
              <a:gd name="connsiteX2" fmla="*/ 6907695 w 7235686"/>
              <a:gd name="connsiteY2" fmla="*/ 139148 h 3878277"/>
              <a:gd name="connsiteX3" fmla="*/ 6887817 w 7235686"/>
              <a:gd name="connsiteY3" fmla="*/ 168965 h 3878277"/>
              <a:gd name="connsiteX4" fmla="*/ 6838121 w 7235686"/>
              <a:gd name="connsiteY4" fmla="*/ 288235 h 3878277"/>
              <a:gd name="connsiteX5" fmla="*/ 6828182 w 7235686"/>
              <a:gd name="connsiteY5" fmla="*/ 318052 h 3878277"/>
              <a:gd name="connsiteX6" fmla="*/ 6808304 w 7235686"/>
              <a:gd name="connsiteY6" fmla="*/ 347870 h 3878277"/>
              <a:gd name="connsiteX7" fmla="*/ 6788426 w 7235686"/>
              <a:gd name="connsiteY7" fmla="*/ 417444 h 3878277"/>
              <a:gd name="connsiteX8" fmla="*/ 6758608 w 7235686"/>
              <a:gd name="connsiteY8" fmla="*/ 487018 h 3878277"/>
              <a:gd name="connsiteX9" fmla="*/ 6728791 w 7235686"/>
              <a:gd name="connsiteY9" fmla="*/ 884583 h 3878277"/>
              <a:gd name="connsiteX10" fmla="*/ 6768547 w 7235686"/>
              <a:gd name="connsiteY10" fmla="*/ 1808922 h 3878277"/>
              <a:gd name="connsiteX11" fmla="*/ 6788426 w 7235686"/>
              <a:gd name="connsiteY11" fmla="*/ 2017644 h 3878277"/>
              <a:gd name="connsiteX12" fmla="*/ 6828182 w 7235686"/>
              <a:gd name="connsiteY12" fmla="*/ 2305879 h 3878277"/>
              <a:gd name="connsiteX13" fmla="*/ 6848060 w 7235686"/>
              <a:gd name="connsiteY13" fmla="*/ 2415209 h 3878277"/>
              <a:gd name="connsiteX14" fmla="*/ 6877878 w 7235686"/>
              <a:gd name="connsiteY14" fmla="*/ 2544418 h 3878277"/>
              <a:gd name="connsiteX15" fmla="*/ 6897756 w 7235686"/>
              <a:gd name="connsiteY15" fmla="*/ 2653748 h 3878277"/>
              <a:gd name="connsiteX16" fmla="*/ 6907695 w 7235686"/>
              <a:gd name="connsiteY16" fmla="*/ 2683565 h 3878277"/>
              <a:gd name="connsiteX17" fmla="*/ 6927573 w 7235686"/>
              <a:gd name="connsiteY17" fmla="*/ 2703444 h 3878277"/>
              <a:gd name="connsiteX18" fmla="*/ 6957391 w 7235686"/>
              <a:gd name="connsiteY18" fmla="*/ 2773018 h 3878277"/>
              <a:gd name="connsiteX19" fmla="*/ 7205869 w 7235686"/>
              <a:gd name="connsiteY19" fmla="*/ 1808922 h 3878277"/>
              <a:gd name="connsiteX20" fmla="*/ 7235686 w 7235686"/>
              <a:gd name="connsiteY20" fmla="*/ 1729409 h 3878277"/>
              <a:gd name="connsiteX21" fmla="*/ 6689034 w 7235686"/>
              <a:gd name="connsiteY21" fmla="*/ 0 h 3878277"/>
              <a:gd name="connsiteX22" fmla="*/ 2743200 w 7235686"/>
              <a:gd name="connsiteY22" fmla="*/ 3647661 h 3878277"/>
              <a:gd name="connsiteX23" fmla="*/ 2623930 w 7235686"/>
              <a:gd name="connsiteY23" fmla="*/ 3627783 h 3878277"/>
              <a:gd name="connsiteX24" fmla="*/ 2574234 w 7235686"/>
              <a:gd name="connsiteY24" fmla="*/ 3617844 h 3878277"/>
              <a:gd name="connsiteX25" fmla="*/ 1620078 w 7235686"/>
              <a:gd name="connsiteY25" fmla="*/ 3637722 h 3878277"/>
              <a:gd name="connsiteX26" fmla="*/ 1252330 w 7235686"/>
              <a:gd name="connsiteY26" fmla="*/ 3687418 h 3878277"/>
              <a:gd name="connsiteX27" fmla="*/ 1073426 w 7235686"/>
              <a:gd name="connsiteY27" fmla="*/ 3727174 h 3878277"/>
              <a:gd name="connsiteX28" fmla="*/ 904460 w 7235686"/>
              <a:gd name="connsiteY28" fmla="*/ 3747052 h 3878277"/>
              <a:gd name="connsiteX29" fmla="*/ 616226 w 7235686"/>
              <a:gd name="connsiteY29" fmla="*/ 3816626 h 3878277"/>
              <a:gd name="connsiteX30" fmla="*/ 347869 w 7235686"/>
              <a:gd name="connsiteY30" fmla="*/ 3856383 h 3878277"/>
              <a:gd name="connsiteX31" fmla="*/ 238539 w 7235686"/>
              <a:gd name="connsiteY31" fmla="*/ 3876261 h 3878277"/>
              <a:gd name="connsiteX32" fmla="*/ 0 w 7235686"/>
              <a:gd name="connsiteY32" fmla="*/ 3876261 h 387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35686" h="3878277">
                <a:moveTo>
                  <a:pt x="6977269" y="9939"/>
                </a:moveTo>
                <a:lnTo>
                  <a:pt x="6977269" y="9939"/>
                </a:lnTo>
                <a:cubicBezTo>
                  <a:pt x="6954078" y="53009"/>
                  <a:pt x="6931677" y="96513"/>
                  <a:pt x="6907695" y="139148"/>
                </a:cubicBezTo>
                <a:cubicBezTo>
                  <a:pt x="6901839" y="149559"/>
                  <a:pt x="6892868" y="158140"/>
                  <a:pt x="6887817" y="168965"/>
                </a:cubicBezTo>
                <a:cubicBezTo>
                  <a:pt x="6869603" y="207994"/>
                  <a:pt x="6854117" y="248246"/>
                  <a:pt x="6838121" y="288235"/>
                </a:cubicBezTo>
                <a:cubicBezTo>
                  <a:pt x="6834230" y="297962"/>
                  <a:pt x="6832867" y="308681"/>
                  <a:pt x="6828182" y="318052"/>
                </a:cubicBezTo>
                <a:cubicBezTo>
                  <a:pt x="6822840" y="328736"/>
                  <a:pt x="6813646" y="337186"/>
                  <a:pt x="6808304" y="347870"/>
                </a:cubicBezTo>
                <a:cubicBezTo>
                  <a:pt x="6800360" y="363759"/>
                  <a:pt x="6792673" y="402580"/>
                  <a:pt x="6788426" y="417444"/>
                </a:cubicBezTo>
                <a:cubicBezTo>
                  <a:pt x="6778678" y="451562"/>
                  <a:pt x="6776273" y="451687"/>
                  <a:pt x="6758608" y="487018"/>
                </a:cubicBezTo>
                <a:cubicBezTo>
                  <a:pt x="6737734" y="633139"/>
                  <a:pt x="6728791" y="682277"/>
                  <a:pt x="6728791" y="884583"/>
                </a:cubicBezTo>
                <a:cubicBezTo>
                  <a:pt x="6728791" y="1639847"/>
                  <a:pt x="6697267" y="1452518"/>
                  <a:pt x="6768547" y="1808922"/>
                </a:cubicBezTo>
                <a:cubicBezTo>
                  <a:pt x="6775173" y="1878496"/>
                  <a:pt x="6780914" y="1948160"/>
                  <a:pt x="6788426" y="2017644"/>
                </a:cubicBezTo>
                <a:cubicBezTo>
                  <a:pt x="6798704" y="2112716"/>
                  <a:pt x="6812421" y="2211310"/>
                  <a:pt x="6828182" y="2305879"/>
                </a:cubicBezTo>
                <a:cubicBezTo>
                  <a:pt x="6834271" y="2342416"/>
                  <a:pt x="6842565" y="2378578"/>
                  <a:pt x="6848060" y="2415209"/>
                </a:cubicBezTo>
                <a:cubicBezTo>
                  <a:pt x="6865423" y="2530961"/>
                  <a:pt x="6841726" y="2472111"/>
                  <a:pt x="6877878" y="2544418"/>
                </a:cubicBezTo>
                <a:cubicBezTo>
                  <a:pt x="6885922" y="2600725"/>
                  <a:pt x="6884367" y="2606885"/>
                  <a:pt x="6897756" y="2653748"/>
                </a:cubicBezTo>
                <a:cubicBezTo>
                  <a:pt x="6900634" y="2663822"/>
                  <a:pt x="6902305" y="2674581"/>
                  <a:pt x="6907695" y="2683565"/>
                </a:cubicBezTo>
                <a:cubicBezTo>
                  <a:pt x="6912516" y="2691600"/>
                  <a:pt x="6920947" y="2696818"/>
                  <a:pt x="6927573" y="2703444"/>
                </a:cubicBezTo>
                <a:cubicBezTo>
                  <a:pt x="6948934" y="2767524"/>
                  <a:pt x="6932636" y="2748263"/>
                  <a:pt x="6957391" y="2773018"/>
                </a:cubicBezTo>
                <a:lnTo>
                  <a:pt x="7205869" y="1808922"/>
                </a:lnTo>
                <a:lnTo>
                  <a:pt x="7235686" y="1729409"/>
                </a:lnTo>
                <a:lnTo>
                  <a:pt x="6689034" y="0"/>
                </a:lnTo>
                <a:lnTo>
                  <a:pt x="2743200" y="3647661"/>
                </a:lnTo>
                <a:lnTo>
                  <a:pt x="2623930" y="3627783"/>
                </a:lnTo>
                <a:cubicBezTo>
                  <a:pt x="2607294" y="3624847"/>
                  <a:pt x="2591127" y="3617677"/>
                  <a:pt x="2574234" y="3617844"/>
                </a:cubicBezTo>
                <a:cubicBezTo>
                  <a:pt x="2256129" y="3620994"/>
                  <a:pt x="1938130" y="3631096"/>
                  <a:pt x="1620078" y="3637722"/>
                </a:cubicBezTo>
                <a:cubicBezTo>
                  <a:pt x="1449798" y="3655646"/>
                  <a:pt x="1418508" y="3655106"/>
                  <a:pt x="1252330" y="3687418"/>
                </a:cubicBezTo>
                <a:cubicBezTo>
                  <a:pt x="1192364" y="3699078"/>
                  <a:pt x="1133637" y="3716852"/>
                  <a:pt x="1073426" y="3727174"/>
                </a:cubicBezTo>
                <a:cubicBezTo>
                  <a:pt x="1017531" y="3736756"/>
                  <a:pt x="960491" y="3738297"/>
                  <a:pt x="904460" y="3747052"/>
                </a:cubicBezTo>
                <a:cubicBezTo>
                  <a:pt x="469114" y="3815075"/>
                  <a:pt x="1031549" y="3735587"/>
                  <a:pt x="616226" y="3816626"/>
                </a:cubicBezTo>
                <a:cubicBezTo>
                  <a:pt x="527471" y="3833944"/>
                  <a:pt x="436839" y="3840207"/>
                  <a:pt x="347869" y="3856383"/>
                </a:cubicBezTo>
                <a:cubicBezTo>
                  <a:pt x="311426" y="3863009"/>
                  <a:pt x="275519" y="3874148"/>
                  <a:pt x="238539" y="3876261"/>
                </a:cubicBezTo>
                <a:cubicBezTo>
                  <a:pt x="159155" y="3880797"/>
                  <a:pt x="79513" y="3876261"/>
                  <a:pt x="0" y="3876261"/>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3" name="Freeform 32"/>
          <p:cNvSpPr/>
          <p:nvPr/>
        </p:nvSpPr>
        <p:spPr>
          <a:xfrm>
            <a:off x="7768400" y="2438537"/>
            <a:ext cx="327991" cy="1669774"/>
          </a:xfrm>
          <a:custGeom>
            <a:avLst/>
            <a:gdLst>
              <a:gd name="connsiteX0" fmla="*/ 0 w 327991"/>
              <a:gd name="connsiteY0" fmla="*/ 0 h 1669774"/>
              <a:gd name="connsiteX1" fmla="*/ 9939 w 327991"/>
              <a:gd name="connsiteY1" fmla="*/ 596348 h 1669774"/>
              <a:gd name="connsiteX2" fmla="*/ 9939 w 327991"/>
              <a:gd name="connsiteY2" fmla="*/ 1053548 h 1669774"/>
              <a:gd name="connsiteX3" fmla="*/ 29817 w 327991"/>
              <a:gd name="connsiteY3" fmla="*/ 1530626 h 1669774"/>
              <a:gd name="connsiteX4" fmla="*/ 79513 w 327991"/>
              <a:gd name="connsiteY4" fmla="*/ 1600200 h 1669774"/>
              <a:gd name="connsiteX5" fmla="*/ 139147 w 327991"/>
              <a:gd name="connsiteY5" fmla="*/ 1669774 h 1669774"/>
              <a:gd name="connsiteX6" fmla="*/ 238539 w 327991"/>
              <a:gd name="connsiteY6" fmla="*/ 1659835 h 1669774"/>
              <a:gd name="connsiteX7" fmla="*/ 258417 w 327991"/>
              <a:gd name="connsiteY7" fmla="*/ 1639956 h 1669774"/>
              <a:gd name="connsiteX8" fmla="*/ 288234 w 327991"/>
              <a:gd name="connsiteY8" fmla="*/ 1620078 h 1669774"/>
              <a:gd name="connsiteX9" fmla="*/ 318052 w 327991"/>
              <a:gd name="connsiteY9" fmla="*/ 1550504 h 1669774"/>
              <a:gd name="connsiteX10" fmla="*/ 327991 w 327991"/>
              <a:gd name="connsiteY10" fmla="*/ 1520687 h 166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991" h="1669774">
                <a:moveTo>
                  <a:pt x="0" y="0"/>
                </a:moveTo>
                <a:cubicBezTo>
                  <a:pt x="3313" y="198783"/>
                  <a:pt x="2670" y="397671"/>
                  <a:pt x="9939" y="596348"/>
                </a:cubicBezTo>
                <a:cubicBezTo>
                  <a:pt x="25787" y="1029520"/>
                  <a:pt x="48164" y="594843"/>
                  <a:pt x="9939" y="1053548"/>
                </a:cubicBezTo>
                <a:cubicBezTo>
                  <a:pt x="16565" y="1212574"/>
                  <a:pt x="17610" y="1371931"/>
                  <a:pt x="29817" y="1530626"/>
                </a:cubicBezTo>
                <a:cubicBezTo>
                  <a:pt x="32258" y="1562356"/>
                  <a:pt x="61725" y="1579448"/>
                  <a:pt x="79513" y="1600200"/>
                </a:cubicBezTo>
                <a:cubicBezTo>
                  <a:pt x="156023" y="1689462"/>
                  <a:pt x="65152" y="1595777"/>
                  <a:pt x="139147" y="1669774"/>
                </a:cubicBezTo>
                <a:cubicBezTo>
                  <a:pt x="172278" y="1666461"/>
                  <a:pt x="206237" y="1667911"/>
                  <a:pt x="238539" y="1659835"/>
                </a:cubicBezTo>
                <a:cubicBezTo>
                  <a:pt x="247630" y="1657562"/>
                  <a:pt x="251100" y="1645810"/>
                  <a:pt x="258417" y="1639956"/>
                </a:cubicBezTo>
                <a:cubicBezTo>
                  <a:pt x="267745" y="1632494"/>
                  <a:pt x="278295" y="1626704"/>
                  <a:pt x="288234" y="1620078"/>
                </a:cubicBezTo>
                <a:cubicBezTo>
                  <a:pt x="311548" y="1550143"/>
                  <a:pt x="281202" y="1636490"/>
                  <a:pt x="318052" y="1550504"/>
                </a:cubicBezTo>
                <a:cubicBezTo>
                  <a:pt x="322179" y="1540874"/>
                  <a:pt x="327991" y="1520687"/>
                  <a:pt x="327991" y="1520687"/>
                </a:cubicBez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7" name="Freeform 36"/>
          <p:cNvSpPr/>
          <p:nvPr/>
        </p:nvSpPr>
        <p:spPr>
          <a:xfrm>
            <a:off x="7420530" y="2209937"/>
            <a:ext cx="198783" cy="1510748"/>
          </a:xfrm>
          <a:custGeom>
            <a:avLst/>
            <a:gdLst>
              <a:gd name="connsiteX0" fmla="*/ 49696 w 198783"/>
              <a:gd name="connsiteY0" fmla="*/ 0 h 1510748"/>
              <a:gd name="connsiteX1" fmla="*/ 139148 w 198783"/>
              <a:gd name="connsiteY1" fmla="*/ 29817 h 1510748"/>
              <a:gd name="connsiteX2" fmla="*/ 178904 w 198783"/>
              <a:gd name="connsiteY2" fmla="*/ 89452 h 1510748"/>
              <a:gd name="connsiteX3" fmla="*/ 188844 w 198783"/>
              <a:gd name="connsiteY3" fmla="*/ 149087 h 1510748"/>
              <a:gd name="connsiteX4" fmla="*/ 198783 w 198783"/>
              <a:gd name="connsiteY4" fmla="*/ 188843 h 1510748"/>
              <a:gd name="connsiteX5" fmla="*/ 178904 w 198783"/>
              <a:gd name="connsiteY5" fmla="*/ 407504 h 1510748"/>
              <a:gd name="connsiteX6" fmla="*/ 168965 w 198783"/>
              <a:gd name="connsiteY6" fmla="*/ 437322 h 1510748"/>
              <a:gd name="connsiteX7" fmla="*/ 149087 w 198783"/>
              <a:gd name="connsiteY7" fmla="*/ 467139 h 1510748"/>
              <a:gd name="connsiteX8" fmla="*/ 109330 w 198783"/>
              <a:gd name="connsiteY8" fmla="*/ 596348 h 1510748"/>
              <a:gd name="connsiteX9" fmla="*/ 79513 w 198783"/>
              <a:gd name="connsiteY9" fmla="*/ 775252 h 1510748"/>
              <a:gd name="connsiteX10" fmla="*/ 49696 w 198783"/>
              <a:gd name="connsiteY10" fmla="*/ 944217 h 1510748"/>
              <a:gd name="connsiteX11" fmla="*/ 29817 w 198783"/>
              <a:gd name="connsiteY11" fmla="*/ 1053548 h 1510748"/>
              <a:gd name="connsiteX12" fmla="*/ 0 w 198783"/>
              <a:gd name="connsiteY12" fmla="*/ 1272209 h 1510748"/>
              <a:gd name="connsiteX13" fmla="*/ 9939 w 198783"/>
              <a:gd name="connsiteY13" fmla="*/ 1351722 h 1510748"/>
              <a:gd name="connsiteX14" fmla="*/ 79513 w 198783"/>
              <a:gd name="connsiteY14" fmla="*/ 1441174 h 1510748"/>
              <a:gd name="connsiteX15" fmla="*/ 119270 w 198783"/>
              <a:gd name="connsiteY15" fmla="*/ 1461052 h 1510748"/>
              <a:gd name="connsiteX16" fmla="*/ 149087 w 198783"/>
              <a:gd name="connsiteY16" fmla="*/ 1480930 h 1510748"/>
              <a:gd name="connsiteX17" fmla="*/ 168965 w 198783"/>
              <a:gd name="connsiteY17" fmla="*/ 1500809 h 1510748"/>
              <a:gd name="connsiteX18" fmla="*/ 178904 w 198783"/>
              <a:gd name="connsiteY18" fmla="*/ 1510748 h 151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783" h="1510748">
                <a:moveTo>
                  <a:pt x="49696" y="0"/>
                </a:moveTo>
                <a:cubicBezTo>
                  <a:pt x="79513" y="9939"/>
                  <a:pt x="111036" y="15761"/>
                  <a:pt x="139148" y="29817"/>
                </a:cubicBezTo>
                <a:cubicBezTo>
                  <a:pt x="164483" y="42485"/>
                  <a:pt x="173382" y="64605"/>
                  <a:pt x="178904" y="89452"/>
                </a:cubicBezTo>
                <a:cubicBezTo>
                  <a:pt x="183276" y="109125"/>
                  <a:pt x="184892" y="129326"/>
                  <a:pt x="188844" y="149087"/>
                </a:cubicBezTo>
                <a:cubicBezTo>
                  <a:pt x="191523" y="162482"/>
                  <a:pt x="195470" y="175591"/>
                  <a:pt x="198783" y="188843"/>
                </a:cubicBezTo>
                <a:cubicBezTo>
                  <a:pt x="191767" y="315131"/>
                  <a:pt x="202489" y="324958"/>
                  <a:pt x="178904" y="407504"/>
                </a:cubicBezTo>
                <a:cubicBezTo>
                  <a:pt x="176026" y="417578"/>
                  <a:pt x="173650" y="427951"/>
                  <a:pt x="168965" y="437322"/>
                </a:cubicBezTo>
                <a:cubicBezTo>
                  <a:pt x="163623" y="448006"/>
                  <a:pt x="155713" y="457200"/>
                  <a:pt x="149087" y="467139"/>
                </a:cubicBezTo>
                <a:cubicBezTo>
                  <a:pt x="124882" y="563961"/>
                  <a:pt x="139356" y="521286"/>
                  <a:pt x="109330" y="596348"/>
                </a:cubicBezTo>
                <a:cubicBezTo>
                  <a:pt x="95631" y="664844"/>
                  <a:pt x="89614" y="691073"/>
                  <a:pt x="79513" y="775252"/>
                </a:cubicBezTo>
                <a:cubicBezTo>
                  <a:pt x="60914" y="930248"/>
                  <a:pt x="87601" y="849455"/>
                  <a:pt x="49696" y="944217"/>
                </a:cubicBezTo>
                <a:cubicBezTo>
                  <a:pt x="43070" y="980661"/>
                  <a:pt x="34822" y="1016846"/>
                  <a:pt x="29817" y="1053548"/>
                </a:cubicBezTo>
                <a:cubicBezTo>
                  <a:pt x="-10066" y="1346017"/>
                  <a:pt x="53340" y="978836"/>
                  <a:pt x="0" y="1272209"/>
                </a:cubicBezTo>
                <a:cubicBezTo>
                  <a:pt x="3313" y="1298713"/>
                  <a:pt x="3461" y="1325809"/>
                  <a:pt x="9939" y="1351722"/>
                </a:cubicBezTo>
                <a:cubicBezTo>
                  <a:pt x="17512" y="1382012"/>
                  <a:pt x="55363" y="1429099"/>
                  <a:pt x="79513" y="1441174"/>
                </a:cubicBezTo>
                <a:cubicBezTo>
                  <a:pt x="92765" y="1447800"/>
                  <a:pt x="106406" y="1453701"/>
                  <a:pt x="119270" y="1461052"/>
                </a:cubicBezTo>
                <a:cubicBezTo>
                  <a:pt x="129641" y="1466978"/>
                  <a:pt x="139759" y="1473468"/>
                  <a:pt x="149087" y="1480930"/>
                </a:cubicBezTo>
                <a:cubicBezTo>
                  <a:pt x="156404" y="1486784"/>
                  <a:pt x="162339" y="1494183"/>
                  <a:pt x="168965" y="1500809"/>
                </a:cubicBezTo>
                <a:lnTo>
                  <a:pt x="178904" y="1510748"/>
                </a:lnTo>
              </a:path>
            </a:pathLst>
          </a:custGeom>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cxnSp>
        <p:nvCxnSpPr>
          <p:cNvPr id="13" name="Curved Connector 12"/>
          <p:cNvCxnSpPr>
            <a:stCxn id="6" idx="0"/>
            <a:endCxn id="4" idx="2"/>
          </p:cNvCxnSpPr>
          <p:nvPr/>
        </p:nvCxnSpPr>
        <p:spPr bwMode="auto">
          <a:xfrm rot="16200000" flipV="1">
            <a:off x="1073464" y="4102825"/>
            <a:ext cx="1702009" cy="23330"/>
          </a:xfrm>
          <a:prstGeom prst="curvedConnector3">
            <a:avLst>
              <a:gd name="adj1" fmla="val 50000"/>
            </a:avLst>
          </a:prstGeom>
          <a:solidFill>
            <a:srgbClr val="99CCFF"/>
          </a:solidFill>
          <a:ln w="38100" cap="flat" cmpd="sng" algn="ctr">
            <a:solidFill>
              <a:srgbClr val="FF0000"/>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27" name="Picture 2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2033" y="4311317"/>
            <a:ext cx="398394" cy="516835"/>
          </a:xfrm>
          <a:prstGeom prst="rect">
            <a:avLst/>
          </a:prstGeom>
        </p:spPr>
      </p:pic>
      <p:pic>
        <p:nvPicPr>
          <p:cNvPr id="28" name="Picture 2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27776" y="4441770"/>
            <a:ext cx="398394" cy="516835"/>
          </a:xfrm>
          <a:prstGeom prst="rect">
            <a:avLst/>
          </a:prstGeom>
        </p:spPr>
      </p:pic>
      <p:sp>
        <p:nvSpPr>
          <p:cNvPr id="23" name="Cloud 9"/>
          <p:cNvSpPr/>
          <p:nvPr/>
        </p:nvSpPr>
        <p:spPr bwMode="auto">
          <a:xfrm>
            <a:off x="6886787" y="2392602"/>
            <a:ext cx="4688299" cy="3540763"/>
          </a:xfrm>
          <a:prstGeom prst="cloud">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4" name="文字方塊 23"/>
          <p:cNvSpPr txBox="1"/>
          <p:nvPr/>
        </p:nvSpPr>
        <p:spPr>
          <a:xfrm>
            <a:off x="7529860" y="3809560"/>
            <a:ext cx="1311965" cy="461665"/>
          </a:xfrm>
          <a:prstGeom prst="rect">
            <a:avLst/>
          </a:prstGeom>
          <a:noFill/>
        </p:spPr>
        <p:txBody>
          <a:bodyPr wrap="square" rtlCol="0">
            <a:spAutoFit/>
          </a:bodyPr>
          <a:lstStyle/>
          <a:p>
            <a:r>
              <a:rPr lang="en-US" altLang="zh-TW" sz="2400" dirty="0" smtClean="0"/>
              <a:t>Internet</a:t>
            </a:r>
            <a:endParaRPr lang="zh-TW" altLang="en-US" sz="2400" dirty="0"/>
          </a:p>
        </p:txBody>
      </p:sp>
      <p:sp>
        <p:nvSpPr>
          <p:cNvPr id="26" name="TextBox 35"/>
          <p:cNvSpPr txBox="1"/>
          <p:nvPr/>
        </p:nvSpPr>
        <p:spPr>
          <a:xfrm>
            <a:off x="356846" y="5933365"/>
            <a:ext cx="1579287" cy="369332"/>
          </a:xfrm>
          <a:prstGeom prst="rect">
            <a:avLst/>
          </a:prstGeom>
          <a:noFill/>
        </p:spPr>
        <p:txBody>
          <a:bodyPr wrap="square" rtlCol="0">
            <a:spAutoFit/>
          </a:bodyPr>
          <a:lstStyle/>
          <a:p>
            <a:r>
              <a:rPr lang="en-US" altLang="zh-TW" dirty="0" smtClean="0"/>
              <a:t>Data Center</a:t>
            </a:r>
            <a:endParaRPr lang="zh-TW" altLang="en-US" dirty="0"/>
          </a:p>
        </p:txBody>
      </p:sp>
      <p:sp>
        <p:nvSpPr>
          <p:cNvPr id="29" name="TextBox 28"/>
          <p:cNvSpPr txBox="1"/>
          <p:nvPr/>
        </p:nvSpPr>
        <p:spPr>
          <a:xfrm>
            <a:off x="4593813" y="5287035"/>
            <a:ext cx="1292090" cy="646331"/>
          </a:xfrm>
          <a:prstGeom prst="rect">
            <a:avLst/>
          </a:prstGeom>
          <a:noFill/>
        </p:spPr>
        <p:txBody>
          <a:bodyPr wrap="square" rtlCol="0">
            <a:spAutoFit/>
          </a:bodyPr>
          <a:lstStyle/>
          <a:p>
            <a:pPr algn="ctr"/>
            <a:r>
              <a:rPr lang="en-US" altLang="zh-TW" dirty="0" smtClean="0"/>
              <a:t>Middle</a:t>
            </a:r>
          </a:p>
          <a:p>
            <a:pPr algn="ctr"/>
            <a:r>
              <a:rPr lang="en-US" altLang="zh-TW" dirty="0" smtClean="0"/>
              <a:t>Boxes</a:t>
            </a:r>
            <a:endParaRPr lang="zh-TW" altLang="en-US" dirty="0"/>
          </a:p>
        </p:txBody>
      </p:sp>
      <p:sp>
        <p:nvSpPr>
          <p:cNvPr id="34" name="TextBox 33"/>
          <p:cNvSpPr txBox="1"/>
          <p:nvPr/>
        </p:nvSpPr>
        <p:spPr>
          <a:xfrm>
            <a:off x="356846" y="1081108"/>
            <a:ext cx="8985937" cy="461665"/>
          </a:xfrm>
          <a:prstGeom prst="rect">
            <a:avLst/>
          </a:prstGeom>
          <a:noFill/>
        </p:spPr>
        <p:txBody>
          <a:bodyPr wrap="square" rtlCol="0">
            <a:spAutoFit/>
          </a:bodyPr>
          <a:lstStyle/>
          <a:p>
            <a:r>
              <a:rPr lang="en-US" sz="2400" i="1" dirty="0" smtClean="0"/>
              <a:t>Local Traffic is growing in importance…</a:t>
            </a:r>
          </a:p>
        </p:txBody>
      </p:sp>
      <p:grpSp>
        <p:nvGrpSpPr>
          <p:cNvPr id="38" name="Group 37"/>
          <p:cNvGrpSpPr/>
          <p:nvPr/>
        </p:nvGrpSpPr>
        <p:grpSpPr>
          <a:xfrm>
            <a:off x="1396241" y="1532829"/>
            <a:ext cx="8204956" cy="2908941"/>
            <a:chOff x="1396241" y="1532829"/>
            <a:chExt cx="8204956" cy="2908941"/>
          </a:xfrm>
        </p:grpSpPr>
        <p:pic>
          <p:nvPicPr>
            <p:cNvPr id="25" name="Picture 24"/>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991655" y="3765909"/>
              <a:ext cx="675861" cy="675861"/>
            </a:xfrm>
            <a:prstGeom prst="rect">
              <a:avLst/>
            </a:prstGeom>
          </p:spPr>
        </p:pic>
        <p:sp>
          <p:nvSpPr>
            <p:cNvPr id="30" name="Rectangle 29"/>
            <p:cNvSpPr/>
            <p:nvPr/>
          </p:nvSpPr>
          <p:spPr>
            <a:xfrm>
              <a:off x="1396241" y="1532829"/>
              <a:ext cx="8204956" cy="430887"/>
            </a:xfrm>
            <a:prstGeom prst="rect">
              <a:avLst/>
            </a:prstGeom>
          </p:spPr>
          <p:txBody>
            <a:bodyPr wrap="square">
              <a:spAutoFit/>
            </a:bodyPr>
            <a:lstStyle/>
            <a:p>
              <a:r>
                <a:rPr lang="en-US" sz="2200" dirty="0" smtClean="0"/>
                <a:t> </a:t>
              </a:r>
              <a:r>
                <a:rPr lang="en-US" sz="2200" b="1" dirty="0" smtClean="0"/>
                <a:t>But The traffic </a:t>
              </a:r>
              <a:r>
                <a:rPr lang="en-US" sz="2200" b="1" dirty="0" smtClean="0">
                  <a:solidFill>
                    <a:srgbClr val="FF0000"/>
                  </a:solidFill>
                </a:rPr>
                <a:t>within</a:t>
              </a:r>
              <a:r>
                <a:rPr lang="en-US" sz="2200" b="1" dirty="0" smtClean="0"/>
                <a:t> the data center is not inspected!</a:t>
              </a:r>
              <a:endParaRPr lang="en-US" sz="2200" dirty="0"/>
            </a:p>
          </p:txBody>
        </p:sp>
      </p:grpSp>
    </p:spTree>
    <p:extLst>
      <p:ext uri="{BB962C8B-B14F-4D97-AF65-F5344CB8AC3E}">
        <p14:creationId xmlns="" xmlns:p14="http://schemas.microsoft.com/office/powerpoint/2010/main" val="822018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Throughput</a:t>
            </a:r>
            <a:endParaRPr lang="zh-TW" altLang="en-US" dirty="0"/>
          </a:p>
        </p:txBody>
      </p:sp>
      <p:pic>
        <p:nvPicPr>
          <p:cNvPr id="5" name="圖片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96348" y="819150"/>
            <a:ext cx="7484165" cy="5613124"/>
          </a:xfrm>
          <a:prstGeom prst="rect">
            <a:avLst/>
          </a:prstGeom>
        </p:spPr>
      </p:pic>
    </p:spTree>
    <p:extLst>
      <p:ext uri="{BB962C8B-B14F-4D97-AF65-F5344CB8AC3E}">
        <p14:creationId xmlns="" xmlns:p14="http://schemas.microsoft.com/office/powerpoint/2010/main" val="4139478383"/>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DPI using Network Processor</a:t>
            </a:r>
            <a:endParaRPr lang="zh-TW" altLang="en-US" dirty="0"/>
          </a:p>
        </p:txBody>
      </p:sp>
      <p:pic>
        <p:nvPicPr>
          <p:cNvPr id="5" name="Content Placeholder 4"/>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327026" y="1215239"/>
            <a:ext cx="6583764" cy="3982926"/>
          </a:xfrm>
        </p:spPr>
      </p:pic>
    </p:spTree>
    <p:extLst>
      <p:ext uri="{BB962C8B-B14F-4D97-AF65-F5344CB8AC3E}">
        <p14:creationId xmlns="" xmlns:p14="http://schemas.microsoft.com/office/powerpoint/2010/main" val="1513532647"/>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solidFill>
            <a:srgbClr val="FFC000"/>
          </a:solid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grpSp>
        <p:nvGrpSpPr>
          <p:cNvPr id="4" name="群組 270"/>
          <p:cNvGrpSpPr>
            <a:grpSpLocks/>
          </p:cNvGrpSpPr>
          <p:nvPr/>
        </p:nvGrpSpPr>
        <p:grpSpPr bwMode="auto">
          <a:xfrm>
            <a:off x="557193" y="942921"/>
            <a:ext cx="6897155" cy="4150574"/>
            <a:chOff x="11430000" y="4419600"/>
            <a:chExt cx="5141010" cy="4920672"/>
          </a:xfrm>
        </p:grpSpPr>
        <p:sp>
          <p:nvSpPr>
            <p:cNvPr id="42" name="Rectangle 126"/>
            <p:cNvSpPr/>
            <p:nvPr/>
          </p:nvSpPr>
          <p:spPr>
            <a:xfrm>
              <a:off x="11621228" y="5022046"/>
              <a:ext cx="4712712" cy="4118096"/>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a:xfrm>
              <a:off x="11430000" y="4419600"/>
              <a:ext cx="5141010" cy="4920672"/>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a:xfrm>
              <a:off x="11792031" y="8440387"/>
              <a:ext cx="558012" cy="409866"/>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grpSp>
      <p:sp>
        <p:nvSpPr>
          <p:cNvPr id="2" name="Title 1"/>
          <p:cNvSpPr>
            <a:spLocks noGrp="1"/>
          </p:cNvSpPr>
          <p:nvPr>
            <p:ph type="title"/>
          </p:nvPr>
        </p:nvSpPr>
        <p:spPr/>
        <p:txBody>
          <a:bodyPr/>
          <a:lstStyle/>
          <a:p>
            <a:r>
              <a:rPr lang="en-US" altLang="zh-TW" dirty="0" smtClean="0"/>
              <a:t>Conventional Architecture</a:t>
            </a:r>
            <a:endParaRPr lang="zh-TW" altLang="en-US" dirty="0"/>
          </a:p>
        </p:txBody>
      </p:sp>
      <p:sp>
        <p:nvSpPr>
          <p:cNvPr id="6" name="TextBox 5"/>
          <p:cNvSpPr txBox="1"/>
          <p:nvPr/>
        </p:nvSpPr>
        <p:spPr>
          <a:xfrm>
            <a:off x="2859496" y="1864046"/>
            <a:ext cx="2189566"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26" name="Rectangle 132"/>
          <p:cNvSpPr/>
          <p:nvPr/>
        </p:nvSpPr>
        <p:spPr bwMode="auto">
          <a:xfrm>
            <a:off x="1977995" y="4334447"/>
            <a:ext cx="760493" cy="345721"/>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7" name="Rectangle 132"/>
          <p:cNvSpPr/>
          <p:nvPr/>
        </p:nvSpPr>
        <p:spPr bwMode="auto">
          <a:xfrm>
            <a:off x="2909612" y="4339327"/>
            <a:ext cx="760493" cy="345721"/>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8" name="Rectangle 132"/>
          <p:cNvSpPr/>
          <p:nvPr/>
        </p:nvSpPr>
        <p:spPr bwMode="auto">
          <a:xfrm>
            <a:off x="3853802" y="4343625"/>
            <a:ext cx="760493" cy="345721"/>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smtClean="0"/>
              <a:t>cores</a:t>
            </a:r>
            <a:endParaRPr kumimoji="0" lang="en-US" sz="1600" dirty="0"/>
          </a:p>
        </p:txBody>
      </p:sp>
      <p:sp>
        <p:nvSpPr>
          <p:cNvPr id="16" name="Rectangle 132"/>
          <p:cNvSpPr/>
          <p:nvPr/>
        </p:nvSpPr>
        <p:spPr bwMode="auto">
          <a:xfrm>
            <a:off x="4836269" y="4357102"/>
            <a:ext cx="760493" cy="345721"/>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smtClean="0"/>
              <a:t>cores</a:t>
            </a:r>
            <a:endParaRPr kumimoji="0" lang="en-US" sz="1600" dirty="0"/>
          </a:p>
        </p:txBody>
      </p:sp>
      <p:sp>
        <p:nvSpPr>
          <p:cNvPr id="17" name="Rectangle 132"/>
          <p:cNvSpPr/>
          <p:nvPr/>
        </p:nvSpPr>
        <p:spPr bwMode="auto">
          <a:xfrm>
            <a:off x="5785305" y="4364403"/>
            <a:ext cx="760493" cy="345721"/>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smtClean="0"/>
              <a:t>cores</a:t>
            </a:r>
            <a:endParaRPr kumimoji="0" lang="en-US" sz="1600" dirty="0"/>
          </a:p>
        </p:txBody>
      </p:sp>
      <p:sp>
        <p:nvSpPr>
          <p:cNvPr id="3" name="Up-Down Arrow 2"/>
          <p:cNvSpPr/>
          <p:nvPr/>
        </p:nvSpPr>
        <p:spPr bwMode="auto">
          <a:xfrm>
            <a:off x="5785305" y="4924686"/>
            <a:ext cx="380246" cy="731622"/>
          </a:xfrm>
          <a:prstGeom prst="upDown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3914245207"/>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solidFill>
            <a:srgbClr val="FFC000"/>
          </a:solid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solidFill>
            <a:schemeClr val="bg1">
              <a:lumMod val="85000"/>
            </a:schemeClr>
          </a:solid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smtClean="0"/>
              <a:t>Transmission Path</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accent2"/>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93498" y="4332197"/>
            <a:ext cx="596346" cy="26636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332769"/>
            <a:ext cx="596346" cy="25911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4" name="Right Arrow 3"/>
          <p:cNvSpPr/>
          <p:nvPr/>
        </p:nvSpPr>
        <p:spPr bwMode="auto">
          <a:xfrm>
            <a:off x="3876260" y="2789608"/>
            <a:ext cx="1018251" cy="510183"/>
          </a:xfrm>
          <a:prstGeom prs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5" name="Down Arrow 4"/>
          <p:cNvSpPr/>
          <p:nvPr/>
        </p:nvSpPr>
        <p:spPr bwMode="auto">
          <a:xfrm>
            <a:off x="5724939" y="4924686"/>
            <a:ext cx="485636" cy="731622"/>
          </a:xfrm>
          <a:prstGeom prst="down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1448144288"/>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solidFill>
            <a:srgbClr val="FFC000"/>
          </a:solid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solidFill>
            <a:schemeClr val="bg1">
              <a:lumMod val="85000"/>
            </a:schemeClr>
          </a:solid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smtClean="0"/>
              <a:t>Receive Path</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accent2"/>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93498" y="4332197"/>
            <a:ext cx="596346" cy="26636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332769"/>
            <a:ext cx="596346" cy="25911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3" name="Left Arrow 2"/>
          <p:cNvSpPr/>
          <p:nvPr/>
        </p:nvSpPr>
        <p:spPr bwMode="auto">
          <a:xfrm>
            <a:off x="3876261" y="2770182"/>
            <a:ext cx="1018250" cy="509732"/>
          </a:xfrm>
          <a:prstGeom prst="lef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Up Arrow 6"/>
          <p:cNvSpPr/>
          <p:nvPr/>
        </p:nvSpPr>
        <p:spPr bwMode="auto">
          <a:xfrm>
            <a:off x="5786973" y="4924686"/>
            <a:ext cx="423602" cy="731622"/>
          </a:xfrm>
          <a:prstGeom prst="up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59906705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1904999" y="3276600"/>
            <a:ext cx="7086600" cy="1371600"/>
          </a:xfrm>
          <a:prstGeom prst="rect">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r>
              <a:rPr lang="en-US" sz="1600" dirty="0" smtClean="0"/>
              <a:t>Integrated Northbridge</a:t>
            </a:r>
          </a:p>
        </p:txBody>
      </p:sp>
      <p:grpSp>
        <p:nvGrpSpPr>
          <p:cNvPr id="2" name="Group 156"/>
          <p:cNvGrpSpPr/>
          <p:nvPr/>
        </p:nvGrpSpPr>
        <p:grpSpPr>
          <a:xfrm>
            <a:off x="7029448" y="609600"/>
            <a:ext cx="1428750" cy="1280160"/>
            <a:chOff x="3829050" y="1432560"/>
            <a:chExt cx="1428750" cy="1280160"/>
          </a:xfrm>
        </p:grpSpPr>
        <p:sp>
          <p:nvSpPr>
            <p:cNvPr id="158" name="Rectangle 15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9" name="Rectangle 15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60" name="Rectangle 15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61" name="Rectangle 16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3" name="Group 151"/>
          <p:cNvGrpSpPr/>
          <p:nvPr/>
        </p:nvGrpSpPr>
        <p:grpSpPr>
          <a:xfrm>
            <a:off x="6877048" y="762000"/>
            <a:ext cx="1428750" cy="1280160"/>
            <a:chOff x="3829050" y="1432560"/>
            <a:chExt cx="1428750" cy="1280160"/>
          </a:xfrm>
        </p:grpSpPr>
        <p:sp>
          <p:nvSpPr>
            <p:cNvPr id="153" name="Rectangle 15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4" name="Rectangle 15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5" name="Rectangle 15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6" name="Rectangle 15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9" name="Group 146"/>
          <p:cNvGrpSpPr/>
          <p:nvPr/>
        </p:nvGrpSpPr>
        <p:grpSpPr>
          <a:xfrm>
            <a:off x="4514848" y="609600"/>
            <a:ext cx="1428750" cy="1280160"/>
            <a:chOff x="3829050" y="1432560"/>
            <a:chExt cx="1428750" cy="1280160"/>
          </a:xfrm>
        </p:grpSpPr>
        <p:sp>
          <p:nvSpPr>
            <p:cNvPr id="148" name="Rectangle 14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9" name="Rectangle 14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0" name="Rectangle 14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1" name="Rectangle 15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10" name="Group 141"/>
          <p:cNvGrpSpPr/>
          <p:nvPr/>
        </p:nvGrpSpPr>
        <p:grpSpPr>
          <a:xfrm>
            <a:off x="4362448" y="762000"/>
            <a:ext cx="1428750" cy="1280160"/>
            <a:chOff x="3829050" y="1432560"/>
            <a:chExt cx="1428750" cy="1280160"/>
          </a:xfrm>
        </p:grpSpPr>
        <p:sp>
          <p:nvSpPr>
            <p:cNvPr id="143" name="Rectangle 14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4" name="Rectangle 14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5" name="Rectangle 14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6" name="Rectangle 14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6" name="Rectangle 5"/>
          <p:cNvSpPr/>
          <p:nvPr/>
        </p:nvSpPr>
        <p:spPr>
          <a:xfrm>
            <a:off x="4724399" y="4876800"/>
            <a:ext cx="2305052"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600" dirty="0" smtClean="0">
                <a:solidFill>
                  <a:schemeClr val="tx1"/>
                </a:solidFill>
              </a:rPr>
              <a:t>Platform Controller Hub</a:t>
            </a:r>
            <a:endParaRPr lang="en-US" sz="1600" dirty="0">
              <a:solidFill>
                <a:schemeClr val="tx1"/>
              </a:solidFill>
            </a:endParaRPr>
          </a:p>
        </p:txBody>
      </p:sp>
      <p:sp>
        <p:nvSpPr>
          <p:cNvPr id="7" name="Rectangle 6"/>
          <p:cNvSpPr/>
          <p:nvPr/>
        </p:nvSpPr>
        <p:spPr>
          <a:xfrm>
            <a:off x="3124199" y="4876800"/>
            <a:ext cx="1466849"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NIC</a:t>
            </a:r>
            <a:endParaRPr lang="en-US" dirty="0">
              <a:solidFill>
                <a:schemeClr val="tx1"/>
              </a:solidFill>
            </a:endParaRPr>
          </a:p>
        </p:txBody>
      </p:sp>
      <p:cxnSp>
        <p:nvCxnSpPr>
          <p:cNvPr id="8" name="Elbow Connector 11"/>
          <p:cNvCxnSpPr>
            <a:stCxn id="30" idx="2"/>
            <a:endCxn id="7" idx="0"/>
          </p:cNvCxnSpPr>
          <p:nvPr/>
        </p:nvCxnSpPr>
        <p:spPr>
          <a:xfrm rot="5400000">
            <a:off x="3756659" y="4566286"/>
            <a:ext cx="411480" cy="20954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057398" y="3810000"/>
            <a:ext cx="1186348" cy="655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Memory Controller</a:t>
            </a:r>
            <a:endParaRPr lang="en-US" dirty="0">
              <a:solidFill>
                <a:schemeClr val="tx1"/>
              </a:solidFill>
            </a:endParaRPr>
          </a:p>
        </p:txBody>
      </p:sp>
      <p:sp>
        <p:nvSpPr>
          <p:cNvPr id="14" name="Rectangle 13"/>
          <p:cNvSpPr/>
          <p:nvPr/>
        </p:nvSpPr>
        <p:spPr>
          <a:xfrm>
            <a:off x="3829047" y="2636520"/>
            <a:ext cx="4857751"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On chip interconnect</a:t>
            </a:r>
            <a:endParaRPr lang="en-US" dirty="0">
              <a:solidFill>
                <a:schemeClr val="tx1"/>
              </a:solidFill>
            </a:endParaRPr>
          </a:p>
        </p:txBody>
      </p:sp>
      <p:sp>
        <p:nvSpPr>
          <p:cNvPr id="16" name="Rectangle 15"/>
          <p:cNvSpPr/>
          <p:nvPr/>
        </p:nvSpPr>
        <p:spPr>
          <a:xfrm>
            <a:off x="1828800" y="76200"/>
            <a:ext cx="7239000" cy="4663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r>
              <a:rPr lang="en-US" sz="2400" dirty="0" smtClean="0">
                <a:solidFill>
                  <a:schemeClr val="tx1"/>
                </a:solidFill>
              </a:rPr>
              <a:t>Processor</a:t>
            </a:r>
            <a:endParaRPr lang="en-US" sz="2000" dirty="0">
              <a:solidFill>
                <a:schemeClr val="tx1"/>
              </a:solidFill>
            </a:endParaRPr>
          </a:p>
        </p:txBody>
      </p:sp>
      <p:sp>
        <p:nvSpPr>
          <p:cNvPr id="29" name="Rectangle 28"/>
          <p:cNvSpPr/>
          <p:nvPr/>
        </p:nvSpPr>
        <p:spPr>
          <a:xfrm>
            <a:off x="6210299" y="3825240"/>
            <a:ext cx="123825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endParaRPr lang="en-US" dirty="0" smtClean="0">
              <a:solidFill>
                <a:schemeClr val="tx1"/>
              </a:solidFill>
            </a:endParaRPr>
          </a:p>
        </p:txBody>
      </p:sp>
      <p:sp>
        <p:nvSpPr>
          <p:cNvPr id="30" name="Rectangle 29"/>
          <p:cNvSpPr/>
          <p:nvPr/>
        </p:nvSpPr>
        <p:spPr>
          <a:xfrm>
            <a:off x="3448048" y="382524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err="1" smtClean="0">
                <a:solidFill>
                  <a:schemeClr val="tx1"/>
                </a:solidFill>
              </a:rPr>
              <a:t>PCIe</a:t>
            </a:r>
            <a:r>
              <a:rPr lang="en-US" sz="1600" dirty="0" smtClean="0">
                <a:solidFill>
                  <a:schemeClr val="tx1"/>
                </a:solidFill>
              </a:rPr>
              <a:t> ctrl</a:t>
            </a:r>
          </a:p>
        </p:txBody>
      </p:sp>
      <p:sp>
        <p:nvSpPr>
          <p:cNvPr id="31" name="Rectangle 30"/>
          <p:cNvSpPr/>
          <p:nvPr/>
        </p:nvSpPr>
        <p:spPr>
          <a:xfrm>
            <a:off x="7639049" y="3825240"/>
            <a:ext cx="123825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dirty="0">
              <a:solidFill>
                <a:schemeClr val="tx1"/>
              </a:solidFill>
            </a:endParaRPr>
          </a:p>
        </p:txBody>
      </p:sp>
      <p:cxnSp>
        <p:nvCxnSpPr>
          <p:cNvPr id="33" name="Elbow Connector 32"/>
          <p:cNvCxnSpPr>
            <a:stCxn id="60" idx="2"/>
            <a:endCxn id="6" idx="0"/>
          </p:cNvCxnSpPr>
          <p:nvPr/>
        </p:nvCxnSpPr>
        <p:spPr>
          <a:xfrm rot="16200000" flipH="1">
            <a:off x="5456871" y="4456746"/>
            <a:ext cx="411480" cy="42862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1"/>
            <a:endCxn id="43" idx="3"/>
          </p:cNvCxnSpPr>
          <p:nvPr/>
        </p:nvCxnSpPr>
        <p:spPr>
          <a:xfrm rot="10800000">
            <a:off x="1409700" y="2636520"/>
            <a:ext cx="647698" cy="15011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7" idx="1"/>
            <a:endCxn id="78" idx="3"/>
          </p:cNvCxnSpPr>
          <p:nvPr/>
        </p:nvCxnSpPr>
        <p:spPr>
          <a:xfrm rot="10800000">
            <a:off x="2782957" y="5366260"/>
            <a:ext cx="341242" cy="5918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43799" y="4953000"/>
            <a:ext cx="1047750" cy="914400"/>
          </a:xfrm>
          <a:prstGeom prst="rect">
            <a:avLst/>
          </a:prstGeom>
          <a:solidFill>
            <a:srgbClr val="0070C0"/>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cxnSp>
        <p:nvCxnSpPr>
          <p:cNvPr id="67" name="Elbow Connector 66"/>
          <p:cNvCxnSpPr>
            <a:stCxn id="6" idx="3"/>
            <a:endCxn id="65" idx="1"/>
          </p:cNvCxnSpPr>
          <p:nvPr/>
        </p:nvCxnSpPr>
        <p:spPr>
          <a:xfrm flipV="1">
            <a:off x="7029451" y="5410200"/>
            <a:ext cx="514348" cy="152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76400" y="5181600"/>
            <a:ext cx="1106557" cy="369320"/>
          </a:xfrm>
          <a:prstGeom prst="rect">
            <a:avLst/>
          </a:prstGeom>
          <a:noFill/>
        </p:spPr>
        <p:txBody>
          <a:bodyPr vert="horz" wrap="square" lIns="91429" tIns="45714" rIns="91429" bIns="45714" rtlCol="0">
            <a:spAutoFit/>
          </a:bodyPr>
          <a:lstStyle/>
          <a:p>
            <a:r>
              <a:rPr lang="en-US" dirty="0" smtClean="0"/>
              <a:t>Network</a:t>
            </a:r>
          </a:p>
        </p:txBody>
      </p:sp>
      <p:sp>
        <p:nvSpPr>
          <p:cNvPr id="43" name="Rectangle 42"/>
          <p:cNvSpPr/>
          <p:nvPr/>
        </p:nvSpPr>
        <p:spPr>
          <a:xfrm>
            <a:off x="152399" y="533400"/>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sp>
        <p:nvSpPr>
          <p:cNvPr id="60" name="Rectangle 59"/>
          <p:cNvSpPr/>
          <p:nvPr/>
        </p:nvSpPr>
        <p:spPr>
          <a:xfrm>
            <a:off x="4876798" y="3825240"/>
            <a:ext cx="114300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DMI Ctrl</a:t>
            </a:r>
          </a:p>
        </p:txBody>
      </p:sp>
      <p:cxnSp>
        <p:nvCxnSpPr>
          <p:cNvPr id="119" name="Elbow Connector 11"/>
          <p:cNvCxnSpPr>
            <a:stCxn id="14" idx="1"/>
            <a:endCxn id="12" idx="0"/>
          </p:cNvCxnSpPr>
          <p:nvPr/>
        </p:nvCxnSpPr>
        <p:spPr>
          <a:xfrm rot="10800000" flipV="1">
            <a:off x="2650573" y="2865120"/>
            <a:ext cx="1178475" cy="94488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Elbow Connector 11"/>
          <p:cNvCxnSpPr>
            <a:stCxn id="14" idx="2"/>
            <a:endCxn id="31" idx="0"/>
          </p:cNvCxnSpPr>
          <p:nvPr/>
        </p:nvCxnSpPr>
        <p:spPr>
          <a:xfrm rot="16200000" flipH="1">
            <a:off x="6892288" y="2459354"/>
            <a:ext cx="731520" cy="200025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1"/>
          <p:cNvCxnSpPr>
            <a:stCxn id="14" idx="2"/>
            <a:endCxn id="29" idx="0"/>
          </p:cNvCxnSpPr>
          <p:nvPr/>
        </p:nvCxnSpPr>
        <p:spPr>
          <a:xfrm rot="16200000" flipH="1">
            <a:off x="6177913" y="3173729"/>
            <a:ext cx="731520" cy="57150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1"/>
          <p:cNvCxnSpPr>
            <a:stCxn id="14" idx="2"/>
            <a:endCxn id="30" idx="0"/>
          </p:cNvCxnSpPr>
          <p:nvPr/>
        </p:nvCxnSpPr>
        <p:spPr>
          <a:xfrm rot="5400000">
            <a:off x="4796788" y="2364105"/>
            <a:ext cx="731520" cy="21907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Elbow Connector 11"/>
          <p:cNvCxnSpPr>
            <a:stCxn id="14" idx="2"/>
            <a:endCxn id="60" idx="0"/>
          </p:cNvCxnSpPr>
          <p:nvPr/>
        </p:nvCxnSpPr>
        <p:spPr>
          <a:xfrm rot="5400000">
            <a:off x="5487351" y="3054668"/>
            <a:ext cx="731520" cy="8096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35"/>
          <p:cNvGrpSpPr/>
          <p:nvPr/>
        </p:nvGrpSpPr>
        <p:grpSpPr>
          <a:xfrm>
            <a:off x="4210048" y="899160"/>
            <a:ext cx="1428750" cy="1280160"/>
            <a:chOff x="3829050" y="1432560"/>
            <a:chExt cx="1428750" cy="1280160"/>
          </a:xfrm>
        </p:grpSpPr>
        <p:sp>
          <p:nvSpPr>
            <p:cNvPr id="4" name="Rectangle 3"/>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22" name="Rectangle 21"/>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27" name="Rectangle 26"/>
            <p:cNvSpPr/>
            <p:nvPr/>
          </p:nvSpPr>
          <p:spPr>
            <a:xfrm>
              <a:off x="3829051" y="1798320"/>
              <a:ext cx="476250"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42" name="Rectangle 41"/>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79" name="Rectangle 78"/>
          <p:cNvSpPr/>
          <p:nvPr/>
        </p:nvSpPr>
        <p:spPr>
          <a:xfrm>
            <a:off x="3829048" y="167640"/>
            <a:ext cx="238125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Unprivileged partition</a:t>
            </a:r>
          </a:p>
        </p:txBody>
      </p:sp>
      <p:sp>
        <p:nvSpPr>
          <p:cNvPr id="80" name="Rectangle 79"/>
          <p:cNvSpPr/>
          <p:nvPr/>
        </p:nvSpPr>
        <p:spPr>
          <a:xfrm>
            <a:off x="6400799" y="167640"/>
            <a:ext cx="228600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Privileged partition</a:t>
            </a:r>
          </a:p>
        </p:txBody>
      </p:sp>
      <p:cxnSp>
        <p:nvCxnSpPr>
          <p:cNvPr id="90" name="Straight Connector 89"/>
          <p:cNvCxnSpPr/>
          <p:nvPr/>
        </p:nvCxnSpPr>
        <p:spPr>
          <a:xfrm rot="5400000">
            <a:off x="7219949" y="2407880"/>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649191" y="2406927"/>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3" name="Group 136"/>
          <p:cNvGrpSpPr/>
          <p:nvPr/>
        </p:nvGrpSpPr>
        <p:grpSpPr>
          <a:xfrm>
            <a:off x="6724648" y="914400"/>
            <a:ext cx="1428750" cy="1280160"/>
            <a:chOff x="3829050" y="1432560"/>
            <a:chExt cx="1428750" cy="1280160"/>
          </a:xfrm>
        </p:grpSpPr>
        <p:sp>
          <p:nvSpPr>
            <p:cNvPr id="138" name="Rectangle 13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39" name="Rectangle 13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0" name="Rectangle 139"/>
            <p:cNvSpPr/>
            <p:nvPr/>
          </p:nvSpPr>
          <p:spPr>
            <a:xfrm>
              <a:off x="3829051" y="1798320"/>
              <a:ext cx="476250"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1" name="Rectangle 14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162" name="Rectangle 161"/>
          <p:cNvSpPr/>
          <p:nvPr/>
        </p:nvSpPr>
        <p:spPr>
          <a:xfrm>
            <a:off x="2057399" y="685800"/>
            <a:ext cx="1186348"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Last Level Cache</a:t>
            </a:r>
            <a:endParaRPr lang="en-US" dirty="0">
              <a:solidFill>
                <a:schemeClr val="tx1"/>
              </a:solidFill>
            </a:endParaRPr>
          </a:p>
        </p:txBody>
      </p:sp>
      <p:cxnSp>
        <p:nvCxnSpPr>
          <p:cNvPr id="165" name="Elbow Connector 11"/>
          <p:cNvCxnSpPr>
            <a:stCxn id="14" idx="1"/>
            <a:endCxn id="162" idx="3"/>
          </p:cNvCxnSpPr>
          <p:nvPr/>
        </p:nvCxnSpPr>
        <p:spPr>
          <a:xfrm rot="10800000">
            <a:off x="3243747" y="1714500"/>
            <a:ext cx="585300" cy="115062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714999" y="525780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IOAPIC</a:t>
            </a:r>
            <a:endParaRPr lang="en-US" dirty="0">
              <a:solidFill>
                <a:schemeClr val="tx1"/>
              </a:solidFill>
            </a:endParaRPr>
          </a:p>
        </p:txBody>
      </p:sp>
      <p:sp>
        <p:nvSpPr>
          <p:cNvPr id="64" name="Rectangle 63"/>
          <p:cNvSpPr/>
          <p:nvPr/>
        </p:nvSpPr>
        <p:spPr>
          <a:xfrm>
            <a:off x="3124199" y="61722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Management NIC</a:t>
            </a:r>
            <a:endParaRPr lang="en-US" dirty="0">
              <a:solidFill>
                <a:schemeClr val="tx1"/>
              </a:solidFill>
            </a:endParaRPr>
          </a:p>
        </p:txBody>
      </p:sp>
      <p:sp>
        <p:nvSpPr>
          <p:cNvPr id="66" name="Rectangle 65"/>
          <p:cNvSpPr/>
          <p:nvPr/>
        </p:nvSpPr>
        <p:spPr>
          <a:xfrm>
            <a:off x="5105398" y="6162261"/>
            <a:ext cx="1228725"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Service Processor</a:t>
            </a:r>
            <a:endParaRPr lang="en-US" dirty="0">
              <a:solidFill>
                <a:schemeClr val="tx1"/>
              </a:solidFill>
            </a:endParaRPr>
          </a:p>
        </p:txBody>
      </p:sp>
      <p:cxnSp>
        <p:nvCxnSpPr>
          <p:cNvPr id="68" name="Elbow Connector 67"/>
          <p:cNvCxnSpPr>
            <a:stCxn id="6" idx="2"/>
            <a:endCxn id="66" idx="0"/>
          </p:cNvCxnSpPr>
          <p:nvPr/>
        </p:nvCxnSpPr>
        <p:spPr>
          <a:xfrm rot="5400000">
            <a:off x="5704253" y="5989588"/>
            <a:ext cx="188181" cy="157164"/>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6" idx="1"/>
            <a:endCxn id="64" idx="3"/>
          </p:cNvCxnSpPr>
          <p:nvPr/>
        </p:nvCxnSpPr>
        <p:spPr>
          <a:xfrm rot="10800000" flipV="1">
            <a:off x="4572000" y="6467060"/>
            <a:ext cx="533399" cy="9939"/>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142999" y="6096000"/>
            <a:ext cx="1524000" cy="646319"/>
          </a:xfrm>
          <a:prstGeom prst="rect">
            <a:avLst/>
          </a:prstGeom>
          <a:noFill/>
        </p:spPr>
        <p:txBody>
          <a:bodyPr vert="horz" wrap="square" lIns="91429" tIns="45714" rIns="91429" bIns="45714" rtlCol="0">
            <a:spAutoFit/>
          </a:bodyPr>
          <a:lstStyle/>
          <a:p>
            <a:r>
              <a:rPr lang="en-US" dirty="0" smtClean="0"/>
              <a:t>Management Network</a:t>
            </a:r>
          </a:p>
        </p:txBody>
      </p:sp>
      <p:cxnSp>
        <p:nvCxnSpPr>
          <p:cNvPr id="75" name="Elbow Connector 74"/>
          <p:cNvCxnSpPr>
            <a:stCxn id="64" idx="1"/>
            <a:endCxn id="74" idx="3"/>
          </p:cNvCxnSpPr>
          <p:nvPr/>
        </p:nvCxnSpPr>
        <p:spPr>
          <a:xfrm rot="10800000">
            <a:off x="2666999" y="6419160"/>
            <a:ext cx="457200" cy="578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52399" y="1524000"/>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399" y="838200"/>
            <a:ext cx="1219201" cy="584776"/>
          </a:xfrm>
          <a:prstGeom prst="rect">
            <a:avLst/>
          </a:prstGeom>
          <a:noFill/>
        </p:spPr>
        <p:txBody>
          <a:bodyPr wrap="square" rtlCol="0">
            <a:spAutoFit/>
          </a:bodyPr>
          <a:lstStyle/>
          <a:p>
            <a:r>
              <a:rPr lang="en-US" sz="1600" dirty="0" smtClean="0"/>
              <a:t>Privileged partition</a:t>
            </a:r>
          </a:p>
        </p:txBody>
      </p:sp>
      <p:sp>
        <p:nvSpPr>
          <p:cNvPr id="76" name="TextBox 75"/>
          <p:cNvSpPr txBox="1"/>
          <p:nvPr/>
        </p:nvSpPr>
        <p:spPr>
          <a:xfrm>
            <a:off x="152399" y="1524000"/>
            <a:ext cx="1295400" cy="584776"/>
          </a:xfrm>
          <a:prstGeom prst="rect">
            <a:avLst/>
          </a:prstGeom>
          <a:noFill/>
        </p:spPr>
        <p:txBody>
          <a:bodyPr wrap="square" rtlCol="0">
            <a:spAutoFit/>
          </a:bodyPr>
          <a:lstStyle/>
          <a:p>
            <a:r>
              <a:rPr lang="en-US" sz="1600" dirty="0" smtClean="0"/>
              <a:t>Unprivileged partition</a:t>
            </a:r>
          </a:p>
        </p:txBody>
      </p:sp>
      <p:sp>
        <p:nvSpPr>
          <p:cNvPr id="5" name="圓角矩形 4"/>
          <p:cNvSpPr/>
          <p:nvPr/>
        </p:nvSpPr>
        <p:spPr bwMode="auto">
          <a:xfrm>
            <a:off x="7200899" y="4856922"/>
            <a:ext cx="1676400" cy="1191370"/>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222377135"/>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1904999" y="3276600"/>
            <a:ext cx="7086600" cy="1371600"/>
          </a:xfrm>
          <a:prstGeom prst="rect">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r>
              <a:rPr lang="en-US" sz="1600" dirty="0" smtClean="0"/>
              <a:t>Integrated Northbridge</a:t>
            </a:r>
          </a:p>
        </p:txBody>
      </p:sp>
      <p:grpSp>
        <p:nvGrpSpPr>
          <p:cNvPr id="2" name="Group 156"/>
          <p:cNvGrpSpPr/>
          <p:nvPr/>
        </p:nvGrpSpPr>
        <p:grpSpPr>
          <a:xfrm>
            <a:off x="7029448" y="609600"/>
            <a:ext cx="1428750" cy="1280160"/>
            <a:chOff x="3829050" y="1432560"/>
            <a:chExt cx="1428750" cy="1280160"/>
          </a:xfrm>
        </p:grpSpPr>
        <p:sp>
          <p:nvSpPr>
            <p:cNvPr id="158" name="Rectangle 15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9" name="Rectangle 15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60" name="Rectangle 15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61" name="Rectangle 16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3" name="Group 151"/>
          <p:cNvGrpSpPr/>
          <p:nvPr/>
        </p:nvGrpSpPr>
        <p:grpSpPr>
          <a:xfrm>
            <a:off x="6877048" y="762000"/>
            <a:ext cx="1428750" cy="1280160"/>
            <a:chOff x="3829050" y="1432560"/>
            <a:chExt cx="1428750" cy="1280160"/>
          </a:xfrm>
        </p:grpSpPr>
        <p:sp>
          <p:nvSpPr>
            <p:cNvPr id="153" name="Rectangle 15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4" name="Rectangle 15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5" name="Rectangle 15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6" name="Rectangle 15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9" name="Group 146"/>
          <p:cNvGrpSpPr/>
          <p:nvPr/>
        </p:nvGrpSpPr>
        <p:grpSpPr>
          <a:xfrm>
            <a:off x="4514848" y="609600"/>
            <a:ext cx="1428750" cy="1280160"/>
            <a:chOff x="3829050" y="1432560"/>
            <a:chExt cx="1428750" cy="1280160"/>
          </a:xfrm>
        </p:grpSpPr>
        <p:sp>
          <p:nvSpPr>
            <p:cNvPr id="148" name="Rectangle 14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9" name="Rectangle 14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0" name="Rectangle 14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1" name="Rectangle 15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10" name="Group 141"/>
          <p:cNvGrpSpPr/>
          <p:nvPr/>
        </p:nvGrpSpPr>
        <p:grpSpPr>
          <a:xfrm>
            <a:off x="4362448" y="762000"/>
            <a:ext cx="1428750" cy="1280160"/>
            <a:chOff x="3829050" y="1432560"/>
            <a:chExt cx="1428750" cy="1280160"/>
          </a:xfrm>
        </p:grpSpPr>
        <p:sp>
          <p:nvSpPr>
            <p:cNvPr id="143" name="Rectangle 14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4" name="Rectangle 14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5" name="Rectangle 14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6" name="Rectangle 14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6" name="Rectangle 5"/>
          <p:cNvSpPr/>
          <p:nvPr/>
        </p:nvSpPr>
        <p:spPr>
          <a:xfrm>
            <a:off x="4724399" y="4876800"/>
            <a:ext cx="2305052"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600" dirty="0" smtClean="0">
                <a:solidFill>
                  <a:schemeClr val="tx1"/>
                </a:solidFill>
              </a:rPr>
              <a:t>Platform Controller Hub</a:t>
            </a:r>
            <a:endParaRPr lang="en-US" sz="1600" dirty="0">
              <a:solidFill>
                <a:schemeClr val="tx1"/>
              </a:solidFill>
            </a:endParaRPr>
          </a:p>
        </p:txBody>
      </p:sp>
      <p:sp>
        <p:nvSpPr>
          <p:cNvPr id="7" name="Rectangle 6"/>
          <p:cNvSpPr/>
          <p:nvPr/>
        </p:nvSpPr>
        <p:spPr>
          <a:xfrm>
            <a:off x="3124199" y="4876800"/>
            <a:ext cx="1466849"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NIC</a:t>
            </a:r>
            <a:endParaRPr lang="en-US" dirty="0">
              <a:solidFill>
                <a:schemeClr val="tx1"/>
              </a:solidFill>
            </a:endParaRPr>
          </a:p>
        </p:txBody>
      </p:sp>
      <p:cxnSp>
        <p:nvCxnSpPr>
          <p:cNvPr id="8" name="Elbow Connector 11"/>
          <p:cNvCxnSpPr>
            <a:stCxn id="30" idx="2"/>
            <a:endCxn id="7" idx="0"/>
          </p:cNvCxnSpPr>
          <p:nvPr/>
        </p:nvCxnSpPr>
        <p:spPr>
          <a:xfrm rot="5400000">
            <a:off x="3756659" y="4566286"/>
            <a:ext cx="411480" cy="20954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057398" y="3810000"/>
            <a:ext cx="1186348" cy="655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Memory Controller</a:t>
            </a:r>
            <a:endParaRPr lang="en-US" dirty="0">
              <a:solidFill>
                <a:schemeClr val="tx1"/>
              </a:solidFill>
            </a:endParaRPr>
          </a:p>
        </p:txBody>
      </p:sp>
      <p:sp>
        <p:nvSpPr>
          <p:cNvPr id="14" name="Rectangle 13"/>
          <p:cNvSpPr/>
          <p:nvPr/>
        </p:nvSpPr>
        <p:spPr>
          <a:xfrm>
            <a:off x="3829047" y="2636520"/>
            <a:ext cx="4857751"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On chip interconnect</a:t>
            </a:r>
            <a:endParaRPr lang="en-US" dirty="0">
              <a:solidFill>
                <a:schemeClr val="tx1"/>
              </a:solidFill>
            </a:endParaRPr>
          </a:p>
        </p:txBody>
      </p:sp>
      <p:sp>
        <p:nvSpPr>
          <p:cNvPr id="16" name="Rectangle 15"/>
          <p:cNvSpPr/>
          <p:nvPr/>
        </p:nvSpPr>
        <p:spPr>
          <a:xfrm>
            <a:off x="1828800" y="76200"/>
            <a:ext cx="7239000" cy="4663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r>
              <a:rPr lang="en-US" sz="2400" dirty="0" smtClean="0">
                <a:solidFill>
                  <a:schemeClr val="tx1"/>
                </a:solidFill>
              </a:rPr>
              <a:t>Processor</a:t>
            </a:r>
            <a:endParaRPr lang="en-US" sz="2000" dirty="0">
              <a:solidFill>
                <a:schemeClr val="tx1"/>
              </a:solidFill>
            </a:endParaRPr>
          </a:p>
        </p:txBody>
      </p:sp>
      <p:sp>
        <p:nvSpPr>
          <p:cNvPr id="29" name="Rectangle 28"/>
          <p:cNvSpPr/>
          <p:nvPr/>
        </p:nvSpPr>
        <p:spPr>
          <a:xfrm>
            <a:off x="6210299" y="3825240"/>
            <a:ext cx="1238250" cy="6400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endParaRPr lang="en-US" dirty="0" smtClean="0">
              <a:solidFill>
                <a:schemeClr val="tx1"/>
              </a:solidFill>
            </a:endParaRPr>
          </a:p>
        </p:txBody>
      </p:sp>
      <p:sp>
        <p:nvSpPr>
          <p:cNvPr id="30" name="Rectangle 29"/>
          <p:cNvSpPr/>
          <p:nvPr/>
        </p:nvSpPr>
        <p:spPr>
          <a:xfrm>
            <a:off x="3448048" y="382524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err="1" smtClean="0">
                <a:solidFill>
                  <a:schemeClr val="tx1"/>
                </a:solidFill>
              </a:rPr>
              <a:t>PCIe</a:t>
            </a:r>
            <a:r>
              <a:rPr lang="en-US" sz="1600" dirty="0" smtClean="0">
                <a:solidFill>
                  <a:schemeClr val="tx1"/>
                </a:solidFill>
              </a:rPr>
              <a:t> ctrl</a:t>
            </a:r>
          </a:p>
        </p:txBody>
      </p:sp>
      <p:sp>
        <p:nvSpPr>
          <p:cNvPr id="31" name="Rectangle 30"/>
          <p:cNvSpPr/>
          <p:nvPr/>
        </p:nvSpPr>
        <p:spPr>
          <a:xfrm>
            <a:off x="7639049" y="3825240"/>
            <a:ext cx="123825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dirty="0">
              <a:solidFill>
                <a:schemeClr val="tx1"/>
              </a:solidFill>
            </a:endParaRPr>
          </a:p>
        </p:txBody>
      </p:sp>
      <p:cxnSp>
        <p:nvCxnSpPr>
          <p:cNvPr id="33" name="Elbow Connector 32"/>
          <p:cNvCxnSpPr>
            <a:stCxn id="60" idx="2"/>
            <a:endCxn id="6" idx="0"/>
          </p:cNvCxnSpPr>
          <p:nvPr/>
        </p:nvCxnSpPr>
        <p:spPr>
          <a:xfrm rot="16200000" flipH="1">
            <a:off x="5456871" y="4456746"/>
            <a:ext cx="411480" cy="42862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1"/>
            <a:endCxn id="43" idx="3"/>
          </p:cNvCxnSpPr>
          <p:nvPr/>
        </p:nvCxnSpPr>
        <p:spPr>
          <a:xfrm rot="10800000">
            <a:off x="1409700" y="2636520"/>
            <a:ext cx="647698" cy="15011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7" idx="1"/>
            <a:endCxn id="78" idx="3"/>
          </p:cNvCxnSpPr>
          <p:nvPr/>
        </p:nvCxnSpPr>
        <p:spPr>
          <a:xfrm rot="10800000">
            <a:off x="2782957" y="5366260"/>
            <a:ext cx="341242" cy="5918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43799" y="4953000"/>
            <a:ext cx="1047750" cy="914400"/>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cxnSp>
        <p:nvCxnSpPr>
          <p:cNvPr id="67" name="Elbow Connector 66"/>
          <p:cNvCxnSpPr>
            <a:stCxn id="6" idx="3"/>
            <a:endCxn id="65" idx="1"/>
          </p:cNvCxnSpPr>
          <p:nvPr/>
        </p:nvCxnSpPr>
        <p:spPr>
          <a:xfrm flipV="1">
            <a:off x="7029451" y="5410200"/>
            <a:ext cx="514348" cy="152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76400" y="5181600"/>
            <a:ext cx="1106557" cy="369320"/>
          </a:xfrm>
          <a:prstGeom prst="rect">
            <a:avLst/>
          </a:prstGeom>
          <a:noFill/>
        </p:spPr>
        <p:txBody>
          <a:bodyPr vert="horz" wrap="square" lIns="91429" tIns="45714" rIns="91429" bIns="45714" rtlCol="0">
            <a:spAutoFit/>
          </a:bodyPr>
          <a:lstStyle/>
          <a:p>
            <a:r>
              <a:rPr lang="en-US" dirty="0" smtClean="0"/>
              <a:t>Network</a:t>
            </a:r>
          </a:p>
        </p:txBody>
      </p:sp>
      <p:sp>
        <p:nvSpPr>
          <p:cNvPr id="43" name="Rectangle 42"/>
          <p:cNvSpPr/>
          <p:nvPr/>
        </p:nvSpPr>
        <p:spPr>
          <a:xfrm>
            <a:off x="152399" y="533400"/>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sp>
        <p:nvSpPr>
          <p:cNvPr id="60" name="Rectangle 59"/>
          <p:cNvSpPr/>
          <p:nvPr/>
        </p:nvSpPr>
        <p:spPr>
          <a:xfrm>
            <a:off x="4876798" y="3825240"/>
            <a:ext cx="114300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DMI Ctrl</a:t>
            </a:r>
          </a:p>
        </p:txBody>
      </p:sp>
      <p:cxnSp>
        <p:nvCxnSpPr>
          <p:cNvPr id="119" name="Elbow Connector 11"/>
          <p:cNvCxnSpPr>
            <a:stCxn id="14" idx="1"/>
            <a:endCxn id="12" idx="0"/>
          </p:cNvCxnSpPr>
          <p:nvPr/>
        </p:nvCxnSpPr>
        <p:spPr>
          <a:xfrm rot="10800000" flipV="1">
            <a:off x="2650573" y="2865120"/>
            <a:ext cx="1178475" cy="94488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Elbow Connector 11"/>
          <p:cNvCxnSpPr>
            <a:stCxn id="14" idx="2"/>
            <a:endCxn id="31" idx="0"/>
          </p:cNvCxnSpPr>
          <p:nvPr/>
        </p:nvCxnSpPr>
        <p:spPr>
          <a:xfrm rot="16200000" flipH="1">
            <a:off x="6892288" y="2459354"/>
            <a:ext cx="731520" cy="200025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1"/>
          <p:cNvCxnSpPr>
            <a:stCxn id="14" idx="2"/>
            <a:endCxn id="29" idx="0"/>
          </p:cNvCxnSpPr>
          <p:nvPr/>
        </p:nvCxnSpPr>
        <p:spPr>
          <a:xfrm rot="16200000" flipH="1">
            <a:off x="6177913" y="3173729"/>
            <a:ext cx="731520" cy="57150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1"/>
          <p:cNvCxnSpPr>
            <a:stCxn id="14" idx="2"/>
            <a:endCxn id="30" idx="0"/>
          </p:cNvCxnSpPr>
          <p:nvPr/>
        </p:nvCxnSpPr>
        <p:spPr>
          <a:xfrm rot="5400000">
            <a:off x="4796788" y="2364105"/>
            <a:ext cx="731520" cy="21907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Elbow Connector 11"/>
          <p:cNvCxnSpPr>
            <a:stCxn id="14" idx="2"/>
            <a:endCxn id="60" idx="0"/>
          </p:cNvCxnSpPr>
          <p:nvPr/>
        </p:nvCxnSpPr>
        <p:spPr>
          <a:xfrm rot="5400000">
            <a:off x="5487351" y="3054668"/>
            <a:ext cx="731520" cy="8096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35"/>
          <p:cNvGrpSpPr/>
          <p:nvPr/>
        </p:nvGrpSpPr>
        <p:grpSpPr>
          <a:xfrm>
            <a:off x="4210048" y="899160"/>
            <a:ext cx="1428750" cy="1280160"/>
            <a:chOff x="3829050" y="1432560"/>
            <a:chExt cx="1428750" cy="1280160"/>
          </a:xfrm>
        </p:grpSpPr>
        <p:sp>
          <p:nvSpPr>
            <p:cNvPr id="4" name="Rectangle 3"/>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22" name="Rectangle 21"/>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27" name="Rectangle 26"/>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42" name="Rectangle 41"/>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79" name="Rectangle 78"/>
          <p:cNvSpPr/>
          <p:nvPr/>
        </p:nvSpPr>
        <p:spPr>
          <a:xfrm>
            <a:off x="3829048" y="167640"/>
            <a:ext cx="238125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Unprivileged partition</a:t>
            </a:r>
          </a:p>
        </p:txBody>
      </p:sp>
      <p:sp>
        <p:nvSpPr>
          <p:cNvPr id="80" name="Rectangle 79"/>
          <p:cNvSpPr/>
          <p:nvPr/>
        </p:nvSpPr>
        <p:spPr>
          <a:xfrm>
            <a:off x="6400799" y="167640"/>
            <a:ext cx="228600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Privileged partition</a:t>
            </a:r>
          </a:p>
        </p:txBody>
      </p:sp>
      <p:cxnSp>
        <p:nvCxnSpPr>
          <p:cNvPr id="90" name="Straight Connector 89"/>
          <p:cNvCxnSpPr/>
          <p:nvPr/>
        </p:nvCxnSpPr>
        <p:spPr>
          <a:xfrm rot="5400000">
            <a:off x="7219949" y="2407880"/>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649191" y="2406927"/>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3" name="Group 136"/>
          <p:cNvGrpSpPr/>
          <p:nvPr/>
        </p:nvGrpSpPr>
        <p:grpSpPr>
          <a:xfrm>
            <a:off x="6724648" y="914400"/>
            <a:ext cx="1428750" cy="1280160"/>
            <a:chOff x="3829050" y="1432560"/>
            <a:chExt cx="1428750" cy="1280160"/>
          </a:xfrm>
        </p:grpSpPr>
        <p:sp>
          <p:nvSpPr>
            <p:cNvPr id="138" name="Rectangle 13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39" name="Rectangle 13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0" name="Rectangle 139"/>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1" name="Rectangle 14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162" name="Rectangle 161"/>
          <p:cNvSpPr/>
          <p:nvPr/>
        </p:nvSpPr>
        <p:spPr>
          <a:xfrm>
            <a:off x="2057399" y="685800"/>
            <a:ext cx="1186348"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Last Level Cache</a:t>
            </a:r>
            <a:endParaRPr lang="en-US" dirty="0">
              <a:solidFill>
                <a:schemeClr val="tx1"/>
              </a:solidFill>
            </a:endParaRPr>
          </a:p>
        </p:txBody>
      </p:sp>
      <p:cxnSp>
        <p:nvCxnSpPr>
          <p:cNvPr id="165" name="Elbow Connector 11"/>
          <p:cNvCxnSpPr>
            <a:stCxn id="14" idx="1"/>
            <a:endCxn id="162" idx="3"/>
          </p:cNvCxnSpPr>
          <p:nvPr/>
        </p:nvCxnSpPr>
        <p:spPr>
          <a:xfrm rot="10800000">
            <a:off x="3243747" y="1714500"/>
            <a:ext cx="585300" cy="115062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714999" y="525780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IOAPIC</a:t>
            </a:r>
            <a:endParaRPr lang="en-US" dirty="0">
              <a:solidFill>
                <a:schemeClr val="tx1"/>
              </a:solidFill>
            </a:endParaRPr>
          </a:p>
        </p:txBody>
      </p:sp>
      <p:sp>
        <p:nvSpPr>
          <p:cNvPr id="64" name="Rectangle 63"/>
          <p:cNvSpPr/>
          <p:nvPr/>
        </p:nvSpPr>
        <p:spPr>
          <a:xfrm>
            <a:off x="3124199" y="61722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Management NIC</a:t>
            </a:r>
            <a:endParaRPr lang="en-US" dirty="0">
              <a:solidFill>
                <a:schemeClr val="tx1"/>
              </a:solidFill>
            </a:endParaRPr>
          </a:p>
        </p:txBody>
      </p:sp>
      <p:sp>
        <p:nvSpPr>
          <p:cNvPr id="66" name="Rectangle 65"/>
          <p:cNvSpPr/>
          <p:nvPr/>
        </p:nvSpPr>
        <p:spPr>
          <a:xfrm>
            <a:off x="5105398" y="6162261"/>
            <a:ext cx="1228725"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Service Processor</a:t>
            </a:r>
            <a:endParaRPr lang="en-US" dirty="0">
              <a:solidFill>
                <a:schemeClr val="tx1"/>
              </a:solidFill>
            </a:endParaRPr>
          </a:p>
        </p:txBody>
      </p:sp>
      <p:cxnSp>
        <p:nvCxnSpPr>
          <p:cNvPr id="68" name="Elbow Connector 67"/>
          <p:cNvCxnSpPr>
            <a:stCxn id="6" idx="2"/>
            <a:endCxn id="66" idx="0"/>
          </p:cNvCxnSpPr>
          <p:nvPr/>
        </p:nvCxnSpPr>
        <p:spPr>
          <a:xfrm rot="5400000">
            <a:off x="5704253" y="5989588"/>
            <a:ext cx="188181" cy="157164"/>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6" idx="1"/>
            <a:endCxn id="64" idx="3"/>
          </p:cNvCxnSpPr>
          <p:nvPr/>
        </p:nvCxnSpPr>
        <p:spPr>
          <a:xfrm rot="10800000" flipV="1">
            <a:off x="4572000" y="6467060"/>
            <a:ext cx="533399" cy="9939"/>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142999" y="6096000"/>
            <a:ext cx="1524000" cy="646319"/>
          </a:xfrm>
          <a:prstGeom prst="rect">
            <a:avLst/>
          </a:prstGeom>
          <a:noFill/>
        </p:spPr>
        <p:txBody>
          <a:bodyPr vert="horz" wrap="square" lIns="91429" tIns="45714" rIns="91429" bIns="45714" rtlCol="0">
            <a:spAutoFit/>
          </a:bodyPr>
          <a:lstStyle/>
          <a:p>
            <a:r>
              <a:rPr lang="en-US" dirty="0" smtClean="0"/>
              <a:t>Management Network</a:t>
            </a:r>
          </a:p>
        </p:txBody>
      </p:sp>
      <p:cxnSp>
        <p:nvCxnSpPr>
          <p:cNvPr id="75" name="Elbow Connector 74"/>
          <p:cNvCxnSpPr>
            <a:stCxn id="64" idx="1"/>
            <a:endCxn id="74" idx="3"/>
          </p:cNvCxnSpPr>
          <p:nvPr/>
        </p:nvCxnSpPr>
        <p:spPr>
          <a:xfrm rot="10800000">
            <a:off x="2666999" y="6419160"/>
            <a:ext cx="457200" cy="578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52399" y="1524000"/>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399" y="838200"/>
            <a:ext cx="1219201" cy="584776"/>
          </a:xfrm>
          <a:prstGeom prst="rect">
            <a:avLst/>
          </a:prstGeom>
          <a:noFill/>
        </p:spPr>
        <p:txBody>
          <a:bodyPr wrap="square" rtlCol="0">
            <a:spAutoFit/>
          </a:bodyPr>
          <a:lstStyle/>
          <a:p>
            <a:r>
              <a:rPr lang="en-US" sz="1600" dirty="0" smtClean="0"/>
              <a:t>Privileged partition</a:t>
            </a:r>
          </a:p>
        </p:txBody>
      </p:sp>
      <p:sp>
        <p:nvSpPr>
          <p:cNvPr id="76" name="TextBox 75"/>
          <p:cNvSpPr txBox="1"/>
          <p:nvPr/>
        </p:nvSpPr>
        <p:spPr>
          <a:xfrm>
            <a:off x="152399" y="1524000"/>
            <a:ext cx="1295400" cy="584776"/>
          </a:xfrm>
          <a:prstGeom prst="rect">
            <a:avLst/>
          </a:prstGeom>
          <a:noFill/>
        </p:spPr>
        <p:txBody>
          <a:bodyPr wrap="square" rtlCol="0">
            <a:spAutoFit/>
          </a:bodyPr>
          <a:lstStyle/>
          <a:p>
            <a:r>
              <a:rPr lang="en-US" sz="1600" dirty="0" smtClean="0"/>
              <a:t>Unprivileged partition</a:t>
            </a:r>
          </a:p>
        </p:txBody>
      </p:sp>
      <p:sp>
        <p:nvSpPr>
          <p:cNvPr id="5" name="圓角矩形 4"/>
          <p:cNvSpPr/>
          <p:nvPr/>
        </p:nvSpPr>
        <p:spPr bwMode="auto">
          <a:xfrm>
            <a:off x="4048124" y="1210917"/>
            <a:ext cx="800100" cy="595685"/>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3" name="圓角矩形 72"/>
          <p:cNvSpPr/>
          <p:nvPr/>
        </p:nvSpPr>
        <p:spPr bwMode="auto">
          <a:xfrm>
            <a:off x="6591298" y="1233115"/>
            <a:ext cx="800100" cy="595685"/>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7" name="圓角矩形 76"/>
          <p:cNvSpPr/>
          <p:nvPr/>
        </p:nvSpPr>
        <p:spPr bwMode="auto">
          <a:xfrm>
            <a:off x="6143623" y="3664557"/>
            <a:ext cx="1400176" cy="907443"/>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2169334084"/>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MMU Modification – Memory Protection</a:t>
            </a:r>
            <a:endParaRPr lang="zh-TW" altLang="en-US" dirty="0"/>
          </a:p>
        </p:txBody>
      </p:sp>
      <p:sp>
        <p:nvSpPr>
          <p:cNvPr id="23" name="Rectangle 11"/>
          <p:cNvSpPr/>
          <p:nvPr/>
        </p:nvSpPr>
        <p:spPr>
          <a:xfrm>
            <a:off x="2133600" y="2818058"/>
            <a:ext cx="949078"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26" name="Rectangle 37"/>
          <p:cNvSpPr/>
          <p:nvPr/>
        </p:nvSpPr>
        <p:spPr>
          <a:xfrm>
            <a:off x="4343400" y="2766535"/>
            <a:ext cx="1828800" cy="1083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cxnSp>
        <p:nvCxnSpPr>
          <p:cNvPr id="31" name="Straight Arrow Connector 63"/>
          <p:cNvCxnSpPr>
            <a:stCxn id="32" idx="0"/>
            <a:endCxn id="34" idx="2"/>
          </p:cNvCxnSpPr>
          <p:nvPr/>
        </p:nvCxnSpPr>
        <p:spPr>
          <a:xfrm rot="16200000" flipV="1">
            <a:off x="3979346" y="1792882"/>
            <a:ext cx="652058" cy="68565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Rectangle 68"/>
          <p:cNvSpPr/>
          <p:nvPr/>
        </p:nvSpPr>
        <p:spPr>
          <a:xfrm>
            <a:off x="4343400" y="2461736"/>
            <a:ext cx="6096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CR3</a:t>
            </a:r>
            <a:endParaRPr lang="en-US" sz="1400" dirty="0">
              <a:solidFill>
                <a:schemeClr val="tx1"/>
              </a:solidFill>
            </a:endParaRPr>
          </a:p>
        </p:txBody>
      </p:sp>
      <p:sp>
        <p:nvSpPr>
          <p:cNvPr id="33" name="Rectangle 69"/>
          <p:cNvSpPr/>
          <p:nvPr/>
        </p:nvSpPr>
        <p:spPr>
          <a:xfrm>
            <a:off x="5029200" y="2461736"/>
            <a:ext cx="1143000" cy="228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err="1" smtClean="0">
                <a:solidFill>
                  <a:schemeClr val="tx1"/>
                </a:solidFill>
              </a:rPr>
              <a:t>Special_reg</a:t>
            </a:r>
            <a:endParaRPr lang="en-US" sz="1400" dirty="0">
              <a:solidFill>
                <a:schemeClr val="tx1"/>
              </a:solidFill>
            </a:endParaRPr>
          </a:p>
        </p:txBody>
      </p:sp>
      <p:sp>
        <p:nvSpPr>
          <p:cNvPr id="34" name="TextBox 72"/>
          <p:cNvSpPr txBox="1"/>
          <p:nvPr/>
        </p:nvSpPr>
        <p:spPr>
          <a:xfrm>
            <a:off x="3429001" y="1471136"/>
            <a:ext cx="1067097" cy="338542"/>
          </a:xfrm>
          <a:prstGeom prst="rect">
            <a:avLst/>
          </a:prstGeom>
          <a:noFill/>
        </p:spPr>
        <p:txBody>
          <a:bodyPr wrap="none" lIns="91429" tIns="45714" rIns="91429" bIns="45714" rtlCol="0">
            <a:spAutoFit/>
          </a:bodyPr>
          <a:lstStyle/>
          <a:p>
            <a:r>
              <a:rPr lang="en-US" sz="1600" dirty="0" smtClean="0"/>
              <a:t>Page Table</a:t>
            </a:r>
          </a:p>
        </p:txBody>
      </p:sp>
      <p:sp>
        <p:nvSpPr>
          <p:cNvPr id="35" name="TextBox 75"/>
          <p:cNvSpPr txBox="1"/>
          <p:nvPr/>
        </p:nvSpPr>
        <p:spPr>
          <a:xfrm>
            <a:off x="5029200" y="1471136"/>
            <a:ext cx="1600200" cy="523208"/>
          </a:xfrm>
          <a:prstGeom prst="rect">
            <a:avLst/>
          </a:prstGeom>
          <a:noFill/>
        </p:spPr>
        <p:txBody>
          <a:bodyPr wrap="square" lIns="91429" tIns="45714" rIns="91429" bIns="45714" rtlCol="0">
            <a:spAutoFit/>
          </a:bodyPr>
          <a:lstStyle/>
          <a:p>
            <a:r>
              <a:rPr lang="en-US" sz="1400" dirty="0" smtClean="0">
                <a:solidFill>
                  <a:srgbClr val="FF0000"/>
                </a:solidFill>
              </a:rPr>
              <a:t>DPI core boundary register</a:t>
            </a:r>
          </a:p>
        </p:txBody>
      </p:sp>
      <p:cxnSp>
        <p:nvCxnSpPr>
          <p:cNvPr id="36" name="Straight Arrow Connector 76"/>
          <p:cNvCxnSpPr>
            <a:stCxn id="33" idx="0"/>
            <a:endCxn id="35" idx="2"/>
          </p:cNvCxnSpPr>
          <p:nvPr/>
        </p:nvCxnSpPr>
        <p:spPr>
          <a:xfrm flipV="1">
            <a:off x="5600700" y="1994344"/>
            <a:ext cx="228600" cy="46739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Rectangle 97"/>
          <p:cNvSpPr/>
          <p:nvPr/>
        </p:nvSpPr>
        <p:spPr>
          <a:xfrm>
            <a:off x="4495800" y="3124199"/>
            <a:ext cx="1524000" cy="6843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err="1">
                <a:solidFill>
                  <a:schemeClr val="tx1"/>
                </a:solidFill>
              </a:rPr>
              <a:t>p</a:t>
            </a:r>
            <a:r>
              <a:rPr lang="en-US" sz="1400" dirty="0" err="1" smtClean="0">
                <a:solidFill>
                  <a:schemeClr val="tx1"/>
                </a:solidFill>
              </a:rPr>
              <a:t>hys_addr</a:t>
            </a:r>
            <a:r>
              <a:rPr lang="en-US" sz="1400" dirty="0" smtClean="0">
                <a:solidFill>
                  <a:schemeClr val="tx1"/>
                </a:solidFill>
              </a:rPr>
              <a:t> </a:t>
            </a:r>
          </a:p>
          <a:p>
            <a:pPr algn="ctr"/>
            <a:r>
              <a:rPr lang="en-US" sz="1400" dirty="0" smtClean="0">
                <a:solidFill>
                  <a:schemeClr val="tx1"/>
                </a:solidFill>
              </a:rPr>
              <a:t>&gt; </a:t>
            </a:r>
          </a:p>
          <a:p>
            <a:pPr algn="ctr"/>
            <a:r>
              <a:rPr lang="en-US" sz="1400" dirty="0" err="1" smtClean="0">
                <a:solidFill>
                  <a:schemeClr val="tx1"/>
                </a:solidFill>
              </a:rPr>
              <a:t>special_reg</a:t>
            </a:r>
            <a:r>
              <a:rPr lang="en-US" sz="1400" dirty="0" smtClean="0">
                <a:solidFill>
                  <a:schemeClr val="tx1"/>
                </a:solidFill>
              </a:rPr>
              <a:t> ?</a:t>
            </a:r>
            <a:endParaRPr lang="en-US" sz="1400" dirty="0">
              <a:solidFill>
                <a:schemeClr val="tx1"/>
              </a:solidFill>
            </a:endParaRPr>
          </a:p>
        </p:txBody>
      </p:sp>
      <p:sp>
        <p:nvSpPr>
          <p:cNvPr id="50" name="Rectangle 42"/>
          <p:cNvSpPr/>
          <p:nvPr/>
        </p:nvSpPr>
        <p:spPr>
          <a:xfrm>
            <a:off x="7407135" y="896462"/>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cxnSp>
        <p:nvCxnSpPr>
          <p:cNvPr id="51" name="Straight Connector 69"/>
          <p:cNvCxnSpPr/>
          <p:nvPr/>
        </p:nvCxnSpPr>
        <p:spPr>
          <a:xfrm>
            <a:off x="7407135" y="1887062"/>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7" name="TextBox 71"/>
          <p:cNvSpPr txBox="1"/>
          <p:nvPr/>
        </p:nvSpPr>
        <p:spPr>
          <a:xfrm>
            <a:off x="7407135" y="1201262"/>
            <a:ext cx="1219201" cy="584776"/>
          </a:xfrm>
          <a:prstGeom prst="rect">
            <a:avLst/>
          </a:prstGeom>
          <a:noFill/>
        </p:spPr>
        <p:txBody>
          <a:bodyPr wrap="square" rtlCol="0">
            <a:spAutoFit/>
          </a:bodyPr>
          <a:lstStyle/>
          <a:p>
            <a:r>
              <a:rPr lang="en-US" sz="1600" dirty="0" smtClean="0"/>
              <a:t>Privileged partition</a:t>
            </a:r>
          </a:p>
        </p:txBody>
      </p:sp>
      <p:sp>
        <p:nvSpPr>
          <p:cNvPr id="58" name="TextBox 75"/>
          <p:cNvSpPr txBox="1"/>
          <p:nvPr/>
        </p:nvSpPr>
        <p:spPr>
          <a:xfrm>
            <a:off x="7407135" y="1887062"/>
            <a:ext cx="1295400" cy="584776"/>
          </a:xfrm>
          <a:prstGeom prst="rect">
            <a:avLst/>
          </a:prstGeom>
          <a:noFill/>
        </p:spPr>
        <p:txBody>
          <a:bodyPr wrap="square" rtlCol="0">
            <a:spAutoFit/>
          </a:bodyPr>
          <a:lstStyle/>
          <a:p>
            <a:r>
              <a:rPr lang="en-US" sz="1600" dirty="0" smtClean="0"/>
              <a:t>Unprivileged partition</a:t>
            </a:r>
          </a:p>
        </p:txBody>
      </p:sp>
      <p:cxnSp>
        <p:nvCxnSpPr>
          <p:cNvPr id="13" name="直線單箭頭接點 12"/>
          <p:cNvCxnSpPr>
            <a:endCxn id="33" idx="3"/>
          </p:cNvCxnSpPr>
          <p:nvPr/>
        </p:nvCxnSpPr>
        <p:spPr bwMode="auto">
          <a:xfrm flipH="1">
            <a:off x="6172200" y="1887062"/>
            <a:ext cx="1234935" cy="688974"/>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3632835136"/>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Memory Protection Procedure</a:t>
            </a:r>
            <a:endParaRPr lang="zh-TW" altLang="en-US" dirty="0"/>
          </a:p>
        </p:txBody>
      </p:sp>
      <p:sp>
        <p:nvSpPr>
          <p:cNvPr id="23" name="Rectangle 11"/>
          <p:cNvSpPr/>
          <p:nvPr/>
        </p:nvSpPr>
        <p:spPr>
          <a:xfrm>
            <a:off x="2133600" y="2818058"/>
            <a:ext cx="949078"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cxnSp>
        <p:nvCxnSpPr>
          <p:cNvPr id="24" name="Elbow Connector 39"/>
          <p:cNvCxnSpPr>
            <a:stCxn id="28" idx="3"/>
            <a:endCxn id="23" idx="1"/>
          </p:cNvCxnSpPr>
          <p:nvPr/>
        </p:nvCxnSpPr>
        <p:spPr>
          <a:xfrm flipV="1">
            <a:off x="1447800" y="3313358"/>
            <a:ext cx="685800" cy="202767"/>
          </a:xfrm>
          <a:prstGeom prst="bentConnector3">
            <a:avLst>
              <a:gd name="adj1" fmla="val 50000"/>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11"/>
          <p:cNvCxnSpPr>
            <a:stCxn id="23" idx="3"/>
            <a:endCxn id="26" idx="1"/>
          </p:cNvCxnSpPr>
          <p:nvPr/>
        </p:nvCxnSpPr>
        <p:spPr>
          <a:xfrm flipV="1">
            <a:off x="3082678" y="3308371"/>
            <a:ext cx="1260722" cy="4987"/>
          </a:xfrm>
          <a:prstGeom prst="bentConnector3">
            <a:avLst>
              <a:gd name="adj1" fmla="val 50000"/>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37"/>
          <p:cNvSpPr/>
          <p:nvPr/>
        </p:nvSpPr>
        <p:spPr>
          <a:xfrm>
            <a:off x="4343400" y="2766535"/>
            <a:ext cx="1828800" cy="1083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sp>
        <p:nvSpPr>
          <p:cNvPr id="27" name="TextBox 50"/>
          <p:cNvSpPr txBox="1"/>
          <p:nvPr/>
        </p:nvSpPr>
        <p:spPr>
          <a:xfrm>
            <a:off x="3200400" y="2845700"/>
            <a:ext cx="1066800" cy="307764"/>
          </a:xfrm>
          <a:prstGeom prst="rect">
            <a:avLst/>
          </a:prstGeom>
          <a:noFill/>
        </p:spPr>
        <p:txBody>
          <a:bodyPr wrap="square" lIns="91429" tIns="45714" rIns="91429" bIns="45714" rtlCol="0">
            <a:spAutoFit/>
          </a:bodyPr>
          <a:lstStyle/>
          <a:p>
            <a:r>
              <a:rPr lang="en-US" sz="1400" dirty="0" smtClean="0"/>
              <a:t>TLB miss</a:t>
            </a:r>
          </a:p>
        </p:txBody>
      </p:sp>
      <p:sp>
        <p:nvSpPr>
          <p:cNvPr id="28" name="TextBox 53"/>
          <p:cNvSpPr txBox="1"/>
          <p:nvPr/>
        </p:nvSpPr>
        <p:spPr>
          <a:xfrm>
            <a:off x="322263" y="3223737"/>
            <a:ext cx="1125537" cy="584776"/>
          </a:xfrm>
          <a:prstGeom prst="rect">
            <a:avLst/>
          </a:prstGeom>
          <a:noFill/>
        </p:spPr>
        <p:txBody>
          <a:bodyPr wrap="square" lIns="91429" tIns="45714" rIns="91429" bIns="45714" rtlCol="0">
            <a:spAutoFit/>
          </a:bodyPr>
          <a:lstStyle/>
          <a:p>
            <a:r>
              <a:rPr lang="en-US" sz="1600" dirty="0" smtClean="0"/>
              <a:t>Virtual Address</a:t>
            </a:r>
          </a:p>
        </p:txBody>
      </p:sp>
      <p:cxnSp>
        <p:nvCxnSpPr>
          <p:cNvPr id="31" name="Straight Arrow Connector 63"/>
          <p:cNvCxnSpPr>
            <a:stCxn id="32" idx="0"/>
            <a:endCxn id="34" idx="2"/>
          </p:cNvCxnSpPr>
          <p:nvPr/>
        </p:nvCxnSpPr>
        <p:spPr>
          <a:xfrm rot="16200000" flipV="1">
            <a:off x="3979346" y="1792882"/>
            <a:ext cx="652058" cy="68565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Rectangle 68"/>
          <p:cNvSpPr/>
          <p:nvPr/>
        </p:nvSpPr>
        <p:spPr>
          <a:xfrm>
            <a:off x="4343400" y="2461736"/>
            <a:ext cx="6096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CR3</a:t>
            </a:r>
            <a:endParaRPr lang="en-US" sz="1400" dirty="0">
              <a:solidFill>
                <a:schemeClr val="tx1"/>
              </a:solidFill>
            </a:endParaRPr>
          </a:p>
        </p:txBody>
      </p:sp>
      <p:sp>
        <p:nvSpPr>
          <p:cNvPr id="33" name="Rectangle 69"/>
          <p:cNvSpPr/>
          <p:nvPr/>
        </p:nvSpPr>
        <p:spPr>
          <a:xfrm>
            <a:off x="5029200" y="2461736"/>
            <a:ext cx="1143000" cy="228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err="1" smtClean="0">
                <a:solidFill>
                  <a:schemeClr val="tx1"/>
                </a:solidFill>
              </a:rPr>
              <a:t>Special_reg</a:t>
            </a:r>
            <a:endParaRPr lang="en-US" sz="1400" dirty="0">
              <a:solidFill>
                <a:schemeClr val="tx1"/>
              </a:solidFill>
            </a:endParaRPr>
          </a:p>
        </p:txBody>
      </p:sp>
      <p:sp>
        <p:nvSpPr>
          <p:cNvPr id="34" name="TextBox 72"/>
          <p:cNvSpPr txBox="1"/>
          <p:nvPr/>
        </p:nvSpPr>
        <p:spPr>
          <a:xfrm>
            <a:off x="3429001" y="1471136"/>
            <a:ext cx="1067097" cy="338542"/>
          </a:xfrm>
          <a:prstGeom prst="rect">
            <a:avLst/>
          </a:prstGeom>
          <a:noFill/>
        </p:spPr>
        <p:txBody>
          <a:bodyPr wrap="none" lIns="91429" tIns="45714" rIns="91429" bIns="45714" rtlCol="0">
            <a:spAutoFit/>
          </a:bodyPr>
          <a:lstStyle/>
          <a:p>
            <a:r>
              <a:rPr lang="en-US" sz="1600" dirty="0" smtClean="0"/>
              <a:t>Page Table</a:t>
            </a:r>
          </a:p>
        </p:txBody>
      </p:sp>
      <p:sp>
        <p:nvSpPr>
          <p:cNvPr id="35" name="TextBox 75"/>
          <p:cNvSpPr txBox="1"/>
          <p:nvPr/>
        </p:nvSpPr>
        <p:spPr>
          <a:xfrm>
            <a:off x="5029200" y="1471136"/>
            <a:ext cx="1600200" cy="523208"/>
          </a:xfrm>
          <a:prstGeom prst="rect">
            <a:avLst/>
          </a:prstGeom>
          <a:noFill/>
        </p:spPr>
        <p:txBody>
          <a:bodyPr wrap="square" lIns="91429" tIns="45714" rIns="91429" bIns="45714" rtlCol="0">
            <a:spAutoFit/>
          </a:bodyPr>
          <a:lstStyle/>
          <a:p>
            <a:r>
              <a:rPr lang="en-US" sz="1400" dirty="0" smtClean="0"/>
              <a:t>DPI core boundary register</a:t>
            </a:r>
          </a:p>
        </p:txBody>
      </p:sp>
      <p:cxnSp>
        <p:nvCxnSpPr>
          <p:cNvPr id="36" name="Straight Arrow Connector 76"/>
          <p:cNvCxnSpPr>
            <a:stCxn id="33" idx="0"/>
            <a:endCxn id="35" idx="2"/>
          </p:cNvCxnSpPr>
          <p:nvPr/>
        </p:nvCxnSpPr>
        <p:spPr>
          <a:xfrm flipV="1">
            <a:off x="5600700" y="1994344"/>
            <a:ext cx="228600" cy="46739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Rectangle 97"/>
          <p:cNvSpPr/>
          <p:nvPr/>
        </p:nvSpPr>
        <p:spPr>
          <a:xfrm>
            <a:off x="4495800" y="3124199"/>
            <a:ext cx="1524000" cy="6843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err="1">
                <a:solidFill>
                  <a:schemeClr val="tx1"/>
                </a:solidFill>
              </a:rPr>
              <a:t>p</a:t>
            </a:r>
            <a:r>
              <a:rPr lang="en-US" sz="1400" dirty="0" err="1" smtClean="0">
                <a:solidFill>
                  <a:schemeClr val="tx1"/>
                </a:solidFill>
              </a:rPr>
              <a:t>hys_addr</a:t>
            </a:r>
            <a:r>
              <a:rPr lang="en-US" sz="1400" dirty="0" smtClean="0">
                <a:solidFill>
                  <a:schemeClr val="tx1"/>
                </a:solidFill>
              </a:rPr>
              <a:t> </a:t>
            </a:r>
          </a:p>
          <a:p>
            <a:pPr algn="ctr"/>
            <a:r>
              <a:rPr lang="en-US" sz="1400" dirty="0" smtClean="0">
                <a:solidFill>
                  <a:schemeClr val="tx1"/>
                </a:solidFill>
              </a:rPr>
              <a:t>&gt; </a:t>
            </a:r>
          </a:p>
          <a:p>
            <a:pPr algn="ctr"/>
            <a:r>
              <a:rPr lang="en-US" sz="1400" dirty="0" err="1" smtClean="0">
                <a:solidFill>
                  <a:schemeClr val="tx1"/>
                </a:solidFill>
              </a:rPr>
              <a:t>special_reg</a:t>
            </a:r>
            <a:r>
              <a:rPr lang="en-US" sz="1400" dirty="0" smtClean="0">
                <a:solidFill>
                  <a:schemeClr val="tx1"/>
                </a:solidFill>
              </a:rPr>
              <a:t> ?</a:t>
            </a:r>
            <a:endParaRPr lang="en-US" sz="1400" dirty="0">
              <a:solidFill>
                <a:schemeClr val="tx1"/>
              </a:solidFill>
            </a:endParaRPr>
          </a:p>
        </p:txBody>
      </p:sp>
      <p:sp>
        <p:nvSpPr>
          <p:cNvPr id="50" name="Rectangle 42"/>
          <p:cNvSpPr/>
          <p:nvPr/>
        </p:nvSpPr>
        <p:spPr>
          <a:xfrm>
            <a:off x="7407135" y="896462"/>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cxnSp>
        <p:nvCxnSpPr>
          <p:cNvPr id="51" name="Straight Connector 69"/>
          <p:cNvCxnSpPr/>
          <p:nvPr/>
        </p:nvCxnSpPr>
        <p:spPr>
          <a:xfrm>
            <a:off x="7407135" y="1887062"/>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7" name="TextBox 71"/>
          <p:cNvSpPr txBox="1"/>
          <p:nvPr/>
        </p:nvSpPr>
        <p:spPr>
          <a:xfrm>
            <a:off x="7407135" y="1201262"/>
            <a:ext cx="1219201" cy="584776"/>
          </a:xfrm>
          <a:prstGeom prst="rect">
            <a:avLst/>
          </a:prstGeom>
          <a:noFill/>
        </p:spPr>
        <p:txBody>
          <a:bodyPr wrap="square" rtlCol="0">
            <a:spAutoFit/>
          </a:bodyPr>
          <a:lstStyle/>
          <a:p>
            <a:r>
              <a:rPr lang="en-US" sz="1600" dirty="0" smtClean="0"/>
              <a:t>Privileged partition</a:t>
            </a:r>
          </a:p>
        </p:txBody>
      </p:sp>
      <p:sp>
        <p:nvSpPr>
          <p:cNvPr id="58" name="TextBox 75"/>
          <p:cNvSpPr txBox="1"/>
          <p:nvPr/>
        </p:nvSpPr>
        <p:spPr>
          <a:xfrm>
            <a:off x="7407135" y="1887062"/>
            <a:ext cx="1295400" cy="584776"/>
          </a:xfrm>
          <a:prstGeom prst="rect">
            <a:avLst/>
          </a:prstGeom>
          <a:noFill/>
        </p:spPr>
        <p:txBody>
          <a:bodyPr wrap="square" rtlCol="0">
            <a:spAutoFit/>
          </a:bodyPr>
          <a:lstStyle/>
          <a:p>
            <a:r>
              <a:rPr lang="en-US" sz="1600" dirty="0" smtClean="0"/>
              <a:t>Unprivileged partition</a:t>
            </a:r>
          </a:p>
        </p:txBody>
      </p:sp>
      <p:cxnSp>
        <p:nvCxnSpPr>
          <p:cNvPr id="13" name="直線單箭頭接點 12"/>
          <p:cNvCxnSpPr>
            <a:endCxn id="33" idx="3"/>
          </p:cNvCxnSpPr>
          <p:nvPr/>
        </p:nvCxnSpPr>
        <p:spPr bwMode="auto">
          <a:xfrm flipH="1">
            <a:off x="6172200" y="1887062"/>
            <a:ext cx="1234935" cy="688974"/>
          </a:xfrm>
          <a:prstGeom prst="straightConnector1">
            <a:avLst/>
          </a:prstGeom>
          <a:solidFill>
            <a:srgbClr val="99CCFF"/>
          </a:solidFill>
          <a:ln w="254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3632835136"/>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Memory Protection Procedure</a:t>
            </a:r>
            <a:endParaRPr lang="zh-TW" altLang="en-US" dirty="0"/>
          </a:p>
        </p:txBody>
      </p:sp>
      <p:sp>
        <p:nvSpPr>
          <p:cNvPr id="23" name="Rectangle 11"/>
          <p:cNvSpPr/>
          <p:nvPr/>
        </p:nvSpPr>
        <p:spPr>
          <a:xfrm>
            <a:off x="2133600" y="2818058"/>
            <a:ext cx="949078"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cxnSp>
        <p:nvCxnSpPr>
          <p:cNvPr id="24" name="Elbow Connector 39"/>
          <p:cNvCxnSpPr>
            <a:stCxn id="28" idx="3"/>
            <a:endCxn id="23" idx="1"/>
          </p:cNvCxnSpPr>
          <p:nvPr/>
        </p:nvCxnSpPr>
        <p:spPr>
          <a:xfrm flipV="1">
            <a:off x="1447800" y="3313358"/>
            <a:ext cx="685800" cy="202767"/>
          </a:xfrm>
          <a:prstGeom prst="bent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11"/>
          <p:cNvCxnSpPr>
            <a:stCxn id="23" idx="3"/>
            <a:endCxn id="26" idx="1"/>
          </p:cNvCxnSpPr>
          <p:nvPr/>
        </p:nvCxnSpPr>
        <p:spPr>
          <a:xfrm flipV="1">
            <a:off x="3082678" y="3308371"/>
            <a:ext cx="1260722" cy="4987"/>
          </a:xfrm>
          <a:prstGeom prst="bent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37"/>
          <p:cNvSpPr/>
          <p:nvPr/>
        </p:nvSpPr>
        <p:spPr>
          <a:xfrm>
            <a:off x="4343400" y="2766535"/>
            <a:ext cx="1828800" cy="1083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sp>
        <p:nvSpPr>
          <p:cNvPr id="27" name="TextBox 50"/>
          <p:cNvSpPr txBox="1"/>
          <p:nvPr/>
        </p:nvSpPr>
        <p:spPr>
          <a:xfrm>
            <a:off x="3200400" y="2845700"/>
            <a:ext cx="1066800" cy="307764"/>
          </a:xfrm>
          <a:prstGeom prst="rect">
            <a:avLst/>
          </a:prstGeom>
          <a:noFill/>
        </p:spPr>
        <p:txBody>
          <a:bodyPr wrap="square" lIns="91429" tIns="45714" rIns="91429" bIns="45714" rtlCol="0">
            <a:spAutoFit/>
          </a:bodyPr>
          <a:lstStyle/>
          <a:p>
            <a:r>
              <a:rPr lang="en-US" sz="1400" dirty="0" smtClean="0"/>
              <a:t>TLB miss</a:t>
            </a:r>
          </a:p>
        </p:txBody>
      </p:sp>
      <p:sp>
        <p:nvSpPr>
          <p:cNvPr id="28" name="TextBox 53"/>
          <p:cNvSpPr txBox="1"/>
          <p:nvPr/>
        </p:nvSpPr>
        <p:spPr>
          <a:xfrm>
            <a:off x="322263" y="3223737"/>
            <a:ext cx="1125537" cy="584776"/>
          </a:xfrm>
          <a:prstGeom prst="rect">
            <a:avLst/>
          </a:prstGeom>
          <a:noFill/>
        </p:spPr>
        <p:txBody>
          <a:bodyPr wrap="square" lIns="91429" tIns="45714" rIns="91429" bIns="45714" rtlCol="0">
            <a:spAutoFit/>
          </a:bodyPr>
          <a:lstStyle/>
          <a:p>
            <a:r>
              <a:rPr lang="en-US" sz="1600" dirty="0" smtClean="0"/>
              <a:t>Virtual Address</a:t>
            </a:r>
          </a:p>
        </p:txBody>
      </p:sp>
      <p:cxnSp>
        <p:nvCxnSpPr>
          <p:cNvPr id="29" name="Elbow Connector 11"/>
          <p:cNvCxnSpPr/>
          <p:nvPr/>
        </p:nvCxnSpPr>
        <p:spPr>
          <a:xfrm rot="5400000">
            <a:off x="3932175" y="2526171"/>
            <a:ext cx="1588" cy="2649661"/>
          </a:xfrm>
          <a:prstGeom prst="bentConnector3">
            <a:avLst>
              <a:gd name="adj1" fmla="val 24827960"/>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61"/>
          <p:cNvSpPr txBox="1"/>
          <p:nvPr/>
        </p:nvSpPr>
        <p:spPr>
          <a:xfrm>
            <a:off x="3275330" y="3812115"/>
            <a:ext cx="990600" cy="307764"/>
          </a:xfrm>
          <a:prstGeom prst="rect">
            <a:avLst/>
          </a:prstGeom>
          <a:noFill/>
        </p:spPr>
        <p:txBody>
          <a:bodyPr wrap="square" lIns="91429" tIns="45714" rIns="91429" bIns="45714" rtlCol="0">
            <a:spAutoFit/>
          </a:bodyPr>
          <a:lstStyle/>
          <a:p>
            <a:r>
              <a:rPr lang="en-US" sz="1400" dirty="0" smtClean="0"/>
              <a:t>TLB fill</a:t>
            </a:r>
          </a:p>
        </p:txBody>
      </p:sp>
      <p:cxnSp>
        <p:nvCxnSpPr>
          <p:cNvPr id="31" name="Straight Arrow Connector 63"/>
          <p:cNvCxnSpPr>
            <a:stCxn id="32" idx="0"/>
            <a:endCxn id="34" idx="2"/>
          </p:cNvCxnSpPr>
          <p:nvPr/>
        </p:nvCxnSpPr>
        <p:spPr>
          <a:xfrm rot="16200000" flipV="1">
            <a:off x="3979346" y="1792882"/>
            <a:ext cx="652058" cy="68565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Rectangle 68"/>
          <p:cNvSpPr/>
          <p:nvPr/>
        </p:nvSpPr>
        <p:spPr>
          <a:xfrm>
            <a:off x="4343400" y="2461736"/>
            <a:ext cx="6096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CR3</a:t>
            </a:r>
            <a:endParaRPr lang="en-US" sz="1400" dirty="0">
              <a:solidFill>
                <a:schemeClr val="tx1"/>
              </a:solidFill>
            </a:endParaRPr>
          </a:p>
        </p:txBody>
      </p:sp>
      <p:sp>
        <p:nvSpPr>
          <p:cNvPr id="33" name="Rectangle 69"/>
          <p:cNvSpPr/>
          <p:nvPr/>
        </p:nvSpPr>
        <p:spPr>
          <a:xfrm>
            <a:off x="5029200" y="2461736"/>
            <a:ext cx="1143000" cy="228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err="1" smtClean="0">
                <a:solidFill>
                  <a:schemeClr val="tx1"/>
                </a:solidFill>
              </a:rPr>
              <a:t>Special_reg</a:t>
            </a:r>
            <a:endParaRPr lang="en-US" sz="1400" dirty="0">
              <a:solidFill>
                <a:schemeClr val="tx1"/>
              </a:solidFill>
            </a:endParaRPr>
          </a:p>
        </p:txBody>
      </p:sp>
      <p:sp>
        <p:nvSpPr>
          <p:cNvPr id="34" name="TextBox 72"/>
          <p:cNvSpPr txBox="1"/>
          <p:nvPr/>
        </p:nvSpPr>
        <p:spPr>
          <a:xfrm>
            <a:off x="3429001" y="1471136"/>
            <a:ext cx="1067097" cy="338542"/>
          </a:xfrm>
          <a:prstGeom prst="rect">
            <a:avLst/>
          </a:prstGeom>
          <a:noFill/>
        </p:spPr>
        <p:txBody>
          <a:bodyPr wrap="none" lIns="91429" tIns="45714" rIns="91429" bIns="45714" rtlCol="0">
            <a:spAutoFit/>
          </a:bodyPr>
          <a:lstStyle/>
          <a:p>
            <a:r>
              <a:rPr lang="en-US" sz="1600" dirty="0" smtClean="0"/>
              <a:t>Page Table</a:t>
            </a:r>
          </a:p>
        </p:txBody>
      </p:sp>
      <p:sp>
        <p:nvSpPr>
          <p:cNvPr id="35" name="TextBox 75"/>
          <p:cNvSpPr txBox="1"/>
          <p:nvPr/>
        </p:nvSpPr>
        <p:spPr>
          <a:xfrm>
            <a:off x="5029200" y="1471136"/>
            <a:ext cx="1600200" cy="523208"/>
          </a:xfrm>
          <a:prstGeom prst="rect">
            <a:avLst/>
          </a:prstGeom>
          <a:noFill/>
        </p:spPr>
        <p:txBody>
          <a:bodyPr wrap="square" lIns="91429" tIns="45714" rIns="91429" bIns="45714" rtlCol="0">
            <a:spAutoFit/>
          </a:bodyPr>
          <a:lstStyle/>
          <a:p>
            <a:r>
              <a:rPr lang="en-US" sz="1400" dirty="0" smtClean="0"/>
              <a:t>DPI core boundary register</a:t>
            </a:r>
          </a:p>
        </p:txBody>
      </p:sp>
      <p:cxnSp>
        <p:nvCxnSpPr>
          <p:cNvPr id="36" name="Straight Arrow Connector 76"/>
          <p:cNvCxnSpPr>
            <a:stCxn id="33" idx="0"/>
            <a:endCxn id="35" idx="2"/>
          </p:cNvCxnSpPr>
          <p:nvPr/>
        </p:nvCxnSpPr>
        <p:spPr>
          <a:xfrm flipV="1">
            <a:off x="5600700" y="1994344"/>
            <a:ext cx="228600" cy="46739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Rectangle 97"/>
          <p:cNvSpPr/>
          <p:nvPr/>
        </p:nvSpPr>
        <p:spPr>
          <a:xfrm>
            <a:off x="4495800" y="3124199"/>
            <a:ext cx="1524000" cy="6843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err="1">
                <a:solidFill>
                  <a:schemeClr val="tx1"/>
                </a:solidFill>
              </a:rPr>
              <a:t>p</a:t>
            </a:r>
            <a:r>
              <a:rPr lang="en-US" sz="1400" dirty="0" err="1" smtClean="0">
                <a:solidFill>
                  <a:schemeClr val="tx1"/>
                </a:solidFill>
              </a:rPr>
              <a:t>hys_addr</a:t>
            </a:r>
            <a:r>
              <a:rPr lang="en-US" sz="1400" dirty="0" smtClean="0">
                <a:solidFill>
                  <a:schemeClr val="tx1"/>
                </a:solidFill>
              </a:rPr>
              <a:t> </a:t>
            </a:r>
          </a:p>
          <a:p>
            <a:pPr algn="ctr"/>
            <a:r>
              <a:rPr lang="en-US" sz="1400" dirty="0" smtClean="0">
                <a:solidFill>
                  <a:schemeClr val="tx1"/>
                </a:solidFill>
              </a:rPr>
              <a:t>&gt; </a:t>
            </a:r>
          </a:p>
          <a:p>
            <a:pPr algn="ctr"/>
            <a:r>
              <a:rPr lang="en-US" sz="1400" dirty="0" err="1" smtClean="0">
                <a:solidFill>
                  <a:schemeClr val="tx1"/>
                </a:solidFill>
              </a:rPr>
              <a:t>special_reg</a:t>
            </a:r>
            <a:r>
              <a:rPr lang="en-US" sz="1400" dirty="0" smtClean="0">
                <a:solidFill>
                  <a:schemeClr val="tx1"/>
                </a:solidFill>
              </a:rPr>
              <a:t> ?</a:t>
            </a:r>
            <a:endParaRPr lang="en-US" sz="1400" dirty="0">
              <a:solidFill>
                <a:schemeClr val="tx1"/>
              </a:solidFill>
            </a:endParaRPr>
          </a:p>
        </p:txBody>
      </p:sp>
      <p:sp>
        <p:nvSpPr>
          <p:cNvPr id="50" name="Rectangle 42"/>
          <p:cNvSpPr/>
          <p:nvPr/>
        </p:nvSpPr>
        <p:spPr>
          <a:xfrm>
            <a:off x="7407135" y="896462"/>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cxnSp>
        <p:nvCxnSpPr>
          <p:cNvPr id="51" name="Straight Connector 69"/>
          <p:cNvCxnSpPr/>
          <p:nvPr/>
        </p:nvCxnSpPr>
        <p:spPr>
          <a:xfrm>
            <a:off x="7407135" y="1887062"/>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7" name="TextBox 71"/>
          <p:cNvSpPr txBox="1"/>
          <p:nvPr/>
        </p:nvSpPr>
        <p:spPr>
          <a:xfrm>
            <a:off x="7407135" y="1201262"/>
            <a:ext cx="1219201" cy="584776"/>
          </a:xfrm>
          <a:prstGeom prst="rect">
            <a:avLst/>
          </a:prstGeom>
          <a:noFill/>
        </p:spPr>
        <p:txBody>
          <a:bodyPr wrap="square" rtlCol="0">
            <a:spAutoFit/>
          </a:bodyPr>
          <a:lstStyle/>
          <a:p>
            <a:r>
              <a:rPr lang="en-US" sz="1600" dirty="0" smtClean="0"/>
              <a:t>Privileged partition</a:t>
            </a:r>
          </a:p>
        </p:txBody>
      </p:sp>
      <p:sp>
        <p:nvSpPr>
          <p:cNvPr id="58" name="TextBox 75"/>
          <p:cNvSpPr txBox="1"/>
          <p:nvPr/>
        </p:nvSpPr>
        <p:spPr>
          <a:xfrm>
            <a:off x="7407135" y="1887062"/>
            <a:ext cx="1295400" cy="584776"/>
          </a:xfrm>
          <a:prstGeom prst="rect">
            <a:avLst/>
          </a:prstGeom>
          <a:noFill/>
        </p:spPr>
        <p:txBody>
          <a:bodyPr wrap="square" rtlCol="0">
            <a:spAutoFit/>
          </a:bodyPr>
          <a:lstStyle/>
          <a:p>
            <a:r>
              <a:rPr lang="en-US" sz="1600" dirty="0" smtClean="0"/>
              <a:t>Unprivileged partition</a:t>
            </a:r>
          </a:p>
        </p:txBody>
      </p:sp>
      <p:cxnSp>
        <p:nvCxnSpPr>
          <p:cNvPr id="13" name="直線單箭頭接點 12"/>
          <p:cNvCxnSpPr>
            <a:endCxn id="33" idx="3"/>
          </p:cNvCxnSpPr>
          <p:nvPr/>
        </p:nvCxnSpPr>
        <p:spPr bwMode="auto">
          <a:xfrm flipH="1">
            <a:off x="6172200" y="1887062"/>
            <a:ext cx="1234935" cy="688974"/>
          </a:xfrm>
          <a:prstGeom prst="straightConnector1">
            <a:avLst/>
          </a:prstGeom>
          <a:solidFill>
            <a:srgbClr val="99CCFF"/>
          </a:solidFill>
          <a:ln w="254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814767629"/>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t>Approach</a:t>
            </a:r>
          </a:p>
        </p:txBody>
      </p:sp>
      <p:sp>
        <p:nvSpPr>
          <p:cNvPr id="3" name="Content Placeholder 2"/>
          <p:cNvSpPr>
            <a:spLocks noGrp="1"/>
          </p:cNvSpPr>
          <p:nvPr>
            <p:ph idx="1"/>
          </p:nvPr>
        </p:nvSpPr>
        <p:spPr/>
        <p:txBody>
          <a:bodyPr/>
          <a:lstStyle/>
          <a:p>
            <a:pPr algn="ctr">
              <a:buFontTx/>
              <a:buNone/>
            </a:pPr>
            <a:r>
              <a:rPr lang="en-US" altLang="zh-TW" b="1" dirty="0" smtClean="0">
                <a:latin typeface="Arial" charset="0"/>
                <a:ea typeface="新細明體" pitchFamily="18" charset="-120"/>
                <a:cs typeface="Arial" charset="0"/>
              </a:rPr>
              <a:t>“Co-locate” DPI with the server</a:t>
            </a:r>
          </a:p>
        </p:txBody>
      </p:sp>
      <p:grpSp>
        <p:nvGrpSpPr>
          <p:cNvPr id="16" name="Group 15"/>
          <p:cNvGrpSpPr>
            <a:grpSpLocks/>
          </p:cNvGrpSpPr>
          <p:nvPr/>
        </p:nvGrpSpPr>
        <p:grpSpPr bwMode="auto">
          <a:xfrm>
            <a:off x="654050" y="2051050"/>
            <a:ext cx="7699375" cy="3662363"/>
            <a:chOff x="768885" y="2733536"/>
            <a:chExt cx="7698681" cy="3662046"/>
          </a:xfrm>
        </p:grpSpPr>
        <p:pic>
          <p:nvPicPr>
            <p:cNvPr id="20488" name="Picture 2" descr="C:\Users\monchier.AMERICAS\Desktop\tutorial\G9883004012009_JPG_P.jpg"/>
            <p:cNvPicPr>
              <a:picLocks noChangeAspect="1" noChangeArrowheads="1"/>
            </p:cNvPicPr>
            <p:nvPr/>
          </p:nvPicPr>
          <p:blipFill>
            <a:blip r:embed="rId3"/>
            <a:srcRect/>
            <a:stretch>
              <a:fillRect/>
            </a:stretch>
          </p:blipFill>
          <p:spPr bwMode="auto">
            <a:xfrm>
              <a:off x="5458585" y="2733536"/>
              <a:ext cx="3008981" cy="3662046"/>
            </a:xfrm>
            <a:prstGeom prst="rect">
              <a:avLst/>
            </a:prstGeom>
            <a:noFill/>
            <a:ln w="9525">
              <a:noFill/>
              <a:miter lim="800000"/>
              <a:headEnd/>
              <a:tailEnd/>
            </a:ln>
          </p:spPr>
        </p:pic>
        <p:pic>
          <p:nvPicPr>
            <p:cNvPr id="20489" name="Picture 4"/>
            <p:cNvPicPr>
              <a:picLocks noChangeAspect="1"/>
            </p:cNvPicPr>
            <p:nvPr/>
          </p:nvPicPr>
          <p:blipFill>
            <a:blip r:embed="rId4"/>
            <a:srcRect/>
            <a:stretch>
              <a:fillRect/>
            </a:stretch>
          </p:blipFill>
          <p:spPr bwMode="auto">
            <a:xfrm>
              <a:off x="768885" y="3120098"/>
              <a:ext cx="2540001" cy="762000"/>
            </a:xfrm>
            <a:prstGeom prst="rect">
              <a:avLst/>
            </a:prstGeom>
            <a:noFill/>
            <a:ln w="9525">
              <a:noFill/>
              <a:miter lim="800000"/>
              <a:headEnd/>
              <a:tailEnd/>
            </a:ln>
          </p:spPr>
        </p:pic>
        <p:cxnSp>
          <p:nvCxnSpPr>
            <p:cNvPr id="7" name="Curved Connector 6"/>
            <p:cNvCxnSpPr>
              <a:stCxn id="5" idx="3"/>
              <a:endCxn id="4" idx="1"/>
            </p:cNvCxnSpPr>
            <p:nvPr/>
          </p:nvCxnSpPr>
          <p:spPr>
            <a:xfrm>
              <a:off x="3308656" y="3501819"/>
              <a:ext cx="2149281" cy="1063533"/>
            </a:xfrm>
            <a:prstGeom prst="curvedConnector3">
              <a:avLst>
                <a:gd name="adj1" fmla="val 1195"/>
              </a:avLst>
            </a:prstGeom>
            <a:ln w="254000">
              <a:tailEnd type="arrow" w="med" len="sm"/>
            </a:ln>
          </p:spPr>
          <p:style>
            <a:lnRef idx="2">
              <a:schemeClr val="accent1"/>
            </a:lnRef>
            <a:fillRef idx="0">
              <a:schemeClr val="accent1"/>
            </a:fillRef>
            <a:effectRef idx="1">
              <a:schemeClr val="accent1"/>
            </a:effectRef>
            <a:fontRef idx="minor">
              <a:schemeClr val="tx1"/>
            </a:fontRef>
          </p:style>
        </p:cxnSp>
      </p:grpSp>
      <p:sp>
        <p:nvSpPr>
          <p:cNvPr id="19460" name="文字方塊 9"/>
          <p:cNvSpPr txBox="1">
            <a:spLocks noChangeArrowheads="1"/>
          </p:cNvSpPr>
          <p:nvPr/>
        </p:nvSpPr>
        <p:spPr bwMode="auto">
          <a:xfrm>
            <a:off x="985838" y="3200400"/>
            <a:ext cx="1625600" cy="368300"/>
          </a:xfrm>
          <a:prstGeom prst="rect">
            <a:avLst/>
          </a:prstGeom>
          <a:noFill/>
          <a:ln w="9525">
            <a:noFill/>
            <a:miter lim="800000"/>
            <a:headEnd/>
            <a:tailEnd/>
          </a:ln>
        </p:spPr>
        <p:txBody>
          <a:bodyPr>
            <a:spAutoFit/>
          </a:bodyPr>
          <a:lstStyle/>
          <a:p>
            <a:r>
              <a:rPr kumimoji="0" lang="en-US" altLang="zh-TW" dirty="0"/>
              <a:t>DPI appliance</a:t>
            </a:r>
            <a:endParaRPr kumimoji="0" lang="zh-TW" altLang="en-US" dirty="0"/>
          </a:p>
        </p:txBody>
      </p:sp>
      <p:sp>
        <p:nvSpPr>
          <p:cNvPr id="19461" name="文字方塊 10"/>
          <p:cNvSpPr txBox="1">
            <a:spLocks noChangeArrowheads="1"/>
          </p:cNvSpPr>
          <p:nvPr/>
        </p:nvSpPr>
        <p:spPr bwMode="auto">
          <a:xfrm>
            <a:off x="6262688" y="5056188"/>
            <a:ext cx="1035050" cy="369887"/>
          </a:xfrm>
          <a:prstGeom prst="rect">
            <a:avLst/>
          </a:prstGeom>
          <a:noFill/>
          <a:ln w="9525">
            <a:noFill/>
            <a:miter lim="800000"/>
            <a:headEnd/>
            <a:tailEnd/>
          </a:ln>
        </p:spPr>
        <p:txBody>
          <a:bodyPr>
            <a:spAutoFit/>
          </a:bodyPr>
          <a:lstStyle/>
          <a:p>
            <a:r>
              <a:rPr kumimoji="0" lang="en-US" altLang="zh-TW" dirty="0"/>
              <a:t>Server</a:t>
            </a:r>
            <a:endParaRPr kumimoji="0" lang="zh-TW" altLang="en-US" dirty="0"/>
          </a:p>
        </p:txBody>
      </p:sp>
      <p:grpSp>
        <p:nvGrpSpPr>
          <p:cNvPr id="12" name="Group 11"/>
          <p:cNvGrpSpPr/>
          <p:nvPr/>
        </p:nvGrpSpPr>
        <p:grpSpPr>
          <a:xfrm>
            <a:off x="985838" y="3883025"/>
            <a:ext cx="2876998" cy="646331"/>
            <a:chOff x="985838" y="4779744"/>
            <a:chExt cx="2876998" cy="646331"/>
          </a:xfrm>
        </p:grpSpPr>
        <p:sp>
          <p:nvSpPr>
            <p:cNvPr id="10" name="TextBox 9"/>
            <p:cNvSpPr txBox="1"/>
            <p:nvPr/>
          </p:nvSpPr>
          <p:spPr>
            <a:xfrm>
              <a:off x="1360039" y="4779744"/>
              <a:ext cx="2502797" cy="646331"/>
            </a:xfrm>
            <a:prstGeom prst="rect">
              <a:avLst/>
            </a:prstGeom>
            <a:noFill/>
          </p:spPr>
          <p:txBody>
            <a:bodyPr wrap="square" rtlCol="0">
              <a:spAutoFit/>
            </a:bodyPr>
            <a:lstStyle/>
            <a:p>
              <a:r>
                <a:rPr lang="en-US" dirty="0" smtClean="0"/>
                <a:t>Leverage abundant CPU resources</a:t>
              </a:r>
            </a:p>
          </p:txBody>
        </p:sp>
        <p:pic>
          <p:nvPicPr>
            <p:cNvPr id="11" name="Picture 10" descr="tick.jpg"/>
            <p:cNvPicPr>
              <a:picLocks noChangeAspect="1"/>
            </p:cNvPicPr>
            <p:nvPr/>
          </p:nvPicPr>
          <p:blipFill>
            <a:blip r:embed="rId5"/>
            <a:stretch>
              <a:fillRect/>
            </a:stretch>
          </p:blipFill>
          <p:spPr>
            <a:xfrm>
              <a:off x="985838" y="4779744"/>
              <a:ext cx="384313" cy="384313"/>
            </a:xfrm>
            <a:prstGeom prst="rect">
              <a:avLst/>
            </a:prstGeom>
          </p:spPr>
        </p:pic>
      </p:grpSp>
      <p:grpSp>
        <p:nvGrpSpPr>
          <p:cNvPr id="13" name="Group 12"/>
          <p:cNvGrpSpPr/>
          <p:nvPr/>
        </p:nvGrpSpPr>
        <p:grpSpPr>
          <a:xfrm>
            <a:off x="985838" y="4610058"/>
            <a:ext cx="3059388" cy="1200329"/>
            <a:chOff x="985838" y="4779744"/>
            <a:chExt cx="3059388" cy="1200329"/>
          </a:xfrm>
        </p:grpSpPr>
        <p:sp>
          <p:nvSpPr>
            <p:cNvPr id="14" name="TextBox 13"/>
            <p:cNvSpPr txBox="1"/>
            <p:nvPr/>
          </p:nvSpPr>
          <p:spPr>
            <a:xfrm>
              <a:off x="1360039" y="4779744"/>
              <a:ext cx="2685187" cy="1200329"/>
            </a:xfrm>
            <a:prstGeom prst="rect">
              <a:avLst/>
            </a:prstGeom>
            <a:noFill/>
          </p:spPr>
          <p:txBody>
            <a:bodyPr wrap="square" rtlCol="0">
              <a:spAutoFit/>
            </a:bodyPr>
            <a:lstStyle/>
            <a:p>
              <a:r>
                <a:rPr lang="en-US" dirty="0" smtClean="0"/>
                <a:t>Leverage existing management interfaces </a:t>
              </a:r>
            </a:p>
            <a:p>
              <a:r>
                <a:rPr lang="en-US" dirty="0" smtClean="0"/>
                <a:t>on servers, e.g. HP </a:t>
              </a:r>
              <a:r>
                <a:rPr lang="en-US" dirty="0" err="1" smtClean="0"/>
                <a:t>iLO</a:t>
              </a:r>
              <a:endParaRPr lang="en-US" dirty="0" smtClean="0"/>
            </a:p>
            <a:p>
              <a:endParaRPr lang="en-US" dirty="0" smtClean="0"/>
            </a:p>
          </p:txBody>
        </p:sp>
        <p:pic>
          <p:nvPicPr>
            <p:cNvPr id="15" name="Picture 14" descr="tick.jpg"/>
            <p:cNvPicPr>
              <a:picLocks noChangeAspect="1"/>
            </p:cNvPicPr>
            <p:nvPr/>
          </p:nvPicPr>
          <p:blipFill>
            <a:blip r:embed="rId5"/>
            <a:stretch>
              <a:fillRect/>
            </a:stretch>
          </p:blipFill>
          <p:spPr>
            <a:xfrm>
              <a:off x="985838" y="4779744"/>
              <a:ext cx="384313" cy="384313"/>
            </a:xfrm>
            <a:prstGeom prst="rect">
              <a:avLst/>
            </a:prstGeom>
          </p:spPr>
        </p:pic>
      </p:grpSp>
      <p:grpSp>
        <p:nvGrpSpPr>
          <p:cNvPr id="17" name="Group 16"/>
          <p:cNvGrpSpPr/>
          <p:nvPr/>
        </p:nvGrpSpPr>
        <p:grpSpPr>
          <a:xfrm>
            <a:off x="985838" y="5601295"/>
            <a:ext cx="3728795" cy="923330"/>
            <a:chOff x="985838" y="4779744"/>
            <a:chExt cx="3728795" cy="923330"/>
          </a:xfrm>
        </p:grpSpPr>
        <p:sp>
          <p:nvSpPr>
            <p:cNvPr id="18" name="TextBox 17"/>
            <p:cNvSpPr txBox="1"/>
            <p:nvPr/>
          </p:nvSpPr>
          <p:spPr>
            <a:xfrm>
              <a:off x="1360039" y="4779744"/>
              <a:ext cx="3354594" cy="923330"/>
            </a:xfrm>
            <a:prstGeom prst="rect">
              <a:avLst/>
            </a:prstGeom>
            <a:noFill/>
          </p:spPr>
          <p:txBody>
            <a:bodyPr wrap="square" rtlCol="0">
              <a:spAutoFit/>
            </a:bodyPr>
            <a:lstStyle/>
            <a:p>
              <a:r>
                <a:rPr lang="en-US" dirty="0" smtClean="0"/>
                <a:t>Compatible with heterogeneous architecture, e.g. on-chip accelerators</a:t>
              </a:r>
            </a:p>
          </p:txBody>
        </p:sp>
        <p:pic>
          <p:nvPicPr>
            <p:cNvPr id="19" name="Picture 18" descr="tick.jpg"/>
            <p:cNvPicPr>
              <a:picLocks noChangeAspect="1"/>
            </p:cNvPicPr>
            <p:nvPr/>
          </p:nvPicPr>
          <p:blipFill>
            <a:blip r:embed="rId5"/>
            <a:stretch>
              <a:fillRect/>
            </a:stretch>
          </p:blipFill>
          <p:spPr>
            <a:xfrm>
              <a:off x="985838" y="4779744"/>
              <a:ext cx="384313" cy="384313"/>
            </a:xfrm>
            <a:prstGeom prst="rect">
              <a:avLst/>
            </a:prstGeom>
          </p:spPr>
        </p:pic>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no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a:t>Memory Protection</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89438" y="4388225"/>
            <a:ext cx="596346" cy="26636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405414"/>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3" name="圓角矩形 2"/>
          <p:cNvSpPr/>
          <p:nvPr/>
        </p:nvSpPr>
        <p:spPr bwMode="auto">
          <a:xfrm>
            <a:off x="4906701" y="1775775"/>
            <a:ext cx="2239533" cy="2556421"/>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5" name="向左箭號 4"/>
          <p:cNvSpPr/>
          <p:nvPr/>
        </p:nvSpPr>
        <p:spPr bwMode="auto">
          <a:xfrm>
            <a:off x="3869022" y="2902123"/>
            <a:ext cx="1025490" cy="303724"/>
          </a:xfrm>
          <a:prstGeom prst="left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文字方塊 6"/>
          <p:cNvSpPr txBox="1"/>
          <p:nvPr/>
        </p:nvSpPr>
        <p:spPr>
          <a:xfrm>
            <a:off x="3888450" y="2648876"/>
            <a:ext cx="1018251" cy="369332"/>
          </a:xfrm>
          <a:prstGeom prst="rect">
            <a:avLst/>
          </a:prstGeom>
          <a:noFill/>
        </p:spPr>
        <p:txBody>
          <a:bodyPr wrap="square" rtlCol="0">
            <a:spAutoFit/>
          </a:bodyPr>
          <a:lstStyle/>
          <a:p>
            <a:r>
              <a:rPr lang="en-US" altLang="zh-TW" dirty="0" smtClean="0">
                <a:solidFill>
                  <a:srgbClr val="FF0000"/>
                </a:solidFill>
              </a:rPr>
              <a:t>Invisible</a:t>
            </a:r>
            <a:endParaRPr lang="zh-TW" altLang="en-US" dirty="0">
              <a:solidFill>
                <a:srgbClr val="FF0000"/>
              </a:solidFill>
            </a:endParaRPr>
          </a:p>
        </p:txBody>
      </p:sp>
    </p:spTree>
    <p:extLst>
      <p:ext uri="{BB962C8B-B14F-4D97-AF65-F5344CB8AC3E}">
        <p14:creationId xmlns="" xmlns:p14="http://schemas.microsoft.com/office/powerpoint/2010/main" val="2183163439"/>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1904999" y="3276600"/>
            <a:ext cx="7086600" cy="1371600"/>
          </a:xfrm>
          <a:prstGeom prst="rect">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r>
              <a:rPr lang="en-US" sz="1600" dirty="0" smtClean="0"/>
              <a:t>Integrated Northbridge</a:t>
            </a:r>
          </a:p>
        </p:txBody>
      </p:sp>
      <p:grpSp>
        <p:nvGrpSpPr>
          <p:cNvPr id="2" name="Group 156"/>
          <p:cNvGrpSpPr/>
          <p:nvPr/>
        </p:nvGrpSpPr>
        <p:grpSpPr>
          <a:xfrm>
            <a:off x="7029448" y="609600"/>
            <a:ext cx="1428750" cy="1280160"/>
            <a:chOff x="3829050" y="1432560"/>
            <a:chExt cx="1428750" cy="1280160"/>
          </a:xfrm>
        </p:grpSpPr>
        <p:sp>
          <p:nvSpPr>
            <p:cNvPr id="158" name="Rectangle 15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9" name="Rectangle 15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60" name="Rectangle 15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61" name="Rectangle 16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3" name="Group 151"/>
          <p:cNvGrpSpPr/>
          <p:nvPr/>
        </p:nvGrpSpPr>
        <p:grpSpPr>
          <a:xfrm>
            <a:off x="6877048" y="762000"/>
            <a:ext cx="1428750" cy="1280160"/>
            <a:chOff x="3829050" y="1432560"/>
            <a:chExt cx="1428750" cy="1280160"/>
          </a:xfrm>
        </p:grpSpPr>
        <p:sp>
          <p:nvSpPr>
            <p:cNvPr id="153" name="Rectangle 15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4" name="Rectangle 15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5" name="Rectangle 15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6" name="Rectangle 15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5" name="Group 146"/>
          <p:cNvGrpSpPr/>
          <p:nvPr/>
        </p:nvGrpSpPr>
        <p:grpSpPr>
          <a:xfrm>
            <a:off x="4514848" y="609600"/>
            <a:ext cx="1428750" cy="1280160"/>
            <a:chOff x="3829050" y="1432560"/>
            <a:chExt cx="1428750" cy="1280160"/>
          </a:xfrm>
        </p:grpSpPr>
        <p:sp>
          <p:nvSpPr>
            <p:cNvPr id="148" name="Rectangle 14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9" name="Rectangle 14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0" name="Rectangle 14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1" name="Rectangle 15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9" name="Group 141"/>
          <p:cNvGrpSpPr/>
          <p:nvPr/>
        </p:nvGrpSpPr>
        <p:grpSpPr>
          <a:xfrm>
            <a:off x="4362448" y="762000"/>
            <a:ext cx="1428750" cy="1280160"/>
            <a:chOff x="3829050" y="1432560"/>
            <a:chExt cx="1428750" cy="1280160"/>
          </a:xfrm>
        </p:grpSpPr>
        <p:sp>
          <p:nvSpPr>
            <p:cNvPr id="143" name="Rectangle 14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4" name="Rectangle 14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5" name="Rectangle 14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6" name="Rectangle 14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6" name="Rectangle 5"/>
          <p:cNvSpPr/>
          <p:nvPr/>
        </p:nvSpPr>
        <p:spPr>
          <a:xfrm>
            <a:off x="4724399" y="4876800"/>
            <a:ext cx="2305052"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600" dirty="0" smtClean="0">
                <a:solidFill>
                  <a:schemeClr val="tx1"/>
                </a:solidFill>
              </a:rPr>
              <a:t>Platform Controller Hub</a:t>
            </a:r>
            <a:endParaRPr lang="en-US" sz="1600" dirty="0">
              <a:solidFill>
                <a:schemeClr val="tx1"/>
              </a:solidFill>
            </a:endParaRPr>
          </a:p>
        </p:txBody>
      </p:sp>
      <p:sp>
        <p:nvSpPr>
          <p:cNvPr id="7" name="Rectangle 6"/>
          <p:cNvSpPr/>
          <p:nvPr/>
        </p:nvSpPr>
        <p:spPr>
          <a:xfrm>
            <a:off x="3124199" y="4876800"/>
            <a:ext cx="1466849"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NIC</a:t>
            </a:r>
            <a:endParaRPr lang="en-US" dirty="0">
              <a:solidFill>
                <a:schemeClr val="tx1"/>
              </a:solidFill>
            </a:endParaRPr>
          </a:p>
        </p:txBody>
      </p:sp>
      <p:cxnSp>
        <p:nvCxnSpPr>
          <p:cNvPr id="8" name="Elbow Connector 11"/>
          <p:cNvCxnSpPr>
            <a:stCxn id="30" idx="2"/>
            <a:endCxn id="7" idx="0"/>
          </p:cNvCxnSpPr>
          <p:nvPr/>
        </p:nvCxnSpPr>
        <p:spPr>
          <a:xfrm rot="5400000">
            <a:off x="3756659" y="4566286"/>
            <a:ext cx="411480" cy="20954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057398" y="3810000"/>
            <a:ext cx="1186348" cy="655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Memory Controller</a:t>
            </a:r>
            <a:endParaRPr lang="en-US" dirty="0">
              <a:solidFill>
                <a:schemeClr val="tx1"/>
              </a:solidFill>
            </a:endParaRPr>
          </a:p>
        </p:txBody>
      </p:sp>
      <p:sp>
        <p:nvSpPr>
          <p:cNvPr id="14" name="Rectangle 13"/>
          <p:cNvSpPr/>
          <p:nvPr/>
        </p:nvSpPr>
        <p:spPr>
          <a:xfrm>
            <a:off x="3829047" y="2636520"/>
            <a:ext cx="4857751"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On chip interconnect</a:t>
            </a:r>
            <a:endParaRPr lang="en-US" dirty="0">
              <a:solidFill>
                <a:schemeClr val="tx1"/>
              </a:solidFill>
            </a:endParaRPr>
          </a:p>
        </p:txBody>
      </p:sp>
      <p:sp>
        <p:nvSpPr>
          <p:cNvPr id="16" name="Rectangle 15"/>
          <p:cNvSpPr/>
          <p:nvPr/>
        </p:nvSpPr>
        <p:spPr>
          <a:xfrm>
            <a:off x="1828800" y="76200"/>
            <a:ext cx="7239000" cy="4663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r>
              <a:rPr lang="en-US" sz="2400" dirty="0" smtClean="0">
                <a:solidFill>
                  <a:schemeClr val="tx1"/>
                </a:solidFill>
              </a:rPr>
              <a:t>Processor</a:t>
            </a:r>
            <a:endParaRPr lang="en-US" sz="2000" dirty="0">
              <a:solidFill>
                <a:schemeClr val="tx1"/>
              </a:solidFill>
            </a:endParaRPr>
          </a:p>
        </p:txBody>
      </p:sp>
      <p:sp>
        <p:nvSpPr>
          <p:cNvPr id="29" name="Rectangle 28"/>
          <p:cNvSpPr/>
          <p:nvPr/>
        </p:nvSpPr>
        <p:spPr>
          <a:xfrm>
            <a:off x="6210299" y="3825240"/>
            <a:ext cx="1238250" cy="6400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endParaRPr lang="en-US" dirty="0" smtClean="0">
              <a:solidFill>
                <a:schemeClr val="tx1"/>
              </a:solidFill>
            </a:endParaRPr>
          </a:p>
        </p:txBody>
      </p:sp>
      <p:sp>
        <p:nvSpPr>
          <p:cNvPr id="30" name="Rectangle 29"/>
          <p:cNvSpPr/>
          <p:nvPr/>
        </p:nvSpPr>
        <p:spPr>
          <a:xfrm>
            <a:off x="3448048" y="382524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err="1" smtClean="0">
                <a:solidFill>
                  <a:schemeClr val="tx1"/>
                </a:solidFill>
              </a:rPr>
              <a:t>PCIe</a:t>
            </a:r>
            <a:r>
              <a:rPr lang="en-US" sz="1600" dirty="0" smtClean="0">
                <a:solidFill>
                  <a:schemeClr val="tx1"/>
                </a:solidFill>
              </a:rPr>
              <a:t> ctrl</a:t>
            </a:r>
          </a:p>
        </p:txBody>
      </p:sp>
      <p:sp>
        <p:nvSpPr>
          <p:cNvPr id="31" name="Rectangle 30"/>
          <p:cNvSpPr/>
          <p:nvPr/>
        </p:nvSpPr>
        <p:spPr>
          <a:xfrm>
            <a:off x="7639049" y="3825240"/>
            <a:ext cx="1238250" cy="6400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dirty="0">
              <a:solidFill>
                <a:schemeClr val="tx1"/>
              </a:solidFill>
            </a:endParaRPr>
          </a:p>
        </p:txBody>
      </p:sp>
      <p:cxnSp>
        <p:nvCxnSpPr>
          <p:cNvPr id="33" name="Elbow Connector 32"/>
          <p:cNvCxnSpPr>
            <a:stCxn id="60" idx="2"/>
            <a:endCxn id="6" idx="0"/>
          </p:cNvCxnSpPr>
          <p:nvPr/>
        </p:nvCxnSpPr>
        <p:spPr>
          <a:xfrm rot="16200000" flipH="1">
            <a:off x="5456871" y="4456746"/>
            <a:ext cx="411480" cy="42862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1"/>
            <a:endCxn id="43" idx="3"/>
          </p:cNvCxnSpPr>
          <p:nvPr/>
        </p:nvCxnSpPr>
        <p:spPr>
          <a:xfrm rot="10800000">
            <a:off x="1409700" y="2636520"/>
            <a:ext cx="647698" cy="15011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7" idx="1"/>
            <a:endCxn id="78" idx="3"/>
          </p:cNvCxnSpPr>
          <p:nvPr/>
        </p:nvCxnSpPr>
        <p:spPr>
          <a:xfrm rot="10800000">
            <a:off x="2782957" y="5366260"/>
            <a:ext cx="341242" cy="5918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43799" y="4953000"/>
            <a:ext cx="1047750" cy="914400"/>
          </a:xfrm>
          <a:prstGeom prst="rect">
            <a:avLst/>
          </a:prstGeom>
          <a:solidFill>
            <a:srgbClr val="0070C0"/>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cxnSp>
        <p:nvCxnSpPr>
          <p:cNvPr id="67" name="Elbow Connector 66"/>
          <p:cNvCxnSpPr>
            <a:stCxn id="6" idx="3"/>
            <a:endCxn id="65" idx="1"/>
          </p:cNvCxnSpPr>
          <p:nvPr/>
        </p:nvCxnSpPr>
        <p:spPr>
          <a:xfrm flipV="1">
            <a:off x="7029451" y="5410200"/>
            <a:ext cx="514348" cy="152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76400" y="5181600"/>
            <a:ext cx="1106557" cy="369320"/>
          </a:xfrm>
          <a:prstGeom prst="rect">
            <a:avLst/>
          </a:prstGeom>
          <a:noFill/>
        </p:spPr>
        <p:txBody>
          <a:bodyPr vert="horz" wrap="square" lIns="91429" tIns="45714" rIns="91429" bIns="45714" rtlCol="0">
            <a:spAutoFit/>
          </a:bodyPr>
          <a:lstStyle/>
          <a:p>
            <a:r>
              <a:rPr lang="en-US" dirty="0" smtClean="0"/>
              <a:t>Network</a:t>
            </a:r>
          </a:p>
        </p:txBody>
      </p:sp>
      <p:sp>
        <p:nvSpPr>
          <p:cNvPr id="43" name="Rectangle 42"/>
          <p:cNvSpPr/>
          <p:nvPr/>
        </p:nvSpPr>
        <p:spPr>
          <a:xfrm>
            <a:off x="152399" y="533400"/>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sp>
        <p:nvSpPr>
          <p:cNvPr id="60" name="Rectangle 59"/>
          <p:cNvSpPr/>
          <p:nvPr/>
        </p:nvSpPr>
        <p:spPr>
          <a:xfrm>
            <a:off x="4876798" y="3825240"/>
            <a:ext cx="114300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DMI Ctrl</a:t>
            </a:r>
          </a:p>
        </p:txBody>
      </p:sp>
      <p:cxnSp>
        <p:nvCxnSpPr>
          <p:cNvPr id="119" name="Elbow Connector 11"/>
          <p:cNvCxnSpPr>
            <a:stCxn id="14" idx="1"/>
            <a:endCxn id="12" idx="0"/>
          </p:cNvCxnSpPr>
          <p:nvPr/>
        </p:nvCxnSpPr>
        <p:spPr>
          <a:xfrm rot="10800000" flipV="1">
            <a:off x="2650573" y="2865120"/>
            <a:ext cx="1178475" cy="94488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Elbow Connector 11"/>
          <p:cNvCxnSpPr>
            <a:stCxn id="14" idx="2"/>
            <a:endCxn id="31" idx="0"/>
          </p:cNvCxnSpPr>
          <p:nvPr/>
        </p:nvCxnSpPr>
        <p:spPr>
          <a:xfrm rot="16200000" flipH="1">
            <a:off x="6892288" y="2459354"/>
            <a:ext cx="731520" cy="200025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1"/>
          <p:cNvCxnSpPr>
            <a:stCxn id="14" idx="2"/>
            <a:endCxn id="29" idx="0"/>
          </p:cNvCxnSpPr>
          <p:nvPr/>
        </p:nvCxnSpPr>
        <p:spPr>
          <a:xfrm rot="16200000" flipH="1">
            <a:off x="6177913" y="3173729"/>
            <a:ext cx="731520" cy="57150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1"/>
          <p:cNvCxnSpPr>
            <a:stCxn id="14" idx="2"/>
            <a:endCxn id="30" idx="0"/>
          </p:cNvCxnSpPr>
          <p:nvPr/>
        </p:nvCxnSpPr>
        <p:spPr>
          <a:xfrm rot="5400000">
            <a:off x="4796788" y="2364105"/>
            <a:ext cx="731520" cy="21907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Elbow Connector 11"/>
          <p:cNvCxnSpPr>
            <a:stCxn id="14" idx="2"/>
            <a:endCxn id="60" idx="0"/>
          </p:cNvCxnSpPr>
          <p:nvPr/>
        </p:nvCxnSpPr>
        <p:spPr>
          <a:xfrm rot="5400000">
            <a:off x="5487351" y="3054668"/>
            <a:ext cx="731520" cy="8096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135"/>
          <p:cNvGrpSpPr/>
          <p:nvPr/>
        </p:nvGrpSpPr>
        <p:grpSpPr>
          <a:xfrm>
            <a:off x="4210048" y="899160"/>
            <a:ext cx="1428750" cy="1280160"/>
            <a:chOff x="3829050" y="1432560"/>
            <a:chExt cx="1428750" cy="1280160"/>
          </a:xfrm>
        </p:grpSpPr>
        <p:sp>
          <p:nvSpPr>
            <p:cNvPr id="4" name="Rectangle 3"/>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22" name="Rectangle 21"/>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27" name="Rectangle 26"/>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42" name="Rectangle 41"/>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79" name="Rectangle 78"/>
          <p:cNvSpPr/>
          <p:nvPr/>
        </p:nvSpPr>
        <p:spPr>
          <a:xfrm>
            <a:off x="3829048" y="167640"/>
            <a:ext cx="238125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Unprivileged partition</a:t>
            </a:r>
          </a:p>
        </p:txBody>
      </p:sp>
      <p:sp>
        <p:nvSpPr>
          <p:cNvPr id="80" name="Rectangle 79"/>
          <p:cNvSpPr/>
          <p:nvPr/>
        </p:nvSpPr>
        <p:spPr>
          <a:xfrm>
            <a:off x="6400799" y="167640"/>
            <a:ext cx="228600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Privileged partition</a:t>
            </a:r>
          </a:p>
        </p:txBody>
      </p:sp>
      <p:cxnSp>
        <p:nvCxnSpPr>
          <p:cNvPr id="90" name="Straight Connector 89"/>
          <p:cNvCxnSpPr/>
          <p:nvPr/>
        </p:nvCxnSpPr>
        <p:spPr>
          <a:xfrm rot="5400000">
            <a:off x="7219949" y="2407880"/>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649191" y="2406927"/>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1" name="Group 136"/>
          <p:cNvGrpSpPr/>
          <p:nvPr/>
        </p:nvGrpSpPr>
        <p:grpSpPr>
          <a:xfrm>
            <a:off x="6724648" y="914400"/>
            <a:ext cx="1428750" cy="1280160"/>
            <a:chOff x="3829050" y="1432560"/>
            <a:chExt cx="1428750" cy="1280160"/>
          </a:xfrm>
        </p:grpSpPr>
        <p:sp>
          <p:nvSpPr>
            <p:cNvPr id="138" name="Rectangle 13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39" name="Rectangle 13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0" name="Rectangle 139"/>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1" name="Rectangle 14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162" name="Rectangle 161"/>
          <p:cNvSpPr/>
          <p:nvPr/>
        </p:nvSpPr>
        <p:spPr>
          <a:xfrm>
            <a:off x="2057399" y="685800"/>
            <a:ext cx="1186348"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Last Level Cache</a:t>
            </a:r>
            <a:endParaRPr lang="en-US" dirty="0">
              <a:solidFill>
                <a:schemeClr val="tx1"/>
              </a:solidFill>
            </a:endParaRPr>
          </a:p>
        </p:txBody>
      </p:sp>
      <p:cxnSp>
        <p:nvCxnSpPr>
          <p:cNvPr id="165" name="Elbow Connector 11"/>
          <p:cNvCxnSpPr>
            <a:stCxn id="14" idx="1"/>
            <a:endCxn id="162" idx="3"/>
          </p:cNvCxnSpPr>
          <p:nvPr/>
        </p:nvCxnSpPr>
        <p:spPr>
          <a:xfrm rot="10800000">
            <a:off x="3243747" y="1714500"/>
            <a:ext cx="585300" cy="115062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714999" y="525780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IOAPIC</a:t>
            </a:r>
            <a:endParaRPr lang="en-US" dirty="0">
              <a:solidFill>
                <a:schemeClr val="tx1"/>
              </a:solidFill>
            </a:endParaRPr>
          </a:p>
        </p:txBody>
      </p:sp>
      <p:sp>
        <p:nvSpPr>
          <p:cNvPr id="64" name="Rectangle 63"/>
          <p:cNvSpPr/>
          <p:nvPr/>
        </p:nvSpPr>
        <p:spPr>
          <a:xfrm>
            <a:off x="3124199" y="6172200"/>
            <a:ext cx="16002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Management NIC</a:t>
            </a:r>
            <a:endParaRPr lang="en-US" dirty="0">
              <a:solidFill>
                <a:schemeClr val="tx1"/>
              </a:solidFill>
            </a:endParaRPr>
          </a:p>
        </p:txBody>
      </p:sp>
      <p:sp>
        <p:nvSpPr>
          <p:cNvPr id="66" name="Rectangle 65"/>
          <p:cNvSpPr/>
          <p:nvPr/>
        </p:nvSpPr>
        <p:spPr>
          <a:xfrm>
            <a:off x="5105398" y="6162261"/>
            <a:ext cx="1228725"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Service Processor</a:t>
            </a:r>
            <a:endParaRPr lang="en-US" dirty="0">
              <a:solidFill>
                <a:schemeClr val="tx1"/>
              </a:solidFill>
            </a:endParaRPr>
          </a:p>
        </p:txBody>
      </p:sp>
      <p:cxnSp>
        <p:nvCxnSpPr>
          <p:cNvPr id="68" name="Elbow Connector 67"/>
          <p:cNvCxnSpPr>
            <a:stCxn id="6" idx="2"/>
            <a:endCxn id="66" idx="0"/>
          </p:cNvCxnSpPr>
          <p:nvPr/>
        </p:nvCxnSpPr>
        <p:spPr>
          <a:xfrm rot="5400000">
            <a:off x="5704253" y="5989588"/>
            <a:ext cx="188181" cy="157164"/>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6" idx="1"/>
            <a:endCxn id="64" idx="3"/>
          </p:cNvCxnSpPr>
          <p:nvPr/>
        </p:nvCxnSpPr>
        <p:spPr>
          <a:xfrm rot="10800000" flipV="1">
            <a:off x="4724400" y="6467060"/>
            <a:ext cx="380999" cy="9939"/>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142999" y="6096000"/>
            <a:ext cx="1524000" cy="646319"/>
          </a:xfrm>
          <a:prstGeom prst="rect">
            <a:avLst/>
          </a:prstGeom>
          <a:noFill/>
        </p:spPr>
        <p:txBody>
          <a:bodyPr vert="horz" wrap="square" lIns="91429" tIns="45714" rIns="91429" bIns="45714" rtlCol="0">
            <a:spAutoFit/>
          </a:bodyPr>
          <a:lstStyle/>
          <a:p>
            <a:r>
              <a:rPr lang="en-US" dirty="0" smtClean="0"/>
              <a:t>Management Network</a:t>
            </a:r>
          </a:p>
        </p:txBody>
      </p:sp>
      <p:cxnSp>
        <p:nvCxnSpPr>
          <p:cNvPr id="75" name="Elbow Connector 74"/>
          <p:cNvCxnSpPr>
            <a:stCxn id="64" idx="1"/>
            <a:endCxn id="74" idx="3"/>
          </p:cNvCxnSpPr>
          <p:nvPr/>
        </p:nvCxnSpPr>
        <p:spPr>
          <a:xfrm rot="10800000">
            <a:off x="2666999" y="6419160"/>
            <a:ext cx="457200" cy="578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52399" y="1524000"/>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399" y="838200"/>
            <a:ext cx="1219201" cy="584776"/>
          </a:xfrm>
          <a:prstGeom prst="rect">
            <a:avLst/>
          </a:prstGeom>
          <a:noFill/>
        </p:spPr>
        <p:txBody>
          <a:bodyPr wrap="square" rtlCol="0">
            <a:spAutoFit/>
          </a:bodyPr>
          <a:lstStyle/>
          <a:p>
            <a:r>
              <a:rPr lang="en-US" sz="1600" dirty="0" smtClean="0"/>
              <a:t>Privileged partition</a:t>
            </a:r>
          </a:p>
        </p:txBody>
      </p:sp>
      <p:sp>
        <p:nvSpPr>
          <p:cNvPr id="76" name="TextBox 75"/>
          <p:cNvSpPr txBox="1"/>
          <p:nvPr/>
        </p:nvSpPr>
        <p:spPr>
          <a:xfrm>
            <a:off x="152399" y="1524000"/>
            <a:ext cx="1295400" cy="584776"/>
          </a:xfrm>
          <a:prstGeom prst="rect">
            <a:avLst/>
          </a:prstGeom>
          <a:noFill/>
        </p:spPr>
        <p:txBody>
          <a:bodyPr wrap="square" rtlCol="0">
            <a:spAutoFit/>
          </a:bodyPr>
          <a:lstStyle/>
          <a:p>
            <a:r>
              <a:rPr lang="en-US" sz="1600" dirty="0" smtClean="0"/>
              <a:t>Unprivileged partition</a:t>
            </a:r>
          </a:p>
        </p:txBody>
      </p:sp>
    </p:spTree>
    <p:extLst>
      <p:ext uri="{BB962C8B-B14F-4D97-AF65-F5344CB8AC3E}">
        <p14:creationId xmlns="" xmlns:p14="http://schemas.microsoft.com/office/powerpoint/2010/main" val="1588038943"/>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1904999" y="3276600"/>
            <a:ext cx="7086600" cy="1371600"/>
          </a:xfrm>
          <a:prstGeom prst="rect">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r>
              <a:rPr lang="en-US" sz="1600" dirty="0" smtClean="0"/>
              <a:t>Integrated Northbridge</a:t>
            </a:r>
          </a:p>
        </p:txBody>
      </p:sp>
      <p:grpSp>
        <p:nvGrpSpPr>
          <p:cNvPr id="2" name="Group 156"/>
          <p:cNvGrpSpPr/>
          <p:nvPr/>
        </p:nvGrpSpPr>
        <p:grpSpPr>
          <a:xfrm>
            <a:off x="7029448" y="609600"/>
            <a:ext cx="1428750" cy="1280160"/>
            <a:chOff x="3829050" y="1432560"/>
            <a:chExt cx="1428750" cy="1280160"/>
          </a:xfrm>
        </p:grpSpPr>
        <p:sp>
          <p:nvSpPr>
            <p:cNvPr id="158" name="Rectangle 15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9" name="Rectangle 15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60" name="Rectangle 15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61" name="Rectangle 16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3" name="Group 151"/>
          <p:cNvGrpSpPr/>
          <p:nvPr/>
        </p:nvGrpSpPr>
        <p:grpSpPr>
          <a:xfrm>
            <a:off x="6877048" y="762000"/>
            <a:ext cx="1428750" cy="1280160"/>
            <a:chOff x="3829050" y="1432560"/>
            <a:chExt cx="1428750" cy="1280160"/>
          </a:xfrm>
        </p:grpSpPr>
        <p:sp>
          <p:nvSpPr>
            <p:cNvPr id="153" name="Rectangle 15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54" name="Rectangle 15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5" name="Rectangle 15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6" name="Rectangle 15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9" name="Group 146"/>
          <p:cNvGrpSpPr/>
          <p:nvPr/>
        </p:nvGrpSpPr>
        <p:grpSpPr>
          <a:xfrm>
            <a:off x="4514848" y="609600"/>
            <a:ext cx="1428750" cy="1280160"/>
            <a:chOff x="3829050" y="1432560"/>
            <a:chExt cx="1428750" cy="1280160"/>
          </a:xfrm>
        </p:grpSpPr>
        <p:sp>
          <p:nvSpPr>
            <p:cNvPr id="148" name="Rectangle 14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9" name="Rectangle 14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50" name="Rectangle 149"/>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1" name="Rectangle 15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grpSp>
        <p:nvGrpSpPr>
          <p:cNvPr id="10" name="Group 141"/>
          <p:cNvGrpSpPr/>
          <p:nvPr/>
        </p:nvGrpSpPr>
        <p:grpSpPr>
          <a:xfrm>
            <a:off x="4362448" y="762000"/>
            <a:ext cx="1428750" cy="1280160"/>
            <a:chOff x="3829050" y="1432560"/>
            <a:chExt cx="1428750" cy="1280160"/>
          </a:xfrm>
        </p:grpSpPr>
        <p:sp>
          <p:nvSpPr>
            <p:cNvPr id="143" name="Rectangle 142"/>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144" name="Rectangle 143"/>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5" name="Rectangle 144"/>
            <p:cNvSpPr/>
            <p:nvPr/>
          </p:nvSpPr>
          <p:spPr>
            <a:xfrm>
              <a:off x="3829051" y="1798320"/>
              <a:ext cx="476250"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6" name="Rectangle 145"/>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6" name="Rectangle 5"/>
          <p:cNvSpPr/>
          <p:nvPr/>
        </p:nvSpPr>
        <p:spPr>
          <a:xfrm>
            <a:off x="4724399" y="4876800"/>
            <a:ext cx="2305052"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600" dirty="0" smtClean="0">
                <a:solidFill>
                  <a:schemeClr val="tx1"/>
                </a:solidFill>
              </a:rPr>
              <a:t>Platform Controller Hub</a:t>
            </a:r>
            <a:endParaRPr lang="en-US" sz="1600" dirty="0">
              <a:solidFill>
                <a:schemeClr val="tx1"/>
              </a:solidFill>
            </a:endParaRPr>
          </a:p>
        </p:txBody>
      </p:sp>
      <p:sp>
        <p:nvSpPr>
          <p:cNvPr id="7" name="Rectangle 6"/>
          <p:cNvSpPr/>
          <p:nvPr/>
        </p:nvSpPr>
        <p:spPr>
          <a:xfrm>
            <a:off x="3124199" y="4876800"/>
            <a:ext cx="1466849"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NIC</a:t>
            </a:r>
            <a:endParaRPr lang="en-US" dirty="0">
              <a:solidFill>
                <a:schemeClr val="tx1"/>
              </a:solidFill>
            </a:endParaRPr>
          </a:p>
        </p:txBody>
      </p:sp>
      <p:cxnSp>
        <p:nvCxnSpPr>
          <p:cNvPr id="8" name="Elbow Connector 11"/>
          <p:cNvCxnSpPr>
            <a:stCxn id="30" idx="2"/>
            <a:endCxn id="7" idx="0"/>
          </p:cNvCxnSpPr>
          <p:nvPr/>
        </p:nvCxnSpPr>
        <p:spPr>
          <a:xfrm rot="5400000">
            <a:off x="3756659" y="4566286"/>
            <a:ext cx="411480" cy="20954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057398" y="3810000"/>
            <a:ext cx="1186348" cy="655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Memory Controller</a:t>
            </a:r>
            <a:endParaRPr lang="en-US" dirty="0">
              <a:solidFill>
                <a:schemeClr val="tx1"/>
              </a:solidFill>
            </a:endParaRPr>
          </a:p>
        </p:txBody>
      </p:sp>
      <p:sp>
        <p:nvSpPr>
          <p:cNvPr id="14" name="Rectangle 13"/>
          <p:cNvSpPr/>
          <p:nvPr/>
        </p:nvSpPr>
        <p:spPr>
          <a:xfrm>
            <a:off x="3829047" y="2636520"/>
            <a:ext cx="4857751"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On chip interconnect</a:t>
            </a:r>
            <a:endParaRPr lang="en-US" dirty="0">
              <a:solidFill>
                <a:schemeClr val="tx1"/>
              </a:solidFill>
            </a:endParaRPr>
          </a:p>
        </p:txBody>
      </p:sp>
      <p:sp>
        <p:nvSpPr>
          <p:cNvPr id="16" name="Rectangle 15"/>
          <p:cNvSpPr/>
          <p:nvPr/>
        </p:nvSpPr>
        <p:spPr>
          <a:xfrm>
            <a:off x="1828800" y="76200"/>
            <a:ext cx="7239000" cy="4663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r>
              <a:rPr lang="en-US" sz="2400" dirty="0" smtClean="0">
                <a:solidFill>
                  <a:schemeClr val="tx1"/>
                </a:solidFill>
              </a:rPr>
              <a:t>Processor</a:t>
            </a:r>
            <a:endParaRPr lang="en-US" sz="2000" dirty="0">
              <a:solidFill>
                <a:schemeClr val="tx1"/>
              </a:solidFill>
            </a:endParaRPr>
          </a:p>
        </p:txBody>
      </p:sp>
      <p:sp>
        <p:nvSpPr>
          <p:cNvPr id="29" name="Rectangle 28"/>
          <p:cNvSpPr/>
          <p:nvPr/>
        </p:nvSpPr>
        <p:spPr>
          <a:xfrm>
            <a:off x="6210299" y="3825240"/>
            <a:ext cx="1238250" cy="6400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endParaRPr lang="en-US" dirty="0" smtClean="0">
              <a:solidFill>
                <a:schemeClr val="tx1"/>
              </a:solidFill>
            </a:endParaRPr>
          </a:p>
        </p:txBody>
      </p:sp>
      <p:sp>
        <p:nvSpPr>
          <p:cNvPr id="30" name="Rectangle 29"/>
          <p:cNvSpPr/>
          <p:nvPr/>
        </p:nvSpPr>
        <p:spPr>
          <a:xfrm>
            <a:off x="3448048" y="382524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err="1" smtClean="0">
                <a:solidFill>
                  <a:schemeClr val="tx1"/>
                </a:solidFill>
              </a:rPr>
              <a:t>PCIe</a:t>
            </a:r>
            <a:r>
              <a:rPr lang="en-US" sz="1600" dirty="0" smtClean="0">
                <a:solidFill>
                  <a:schemeClr val="tx1"/>
                </a:solidFill>
              </a:rPr>
              <a:t> ctrl</a:t>
            </a:r>
          </a:p>
        </p:txBody>
      </p:sp>
      <p:sp>
        <p:nvSpPr>
          <p:cNvPr id="31" name="Rectangle 30"/>
          <p:cNvSpPr/>
          <p:nvPr/>
        </p:nvSpPr>
        <p:spPr>
          <a:xfrm>
            <a:off x="7639049" y="3825240"/>
            <a:ext cx="1238250" cy="6400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dirty="0">
              <a:solidFill>
                <a:schemeClr val="tx1"/>
              </a:solidFill>
            </a:endParaRPr>
          </a:p>
        </p:txBody>
      </p:sp>
      <p:cxnSp>
        <p:nvCxnSpPr>
          <p:cNvPr id="33" name="Elbow Connector 32"/>
          <p:cNvCxnSpPr>
            <a:stCxn id="60" idx="2"/>
            <a:endCxn id="6" idx="0"/>
          </p:cNvCxnSpPr>
          <p:nvPr/>
        </p:nvCxnSpPr>
        <p:spPr>
          <a:xfrm rot="16200000" flipH="1">
            <a:off x="5456871" y="4456746"/>
            <a:ext cx="411480" cy="42862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1"/>
            <a:endCxn id="43" idx="3"/>
          </p:cNvCxnSpPr>
          <p:nvPr/>
        </p:nvCxnSpPr>
        <p:spPr>
          <a:xfrm rot="10800000">
            <a:off x="1409700" y="2636520"/>
            <a:ext cx="647698" cy="15011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7" idx="1"/>
            <a:endCxn id="78" idx="3"/>
          </p:cNvCxnSpPr>
          <p:nvPr/>
        </p:nvCxnSpPr>
        <p:spPr>
          <a:xfrm rot="10800000">
            <a:off x="2782957" y="5366260"/>
            <a:ext cx="341242" cy="5918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43799" y="4953000"/>
            <a:ext cx="1047750" cy="914400"/>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cxnSp>
        <p:nvCxnSpPr>
          <p:cNvPr id="67" name="Elbow Connector 66"/>
          <p:cNvCxnSpPr>
            <a:stCxn id="6" idx="3"/>
            <a:endCxn id="65" idx="1"/>
          </p:cNvCxnSpPr>
          <p:nvPr/>
        </p:nvCxnSpPr>
        <p:spPr>
          <a:xfrm flipV="1">
            <a:off x="7029451" y="5410200"/>
            <a:ext cx="514348" cy="152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76400" y="5181600"/>
            <a:ext cx="1106557" cy="369320"/>
          </a:xfrm>
          <a:prstGeom prst="rect">
            <a:avLst/>
          </a:prstGeom>
          <a:noFill/>
        </p:spPr>
        <p:txBody>
          <a:bodyPr vert="horz" wrap="square" lIns="91429" tIns="45714" rIns="91429" bIns="45714" rtlCol="0">
            <a:spAutoFit/>
          </a:bodyPr>
          <a:lstStyle/>
          <a:p>
            <a:r>
              <a:rPr lang="en-US" dirty="0" smtClean="0"/>
              <a:t>Network</a:t>
            </a:r>
          </a:p>
        </p:txBody>
      </p:sp>
      <p:sp>
        <p:nvSpPr>
          <p:cNvPr id="43" name="Rectangle 42"/>
          <p:cNvSpPr/>
          <p:nvPr/>
        </p:nvSpPr>
        <p:spPr>
          <a:xfrm>
            <a:off x="152399" y="533400"/>
            <a:ext cx="1257301" cy="420624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2000" dirty="0" smtClean="0"/>
              <a:t>Main Memory</a:t>
            </a:r>
          </a:p>
        </p:txBody>
      </p:sp>
      <p:sp>
        <p:nvSpPr>
          <p:cNvPr id="60" name="Rectangle 59"/>
          <p:cNvSpPr/>
          <p:nvPr/>
        </p:nvSpPr>
        <p:spPr>
          <a:xfrm>
            <a:off x="4876798" y="3825240"/>
            <a:ext cx="114300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DMI Ctrl</a:t>
            </a:r>
          </a:p>
        </p:txBody>
      </p:sp>
      <p:cxnSp>
        <p:nvCxnSpPr>
          <p:cNvPr id="119" name="Elbow Connector 11"/>
          <p:cNvCxnSpPr>
            <a:stCxn id="14" idx="1"/>
            <a:endCxn id="12" idx="0"/>
          </p:cNvCxnSpPr>
          <p:nvPr/>
        </p:nvCxnSpPr>
        <p:spPr>
          <a:xfrm rot="10800000" flipV="1">
            <a:off x="2650573" y="2865120"/>
            <a:ext cx="1178475" cy="94488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Elbow Connector 11"/>
          <p:cNvCxnSpPr>
            <a:stCxn id="14" idx="2"/>
            <a:endCxn id="31" idx="0"/>
          </p:cNvCxnSpPr>
          <p:nvPr/>
        </p:nvCxnSpPr>
        <p:spPr>
          <a:xfrm rot="16200000" flipH="1">
            <a:off x="6892288" y="2459354"/>
            <a:ext cx="731520" cy="200025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1"/>
          <p:cNvCxnSpPr>
            <a:stCxn id="14" idx="2"/>
            <a:endCxn id="29" idx="0"/>
          </p:cNvCxnSpPr>
          <p:nvPr/>
        </p:nvCxnSpPr>
        <p:spPr>
          <a:xfrm rot="16200000" flipH="1">
            <a:off x="6177913" y="3173729"/>
            <a:ext cx="731520" cy="57150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1"/>
          <p:cNvCxnSpPr>
            <a:stCxn id="14" idx="2"/>
            <a:endCxn id="30" idx="0"/>
          </p:cNvCxnSpPr>
          <p:nvPr/>
        </p:nvCxnSpPr>
        <p:spPr>
          <a:xfrm rot="5400000">
            <a:off x="4796788" y="2364105"/>
            <a:ext cx="731520" cy="21907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Elbow Connector 11"/>
          <p:cNvCxnSpPr>
            <a:stCxn id="14" idx="2"/>
            <a:endCxn id="60" idx="0"/>
          </p:cNvCxnSpPr>
          <p:nvPr/>
        </p:nvCxnSpPr>
        <p:spPr>
          <a:xfrm rot="5400000">
            <a:off x="5487351" y="3054668"/>
            <a:ext cx="731520" cy="8096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35"/>
          <p:cNvGrpSpPr/>
          <p:nvPr/>
        </p:nvGrpSpPr>
        <p:grpSpPr>
          <a:xfrm>
            <a:off x="4210048" y="899160"/>
            <a:ext cx="1428750" cy="1280160"/>
            <a:chOff x="3829050" y="1432560"/>
            <a:chExt cx="1428750" cy="1280160"/>
          </a:xfrm>
        </p:grpSpPr>
        <p:sp>
          <p:nvSpPr>
            <p:cNvPr id="4" name="Rectangle 3"/>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OS core</a:t>
              </a:r>
              <a:endParaRPr lang="en-US" sz="1400" dirty="0">
                <a:solidFill>
                  <a:schemeClr val="tx1"/>
                </a:solidFill>
              </a:endParaRPr>
            </a:p>
          </p:txBody>
        </p:sp>
        <p:sp>
          <p:nvSpPr>
            <p:cNvPr id="22" name="Rectangle 21"/>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27" name="Rectangle 26"/>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42" name="Rectangle 41"/>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79" name="Rectangle 78"/>
          <p:cNvSpPr/>
          <p:nvPr/>
        </p:nvSpPr>
        <p:spPr>
          <a:xfrm>
            <a:off x="3829048" y="167640"/>
            <a:ext cx="238125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Unprivileged partition</a:t>
            </a:r>
          </a:p>
        </p:txBody>
      </p:sp>
      <p:sp>
        <p:nvSpPr>
          <p:cNvPr id="80" name="Rectangle 79"/>
          <p:cNvSpPr/>
          <p:nvPr/>
        </p:nvSpPr>
        <p:spPr>
          <a:xfrm>
            <a:off x="6400799" y="167640"/>
            <a:ext cx="2286000" cy="2286000"/>
          </a:xfrm>
          <a:prstGeom prst="rect">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ctr"/>
            <a:r>
              <a:rPr lang="en-US" sz="1600" dirty="0" smtClean="0"/>
              <a:t>Privileged partition</a:t>
            </a:r>
          </a:p>
        </p:txBody>
      </p:sp>
      <p:cxnSp>
        <p:nvCxnSpPr>
          <p:cNvPr id="90" name="Straight Connector 89"/>
          <p:cNvCxnSpPr/>
          <p:nvPr/>
        </p:nvCxnSpPr>
        <p:spPr>
          <a:xfrm rot="5400000">
            <a:off x="7219949" y="2407880"/>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649191" y="2406927"/>
            <a:ext cx="457200" cy="19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3" name="Group 136"/>
          <p:cNvGrpSpPr/>
          <p:nvPr/>
        </p:nvGrpSpPr>
        <p:grpSpPr>
          <a:xfrm>
            <a:off x="6724648" y="914400"/>
            <a:ext cx="1428750" cy="1280160"/>
            <a:chOff x="3829050" y="1432560"/>
            <a:chExt cx="1428750" cy="1280160"/>
          </a:xfrm>
        </p:grpSpPr>
        <p:sp>
          <p:nvSpPr>
            <p:cNvPr id="138" name="Rectangle 137"/>
            <p:cNvSpPr/>
            <p:nvPr/>
          </p:nvSpPr>
          <p:spPr>
            <a:xfrm>
              <a:off x="3829050" y="1432560"/>
              <a:ext cx="104775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DPI core</a:t>
              </a:r>
              <a:endParaRPr lang="en-US" sz="1400" dirty="0">
                <a:solidFill>
                  <a:schemeClr val="tx1"/>
                </a:solidFill>
              </a:endParaRPr>
            </a:p>
          </p:txBody>
        </p:sp>
        <p:sp>
          <p:nvSpPr>
            <p:cNvPr id="139" name="Rectangle 138"/>
            <p:cNvSpPr/>
            <p:nvPr/>
          </p:nvSpPr>
          <p:spPr>
            <a:xfrm>
              <a:off x="4876800" y="1432560"/>
              <a:ext cx="381000" cy="853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100" dirty="0" smtClean="0">
                  <a:solidFill>
                    <a:schemeClr val="tx1"/>
                  </a:solidFill>
                </a:rPr>
                <a:t>Local APIC</a:t>
              </a:r>
              <a:endParaRPr lang="en-US" sz="1100" dirty="0">
                <a:solidFill>
                  <a:schemeClr val="tx1"/>
                </a:solidFill>
              </a:endParaRPr>
            </a:p>
          </p:txBody>
        </p:sp>
        <p:sp>
          <p:nvSpPr>
            <p:cNvPr id="140" name="Rectangle 139"/>
            <p:cNvSpPr/>
            <p:nvPr/>
          </p:nvSpPr>
          <p:spPr>
            <a:xfrm>
              <a:off x="3829051" y="1798320"/>
              <a:ext cx="476250" cy="48768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1" name="Rectangle 140"/>
            <p:cNvSpPr/>
            <p:nvPr/>
          </p:nvSpPr>
          <p:spPr>
            <a:xfrm>
              <a:off x="3829050" y="2286000"/>
              <a:ext cx="1428750" cy="426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Interface</a:t>
              </a:r>
              <a:endParaRPr lang="en-US" sz="1400" dirty="0">
                <a:solidFill>
                  <a:schemeClr val="tx1"/>
                </a:solidFill>
              </a:endParaRPr>
            </a:p>
          </p:txBody>
        </p:sp>
      </p:grpSp>
      <p:sp>
        <p:nvSpPr>
          <p:cNvPr id="162" name="Rectangle 161"/>
          <p:cNvSpPr/>
          <p:nvPr/>
        </p:nvSpPr>
        <p:spPr>
          <a:xfrm>
            <a:off x="2057399" y="685800"/>
            <a:ext cx="1186348"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Last Level Cache</a:t>
            </a:r>
            <a:endParaRPr lang="en-US" dirty="0">
              <a:solidFill>
                <a:schemeClr val="tx1"/>
              </a:solidFill>
            </a:endParaRPr>
          </a:p>
        </p:txBody>
      </p:sp>
      <p:cxnSp>
        <p:nvCxnSpPr>
          <p:cNvPr id="165" name="Elbow Connector 11"/>
          <p:cNvCxnSpPr>
            <a:stCxn id="14" idx="1"/>
            <a:endCxn id="162" idx="3"/>
          </p:cNvCxnSpPr>
          <p:nvPr/>
        </p:nvCxnSpPr>
        <p:spPr>
          <a:xfrm rot="10800000">
            <a:off x="3243747" y="1714500"/>
            <a:ext cx="585300" cy="115062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714999" y="5257800"/>
            <a:ext cx="123825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IOAPIC</a:t>
            </a:r>
            <a:endParaRPr lang="en-US" dirty="0">
              <a:solidFill>
                <a:schemeClr val="tx1"/>
              </a:solidFill>
            </a:endParaRPr>
          </a:p>
        </p:txBody>
      </p:sp>
      <p:sp>
        <p:nvSpPr>
          <p:cNvPr id="64" name="Rectangle 63"/>
          <p:cNvSpPr/>
          <p:nvPr/>
        </p:nvSpPr>
        <p:spPr>
          <a:xfrm>
            <a:off x="3124199" y="6172200"/>
            <a:ext cx="1447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Management NIC</a:t>
            </a:r>
            <a:endParaRPr lang="en-US" dirty="0">
              <a:solidFill>
                <a:schemeClr val="tx1"/>
              </a:solidFill>
            </a:endParaRPr>
          </a:p>
        </p:txBody>
      </p:sp>
      <p:sp>
        <p:nvSpPr>
          <p:cNvPr id="66" name="Rectangle 65"/>
          <p:cNvSpPr/>
          <p:nvPr/>
        </p:nvSpPr>
        <p:spPr>
          <a:xfrm>
            <a:off x="5105398" y="6162261"/>
            <a:ext cx="1228725"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dirty="0" smtClean="0">
                <a:solidFill>
                  <a:schemeClr val="tx1"/>
                </a:solidFill>
              </a:rPr>
              <a:t>Service Processor</a:t>
            </a:r>
            <a:endParaRPr lang="en-US" dirty="0">
              <a:solidFill>
                <a:schemeClr val="tx1"/>
              </a:solidFill>
            </a:endParaRPr>
          </a:p>
        </p:txBody>
      </p:sp>
      <p:cxnSp>
        <p:nvCxnSpPr>
          <p:cNvPr id="68" name="Elbow Connector 67"/>
          <p:cNvCxnSpPr>
            <a:stCxn id="6" idx="2"/>
            <a:endCxn id="66" idx="0"/>
          </p:cNvCxnSpPr>
          <p:nvPr/>
        </p:nvCxnSpPr>
        <p:spPr>
          <a:xfrm rot="5400000">
            <a:off x="5704253" y="5989588"/>
            <a:ext cx="188181" cy="157164"/>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6" idx="1"/>
            <a:endCxn id="64" idx="3"/>
          </p:cNvCxnSpPr>
          <p:nvPr/>
        </p:nvCxnSpPr>
        <p:spPr>
          <a:xfrm rot="10800000" flipV="1">
            <a:off x="4572000" y="6467060"/>
            <a:ext cx="533399" cy="9939"/>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142999" y="6096000"/>
            <a:ext cx="1524000" cy="646319"/>
          </a:xfrm>
          <a:prstGeom prst="rect">
            <a:avLst/>
          </a:prstGeom>
          <a:noFill/>
        </p:spPr>
        <p:txBody>
          <a:bodyPr vert="horz" wrap="square" lIns="91429" tIns="45714" rIns="91429" bIns="45714" rtlCol="0">
            <a:spAutoFit/>
          </a:bodyPr>
          <a:lstStyle/>
          <a:p>
            <a:r>
              <a:rPr lang="en-US" dirty="0" smtClean="0"/>
              <a:t>Management Network</a:t>
            </a:r>
          </a:p>
        </p:txBody>
      </p:sp>
      <p:cxnSp>
        <p:nvCxnSpPr>
          <p:cNvPr id="75" name="Elbow Connector 74"/>
          <p:cNvCxnSpPr>
            <a:stCxn id="64" idx="1"/>
            <a:endCxn id="74" idx="3"/>
          </p:cNvCxnSpPr>
          <p:nvPr/>
        </p:nvCxnSpPr>
        <p:spPr>
          <a:xfrm rot="10800000">
            <a:off x="2666999" y="6419160"/>
            <a:ext cx="457200" cy="57840"/>
          </a:xfrm>
          <a:prstGeom prst="bentConnector3">
            <a:avLst>
              <a:gd name="adj1"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52399" y="1524000"/>
            <a:ext cx="1219200" cy="1588"/>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399" y="838200"/>
            <a:ext cx="1219201" cy="584776"/>
          </a:xfrm>
          <a:prstGeom prst="rect">
            <a:avLst/>
          </a:prstGeom>
          <a:noFill/>
        </p:spPr>
        <p:txBody>
          <a:bodyPr wrap="square" rtlCol="0">
            <a:spAutoFit/>
          </a:bodyPr>
          <a:lstStyle/>
          <a:p>
            <a:r>
              <a:rPr lang="en-US" sz="1600" dirty="0" smtClean="0"/>
              <a:t>Privileged partition</a:t>
            </a:r>
          </a:p>
        </p:txBody>
      </p:sp>
      <p:sp>
        <p:nvSpPr>
          <p:cNvPr id="76" name="TextBox 75"/>
          <p:cNvSpPr txBox="1"/>
          <p:nvPr/>
        </p:nvSpPr>
        <p:spPr>
          <a:xfrm>
            <a:off x="152399" y="1524000"/>
            <a:ext cx="1295400" cy="584776"/>
          </a:xfrm>
          <a:prstGeom prst="rect">
            <a:avLst/>
          </a:prstGeom>
          <a:noFill/>
        </p:spPr>
        <p:txBody>
          <a:bodyPr wrap="square" rtlCol="0">
            <a:spAutoFit/>
          </a:bodyPr>
          <a:lstStyle/>
          <a:p>
            <a:r>
              <a:rPr lang="en-US" sz="1600" dirty="0" smtClean="0"/>
              <a:t>Unprivileged partition</a:t>
            </a:r>
          </a:p>
        </p:txBody>
      </p:sp>
      <p:sp>
        <p:nvSpPr>
          <p:cNvPr id="5" name="圓角矩形 4"/>
          <p:cNvSpPr/>
          <p:nvPr/>
        </p:nvSpPr>
        <p:spPr bwMode="auto">
          <a:xfrm>
            <a:off x="4048124" y="1210917"/>
            <a:ext cx="800100" cy="595685"/>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3" name="圓角矩形 72"/>
          <p:cNvSpPr/>
          <p:nvPr/>
        </p:nvSpPr>
        <p:spPr bwMode="auto">
          <a:xfrm>
            <a:off x="6591298" y="1233115"/>
            <a:ext cx="800100" cy="595685"/>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7" name="圓角矩形 76"/>
          <p:cNvSpPr/>
          <p:nvPr/>
        </p:nvSpPr>
        <p:spPr bwMode="auto">
          <a:xfrm>
            <a:off x="6143623" y="3664557"/>
            <a:ext cx="1400176" cy="907443"/>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81" name="圓角矩形 80"/>
          <p:cNvSpPr/>
          <p:nvPr/>
        </p:nvSpPr>
        <p:spPr bwMode="auto">
          <a:xfrm>
            <a:off x="7605710" y="3653294"/>
            <a:ext cx="1400176" cy="907443"/>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606261665"/>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MMU Modification – MMIO Redirection</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rot="5400000">
            <a:off x="3061053" y="2027881"/>
            <a:ext cx="457212" cy="34641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695275" y="1633942"/>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378492"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rot="16200000" flipH="1">
            <a:off x="2223705" y="1827075"/>
            <a:ext cx="457212" cy="74803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Rectangle 37"/>
          <p:cNvSpPr/>
          <p:nvPr/>
        </p:nvSpPr>
        <p:spPr>
          <a:xfrm>
            <a:off x="4230461" y="2162996"/>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sp>
        <p:nvSpPr>
          <p:cNvPr id="34" name="Rectangle 97"/>
          <p:cNvSpPr/>
          <p:nvPr/>
        </p:nvSpPr>
        <p:spPr>
          <a:xfrm>
            <a:off x="4283765" y="2487307"/>
            <a:ext cx="1715862" cy="586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smtClean="0">
                <a:solidFill>
                  <a:schemeClr val="tx1"/>
                </a:solidFill>
              </a:rPr>
              <a:t>Check </a:t>
            </a:r>
            <a:r>
              <a:rPr lang="en-US" sz="1400" dirty="0" err="1" smtClean="0">
                <a:solidFill>
                  <a:schemeClr val="tx1"/>
                </a:solidFill>
              </a:rPr>
              <a:t>uncacheable</a:t>
            </a:r>
            <a:r>
              <a:rPr lang="en-US" sz="1400" dirty="0" smtClean="0">
                <a:solidFill>
                  <a:schemeClr val="tx1"/>
                </a:solidFill>
              </a:rPr>
              <a:t> address map</a:t>
            </a:r>
            <a:endParaRPr lang="en-US" sz="1400" dirty="0">
              <a:solidFill>
                <a:schemeClr val="tx1"/>
              </a:solidFill>
            </a:endParaRPr>
          </a:p>
        </p:txBody>
      </p:sp>
      <p:grpSp>
        <p:nvGrpSpPr>
          <p:cNvPr id="4" name="群組 15"/>
          <p:cNvGrpSpPr/>
          <p:nvPr/>
        </p:nvGrpSpPr>
        <p:grpSpPr>
          <a:xfrm>
            <a:off x="3554192" y="3751309"/>
            <a:ext cx="3325610" cy="1712872"/>
            <a:chOff x="3595931" y="3216662"/>
            <a:chExt cx="3325610" cy="1712872"/>
          </a:xfrm>
        </p:grpSpPr>
        <p:sp>
          <p:nvSpPr>
            <p:cNvPr id="22" name="Rectangle 11"/>
            <p:cNvSpPr/>
            <p:nvPr/>
          </p:nvSpPr>
          <p:spPr>
            <a:xfrm>
              <a:off x="4599711" y="3938934"/>
              <a:ext cx="1077601"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smtClean="0">
                <a:solidFill>
                  <a:schemeClr val="tx1"/>
                </a:solidFill>
              </a:endParaRPr>
            </a:p>
            <a:p>
              <a:pPr algn="ctr"/>
              <a:r>
                <a:rPr lang="en-US" sz="1400" dirty="0" smtClean="0">
                  <a:solidFill>
                    <a:schemeClr val="tx1"/>
                  </a:solidFill>
                </a:rPr>
                <a:t>Redirection</a:t>
              </a:r>
            </a:p>
            <a:p>
              <a:pPr algn="ctr"/>
              <a:r>
                <a:rPr lang="en-US" sz="1400" dirty="0" smtClean="0">
                  <a:solidFill>
                    <a:schemeClr val="tx1"/>
                  </a:solidFill>
                </a:rPr>
                <a:t>Table</a:t>
              </a:r>
              <a:endParaRPr lang="en-US" sz="1400" dirty="0">
                <a:solidFill>
                  <a:schemeClr val="tx1"/>
                </a:solidFill>
              </a:endParaRPr>
            </a:p>
          </p:txBody>
        </p:sp>
        <p:sp>
          <p:nvSpPr>
            <p:cNvPr id="23" name="Rectangle 19"/>
            <p:cNvSpPr/>
            <p:nvPr/>
          </p:nvSpPr>
          <p:spPr>
            <a:xfrm>
              <a:off x="4599710" y="3931468"/>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24" name="TextBox 60"/>
            <p:cNvSpPr txBox="1"/>
            <p:nvPr/>
          </p:nvSpPr>
          <p:spPr>
            <a:xfrm>
              <a:off x="3595931" y="3216662"/>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25" name="TextBox 60"/>
            <p:cNvSpPr txBox="1"/>
            <p:nvPr/>
          </p:nvSpPr>
          <p:spPr>
            <a:xfrm>
              <a:off x="5677312" y="3264708"/>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26" name="Straight Arrow Connector 62"/>
            <p:cNvCxnSpPr>
              <a:stCxn id="24" idx="3"/>
            </p:cNvCxnSpPr>
            <p:nvPr/>
          </p:nvCxnSpPr>
          <p:spPr>
            <a:xfrm>
              <a:off x="4599710" y="3509044"/>
              <a:ext cx="272446" cy="4224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62"/>
            <p:cNvCxnSpPr>
              <a:stCxn id="25" idx="1"/>
            </p:cNvCxnSpPr>
            <p:nvPr/>
          </p:nvCxnSpPr>
          <p:spPr>
            <a:xfrm flipH="1">
              <a:off x="5408888" y="3557090"/>
              <a:ext cx="268424" cy="37437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spTree>
    <p:extLst>
      <p:ext uri="{BB962C8B-B14F-4D97-AF65-F5344CB8AC3E}">
        <p14:creationId xmlns="" xmlns:p14="http://schemas.microsoft.com/office/powerpoint/2010/main" val="276219001"/>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MMIO Redirection – TLB Miss</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On a TLB miss, the TLB miss handler does the page table walk</a:t>
            </a:r>
            <a:endParaRPr lang="en-US" altLang="zh-TW" dirty="0"/>
          </a:p>
          <a:p>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rot="5400000">
            <a:off x="3061053" y="2027881"/>
            <a:ext cx="457212" cy="34641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695275" y="1633942"/>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378492"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rot="16200000" flipH="1">
            <a:off x="2223705" y="1827075"/>
            <a:ext cx="457212" cy="74803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39"/>
          <p:cNvCxnSpPr/>
          <p:nvPr/>
        </p:nvCxnSpPr>
        <p:spPr>
          <a:xfrm flipV="1">
            <a:off x="1435941" y="2658296"/>
            <a:ext cx="685800" cy="254288"/>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3"/>
          <p:cNvSpPr txBox="1"/>
          <p:nvPr/>
        </p:nvSpPr>
        <p:spPr>
          <a:xfrm>
            <a:off x="1139558" y="3024954"/>
            <a:ext cx="1414670" cy="584776"/>
          </a:xfrm>
          <a:prstGeom prst="rect">
            <a:avLst/>
          </a:prstGeom>
          <a:noFill/>
        </p:spPr>
        <p:txBody>
          <a:bodyPr wrap="square" lIns="91429" tIns="45714" rIns="91429" bIns="45714" rtlCol="0">
            <a:spAutoFit/>
          </a:bodyPr>
          <a:lstStyle/>
          <a:p>
            <a:r>
              <a:rPr lang="en-US" sz="1600" dirty="0" smtClean="0"/>
              <a:t>Virtual Address</a:t>
            </a:r>
          </a:p>
        </p:txBody>
      </p:sp>
      <p:cxnSp>
        <p:nvCxnSpPr>
          <p:cNvPr id="54" name="Elbow Connector 11"/>
          <p:cNvCxnSpPr/>
          <p:nvPr/>
        </p:nvCxnSpPr>
        <p:spPr>
          <a:xfrm>
            <a:off x="3215613" y="2658296"/>
            <a:ext cx="1014848" cy="1588"/>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0"/>
          <p:cNvSpPr txBox="1"/>
          <p:nvPr/>
        </p:nvSpPr>
        <p:spPr>
          <a:xfrm>
            <a:off x="3312574" y="2275815"/>
            <a:ext cx="1066800" cy="307764"/>
          </a:xfrm>
          <a:prstGeom prst="rect">
            <a:avLst/>
          </a:prstGeom>
          <a:noFill/>
        </p:spPr>
        <p:txBody>
          <a:bodyPr wrap="square" lIns="91429" tIns="45714" rIns="91429" bIns="45714" rtlCol="0">
            <a:spAutoFit/>
          </a:bodyPr>
          <a:lstStyle/>
          <a:p>
            <a:r>
              <a:rPr lang="en-US" sz="1400" dirty="0" smtClean="0"/>
              <a:t>TLB miss</a:t>
            </a:r>
          </a:p>
        </p:txBody>
      </p:sp>
      <p:sp>
        <p:nvSpPr>
          <p:cNvPr id="56" name="Rectangle 37"/>
          <p:cNvSpPr/>
          <p:nvPr/>
        </p:nvSpPr>
        <p:spPr>
          <a:xfrm>
            <a:off x="4230461" y="2162996"/>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cxnSp>
        <p:nvCxnSpPr>
          <p:cNvPr id="59" name="Elbow Connector 11"/>
          <p:cNvCxnSpPr/>
          <p:nvPr/>
        </p:nvCxnSpPr>
        <p:spPr>
          <a:xfrm>
            <a:off x="6059261" y="2656708"/>
            <a:ext cx="1014848" cy="1588"/>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0"/>
          <p:cNvSpPr txBox="1"/>
          <p:nvPr/>
        </p:nvSpPr>
        <p:spPr>
          <a:xfrm>
            <a:off x="6198234" y="2162996"/>
            <a:ext cx="1792827" cy="307764"/>
          </a:xfrm>
          <a:prstGeom prst="rect">
            <a:avLst/>
          </a:prstGeom>
          <a:noFill/>
        </p:spPr>
        <p:txBody>
          <a:bodyPr wrap="square" lIns="91429" tIns="45714" rIns="91429" bIns="45714" rtlCol="0">
            <a:spAutoFit/>
          </a:bodyPr>
          <a:lstStyle/>
          <a:p>
            <a:r>
              <a:rPr lang="en-US" sz="1400" dirty="0" smtClean="0"/>
              <a:t>Page Table Lookup</a:t>
            </a:r>
          </a:p>
        </p:txBody>
      </p:sp>
    </p:spTree>
    <p:extLst>
      <p:ext uri="{BB962C8B-B14F-4D97-AF65-F5344CB8AC3E}">
        <p14:creationId xmlns="" xmlns:p14="http://schemas.microsoft.com/office/powerpoint/2010/main" val="3906546117"/>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Miss</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The TMH checks if the resulting physical address falls in an </a:t>
            </a:r>
            <a:r>
              <a:rPr lang="en-US" altLang="zh-TW" dirty="0" err="1" smtClean="0"/>
              <a:t>uncacheable</a:t>
            </a:r>
            <a:r>
              <a:rPr lang="en-US" altLang="zh-TW" dirty="0" smtClean="0"/>
              <a:t> page and hence potentially a MMIO page</a:t>
            </a:r>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rot="5400000">
            <a:off x="3061053" y="2027881"/>
            <a:ext cx="457212" cy="34641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695275" y="1633942"/>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378492"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rot="16200000" flipH="1">
            <a:off x="2223705" y="1827075"/>
            <a:ext cx="457212" cy="74803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Rectangle 37"/>
          <p:cNvSpPr/>
          <p:nvPr/>
        </p:nvSpPr>
        <p:spPr>
          <a:xfrm>
            <a:off x="4230461" y="2162996"/>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cxnSp>
        <p:nvCxnSpPr>
          <p:cNvPr id="20" name="Elbow Connector 11"/>
          <p:cNvCxnSpPr/>
          <p:nvPr/>
        </p:nvCxnSpPr>
        <p:spPr>
          <a:xfrm rot="10800000" flipV="1">
            <a:off x="6059261" y="2692659"/>
            <a:ext cx="937886" cy="2"/>
          </a:xfrm>
          <a:prstGeom prst="bentConnector3">
            <a:avLst>
              <a:gd name="adj1" fmla="val -510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50"/>
          <p:cNvSpPr txBox="1"/>
          <p:nvPr/>
        </p:nvSpPr>
        <p:spPr>
          <a:xfrm>
            <a:off x="6178356" y="2225703"/>
            <a:ext cx="1007635" cy="523208"/>
          </a:xfrm>
          <a:prstGeom prst="rect">
            <a:avLst/>
          </a:prstGeom>
          <a:noFill/>
        </p:spPr>
        <p:txBody>
          <a:bodyPr wrap="square" lIns="91429" tIns="45714" rIns="91429" bIns="45714" rtlCol="0">
            <a:spAutoFit/>
          </a:bodyPr>
          <a:lstStyle/>
          <a:p>
            <a:r>
              <a:rPr lang="en-US" sz="1400" dirty="0" smtClean="0"/>
              <a:t>Physical </a:t>
            </a:r>
          </a:p>
          <a:p>
            <a:r>
              <a:rPr lang="en-US" sz="1400" dirty="0" smtClean="0"/>
              <a:t>Address</a:t>
            </a:r>
          </a:p>
        </p:txBody>
      </p:sp>
      <p:sp>
        <p:nvSpPr>
          <p:cNvPr id="36" name="Rectangle 97"/>
          <p:cNvSpPr/>
          <p:nvPr/>
        </p:nvSpPr>
        <p:spPr>
          <a:xfrm>
            <a:off x="4283765" y="2487307"/>
            <a:ext cx="1715862" cy="586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smtClean="0">
                <a:solidFill>
                  <a:schemeClr val="tx1"/>
                </a:solidFill>
              </a:rPr>
              <a:t>Check </a:t>
            </a:r>
            <a:r>
              <a:rPr lang="en-US" sz="1400" dirty="0" err="1" smtClean="0">
                <a:solidFill>
                  <a:schemeClr val="tx1"/>
                </a:solidFill>
              </a:rPr>
              <a:t>uncacheable</a:t>
            </a:r>
            <a:r>
              <a:rPr lang="en-US" sz="1400" dirty="0" smtClean="0">
                <a:solidFill>
                  <a:schemeClr val="tx1"/>
                </a:solidFill>
              </a:rPr>
              <a:t> address map</a:t>
            </a:r>
            <a:endParaRPr lang="en-US" sz="1400" dirty="0">
              <a:solidFill>
                <a:schemeClr val="tx1"/>
              </a:solidFill>
            </a:endParaRPr>
          </a:p>
        </p:txBody>
      </p:sp>
    </p:spTree>
    <p:extLst>
      <p:ext uri="{BB962C8B-B14F-4D97-AF65-F5344CB8AC3E}">
        <p14:creationId xmlns="" xmlns:p14="http://schemas.microsoft.com/office/powerpoint/2010/main" val="1118437571"/>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Miss</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If the page is </a:t>
            </a:r>
            <a:r>
              <a:rPr lang="en-US" altLang="zh-TW" dirty="0" err="1" smtClean="0"/>
              <a:t>uncacheable</a:t>
            </a:r>
            <a:r>
              <a:rPr lang="en-US" altLang="zh-TW" dirty="0" smtClean="0"/>
              <a:t>, the TMH looks up the redirection table to check if any address in this page needs to be redirected</a:t>
            </a:r>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rot="5400000">
            <a:off x="3061053" y="2027881"/>
            <a:ext cx="457212" cy="34641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695275" y="1633942"/>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378492"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rot="16200000" flipH="1">
            <a:off x="2223705" y="1827075"/>
            <a:ext cx="457212" cy="74803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Rectangle 37"/>
          <p:cNvSpPr/>
          <p:nvPr/>
        </p:nvSpPr>
        <p:spPr>
          <a:xfrm>
            <a:off x="4230461" y="2162996"/>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cxnSp>
        <p:nvCxnSpPr>
          <p:cNvPr id="20" name="Elbow Connector 11"/>
          <p:cNvCxnSpPr>
            <a:stCxn id="56" idx="2"/>
          </p:cNvCxnSpPr>
          <p:nvPr/>
        </p:nvCxnSpPr>
        <p:spPr>
          <a:xfrm rot="5400000">
            <a:off x="4747781" y="3544326"/>
            <a:ext cx="787811" cy="6350"/>
          </a:xfrm>
          <a:prstGeom prst="bentConnector3">
            <a:avLst>
              <a:gd name="adj1" fmla="val 79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97"/>
          <p:cNvSpPr/>
          <p:nvPr/>
        </p:nvSpPr>
        <p:spPr>
          <a:xfrm>
            <a:off x="4283765" y="2487307"/>
            <a:ext cx="1715862" cy="586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smtClean="0">
                <a:solidFill>
                  <a:schemeClr val="tx1"/>
                </a:solidFill>
              </a:rPr>
              <a:t>Check </a:t>
            </a:r>
            <a:r>
              <a:rPr lang="en-US" sz="1400" dirty="0" err="1" smtClean="0">
                <a:solidFill>
                  <a:schemeClr val="tx1"/>
                </a:solidFill>
              </a:rPr>
              <a:t>uncacheable</a:t>
            </a:r>
            <a:r>
              <a:rPr lang="en-US" sz="1400" dirty="0" smtClean="0">
                <a:solidFill>
                  <a:schemeClr val="tx1"/>
                </a:solidFill>
              </a:rPr>
              <a:t> address map</a:t>
            </a:r>
            <a:endParaRPr lang="en-US" sz="1400" dirty="0">
              <a:solidFill>
                <a:schemeClr val="tx1"/>
              </a:solidFill>
            </a:endParaRPr>
          </a:p>
        </p:txBody>
      </p:sp>
      <p:grpSp>
        <p:nvGrpSpPr>
          <p:cNvPr id="4" name="群組 15"/>
          <p:cNvGrpSpPr/>
          <p:nvPr/>
        </p:nvGrpSpPr>
        <p:grpSpPr>
          <a:xfrm>
            <a:off x="3226682" y="3801425"/>
            <a:ext cx="4133720" cy="1128109"/>
            <a:chOff x="3226682" y="3801425"/>
            <a:chExt cx="4133720" cy="1128109"/>
          </a:xfrm>
        </p:grpSpPr>
        <p:sp>
          <p:nvSpPr>
            <p:cNvPr id="22" name="Rectangle 11"/>
            <p:cNvSpPr/>
            <p:nvPr/>
          </p:nvSpPr>
          <p:spPr>
            <a:xfrm>
              <a:off x="4599711" y="3938934"/>
              <a:ext cx="1077601"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smtClean="0">
                <a:solidFill>
                  <a:schemeClr val="tx1"/>
                </a:solidFill>
              </a:endParaRPr>
            </a:p>
            <a:p>
              <a:pPr algn="ctr"/>
              <a:r>
                <a:rPr lang="en-US" sz="1400" dirty="0" smtClean="0">
                  <a:solidFill>
                    <a:schemeClr val="tx1"/>
                  </a:solidFill>
                </a:rPr>
                <a:t>Redirection</a:t>
              </a:r>
            </a:p>
            <a:p>
              <a:pPr algn="ctr"/>
              <a:r>
                <a:rPr lang="en-US" sz="1400" dirty="0" smtClean="0">
                  <a:solidFill>
                    <a:schemeClr val="tx1"/>
                  </a:solidFill>
                </a:rPr>
                <a:t>Table</a:t>
              </a:r>
              <a:endParaRPr lang="en-US" sz="1400" dirty="0">
                <a:solidFill>
                  <a:schemeClr val="tx1"/>
                </a:solidFill>
              </a:endParaRPr>
            </a:p>
          </p:txBody>
        </p:sp>
        <p:sp>
          <p:nvSpPr>
            <p:cNvPr id="23" name="Rectangle 19"/>
            <p:cNvSpPr/>
            <p:nvPr/>
          </p:nvSpPr>
          <p:spPr>
            <a:xfrm>
              <a:off x="4599710" y="3931468"/>
              <a:ext cx="1077601" cy="152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24" name="TextBox 60"/>
            <p:cNvSpPr txBox="1"/>
            <p:nvPr/>
          </p:nvSpPr>
          <p:spPr>
            <a:xfrm>
              <a:off x="3226682" y="3801425"/>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25" name="TextBox 60"/>
            <p:cNvSpPr txBox="1"/>
            <p:nvPr/>
          </p:nvSpPr>
          <p:spPr>
            <a:xfrm>
              <a:off x="6116173" y="3849471"/>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26" name="Straight Arrow Connector 62"/>
            <p:cNvCxnSpPr>
              <a:stCxn id="24" idx="3"/>
              <a:endCxn id="23" idx="1"/>
            </p:cNvCxnSpPr>
            <p:nvPr/>
          </p:nvCxnSpPr>
          <p:spPr>
            <a:xfrm flipV="1">
              <a:off x="4230461" y="4007668"/>
              <a:ext cx="369249" cy="861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62"/>
            <p:cNvCxnSpPr>
              <a:stCxn id="25" idx="1"/>
              <a:endCxn id="23" idx="3"/>
            </p:cNvCxnSpPr>
            <p:nvPr/>
          </p:nvCxnSpPr>
          <p:spPr>
            <a:xfrm flipH="1" flipV="1">
              <a:off x="5677311" y="4007668"/>
              <a:ext cx="438862" cy="1341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sp>
        <p:nvSpPr>
          <p:cNvPr id="38" name="TextBox 50"/>
          <p:cNvSpPr txBox="1"/>
          <p:nvPr/>
        </p:nvSpPr>
        <p:spPr>
          <a:xfrm>
            <a:off x="5263956" y="3287494"/>
            <a:ext cx="1007635" cy="523208"/>
          </a:xfrm>
          <a:prstGeom prst="rect">
            <a:avLst/>
          </a:prstGeom>
          <a:noFill/>
        </p:spPr>
        <p:txBody>
          <a:bodyPr wrap="square" lIns="91429" tIns="45714" rIns="91429" bIns="45714" rtlCol="0">
            <a:spAutoFit/>
          </a:bodyPr>
          <a:lstStyle/>
          <a:p>
            <a:r>
              <a:rPr lang="en-US" sz="1400" dirty="0" smtClean="0"/>
              <a:t>Physical </a:t>
            </a:r>
          </a:p>
          <a:p>
            <a:r>
              <a:rPr lang="en-US" sz="1400" dirty="0" smtClean="0"/>
              <a:t>Address</a:t>
            </a:r>
          </a:p>
        </p:txBody>
      </p:sp>
    </p:spTree>
    <p:extLst>
      <p:ext uri="{BB962C8B-B14F-4D97-AF65-F5344CB8AC3E}">
        <p14:creationId xmlns="" xmlns:p14="http://schemas.microsoft.com/office/powerpoint/2010/main" val="750739149"/>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Miss</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If any address in the page needs to be redirected, the TMH sets the redirection bit in addition to fill the TLB</a:t>
            </a:r>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rot="5400000">
            <a:off x="3061053" y="2027881"/>
            <a:ext cx="457212" cy="34641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695275" y="1633942"/>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378492"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rot="16200000" flipH="1">
            <a:off x="2223705" y="1827075"/>
            <a:ext cx="457212" cy="74803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Rectangle 37"/>
          <p:cNvSpPr/>
          <p:nvPr/>
        </p:nvSpPr>
        <p:spPr>
          <a:xfrm>
            <a:off x="4230461" y="2162996"/>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TLB Miss Handler</a:t>
            </a:r>
            <a:endParaRPr lang="en-US" sz="1400" dirty="0">
              <a:solidFill>
                <a:schemeClr val="tx1"/>
              </a:solidFill>
            </a:endParaRPr>
          </a:p>
        </p:txBody>
      </p:sp>
      <p:sp>
        <p:nvSpPr>
          <p:cNvPr id="34" name="Rectangle 97"/>
          <p:cNvSpPr/>
          <p:nvPr/>
        </p:nvSpPr>
        <p:spPr>
          <a:xfrm>
            <a:off x="4283765" y="2487307"/>
            <a:ext cx="1715862" cy="586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nchorCtr="0"/>
          <a:lstStyle/>
          <a:p>
            <a:pPr algn="ctr"/>
            <a:r>
              <a:rPr lang="en-US" sz="1400" dirty="0" smtClean="0">
                <a:solidFill>
                  <a:schemeClr val="tx1"/>
                </a:solidFill>
              </a:rPr>
              <a:t>Check </a:t>
            </a:r>
            <a:r>
              <a:rPr lang="en-US" sz="1400" dirty="0" err="1" smtClean="0">
                <a:solidFill>
                  <a:schemeClr val="tx1"/>
                </a:solidFill>
              </a:rPr>
              <a:t>uncacheable</a:t>
            </a:r>
            <a:r>
              <a:rPr lang="en-US" sz="1400" dirty="0" smtClean="0">
                <a:solidFill>
                  <a:schemeClr val="tx1"/>
                </a:solidFill>
              </a:rPr>
              <a:t> address map</a:t>
            </a:r>
            <a:endParaRPr lang="en-US" sz="1400" dirty="0">
              <a:solidFill>
                <a:schemeClr val="tx1"/>
              </a:solidFill>
            </a:endParaRPr>
          </a:p>
        </p:txBody>
      </p:sp>
      <p:sp>
        <p:nvSpPr>
          <p:cNvPr id="18" name="TextBox 50"/>
          <p:cNvSpPr txBox="1"/>
          <p:nvPr/>
        </p:nvSpPr>
        <p:spPr>
          <a:xfrm>
            <a:off x="3399096" y="2350535"/>
            <a:ext cx="1007635" cy="307764"/>
          </a:xfrm>
          <a:prstGeom prst="rect">
            <a:avLst/>
          </a:prstGeom>
          <a:noFill/>
        </p:spPr>
        <p:txBody>
          <a:bodyPr wrap="square" lIns="91429" tIns="45714" rIns="91429" bIns="45714" rtlCol="0">
            <a:spAutoFit/>
          </a:bodyPr>
          <a:lstStyle/>
          <a:p>
            <a:r>
              <a:rPr lang="en-US" sz="1400" dirty="0" smtClean="0"/>
              <a:t>TLB fill</a:t>
            </a:r>
          </a:p>
        </p:txBody>
      </p:sp>
      <p:cxnSp>
        <p:nvCxnSpPr>
          <p:cNvPr id="19" name="Elbow Connector 11"/>
          <p:cNvCxnSpPr/>
          <p:nvPr/>
        </p:nvCxnSpPr>
        <p:spPr>
          <a:xfrm rot="10800000" flipV="1">
            <a:off x="3199343" y="2658296"/>
            <a:ext cx="937886" cy="2"/>
          </a:xfrm>
          <a:prstGeom prst="bentConnector3">
            <a:avLst>
              <a:gd name="adj1" fmla="val -10405"/>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群組 27"/>
          <p:cNvGrpSpPr/>
          <p:nvPr/>
        </p:nvGrpSpPr>
        <p:grpSpPr>
          <a:xfrm>
            <a:off x="3226682" y="3801425"/>
            <a:ext cx="4133720" cy="1128109"/>
            <a:chOff x="3226682" y="3801425"/>
            <a:chExt cx="4133720" cy="1128109"/>
          </a:xfrm>
        </p:grpSpPr>
        <p:sp>
          <p:nvSpPr>
            <p:cNvPr id="29" name="Rectangle 11"/>
            <p:cNvSpPr/>
            <p:nvPr/>
          </p:nvSpPr>
          <p:spPr>
            <a:xfrm>
              <a:off x="4599711" y="3938934"/>
              <a:ext cx="1077601" cy="990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smtClean="0">
                <a:solidFill>
                  <a:schemeClr val="tx1"/>
                </a:solidFill>
              </a:endParaRPr>
            </a:p>
            <a:p>
              <a:pPr algn="ctr"/>
              <a:r>
                <a:rPr lang="en-US" sz="1400" dirty="0" smtClean="0">
                  <a:solidFill>
                    <a:schemeClr val="tx1"/>
                  </a:solidFill>
                </a:rPr>
                <a:t>Redirection</a:t>
              </a:r>
            </a:p>
            <a:p>
              <a:pPr algn="ctr"/>
              <a:r>
                <a:rPr lang="en-US" sz="1400" dirty="0" smtClean="0">
                  <a:solidFill>
                    <a:schemeClr val="tx1"/>
                  </a:solidFill>
                </a:rPr>
                <a:t>Table</a:t>
              </a:r>
              <a:endParaRPr lang="en-US" sz="1400" dirty="0">
                <a:solidFill>
                  <a:schemeClr val="tx1"/>
                </a:solidFill>
              </a:endParaRPr>
            </a:p>
          </p:txBody>
        </p:sp>
        <p:sp>
          <p:nvSpPr>
            <p:cNvPr id="30" name="Rectangle 19"/>
            <p:cNvSpPr/>
            <p:nvPr/>
          </p:nvSpPr>
          <p:spPr>
            <a:xfrm>
              <a:off x="4599710" y="3931468"/>
              <a:ext cx="1077601" cy="1524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31" name="TextBox 60"/>
            <p:cNvSpPr txBox="1"/>
            <p:nvPr/>
          </p:nvSpPr>
          <p:spPr>
            <a:xfrm>
              <a:off x="3226682" y="3801425"/>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32" name="TextBox 60"/>
            <p:cNvSpPr txBox="1"/>
            <p:nvPr/>
          </p:nvSpPr>
          <p:spPr>
            <a:xfrm>
              <a:off x="6116173" y="3849471"/>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35" name="Straight Arrow Connector 62"/>
            <p:cNvCxnSpPr>
              <a:stCxn id="31" idx="3"/>
              <a:endCxn id="30" idx="1"/>
            </p:cNvCxnSpPr>
            <p:nvPr/>
          </p:nvCxnSpPr>
          <p:spPr>
            <a:xfrm flipV="1">
              <a:off x="4230461" y="4007668"/>
              <a:ext cx="369249" cy="861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62"/>
            <p:cNvCxnSpPr>
              <a:stCxn id="32" idx="1"/>
              <a:endCxn id="30" idx="3"/>
            </p:cNvCxnSpPr>
            <p:nvPr/>
          </p:nvCxnSpPr>
          <p:spPr>
            <a:xfrm flipH="1" flipV="1">
              <a:off x="5677311" y="4007668"/>
              <a:ext cx="438862" cy="1341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spTree>
    <p:extLst>
      <p:ext uri="{BB962C8B-B14F-4D97-AF65-F5344CB8AC3E}">
        <p14:creationId xmlns="" xmlns:p14="http://schemas.microsoft.com/office/powerpoint/2010/main" val="3080144751"/>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Hit</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On a TLB hit, if the redirection bit is set, the MMU looks up the Last Level Cache (LLC) used to cache translations in Redirection Table</a:t>
            </a:r>
            <a:endParaRPr lang="en-US" altLang="zh-TW" dirty="0"/>
          </a:p>
          <a:p>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a:off x="3094165" y="1632157"/>
            <a:ext cx="22286" cy="7975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326572" y="1293615"/>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050920"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a:off x="1750723" y="1972484"/>
            <a:ext cx="1075604" cy="45721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39"/>
          <p:cNvCxnSpPr/>
          <p:nvPr/>
        </p:nvCxnSpPr>
        <p:spPr>
          <a:xfrm flipV="1">
            <a:off x="1435941" y="2658296"/>
            <a:ext cx="685800" cy="254288"/>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3"/>
          <p:cNvSpPr txBox="1"/>
          <p:nvPr/>
        </p:nvSpPr>
        <p:spPr>
          <a:xfrm>
            <a:off x="1873714" y="4216357"/>
            <a:ext cx="745382" cy="338542"/>
          </a:xfrm>
          <a:prstGeom prst="rect">
            <a:avLst/>
          </a:prstGeom>
          <a:noFill/>
        </p:spPr>
        <p:txBody>
          <a:bodyPr wrap="square" lIns="91429" tIns="45714" rIns="91429" bIns="45714" rtlCol="0">
            <a:spAutoFit/>
          </a:bodyPr>
          <a:lstStyle/>
          <a:p>
            <a:r>
              <a:rPr lang="en-US" sz="1600" dirty="0" smtClean="0"/>
              <a:t>Offset</a:t>
            </a:r>
          </a:p>
        </p:txBody>
      </p:sp>
      <p:cxnSp>
        <p:nvCxnSpPr>
          <p:cNvPr id="54" name="Elbow Connector 11"/>
          <p:cNvCxnSpPr>
            <a:stCxn id="47" idx="2"/>
          </p:cNvCxnSpPr>
          <p:nvPr/>
        </p:nvCxnSpPr>
        <p:spPr>
          <a:xfrm rot="5400000">
            <a:off x="2409291" y="3837332"/>
            <a:ext cx="834072" cy="12700"/>
          </a:xfrm>
          <a:prstGeom prst="bentConnector3">
            <a:avLst>
              <a:gd name="adj1" fmla="val -4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0"/>
          <p:cNvSpPr txBox="1"/>
          <p:nvPr/>
        </p:nvSpPr>
        <p:spPr>
          <a:xfrm>
            <a:off x="3033558" y="3605452"/>
            <a:ext cx="1066800" cy="523208"/>
          </a:xfrm>
          <a:prstGeom prst="rect">
            <a:avLst/>
          </a:prstGeom>
          <a:noFill/>
        </p:spPr>
        <p:txBody>
          <a:bodyPr wrap="square" lIns="91429" tIns="45714" rIns="91429" bIns="45714" rtlCol="0">
            <a:spAutoFit/>
          </a:bodyPr>
          <a:lstStyle/>
          <a:p>
            <a:r>
              <a:rPr lang="en-US" sz="1400" dirty="0"/>
              <a:t>P</a:t>
            </a:r>
            <a:r>
              <a:rPr lang="en-US" sz="1400" dirty="0" smtClean="0"/>
              <a:t>hysical </a:t>
            </a:r>
            <a:r>
              <a:rPr lang="en-US" sz="1400" dirty="0"/>
              <a:t>A</a:t>
            </a:r>
            <a:r>
              <a:rPr lang="en-US" sz="1400" dirty="0" smtClean="0"/>
              <a:t>ddress</a:t>
            </a:r>
          </a:p>
        </p:txBody>
      </p:sp>
      <p:cxnSp>
        <p:nvCxnSpPr>
          <p:cNvPr id="50" name="Elbow Connector 39"/>
          <p:cNvCxnSpPr/>
          <p:nvPr/>
        </p:nvCxnSpPr>
        <p:spPr>
          <a:xfrm>
            <a:off x="1415799" y="2916316"/>
            <a:ext cx="2814662" cy="1338050"/>
          </a:xfrm>
          <a:prstGeom prst="bentConnector3">
            <a:avLst>
              <a:gd name="adj1" fmla="val 1256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3"/>
          <p:cNvSpPr txBox="1"/>
          <p:nvPr/>
        </p:nvSpPr>
        <p:spPr>
          <a:xfrm>
            <a:off x="715488" y="2886896"/>
            <a:ext cx="1414670" cy="584776"/>
          </a:xfrm>
          <a:prstGeom prst="rect">
            <a:avLst/>
          </a:prstGeom>
          <a:noFill/>
        </p:spPr>
        <p:txBody>
          <a:bodyPr wrap="square" lIns="91429" tIns="45714" rIns="91429" bIns="45714" rtlCol="0">
            <a:spAutoFit/>
          </a:bodyPr>
          <a:lstStyle/>
          <a:p>
            <a:r>
              <a:rPr lang="en-US" sz="1600" dirty="0" smtClean="0"/>
              <a:t>Virtual Address</a:t>
            </a:r>
          </a:p>
        </p:txBody>
      </p:sp>
      <p:grpSp>
        <p:nvGrpSpPr>
          <p:cNvPr id="4" name="群組 60"/>
          <p:cNvGrpSpPr/>
          <p:nvPr/>
        </p:nvGrpSpPr>
        <p:grpSpPr>
          <a:xfrm>
            <a:off x="3723651" y="2924996"/>
            <a:ext cx="2288326" cy="1930287"/>
            <a:chOff x="4097820" y="2999247"/>
            <a:chExt cx="2288326" cy="1930287"/>
          </a:xfrm>
        </p:grpSpPr>
        <p:sp>
          <p:nvSpPr>
            <p:cNvPr id="62" name="Rectangle 11"/>
            <p:cNvSpPr/>
            <p:nvPr/>
          </p:nvSpPr>
          <p:spPr>
            <a:xfrm>
              <a:off x="4599711" y="3938934"/>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LLC</a:t>
              </a:r>
            </a:p>
          </p:txBody>
        </p:sp>
        <p:sp>
          <p:nvSpPr>
            <p:cNvPr id="63" name="Rectangle 19"/>
            <p:cNvSpPr/>
            <p:nvPr/>
          </p:nvSpPr>
          <p:spPr>
            <a:xfrm>
              <a:off x="4599710" y="3931468"/>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64" name="TextBox 60"/>
            <p:cNvSpPr txBox="1"/>
            <p:nvPr/>
          </p:nvSpPr>
          <p:spPr>
            <a:xfrm>
              <a:off x="4097820" y="2999247"/>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65" name="TextBox 60"/>
            <p:cNvSpPr txBox="1"/>
            <p:nvPr/>
          </p:nvSpPr>
          <p:spPr>
            <a:xfrm>
              <a:off x="5141917" y="2999247"/>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66" name="Straight Arrow Connector 62"/>
            <p:cNvCxnSpPr>
              <a:stCxn id="64" idx="2"/>
            </p:cNvCxnSpPr>
            <p:nvPr/>
          </p:nvCxnSpPr>
          <p:spPr>
            <a:xfrm>
              <a:off x="4599710" y="3584010"/>
              <a:ext cx="257007" cy="35729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65" idx="2"/>
              <a:endCxn id="68" idx="0"/>
            </p:cNvCxnSpPr>
            <p:nvPr/>
          </p:nvCxnSpPr>
          <p:spPr>
            <a:xfrm flipH="1">
              <a:off x="5408888" y="3584010"/>
              <a:ext cx="355144" cy="35987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spTree>
    <p:extLst>
      <p:ext uri="{BB962C8B-B14F-4D97-AF65-F5344CB8AC3E}">
        <p14:creationId xmlns="" xmlns:p14="http://schemas.microsoft.com/office/powerpoint/2010/main" val="2738955017"/>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Hit</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If a translation is found, the MMU returns the translated address and sends IPI to privileged cores. </a:t>
            </a:r>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a:off x="3094165" y="1632157"/>
            <a:ext cx="22286" cy="7975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326572" y="1293615"/>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050920"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a:off x="1750723" y="1972484"/>
            <a:ext cx="1075604" cy="45721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39"/>
          <p:cNvCxnSpPr/>
          <p:nvPr/>
        </p:nvCxnSpPr>
        <p:spPr>
          <a:xfrm>
            <a:off x="5303143" y="3937965"/>
            <a:ext cx="1266622" cy="12700"/>
          </a:xfrm>
          <a:prstGeom prst="bentConnector3">
            <a:avLst>
              <a:gd name="adj1" fmla="val 56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群組 60"/>
          <p:cNvGrpSpPr/>
          <p:nvPr/>
        </p:nvGrpSpPr>
        <p:grpSpPr>
          <a:xfrm>
            <a:off x="3723651" y="2924996"/>
            <a:ext cx="2288326" cy="1930287"/>
            <a:chOff x="4097820" y="2999247"/>
            <a:chExt cx="2288326" cy="1930287"/>
          </a:xfrm>
        </p:grpSpPr>
        <p:sp>
          <p:nvSpPr>
            <p:cNvPr id="62" name="Rectangle 11"/>
            <p:cNvSpPr/>
            <p:nvPr/>
          </p:nvSpPr>
          <p:spPr>
            <a:xfrm>
              <a:off x="4599711" y="3938934"/>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smtClean="0">
                <a:solidFill>
                  <a:schemeClr val="tx1"/>
                </a:solidFill>
              </a:endParaRPr>
            </a:p>
            <a:p>
              <a:pPr algn="ctr"/>
              <a:r>
                <a:rPr lang="en-US" sz="1400" dirty="0" smtClean="0">
                  <a:solidFill>
                    <a:schemeClr val="tx1"/>
                  </a:solidFill>
                </a:rPr>
                <a:t>LLC</a:t>
              </a:r>
              <a:endParaRPr lang="en-US" sz="1400" dirty="0">
                <a:solidFill>
                  <a:schemeClr val="tx1"/>
                </a:solidFill>
              </a:endParaRPr>
            </a:p>
          </p:txBody>
        </p:sp>
        <p:sp>
          <p:nvSpPr>
            <p:cNvPr id="63" name="Rectangle 19"/>
            <p:cNvSpPr/>
            <p:nvPr/>
          </p:nvSpPr>
          <p:spPr>
            <a:xfrm>
              <a:off x="4599710" y="3931468"/>
              <a:ext cx="1077601" cy="152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64" name="TextBox 60"/>
            <p:cNvSpPr txBox="1"/>
            <p:nvPr/>
          </p:nvSpPr>
          <p:spPr>
            <a:xfrm>
              <a:off x="4097820" y="2999247"/>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65" name="TextBox 60"/>
            <p:cNvSpPr txBox="1"/>
            <p:nvPr/>
          </p:nvSpPr>
          <p:spPr>
            <a:xfrm>
              <a:off x="5141917" y="3022017"/>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66" name="Straight Arrow Connector 62"/>
            <p:cNvCxnSpPr>
              <a:stCxn id="64" idx="2"/>
            </p:cNvCxnSpPr>
            <p:nvPr/>
          </p:nvCxnSpPr>
          <p:spPr>
            <a:xfrm>
              <a:off x="4599710" y="3584010"/>
              <a:ext cx="257007" cy="35729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65" idx="2"/>
              <a:endCxn id="68" idx="0"/>
            </p:cNvCxnSpPr>
            <p:nvPr/>
          </p:nvCxnSpPr>
          <p:spPr>
            <a:xfrm flipH="1">
              <a:off x="5408888" y="3606780"/>
              <a:ext cx="355144" cy="3371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cxnSp>
        <p:nvCxnSpPr>
          <p:cNvPr id="29" name="Elbow Connector 39"/>
          <p:cNvCxnSpPr/>
          <p:nvPr/>
        </p:nvCxnSpPr>
        <p:spPr>
          <a:xfrm>
            <a:off x="2965026" y="3918921"/>
            <a:ext cx="1266622" cy="12700"/>
          </a:xfrm>
          <a:prstGeom prst="bentConnector3">
            <a:avLst>
              <a:gd name="adj1" fmla="val 56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60"/>
          <p:cNvSpPr txBox="1"/>
          <p:nvPr/>
        </p:nvSpPr>
        <p:spPr>
          <a:xfrm>
            <a:off x="6569765" y="3346858"/>
            <a:ext cx="1202936" cy="584763"/>
          </a:xfrm>
          <a:prstGeom prst="rect">
            <a:avLst/>
          </a:prstGeom>
          <a:noFill/>
        </p:spPr>
        <p:txBody>
          <a:bodyPr wrap="none" lIns="91429" tIns="45714" rIns="91429" bIns="45714" rtlCol="0">
            <a:spAutoFit/>
          </a:bodyPr>
          <a:lstStyle/>
          <a:p>
            <a:r>
              <a:rPr lang="en-US" sz="1600" dirty="0" smtClean="0"/>
              <a:t>Translated </a:t>
            </a:r>
          </a:p>
          <a:p>
            <a:r>
              <a:rPr lang="en-US" sz="1600" dirty="0" smtClean="0"/>
              <a:t>Address</a:t>
            </a:r>
          </a:p>
        </p:txBody>
      </p:sp>
      <p:cxnSp>
        <p:nvCxnSpPr>
          <p:cNvPr id="33" name="Elbow Connector 39"/>
          <p:cNvCxnSpPr/>
          <p:nvPr/>
        </p:nvCxnSpPr>
        <p:spPr>
          <a:xfrm>
            <a:off x="5854148" y="3950664"/>
            <a:ext cx="715617" cy="678415"/>
          </a:xfrm>
          <a:prstGeom prst="bentConnector3">
            <a:avLst>
              <a:gd name="adj1" fmla="val 1388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60"/>
          <p:cNvSpPr txBox="1"/>
          <p:nvPr/>
        </p:nvSpPr>
        <p:spPr>
          <a:xfrm>
            <a:off x="6649278" y="4459808"/>
            <a:ext cx="1350027" cy="338542"/>
          </a:xfrm>
          <a:prstGeom prst="rect">
            <a:avLst/>
          </a:prstGeom>
          <a:noFill/>
        </p:spPr>
        <p:txBody>
          <a:bodyPr wrap="none" lIns="91429" tIns="45714" rIns="91429" bIns="45714" rtlCol="0">
            <a:spAutoFit/>
          </a:bodyPr>
          <a:lstStyle/>
          <a:p>
            <a:r>
              <a:rPr lang="en-US" sz="1600" dirty="0" smtClean="0"/>
              <a:t>Generate IPI</a:t>
            </a:r>
          </a:p>
        </p:txBody>
      </p:sp>
      <p:sp>
        <p:nvSpPr>
          <p:cNvPr id="56" name="TextBox 50"/>
          <p:cNvSpPr txBox="1"/>
          <p:nvPr/>
        </p:nvSpPr>
        <p:spPr>
          <a:xfrm>
            <a:off x="2910235" y="4028267"/>
            <a:ext cx="1007635" cy="523208"/>
          </a:xfrm>
          <a:prstGeom prst="rect">
            <a:avLst/>
          </a:prstGeom>
          <a:noFill/>
        </p:spPr>
        <p:txBody>
          <a:bodyPr wrap="square" lIns="91429" tIns="45714" rIns="91429" bIns="45714" rtlCol="0">
            <a:spAutoFit/>
          </a:bodyPr>
          <a:lstStyle/>
          <a:p>
            <a:r>
              <a:rPr lang="en-US" sz="1400" dirty="0" smtClean="0"/>
              <a:t>Physical </a:t>
            </a:r>
          </a:p>
          <a:p>
            <a:r>
              <a:rPr lang="en-US" sz="1400" dirty="0" smtClean="0"/>
              <a:t>Address</a:t>
            </a:r>
          </a:p>
        </p:txBody>
      </p:sp>
      <p:sp>
        <p:nvSpPr>
          <p:cNvPr id="57" name="TextBox 60"/>
          <p:cNvSpPr txBox="1"/>
          <p:nvPr/>
        </p:nvSpPr>
        <p:spPr>
          <a:xfrm>
            <a:off x="5419436" y="4021441"/>
            <a:ext cx="434712" cy="338542"/>
          </a:xfrm>
          <a:prstGeom prst="rect">
            <a:avLst/>
          </a:prstGeom>
          <a:noFill/>
        </p:spPr>
        <p:txBody>
          <a:bodyPr wrap="none" lIns="91429" tIns="45714" rIns="91429" bIns="45714" rtlCol="0">
            <a:spAutoFit/>
          </a:bodyPr>
          <a:lstStyle/>
          <a:p>
            <a:r>
              <a:rPr lang="en-US" sz="1600" dirty="0" smtClean="0"/>
              <a:t>Hit</a:t>
            </a:r>
          </a:p>
        </p:txBody>
      </p:sp>
    </p:spTree>
    <p:extLst>
      <p:ext uri="{BB962C8B-B14F-4D97-AF65-F5344CB8AC3E}">
        <p14:creationId xmlns="" xmlns:p14="http://schemas.microsoft.com/office/powerpoint/2010/main" val="3964252509"/>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p:nvPr>
        </p:nvSpPr>
        <p:spPr/>
        <p:txBody>
          <a:bodyPr/>
          <a:lstStyle/>
          <a:p>
            <a:r>
              <a:rPr lang="en-US" altLang="zh-TW" dirty="0" smtClean="0"/>
              <a:t>Requirements</a:t>
            </a:r>
            <a:endParaRPr lang="en-US" altLang="zh-TW" dirty="0"/>
          </a:p>
        </p:txBody>
      </p:sp>
      <p:sp>
        <p:nvSpPr>
          <p:cNvPr id="5" name="Content Placeholder 2"/>
          <p:cNvSpPr txBox="1">
            <a:spLocks/>
          </p:cNvSpPr>
          <p:nvPr/>
        </p:nvSpPr>
        <p:spPr bwMode="auto">
          <a:xfrm>
            <a:off x="198438" y="819150"/>
            <a:ext cx="8821737" cy="5376863"/>
          </a:xfrm>
          <a:prstGeom prst="rect">
            <a:avLst/>
          </a:prstGeom>
          <a:noFill/>
          <a:ln w="9525">
            <a:noFill/>
            <a:miter lim="800000"/>
            <a:headEnd/>
            <a:tailEnd/>
          </a:ln>
        </p:spPr>
        <p:txBody>
          <a:bodyPr/>
          <a:lstStyle/>
          <a:p>
            <a:pPr marL="457200" indent="-457200">
              <a:buFont typeface="Arial" pitchFamily="34" charset="0"/>
              <a:buChar char="•"/>
            </a:pPr>
            <a:r>
              <a:rPr lang="en-US" altLang="zh-TW" sz="2800" dirty="0" smtClean="0"/>
              <a:t>Transparency</a:t>
            </a:r>
            <a:endParaRPr lang="en-US" altLang="zh-TW" sz="2800" dirty="0"/>
          </a:p>
          <a:p>
            <a:pPr marL="914400" lvl="1" indent="-457200">
              <a:buFont typeface="Arial" pitchFamily="34" charset="0"/>
              <a:buChar char="–"/>
            </a:pPr>
            <a:r>
              <a:rPr lang="en-US" altLang="zh-TW" sz="2800" dirty="0" smtClean="0"/>
              <a:t>Independent </a:t>
            </a:r>
            <a:r>
              <a:rPr lang="en-US" altLang="zh-TW" sz="2800" dirty="0"/>
              <a:t>to the server’s software </a:t>
            </a:r>
            <a:r>
              <a:rPr lang="en-US" altLang="zh-TW" sz="2800" dirty="0" smtClean="0"/>
              <a:t>stack</a:t>
            </a:r>
          </a:p>
          <a:p>
            <a:pPr lvl="1"/>
            <a:endParaRPr lang="en-US" altLang="zh-TW" sz="2800" dirty="0" smtClean="0"/>
          </a:p>
          <a:p>
            <a:pPr marL="457200" indent="-457200">
              <a:buFont typeface="Arial" pitchFamily="34" charset="0"/>
              <a:buChar char="•"/>
            </a:pPr>
            <a:r>
              <a:rPr lang="en-US" altLang="zh-TW" sz="2800" dirty="0" smtClean="0"/>
              <a:t>Efficiency</a:t>
            </a:r>
          </a:p>
          <a:p>
            <a:pPr marL="914400" lvl="1" indent="-457200">
              <a:buFont typeface="Arial" pitchFamily="34" charset="0"/>
              <a:buChar char="–"/>
            </a:pPr>
            <a:r>
              <a:rPr lang="en-US" altLang="zh-TW" sz="2800" dirty="0" smtClean="0"/>
              <a:t>Low overhead packet interception</a:t>
            </a:r>
          </a:p>
          <a:p>
            <a:pPr marL="457200" indent="-457200">
              <a:buFont typeface="Arial" pitchFamily="34" charset="0"/>
              <a:buChar char="•"/>
            </a:pPr>
            <a:endParaRPr lang="en-US" altLang="zh-TW" sz="2800" dirty="0" smtClean="0"/>
          </a:p>
          <a:p>
            <a:pPr marL="457200" indent="-457200">
              <a:buFont typeface="Arial" pitchFamily="34" charset="0"/>
              <a:buChar char="•"/>
            </a:pPr>
            <a:r>
              <a:rPr lang="en-US" altLang="zh-TW" sz="2800" dirty="0" smtClean="0"/>
              <a:t>Isolation</a:t>
            </a:r>
            <a:endParaRPr lang="en-US" altLang="zh-TW" sz="2800" dirty="0"/>
          </a:p>
          <a:p>
            <a:pPr marL="914400" lvl="1" indent="-457200">
              <a:buFont typeface="Arial" pitchFamily="34" charset="0"/>
              <a:buChar char="–"/>
            </a:pPr>
            <a:r>
              <a:rPr lang="en-US" altLang="zh-TW" sz="2800" dirty="0" smtClean="0"/>
              <a:t>Resistant </a:t>
            </a:r>
            <a:r>
              <a:rPr lang="en-US" altLang="zh-TW" sz="2800" dirty="0"/>
              <a:t>to attacks</a:t>
            </a:r>
          </a:p>
          <a:p>
            <a:endParaRPr lang="zh-TW" altLang="en-US" sz="2800" dirty="0"/>
          </a:p>
          <a:p>
            <a:pPr>
              <a:spcBef>
                <a:spcPct val="20000"/>
              </a:spcBef>
              <a:buFont typeface="Wingdings" pitchFamily="2" charset="2"/>
              <a:buChar char="Ø"/>
            </a:pPr>
            <a:endParaRPr kumimoji="0" lang="en-US" altLang="zh-TW" sz="2800" dirty="0">
              <a:latin typeface="Tahoma" pitchFamily="34" charset="0"/>
              <a:cs typeface="Tahoma" pitchFamily="34" charset="0"/>
            </a:endParaRPr>
          </a:p>
        </p:txBody>
      </p:sp>
    </p:spTree>
    <p:extLst>
      <p:ext uri="{BB962C8B-B14F-4D97-AF65-F5344CB8AC3E}">
        <p14:creationId xmlns="" xmlns:p14="http://schemas.microsoft.com/office/powerpoint/2010/main" val="15170998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MMIO </a:t>
            </a:r>
            <a:r>
              <a:rPr lang="en-US" altLang="zh-TW" dirty="0" smtClean="0"/>
              <a:t>Redirection </a:t>
            </a:r>
            <a:r>
              <a:rPr lang="en-US" altLang="zh-TW" dirty="0"/>
              <a:t>– TLB </a:t>
            </a:r>
            <a:r>
              <a:rPr lang="en-US" altLang="zh-TW" dirty="0" smtClean="0"/>
              <a:t>Hit</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If the LLC misses, then Redirection Table Lookup is performed</a:t>
            </a:r>
            <a:endParaRPr lang="zh-TW" altLang="en-US" dirty="0"/>
          </a:p>
        </p:txBody>
      </p:sp>
      <p:sp>
        <p:nvSpPr>
          <p:cNvPr id="41" name="Rectangle 11"/>
          <p:cNvSpPr/>
          <p:nvPr/>
        </p:nvSpPr>
        <p:spPr>
          <a:xfrm>
            <a:off x="2121741" y="2429696"/>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TLB</a:t>
            </a:r>
            <a:endParaRPr lang="en-US" sz="1400" dirty="0">
              <a:solidFill>
                <a:schemeClr val="tx1"/>
              </a:solidFill>
            </a:endParaRPr>
          </a:p>
        </p:txBody>
      </p:sp>
      <p:sp>
        <p:nvSpPr>
          <p:cNvPr id="42" name="Rectangle 18"/>
          <p:cNvSpPr/>
          <p:nvPr/>
        </p:nvSpPr>
        <p:spPr>
          <a:xfrm>
            <a:off x="3033558" y="2429696"/>
            <a:ext cx="165785"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3" name="Rectangle 19"/>
          <p:cNvSpPr/>
          <p:nvPr/>
        </p:nvSpPr>
        <p:spPr>
          <a:xfrm>
            <a:off x="2121741" y="2582096"/>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cxnSp>
        <p:nvCxnSpPr>
          <p:cNvPr id="44" name="Straight Arrow Connector 23"/>
          <p:cNvCxnSpPr>
            <a:stCxn id="45" idx="2"/>
            <a:endCxn id="42" idx="0"/>
          </p:cNvCxnSpPr>
          <p:nvPr/>
        </p:nvCxnSpPr>
        <p:spPr>
          <a:xfrm>
            <a:off x="3094165" y="1632157"/>
            <a:ext cx="22286" cy="79753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2326572" y="1293615"/>
            <a:ext cx="1535186" cy="338542"/>
          </a:xfrm>
          <a:prstGeom prst="rect">
            <a:avLst/>
          </a:prstGeom>
          <a:noFill/>
        </p:spPr>
        <p:txBody>
          <a:bodyPr wrap="none" lIns="91429" tIns="45714" rIns="91429" bIns="45714" rtlCol="0">
            <a:spAutoFit/>
          </a:bodyPr>
          <a:lstStyle/>
          <a:p>
            <a:r>
              <a:rPr lang="en-US" sz="1600" dirty="0" smtClean="0"/>
              <a:t>Redirection Bit</a:t>
            </a:r>
          </a:p>
        </p:txBody>
      </p:sp>
      <p:sp>
        <p:nvSpPr>
          <p:cNvPr id="46" name="Rectangle 42"/>
          <p:cNvSpPr/>
          <p:nvPr/>
        </p:nvSpPr>
        <p:spPr>
          <a:xfrm>
            <a:off x="3033558" y="2582096"/>
            <a:ext cx="165785" cy="152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7" name="Rectangle 58"/>
          <p:cNvSpPr/>
          <p:nvPr/>
        </p:nvSpPr>
        <p:spPr>
          <a:xfrm>
            <a:off x="2619096" y="2429696"/>
            <a:ext cx="414462"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48" name="TextBox 60"/>
          <p:cNvSpPr txBox="1"/>
          <p:nvPr/>
        </p:nvSpPr>
        <p:spPr>
          <a:xfrm>
            <a:off x="1050920" y="1633942"/>
            <a:ext cx="1399606" cy="338542"/>
          </a:xfrm>
          <a:prstGeom prst="rect">
            <a:avLst/>
          </a:prstGeom>
          <a:noFill/>
        </p:spPr>
        <p:txBody>
          <a:bodyPr wrap="none" lIns="91429" tIns="45714" rIns="91429" bIns="45714" rtlCol="0">
            <a:spAutoFit/>
          </a:bodyPr>
          <a:lstStyle/>
          <a:p>
            <a:r>
              <a:rPr lang="en-US" sz="1600" dirty="0" smtClean="0"/>
              <a:t>Physical Page</a:t>
            </a:r>
          </a:p>
        </p:txBody>
      </p:sp>
      <p:cxnSp>
        <p:nvCxnSpPr>
          <p:cNvPr id="49" name="Straight Arrow Connector 62"/>
          <p:cNvCxnSpPr>
            <a:stCxn id="48" idx="2"/>
            <a:endCxn id="47" idx="0"/>
          </p:cNvCxnSpPr>
          <p:nvPr/>
        </p:nvCxnSpPr>
        <p:spPr>
          <a:xfrm>
            <a:off x="1750723" y="1972484"/>
            <a:ext cx="1075604" cy="45721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39"/>
          <p:cNvCxnSpPr/>
          <p:nvPr/>
        </p:nvCxnSpPr>
        <p:spPr>
          <a:xfrm>
            <a:off x="5303143" y="3937965"/>
            <a:ext cx="1266622" cy="12700"/>
          </a:xfrm>
          <a:prstGeom prst="bentConnector3">
            <a:avLst>
              <a:gd name="adj1" fmla="val 56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群組 60"/>
          <p:cNvGrpSpPr/>
          <p:nvPr/>
        </p:nvGrpSpPr>
        <p:grpSpPr>
          <a:xfrm>
            <a:off x="3723651" y="2924995"/>
            <a:ext cx="2204216" cy="1930288"/>
            <a:chOff x="4097820" y="2999246"/>
            <a:chExt cx="2204216" cy="1930288"/>
          </a:xfrm>
        </p:grpSpPr>
        <p:sp>
          <p:nvSpPr>
            <p:cNvPr id="62" name="Rectangle 11"/>
            <p:cNvSpPr/>
            <p:nvPr/>
          </p:nvSpPr>
          <p:spPr>
            <a:xfrm>
              <a:off x="4599711" y="3938934"/>
              <a:ext cx="1077601"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smtClean="0">
                <a:solidFill>
                  <a:schemeClr val="tx1"/>
                </a:solidFill>
              </a:endParaRPr>
            </a:p>
            <a:p>
              <a:pPr algn="ctr"/>
              <a:r>
                <a:rPr lang="en-US" sz="1400" dirty="0" smtClean="0">
                  <a:solidFill>
                    <a:schemeClr val="tx1"/>
                  </a:solidFill>
                </a:rPr>
                <a:t>LLC</a:t>
              </a:r>
              <a:endParaRPr lang="en-US" sz="1400" dirty="0">
                <a:solidFill>
                  <a:schemeClr val="tx1"/>
                </a:solidFill>
              </a:endParaRPr>
            </a:p>
          </p:txBody>
        </p:sp>
        <p:sp>
          <p:nvSpPr>
            <p:cNvPr id="63" name="Rectangle 19"/>
            <p:cNvSpPr/>
            <p:nvPr/>
          </p:nvSpPr>
          <p:spPr>
            <a:xfrm>
              <a:off x="4599710" y="3931468"/>
              <a:ext cx="1077601" cy="15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sp>
          <p:nvSpPr>
            <p:cNvPr id="64" name="TextBox 60"/>
            <p:cNvSpPr txBox="1"/>
            <p:nvPr/>
          </p:nvSpPr>
          <p:spPr>
            <a:xfrm>
              <a:off x="4097820" y="2999247"/>
              <a:ext cx="1003779" cy="584763"/>
            </a:xfrm>
            <a:prstGeom prst="rect">
              <a:avLst/>
            </a:prstGeom>
            <a:noFill/>
          </p:spPr>
          <p:txBody>
            <a:bodyPr wrap="none" lIns="91429" tIns="45714" rIns="91429" bIns="45714" rtlCol="0">
              <a:spAutoFit/>
            </a:bodyPr>
            <a:lstStyle/>
            <a:p>
              <a:r>
                <a:rPr lang="en-US" sz="1600" dirty="0" smtClean="0"/>
                <a:t>Physical </a:t>
              </a:r>
            </a:p>
            <a:p>
              <a:r>
                <a:rPr lang="en-US" sz="1600" dirty="0" smtClean="0"/>
                <a:t>Address</a:t>
              </a:r>
            </a:p>
          </p:txBody>
        </p:sp>
        <p:sp>
          <p:nvSpPr>
            <p:cNvPr id="65" name="TextBox 60"/>
            <p:cNvSpPr txBox="1"/>
            <p:nvPr/>
          </p:nvSpPr>
          <p:spPr>
            <a:xfrm>
              <a:off x="5057807" y="2999246"/>
              <a:ext cx="1244229" cy="584763"/>
            </a:xfrm>
            <a:prstGeom prst="rect">
              <a:avLst/>
            </a:prstGeom>
            <a:noFill/>
          </p:spPr>
          <p:txBody>
            <a:bodyPr wrap="none" lIns="91429" tIns="45714" rIns="91429" bIns="45714" rtlCol="0">
              <a:spAutoFit/>
            </a:bodyPr>
            <a:lstStyle/>
            <a:p>
              <a:r>
                <a:rPr lang="en-US" sz="1600" dirty="0" smtClean="0"/>
                <a:t>Remapped </a:t>
              </a:r>
            </a:p>
            <a:p>
              <a:r>
                <a:rPr lang="en-US" sz="1600" dirty="0" smtClean="0"/>
                <a:t>Address</a:t>
              </a:r>
            </a:p>
          </p:txBody>
        </p:sp>
        <p:cxnSp>
          <p:nvCxnSpPr>
            <p:cNvPr id="66" name="Straight Arrow Connector 62"/>
            <p:cNvCxnSpPr>
              <a:stCxn id="64" idx="2"/>
            </p:cNvCxnSpPr>
            <p:nvPr/>
          </p:nvCxnSpPr>
          <p:spPr>
            <a:xfrm>
              <a:off x="4599710" y="3584010"/>
              <a:ext cx="257007" cy="35729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65" idx="2"/>
              <a:endCxn id="68" idx="0"/>
            </p:cNvCxnSpPr>
            <p:nvPr/>
          </p:nvCxnSpPr>
          <p:spPr>
            <a:xfrm flipH="1">
              <a:off x="5408888" y="3584009"/>
              <a:ext cx="271034" cy="35987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Rectangle 58"/>
            <p:cNvSpPr/>
            <p:nvPr/>
          </p:nvSpPr>
          <p:spPr>
            <a:xfrm>
              <a:off x="5141917" y="3943880"/>
              <a:ext cx="533942" cy="9856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sz="1400" dirty="0">
                <a:solidFill>
                  <a:schemeClr val="tx1"/>
                </a:solidFill>
              </a:endParaRPr>
            </a:p>
          </p:txBody>
        </p:sp>
      </p:grpSp>
      <p:cxnSp>
        <p:nvCxnSpPr>
          <p:cNvPr id="29" name="Elbow Connector 39"/>
          <p:cNvCxnSpPr/>
          <p:nvPr/>
        </p:nvCxnSpPr>
        <p:spPr>
          <a:xfrm>
            <a:off x="2965026" y="3918921"/>
            <a:ext cx="1266622" cy="12700"/>
          </a:xfrm>
          <a:prstGeom prst="bentConnector3">
            <a:avLst>
              <a:gd name="adj1" fmla="val 56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60"/>
          <p:cNvSpPr txBox="1"/>
          <p:nvPr/>
        </p:nvSpPr>
        <p:spPr>
          <a:xfrm>
            <a:off x="6569765" y="3666295"/>
            <a:ext cx="1820476" cy="584763"/>
          </a:xfrm>
          <a:prstGeom prst="rect">
            <a:avLst/>
          </a:prstGeom>
          <a:noFill/>
        </p:spPr>
        <p:txBody>
          <a:bodyPr wrap="none" lIns="91429" tIns="45714" rIns="91429" bIns="45714" rtlCol="0">
            <a:spAutoFit/>
          </a:bodyPr>
          <a:lstStyle/>
          <a:p>
            <a:r>
              <a:rPr lang="en-US" sz="1600" dirty="0" smtClean="0"/>
              <a:t>Redirection Table </a:t>
            </a:r>
          </a:p>
          <a:p>
            <a:r>
              <a:rPr lang="en-US" sz="1600" dirty="0"/>
              <a:t>L</a:t>
            </a:r>
            <a:r>
              <a:rPr lang="en-US" sz="1600" dirty="0" smtClean="0"/>
              <a:t>ookup</a:t>
            </a:r>
          </a:p>
        </p:txBody>
      </p:sp>
      <p:sp>
        <p:nvSpPr>
          <p:cNvPr id="51" name="TextBox 50"/>
          <p:cNvSpPr txBox="1"/>
          <p:nvPr/>
        </p:nvSpPr>
        <p:spPr>
          <a:xfrm>
            <a:off x="2910235" y="4028267"/>
            <a:ext cx="1007635" cy="523208"/>
          </a:xfrm>
          <a:prstGeom prst="rect">
            <a:avLst/>
          </a:prstGeom>
          <a:noFill/>
        </p:spPr>
        <p:txBody>
          <a:bodyPr wrap="square" lIns="91429" tIns="45714" rIns="91429" bIns="45714" rtlCol="0">
            <a:spAutoFit/>
          </a:bodyPr>
          <a:lstStyle/>
          <a:p>
            <a:r>
              <a:rPr lang="en-US" sz="1400" dirty="0" smtClean="0"/>
              <a:t>Physical </a:t>
            </a:r>
          </a:p>
          <a:p>
            <a:r>
              <a:rPr lang="en-US" sz="1400" dirty="0" smtClean="0"/>
              <a:t>Address</a:t>
            </a:r>
          </a:p>
        </p:txBody>
      </p:sp>
      <p:sp>
        <p:nvSpPr>
          <p:cNvPr id="53" name="TextBox 50"/>
          <p:cNvSpPr txBox="1"/>
          <p:nvPr/>
        </p:nvSpPr>
        <p:spPr>
          <a:xfrm>
            <a:off x="5562130" y="4012536"/>
            <a:ext cx="1007635" cy="307764"/>
          </a:xfrm>
          <a:prstGeom prst="rect">
            <a:avLst/>
          </a:prstGeom>
          <a:noFill/>
        </p:spPr>
        <p:txBody>
          <a:bodyPr wrap="square" lIns="91429" tIns="45714" rIns="91429" bIns="45714" rtlCol="0">
            <a:spAutoFit/>
          </a:bodyPr>
          <a:lstStyle/>
          <a:p>
            <a:r>
              <a:rPr lang="en-US" sz="1400" dirty="0" smtClean="0"/>
              <a:t>Miss</a:t>
            </a:r>
          </a:p>
        </p:txBody>
      </p:sp>
    </p:spTree>
    <p:extLst>
      <p:ext uri="{BB962C8B-B14F-4D97-AF65-F5344CB8AC3E}">
        <p14:creationId xmlns="" xmlns:p14="http://schemas.microsoft.com/office/powerpoint/2010/main" val="1146711766"/>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 Unit Modification</a:t>
            </a:r>
            <a:endParaRPr lang="zh-TW" altLang="en-US" dirty="0"/>
          </a:p>
        </p:txBody>
      </p:sp>
      <p:sp>
        <p:nvSpPr>
          <p:cNvPr id="6" name="矩形 5"/>
          <p:cNvSpPr/>
          <p:nvPr/>
        </p:nvSpPr>
        <p:spPr bwMode="auto">
          <a:xfrm>
            <a:off x="2037521" y="1414669"/>
            <a:ext cx="3001618" cy="3127513"/>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矩形 6"/>
          <p:cNvSpPr/>
          <p:nvPr/>
        </p:nvSpPr>
        <p:spPr bwMode="auto">
          <a:xfrm>
            <a:off x="2481465" y="3034747"/>
            <a:ext cx="2123668" cy="1348409"/>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3" name="矩形 12"/>
          <p:cNvSpPr/>
          <p:nvPr/>
        </p:nvSpPr>
        <p:spPr bwMode="auto">
          <a:xfrm>
            <a:off x="2481465"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4" name="矩形 13"/>
          <p:cNvSpPr/>
          <p:nvPr/>
        </p:nvSpPr>
        <p:spPr bwMode="auto">
          <a:xfrm>
            <a:off x="4028663"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cxnSp>
        <p:nvCxnSpPr>
          <p:cNvPr id="17" name="肘形接點 16"/>
          <p:cNvCxnSpPr>
            <a:stCxn id="13" idx="2"/>
          </p:cNvCxnSpPr>
          <p:nvPr/>
        </p:nvCxnSpPr>
        <p:spPr bwMode="auto">
          <a:xfrm rot="16200000" flipH="1">
            <a:off x="2572144" y="2118257"/>
            <a:ext cx="1114047" cy="718934"/>
          </a:xfrm>
          <a:prstGeom prst="bentConnector3">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肘形接點 18"/>
          <p:cNvCxnSpPr>
            <a:endCxn id="14" idx="2"/>
          </p:cNvCxnSpPr>
          <p:nvPr/>
        </p:nvCxnSpPr>
        <p:spPr bwMode="auto">
          <a:xfrm flipV="1">
            <a:off x="3488635" y="1920701"/>
            <a:ext cx="828263" cy="557023"/>
          </a:xfrm>
          <a:prstGeom prst="bentConnector2">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文字方塊 19"/>
          <p:cNvSpPr txBox="1"/>
          <p:nvPr/>
        </p:nvSpPr>
        <p:spPr>
          <a:xfrm>
            <a:off x="4028663" y="1462444"/>
            <a:ext cx="877956" cy="523220"/>
          </a:xfrm>
          <a:prstGeom prst="rect">
            <a:avLst/>
          </a:prstGeom>
          <a:noFill/>
        </p:spPr>
        <p:txBody>
          <a:bodyPr wrap="square" rtlCol="0">
            <a:spAutoFit/>
          </a:bodyPr>
          <a:lstStyle/>
          <a:p>
            <a:r>
              <a:rPr lang="en-US" altLang="zh-TW" sz="1400" dirty="0" smtClean="0"/>
              <a:t>DPI </a:t>
            </a:r>
          </a:p>
          <a:p>
            <a:r>
              <a:rPr lang="en-US" altLang="zh-TW" sz="1400" dirty="0" smtClean="0"/>
              <a:t>core</a:t>
            </a:r>
            <a:endParaRPr lang="zh-TW" altLang="en-US" sz="1400" dirty="0"/>
          </a:p>
        </p:txBody>
      </p:sp>
      <p:sp>
        <p:nvSpPr>
          <p:cNvPr id="21" name="文字方塊 20"/>
          <p:cNvSpPr txBox="1"/>
          <p:nvPr/>
        </p:nvSpPr>
        <p:spPr>
          <a:xfrm>
            <a:off x="2481465" y="1467149"/>
            <a:ext cx="877956" cy="523220"/>
          </a:xfrm>
          <a:prstGeom prst="rect">
            <a:avLst/>
          </a:prstGeom>
          <a:noFill/>
        </p:spPr>
        <p:txBody>
          <a:bodyPr wrap="square" rtlCol="0">
            <a:spAutoFit/>
          </a:bodyPr>
          <a:lstStyle/>
          <a:p>
            <a:r>
              <a:rPr lang="en-US" altLang="zh-TW" sz="1400" dirty="0" smtClean="0"/>
              <a:t>OS </a:t>
            </a:r>
          </a:p>
          <a:p>
            <a:r>
              <a:rPr lang="en-US" altLang="zh-TW" sz="1400" dirty="0" smtClean="0"/>
              <a:t>core</a:t>
            </a:r>
            <a:endParaRPr lang="zh-TW" altLang="en-US" sz="1400" dirty="0"/>
          </a:p>
        </p:txBody>
      </p:sp>
      <p:sp>
        <p:nvSpPr>
          <p:cNvPr id="22" name="文字方塊 21"/>
          <p:cNvSpPr txBox="1"/>
          <p:nvPr/>
        </p:nvSpPr>
        <p:spPr>
          <a:xfrm>
            <a:off x="2769700" y="3985736"/>
            <a:ext cx="1550505" cy="369332"/>
          </a:xfrm>
          <a:prstGeom prst="rect">
            <a:avLst/>
          </a:prstGeom>
          <a:noFill/>
        </p:spPr>
        <p:txBody>
          <a:bodyPr wrap="square" rtlCol="0">
            <a:spAutoFit/>
          </a:bodyPr>
          <a:lstStyle/>
          <a:p>
            <a:r>
              <a:rPr lang="en-US" altLang="zh-TW" dirty="0" smtClean="0"/>
              <a:t>Interrupt Unit</a:t>
            </a:r>
            <a:endParaRPr lang="zh-TW" altLang="en-US" dirty="0"/>
          </a:p>
        </p:txBody>
      </p:sp>
      <p:sp>
        <p:nvSpPr>
          <p:cNvPr id="23" name="文字方塊 22"/>
          <p:cNvSpPr txBox="1"/>
          <p:nvPr/>
        </p:nvSpPr>
        <p:spPr>
          <a:xfrm>
            <a:off x="2997472" y="5490578"/>
            <a:ext cx="723897" cy="369332"/>
          </a:xfrm>
          <a:prstGeom prst="rect">
            <a:avLst/>
          </a:prstGeom>
          <a:noFill/>
          <a:ln>
            <a:solidFill>
              <a:schemeClr val="tx1"/>
            </a:solidFill>
          </a:ln>
        </p:spPr>
        <p:txBody>
          <a:bodyPr wrap="square" rtlCol="0">
            <a:spAutoFit/>
          </a:bodyPr>
          <a:lstStyle/>
          <a:p>
            <a:r>
              <a:rPr lang="en-US" altLang="zh-TW" dirty="0" smtClean="0"/>
              <a:t>NIC</a:t>
            </a:r>
            <a:endParaRPr lang="zh-TW" altLang="en-US" dirty="0"/>
          </a:p>
        </p:txBody>
      </p:sp>
      <p:sp>
        <p:nvSpPr>
          <p:cNvPr id="24" name="文字方塊 23"/>
          <p:cNvSpPr txBox="1"/>
          <p:nvPr/>
        </p:nvSpPr>
        <p:spPr>
          <a:xfrm>
            <a:off x="2621024" y="3229497"/>
            <a:ext cx="1847856" cy="584775"/>
          </a:xfrm>
          <a:prstGeom prst="rect">
            <a:avLst/>
          </a:prstGeom>
          <a:solidFill>
            <a:srgbClr val="99CCFF"/>
          </a:solidFill>
          <a:ln>
            <a:solidFill>
              <a:schemeClr val="tx1"/>
            </a:solidFill>
          </a:ln>
        </p:spPr>
        <p:txBody>
          <a:bodyPr wrap="square" rtlCol="0">
            <a:spAutoFit/>
          </a:bodyPr>
          <a:lstStyle/>
          <a:p>
            <a:r>
              <a:rPr lang="en-US" altLang="zh-TW" sz="1600" dirty="0" smtClean="0"/>
              <a:t>If Source == NIC, Redirect Interrupt</a:t>
            </a:r>
          </a:p>
        </p:txBody>
      </p:sp>
    </p:spTree>
    <p:extLst>
      <p:ext uri="{BB962C8B-B14F-4D97-AF65-F5344CB8AC3E}">
        <p14:creationId xmlns="" xmlns:p14="http://schemas.microsoft.com/office/powerpoint/2010/main" val="3243059652"/>
      </p:ext>
    </p:extLst>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內容版面配置區 2"/>
          <p:cNvSpPr>
            <a:spLocks noGrp="1"/>
          </p:cNvSpPr>
          <p:nvPr>
            <p:ph idx="1"/>
          </p:nvPr>
        </p:nvSpPr>
        <p:spPr>
          <a:xfrm>
            <a:off x="327025" y="1052513"/>
            <a:ext cx="8507413" cy="5472112"/>
          </a:xfrm>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endParaRPr lang="en-US" altLang="zh-TW" dirty="0" smtClean="0"/>
          </a:p>
          <a:p>
            <a:r>
              <a:rPr lang="en-US" altLang="zh-TW" dirty="0" smtClean="0"/>
              <a:t>When </a:t>
            </a:r>
            <a:r>
              <a:rPr lang="en-US" altLang="zh-TW" dirty="0"/>
              <a:t>NIC raises an interrupt, The interrupt Unit redirects the interrupt to DPI core</a:t>
            </a:r>
            <a:endParaRPr lang="zh-TW" altLang="en-US" dirty="0"/>
          </a:p>
        </p:txBody>
      </p:sp>
      <p:sp>
        <p:nvSpPr>
          <p:cNvPr id="2" name="標題 1"/>
          <p:cNvSpPr>
            <a:spLocks noGrp="1"/>
          </p:cNvSpPr>
          <p:nvPr>
            <p:ph type="title"/>
          </p:nvPr>
        </p:nvSpPr>
        <p:spPr/>
        <p:txBody>
          <a:bodyPr/>
          <a:lstStyle/>
          <a:p>
            <a:r>
              <a:rPr lang="en-US" altLang="zh-TW" dirty="0" smtClean="0"/>
              <a:t>Interrupt Redirection</a:t>
            </a:r>
            <a:endParaRPr lang="zh-TW" altLang="en-US" dirty="0"/>
          </a:p>
        </p:txBody>
      </p:sp>
      <p:sp>
        <p:nvSpPr>
          <p:cNvPr id="6" name="矩形 5"/>
          <p:cNvSpPr/>
          <p:nvPr/>
        </p:nvSpPr>
        <p:spPr bwMode="auto">
          <a:xfrm>
            <a:off x="2037521" y="1414669"/>
            <a:ext cx="3001618" cy="3127513"/>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矩形 6"/>
          <p:cNvSpPr/>
          <p:nvPr/>
        </p:nvSpPr>
        <p:spPr bwMode="auto">
          <a:xfrm>
            <a:off x="2481465" y="3034747"/>
            <a:ext cx="2123668" cy="1348409"/>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3" name="矩形 12"/>
          <p:cNvSpPr/>
          <p:nvPr/>
        </p:nvSpPr>
        <p:spPr bwMode="auto">
          <a:xfrm>
            <a:off x="2481465"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4" name="矩形 13"/>
          <p:cNvSpPr/>
          <p:nvPr/>
        </p:nvSpPr>
        <p:spPr bwMode="auto">
          <a:xfrm>
            <a:off x="4028663"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cxnSp>
        <p:nvCxnSpPr>
          <p:cNvPr id="17" name="肘形接點 16"/>
          <p:cNvCxnSpPr>
            <a:stCxn id="13" idx="2"/>
          </p:cNvCxnSpPr>
          <p:nvPr/>
        </p:nvCxnSpPr>
        <p:spPr bwMode="auto">
          <a:xfrm rot="16200000" flipH="1">
            <a:off x="2572144" y="2118257"/>
            <a:ext cx="1114047" cy="718934"/>
          </a:xfrm>
          <a:prstGeom prst="bentConnector3">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肘形接點 18"/>
          <p:cNvCxnSpPr>
            <a:endCxn id="14" idx="2"/>
          </p:cNvCxnSpPr>
          <p:nvPr/>
        </p:nvCxnSpPr>
        <p:spPr bwMode="auto">
          <a:xfrm flipV="1">
            <a:off x="3488635" y="1920701"/>
            <a:ext cx="828263" cy="557023"/>
          </a:xfrm>
          <a:prstGeom prst="bentConnector2">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文字方塊 19"/>
          <p:cNvSpPr txBox="1"/>
          <p:nvPr/>
        </p:nvSpPr>
        <p:spPr>
          <a:xfrm>
            <a:off x="4028663" y="1462444"/>
            <a:ext cx="877956" cy="523220"/>
          </a:xfrm>
          <a:prstGeom prst="rect">
            <a:avLst/>
          </a:prstGeom>
          <a:noFill/>
        </p:spPr>
        <p:txBody>
          <a:bodyPr wrap="square" rtlCol="0">
            <a:spAutoFit/>
          </a:bodyPr>
          <a:lstStyle/>
          <a:p>
            <a:r>
              <a:rPr lang="en-US" altLang="zh-TW" sz="1400" dirty="0" smtClean="0"/>
              <a:t>DPI </a:t>
            </a:r>
          </a:p>
          <a:p>
            <a:r>
              <a:rPr lang="en-US" altLang="zh-TW" sz="1400" dirty="0" smtClean="0"/>
              <a:t>core</a:t>
            </a:r>
            <a:endParaRPr lang="zh-TW" altLang="en-US" sz="1400" dirty="0"/>
          </a:p>
        </p:txBody>
      </p:sp>
      <p:sp>
        <p:nvSpPr>
          <p:cNvPr id="21" name="文字方塊 20"/>
          <p:cNvSpPr txBox="1"/>
          <p:nvPr/>
        </p:nvSpPr>
        <p:spPr>
          <a:xfrm>
            <a:off x="2481465" y="1467149"/>
            <a:ext cx="877956" cy="523220"/>
          </a:xfrm>
          <a:prstGeom prst="rect">
            <a:avLst/>
          </a:prstGeom>
          <a:noFill/>
        </p:spPr>
        <p:txBody>
          <a:bodyPr wrap="square" rtlCol="0">
            <a:spAutoFit/>
          </a:bodyPr>
          <a:lstStyle/>
          <a:p>
            <a:r>
              <a:rPr lang="en-US" altLang="zh-TW" sz="1400" dirty="0" smtClean="0"/>
              <a:t>OS </a:t>
            </a:r>
          </a:p>
          <a:p>
            <a:r>
              <a:rPr lang="en-US" altLang="zh-TW" sz="1400" dirty="0" smtClean="0"/>
              <a:t>core</a:t>
            </a:r>
            <a:endParaRPr lang="zh-TW" altLang="en-US" sz="1400" dirty="0"/>
          </a:p>
        </p:txBody>
      </p:sp>
      <p:sp>
        <p:nvSpPr>
          <p:cNvPr id="22" name="文字方塊 21"/>
          <p:cNvSpPr txBox="1"/>
          <p:nvPr/>
        </p:nvSpPr>
        <p:spPr>
          <a:xfrm>
            <a:off x="2769700" y="3985736"/>
            <a:ext cx="1550505" cy="369332"/>
          </a:xfrm>
          <a:prstGeom prst="rect">
            <a:avLst/>
          </a:prstGeom>
          <a:noFill/>
        </p:spPr>
        <p:txBody>
          <a:bodyPr wrap="square" rtlCol="0">
            <a:spAutoFit/>
          </a:bodyPr>
          <a:lstStyle/>
          <a:p>
            <a:r>
              <a:rPr lang="en-US" altLang="zh-TW" dirty="0" smtClean="0"/>
              <a:t>Interrupt Unit</a:t>
            </a:r>
            <a:endParaRPr lang="zh-TW" altLang="en-US" dirty="0"/>
          </a:p>
        </p:txBody>
      </p:sp>
      <p:sp>
        <p:nvSpPr>
          <p:cNvPr id="23" name="文字方塊 22"/>
          <p:cNvSpPr txBox="1"/>
          <p:nvPr/>
        </p:nvSpPr>
        <p:spPr>
          <a:xfrm>
            <a:off x="2997471" y="5121246"/>
            <a:ext cx="723897" cy="369332"/>
          </a:xfrm>
          <a:prstGeom prst="rect">
            <a:avLst/>
          </a:prstGeom>
          <a:noFill/>
          <a:ln>
            <a:solidFill>
              <a:schemeClr val="tx1"/>
            </a:solidFill>
          </a:ln>
        </p:spPr>
        <p:txBody>
          <a:bodyPr wrap="square" rtlCol="0">
            <a:spAutoFit/>
          </a:bodyPr>
          <a:lstStyle/>
          <a:p>
            <a:r>
              <a:rPr lang="en-US" altLang="zh-TW" dirty="0" smtClean="0"/>
              <a:t>NIC</a:t>
            </a:r>
            <a:endParaRPr lang="zh-TW" altLang="en-US" dirty="0"/>
          </a:p>
        </p:txBody>
      </p:sp>
      <p:sp>
        <p:nvSpPr>
          <p:cNvPr id="24" name="文字方塊 23"/>
          <p:cNvSpPr txBox="1"/>
          <p:nvPr/>
        </p:nvSpPr>
        <p:spPr>
          <a:xfrm>
            <a:off x="2621024" y="3229497"/>
            <a:ext cx="1847856" cy="584775"/>
          </a:xfrm>
          <a:prstGeom prst="rect">
            <a:avLst/>
          </a:prstGeom>
          <a:solidFill>
            <a:srgbClr val="99CCFF"/>
          </a:solidFill>
          <a:ln>
            <a:solidFill>
              <a:schemeClr val="tx1"/>
            </a:solidFill>
          </a:ln>
        </p:spPr>
        <p:txBody>
          <a:bodyPr wrap="square" rtlCol="0">
            <a:spAutoFit/>
          </a:bodyPr>
          <a:lstStyle/>
          <a:p>
            <a:r>
              <a:rPr lang="en-US" altLang="zh-TW" sz="1600" dirty="0" smtClean="0"/>
              <a:t>If Source == NIC, Redirect Interrupt</a:t>
            </a:r>
          </a:p>
        </p:txBody>
      </p:sp>
      <p:cxnSp>
        <p:nvCxnSpPr>
          <p:cNvPr id="8" name="直線單箭頭接點 7"/>
          <p:cNvCxnSpPr/>
          <p:nvPr/>
        </p:nvCxnSpPr>
        <p:spPr bwMode="auto">
          <a:xfrm flipV="1">
            <a:off x="3359420" y="4383156"/>
            <a:ext cx="1" cy="738377"/>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肘形接點 11"/>
          <p:cNvCxnSpPr/>
          <p:nvPr/>
        </p:nvCxnSpPr>
        <p:spPr bwMode="auto">
          <a:xfrm rot="5400000" flipH="1" flipV="1">
            <a:off x="3376565" y="2061934"/>
            <a:ext cx="1049084" cy="831581"/>
          </a:xfrm>
          <a:prstGeom prst="bentConnector3">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3395870" y="4642870"/>
            <a:ext cx="1265586" cy="369332"/>
          </a:xfrm>
          <a:prstGeom prst="rect">
            <a:avLst/>
          </a:prstGeom>
          <a:noFill/>
        </p:spPr>
        <p:txBody>
          <a:bodyPr wrap="square" rtlCol="0">
            <a:spAutoFit/>
          </a:bodyPr>
          <a:lstStyle/>
          <a:p>
            <a:r>
              <a:rPr lang="en-US" altLang="zh-TW" dirty="0" smtClean="0"/>
              <a:t>Interrupt</a:t>
            </a:r>
            <a:endParaRPr lang="zh-TW" altLang="en-US" dirty="0"/>
          </a:p>
        </p:txBody>
      </p:sp>
    </p:spTree>
    <p:extLst>
      <p:ext uri="{BB962C8B-B14F-4D97-AF65-F5344CB8AC3E}">
        <p14:creationId xmlns="" xmlns:p14="http://schemas.microsoft.com/office/powerpoint/2010/main" val="3834295056"/>
      </p:ext>
    </p:extLst>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內容版面配置區 2"/>
          <p:cNvSpPr>
            <a:spLocks noGrp="1"/>
          </p:cNvSpPr>
          <p:nvPr>
            <p:ph idx="1"/>
          </p:nvPr>
        </p:nvSpPr>
        <p:spPr>
          <a:xfrm>
            <a:off x="327025" y="1052513"/>
            <a:ext cx="8507413" cy="5472112"/>
          </a:xfrm>
        </p:spPr>
        <p:txBody>
          <a:bodyPr/>
          <a:lstStyle/>
          <a:p>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endParaRPr lang="en-US" altLang="zh-TW" dirty="0" smtClean="0"/>
          </a:p>
          <a:p>
            <a:r>
              <a:rPr lang="en-US" altLang="zh-TW" dirty="0" smtClean="0"/>
              <a:t>After the NIC interrupt is handled, DPI core sends an IPI to OS core mimicking NIC interrupt</a:t>
            </a:r>
            <a:endParaRPr lang="zh-TW" altLang="en-US" dirty="0"/>
          </a:p>
        </p:txBody>
      </p:sp>
      <p:sp>
        <p:nvSpPr>
          <p:cNvPr id="2" name="標題 1"/>
          <p:cNvSpPr>
            <a:spLocks noGrp="1"/>
          </p:cNvSpPr>
          <p:nvPr>
            <p:ph type="title"/>
          </p:nvPr>
        </p:nvSpPr>
        <p:spPr/>
        <p:txBody>
          <a:bodyPr/>
          <a:lstStyle/>
          <a:p>
            <a:r>
              <a:rPr lang="en-US" altLang="zh-TW" dirty="0" smtClean="0"/>
              <a:t>Interrupt Redirection</a:t>
            </a:r>
            <a:endParaRPr lang="zh-TW" altLang="en-US" dirty="0"/>
          </a:p>
        </p:txBody>
      </p:sp>
      <p:sp>
        <p:nvSpPr>
          <p:cNvPr id="6" name="矩形 5"/>
          <p:cNvSpPr/>
          <p:nvPr/>
        </p:nvSpPr>
        <p:spPr bwMode="auto">
          <a:xfrm>
            <a:off x="2037521" y="1414669"/>
            <a:ext cx="3001618" cy="3127513"/>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矩形 6"/>
          <p:cNvSpPr/>
          <p:nvPr/>
        </p:nvSpPr>
        <p:spPr bwMode="auto">
          <a:xfrm>
            <a:off x="2481465" y="3034747"/>
            <a:ext cx="2123668" cy="1348409"/>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3" name="矩形 12"/>
          <p:cNvSpPr/>
          <p:nvPr/>
        </p:nvSpPr>
        <p:spPr bwMode="auto">
          <a:xfrm>
            <a:off x="2481465"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4" name="矩形 13"/>
          <p:cNvSpPr/>
          <p:nvPr/>
        </p:nvSpPr>
        <p:spPr bwMode="auto">
          <a:xfrm>
            <a:off x="4028663" y="1517374"/>
            <a:ext cx="576470" cy="403327"/>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cxnSp>
        <p:nvCxnSpPr>
          <p:cNvPr id="17" name="肘形接點 16"/>
          <p:cNvCxnSpPr>
            <a:stCxn id="13" idx="2"/>
          </p:cNvCxnSpPr>
          <p:nvPr/>
        </p:nvCxnSpPr>
        <p:spPr bwMode="auto">
          <a:xfrm rot="16200000" flipH="1">
            <a:off x="2572144" y="2118257"/>
            <a:ext cx="1114047" cy="718934"/>
          </a:xfrm>
          <a:prstGeom prst="bentConnector3">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肘形接點 18"/>
          <p:cNvCxnSpPr>
            <a:endCxn id="14" idx="2"/>
          </p:cNvCxnSpPr>
          <p:nvPr/>
        </p:nvCxnSpPr>
        <p:spPr bwMode="auto">
          <a:xfrm flipV="1">
            <a:off x="3488635" y="1920701"/>
            <a:ext cx="828263" cy="557023"/>
          </a:xfrm>
          <a:prstGeom prst="bentConnector2">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文字方塊 19"/>
          <p:cNvSpPr txBox="1"/>
          <p:nvPr/>
        </p:nvSpPr>
        <p:spPr>
          <a:xfrm>
            <a:off x="4028663" y="1462444"/>
            <a:ext cx="877956" cy="523220"/>
          </a:xfrm>
          <a:prstGeom prst="rect">
            <a:avLst/>
          </a:prstGeom>
          <a:noFill/>
        </p:spPr>
        <p:txBody>
          <a:bodyPr wrap="square" rtlCol="0">
            <a:spAutoFit/>
          </a:bodyPr>
          <a:lstStyle/>
          <a:p>
            <a:r>
              <a:rPr lang="en-US" altLang="zh-TW" sz="1400" dirty="0" smtClean="0"/>
              <a:t>DPI </a:t>
            </a:r>
          </a:p>
          <a:p>
            <a:r>
              <a:rPr lang="en-US" altLang="zh-TW" sz="1400" dirty="0" smtClean="0"/>
              <a:t>core</a:t>
            </a:r>
            <a:endParaRPr lang="zh-TW" altLang="en-US" sz="1400" dirty="0"/>
          </a:p>
        </p:txBody>
      </p:sp>
      <p:sp>
        <p:nvSpPr>
          <p:cNvPr id="21" name="文字方塊 20"/>
          <p:cNvSpPr txBox="1"/>
          <p:nvPr/>
        </p:nvSpPr>
        <p:spPr>
          <a:xfrm>
            <a:off x="2481465" y="1467149"/>
            <a:ext cx="877956" cy="523220"/>
          </a:xfrm>
          <a:prstGeom prst="rect">
            <a:avLst/>
          </a:prstGeom>
          <a:noFill/>
        </p:spPr>
        <p:txBody>
          <a:bodyPr wrap="square" rtlCol="0">
            <a:spAutoFit/>
          </a:bodyPr>
          <a:lstStyle/>
          <a:p>
            <a:r>
              <a:rPr lang="en-US" altLang="zh-TW" sz="1400" dirty="0" smtClean="0"/>
              <a:t>OS </a:t>
            </a:r>
          </a:p>
          <a:p>
            <a:r>
              <a:rPr lang="en-US" altLang="zh-TW" sz="1400" dirty="0" smtClean="0"/>
              <a:t>core</a:t>
            </a:r>
            <a:endParaRPr lang="zh-TW" altLang="en-US" sz="1400" dirty="0"/>
          </a:p>
        </p:txBody>
      </p:sp>
      <p:sp>
        <p:nvSpPr>
          <p:cNvPr id="22" name="文字方塊 21"/>
          <p:cNvSpPr txBox="1"/>
          <p:nvPr/>
        </p:nvSpPr>
        <p:spPr>
          <a:xfrm>
            <a:off x="2769700" y="3985736"/>
            <a:ext cx="1550505" cy="369332"/>
          </a:xfrm>
          <a:prstGeom prst="rect">
            <a:avLst/>
          </a:prstGeom>
          <a:noFill/>
        </p:spPr>
        <p:txBody>
          <a:bodyPr wrap="square" rtlCol="0">
            <a:spAutoFit/>
          </a:bodyPr>
          <a:lstStyle/>
          <a:p>
            <a:r>
              <a:rPr lang="en-US" altLang="zh-TW" dirty="0" smtClean="0"/>
              <a:t>Interrupt Unit</a:t>
            </a:r>
            <a:endParaRPr lang="zh-TW" altLang="en-US" dirty="0"/>
          </a:p>
        </p:txBody>
      </p:sp>
      <p:sp>
        <p:nvSpPr>
          <p:cNvPr id="23" name="文字方塊 22"/>
          <p:cNvSpPr txBox="1"/>
          <p:nvPr/>
        </p:nvSpPr>
        <p:spPr>
          <a:xfrm>
            <a:off x="2997471" y="5121246"/>
            <a:ext cx="723897" cy="369332"/>
          </a:xfrm>
          <a:prstGeom prst="rect">
            <a:avLst/>
          </a:prstGeom>
          <a:noFill/>
          <a:ln>
            <a:solidFill>
              <a:schemeClr val="tx1"/>
            </a:solidFill>
          </a:ln>
        </p:spPr>
        <p:txBody>
          <a:bodyPr wrap="square" rtlCol="0">
            <a:spAutoFit/>
          </a:bodyPr>
          <a:lstStyle/>
          <a:p>
            <a:r>
              <a:rPr lang="en-US" altLang="zh-TW" dirty="0" smtClean="0"/>
              <a:t>NIC</a:t>
            </a:r>
            <a:endParaRPr lang="zh-TW" altLang="en-US" dirty="0"/>
          </a:p>
        </p:txBody>
      </p:sp>
      <p:sp>
        <p:nvSpPr>
          <p:cNvPr id="24" name="文字方塊 23"/>
          <p:cNvSpPr txBox="1"/>
          <p:nvPr/>
        </p:nvSpPr>
        <p:spPr>
          <a:xfrm>
            <a:off x="2621024" y="3229497"/>
            <a:ext cx="1847856" cy="584775"/>
          </a:xfrm>
          <a:prstGeom prst="rect">
            <a:avLst/>
          </a:prstGeom>
          <a:solidFill>
            <a:srgbClr val="99CCFF"/>
          </a:solidFill>
          <a:ln>
            <a:solidFill>
              <a:schemeClr val="tx1"/>
            </a:solidFill>
          </a:ln>
        </p:spPr>
        <p:txBody>
          <a:bodyPr wrap="square" rtlCol="0">
            <a:spAutoFit/>
          </a:bodyPr>
          <a:lstStyle/>
          <a:p>
            <a:r>
              <a:rPr lang="en-US" altLang="zh-TW" sz="1600" dirty="0" smtClean="0"/>
              <a:t>If Source == NIC, Redirect Interrupt</a:t>
            </a:r>
          </a:p>
        </p:txBody>
      </p:sp>
      <p:cxnSp>
        <p:nvCxnSpPr>
          <p:cNvPr id="18" name="直線單箭頭接點 17"/>
          <p:cNvCxnSpPr/>
          <p:nvPr/>
        </p:nvCxnSpPr>
        <p:spPr bwMode="auto">
          <a:xfrm flipV="1">
            <a:off x="2769700" y="1920700"/>
            <a:ext cx="0" cy="557024"/>
          </a:xfrm>
          <a:prstGeom prst="straightConnector1">
            <a:avLst/>
          </a:prstGeom>
          <a:solidFill>
            <a:srgbClr val="99CCFF"/>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2769700" y="2477724"/>
            <a:ext cx="1550505" cy="0"/>
          </a:xfrm>
          <a:prstGeom prst="line">
            <a:avLst/>
          </a:prstGeom>
          <a:solidFill>
            <a:srgbClr val="99CCFF"/>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4316898" y="1920701"/>
            <a:ext cx="0" cy="557023"/>
          </a:xfrm>
          <a:prstGeom prst="line">
            <a:avLst/>
          </a:prstGeom>
          <a:solidFill>
            <a:srgbClr val="99CCFF"/>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3248436" y="2135111"/>
            <a:ext cx="632793" cy="369332"/>
          </a:xfrm>
          <a:prstGeom prst="rect">
            <a:avLst/>
          </a:prstGeom>
          <a:noFill/>
        </p:spPr>
        <p:txBody>
          <a:bodyPr wrap="square" rtlCol="0">
            <a:spAutoFit/>
          </a:bodyPr>
          <a:lstStyle/>
          <a:p>
            <a:r>
              <a:rPr lang="en-US" altLang="zh-TW" dirty="0" smtClean="0"/>
              <a:t>IPI</a:t>
            </a:r>
            <a:endParaRPr lang="zh-TW" altLang="en-US" dirty="0"/>
          </a:p>
        </p:txBody>
      </p:sp>
    </p:spTree>
    <p:extLst>
      <p:ext uri="{BB962C8B-B14F-4D97-AF65-F5344CB8AC3E}">
        <p14:creationId xmlns="" xmlns:p14="http://schemas.microsoft.com/office/powerpoint/2010/main" val="3157055883"/>
      </p:ext>
    </p:extLst>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Summary of Hardware </a:t>
            </a:r>
            <a:r>
              <a:rPr lang="en-US" dirty="0" smtClean="0"/>
              <a:t>Modifications</a:t>
            </a:r>
          </a:p>
        </p:txBody>
      </p:sp>
      <p:graphicFrame>
        <p:nvGraphicFramePr>
          <p:cNvPr id="33828" name="Group 36"/>
          <p:cNvGraphicFramePr>
            <a:graphicFrameLocks noGrp="1"/>
          </p:cNvGraphicFramePr>
          <p:nvPr/>
        </p:nvGraphicFramePr>
        <p:xfrm>
          <a:off x="322263" y="1185863"/>
          <a:ext cx="8628062" cy="4375469"/>
        </p:xfrm>
        <a:graphic>
          <a:graphicData uri="http://schemas.openxmlformats.org/drawingml/2006/table">
            <a:tbl>
              <a:tblPr/>
              <a:tblGrid>
                <a:gridCol w="1450975"/>
                <a:gridCol w="5421312"/>
                <a:gridCol w="1755775"/>
              </a:tblGrid>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ahoma" pitchFamily="34" charset="0"/>
                          <a:ea typeface="新細明體" charset="-120"/>
                          <a:cs typeface="Tahoma" pitchFamily="34" charset="0"/>
                        </a:rPr>
                        <a:t>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ahoma" pitchFamily="34" charset="0"/>
                          <a:ea typeface="新細明體" charset="-120"/>
                          <a:cs typeface="Tahoma" pitchFamily="34"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ahoma" pitchFamily="34" charset="0"/>
                          <a:ea typeface="新細明體" charset="-120"/>
                          <a:cs typeface="Tahoma" pitchFamily="34" charset="0"/>
                        </a:rPr>
                        <a:t>Purpose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720725">
                <a:tc row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OS-core MMU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Prevent memory accesses to DPI memory from OS-core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Protection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1039813">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Redirect MMIO accesses to DPI memory from OS-core and interrupt DPI core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Packet Interception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IOMMU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Prevent non authorized DMA to DPI 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302895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Protection</a:t>
                      </a:r>
                    </a:p>
                    <a:p>
                      <a:pPr marL="0" marR="0" lvl="0" indent="0" algn="l" defTabSz="302895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603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IOAPIC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Redirect NIC interrupts to DPI-core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302895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Packet Interception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827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All Units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Protected configuration registers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Tahoma" pitchFamily="34" charset="0"/>
                          <a:ea typeface="新細明體" charset="-120"/>
                          <a:cs typeface="Tahoma" pitchFamily="34" charset="0"/>
                        </a:rPr>
                        <a:t>Protection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 xmlns:p14="http://schemas.microsoft.com/office/powerpoint/2010/main" val="890760859"/>
      </p:ext>
    </p:extLst>
  </p:cSld>
  <p:clrMapOvr>
    <a:masterClrMapping/>
  </p:clrMapOvr>
  <p:transition>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dirty="0" smtClean="0"/>
              <a:t>Functional Evaluation</a:t>
            </a:r>
          </a:p>
        </p:txBody>
      </p:sp>
      <p:sp>
        <p:nvSpPr>
          <p:cNvPr id="3" name="Content Placeholder 2"/>
          <p:cNvSpPr>
            <a:spLocks noGrp="1"/>
          </p:cNvSpPr>
          <p:nvPr>
            <p:ph idx="1"/>
          </p:nvPr>
        </p:nvSpPr>
        <p:spPr/>
        <p:txBody>
          <a:bodyPr/>
          <a:lstStyle/>
          <a:p>
            <a:pPr>
              <a:lnSpc>
                <a:spcPct val="90000"/>
              </a:lnSpc>
              <a:buFontTx/>
              <a:buNone/>
            </a:pPr>
            <a:r>
              <a:rPr lang="en-US" altLang="zh-TW" dirty="0" smtClean="0">
                <a:latin typeface="Arial" charset="0"/>
                <a:ea typeface="新細明體" pitchFamily="18" charset="-120"/>
                <a:cs typeface="Arial" charset="0"/>
              </a:rPr>
              <a:t>Full system emulation</a:t>
            </a:r>
          </a:p>
          <a:p>
            <a:pPr>
              <a:lnSpc>
                <a:spcPct val="90000"/>
              </a:lnSpc>
            </a:pPr>
            <a:r>
              <a:rPr lang="en-US" altLang="zh-TW" dirty="0" smtClean="0">
                <a:latin typeface="Arial" charset="0"/>
                <a:ea typeface="新細明體" pitchFamily="18" charset="-120"/>
                <a:cs typeface="Arial" charset="0"/>
              </a:rPr>
              <a:t>QEMU</a:t>
            </a:r>
          </a:p>
          <a:p>
            <a:pPr marL="342900" lvl="1" indent="-342900">
              <a:lnSpc>
                <a:spcPct val="90000"/>
              </a:lnSpc>
              <a:buFontTx/>
              <a:buChar char="•"/>
            </a:pPr>
            <a:r>
              <a:rPr lang="en-US" altLang="zh-TW" dirty="0" smtClean="0">
                <a:latin typeface="Arial" charset="0"/>
                <a:ea typeface="新細明體" pitchFamily="18" charset="-120"/>
                <a:cs typeface="Arial" charset="0"/>
              </a:rPr>
              <a:t>Validate Hardware and Firmware Changes</a:t>
            </a:r>
          </a:p>
          <a:p>
            <a:pPr>
              <a:lnSpc>
                <a:spcPct val="90000"/>
              </a:lnSpc>
            </a:pPr>
            <a:endParaRPr lang="en-US" altLang="zh-TW" dirty="0" smtClean="0">
              <a:latin typeface="Arial" charset="0"/>
              <a:ea typeface="新細明體" pitchFamily="18" charset="-120"/>
              <a:cs typeface="Arial" charset="0"/>
            </a:endParaRPr>
          </a:p>
          <a:p>
            <a:pPr lvl="1">
              <a:lnSpc>
                <a:spcPct val="90000"/>
              </a:lnSpc>
              <a:buFontTx/>
              <a:buNone/>
            </a:pPr>
            <a:endParaRPr lang="en-US" altLang="zh-TW" dirty="0" smtClean="0">
              <a:latin typeface="Arial" charset="0"/>
              <a:ea typeface="新細明體" pitchFamily="18" charset="-120"/>
              <a:cs typeface="Arial" charset="0"/>
            </a:endParaRPr>
          </a:p>
          <a:p>
            <a:pPr lvl="1">
              <a:lnSpc>
                <a:spcPct val="90000"/>
              </a:lnSpc>
              <a:buFontTx/>
              <a:buNone/>
            </a:pPr>
            <a:endParaRPr lang="en-US" altLang="zh-TW" dirty="0" smtClean="0">
              <a:latin typeface="Arial" charset="0"/>
              <a:ea typeface="新細明體" pitchFamily="18" charset="-120"/>
              <a:cs typeface="Arial"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DPI core Usage</a:t>
            </a:r>
            <a:endParaRPr lang="zh-TW" altLang="en-US" dirty="0"/>
          </a:p>
        </p:txBody>
      </p:sp>
      <p:pic>
        <p:nvPicPr>
          <p:cNvPr id="4" name="圖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2263" y="819150"/>
            <a:ext cx="7479954" cy="5609966"/>
          </a:xfrm>
          <a:prstGeom prst="rect">
            <a:avLst/>
          </a:prstGeom>
        </p:spPr>
      </p:pic>
    </p:spTree>
    <p:extLst>
      <p:ext uri="{BB962C8B-B14F-4D97-AF65-F5344CB8AC3E}">
        <p14:creationId xmlns="" xmlns:p14="http://schemas.microsoft.com/office/powerpoint/2010/main" val="276354292"/>
      </p:ext>
    </p:extLst>
  </p:cSld>
  <p:clrMapOvr>
    <a:masterClrMapping/>
  </p:clrMapOvr>
  <p:transition>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SPECweb</a:t>
            </a:r>
            <a:r>
              <a:rPr lang="en-US" altLang="zh-TW" dirty="0" smtClean="0"/>
              <a:t> Cache Misses</a:t>
            </a:r>
            <a:endParaRPr lang="zh-TW" altLang="en-US" dirty="0"/>
          </a:p>
        </p:txBody>
      </p:sp>
      <p:pic>
        <p:nvPicPr>
          <p:cNvPr id="4" name="圖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7507" y="819151"/>
            <a:ext cx="7434470" cy="5575853"/>
          </a:xfrm>
          <a:prstGeom prst="rect">
            <a:avLst/>
          </a:prstGeom>
        </p:spPr>
      </p:pic>
    </p:spTree>
    <p:extLst>
      <p:ext uri="{BB962C8B-B14F-4D97-AF65-F5344CB8AC3E}">
        <p14:creationId xmlns="" xmlns:p14="http://schemas.microsoft.com/office/powerpoint/2010/main" val="4294328439"/>
      </p:ext>
    </p:extLst>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no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a:t>Memory Protection</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89438" y="4388225"/>
            <a:ext cx="596346" cy="26636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405414"/>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3" name="圓角矩形 2"/>
          <p:cNvSpPr/>
          <p:nvPr/>
        </p:nvSpPr>
        <p:spPr bwMode="auto">
          <a:xfrm>
            <a:off x="4906701" y="1775775"/>
            <a:ext cx="2239533" cy="2556421"/>
          </a:xfrm>
          <a:prstGeom prst="roundRect">
            <a:avLst/>
          </a:prstGeom>
          <a:noFill/>
          <a:ln w="381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5" name="向左箭號 4"/>
          <p:cNvSpPr/>
          <p:nvPr/>
        </p:nvSpPr>
        <p:spPr bwMode="auto">
          <a:xfrm>
            <a:off x="3869022" y="2902123"/>
            <a:ext cx="1025490" cy="303724"/>
          </a:xfrm>
          <a:prstGeom prst="left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 name="文字方塊 6"/>
          <p:cNvSpPr txBox="1"/>
          <p:nvPr/>
        </p:nvSpPr>
        <p:spPr>
          <a:xfrm>
            <a:off x="3888450" y="2648876"/>
            <a:ext cx="1018251" cy="369332"/>
          </a:xfrm>
          <a:prstGeom prst="rect">
            <a:avLst/>
          </a:prstGeom>
          <a:noFill/>
        </p:spPr>
        <p:txBody>
          <a:bodyPr wrap="square" rtlCol="0">
            <a:spAutoFit/>
          </a:bodyPr>
          <a:lstStyle/>
          <a:p>
            <a:r>
              <a:rPr lang="en-US" altLang="zh-TW" dirty="0" smtClean="0">
                <a:solidFill>
                  <a:srgbClr val="FF0000"/>
                </a:solidFill>
              </a:rPr>
              <a:t>Invisible</a:t>
            </a:r>
            <a:endParaRPr lang="zh-TW" altLang="en-US" dirty="0">
              <a:solidFill>
                <a:srgbClr val="FF0000"/>
              </a:solidFill>
            </a:endParaRPr>
          </a:p>
        </p:txBody>
      </p:sp>
      <p:sp>
        <p:nvSpPr>
          <p:cNvPr id="21" name="TextBox 20"/>
          <p:cNvSpPr txBox="1"/>
          <p:nvPr/>
        </p:nvSpPr>
        <p:spPr>
          <a:xfrm>
            <a:off x="1490869" y="5333142"/>
            <a:ext cx="2097157" cy="646331"/>
          </a:xfrm>
          <a:prstGeom prst="rect">
            <a:avLst/>
          </a:prstGeom>
          <a:noFill/>
        </p:spPr>
        <p:txBody>
          <a:bodyPr wrap="square" rtlCol="0">
            <a:spAutoFit/>
          </a:bodyPr>
          <a:lstStyle/>
          <a:p>
            <a:r>
              <a:rPr lang="en-US" dirty="0" smtClean="0"/>
              <a:t>How?</a:t>
            </a:r>
          </a:p>
          <a:p>
            <a:r>
              <a:rPr lang="en-US" dirty="0" smtClean="0"/>
              <a:t>Modified MMU</a:t>
            </a:r>
            <a:endParaRPr lang="en-US" dirty="0"/>
          </a:p>
        </p:txBody>
      </p:sp>
    </p:spTree>
    <p:extLst>
      <p:ext uri="{BB962C8B-B14F-4D97-AF65-F5344CB8AC3E}">
        <p14:creationId xmlns="" xmlns:p14="http://schemas.microsoft.com/office/powerpoint/2010/main" val="2183163439"/>
      </p:ext>
    </p:extLst>
  </p:cSld>
  <p:clrMapOvr>
    <a:masterClrMapping/>
  </p:clrMapOvr>
  <p:transition>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0" indent="0"/>
            <a:r>
              <a:rPr lang="en-US" altLang="zh-TW" dirty="0" smtClean="0">
                <a:latin typeface="Arial" charset="0"/>
                <a:ea typeface="新細明體" pitchFamily="18" charset="-120"/>
                <a:cs typeface="Arial" charset="0"/>
              </a:rPr>
              <a:t>Challenges</a:t>
            </a:r>
            <a:endParaRPr lang="en-US" altLang="zh-TW" dirty="0">
              <a:latin typeface="Arial" charset="0"/>
              <a:ea typeface="新細明體" pitchFamily="18" charset="-120"/>
              <a:cs typeface="Arial" charset="0"/>
            </a:endParaRPr>
          </a:p>
        </p:txBody>
      </p:sp>
      <p:sp>
        <p:nvSpPr>
          <p:cNvPr id="4" name="Content Placeholder 2"/>
          <p:cNvSpPr>
            <a:spLocks noGrp="1"/>
          </p:cNvSpPr>
          <p:nvPr>
            <p:ph idx="1"/>
          </p:nvPr>
        </p:nvSpPr>
        <p:spPr/>
        <p:txBody>
          <a:bodyPr/>
          <a:lstStyle/>
          <a:p>
            <a:pPr>
              <a:buFontTx/>
              <a:buChar char="-"/>
            </a:pPr>
            <a:r>
              <a:rPr lang="en-US" altLang="zh-TW" dirty="0" smtClean="0">
                <a:latin typeface="Arial" charset="0"/>
                <a:ea typeface="新細明體" pitchFamily="18" charset="-120"/>
                <a:cs typeface="Arial" charset="0"/>
              </a:rPr>
              <a:t>Make privileged partition </a:t>
            </a:r>
            <a:r>
              <a:rPr lang="en-US" altLang="zh-TW" dirty="0" smtClean="0">
                <a:solidFill>
                  <a:srgbClr val="FF0000"/>
                </a:solidFill>
                <a:latin typeface="Arial" charset="0"/>
                <a:ea typeface="新細明體" pitchFamily="18" charset="-120"/>
                <a:cs typeface="Arial" charset="0"/>
              </a:rPr>
              <a:t>protected</a:t>
            </a:r>
            <a:r>
              <a:rPr lang="en-US" altLang="zh-TW" dirty="0" smtClean="0">
                <a:latin typeface="Arial" charset="0"/>
                <a:ea typeface="新細明體" pitchFamily="18" charset="-120"/>
                <a:cs typeface="Arial" charset="0"/>
              </a:rPr>
              <a:t> and </a:t>
            </a:r>
            <a:r>
              <a:rPr lang="en-US" altLang="zh-TW" dirty="0" smtClean="0">
                <a:solidFill>
                  <a:srgbClr val="FF0000"/>
                </a:solidFill>
                <a:latin typeface="Arial" charset="0"/>
                <a:ea typeface="新細明體" pitchFamily="18" charset="-120"/>
                <a:cs typeface="Arial" charset="0"/>
              </a:rPr>
              <a:t>invisible</a:t>
            </a:r>
            <a:r>
              <a:rPr lang="en-US" altLang="zh-TW" dirty="0" smtClean="0">
                <a:latin typeface="Arial" charset="0"/>
                <a:ea typeface="新細明體" pitchFamily="18" charset="-120"/>
                <a:cs typeface="Arial" charset="0"/>
              </a:rPr>
              <a:t> from the unprivileged partition</a:t>
            </a:r>
          </a:p>
          <a:p>
            <a:pPr lvl="1">
              <a:buFontTx/>
              <a:buChar char="-"/>
            </a:pPr>
            <a:r>
              <a:rPr lang="en-US" altLang="zh-TW" dirty="0" smtClean="0">
                <a:latin typeface="Arial" charset="0"/>
                <a:ea typeface="新細明體" pitchFamily="18" charset="-120"/>
                <a:cs typeface="Arial" charset="0"/>
              </a:rPr>
              <a:t>Core Sequestration</a:t>
            </a:r>
          </a:p>
          <a:p>
            <a:pPr lvl="1">
              <a:buFontTx/>
              <a:buChar char="-"/>
            </a:pPr>
            <a:r>
              <a:rPr lang="en-US" altLang="zh-TW" dirty="0" smtClean="0">
                <a:latin typeface="Arial" charset="0"/>
                <a:ea typeface="新細明體" pitchFamily="18" charset="-120"/>
                <a:cs typeface="Arial" charset="0"/>
              </a:rPr>
              <a:t>Memory Protection</a:t>
            </a:r>
          </a:p>
          <a:p>
            <a:pPr>
              <a:buFontTx/>
              <a:buChar char="-"/>
            </a:pPr>
            <a:endParaRPr lang="en-US" altLang="zh-TW" dirty="0" smtClean="0">
              <a:latin typeface="Arial" charset="0"/>
              <a:ea typeface="新細明體" pitchFamily="18" charset="-120"/>
              <a:cs typeface="Arial" charset="0"/>
            </a:endParaRPr>
          </a:p>
          <a:p>
            <a:pPr>
              <a:buFontTx/>
              <a:buChar char="-"/>
            </a:pPr>
            <a:r>
              <a:rPr lang="en-US" altLang="zh-TW" dirty="0" smtClean="0">
                <a:latin typeface="Arial" charset="0"/>
                <a:ea typeface="新細明體" pitchFamily="18" charset="-120"/>
                <a:cs typeface="Arial" charset="0"/>
              </a:rPr>
              <a:t>Intercept packets efficiently</a:t>
            </a:r>
          </a:p>
          <a:p>
            <a:pPr lvl="1">
              <a:buFontTx/>
              <a:buChar char="-"/>
            </a:pPr>
            <a:r>
              <a:rPr lang="en-US" altLang="zh-TW" dirty="0" smtClean="0">
                <a:latin typeface="Arial" charset="0"/>
                <a:ea typeface="新細明體" pitchFamily="18" charset="-120"/>
                <a:cs typeface="Arial" charset="0"/>
              </a:rPr>
              <a:t>Packet Interception</a:t>
            </a:r>
          </a:p>
        </p:txBody>
      </p:sp>
    </p:spTree>
    <p:extLst>
      <p:ext uri="{BB962C8B-B14F-4D97-AF65-F5344CB8AC3E}">
        <p14:creationId xmlns="" xmlns:p14="http://schemas.microsoft.com/office/powerpoint/2010/main" val="137709708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1585852" y="1696279"/>
            <a:ext cx="1739348" cy="2544954"/>
          </a:xfrm>
          <a:prstGeom prst="rect">
            <a:avLst/>
          </a:prstGeom>
          <a:solidFill>
            <a:srgbClr val="92D050">
              <a:alpha val="7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37" name="TextBox 36"/>
          <p:cNvSpPr txBox="1"/>
          <p:nvPr/>
        </p:nvSpPr>
        <p:spPr>
          <a:xfrm>
            <a:off x="594919" y="983974"/>
            <a:ext cx="8111759" cy="369332"/>
          </a:xfrm>
          <a:prstGeom prst="rect">
            <a:avLst/>
          </a:prstGeom>
          <a:noFill/>
        </p:spPr>
        <p:txBody>
          <a:bodyPr wrap="square" rtlCol="0">
            <a:spAutoFit/>
          </a:bodyPr>
          <a:lstStyle/>
          <a:p>
            <a:r>
              <a:rPr lang="en-US" b="1" dirty="0" smtClean="0">
                <a:solidFill>
                  <a:schemeClr val="bg1"/>
                </a:solidFill>
              </a:rPr>
              <a:t>ETTM: a scalable fault tolerant network manager.  </a:t>
            </a:r>
            <a:r>
              <a:rPr lang="en-US" i="1" dirty="0" smtClean="0">
                <a:solidFill>
                  <a:schemeClr val="bg1"/>
                </a:solidFill>
              </a:rPr>
              <a:t>C. Dixon et al. NSDI ‘11</a:t>
            </a:r>
            <a:endParaRPr lang="en-US" i="1" dirty="0">
              <a:solidFill>
                <a:schemeClr val="bg1"/>
              </a:solidFill>
            </a:endParaRPr>
          </a:p>
        </p:txBody>
      </p:sp>
      <p:sp>
        <p:nvSpPr>
          <p:cNvPr id="2" name="Title 1"/>
          <p:cNvSpPr>
            <a:spLocks noGrp="1"/>
          </p:cNvSpPr>
          <p:nvPr>
            <p:ph type="title"/>
          </p:nvPr>
        </p:nvSpPr>
        <p:spPr/>
        <p:txBody>
          <a:bodyPr/>
          <a:lstStyle/>
          <a:p>
            <a:r>
              <a:rPr lang="en-US" altLang="zh-TW" dirty="0" smtClean="0"/>
              <a:t>Related Work</a:t>
            </a:r>
            <a:endParaRPr lang="zh-TW" altLang="en-US" dirty="0"/>
          </a:p>
        </p:txBody>
      </p:sp>
      <p:grpSp>
        <p:nvGrpSpPr>
          <p:cNvPr id="39" name="Group 38"/>
          <p:cNvGrpSpPr/>
          <p:nvPr/>
        </p:nvGrpSpPr>
        <p:grpSpPr>
          <a:xfrm>
            <a:off x="5780021" y="1628361"/>
            <a:ext cx="2926657" cy="1477328"/>
            <a:chOff x="5780021" y="1560443"/>
            <a:chExt cx="2926657" cy="1477328"/>
          </a:xfrm>
        </p:grpSpPr>
        <p:sp>
          <p:nvSpPr>
            <p:cNvPr id="5" name="TextBox 4"/>
            <p:cNvSpPr txBox="1"/>
            <p:nvPr/>
          </p:nvSpPr>
          <p:spPr>
            <a:xfrm>
              <a:off x="5953539" y="1560443"/>
              <a:ext cx="2753139" cy="1477328"/>
            </a:xfrm>
            <a:prstGeom prst="rect">
              <a:avLst/>
            </a:prstGeom>
            <a:noFill/>
          </p:spPr>
          <p:txBody>
            <a:bodyPr wrap="square" rtlCol="0">
              <a:spAutoFit/>
            </a:bodyPr>
            <a:lstStyle/>
            <a:p>
              <a:r>
                <a:rPr lang="en-US" dirty="0" smtClean="0"/>
                <a:t>Transparency </a:t>
              </a:r>
            </a:p>
            <a:p>
              <a:pPr>
                <a:buFont typeface="Arial" pitchFamily="34" charset="0"/>
                <a:buChar char="•"/>
              </a:pPr>
              <a:endParaRPr lang="en-US" dirty="0" smtClean="0"/>
            </a:p>
            <a:p>
              <a:r>
                <a:rPr lang="en-US" dirty="0" smtClean="0"/>
                <a:t>Hypervisor Overhead</a:t>
              </a:r>
            </a:p>
            <a:p>
              <a:pPr>
                <a:buFont typeface="Arial" pitchFamily="34" charset="0"/>
                <a:buChar char="•"/>
              </a:pPr>
              <a:endParaRPr lang="en-US" dirty="0" smtClean="0"/>
            </a:p>
            <a:p>
              <a:r>
                <a:rPr lang="en-US" dirty="0" smtClean="0"/>
                <a:t>Hypervisor Vulnerability</a:t>
              </a:r>
              <a:endParaRPr lang="en-US" dirty="0"/>
            </a:p>
          </p:txBody>
        </p:sp>
        <p:pic>
          <p:nvPicPr>
            <p:cNvPr id="6" name="Picture 5" descr="cross.jpg"/>
            <p:cNvPicPr>
              <a:picLocks noChangeAspect="1"/>
            </p:cNvPicPr>
            <p:nvPr/>
          </p:nvPicPr>
          <p:blipFill>
            <a:blip r:embed="rId3"/>
            <a:stretch>
              <a:fillRect/>
            </a:stretch>
          </p:blipFill>
          <p:spPr>
            <a:xfrm>
              <a:off x="5786645" y="1628361"/>
              <a:ext cx="214520" cy="214520"/>
            </a:xfrm>
            <a:prstGeom prst="rect">
              <a:avLst/>
            </a:prstGeom>
          </p:spPr>
        </p:pic>
        <p:pic>
          <p:nvPicPr>
            <p:cNvPr id="7" name="Picture 6" descr="cross.jpg"/>
            <p:cNvPicPr>
              <a:picLocks noChangeAspect="1"/>
            </p:cNvPicPr>
            <p:nvPr/>
          </p:nvPicPr>
          <p:blipFill>
            <a:blip r:embed="rId3"/>
            <a:stretch>
              <a:fillRect/>
            </a:stretch>
          </p:blipFill>
          <p:spPr>
            <a:xfrm>
              <a:off x="5780021" y="2178321"/>
              <a:ext cx="214520" cy="214520"/>
            </a:xfrm>
            <a:prstGeom prst="rect">
              <a:avLst/>
            </a:prstGeom>
          </p:spPr>
        </p:pic>
        <p:pic>
          <p:nvPicPr>
            <p:cNvPr id="8" name="Picture 7" descr="cross.jpg"/>
            <p:cNvPicPr>
              <a:picLocks noChangeAspect="1"/>
            </p:cNvPicPr>
            <p:nvPr/>
          </p:nvPicPr>
          <p:blipFill>
            <a:blip r:embed="rId3"/>
            <a:stretch>
              <a:fillRect/>
            </a:stretch>
          </p:blipFill>
          <p:spPr>
            <a:xfrm>
              <a:off x="5789960" y="2724966"/>
              <a:ext cx="214520" cy="214520"/>
            </a:xfrm>
            <a:prstGeom prst="rect">
              <a:avLst/>
            </a:prstGeom>
          </p:spPr>
        </p:pic>
      </p:grpSp>
      <p:sp>
        <p:nvSpPr>
          <p:cNvPr id="19" name="TextBox 18"/>
          <p:cNvSpPr txBox="1"/>
          <p:nvPr/>
        </p:nvSpPr>
        <p:spPr>
          <a:xfrm>
            <a:off x="594919" y="983974"/>
            <a:ext cx="8111759" cy="430887"/>
          </a:xfrm>
          <a:prstGeom prst="rect">
            <a:avLst/>
          </a:prstGeom>
          <a:noFill/>
        </p:spPr>
        <p:txBody>
          <a:bodyPr wrap="square" rtlCol="0">
            <a:spAutoFit/>
          </a:bodyPr>
          <a:lstStyle/>
          <a:p>
            <a:r>
              <a:rPr lang="en-US" sz="2200" b="1" dirty="0" smtClean="0"/>
              <a:t>Virtualization Support for DPI deployment</a:t>
            </a:r>
            <a:endParaRPr lang="en-US" sz="2200" b="1" dirty="0"/>
          </a:p>
        </p:txBody>
      </p:sp>
      <p:grpSp>
        <p:nvGrpSpPr>
          <p:cNvPr id="49" name="Group 111"/>
          <p:cNvGrpSpPr/>
          <p:nvPr/>
        </p:nvGrpSpPr>
        <p:grpSpPr>
          <a:xfrm>
            <a:off x="834806" y="1696279"/>
            <a:ext cx="4209864" cy="4333857"/>
            <a:chOff x="4626161" y="1558786"/>
            <a:chExt cx="4209864" cy="4333857"/>
          </a:xfrm>
        </p:grpSpPr>
        <p:grpSp>
          <p:nvGrpSpPr>
            <p:cNvPr id="55" name="Group 89"/>
            <p:cNvGrpSpPr/>
            <p:nvPr/>
          </p:nvGrpSpPr>
          <p:grpSpPr>
            <a:xfrm>
              <a:off x="4626161" y="1558786"/>
              <a:ext cx="4209864" cy="3747052"/>
              <a:chOff x="419313" y="1500809"/>
              <a:chExt cx="4209864" cy="3747052"/>
            </a:xfrm>
          </p:grpSpPr>
          <p:sp>
            <p:nvSpPr>
              <p:cNvPr id="57" name="Rectangle 56"/>
              <p:cNvSpPr/>
              <p:nvPr/>
            </p:nvSpPr>
            <p:spPr bwMode="auto">
              <a:xfrm>
                <a:off x="1170359" y="4740966"/>
                <a:ext cx="3458818" cy="506895"/>
              </a:xfrm>
              <a:prstGeom prst="rect">
                <a:avLst/>
              </a:prstGeom>
              <a:solidFill>
                <a:srgbClr val="FFC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2909707" y="1500809"/>
                <a:ext cx="1719469" cy="2544954"/>
              </a:xfrm>
              <a:prstGeom prst="rect">
                <a:avLst/>
              </a:prstGeom>
              <a:solidFill>
                <a:srgbClr val="C00000">
                  <a:alpha val="3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1170359" y="4045763"/>
                <a:ext cx="3458818" cy="695203"/>
              </a:xfrm>
              <a:prstGeom prst="rect">
                <a:avLst/>
              </a:prstGeom>
              <a:solidFill>
                <a:srgbClr val="99CCFF">
                  <a:alpha val="57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63" name="Rectangle 62"/>
              <p:cNvSpPr/>
              <p:nvPr/>
            </p:nvSpPr>
            <p:spPr bwMode="auto">
              <a:xfrm>
                <a:off x="1170359" y="1500809"/>
                <a:ext cx="3458817" cy="3747052"/>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64" name="TextBox 63"/>
              <p:cNvSpPr txBox="1"/>
              <p:nvPr/>
            </p:nvSpPr>
            <p:spPr>
              <a:xfrm>
                <a:off x="2165500" y="4371634"/>
                <a:ext cx="1441174" cy="369332"/>
              </a:xfrm>
              <a:prstGeom prst="rect">
                <a:avLst/>
              </a:prstGeom>
              <a:noFill/>
            </p:spPr>
            <p:txBody>
              <a:bodyPr wrap="square" rtlCol="0">
                <a:spAutoFit/>
              </a:bodyPr>
              <a:lstStyle/>
              <a:p>
                <a:r>
                  <a:rPr lang="en-US" dirty="0" smtClean="0"/>
                  <a:t>Hypervisor</a:t>
                </a:r>
                <a:endParaRPr lang="en-US" dirty="0"/>
              </a:p>
            </p:txBody>
          </p:sp>
          <p:sp>
            <p:nvSpPr>
              <p:cNvPr id="66" name="TextBox 65"/>
              <p:cNvSpPr txBox="1"/>
              <p:nvPr/>
            </p:nvSpPr>
            <p:spPr>
              <a:xfrm>
                <a:off x="3303593" y="2217577"/>
                <a:ext cx="960582" cy="769441"/>
              </a:xfrm>
              <a:prstGeom prst="rect">
                <a:avLst/>
              </a:prstGeom>
              <a:noFill/>
            </p:spPr>
            <p:txBody>
              <a:bodyPr wrap="square" rtlCol="0">
                <a:spAutoFit/>
              </a:bodyPr>
              <a:lstStyle/>
              <a:p>
                <a:pPr algn="ctr"/>
                <a:r>
                  <a:rPr lang="en-US" sz="2200" dirty="0" smtClean="0"/>
                  <a:t>DPI </a:t>
                </a:r>
              </a:p>
              <a:p>
                <a:pPr algn="ctr"/>
                <a:r>
                  <a:rPr lang="en-US" sz="2200" dirty="0" smtClean="0"/>
                  <a:t>VM</a:t>
                </a:r>
                <a:endParaRPr lang="en-US" sz="2200" dirty="0"/>
              </a:p>
            </p:txBody>
          </p:sp>
          <p:sp>
            <p:nvSpPr>
              <p:cNvPr id="67" name="TextBox 66"/>
              <p:cNvSpPr txBox="1"/>
              <p:nvPr/>
            </p:nvSpPr>
            <p:spPr>
              <a:xfrm>
                <a:off x="1463935" y="2217577"/>
                <a:ext cx="1150483" cy="1107996"/>
              </a:xfrm>
              <a:prstGeom prst="rect">
                <a:avLst/>
              </a:prstGeom>
              <a:noFill/>
            </p:spPr>
            <p:txBody>
              <a:bodyPr wrap="square" rtlCol="0">
                <a:spAutoFit/>
              </a:bodyPr>
              <a:lstStyle/>
              <a:p>
                <a:pPr algn="ctr"/>
                <a:r>
                  <a:rPr lang="en-US" sz="2200" dirty="0" smtClean="0"/>
                  <a:t>Guest </a:t>
                </a:r>
              </a:p>
              <a:p>
                <a:pPr algn="ctr"/>
                <a:r>
                  <a:rPr lang="en-US" sz="2200" dirty="0" smtClean="0"/>
                  <a:t>VM</a:t>
                </a:r>
              </a:p>
              <a:p>
                <a:endParaRPr lang="en-US" sz="2200" dirty="0"/>
              </a:p>
            </p:txBody>
          </p:sp>
          <p:cxnSp>
            <p:nvCxnSpPr>
              <p:cNvPr id="70" name="Straight Connector 69"/>
              <p:cNvCxnSpPr/>
              <p:nvPr/>
            </p:nvCxnSpPr>
            <p:spPr bwMode="auto">
              <a:xfrm>
                <a:off x="419313" y="4740966"/>
                <a:ext cx="751046" cy="0"/>
              </a:xfrm>
              <a:prstGeom prst="line">
                <a:avLst/>
              </a:prstGeom>
              <a:solidFill>
                <a:srgbClr val="99CC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441060" y="4836324"/>
                <a:ext cx="742979" cy="369332"/>
              </a:xfrm>
              <a:prstGeom prst="rect">
                <a:avLst/>
              </a:prstGeom>
              <a:noFill/>
            </p:spPr>
            <p:txBody>
              <a:bodyPr wrap="square" rtlCol="0">
                <a:spAutoFit/>
              </a:bodyPr>
              <a:lstStyle/>
              <a:p>
                <a:r>
                  <a:rPr lang="en-US" dirty="0" smtClean="0"/>
                  <a:t>HW</a:t>
                </a:r>
                <a:endParaRPr lang="en-US" dirty="0"/>
              </a:p>
            </p:txBody>
          </p:sp>
          <p:sp>
            <p:nvSpPr>
              <p:cNvPr id="72" name="TextBox 71"/>
              <p:cNvSpPr txBox="1"/>
              <p:nvPr/>
            </p:nvSpPr>
            <p:spPr>
              <a:xfrm>
                <a:off x="419313" y="4278626"/>
                <a:ext cx="687084" cy="369332"/>
              </a:xfrm>
              <a:prstGeom prst="rect">
                <a:avLst/>
              </a:prstGeom>
              <a:noFill/>
            </p:spPr>
            <p:txBody>
              <a:bodyPr wrap="square" rtlCol="0">
                <a:spAutoFit/>
              </a:bodyPr>
              <a:lstStyle/>
              <a:p>
                <a:r>
                  <a:rPr lang="en-US" dirty="0" smtClean="0"/>
                  <a:t>SW</a:t>
                </a:r>
                <a:endParaRPr lang="en-US" dirty="0"/>
              </a:p>
            </p:txBody>
          </p:sp>
        </p:grpSp>
        <p:sp>
          <p:nvSpPr>
            <p:cNvPr id="56" name="Rectangle 55"/>
            <p:cNvSpPr/>
            <p:nvPr/>
          </p:nvSpPr>
          <p:spPr>
            <a:xfrm>
              <a:off x="5622939" y="5430978"/>
              <a:ext cx="3067699" cy="461665"/>
            </a:xfrm>
            <a:prstGeom prst="rect">
              <a:avLst/>
            </a:prstGeom>
          </p:spPr>
          <p:txBody>
            <a:bodyPr wrap="none">
              <a:spAutoFit/>
            </a:bodyPr>
            <a:lstStyle/>
            <a:p>
              <a:r>
                <a:rPr lang="en-US" sz="2400" b="1" dirty="0" smtClean="0"/>
                <a:t>Virtualized Platform</a:t>
              </a:r>
              <a:endParaRPr lang="en-US" sz="2400" b="1" dirty="0"/>
            </a:p>
          </p:txBody>
        </p:sp>
      </p:grpSp>
      <p:sp>
        <p:nvSpPr>
          <p:cNvPr id="74" name="向上箭號 8"/>
          <p:cNvSpPr/>
          <p:nvPr/>
        </p:nvSpPr>
        <p:spPr bwMode="auto">
          <a:xfrm>
            <a:off x="4038774" y="3884119"/>
            <a:ext cx="393057" cy="686328"/>
          </a:xfrm>
          <a:prstGeom prst="up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5" name="向上箭號 21"/>
          <p:cNvSpPr/>
          <p:nvPr/>
        </p:nvSpPr>
        <p:spPr bwMode="auto">
          <a:xfrm>
            <a:off x="2204446" y="3884119"/>
            <a:ext cx="393057" cy="683578"/>
          </a:xfrm>
          <a:prstGeom prst="up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6" name="矩形 10"/>
          <p:cNvSpPr/>
          <p:nvPr/>
        </p:nvSpPr>
        <p:spPr bwMode="auto">
          <a:xfrm>
            <a:off x="2292396" y="4414462"/>
            <a:ext cx="2030106" cy="158988"/>
          </a:xfrm>
          <a:prstGeom prst="rect">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78" name="TextBox 77"/>
          <p:cNvSpPr txBox="1"/>
          <p:nvPr/>
        </p:nvSpPr>
        <p:spPr>
          <a:xfrm>
            <a:off x="2604613" y="5031794"/>
            <a:ext cx="1441174" cy="369332"/>
          </a:xfrm>
          <a:prstGeom prst="rect">
            <a:avLst/>
          </a:prstGeom>
          <a:noFill/>
        </p:spPr>
        <p:txBody>
          <a:bodyPr wrap="square" rtlCol="0">
            <a:spAutoFit/>
          </a:bodyPr>
          <a:lstStyle/>
          <a:p>
            <a:r>
              <a:rPr lang="en-US" dirty="0" smtClean="0"/>
              <a:t>Processors</a:t>
            </a:r>
            <a:endParaRPr lang="en-US" dirty="0"/>
          </a:p>
        </p:txBody>
      </p:sp>
    </p:spTree>
    <p:extLst>
      <p:ext uri="{BB962C8B-B14F-4D97-AF65-F5344CB8AC3E}">
        <p14:creationId xmlns="" xmlns:p14="http://schemas.microsoft.com/office/powerpoint/2010/main" val="193345743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Ally System</a:t>
            </a:r>
            <a:endParaRPr lang="zh-TW" altLang="en-US" dirty="0"/>
          </a:p>
        </p:txBody>
      </p:sp>
      <p:sp>
        <p:nvSpPr>
          <p:cNvPr id="4" name="Rectangle 139"/>
          <p:cNvSpPr/>
          <p:nvPr/>
        </p:nvSpPr>
        <p:spPr bwMode="auto">
          <a:xfrm>
            <a:off x="5382952" y="5850591"/>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6" name="Rectangle 127"/>
          <p:cNvSpPr/>
          <p:nvPr/>
        </p:nvSpPr>
        <p:spPr bwMode="auto">
          <a:xfrm>
            <a:off x="3339548" y="942921"/>
            <a:ext cx="4114800"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Linux</a:t>
            </a:r>
            <a:endParaRPr kumimoji="0" lang="en-US" sz="2000" dirty="0"/>
          </a:p>
        </p:txBody>
      </p:sp>
      <p:sp>
        <p:nvSpPr>
          <p:cNvPr id="7" name="Rectangle 132"/>
          <p:cNvSpPr/>
          <p:nvPr/>
        </p:nvSpPr>
        <p:spPr bwMode="auto">
          <a:xfrm>
            <a:off x="5015399" y="2773017"/>
            <a:ext cx="2070058" cy="1093303"/>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kernel</a:t>
            </a:r>
            <a:endParaRPr kumimoji="0" lang="en-US" sz="2000" dirty="0"/>
          </a:p>
        </p:txBody>
      </p:sp>
      <p:sp>
        <p:nvSpPr>
          <p:cNvPr id="16" name="文字方塊 15"/>
          <p:cNvSpPr txBox="1"/>
          <p:nvPr/>
        </p:nvSpPr>
        <p:spPr>
          <a:xfrm>
            <a:off x="6210575" y="5204260"/>
            <a:ext cx="1018251" cy="646331"/>
          </a:xfrm>
          <a:prstGeom prst="rect">
            <a:avLst/>
          </a:prstGeom>
          <a:noFill/>
        </p:spPr>
        <p:txBody>
          <a:bodyPr wrap="square" rtlCol="0">
            <a:spAutoFit/>
          </a:bodyPr>
          <a:lstStyle/>
          <a:p>
            <a:r>
              <a:rPr lang="en-US" altLang="zh-TW" dirty="0" smtClean="0">
                <a:solidFill>
                  <a:srgbClr val="FF0000"/>
                </a:solidFill>
              </a:rPr>
              <a:t>NIC Traffic</a:t>
            </a:r>
            <a:endParaRPr lang="zh-TW" altLang="en-US" dirty="0">
              <a:solidFill>
                <a:srgbClr val="FF0000"/>
              </a:solidFill>
            </a:endParaRPr>
          </a:p>
        </p:txBody>
      </p:sp>
      <p:sp>
        <p:nvSpPr>
          <p:cNvPr id="17" name="上-下雙向箭號 16"/>
          <p:cNvSpPr/>
          <p:nvPr/>
        </p:nvSpPr>
        <p:spPr bwMode="auto">
          <a:xfrm>
            <a:off x="5885784" y="5093494"/>
            <a:ext cx="324791" cy="757097"/>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 name="文字方塊 2"/>
          <p:cNvSpPr txBox="1"/>
          <p:nvPr/>
        </p:nvSpPr>
        <p:spPr>
          <a:xfrm>
            <a:off x="5323423" y="4323521"/>
            <a:ext cx="1449511" cy="584775"/>
          </a:xfrm>
          <a:prstGeom prst="rect">
            <a:avLst/>
          </a:prstGeom>
          <a:solidFill>
            <a:srgbClr val="92D050"/>
          </a:solidFill>
          <a:ln w="15875">
            <a:solidFill>
              <a:schemeClr val="tx1"/>
            </a:solidFill>
            <a:prstDash val="sysDot"/>
          </a:ln>
        </p:spPr>
        <p:txBody>
          <a:bodyPr wrap="square" rtlCol="0">
            <a:spAutoFit/>
          </a:bodyPr>
          <a:lstStyle/>
          <a:p>
            <a:r>
              <a:rPr lang="en-US" altLang="zh-TW" sz="1600" dirty="0" smtClean="0"/>
              <a:t>Queue Virtualization</a:t>
            </a:r>
            <a:endParaRPr lang="zh-TW" altLang="en-US" sz="1600" dirty="0"/>
          </a:p>
        </p:txBody>
      </p:sp>
      <p:sp>
        <p:nvSpPr>
          <p:cNvPr id="12" name="Rectangle 132"/>
          <p:cNvSpPr/>
          <p:nvPr/>
        </p:nvSpPr>
        <p:spPr bwMode="auto">
          <a:xfrm>
            <a:off x="5015399" y="3886199"/>
            <a:ext cx="2070058" cy="1053547"/>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NIC Driver</a:t>
            </a:r>
            <a:endParaRPr kumimoji="0" lang="en-US" sz="2000" dirty="0"/>
          </a:p>
        </p:txBody>
      </p:sp>
      <p:sp>
        <p:nvSpPr>
          <p:cNvPr id="13" name="TextBox 29"/>
          <p:cNvSpPr txBox="1"/>
          <p:nvPr/>
        </p:nvSpPr>
        <p:spPr>
          <a:xfrm>
            <a:off x="6197914" y="1497868"/>
            <a:ext cx="820448" cy="1200329"/>
          </a:xfrm>
          <a:prstGeom prst="rect">
            <a:avLst/>
          </a:prstGeom>
          <a:noFill/>
          <a:ln w="25400">
            <a:solidFill>
              <a:schemeClr val="tx1"/>
            </a:solidFill>
          </a:ln>
        </p:spPr>
        <p:txBody>
          <a:bodyPr wrap="square" rtlCol="0">
            <a:spAutoFit/>
          </a:bodyPr>
          <a:lstStyle/>
          <a:p>
            <a:endParaRPr lang="en-US" altLang="zh-TW" dirty="0" smtClean="0"/>
          </a:p>
          <a:p>
            <a:endParaRPr lang="en-US" altLang="zh-TW" dirty="0" smtClean="0"/>
          </a:p>
          <a:p>
            <a:r>
              <a:rPr lang="en-US" altLang="zh-TW" dirty="0" smtClean="0"/>
              <a:t>Other Apps</a:t>
            </a:r>
          </a:p>
        </p:txBody>
      </p:sp>
      <p:sp>
        <p:nvSpPr>
          <p:cNvPr id="14" name="TextBox 29"/>
          <p:cNvSpPr txBox="1"/>
          <p:nvPr/>
        </p:nvSpPr>
        <p:spPr>
          <a:xfrm>
            <a:off x="3692218" y="3766641"/>
            <a:ext cx="820448" cy="1200329"/>
          </a:xfrm>
          <a:prstGeom prst="rect">
            <a:avLst/>
          </a:prstGeom>
          <a:noFill/>
          <a:ln w="25400">
            <a:solidFill>
              <a:schemeClr val="tx1"/>
            </a:solidFill>
            <a:prstDash val="solid"/>
          </a:ln>
        </p:spPr>
        <p:txBody>
          <a:bodyPr wrap="square" rtlCol="0">
            <a:spAutoFit/>
          </a:bodyPr>
          <a:lstStyle/>
          <a:p>
            <a:endParaRPr lang="en-US" altLang="zh-TW" dirty="0" smtClean="0"/>
          </a:p>
          <a:p>
            <a:endParaRPr lang="en-US" altLang="zh-TW" dirty="0" smtClean="0"/>
          </a:p>
          <a:p>
            <a:r>
              <a:rPr lang="en-US" altLang="zh-TW" dirty="0" smtClean="0"/>
              <a:t>Snort</a:t>
            </a:r>
          </a:p>
          <a:p>
            <a:endParaRPr lang="en-US" altLang="zh-TW" dirty="0" smtClean="0"/>
          </a:p>
        </p:txBody>
      </p:sp>
      <p:sp>
        <p:nvSpPr>
          <p:cNvPr id="5" name="左-右雙向箭號 4"/>
          <p:cNvSpPr/>
          <p:nvPr/>
        </p:nvSpPr>
        <p:spPr bwMode="auto">
          <a:xfrm>
            <a:off x="4512666" y="4283762"/>
            <a:ext cx="779922" cy="332144"/>
          </a:xfrm>
          <a:prstGeom prst="leftRight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8" name="文字方塊 7"/>
          <p:cNvSpPr txBox="1"/>
          <p:nvPr/>
        </p:nvSpPr>
        <p:spPr>
          <a:xfrm>
            <a:off x="3763152" y="3866320"/>
            <a:ext cx="649822" cy="523220"/>
          </a:xfrm>
          <a:prstGeom prst="rect">
            <a:avLst/>
          </a:prstGeom>
          <a:noFill/>
          <a:ln w="25400">
            <a:solidFill>
              <a:schemeClr val="tx1"/>
            </a:solidFill>
            <a:prstDash val="sysDot"/>
          </a:ln>
        </p:spPr>
        <p:txBody>
          <a:bodyPr wrap="square" rtlCol="0">
            <a:spAutoFit/>
          </a:bodyPr>
          <a:lstStyle/>
          <a:p>
            <a:r>
              <a:rPr lang="en-US" altLang="zh-TW" sz="1400" dirty="0" smtClean="0"/>
              <a:t>DPI</a:t>
            </a:r>
          </a:p>
          <a:p>
            <a:r>
              <a:rPr lang="en-US" altLang="zh-TW" sz="1400" dirty="0" smtClean="0"/>
              <a:t>Core</a:t>
            </a:r>
            <a:endParaRPr lang="zh-TW" altLang="en-US" sz="1400" dirty="0"/>
          </a:p>
        </p:txBody>
      </p:sp>
      <p:sp>
        <p:nvSpPr>
          <p:cNvPr id="19" name="文字方塊 18"/>
          <p:cNvSpPr txBox="1"/>
          <p:nvPr/>
        </p:nvSpPr>
        <p:spPr>
          <a:xfrm>
            <a:off x="6283227" y="1646952"/>
            <a:ext cx="649822" cy="307777"/>
          </a:xfrm>
          <a:prstGeom prst="rect">
            <a:avLst/>
          </a:prstGeom>
          <a:noFill/>
          <a:ln w="25400">
            <a:solidFill>
              <a:schemeClr val="tx1"/>
            </a:solidFill>
            <a:prstDash val="sysDot"/>
          </a:ln>
        </p:spPr>
        <p:txBody>
          <a:bodyPr wrap="square" rtlCol="0">
            <a:spAutoFit/>
          </a:bodyPr>
          <a:lstStyle/>
          <a:p>
            <a:r>
              <a:rPr lang="en-US" altLang="zh-TW" sz="1400" dirty="0"/>
              <a:t>C</a:t>
            </a:r>
            <a:r>
              <a:rPr lang="en-US" altLang="zh-TW" sz="1400" dirty="0" smtClean="0"/>
              <a:t>ore</a:t>
            </a:r>
            <a:endParaRPr lang="zh-TW" altLang="en-US" sz="1400" dirty="0"/>
          </a:p>
        </p:txBody>
      </p:sp>
      <p:sp>
        <p:nvSpPr>
          <p:cNvPr id="20" name="上-下雙向箭號 19"/>
          <p:cNvSpPr/>
          <p:nvPr/>
        </p:nvSpPr>
        <p:spPr bwMode="auto">
          <a:xfrm>
            <a:off x="6622463" y="2773017"/>
            <a:ext cx="324791" cy="1510745"/>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535584210"/>
      </p:ext>
    </p:extLst>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System</a:t>
            </a:r>
            <a:endParaRPr lang="zh-TW" altLang="en-US" dirty="0"/>
          </a:p>
        </p:txBody>
      </p:sp>
      <p:sp>
        <p:nvSpPr>
          <p:cNvPr id="4" name="Rectangle 139"/>
          <p:cNvSpPr/>
          <p:nvPr/>
        </p:nvSpPr>
        <p:spPr bwMode="auto">
          <a:xfrm>
            <a:off x="5382952" y="5850591"/>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6" name="Rectangle 127"/>
          <p:cNvSpPr/>
          <p:nvPr/>
        </p:nvSpPr>
        <p:spPr bwMode="auto">
          <a:xfrm>
            <a:off x="3339548" y="942921"/>
            <a:ext cx="4114800"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Linux</a:t>
            </a:r>
            <a:endParaRPr kumimoji="0" lang="en-US" sz="2000" dirty="0"/>
          </a:p>
        </p:txBody>
      </p:sp>
      <p:sp>
        <p:nvSpPr>
          <p:cNvPr id="7" name="Rectangle 132"/>
          <p:cNvSpPr/>
          <p:nvPr/>
        </p:nvSpPr>
        <p:spPr bwMode="auto">
          <a:xfrm>
            <a:off x="5015399" y="2773017"/>
            <a:ext cx="2070058" cy="1510745"/>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kernel</a:t>
            </a:r>
            <a:endParaRPr kumimoji="0" lang="en-US" sz="2000" dirty="0"/>
          </a:p>
        </p:txBody>
      </p:sp>
      <p:sp>
        <p:nvSpPr>
          <p:cNvPr id="16" name="文字方塊 15"/>
          <p:cNvSpPr txBox="1"/>
          <p:nvPr/>
        </p:nvSpPr>
        <p:spPr>
          <a:xfrm>
            <a:off x="6210575" y="5204260"/>
            <a:ext cx="1018251" cy="646331"/>
          </a:xfrm>
          <a:prstGeom prst="rect">
            <a:avLst/>
          </a:prstGeom>
          <a:noFill/>
        </p:spPr>
        <p:txBody>
          <a:bodyPr wrap="square" rtlCol="0">
            <a:spAutoFit/>
          </a:bodyPr>
          <a:lstStyle/>
          <a:p>
            <a:r>
              <a:rPr lang="en-US" altLang="zh-TW" dirty="0" smtClean="0">
                <a:solidFill>
                  <a:srgbClr val="FF0000"/>
                </a:solidFill>
              </a:rPr>
              <a:t>NIC Traffic</a:t>
            </a:r>
            <a:endParaRPr lang="zh-TW" altLang="en-US" dirty="0">
              <a:solidFill>
                <a:srgbClr val="FF0000"/>
              </a:solidFill>
            </a:endParaRPr>
          </a:p>
        </p:txBody>
      </p:sp>
      <p:sp>
        <p:nvSpPr>
          <p:cNvPr id="17" name="上-下雙向箭號 16"/>
          <p:cNvSpPr/>
          <p:nvPr/>
        </p:nvSpPr>
        <p:spPr bwMode="auto">
          <a:xfrm>
            <a:off x="5885784" y="3975964"/>
            <a:ext cx="324791" cy="1874628"/>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 name="文字方塊 2"/>
          <p:cNvSpPr txBox="1"/>
          <p:nvPr/>
        </p:nvSpPr>
        <p:spPr>
          <a:xfrm>
            <a:off x="5323423" y="3637409"/>
            <a:ext cx="1449511" cy="338554"/>
          </a:xfrm>
          <a:prstGeom prst="rect">
            <a:avLst/>
          </a:prstGeom>
          <a:solidFill>
            <a:srgbClr val="92D050"/>
          </a:solidFill>
          <a:ln w="15875">
            <a:solidFill>
              <a:schemeClr val="tx1"/>
            </a:solidFill>
            <a:prstDash val="sysDot"/>
          </a:ln>
        </p:spPr>
        <p:txBody>
          <a:bodyPr wrap="square" rtlCol="0">
            <a:spAutoFit/>
          </a:bodyPr>
          <a:lstStyle/>
          <a:p>
            <a:r>
              <a:rPr lang="en-US" altLang="zh-TW" sz="1600" dirty="0" smtClean="0"/>
              <a:t>IP queue</a:t>
            </a:r>
            <a:endParaRPr lang="zh-TW" altLang="en-US" sz="1600" dirty="0"/>
          </a:p>
        </p:txBody>
      </p:sp>
      <p:sp>
        <p:nvSpPr>
          <p:cNvPr id="12" name="Rectangle 132"/>
          <p:cNvSpPr/>
          <p:nvPr/>
        </p:nvSpPr>
        <p:spPr bwMode="auto">
          <a:xfrm>
            <a:off x="5015399" y="4283762"/>
            <a:ext cx="2070058" cy="655984"/>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NIC Driver</a:t>
            </a:r>
            <a:endParaRPr kumimoji="0" lang="en-US" sz="2000" dirty="0"/>
          </a:p>
        </p:txBody>
      </p:sp>
      <p:sp>
        <p:nvSpPr>
          <p:cNvPr id="13" name="TextBox 29"/>
          <p:cNvSpPr txBox="1"/>
          <p:nvPr/>
        </p:nvSpPr>
        <p:spPr>
          <a:xfrm>
            <a:off x="6197914" y="1497868"/>
            <a:ext cx="820448" cy="1200329"/>
          </a:xfrm>
          <a:prstGeom prst="rect">
            <a:avLst/>
          </a:prstGeom>
          <a:noFill/>
          <a:ln w="25400">
            <a:solidFill>
              <a:schemeClr val="tx1"/>
            </a:solidFill>
          </a:ln>
        </p:spPr>
        <p:txBody>
          <a:bodyPr wrap="square" rtlCol="0">
            <a:spAutoFit/>
          </a:bodyPr>
          <a:lstStyle/>
          <a:p>
            <a:endParaRPr lang="en-US" altLang="zh-TW" dirty="0" smtClean="0"/>
          </a:p>
          <a:p>
            <a:endParaRPr lang="en-US" altLang="zh-TW" dirty="0" smtClean="0"/>
          </a:p>
          <a:p>
            <a:r>
              <a:rPr lang="en-US" altLang="zh-TW" dirty="0" smtClean="0"/>
              <a:t>Other Apps</a:t>
            </a:r>
          </a:p>
        </p:txBody>
      </p:sp>
      <p:sp>
        <p:nvSpPr>
          <p:cNvPr id="14" name="TextBox 29"/>
          <p:cNvSpPr txBox="1"/>
          <p:nvPr/>
        </p:nvSpPr>
        <p:spPr>
          <a:xfrm>
            <a:off x="5124971" y="1497867"/>
            <a:ext cx="820448" cy="1200329"/>
          </a:xfrm>
          <a:prstGeom prst="rect">
            <a:avLst/>
          </a:prstGeom>
          <a:noFill/>
          <a:ln w="25400">
            <a:solidFill>
              <a:schemeClr val="tx1"/>
            </a:solidFill>
            <a:prstDash val="solid"/>
          </a:ln>
        </p:spPr>
        <p:txBody>
          <a:bodyPr wrap="square" rtlCol="0">
            <a:spAutoFit/>
          </a:bodyPr>
          <a:lstStyle/>
          <a:p>
            <a:endParaRPr lang="en-US" altLang="zh-TW" dirty="0" smtClean="0"/>
          </a:p>
          <a:p>
            <a:endParaRPr lang="en-US" altLang="zh-TW" dirty="0" smtClean="0"/>
          </a:p>
          <a:p>
            <a:r>
              <a:rPr lang="en-US" altLang="zh-TW" dirty="0" smtClean="0"/>
              <a:t>Snort</a:t>
            </a:r>
          </a:p>
          <a:p>
            <a:endParaRPr lang="en-US" altLang="zh-TW" dirty="0" smtClean="0"/>
          </a:p>
        </p:txBody>
      </p:sp>
      <p:sp>
        <p:nvSpPr>
          <p:cNvPr id="8" name="文字方塊 7"/>
          <p:cNvSpPr txBox="1"/>
          <p:nvPr/>
        </p:nvSpPr>
        <p:spPr>
          <a:xfrm>
            <a:off x="5195905" y="1597546"/>
            <a:ext cx="649822" cy="307777"/>
          </a:xfrm>
          <a:prstGeom prst="rect">
            <a:avLst/>
          </a:prstGeom>
          <a:noFill/>
          <a:ln w="25400">
            <a:solidFill>
              <a:schemeClr val="tx1"/>
            </a:solidFill>
            <a:prstDash val="sysDot"/>
          </a:ln>
        </p:spPr>
        <p:txBody>
          <a:bodyPr wrap="square" rtlCol="0">
            <a:spAutoFit/>
          </a:bodyPr>
          <a:lstStyle/>
          <a:p>
            <a:r>
              <a:rPr lang="en-US" altLang="zh-TW" sz="1400" dirty="0"/>
              <a:t>C</a:t>
            </a:r>
            <a:r>
              <a:rPr lang="en-US" altLang="zh-TW" sz="1400" dirty="0" smtClean="0"/>
              <a:t>ore</a:t>
            </a:r>
            <a:endParaRPr lang="zh-TW" altLang="en-US" sz="1400" dirty="0"/>
          </a:p>
        </p:txBody>
      </p:sp>
      <p:sp>
        <p:nvSpPr>
          <p:cNvPr id="19" name="文字方塊 18"/>
          <p:cNvSpPr txBox="1"/>
          <p:nvPr/>
        </p:nvSpPr>
        <p:spPr>
          <a:xfrm>
            <a:off x="6283227" y="1597257"/>
            <a:ext cx="649822" cy="307777"/>
          </a:xfrm>
          <a:prstGeom prst="rect">
            <a:avLst/>
          </a:prstGeom>
          <a:noFill/>
          <a:ln w="25400">
            <a:solidFill>
              <a:schemeClr val="tx1"/>
            </a:solidFill>
            <a:prstDash val="sysDot"/>
          </a:ln>
        </p:spPr>
        <p:txBody>
          <a:bodyPr wrap="square" rtlCol="0">
            <a:spAutoFit/>
          </a:bodyPr>
          <a:lstStyle/>
          <a:p>
            <a:r>
              <a:rPr lang="en-US" altLang="zh-TW" sz="1400" dirty="0"/>
              <a:t>C</a:t>
            </a:r>
            <a:r>
              <a:rPr lang="en-US" altLang="zh-TW" sz="1400" dirty="0" smtClean="0"/>
              <a:t>ore</a:t>
            </a:r>
            <a:endParaRPr lang="zh-TW" altLang="en-US" sz="1400" dirty="0"/>
          </a:p>
        </p:txBody>
      </p:sp>
      <p:sp>
        <p:nvSpPr>
          <p:cNvPr id="15" name="上-下雙向箭號 14"/>
          <p:cNvSpPr/>
          <p:nvPr/>
        </p:nvSpPr>
        <p:spPr bwMode="auto">
          <a:xfrm>
            <a:off x="5284247" y="2698196"/>
            <a:ext cx="324791" cy="939213"/>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8" name="上-下雙向箭號 17"/>
          <p:cNvSpPr/>
          <p:nvPr/>
        </p:nvSpPr>
        <p:spPr bwMode="auto">
          <a:xfrm>
            <a:off x="6557304" y="2698197"/>
            <a:ext cx="324791" cy="939213"/>
          </a:xfrm>
          <a:prstGeom prst="upDownArrow">
            <a:avLst/>
          </a:prstGeom>
          <a:solidFill>
            <a:schemeClr val="accent2">
              <a:alpha val="70000"/>
            </a:schemeClr>
          </a:solidFill>
          <a:ln w="9525" cap="flat" cmpd="sng" algn="ctr">
            <a:solidFill>
              <a:schemeClr val="tx1"/>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254188556"/>
      </p:ext>
    </p:extLst>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Xen</a:t>
            </a:r>
            <a:r>
              <a:rPr lang="en-US" altLang="zh-TW" dirty="0" smtClean="0"/>
              <a:t> System</a:t>
            </a:r>
            <a:endParaRPr lang="zh-TW" altLang="en-US" dirty="0"/>
          </a:p>
        </p:txBody>
      </p:sp>
      <p:sp>
        <p:nvSpPr>
          <p:cNvPr id="4" name="Rectangle 139"/>
          <p:cNvSpPr/>
          <p:nvPr/>
        </p:nvSpPr>
        <p:spPr bwMode="auto">
          <a:xfrm>
            <a:off x="3707296" y="5949981"/>
            <a:ext cx="1225186" cy="366805"/>
          </a:xfrm>
          <a:prstGeom prst="rect">
            <a:avLst/>
          </a:prstGeom>
          <a:no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6" name="Rectangle 127"/>
          <p:cNvSpPr/>
          <p:nvPr/>
        </p:nvSpPr>
        <p:spPr bwMode="auto">
          <a:xfrm>
            <a:off x="3339548" y="942921"/>
            <a:ext cx="4114800"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Linux</a:t>
            </a:r>
            <a:endParaRPr kumimoji="0" lang="en-US" sz="2000" dirty="0"/>
          </a:p>
        </p:txBody>
      </p:sp>
      <p:sp>
        <p:nvSpPr>
          <p:cNvPr id="7" name="Rectangle 132"/>
          <p:cNvSpPr/>
          <p:nvPr/>
        </p:nvSpPr>
        <p:spPr bwMode="auto">
          <a:xfrm>
            <a:off x="3716140" y="2698196"/>
            <a:ext cx="1607283" cy="1510745"/>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VM #0</a:t>
            </a:r>
            <a:endParaRPr kumimoji="0" lang="en-US" sz="2000" dirty="0"/>
          </a:p>
        </p:txBody>
      </p:sp>
      <p:sp>
        <p:nvSpPr>
          <p:cNvPr id="16" name="文字方塊 15"/>
          <p:cNvSpPr txBox="1"/>
          <p:nvPr/>
        </p:nvSpPr>
        <p:spPr>
          <a:xfrm>
            <a:off x="4519781" y="5184378"/>
            <a:ext cx="1018251" cy="646331"/>
          </a:xfrm>
          <a:prstGeom prst="rect">
            <a:avLst/>
          </a:prstGeom>
          <a:noFill/>
        </p:spPr>
        <p:txBody>
          <a:bodyPr wrap="square" rtlCol="0">
            <a:spAutoFit/>
          </a:bodyPr>
          <a:lstStyle/>
          <a:p>
            <a:r>
              <a:rPr lang="en-US" altLang="zh-TW" dirty="0" smtClean="0">
                <a:solidFill>
                  <a:srgbClr val="FF0000"/>
                </a:solidFill>
              </a:rPr>
              <a:t>NIC Traffic</a:t>
            </a:r>
            <a:endParaRPr lang="zh-TW" altLang="en-US" dirty="0">
              <a:solidFill>
                <a:srgbClr val="FF0000"/>
              </a:solidFill>
            </a:endParaRPr>
          </a:p>
        </p:txBody>
      </p:sp>
      <p:sp>
        <p:nvSpPr>
          <p:cNvPr id="17" name="上-下雙向箭號 16"/>
          <p:cNvSpPr/>
          <p:nvPr/>
        </p:nvSpPr>
        <p:spPr bwMode="auto">
          <a:xfrm>
            <a:off x="4122287" y="3956081"/>
            <a:ext cx="324791" cy="1993900"/>
          </a:xfrm>
          <a:prstGeom prst="upDown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3" name="文字方塊 2"/>
          <p:cNvSpPr txBox="1"/>
          <p:nvPr/>
        </p:nvSpPr>
        <p:spPr>
          <a:xfrm>
            <a:off x="3978338" y="3371306"/>
            <a:ext cx="796853" cy="584775"/>
          </a:xfrm>
          <a:prstGeom prst="rect">
            <a:avLst/>
          </a:prstGeom>
          <a:solidFill>
            <a:srgbClr val="92D050"/>
          </a:solidFill>
          <a:ln w="15875">
            <a:solidFill>
              <a:schemeClr val="tx1"/>
            </a:solidFill>
            <a:prstDash val="sysDot"/>
          </a:ln>
        </p:spPr>
        <p:txBody>
          <a:bodyPr wrap="square" rtlCol="0">
            <a:spAutoFit/>
          </a:bodyPr>
          <a:lstStyle/>
          <a:p>
            <a:r>
              <a:rPr lang="en-US" altLang="zh-TW" sz="1600" dirty="0" smtClean="0"/>
              <a:t>IP queue</a:t>
            </a:r>
            <a:endParaRPr lang="zh-TW" altLang="en-US" sz="1600" dirty="0"/>
          </a:p>
        </p:txBody>
      </p:sp>
      <p:sp>
        <p:nvSpPr>
          <p:cNvPr id="12" name="Rectangle 132"/>
          <p:cNvSpPr/>
          <p:nvPr/>
        </p:nvSpPr>
        <p:spPr bwMode="auto">
          <a:xfrm>
            <a:off x="3707296" y="4283762"/>
            <a:ext cx="3378161" cy="655984"/>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Hypervisor</a:t>
            </a:r>
            <a:endParaRPr kumimoji="0" lang="en-US" sz="2000" dirty="0"/>
          </a:p>
        </p:txBody>
      </p:sp>
      <p:sp>
        <p:nvSpPr>
          <p:cNvPr id="13" name="TextBox 29"/>
          <p:cNvSpPr txBox="1"/>
          <p:nvPr/>
        </p:nvSpPr>
        <p:spPr>
          <a:xfrm>
            <a:off x="5995545" y="1388537"/>
            <a:ext cx="820448" cy="1200329"/>
          </a:xfrm>
          <a:prstGeom prst="rect">
            <a:avLst/>
          </a:prstGeom>
          <a:noFill/>
          <a:ln w="25400">
            <a:solidFill>
              <a:schemeClr val="tx1"/>
            </a:solidFill>
          </a:ln>
        </p:spPr>
        <p:txBody>
          <a:bodyPr wrap="square" rtlCol="0">
            <a:spAutoFit/>
          </a:bodyPr>
          <a:lstStyle/>
          <a:p>
            <a:endParaRPr lang="en-US" altLang="zh-TW" dirty="0" smtClean="0"/>
          </a:p>
          <a:p>
            <a:endParaRPr lang="en-US" altLang="zh-TW" dirty="0" smtClean="0"/>
          </a:p>
          <a:p>
            <a:r>
              <a:rPr lang="en-US" altLang="zh-TW" dirty="0" smtClean="0"/>
              <a:t>Other Apps</a:t>
            </a:r>
          </a:p>
        </p:txBody>
      </p:sp>
      <p:sp>
        <p:nvSpPr>
          <p:cNvPr id="14" name="TextBox 29"/>
          <p:cNvSpPr txBox="1"/>
          <p:nvPr/>
        </p:nvSpPr>
        <p:spPr>
          <a:xfrm>
            <a:off x="4021727" y="1388537"/>
            <a:ext cx="820448" cy="1200329"/>
          </a:xfrm>
          <a:prstGeom prst="rect">
            <a:avLst/>
          </a:prstGeom>
          <a:noFill/>
          <a:ln w="25400">
            <a:solidFill>
              <a:schemeClr val="tx1"/>
            </a:solidFill>
            <a:prstDash val="solid"/>
          </a:ln>
        </p:spPr>
        <p:txBody>
          <a:bodyPr wrap="square" rtlCol="0">
            <a:spAutoFit/>
          </a:bodyPr>
          <a:lstStyle/>
          <a:p>
            <a:endParaRPr lang="en-US" altLang="zh-TW" dirty="0" smtClean="0"/>
          </a:p>
          <a:p>
            <a:endParaRPr lang="en-US" altLang="zh-TW" dirty="0" smtClean="0"/>
          </a:p>
          <a:p>
            <a:r>
              <a:rPr lang="en-US" altLang="zh-TW" dirty="0" smtClean="0"/>
              <a:t>Snort</a:t>
            </a:r>
          </a:p>
          <a:p>
            <a:endParaRPr lang="en-US" altLang="zh-TW" dirty="0" smtClean="0"/>
          </a:p>
        </p:txBody>
      </p:sp>
      <p:sp>
        <p:nvSpPr>
          <p:cNvPr id="8" name="文字方塊 7"/>
          <p:cNvSpPr txBox="1"/>
          <p:nvPr/>
        </p:nvSpPr>
        <p:spPr>
          <a:xfrm>
            <a:off x="4107040" y="1594603"/>
            <a:ext cx="649822" cy="307777"/>
          </a:xfrm>
          <a:prstGeom prst="rect">
            <a:avLst/>
          </a:prstGeom>
          <a:noFill/>
          <a:ln w="25400">
            <a:solidFill>
              <a:schemeClr val="tx1"/>
            </a:solidFill>
            <a:prstDash val="sysDot"/>
          </a:ln>
        </p:spPr>
        <p:txBody>
          <a:bodyPr wrap="square" rtlCol="0">
            <a:spAutoFit/>
          </a:bodyPr>
          <a:lstStyle/>
          <a:p>
            <a:r>
              <a:rPr lang="en-US" altLang="zh-TW" sz="1400" dirty="0"/>
              <a:t>C</a:t>
            </a:r>
            <a:r>
              <a:rPr lang="en-US" altLang="zh-TW" sz="1400" dirty="0" smtClean="0"/>
              <a:t>ore</a:t>
            </a:r>
            <a:endParaRPr lang="zh-TW" altLang="en-US" sz="1400" dirty="0"/>
          </a:p>
        </p:txBody>
      </p:sp>
      <p:sp>
        <p:nvSpPr>
          <p:cNvPr id="19" name="文字方塊 18"/>
          <p:cNvSpPr txBox="1"/>
          <p:nvPr/>
        </p:nvSpPr>
        <p:spPr>
          <a:xfrm>
            <a:off x="6090334" y="1581721"/>
            <a:ext cx="649822" cy="307777"/>
          </a:xfrm>
          <a:prstGeom prst="rect">
            <a:avLst/>
          </a:prstGeom>
          <a:noFill/>
          <a:ln w="25400">
            <a:solidFill>
              <a:schemeClr val="tx1"/>
            </a:solidFill>
            <a:prstDash val="sysDot"/>
          </a:ln>
        </p:spPr>
        <p:txBody>
          <a:bodyPr wrap="square" rtlCol="0">
            <a:spAutoFit/>
          </a:bodyPr>
          <a:lstStyle/>
          <a:p>
            <a:r>
              <a:rPr lang="en-US" altLang="zh-TW" sz="1400" dirty="0"/>
              <a:t>C</a:t>
            </a:r>
            <a:r>
              <a:rPr lang="en-US" altLang="zh-TW" sz="1400" dirty="0" smtClean="0"/>
              <a:t>ore</a:t>
            </a:r>
            <a:endParaRPr lang="zh-TW" altLang="en-US" sz="1400" dirty="0"/>
          </a:p>
        </p:txBody>
      </p:sp>
      <p:sp>
        <p:nvSpPr>
          <p:cNvPr id="20" name="Rectangle 132"/>
          <p:cNvSpPr/>
          <p:nvPr/>
        </p:nvSpPr>
        <p:spPr bwMode="auto">
          <a:xfrm>
            <a:off x="5462519" y="2698195"/>
            <a:ext cx="1607283" cy="1510745"/>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t" anchorCtr="0"/>
          <a:lstStyle/>
          <a:p>
            <a:pPr algn="ctr" defTabSz="3030328" fontAlgn="auto">
              <a:spcBef>
                <a:spcPts val="0"/>
              </a:spcBef>
              <a:spcAft>
                <a:spcPts val="0"/>
              </a:spcAft>
              <a:defRPr/>
            </a:pPr>
            <a:r>
              <a:rPr kumimoji="0" lang="en-US" sz="2000" dirty="0" smtClean="0"/>
              <a:t>VM #1</a:t>
            </a:r>
            <a:endParaRPr kumimoji="0" lang="en-US" sz="2000" dirty="0"/>
          </a:p>
        </p:txBody>
      </p:sp>
      <p:sp>
        <p:nvSpPr>
          <p:cNvPr id="21" name="上-下雙向箭號 20"/>
          <p:cNvSpPr/>
          <p:nvPr/>
        </p:nvSpPr>
        <p:spPr bwMode="auto">
          <a:xfrm>
            <a:off x="4107040" y="2559354"/>
            <a:ext cx="324791" cy="788786"/>
          </a:xfrm>
          <a:prstGeom prst="upDown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9" name="向上箭號 8"/>
          <p:cNvSpPr/>
          <p:nvPr/>
        </p:nvSpPr>
        <p:spPr bwMode="auto">
          <a:xfrm>
            <a:off x="6266159" y="2559354"/>
            <a:ext cx="393057" cy="2241246"/>
          </a:xfrm>
          <a:prstGeom prst="up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22" name="向上箭號 21"/>
          <p:cNvSpPr/>
          <p:nvPr/>
        </p:nvSpPr>
        <p:spPr bwMode="auto">
          <a:xfrm>
            <a:off x="4431831" y="3956081"/>
            <a:ext cx="393057" cy="811952"/>
          </a:xfrm>
          <a:prstGeom prst="upArrow">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sp>
        <p:nvSpPr>
          <p:cNvPr id="11" name="矩形 10"/>
          <p:cNvSpPr/>
          <p:nvPr/>
        </p:nvSpPr>
        <p:spPr bwMode="auto">
          <a:xfrm>
            <a:off x="4519781" y="4611754"/>
            <a:ext cx="2030106" cy="188846"/>
          </a:xfrm>
          <a:prstGeom prst="rect">
            <a:avLst/>
          </a:prstGeom>
          <a:solidFill>
            <a:schemeClr val="accent2">
              <a:alpha val="70000"/>
            </a:schemeClr>
          </a:solidFill>
          <a:ln w="952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TW" altLang="en-US" sz="2000" b="1" i="0" u="none" strike="noStrike" cap="none" normalizeH="0" baseline="0" smtClean="0">
              <a:ln>
                <a:noFill/>
              </a:ln>
              <a:solidFill>
                <a:schemeClr val="tx1"/>
              </a:solidFill>
              <a:effectLst/>
              <a:latin typeface="Arial" charset="0"/>
            </a:endParaRPr>
          </a:p>
        </p:txBody>
      </p:sp>
      <p:grpSp>
        <p:nvGrpSpPr>
          <p:cNvPr id="23" name="Group 22"/>
          <p:cNvGrpSpPr/>
          <p:nvPr/>
        </p:nvGrpSpPr>
        <p:grpSpPr>
          <a:xfrm>
            <a:off x="1649895" y="1492380"/>
            <a:ext cx="6168893" cy="3884689"/>
            <a:chOff x="1649895" y="1492380"/>
            <a:chExt cx="6168893" cy="3884689"/>
          </a:xfrm>
        </p:grpSpPr>
        <p:grpSp>
          <p:nvGrpSpPr>
            <p:cNvPr id="24" name="Group 19"/>
            <p:cNvGrpSpPr/>
            <p:nvPr/>
          </p:nvGrpSpPr>
          <p:grpSpPr>
            <a:xfrm>
              <a:off x="3120093" y="1789837"/>
              <a:ext cx="298970" cy="1589467"/>
              <a:chOff x="7991060" y="1789043"/>
              <a:chExt cx="298970" cy="1589467"/>
            </a:xfrm>
          </p:grpSpPr>
          <p:cxnSp>
            <p:nvCxnSpPr>
              <p:cNvPr id="57" name="Straight Arrow Connector 5"/>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Straight Connector 7"/>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5" name="Group 22"/>
            <p:cNvGrpSpPr/>
            <p:nvPr/>
          </p:nvGrpSpPr>
          <p:grpSpPr>
            <a:xfrm>
              <a:off x="2365512" y="3379304"/>
              <a:ext cx="298970" cy="1431235"/>
              <a:chOff x="7991060" y="1789043"/>
              <a:chExt cx="298970" cy="1589467"/>
            </a:xfrm>
          </p:grpSpPr>
          <p:cxnSp>
            <p:nvCxnSpPr>
              <p:cNvPr id="54" name="Straight Arrow Connector 53"/>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6" name="Group 26"/>
            <p:cNvGrpSpPr/>
            <p:nvPr/>
          </p:nvGrpSpPr>
          <p:grpSpPr>
            <a:xfrm>
              <a:off x="1649895" y="3908677"/>
              <a:ext cx="298970" cy="1339184"/>
              <a:chOff x="7991060" y="1789043"/>
              <a:chExt cx="298970" cy="1589467"/>
            </a:xfrm>
          </p:grpSpPr>
          <p:cxnSp>
            <p:nvCxnSpPr>
              <p:cNvPr id="51" name="Straight Arrow Connector 50"/>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7" name="Group 30"/>
            <p:cNvGrpSpPr/>
            <p:nvPr/>
          </p:nvGrpSpPr>
          <p:grpSpPr>
            <a:xfrm>
              <a:off x="3859695" y="4140948"/>
              <a:ext cx="298970" cy="1236125"/>
              <a:chOff x="7991060" y="1789043"/>
              <a:chExt cx="298970" cy="1589467"/>
            </a:xfrm>
          </p:grpSpPr>
          <p:cxnSp>
            <p:nvCxnSpPr>
              <p:cNvPr id="48" name="Straight Arrow Connector 47"/>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Straight Connector 48"/>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8" name="Group 34"/>
            <p:cNvGrpSpPr/>
            <p:nvPr/>
          </p:nvGrpSpPr>
          <p:grpSpPr>
            <a:xfrm>
              <a:off x="4575312" y="3544599"/>
              <a:ext cx="298970" cy="1434905"/>
              <a:chOff x="7991060" y="1789043"/>
              <a:chExt cx="298970" cy="1589467"/>
            </a:xfrm>
          </p:grpSpPr>
          <p:cxnSp>
            <p:nvCxnSpPr>
              <p:cNvPr id="45" name="Straight Arrow Connector 44"/>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 name="Straight Connector 46"/>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9" name="Group 38"/>
            <p:cNvGrpSpPr/>
            <p:nvPr/>
          </p:nvGrpSpPr>
          <p:grpSpPr>
            <a:xfrm>
              <a:off x="5326578" y="2134852"/>
              <a:ext cx="298970" cy="1612199"/>
              <a:chOff x="7991060" y="1789043"/>
              <a:chExt cx="298970" cy="1589467"/>
            </a:xfrm>
          </p:grpSpPr>
          <p:cxnSp>
            <p:nvCxnSpPr>
              <p:cNvPr id="42" name="Straight Arrow Connector 41"/>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0" name="Group 42"/>
            <p:cNvGrpSpPr/>
            <p:nvPr/>
          </p:nvGrpSpPr>
          <p:grpSpPr>
            <a:xfrm>
              <a:off x="7519818" y="1492378"/>
              <a:ext cx="298970" cy="455766"/>
              <a:chOff x="7991060" y="1789043"/>
              <a:chExt cx="298970" cy="1589467"/>
            </a:xfrm>
          </p:grpSpPr>
          <p:cxnSp>
            <p:nvCxnSpPr>
              <p:cNvPr id="39" name="Straight Arrow Connector 38"/>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Connector 40"/>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1" name="Group 50"/>
            <p:cNvGrpSpPr/>
            <p:nvPr/>
          </p:nvGrpSpPr>
          <p:grpSpPr>
            <a:xfrm>
              <a:off x="6781799" y="3819224"/>
              <a:ext cx="298970" cy="455766"/>
              <a:chOff x="7991060" y="1789043"/>
              <a:chExt cx="298970" cy="1589467"/>
            </a:xfrm>
          </p:grpSpPr>
          <p:cxnSp>
            <p:nvCxnSpPr>
              <p:cNvPr id="36" name="Straight Arrow Connector 35"/>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2" name="Group 54"/>
            <p:cNvGrpSpPr/>
            <p:nvPr/>
          </p:nvGrpSpPr>
          <p:grpSpPr>
            <a:xfrm>
              <a:off x="6040076" y="3832478"/>
              <a:ext cx="298970" cy="455766"/>
              <a:chOff x="7991060" y="1789043"/>
              <a:chExt cx="298970" cy="1589467"/>
            </a:xfrm>
          </p:grpSpPr>
          <p:cxnSp>
            <p:nvCxnSpPr>
              <p:cNvPr id="33" name="Straight Arrow Connector 32"/>
              <p:cNvCxnSpPr/>
              <p:nvPr/>
            </p:nvCxnSpPr>
            <p:spPr bwMode="auto">
              <a:xfrm rot="5400000">
                <a:off x="7345812" y="2583379"/>
                <a:ext cx="1588673" cy="1588"/>
              </a:xfrm>
              <a:prstGeom prst="straightConnector1">
                <a:avLst/>
              </a:prstGeom>
              <a:solidFill>
                <a:srgbClr val="99CCFF"/>
              </a:solidFill>
              <a:ln w="25400" cap="flat" cmpd="sng" algn="ctr">
                <a:solidFill>
                  <a:srgbClr val="FF0000"/>
                </a:solidFill>
                <a:prstDash val="solid"/>
                <a:round/>
                <a:headEnd type="triangle" w="lg" len="med"/>
                <a:tailEnd type="triangl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a:off x="7991060" y="1789043"/>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a:off x="7991855" y="3378510"/>
                <a:ext cx="298175" cy="0"/>
              </a:xfrm>
              <a:prstGeom prst="line">
                <a:avLst/>
              </a:prstGeom>
              <a:solidFill>
                <a:srgbClr val="99CCFF"/>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 xmlns:p14="http://schemas.microsoft.com/office/powerpoint/2010/main" val="3136696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9"/>
          <p:cNvSpPr/>
          <p:nvPr/>
        </p:nvSpPr>
        <p:spPr bwMode="auto">
          <a:xfrm>
            <a:off x="5382952" y="5656308"/>
            <a:ext cx="1225186" cy="366805"/>
          </a:xfrm>
          <a:prstGeom prst="rect">
            <a:avLst/>
          </a:prstGeom>
          <a:solidFill>
            <a:srgbClr val="FFC000"/>
          </a:solidFill>
          <a:ln w="25400">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2000" dirty="0"/>
              <a:t>NIC</a:t>
            </a:r>
          </a:p>
        </p:txBody>
      </p:sp>
      <p:sp>
        <p:nvSpPr>
          <p:cNvPr id="42" name="Rectangle 126"/>
          <p:cNvSpPr/>
          <p:nvPr/>
        </p:nvSpPr>
        <p:spPr bwMode="auto">
          <a:xfrm>
            <a:off x="813744" y="1451083"/>
            <a:ext cx="3062517" cy="3473603"/>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smtClean="0"/>
              <a:t>Un</a:t>
            </a:r>
            <a:r>
              <a:rPr kumimoji="0" lang="en-US" altLang="zh-TW" dirty="0"/>
              <a:t>p</a:t>
            </a:r>
            <a:r>
              <a:rPr kumimoji="0" lang="en-US" dirty="0" smtClean="0"/>
              <a:t>rivileged Partition</a:t>
            </a:r>
            <a:endParaRPr kumimoji="0" lang="en-US" dirty="0"/>
          </a:p>
        </p:txBody>
      </p:sp>
      <p:sp>
        <p:nvSpPr>
          <p:cNvPr id="44" name="Rectangle 127"/>
          <p:cNvSpPr/>
          <p:nvPr/>
        </p:nvSpPr>
        <p:spPr bwMode="auto">
          <a:xfrm>
            <a:off x="557193" y="942921"/>
            <a:ext cx="6897155" cy="4150574"/>
          </a:xfrm>
          <a:prstGeom prst="rect">
            <a:avLst/>
          </a:prstGeom>
          <a:no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sz="2000" dirty="0" smtClean="0"/>
              <a:t>Multi-core </a:t>
            </a:r>
            <a:r>
              <a:rPr kumimoji="0" lang="en-US" sz="2000" dirty="0"/>
              <a:t>processor</a:t>
            </a:r>
          </a:p>
        </p:txBody>
      </p:sp>
      <p:sp>
        <p:nvSpPr>
          <p:cNvPr id="49" name="Rectangle 132"/>
          <p:cNvSpPr/>
          <p:nvPr/>
        </p:nvSpPr>
        <p:spPr bwMode="auto">
          <a:xfrm>
            <a:off x="894524" y="4332769"/>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52" name="Rectangle 134"/>
          <p:cNvSpPr/>
          <p:nvPr/>
        </p:nvSpPr>
        <p:spPr bwMode="auto">
          <a:xfrm>
            <a:off x="4894512" y="1451083"/>
            <a:ext cx="2251723" cy="3473603"/>
          </a:xfrm>
          <a:prstGeom prst="rect">
            <a:avLst/>
          </a:prstGeom>
          <a:solidFill>
            <a:schemeClr val="bg1">
              <a:lumMod val="85000"/>
            </a:schemeClr>
          </a:solidFill>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a:lstStyle/>
          <a:p>
            <a:pPr algn="ctr" defTabSz="3030328" fontAlgn="auto">
              <a:spcBef>
                <a:spcPts val="0"/>
              </a:spcBef>
              <a:spcAft>
                <a:spcPts val="0"/>
              </a:spcAft>
              <a:defRPr/>
            </a:pPr>
            <a:r>
              <a:rPr kumimoji="0" lang="en-US" altLang="zh-TW" dirty="0"/>
              <a:t>P</a:t>
            </a:r>
            <a:r>
              <a:rPr kumimoji="0" lang="en-US" altLang="zh-TW" dirty="0" smtClean="0"/>
              <a:t>rivileged </a:t>
            </a:r>
            <a:r>
              <a:rPr kumimoji="0" lang="en-US" altLang="zh-TW" dirty="0"/>
              <a:t>Partition</a:t>
            </a:r>
          </a:p>
        </p:txBody>
      </p:sp>
      <p:sp>
        <p:nvSpPr>
          <p:cNvPr id="2" name="Title 1"/>
          <p:cNvSpPr>
            <a:spLocks noGrp="1"/>
          </p:cNvSpPr>
          <p:nvPr>
            <p:ph type="title"/>
          </p:nvPr>
        </p:nvSpPr>
        <p:spPr/>
        <p:txBody>
          <a:bodyPr/>
          <a:lstStyle/>
          <a:p>
            <a:r>
              <a:rPr lang="en-US" altLang="zh-TW" dirty="0" smtClean="0"/>
              <a:t>Ally Architecture</a:t>
            </a:r>
            <a:endParaRPr lang="zh-TW" altLang="en-US" dirty="0"/>
          </a:p>
        </p:txBody>
      </p:sp>
      <p:sp>
        <p:nvSpPr>
          <p:cNvPr id="6" name="TextBox 5"/>
          <p:cNvSpPr txBox="1"/>
          <p:nvPr/>
        </p:nvSpPr>
        <p:spPr>
          <a:xfrm>
            <a:off x="1192697" y="1864046"/>
            <a:ext cx="2097162" cy="2308324"/>
          </a:xfrm>
          <a:prstGeom prst="rect">
            <a:avLst/>
          </a:prstGeom>
          <a:noFill/>
          <a:ln w="38100">
            <a:solidFill>
              <a:schemeClr val="tx1"/>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(OS + Applications)</a:t>
            </a:r>
          </a:p>
          <a:p>
            <a:endParaRPr lang="en-US" altLang="zh-TW" dirty="0"/>
          </a:p>
          <a:p>
            <a:endParaRPr lang="en-US" altLang="zh-TW" dirty="0" smtClean="0"/>
          </a:p>
          <a:p>
            <a:endParaRPr lang="en-US" altLang="zh-TW" dirty="0"/>
          </a:p>
        </p:txBody>
      </p:sp>
      <p:sp>
        <p:nvSpPr>
          <p:cNvPr id="30" name="TextBox 29"/>
          <p:cNvSpPr txBox="1"/>
          <p:nvPr/>
        </p:nvSpPr>
        <p:spPr>
          <a:xfrm>
            <a:off x="5113211" y="1874889"/>
            <a:ext cx="1844180" cy="2308324"/>
          </a:xfrm>
          <a:prstGeom prst="rect">
            <a:avLst/>
          </a:prstGeom>
          <a:solidFill>
            <a:srgbClr val="92D050"/>
          </a:solidFill>
          <a:ln w="38100">
            <a:solidFill>
              <a:schemeClr val="accent2"/>
            </a:solidFill>
          </a:ln>
        </p:spPr>
        <p:txBody>
          <a:bodyPr wrap="square" rtlCol="0">
            <a:spAutoFit/>
          </a:bodyPr>
          <a:lstStyle/>
          <a:p>
            <a:endParaRPr lang="en-US" altLang="zh-TW" dirty="0" smtClean="0"/>
          </a:p>
          <a:p>
            <a:endParaRPr lang="en-US" altLang="zh-TW" dirty="0"/>
          </a:p>
          <a:p>
            <a:endParaRPr lang="en-US" altLang="zh-TW" dirty="0" smtClean="0"/>
          </a:p>
          <a:p>
            <a:r>
              <a:rPr lang="en-US" altLang="zh-TW" dirty="0" smtClean="0"/>
              <a:t>Software Stack </a:t>
            </a:r>
          </a:p>
          <a:p>
            <a:r>
              <a:rPr lang="en-US" altLang="zh-TW" dirty="0" smtClean="0"/>
              <a:t>(DPI Application)</a:t>
            </a:r>
          </a:p>
          <a:p>
            <a:endParaRPr lang="en-US" altLang="zh-TW" dirty="0"/>
          </a:p>
          <a:p>
            <a:endParaRPr lang="en-US" altLang="zh-TW" dirty="0" smtClean="0"/>
          </a:p>
          <a:p>
            <a:endParaRPr lang="en-US" altLang="zh-TW" dirty="0"/>
          </a:p>
        </p:txBody>
      </p:sp>
      <p:sp>
        <p:nvSpPr>
          <p:cNvPr id="16" name="Rectangle 132"/>
          <p:cNvSpPr/>
          <p:nvPr/>
        </p:nvSpPr>
        <p:spPr bwMode="auto">
          <a:xfrm>
            <a:off x="1644932" y="4332483"/>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7" name="Rectangle 132"/>
          <p:cNvSpPr/>
          <p:nvPr/>
        </p:nvSpPr>
        <p:spPr bwMode="auto">
          <a:xfrm>
            <a:off x="2428462" y="433944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8" name="Rectangle 132"/>
          <p:cNvSpPr/>
          <p:nvPr/>
        </p:nvSpPr>
        <p:spPr bwMode="auto">
          <a:xfrm>
            <a:off x="3200402" y="4332197"/>
            <a:ext cx="596346" cy="259110"/>
          </a:xfrm>
          <a:prstGeom prst="rect">
            <a:avLst/>
          </a:prstGeom>
          <a:no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19" name="Rectangle 132"/>
          <p:cNvSpPr/>
          <p:nvPr/>
        </p:nvSpPr>
        <p:spPr bwMode="auto">
          <a:xfrm>
            <a:off x="5293498" y="4332197"/>
            <a:ext cx="596346" cy="26636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sp>
        <p:nvSpPr>
          <p:cNvPr id="20" name="Rectangle 132"/>
          <p:cNvSpPr/>
          <p:nvPr/>
        </p:nvSpPr>
        <p:spPr bwMode="auto">
          <a:xfrm>
            <a:off x="6210575" y="4332769"/>
            <a:ext cx="596346" cy="259110"/>
          </a:xfrm>
          <a:prstGeom prst="rect">
            <a:avLst/>
          </a:prstGeom>
          <a:solidFill>
            <a:srgbClr val="92D050"/>
          </a:solidFill>
          <a:ln w="2540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txBody>
          <a:bodyPr lIns="45720" rIns="45720" anchor="ctr"/>
          <a:lstStyle/>
          <a:p>
            <a:pPr algn="ctr" defTabSz="3030328" fontAlgn="auto">
              <a:spcBef>
                <a:spcPts val="0"/>
              </a:spcBef>
              <a:spcAft>
                <a:spcPts val="0"/>
              </a:spcAft>
              <a:defRPr/>
            </a:pPr>
            <a:r>
              <a:rPr kumimoji="0" lang="en-US" sz="1600" dirty="0"/>
              <a:t>core</a:t>
            </a:r>
          </a:p>
        </p:txBody>
      </p:sp>
      <p:grpSp>
        <p:nvGrpSpPr>
          <p:cNvPr id="22" name="Group 21"/>
          <p:cNvGrpSpPr/>
          <p:nvPr/>
        </p:nvGrpSpPr>
        <p:grpSpPr>
          <a:xfrm>
            <a:off x="3876261" y="3056282"/>
            <a:ext cx="2276460" cy="2600026"/>
            <a:chOff x="3876261" y="3056282"/>
            <a:chExt cx="2276460" cy="2600026"/>
          </a:xfrm>
        </p:grpSpPr>
        <p:sp>
          <p:nvSpPr>
            <p:cNvPr id="15" name="Left-Right Arrow 14"/>
            <p:cNvSpPr/>
            <p:nvPr/>
          </p:nvSpPr>
          <p:spPr bwMode="auto">
            <a:xfrm>
              <a:off x="3876261" y="3056282"/>
              <a:ext cx="1018251" cy="308113"/>
            </a:xfrm>
            <a:prstGeom prst="leftRight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21" name="TextBox 20"/>
            <p:cNvSpPr txBox="1"/>
            <p:nvPr/>
          </p:nvSpPr>
          <p:spPr>
            <a:xfrm>
              <a:off x="3950340" y="3364395"/>
              <a:ext cx="1162871" cy="646331"/>
            </a:xfrm>
            <a:prstGeom prst="rect">
              <a:avLst/>
            </a:prstGeom>
            <a:noFill/>
          </p:spPr>
          <p:txBody>
            <a:bodyPr wrap="square" rtlCol="0">
              <a:spAutoFit/>
            </a:bodyPr>
            <a:lstStyle/>
            <a:p>
              <a:r>
                <a:rPr lang="en-US" dirty="0" smtClean="0"/>
                <a:t>NIC Traffic</a:t>
              </a:r>
              <a:endParaRPr lang="en-US" dirty="0"/>
            </a:p>
          </p:txBody>
        </p:sp>
        <p:sp>
          <p:nvSpPr>
            <p:cNvPr id="23" name="Up-Down Arrow 22"/>
            <p:cNvSpPr/>
            <p:nvPr/>
          </p:nvSpPr>
          <p:spPr bwMode="auto">
            <a:xfrm>
              <a:off x="5889844" y="4900934"/>
              <a:ext cx="262877" cy="755374"/>
            </a:xfrm>
            <a:prstGeom prst="upDownArrow">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spTree>
    <p:extLst>
      <p:ext uri="{BB962C8B-B14F-4D97-AF65-F5344CB8AC3E}">
        <p14:creationId xmlns="" xmlns:p14="http://schemas.microsoft.com/office/powerpoint/2010/main" val="8856341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t>Outline</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dirty="0" smtClean="0">
                <a:solidFill>
                  <a:schemeClr val="bg1">
                    <a:lumMod val="75000"/>
                  </a:schemeClr>
                </a:solidFill>
              </a:rPr>
              <a:t>Introduction &amp; Motivation</a:t>
            </a:r>
          </a:p>
          <a:p>
            <a:pPr fontAlgn="auto">
              <a:spcAft>
                <a:spcPts val="0"/>
              </a:spcAft>
              <a:buFont typeface="Arial"/>
              <a:buChar char="•"/>
              <a:defRPr/>
            </a:pPr>
            <a:r>
              <a:rPr lang="en-US" dirty="0" smtClean="0"/>
              <a:t>Architecture</a:t>
            </a:r>
          </a:p>
          <a:p>
            <a:pPr lvl="1" fontAlgn="auto">
              <a:spcAft>
                <a:spcPts val="0"/>
              </a:spcAft>
              <a:buFont typeface="Arial"/>
              <a:buChar char="–"/>
              <a:defRPr/>
            </a:pPr>
            <a:r>
              <a:rPr lang="en-US" dirty="0" smtClean="0"/>
              <a:t>Overview</a:t>
            </a:r>
          </a:p>
          <a:p>
            <a:pPr lvl="1" fontAlgn="auto">
              <a:spcAft>
                <a:spcPts val="0"/>
              </a:spcAft>
              <a:buFont typeface="Arial"/>
              <a:buChar char="–"/>
              <a:defRPr/>
            </a:pPr>
            <a:r>
              <a:rPr lang="en-US" dirty="0" err="1" smtClean="0"/>
              <a:t>Multicore</a:t>
            </a:r>
            <a:r>
              <a:rPr lang="en-US" dirty="0" smtClean="0"/>
              <a:t> Partitioning</a:t>
            </a:r>
          </a:p>
          <a:p>
            <a:pPr lvl="1" fontAlgn="auto">
              <a:spcAft>
                <a:spcPts val="0"/>
              </a:spcAft>
              <a:buFont typeface="Arial"/>
              <a:buChar char="–"/>
              <a:defRPr/>
            </a:pPr>
            <a:r>
              <a:rPr lang="en-US" dirty="0" smtClean="0"/>
              <a:t>Packet interception</a:t>
            </a:r>
          </a:p>
          <a:p>
            <a:pPr fontAlgn="auto">
              <a:spcAft>
                <a:spcPts val="0"/>
              </a:spcAft>
              <a:buFont typeface="Arial"/>
              <a:buChar char="•"/>
              <a:defRPr/>
            </a:pPr>
            <a:r>
              <a:rPr lang="en-US" dirty="0" smtClean="0"/>
              <a:t>Evaluation</a:t>
            </a:r>
          </a:p>
          <a:p>
            <a:pPr fontAlgn="auto">
              <a:spcAft>
                <a:spcPts val="0"/>
              </a:spcAft>
              <a:buFont typeface="Arial"/>
              <a:buChar char="•"/>
              <a:defRPr/>
            </a:pPr>
            <a:r>
              <a:rPr lang="en-US" dirty="0" smtClean="0"/>
              <a:t>Conclusions</a:t>
            </a:r>
            <a:endParaRPr lang="en-US" dirty="0"/>
          </a:p>
        </p:txBody>
      </p:sp>
    </p:spTree>
    <p:extLst>
      <p:ext uri="{BB962C8B-B14F-4D97-AF65-F5344CB8AC3E}">
        <p14:creationId xmlns="" xmlns:p14="http://schemas.microsoft.com/office/powerpoint/2010/main" val="1923427148"/>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6372574" y="1216648"/>
            <a:ext cx="1374987" cy="1208505"/>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4040556" y="1180201"/>
            <a:ext cx="1374987" cy="1208505"/>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3937851" y="1286215"/>
            <a:ext cx="1374987" cy="120850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6279808" y="1302784"/>
            <a:ext cx="1374987" cy="120850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ndParaRPr>
          </a:p>
        </p:txBody>
      </p:sp>
      <p:grpSp>
        <p:nvGrpSpPr>
          <p:cNvPr id="2" name="Group 186"/>
          <p:cNvGrpSpPr/>
          <p:nvPr/>
        </p:nvGrpSpPr>
        <p:grpSpPr>
          <a:xfrm>
            <a:off x="347270" y="810013"/>
            <a:ext cx="8054744" cy="5767275"/>
            <a:chOff x="393517" y="308112"/>
            <a:chExt cx="8293281" cy="6102613"/>
          </a:xfrm>
        </p:grpSpPr>
        <p:sp>
          <p:nvSpPr>
            <p:cNvPr id="178" name="Rectangle 177"/>
            <p:cNvSpPr/>
            <p:nvPr/>
          </p:nvSpPr>
          <p:spPr>
            <a:xfrm>
              <a:off x="2559537" y="3389243"/>
              <a:ext cx="5251936" cy="1060838"/>
            </a:xfrm>
            <a:prstGeom prst="rect">
              <a:avLst/>
            </a:prstGeom>
            <a:solidFill>
              <a:schemeClr val="bg1"/>
            </a:solidFill>
            <a:ln w="254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txBody>
            <a:bodyPr lIns="45720" rIns="45720" rtlCol="0" anchor="t" anchorCtr="0"/>
            <a:lstStyle/>
            <a:p>
              <a:pPr algn="r"/>
              <a:r>
                <a:rPr lang="en-US" sz="1400" dirty="0" smtClean="0"/>
                <a:t>Northbridge</a:t>
              </a:r>
            </a:p>
          </p:txBody>
        </p:sp>
        <p:sp>
          <p:nvSpPr>
            <p:cNvPr id="160" name="Rectangle 159"/>
            <p:cNvSpPr/>
            <p:nvPr/>
          </p:nvSpPr>
          <p:spPr>
            <a:xfrm>
              <a:off x="6735556" y="9753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5" name="Rectangle 154"/>
            <p:cNvSpPr/>
            <p:nvPr/>
          </p:nvSpPr>
          <p:spPr>
            <a:xfrm>
              <a:off x="6589669" y="11277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50" name="Rectangle 149"/>
            <p:cNvSpPr/>
            <p:nvPr/>
          </p:nvSpPr>
          <p:spPr>
            <a:xfrm>
              <a:off x="4328419" y="9753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145" name="Rectangle 144"/>
            <p:cNvSpPr/>
            <p:nvPr/>
          </p:nvSpPr>
          <p:spPr>
            <a:xfrm>
              <a:off x="4182531" y="1127760"/>
              <a:ext cx="455897"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100" dirty="0" smtClean="0">
                  <a:solidFill>
                    <a:schemeClr val="tx1"/>
                  </a:solidFill>
                </a:rPr>
                <a:t>MMU</a:t>
              </a:r>
            </a:p>
          </p:txBody>
        </p:sp>
        <p:sp>
          <p:nvSpPr>
            <p:cNvPr id="6" name="Rectangle 5"/>
            <p:cNvSpPr/>
            <p:nvPr/>
          </p:nvSpPr>
          <p:spPr>
            <a:xfrm>
              <a:off x="5010026" y="5031436"/>
              <a:ext cx="1176423" cy="4947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smtClean="0">
                  <a:solidFill>
                    <a:schemeClr val="tx1"/>
                  </a:solidFill>
                </a:rPr>
                <a:t>Service</a:t>
              </a:r>
            </a:p>
            <a:p>
              <a:pPr algn="ctr"/>
              <a:r>
                <a:rPr lang="en-US" sz="1400" dirty="0" smtClean="0">
                  <a:solidFill>
                    <a:schemeClr val="tx1"/>
                  </a:solidFill>
                </a:rPr>
                <a:t>Processor</a:t>
              </a:r>
              <a:endParaRPr lang="en-US" sz="1400" dirty="0">
                <a:solidFill>
                  <a:schemeClr val="tx1"/>
                </a:solidFill>
              </a:endParaRPr>
            </a:p>
          </p:txBody>
        </p:sp>
        <p:sp>
          <p:nvSpPr>
            <p:cNvPr id="7" name="Rectangle 6"/>
            <p:cNvSpPr/>
            <p:nvPr/>
          </p:nvSpPr>
          <p:spPr>
            <a:xfrm>
              <a:off x="3446151" y="5031437"/>
              <a:ext cx="1046389" cy="4947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NIC</a:t>
              </a:r>
              <a:endParaRPr lang="en-US" sz="1600" dirty="0">
                <a:solidFill>
                  <a:schemeClr val="tx1"/>
                </a:solidFill>
              </a:endParaRPr>
            </a:p>
          </p:txBody>
        </p:sp>
        <p:sp>
          <p:nvSpPr>
            <p:cNvPr id="12" name="Rectangle 11"/>
            <p:cNvSpPr/>
            <p:nvPr/>
          </p:nvSpPr>
          <p:spPr>
            <a:xfrm>
              <a:off x="2689568" y="3657600"/>
              <a:ext cx="1135649" cy="6553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Memory Controller</a:t>
              </a:r>
              <a:endParaRPr lang="en-US" sz="1600" dirty="0">
                <a:solidFill>
                  <a:schemeClr val="tx1"/>
                </a:solidFill>
              </a:endParaRPr>
            </a:p>
          </p:txBody>
        </p:sp>
        <p:sp>
          <p:nvSpPr>
            <p:cNvPr id="14" name="Rectangle 13"/>
            <p:cNvSpPr/>
            <p:nvPr/>
          </p:nvSpPr>
          <p:spPr>
            <a:xfrm>
              <a:off x="3671925" y="2743200"/>
              <a:ext cx="4650154" cy="3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r>
                <a:rPr lang="en-US" sz="1400" dirty="0" smtClean="0">
                  <a:solidFill>
                    <a:schemeClr val="tx1"/>
                  </a:solidFill>
                </a:rPr>
                <a:t>                           Interconnect</a:t>
              </a:r>
              <a:endParaRPr lang="en-US" sz="1400" dirty="0">
                <a:solidFill>
                  <a:schemeClr val="tx1"/>
                </a:solidFill>
              </a:endParaRPr>
            </a:p>
          </p:txBody>
        </p:sp>
        <p:sp>
          <p:nvSpPr>
            <p:cNvPr id="16" name="Rectangle 15"/>
            <p:cNvSpPr/>
            <p:nvPr/>
          </p:nvSpPr>
          <p:spPr>
            <a:xfrm>
              <a:off x="1757159" y="308112"/>
              <a:ext cx="6929639" cy="44315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lstStyle/>
            <a:p>
              <a:pPr algn="ctr"/>
              <a:endParaRPr lang="en-US" dirty="0">
                <a:solidFill>
                  <a:schemeClr val="tx1"/>
                </a:solidFill>
              </a:endParaRPr>
            </a:p>
          </p:txBody>
        </p:sp>
        <p:sp>
          <p:nvSpPr>
            <p:cNvPr id="29" name="Rectangle 28"/>
            <p:cNvSpPr/>
            <p:nvPr/>
          </p:nvSpPr>
          <p:spPr>
            <a:xfrm>
              <a:off x="4446951" y="3672840"/>
              <a:ext cx="1185333" cy="6400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14" tIns="45714" rIns="45714" bIns="45714" rtlCol="0" anchor="ctr"/>
            <a:lstStyle/>
            <a:p>
              <a:pPr algn="ctr"/>
              <a:r>
                <a:rPr lang="en-US" sz="1600" dirty="0" smtClean="0">
                  <a:solidFill>
                    <a:schemeClr val="tx1"/>
                  </a:solidFill>
                </a:rPr>
                <a:t>IOMMU</a:t>
              </a:r>
            </a:p>
          </p:txBody>
        </p:sp>
        <p:sp>
          <p:nvSpPr>
            <p:cNvPr id="31" name="Rectangle 30"/>
            <p:cNvSpPr/>
            <p:nvPr/>
          </p:nvSpPr>
          <p:spPr>
            <a:xfrm>
              <a:off x="6142890" y="3672840"/>
              <a:ext cx="1185333" cy="6400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dirty="0" smtClean="0">
                  <a:solidFill>
                    <a:schemeClr val="tx1"/>
                  </a:solidFill>
                </a:rPr>
                <a:t>Interrupt Unit</a:t>
              </a:r>
              <a:endParaRPr lang="en-US" sz="1600" dirty="0">
                <a:solidFill>
                  <a:schemeClr val="tx1"/>
                </a:solidFill>
              </a:endParaRPr>
            </a:p>
          </p:txBody>
        </p:sp>
        <p:sp>
          <p:nvSpPr>
            <p:cNvPr id="65" name="Rectangle 64"/>
            <p:cNvSpPr/>
            <p:nvPr/>
          </p:nvSpPr>
          <p:spPr>
            <a:xfrm>
              <a:off x="6868979" y="5001619"/>
              <a:ext cx="911794" cy="574233"/>
            </a:xfrm>
            <a:prstGeom prst="rect">
              <a:avLst/>
            </a:prstGeom>
            <a:no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lIns="45714" tIns="45714" rIns="45714" bIns="45714" rtlCol="0" anchor="ctr"/>
            <a:lstStyle/>
            <a:p>
              <a:pPr algn="ctr"/>
              <a:r>
                <a:rPr lang="en-US" sz="1600" dirty="0" smtClean="0"/>
                <a:t>BIOS</a:t>
              </a:r>
            </a:p>
          </p:txBody>
        </p:sp>
        <p:sp>
          <p:nvSpPr>
            <p:cNvPr id="78" name="TextBox 77"/>
            <p:cNvSpPr txBox="1"/>
            <p:nvPr/>
          </p:nvSpPr>
          <p:spPr>
            <a:xfrm>
              <a:off x="2746921" y="5791961"/>
              <a:ext cx="1078296" cy="618764"/>
            </a:xfrm>
            <a:prstGeom prst="rect">
              <a:avLst/>
            </a:prstGeom>
            <a:noFill/>
          </p:spPr>
          <p:txBody>
            <a:bodyPr vert="horz" wrap="square" lIns="91429" tIns="45714" rIns="91429" bIns="45714" rtlCol="0">
              <a:spAutoFit/>
            </a:bodyPr>
            <a:lstStyle/>
            <a:p>
              <a:r>
                <a:rPr lang="en-US" sz="1600" dirty="0" smtClean="0"/>
                <a:t>External</a:t>
              </a:r>
            </a:p>
            <a:p>
              <a:r>
                <a:rPr lang="en-US" sz="1600" dirty="0" smtClean="0"/>
                <a:t>Network</a:t>
              </a:r>
            </a:p>
          </p:txBody>
        </p:sp>
        <p:sp>
          <p:nvSpPr>
            <p:cNvPr id="43" name="Rectangle 42"/>
            <p:cNvSpPr/>
            <p:nvPr/>
          </p:nvSpPr>
          <p:spPr>
            <a:xfrm>
              <a:off x="393517" y="899160"/>
              <a:ext cx="948266" cy="3413760"/>
            </a:xfrm>
            <a:prstGeom prst="rect">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vert="horz" lIns="45714" tIns="45714" rIns="45714" bIns="45714" rtlCol="0" anchor="ctr"/>
            <a:lstStyle/>
            <a:p>
              <a:pPr algn="ctr"/>
              <a:r>
                <a:rPr lang="en-US" sz="1600" dirty="0" smtClean="0"/>
                <a:t>Main Memory</a:t>
              </a:r>
            </a:p>
          </p:txBody>
        </p:sp>
        <p:grpSp>
          <p:nvGrpSpPr>
            <p:cNvPr id="3" name="Group 135"/>
            <p:cNvGrpSpPr/>
            <p:nvPr/>
          </p:nvGrpSpPr>
          <p:grpSpPr>
            <a:xfrm>
              <a:off x="4036643" y="899159"/>
              <a:ext cx="1367692" cy="1280818"/>
              <a:chOff x="3829050" y="1432559"/>
              <a:chExt cx="1428750" cy="1280818"/>
            </a:xfrm>
          </p:grpSpPr>
          <p:sp>
            <p:nvSpPr>
              <p:cNvPr id="4" name="Rectangle 3"/>
              <p:cNvSpPr/>
              <p:nvPr/>
            </p:nvSpPr>
            <p:spPr>
              <a:xfrm>
                <a:off x="3829050" y="1432559"/>
                <a:ext cx="1047750" cy="128015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a:solidFill>
                      <a:schemeClr val="tx1"/>
                    </a:solidFill>
                  </a:rPr>
                  <a:t>C</a:t>
                </a:r>
                <a:r>
                  <a:rPr lang="en-US" sz="1400" dirty="0" smtClean="0">
                    <a:solidFill>
                      <a:schemeClr val="tx1"/>
                    </a:solidFill>
                  </a:rPr>
                  <a:t>ore</a:t>
                </a:r>
                <a:endParaRPr lang="en-US" sz="1400" dirty="0">
                  <a:solidFill>
                    <a:schemeClr val="tx1"/>
                  </a:solidFill>
                </a:endParaRPr>
              </a:p>
            </p:txBody>
          </p:sp>
          <p:sp>
            <p:nvSpPr>
              <p:cNvPr id="22" name="Rectangle 21"/>
              <p:cNvSpPr/>
              <p:nvPr/>
            </p:nvSpPr>
            <p:spPr>
              <a:xfrm>
                <a:off x="4876800" y="1432560"/>
                <a:ext cx="381000" cy="12801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300" dirty="0" smtClean="0">
                    <a:solidFill>
                      <a:schemeClr val="tx1"/>
                    </a:solidFill>
                  </a:rPr>
                  <a:t>Interrupt</a:t>
                </a:r>
              </a:p>
              <a:p>
                <a:pPr algn="ctr"/>
                <a:r>
                  <a:rPr lang="en-US" sz="1300" dirty="0" smtClean="0">
                    <a:solidFill>
                      <a:schemeClr val="tx1"/>
                    </a:solidFill>
                  </a:rPr>
                  <a:t>Controller</a:t>
                </a:r>
                <a:endParaRPr lang="en-US" sz="1300" dirty="0">
                  <a:solidFill>
                    <a:schemeClr val="tx1"/>
                  </a:solidFill>
                </a:endParaRPr>
              </a:p>
            </p:txBody>
          </p:sp>
          <p:sp>
            <p:nvSpPr>
              <p:cNvPr id="27" name="Rectangle 26"/>
              <p:cNvSpPr/>
              <p:nvPr/>
            </p:nvSpPr>
            <p:spPr>
              <a:xfrm>
                <a:off x="3829051" y="2225697"/>
                <a:ext cx="476250" cy="4876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400" dirty="0" smtClean="0">
                    <a:solidFill>
                      <a:schemeClr val="tx1"/>
                    </a:solidFill>
                  </a:rPr>
                  <a:t>MMU</a:t>
                </a:r>
              </a:p>
            </p:txBody>
          </p:sp>
        </p:grpSp>
        <p:cxnSp>
          <p:nvCxnSpPr>
            <p:cNvPr id="90" name="Straight Connector 89"/>
            <p:cNvCxnSpPr/>
            <p:nvPr/>
          </p:nvCxnSpPr>
          <p:spPr>
            <a:xfrm rot="5400000">
              <a:off x="6856232" y="2461736"/>
              <a:ext cx="562931" cy="1"/>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4394859" y="2461260"/>
              <a:ext cx="563883"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5" name="Group 136"/>
            <p:cNvGrpSpPr/>
            <p:nvPr/>
          </p:nvGrpSpPr>
          <p:grpSpPr>
            <a:xfrm>
              <a:off x="6443781" y="914399"/>
              <a:ext cx="1367692" cy="1264919"/>
              <a:chOff x="3829050" y="1432559"/>
              <a:chExt cx="1428750" cy="1264919"/>
            </a:xfrm>
          </p:grpSpPr>
          <p:sp>
            <p:nvSpPr>
              <p:cNvPr id="138" name="Rectangle 137"/>
              <p:cNvSpPr/>
              <p:nvPr/>
            </p:nvSpPr>
            <p:spPr>
              <a:xfrm>
                <a:off x="3829050" y="1432560"/>
                <a:ext cx="1047750" cy="12649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t" anchorCtr="0"/>
              <a:lstStyle/>
              <a:p>
                <a:pPr algn="ctr"/>
                <a:r>
                  <a:rPr lang="en-US" sz="1400" dirty="0">
                    <a:solidFill>
                      <a:schemeClr val="tx1"/>
                    </a:solidFill>
                  </a:rPr>
                  <a:t>C</a:t>
                </a:r>
                <a:r>
                  <a:rPr lang="en-US" sz="1400" dirty="0" smtClean="0">
                    <a:solidFill>
                      <a:schemeClr val="tx1"/>
                    </a:solidFill>
                  </a:rPr>
                  <a:t>ore</a:t>
                </a:r>
                <a:endParaRPr lang="en-US" sz="1400" dirty="0">
                  <a:solidFill>
                    <a:schemeClr val="tx1"/>
                  </a:solidFill>
                </a:endParaRPr>
              </a:p>
            </p:txBody>
          </p:sp>
          <p:sp>
            <p:nvSpPr>
              <p:cNvPr id="139" name="Rectangle 138"/>
              <p:cNvSpPr/>
              <p:nvPr/>
            </p:nvSpPr>
            <p:spPr>
              <a:xfrm>
                <a:off x="4876800" y="1432559"/>
                <a:ext cx="381000" cy="12609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4" rIns="91429" bIns="45714" rtlCol="0" anchor="ctr"/>
              <a:lstStyle/>
              <a:p>
                <a:pPr algn="ctr"/>
                <a:r>
                  <a:rPr lang="en-US" sz="1300" dirty="0" smtClean="0">
                    <a:solidFill>
                      <a:schemeClr val="tx1"/>
                    </a:solidFill>
                  </a:rPr>
                  <a:t>Interrupt</a:t>
                </a:r>
              </a:p>
              <a:p>
                <a:pPr algn="ctr"/>
                <a:r>
                  <a:rPr lang="en-US" sz="1300" dirty="0" smtClean="0">
                    <a:solidFill>
                      <a:schemeClr val="tx1"/>
                    </a:solidFill>
                  </a:rPr>
                  <a:t>Controller</a:t>
                </a:r>
                <a:endParaRPr lang="en-US" sz="1300" dirty="0">
                  <a:solidFill>
                    <a:schemeClr val="tx1"/>
                  </a:solidFill>
                </a:endParaRPr>
              </a:p>
            </p:txBody>
          </p:sp>
          <p:sp>
            <p:nvSpPr>
              <p:cNvPr id="140" name="Rectangle 139"/>
              <p:cNvSpPr/>
              <p:nvPr/>
            </p:nvSpPr>
            <p:spPr>
              <a:xfrm>
                <a:off x="3829051" y="2205819"/>
                <a:ext cx="476250" cy="4876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 tIns="45714" rIns="9143" bIns="45714" rtlCol="0" anchor="ctr"/>
              <a:lstStyle/>
              <a:p>
                <a:pPr algn="ctr"/>
                <a:r>
                  <a:rPr lang="en-US" sz="1400" dirty="0" smtClean="0">
                    <a:solidFill>
                      <a:schemeClr val="tx1"/>
                    </a:solidFill>
                  </a:rPr>
                  <a:t>MMU</a:t>
                </a:r>
              </a:p>
            </p:txBody>
          </p:sp>
        </p:grpSp>
        <p:sp>
          <p:nvSpPr>
            <p:cNvPr id="162" name="Rectangle 161"/>
            <p:cNvSpPr/>
            <p:nvPr/>
          </p:nvSpPr>
          <p:spPr>
            <a:xfrm>
              <a:off x="1975989" y="685800"/>
              <a:ext cx="713578" cy="2057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400" dirty="0" smtClean="0">
                  <a:solidFill>
                    <a:schemeClr val="tx1"/>
                  </a:solidFill>
                </a:rPr>
                <a:t>Last</a:t>
              </a:r>
            </a:p>
            <a:p>
              <a:pPr algn="ctr"/>
              <a:r>
                <a:rPr lang="en-US" sz="1400" dirty="0" smtClean="0">
                  <a:solidFill>
                    <a:schemeClr val="tx1"/>
                  </a:solidFill>
                </a:rPr>
                <a:t>Level</a:t>
              </a:r>
            </a:p>
            <a:p>
              <a:pPr algn="ctr"/>
              <a:r>
                <a:rPr lang="en-US" sz="1400" dirty="0" smtClean="0">
                  <a:solidFill>
                    <a:schemeClr val="tx1"/>
                  </a:solidFill>
                </a:rPr>
                <a:t>Cache</a:t>
              </a:r>
              <a:endParaRPr lang="en-US" sz="1400" dirty="0">
                <a:solidFill>
                  <a:schemeClr val="tx1"/>
                </a:solidFill>
              </a:endParaRPr>
            </a:p>
          </p:txBody>
        </p:sp>
        <p:cxnSp>
          <p:nvCxnSpPr>
            <p:cNvPr id="165" name="Elbow Connector 11"/>
            <p:cNvCxnSpPr>
              <a:stCxn id="14" idx="1"/>
              <a:endCxn id="162" idx="3"/>
            </p:cNvCxnSpPr>
            <p:nvPr/>
          </p:nvCxnSpPr>
          <p:spPr>
            <a:xfrm rot="10800000">
              <a:off x="2689568" y="1714501"/>
              <a:ext cx="982357" cy="1203960"/>
            </a:xfrm>
            <a:prstGeom prst="bentConnector3">
              <a:avLst>
                <a:gd name="adj1" fmla="val 50000"/>
              </a:avLst>
            </a:prstGeom>
            <a:ln w="1524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07402" y="5685268"/>
              <a:ext cx="1458871" cy="523208"/>
            </a:xfrm>
            <a:prstGeom prst="rect">
              <a:avLst/>
            </a:prstGeom>
            <a:noFill/>
          </p:spPr>
          <p:txBody>
            <a:bodyPr vert="horz" wrap="square" lIns="91429" tIns="45714" rIns="91429" bIns="45714" rtlCol="0">
              <a:spAutoFit/>
            </a:bodyPr>
            <a:lstStyle/>
            <a:p>
              <a:r>
                <a:rPr lang="en-US" sz="1400" dirty="0" smtClean="0"/>
                <a:t>Management Network</a:t>
              </a:r>
            </a:p>
          </p:txBody>
        </p:sp>
        <p:cxnSp>
          <p:nvCxnSpPr>
            <p:cNvPr id="109" name="Straight Connector 108"/>
            <p:cNvCxnSpPr/>
            <p:nvPr/>
          </p:nvCxnSpPr>
          <p:spPr>
            <a:xfrm rot="5400000">
              <a:off x="5587946" y="3222433"/>
              <a:ext cx="333624"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bwMode="auto">
            <a:xfrm>
              <a:off x="3671925" y="2674621"/>
              <a:ext cx="4443372"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ndParaRPr>
            </a:p>
          </p:txBody>
        </p:sp>
        <p:cxnSp>
          <p:nvCxnSpPr>
            <p:cNvPr id="126" name="Elbow Connector 11"/>
            <p:cNvCxnSpPr>
              <a:stCxn id="178" idx="1"/>
              <a:endCxn id="43" idx="3"/>
            </p:cNvCxnSpPr>
            <p:nvPr/>
          </p:nvCxnSpPr>
          <p:spPr>
            <a:xfrm rot="10800000">
              <a:off x="1341783" y="2606040"/>
              <a:ext cx="1217754" cy="1313622"/>
            </a:xfrm>
            <a:prstGeom prst="bentConnector3">
              <a:avLst>
                <a:gd name="adj1" fmla="val 72853"/>
              </a:avLst>
            </a:prstGeom>
            <a:ln w="1524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6" idx="0"/>
            </p:cNvCxnSpPr>
            <p:nvPr/>
          </p:nvCxnSpPr>
          <p:spPr>
            <a:xfrm rot="5400000">
              <a:off x="5307562" y="4740760"/>
              <a:ext cx="581351" cy="0"/>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7" idx="0"/>
            </p:cNvCxnSpPr>
            <p:nvPr/>
          </p:nvCxnSpPr>
          <p:spPr>
            <a:xfrm rot="16200000" flipV="1">
              <a:off x="3676935" y="4739026"/>
              <a:ext cx="581354" cy="3468"/>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endCxn id="65" idx="0"/>
            </p:cNvCxnSpPr>
            <p:nvPr/>
          </p:nvCxnSpPr>
          <p:spPr>
            <a:xfrm rot="16200000" flipH="1">
              <a:off x="7035431" y="4712175"/>
              <a:ext cx="551537" cy="27352"/>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5272681" y="5867315"/>
              <a:ext cx="682318" cy="2"/>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7" idx="2"/>
            </p:cNvCxnSpPr>
            <p:nvPr/>
          </p:nvCxnSpPr>
          <p:spPr>
            <a:xfrm rot="16200000" flipH="1">
              <a:off x="3629924" y="5865578"/>
              <a:ext cx="682319" cy="3475"/>
            </a:xfrm>
            <a:prstGeom prst="line">
              <a:avLst/>
            </a:prstGeom>
            <a:ln w="1524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grpSp>
      <p:sp>
        <p:nvSpPr>
          <p:cNvPr id="188" name="Title 1"/>
          <p:cNvSpPr>
            <a:spLocks noGrp="1"/>
          </p:cNvSpPr>
          <p:nvPr>
            <p:ph type="title"/>
          </p:nvPr>
        </p:nvSpPr>
        <p:spPr>
          <a:xfrm>
            <a:off x="322263" y="60325"/>
            <a:ext cx="8513762" cy="758825"/>
          </a:xfrm>
        </p:spPr>
        <p:txBody>
          <a:bodyPr/>
          <a:lstStyle/>
          <a:p>
            <a:r>
              <a:rPr lang="en-US" dirty="0" smtClean="0"/>
              <a:t>Baseline Architecture</a:t>
            </a:r>
          </a:p>
        </p:txBody>
      </p:sp>
    </p:spTree>
    <p:extLst>
      <p:ext uri="{BB962C8B-B14F-4D97-AF65-F5344CB8AC3E}">
        <p14:creationId xmlns="" xmlns:p14="http://schemas.microsoft.com/office/powerpoint/2010/main" val="422028240"/>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佈景主題1">
  <a:themeElements>
    <a:clrScheme name="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poin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mars</Template>
  <TotalTime>11156</TotalTime>
  <Words>4133</Words>
  <Application>Microsoft Office PowerPoint</Application>
  <PresentationFormat>On-screen Show (4:3)</PresentationFormat>
  <Paragraphs>1154</Paragraphs>
  <Slides>62</Slides>
  <Notes>48</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佈景主題1</vt:lpstr>
      <vt:lpstr>Ally: OS-Transparent Packet Inspection Using Sequestered Cores</vt:lpstr>
      <vt:lpstr>Deep Packet Inspection (DPI)</vt:lpstr>
      <vt:lpstr>Problem</vt:lpstr>
      <vt:lpstr>Approach</vt:lpstr>
      <vt:lpstr>Requirements</vt:lpstr>
      <vt:lpstr>Related Work</vt:lpstr>
      <vt:lpstr>Ally Architecture</vt:lpstr>
      <vt:lpstr>Outline</vt:lpstr>
      <vt:lpstr>Baseline Architecture</vt:lpstr>
      <vt:lpstr>Ally Architecture</vt:lpstr>
      <vt:lpstr>Outline</vt:lpstr>
      <vt:lpstr>Multicore Partitioning</vt:lpstr>
      <vt:lpstr>Core Sequestration</vt:lpstr>
      <vt:lpstr>Memory Protection</vt:lpstr>
      <vt:lpstr>Outline</vt:lpstr>
      <vt:lpstr>Packet Interception</vt:lpstr>
      <vt:lpstr>Packet Interception</vt:lpstr>
      <vt:lpstr>Packet Interception</vt:lpstr>
      <vt:lpstr>MMIO redirection</vt:lpstr>
      <vt:lpstr>Ally Hardware Properties</vt:lpstr>
      <vt:lpstr>Outline</vt:lpstr>
      <vt:lpstr>Evaluation</vt:lpstr>
      <vt:lpstr>System Configurations</vt:lpstr>
      <vt:lpstr>System Configurations</vt:lpstr>
      <vt:lpstr>Netperf CPU Usage</vt:lpstr>
      <vt:lpstr>SPECweb CPU Usage</vt:lpstr>
      <vt:lpstr>Outline</vt:lpstr>
      <vt:lpstr>Conclusions</vt:lpstr>
      <vt:lpstr>Thanks</vt:lpstr>
      <vt:lpstr>Throughput</vt:lpstr>
      <vt:lpstr>DPI using Network Processor</vt:lpstr>
      <vt:lpstr>Conventional Architecture</vt:lpstr>
      <vt:lpstr>Transmission Path</vt:lpstr>
      <vt:lpstr>Receive Path</vt:lpstr>
      <vt:lpstr>Slide 35</vt:lpstr>
      <vt:lpstr>Slide 36</vt:lpstr>
      <vt:lpstr>MMU Modification – Memory Protection</vt:lpstr>
      <vt:lpstr>Memory Protection Procedure</vt:lpstr>
      <vt:lpstr>Memory Protection Procedure</vt:lpstr>
      <vt:lpstr>Memory Protection</vt:lpstr>
      <vt:lpstr>Slide 41</vt:lpstr>
      <vt:lpstr>Slide 42</vt:lpstr>
      <vt:lpstr>MMU Modification – MMIO Redirection</vt:lpstr>
      <vt:lpstr>MMIO Redirection – TLB Miss</vt:lpstr>
      <vt:lpstr>MMIO Redirection – TLB Miss</vt:lpstr>
      <vt:lpstr>MMIO Redirection – TLB Miss</vt:lpstr>
      <vt:lpstr>MMIO Redirection – TLB Miss</vt:lpstr>
      <vt:lpstr>MMIO Redirection – TLB Hit</vt:lpstr>
      <vt:lpstr>MMIO Redirection – TLB Hit</vt:lpstr>
      <vt:lpstr>MMIO Redirection – TLB Hit</vt:lpstr>
      <vt:lpstr>Interrupt Unit Modification</vt:lpstr>
      <vt:lpstr>Interrupt Redirection</vt:lpstr>
      <vt:lpstr>Interrupt Redirection</vt:lpstr>
      <vt:lpstr>Summary of Hardware Modifications</vt:lpstr>
      <vt:lpstr>Functional Evaluation</vt:lpstr>
      <vt:lpstr>DPI core Usage</vt:lpstr>
      <vt:lpstr>SPECweb Cache Misses</vt:lpstr>
      <vt:lpstr>Memory Protection</vt:lpstr>
      <vt:lpstr>Challenges</vt:lpstr>
      <vt:lpstr>Ally System</vt:lpstr>
      <vt:lpstr>Linux System</vt:lpstr>
      <vt:lpstr>Xen System</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Ally: OS-Transparent Packet Inspection Using Sequestered Cores</dc:title>
  <dc:creator>matteo monchiero</dc:creator>
  <cp:lastModifiedBy>Jen-Cheng (Tommy) Huang </cp:lastModifiedBy>
  <cp:revision>3748</cp:revision>
  <dcterms:created xsi:type="dcterms:W3CDTF">2010-02-24T21:35:59Z</dcterms:created>
  <dcterms:modified xsi:type="dcterms:W3CDTF">2011-10-01T02:36:18Z</dcterms:modified>
</cp:coreProperties>
</file>