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0" r:id="rId3"/>
    <p:sldId id="295" r:id="rId4"/>
    <p:sldId id="321" r:id="rId5"/>
    <p:sldId id="296" r:id="rId6"/>
    <p:sldId id="297" r:id="rId7"/>
    <p:sldId id="298" r:id="rId8"/>
    <p:sldId id="300" r:id="rId9"/>
    <p:sldId id="308" r:id="rId10"/>
    <p:sldId id="309" r:id="rId11"/>
    <p:sldId id="301" r:id="rId12"/>
    <p:sldId id="317" r:id="rId13"/>
    <p:sldId id="310" r:id="rId14"/>
    <p:sldId id="318" r:id="rId15"/>
    <p:sldId id="303" r:id="rId16"/>
    <p:sldId id="320" r:id="rId17"/>
    <p:sldId id="292" r:id="rId18"/>
    <p:sldId id="305" r:id="rId19"/>
    <p:sldId id="306" r:id="rId20"/>
    <p:sldId id="307" r:id="rId21"/>
    <p:sldId id="287" r:id="rId22"/>
    <p:sldId id="276" r:id="rId23"/>
    <p:sldId id="261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BD00"/>
    <a:srgbClr val="D8DFBF"/>
    <a:srgbClr val="EAEAEA"/>
    <a:srgbClr val="99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4211" autoAdjust="0"/>
    <p:restoredTop sz="88277" autoAdjust="0"/>
  </p:normalViewPr>
  <p:slideViewPr>
    <p:cSldViewPr>
      <p:cViewPr>
        <p:scale>
          <a:sx n="75" d="100"/>
          <a:sy n="75" d="100"/>
        </p:scale>
        <p:origin x="-18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\Parlearning\&#26032;&#24314;%20Microsoft%20Excel%20Workshe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\Parlearning\&#26032;&#24314;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False conflict rate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intruder</c:v>
                </c:pt>
                <c:pt idx="1">
                  <c:v>kmeans </c:v>
                </c:pt>
                <c:pt idx="2">
                  <c:v>labyrinth</c:v>
                </c:pt>
                <c:pt idx="3">
                  <c:v>ssca2</c:v>
                </c:pt>
                <c:pt idx="4">
                  <c:v>vacation </c:v>
                </c:pt>
                <c:pt idx="5">
                  <c:v>genome</c:v>
                </c:pt>
                <c:pt idx="6">
                  <c:v>ScalParc</c:v>
                </c:pt>
                <c:pt idx="7">
                  <c:v>Apriori</c:v>
                </c:pt>
                <c:pt idx="8">
                  <c:v>Fluidanimate</c:v>
                </c:pt>
                <c:pt idx="9">
                  <c:v>UtilityMine</c:v>
                </c:pt>
                <c:pt idx="10">
                  <c:v>Average</c:v>
                </c:pt>
              </c:strCache>
            </c:strRef>
          </c:cat>
          <c:val>
            <c:numRef>
              <c:f>Sheet1!$C$2:$C$12</c:f>
              <c:numCache>
                <c:formatCode>0.00%</c:formatCode>
                <c:ptCount val="11"/>
                <c:pt idx="0">
                  <c:v>0.14668</c:v>
                </c:pt>
                <c:pt idx="1">
                  <c:v>0.47463</c:v>
                </c:pt>
                <c:pt idx="2">
                  <c:v>0.55557999999999996</c:v>
                </c:pt>
                <c:pt idx="3">
                  <c:v>0.91819999999999991</c:v>
                </c:pt>
                <c:pt idx="4">
                  <c:v>0.58959000000000006</c:v>
                </c:pt>
                <c:pt idx="5">
                  <c:v>0.46398000000000006</c:v>
                </c:pt>
                <c:pt idx="6">
                  <c:v>0.38299</c:v>
                </c:pt>
                <c:pt idx="7">
                  <c:v>0.96491299999999991</c:v>
                </c:pt>
                <c:pt idx="8">
                  <c:v>0.89154</c:v>
                </c:pt>
                <c:pt idx="9">
                  <c:v>0.69912999999999992</c:v>
                </c:pt>
                <c:pt idx="10">
                  <c:v>0.46710000000000002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612736"/>
        <c:axId val="83038144"/>
      </c:barChart>
      <c:catAx>
        <c:axId val="1066127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83038144"/>
        <c:crosses val="autoZero"/>
        <c:auto val="1"/>
        <c:lblAlgn val="ctr"/>
        <c:lblOffset val="100"/>
        <c:noMultiLvlLbl val="0"/>
      </c:catAx>
      <c:valAx>
        <c:axId val="83038144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False conflict rate</a:t>
                </a:r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106612736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Sheet2!$G$1</c:f>
              <c:strCache>
                <c:ptCount val="1"/>
                <c:pt idx="0">
                  <c:v>RAW</c:v>
                </c:pt>
              </c:strCache>
            </c:strRef>
          </c:tx>
          <c:invertIfNegative val="0"/>
          <c:cat>
            <c:strRef>
              <c:f>Sheet2!$F$2:$F$11</c:f>
              <c:strCache>
                <c:ptCount val="10"/>
                <c:pt idx="0">
                  <c:v>intruder</c:v>
                </c:pt>
                <c:pt idx="1">
                  <c:v>kmeans </c:v>
                </c:pt>
                <c:pt idx="2">
                  <c:v>labyrinth</c:v>
                </c:pt>
                <c:pt idx="3">
                  <c:v>ssca2</c:v>
                </c:pt>
                <c:pt idx="4">
                  <c:v>vacation </c:v>
                </c:pt>
                <c:pt idx="5">
                  <c:v>genome</c:v>
                </c:pt>
                <c:pt idx="6">
                  <c:v>ScalParc</c:v>
                </c:pt>
                <c:pt idx="7">
                  <c:v>Apriori</c:v>
                </c:pt>
                <c:pt idx="8">
                  <c:v>Fluidanimate</c:v>
                </c:pt>
                <c:pt idx="9">
                  <c:v>UtilityMine</c:v>
                </c:pt>
              </c:strCache>
            </c:strRef>
          </c:cat>
          <c:val>
            <c:numRef>
              <c:f>Sheet2!$G$2:$G$11</c:f>
              <c:numCache>
                <c:formatCode>0.00%</c:formatCode>
                <c:ptCount val="10"/>
                <c:pt idx="0">
                  <c:v>0.18963999999999998</c:v>
                </c:pt>
                <c:pt idx="1">
                  <c:v>0.76540999999999992</c:v>
                </c:pt>
                <c:pt idx="2">
                  <c:v>0.8</c:v>
                </c:pt>
                <c:pt idx="3">
                  <c:v>0.13079000000000002</c:v>
                </c:pt>
                <c:pt idx="4">
                  <c:v>2.6709999999999998E-2</c:v>
                </c:pt>
                <c:pt idx="5">
                  <c:v>0.64173000000000002</c:v>
                </c:pt>
                <c:pt idx="6">
                  <c:v>1.5295000000000001E-2</c:v>
                </c:pt>
                <c:pt idx="7">
                  <c:v>6.4913000000000002E-3</c:v>
                </c:pt>
                <c:pt idx="8">
                  <c:v>6.8554000000000004E-2</c:v>
                </c:pt>
                <c:pt idx="9">
                  <c:v>0.02</c:v>
                </c:pt>
              </c:numCache>
            </c:numRef>
          </c:val>
        </c:ser>
        <c:ser>
          <c:idx val="1"/>
          <c:order val="1"/>
          <c:tx>
            <c:strRef>
              <c:f>Sheet2!$H$1</c:f>
              <c:strCache>
                <c:ptCount val="1"/>
                <c:pt idx="0">
                  <c:v>WAW</c:v>
                </c:pt>
              </c:strCache>
            </c:strRef>
          </c:tx>
          <c:invertIfNegative val="0"/>
          <c:cat>
            <c:strRef>
              <c:f>Sheet2!$F$2:$F$11</c:f>
              <c:strCache>
                <c:ptCount val="10"/>
                <c:pt idx="0">
                  <c:v>intruder</c:v>
                </c:pt>
                <c:pt idx="1">
                  <c:v>kmeans </c:v>
                </c:pt>
                <c:pt idx="2">
                  <c:v>labyrinth</c:v>
                </c:pt>
                <c:pt idx="3">
                  <c:v>ssca2</c:v>
                </c:pt>
                <c:pt idx="4">
                  <c:v>vacation </c:v>
                </c:pt>
                <c:pt idx="5">
                  <c:v>genome</c:v>
                </c:pt>
                <c:pt idx="6">
                  <c:v>ScalParc</c:v>
                </c:pt>
                <c:pt idx="7">
                  <c:v>Apriori</c:v>
                </c:pt>
                <c:pt idx="8">
                  <c:v>Fluidanimate</c:v>
                </c:pt>
                <c:pt idx="9">
                  <c:v>UtilityMine</c:v>
                </c:pt>
              </c:strCache>
            </c:strRef>
          </c:cat>
          <c:val>
            <c:numRef>
              <c:f>Sheet2!$H$2:$H$11</c:f>
              <c:numCache>
                <c:formatCode>0.00%</c:formatCode>
                <c:ptCount val="10"/>
                <c:pt idx="0">
                  <c:v>2.5680000000000001E-2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5.5900000000000004E-3</c:v>
                </c:pt>
                <c:pt idx="6">
                  <c:v>5.3949999999999996E-3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Sheet2!$I$1</c:f>
              <c:strCache>
                <c:ptCount val="1"/>
                <c:pt idx="0">
                  <c:v>WAR</c:v>
                </c:pt>
              </c:strCache>
            </c:strRef>
          </c:tx>
          <c:invertIfNegative val="0"/>
          <c:cat>
            <c:strRef>
              <c:f>Sheet2!$F$2:$F$11</c:f>
              <c:strCache>
                <c:ptCount val="10"/>
                <c:pt idx="0">
                  <c:v>intruder</c:v>
                </c:pt>
                <c:pt idx="1">
                  <c:v>kmeans </c:v>
                </c:pt>
                <c:pt idx="2">
                  <c:v>labyrinth</c:v>
                </c:pt>
                <c:pt idx="3">
                  <c:v>ssca2</c:v>
                </c:pt>
                <c:pt idx="4">
                  <c:v>vacation </c:v>
                </c:pt>
                <c:pt idx="5">
                  <c:v>genome</c:v>
                </c:pt>
                <c:pt idx="6">
                  <c:v>ScalParc</c:v>
                </c:pt>
                <c:pt idx="7">
                  <c:v>Apriori</c:v>
                </c:pt>
                <c:pt idx="8">
                  <c:v>Fluidanimate</c:v>
                </c:pt>
                <c:pt idx="9">
                  <c:v>UtilityMine</c:v>
                </c:pt>
              </c:strCache>
            </c:strRef>
          </c:cat>
          <c:val>
            <c:numRef>
              <c:f>Sheet2!$I$2:$I$11</c:f>
              <c:numCache>
                <c:formatCode>0.00%</c:formatCode>
                <c:ptCount val="10"/>
                <c:pt idx="0">
                  <c:v>0.78468000000000004</c:v>
                </c:pt>
                <c:pt idx="1">
                  <c:v>0.23458999999999999</c:v>
                </c:pt>
                <c:pt idx="2">
                  <c:v>0.2</c:v>
                </c:pt>
                <c:pt idx="3">
                  <c:v>0.86921000000000004</c:v>
                </c:pt>
                <c:pt idx="4">
                  <c:v>0.97328999999999999</c:v>
                </c:pt>
                <c:pt idx="5">
                  <c:v>0.35267999999999999</c:v>
                </c:pt>
                <c:pt idx="6">
                  <c:v>0.97931000000000001</c:v>
                </c:pt>
                <c:pt idx="7">
                  <c:v>0.99351299999999998</c:v>
                </c:pt>
                <c:pt idx="8">
                  <c:v>0.93144000000000005</c:v>
                </c:pt>
                <c:pt idx="9">
                  <c:v>0.98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7506688"/>
        <c:axId val="83041024"/>
      </c:barChart>
      <c:catAx>
        <c:axId val="107506688"/>
        <c:scaling>
          <c:orientation val="minMax"/>
        </c:scaling>
        <c:delete val="0"/>
        <c:axPos val="b"/>
        <c:majorTickMark val="out"/>
        <c:minorTickMark val="none"/>
        <c:tickLblPos val="nextTo"/>
        <c:crossAx val="83041024"/>
        <c:crosses val="autoZero"/>
        <c:auto val="1"/>
        <c:lblAlgn val="ctr"/>
        <c:lblOffset val="100"/>
        <c:noMultiLvlLbl val="0"/>
      </c:catAx>
      <c:valAx>
        <c:axId val="83041024"/>
        <c:scaling>
          <c:orientation val="minMax"/>
          <c:max val="1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07506688"/>
        <c:crosses val="autoZero"/>
        <c:crossBetween val="between"/>
        <c:majorUnit val="0.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endParaRPr lang="en-US" altLang="zh-CN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 altLang="zh-CN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D10937D1-6A12-4F84-A4EC-82A9F1CB8B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946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 altLang="zh-TW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73CBEE76-7CAF-46F4-A53D-8B1D0A04675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46479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6E80B-9ED5-45F2-97E5-63B9FEA4F72B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987FA-2A35-4B93-981E-7647DE1D7712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B858F-6F05-4331-B021-421407CD3B82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7DFED-EEC5-46F9-9D7D-28CF91C1A0BE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86A4B-EC65-48D0-AB80-C69D7E26D0C1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B858F-6F05-4331-B021-421407CD3B82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4E3CFC-A724-46F4-8747-49833D0F42A9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AD711-30F8-4A40-A3AB-C220F964B4E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F5E9D-3037-473E-9AE8-92247150BC0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188B4-BEF5-4B35-8DBB-6850F33C77AF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4B158-A533-455C-A809-17FD4D74EE0E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EDA74B-C849-46B6-A663-412EA5E817B3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486E1-1B4D-4446-AA9E-A0BD1C6D3E57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BBD37-6C49-4A13-A300-BAFC90943A4C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D4F3B3-E29E-456F-9236-59285D06A86D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6A1E54-509A-4956-B386-DBB2AA37F371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6CFC2-B928-43E9-A7B2-C47EEC5C8538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B858F-6F05-4331-B021-421407CD3B82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97703-1777-406C-A32A-F2DF8DD478D1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B325B-C7E8-4851-A1CE-16D372AB5C0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F1879-C616-4EA4-A865-EE81720BEEAA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813" y="1916113"/>
            <a:ext cx="7416800" cy="18002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6463" y="3716338"/>
            <a:ext cx="4319587" cy="2233612"/>
          </a:xfrm>
        </p:spPr>
        <p:txBody>
          <a:bodyPr anchor="ctr" anchorCtr="1"/>
          <a:lstStyle>
            <a:lvl1pPr marL="0" indent="0">
              <a:buFontTx/>
              <a:buNone/>
              <a:defRPr sz="2000">
                <a:latin typeface="Franklin Gothic Demi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75A0E4-4D1D-4998-8269-20EAEF18530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8671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62071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62071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991CFB-6673-44B8-AEF6-D6575D83C5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595964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98463" y="1052513"/>
            <a:ext cx="8347075" cy="54721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91680C33-5C6F-4079-8C0F-3C3C3D2935B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74888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1A5AF5-F333-4B29-8E3B-4131F546DE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0594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404150-14D3-4A0F-9E88-95201161E81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5417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863A46-D4FA-4897-B29B-549B056688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274996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26A4EE-2BD7-4F12-881B-3406A834F29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659306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36F088-3775-4097-914B-22A666BDDBE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565544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F7A956-3104-4838-AF0B-240EEA07E4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783846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8D286-77AE-4920-BF4B-7EA3AAE32A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442576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100DAF-8EDC-49CE-9F40-79E07229D58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28484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052513"/>
            <a:ext cx="8347075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ea typeface="新細明體" charset="-120"/>
              </a:defRPr>
            </a:lvl1pPr>
          </a:lstStyle>
          <a:p>
            <a:fld id="{1AC38F46-D858-432B-B18A-43484B5990E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4034" y="2276872"/>
            <a:ext cx="8272462" cy="1930475"/>
          </a:xfrm>
        </p:spPr>
        <p:txBody>
          <a:bodyPr/>
          <a:lstStyle/>
          <a:p>
            <a:pPr algn="r">
              <a:lnSpc>
                <a:spcPct val="110000"/>
              </a:lnSpc>
            </a:pPr>
            <a:r>
              <a:rPr lang="en-US" altLang="zh-TW" sz="3600" dirty="0">
                <a:solidFill>
                  <a:schemeClr val="tx1"/>
                </a:solidFill>
                <a:ea typeface="굴림" pitchFamily="34" charset="-127"/>
              </a:rPr>
              <a:t/>
            </a:r>
            <a:br>
              <a:rPr lang="en-US" altLang="zh-TW" sz="3600" dirty="0">
                <a:solidFill>
                  <a:schemeClr val="tx1"/>
                </a:solidFill>
                <a:ea typeface="굴림" pitchFamily="34" charset="-127"/>
              </a:rPr>
            </a:br>
            <a:r>
              <a:rPr lang="en-US" altLang="zh-TW" sz="3600" dirty="0">
                <a:solidFill>
                  <a:schemeClr val="tx1"/>
                </a:solidFill>
                <a:ea typeface="굴림" pitchFamily="34" charset="-127"/>
              </a:rPr>
              <a:t/>
            </a:r>
            <a:br>
              <a:rPr lang="en-US" altLang="zh-TW" sz="3600" dirty="0">
                <a:solidFill>
                  <a:schemeClr val="tx1"/>
                </a:solidFill>
                <a:ea typeface="굴림" pitchFamily="34" charset="-127"/>
              </a:rPr>
            </a:br>
            <a:r>
              <a:rPr lang="en-US" altLang="zh-CN" sz="2800" dirty="0"/>
              <a:t>An Empirical Study </a:t>
            </a:r>
            <a:r>
              <a:rPr lang="en-US" altLang="zh-CN" sz="2800" dirty="0" smtClean="0"/>
              <a:t>for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ASF Transactional</a:t>
            </a:r>
            <a:br>
              <a:rPr lang="en-US" altLang="zh-CN" sz="2800" dirty="0" smtClean="0"/>
            </a:br>
            <a:r>
              <a:rPr lang="en-US" altLang="zh-CN" sz="2800" dirty="0" smtClean="0"/>
              <a:t>Memory </a:t>
            </a:r>
            <a:r>
              <a:rPr lang="en-US" altLang="ko-KR" sz="2800" dirty="0" smtClean="0">
                <a:solidFill>
                  <a:schemeClr val="tx1"/>
                </a:solidFill>
                <a:ea typeface="굴림" pitchFamily="34" charset="-127"/>
              </a:rPr>
              <a:t>System</a:t>
            </a:r>
            <a:endParaRPr lang="en-US" altLang="ko-KR" dirty="0">
              <a:solidFill>
                <a:schemeClr val="tx1"/>
              </a:solidFill>
              <a:ea typeface="굴림" pitchFamily="34" charset="-127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890606" y="4593902"/>
            <a:ext cx="41009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35000"/>
              </a:lnSpc>
            </a:pPr>
            <a:r>
              <a:rPr lang="en-US" altLang="zh-TW" sz="2000" b="1" dirty="0" err="1" smtClean="0">
                <a:ea typeface="新細明體" charset="-120"/>
              </a:rPr>
              <a:t>Lifeng</a:t>
            </a:r>
            <a:r>
              <a:rPr lang="en-US" altLang="zh-TW" sz="2000" b="1" dirty="0" smtClean="0">
                <a:ea typeface="新細明體" charset="-120"/>
              </a:rPr>
              <a:t> </a:t>
            </a:r>
            <a:r>
              <a:rPr lang="en-US" altLang="zh-TW" sz="2000" b="1" dirty="0" err="1" smtClean="0">
                <a:ea typeface="新細明體" charset="-120"/>
              </a:rPr>
              <a:t>Nai</a:t>
            </a:r>
            <a:r>
              <a:rPr lang="en-US" altLang="zh-TW" sz="2000" b="1" dirty="0" smtClean="0">
                <a:ea typeface="新細明體" charset="-120"/>
              </a:rPr>
              <a:t>              Georgia </a:t>
            </a:r>
            <a:r>
              <a:rPr lang="en-US" altLang="zh-TW" sz="2000" b="1" dirty="0">
                <a:ea typeface="新細明體" charset="-120"/>
              </a:rPr>
              <a:t>Tech</a:t>
            </a:r>
          </a:p>
          <a:p>
            <a:pPr algn="r">
              <a:lnSpc>
                <a:spcPct val="135000"/>
              </a:lnSpc>
            </a:pPr>
            <a:r>
              <a:rPr lang="en-US" altLang="ko-KR" sz="2000" dirty="0" err="1">
                <a:ea typeface="新細明體" charset="-120"/>
              </a:rPr>
              <a:t>Hsien-Hsin</a:t>
            </a:r>
            <a:r>
              <a:rPr lang="en-US" altLang="ko-KR" sz="2000" dirty="0">
                <a:ea typeface="新細明體" charset="-120"/>
              </a:rPr>
              <a:t> S</a:t>
            </a:r>
            <a:r>
              <a:rPr lang="en-US" altLang="zh-TW" sz="2000" dirty="0">
                <a:ea typeface="新細明體" charset="-120"/>
              </a:rPr>
              <a:t>.</a:t>
            </a:r>
            <a:r>
              <a:rPr lang="en-US" altLang="ko-KR" sz="2000" dirty="0">
                <a:ea typeface="新細明體" charset="-120"/>
              </a:rPr>
              <a:t> </a:t>
            </a:r>
            <a:r>
              <a:rPr lang="en-US" altLang="ko-KR" sz="2000" dirty="0" smtClean="0">
                <a:ea typeface="新細明體" charset="-120"/>
              </a:rPr>
              <a:t>Lee    Georgia </a:t>
            </a:r>
            <a:r>
              <a:rPr lang="en-US" altLang="ko-KR" sz="2000" dirty="0">
                <a:ea typeface="新細明體" charset="-120"/>
              </a:rPr>
              <a:t>Tech</a:t>
            </a:r>
            <a:endParaRPr lang="en-US" altLang="zh-CN" sz="2000" dirty="0">
              <a:ea typeface="新細明體" charset="-12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55576" y="1700808"/>
            <a:ext cx="8272463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lnSpc>
                <a:spcPct val="110000"/>
              </a:lnSpc>
            </a:pPr>
            <a:r>
              <a:rPr lang="en-US" altLang="zh-CN" sz="3600" dirty="0" smtClean="0">
                <a:latin typeface="Franklin Gothic Demi" pitchFamily="34" charset="0"/>
                <a:ea typeface="굴림" pitchFamily="34" charset="-127"/>
              </a:rPr>
              <a:t>Reducing </a:t>
            </a:r>
            <a:r>
              <a:rPr lang="en-US" altLang="zh-CN" sz="3600" dirty="0">
                <a:latin typeface="Franklin Gothic Demi" pitchFamily="34" charset="0"/>
                <a:ea typeface="굴림" pitchFamily="34" charset="-127"/>
              </a:rPr>
              <a:t>False Transactional </a:t>
            </a:r>
            <a:r>
              <a:rPr lang="en-US" altLang="zh-CN" sz="3600" dirty="0" smtClean="0">
                <a:latin typeface="Franklin Gothic Demi" pitchFamily="34" charset="0"/>
                <a:ea typeface="굴림" pitchFamily="34" charset="-127"/>
              </a:rPr>
              <a:t>Conflicts</a:t>
            </a:r>
          </a:p>
          <a:p>
            <a:pPr algn="r">
              <a:lnSpc>
                <a:spcPct val="110000"/>
              </a:lnSpc>
            </a:pPr>
            <a:r>
              <a:rPr lang="en-US" altLang="zh-CN" sz="3600" dirty="0" smtClean="0">
                <a:latin typeface="Franklin Gothic Demi" pitchFamily="34" charset="0"/>
                <a:ea typeface="굴림" pitchFamily="34" charset="-127"/>
              </a:rPr>
              <a:t> with </a:t>
            </a:r>
            <a:r>
              <a:rPr lang="en-US" altLang="zh-CN" sz="3600" dirty="0">
                <a:latin typeface="Franklin Gothic Demi" pitchFamily="34" charset="0"/>
                <a:ea typeface="굴림" pitchFamily="34" charset="-127"/>
              </a:rPr>
              <a:t>Speculative Sub-blocking </a:t>
            </a:r>
            <a:r>
              <a:rPr lang="en-US" altLang="zh-CN" sz="3600" dirty="0" smtClean="0">
                <a:latin typeface="Franklin Gothic Demi" pitchFamily="34" charset="0"/>
                <a:ea typeface="굴림" pitchFamily="34" charset="-127"/>
              </a:rPr>
              <a:t>State</a:t>
            </a:r>
            <a:r>
              <a:rPr lang="en-US" altLang="ko-KR" sz="3600" b="1" dirty="0" smtClean="0">
                <a:latin typeface="Franklin Gothic Demi" pitchFamily="34" charset="0"/>
                <a:ea typeface="굴림" pitchFamily="34" charset="-127"/>
              </a:rPr>
              <a:t/>
            </a:r>
            <a:br>
              <a:rPr lang="en-US" altLang="ko-KR" sz="3600" b="1" dirty="0" smtClean="0">
                <a:latin typeface="Franklin Gothic Demi" pitchFamily="34" charset="0"/>
                <a:ea typeface="굴림" pitchFamily="34" charset="-127"/>
              </a:rPr>
            </a:br>
            <a:endParaRPr lang="en-US" altLang="ko-KR" sz="3600" dirty="0">
              <a:latin typeface="Franklin Gothic Demi" pitchFamily="34" charset="0"/>
              <a:ea typeface="굴림" pitchFamily="34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AA16B-E4FB-4D2D-9E29-96830DBCA83D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323850" y="333375"/>
            <a:ext cx="82296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Franklin Gothic Demi" pitchFamily="34" charset="0"/>
                <a:ea typeface="宋体" charset="-122"/>
              </a:rPr>
              <a:t>Previous </a:t>
            </a:r>
            <a:r>
              <a:rPr lang="en-US" altLang="zh-CN" sz="3600" dirty="0">
                <a:solidFill>
                  <a:schemeClr val="tx2"/>
                </a:solidFill>
                <a:latin typeface="Franklin Gothic Demi" pitchFamily="34" charset="0"/>
                <a:ea typeface="宋体" charset="-122"/>
              </a:rPr>
              <a:t>W</a:t>
            </a:r>
            <a:r>
              <a:rPr lang="en-US" altLang="zh-CN" sz="3600" dirty="0" smtClean="0">
                <a:solidFill>
                  <a:schemeClr val="tx2"/>
                </a:solidFill>
                <a:latin typeface="Franklin Gothic Demi" pitchFamily="34" charset="0"/>
                <a:ea typeface="宋体" charset="-122"/>
              </a:rPr>
              <a:t>ork</a:t>
            </a:r>
            <a:endParaRPr lang="en-US" altLang="zh-CN" sz="3600" dirty="0">
              <a:solidFill>
                <a:schemeClr val="tx2"/>
              </a:solidFill>
              <a:latin typeface="Franklin Gothic Demi" pitchFamily="34" charset="0"/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Software technique: tailored data structure according to cache line size</a:t>
            </a:r>
            <a:endParaRPr lang="zh-CN" alt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457200" y="335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Hardware technique</a:t>
            </a:r>
            <a:endParaRPr lang="zh-CN" altLang="en-US" sz="2800" dirty="0"/>
          </a:p>
        </p:txBody>
      </p:sp>
      <p:pic>
        <p:nvPicPr>
          <p:cNvPr id="61" name="Picture 2" descr="C:\Users\ray\Desktop\slides\5654618_143420669127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13" y="5274352"/>
            <a:ext cx="855087" cy="82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64285" y="2079244"/>
            <a:ext cx="5912715" cy="1121156"/>
            <a:chOff x="640485" y="2109471"/>
            <a:chExt cx="5912715" cy="1121156"/>
          </a:xfrm>
        </p:grpSpPr>
        <p:sp>
          <p:nvSpPr>
            <p:cNvPr id="58" name="TextBox 57"/>
            <p:cNvSpPr txBox="1"/>
            <p:nvPr/>
          </p:nvSpPr>
          <p:spPr>
            <a:xfrm>
              <a:off x="914400" y="2109471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Compromise programmability</a:t>
              </a:r>
              <a:endParaRPr lang="zh-CN" alt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14400" y="2768962"/>
              <a:ext cx="472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Lack of portability</a:t>
              </a:r>
              <a:endParaRPr lang="zh-CN" altLang="en-US" sz="2400" dirty="0"/>
            </a:p>
          </p:txBody>
        </p:sp>
        <p:pic>
          <p:nvPicPr>
            <p:cNvPr id="62" name="Picture 61" descr="cross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485" y="2234124"/>
              <a:ext cx="273915" cy="273915"/>
            </a:xfrm>
            <a:prstGeom prst="rect">
              <a:avLst/>
            </a:prstGeom>
          </p:spPr>
        </p:pic>
        <p:pic>
          <p:nvPicPr>
            <p:cNvPr id="63" name="Picture 62" descr="cross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485" y="2893615"/>
              <a:ext cx="273915" cy="273915"/>
            </a:xfrm>
            <a:prstGeom prst="rect">
              <a:avLst/>
            </a:prstGeom>
          </p:spPr>
        </p:pic>
      </p:grpSp>
      <p:sp>
        <p:nvSpPr>
          <p:cNvPr id="65" name="TextBox 64"/>
          <p:cNvSpPr txBox="1"/>
          <p:nvPr/>
        </p:nvSpPr>
        <p:spPr>
          <a:xfrm>
            <a:off x="538884" y="3886200"/>
            <a:ext cx="8014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Speculative multi-threading (</a:t>
            </a:r>
            <a:r>
              <a:rPr lang="en-US" altLang="zh-CN" sz="2400" dirty="0" err="1" smtClean="0"/>
              <a:t>SpMT</a:t>
            </a:r>
            <a:r>
              <a:rPr lang="en-US" altLang="zh-CN" sz="2400" dirty="0" smtClean="0"/>
              <a:t>)</a:t>
            </a:r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/>
              <a:t>Transactional conflict decoupling and value prediction (DPTM)</a:t>
            </a:r>
          </a:p>
          <a:p>
            <a:r>
              <a:rPr lang="en-US" altLang="zh-CN" sz="2400" dirty="0"/>
              <a:t> </a:t>
            </a:r>
            <a:endParaRPr lang="zh-CN" alt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zh-CN" altLang="en-US" sz="24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564285" y="5181600"/>
            <a:ext cx="5912715" cy="1121156"/>
            <a:chOff x="640485" y="2109471"/>
            <a:chExt cx="5912715" cy="1121156"/>
          </a:xfrm>
        </p:grpSpPr>
        <p:sp>
          <p:nvSpPr>
            <p:cNvPr id="68" name="TextBox 67"/>
            <p:cNvSpPr txBox="1"/>
            <p:nvPr/>
          </p:nvSpPr>
          <p:spPr>
            <a:xfrm>
              <a:off x="914400" y="2109471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Only handle WAR false conflicts</a:t>
              </a:r>
              <a:endParaRPr lang="zh-CN" altLang="en-US" sz="2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14400" y="2768962"/>
              <a:ext cx="472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Only for lazy conflict detection</a:t>
              </a:r>
              <a:endParaRPr lang="zh-CN" altLang="en-US" sz="2400" dirty="0"/>
            </a:p>
          </p:txBody>
        </p:sp>
        <p:pic>
          <p:nvPicPr>
            <p:cNvPr id="70" name="Picture 69" descr="cross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485" y="2234124"/>
              <a:ext cx="273915" cy="273915"/>
            </a:xfrm>
            <a:prstGeom prst="rect">
              <a:avLst/>
            </a:prstGeom>
          </p:spPr>
        </p:pic>
        <p:pic>
          <p:nvPicPr>
            <p:cNvPr id="71" name="Picture 70" descr="cross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485" y="2893615"/>
              <a:ext cx="273915" cy="273915"/>
            </a:xfrm>
            <a:prstGeom prst="rect">
              <a:avLst/>
            </a:prstGeom>
          </p:spPr>
        </p:pic>
      </p:grpSp>
      <p:pic>
        <p:nvPicPr>
          <p:cNvPr id="72" name="Picture 2" descr="C:\Users\ray\Desktop\slides\5654618_143420669127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56" y="2209800"/>
            <a:ext cx="855087" cy="82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Access Pattern of False 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onflicts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8463" y="1052513"/>
            <a:ext cx="8347075" cy="776287"/>
          </a:xfrm>
        </p:spPr>
        <p:txBody>
          <a:bodyPr/>
          <a:lstStyle/>
          <a:p>
            <a:r>
              <a:rPr lang="en-US" altLang="zh-CN" dirty="0" smtClean="0"/>
              <a:t>Access # by location inside cache lines</a:t>
            </a:r>
            <a:endParaRPr lang="zh-CN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F981-2E15-4E5D-BE0D-464DB3782AA4}" type="slidenum">
              <a:rPr lang="en-US" altLang="zh-TW"/>
              <a:pPr/>
              <a:t>11</a:t>
            </a:fld>
            <a:endParaRPr lang="en-US" altLang="zh-TW"/>
          </a:p>
        </p:txBody>
      </p:sp>
      <p:pic>
        <p:nvPicPr>
          <p:cNvPr id="91138" name="Picture 2" descr="C:\Users\ray\Desktop\slides\Graph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66" y="1447800"/>
            <a:ext cx="7056534" cy="49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1905000" y="4182070"/>
            <a:ext cx="5410200" cy="92333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2800" b="1" dirty="0" smtClean="0">
                <a:ea typeface="굴림" pitchFamily="34" charset="-127"/>
              </a:rPr>
              <a:t>Sub-blocking</a:t>
            </a:r>
            <a:endParaRPr lang="ko-KR" altLang="en-US" sz="2800" b="1" dirty="0">
              <a:ea typeface="굴림" pitchFamily="34" charset="-127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1905000" y="2495550"/>
            <a:ext cx="5410200" cy="10096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2000" b="1" dirty="0" smtClean="0">
                <a:ea typeface="굴림" pitchFamily="34" charset="-127"/>
              </a:rPr>
              <a:t>They all share a regularly scattered </a:t>
            </a:r>
          </a:p>
          <a:p>
            <a:pPr algn="ctr">
              <a:spcBef>
                <a:spcPct val="20000"/>
              </a:spcBef>
            </a:pPr>
            <a:r>
              <a:rPr lang="en-US" altLang="ko-KR" sz="2000" b="1" dirty="0" smtClean="0">
                <a:ea typeface="굴림" pitchFamily="34" charset="-127"/>
              </a:rPr>
              <a:t>distribution pattern inside cache lines</a:t>
            </a:r>
            <a:endParaRPr lang="ko-KR" altLang="en-US" sz="2000" b="1" dirty="0">
              <a:ea typeface="굴림" pitchFamily="34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Outline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altLang="zh-CN" dirty="0" smtClean="0"/>
              <a:t>Implementation</a:t>
            </a:r>
          </a:p>
          <a:p>
            <a:pPr lvl="1"/>
            <a:r>
              <a:rPr lang="en-US" altLang="zh-CN" sz="2400" dirty="0" smtClean="0"/>
              <a:t>Basic mechanism</a:t>
            </a:r>
          </a:p>
          <a:p>
            <a:pPr lvl="1"/>
            <a:r>
              <a:rPr lang="en-US" altLang="zh-CN" sz="2400" dirty="0" smtClean="0"/>
              <a:t>Why dirty state</a:t>
            </a:r>
          </a:p>
          <a:p>
            <a:pPr lvl="1"/>
            <a:r>
              <a:rPr lang="en-US" altLang="zh-CN" sz="2400" dirty="0" smtClean="0"/>
              <a:t>Example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7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F9D54-4A21-4203-961C-19D5D7B51862}" type="slidenum">
              <a:rPr lang="en-US" altLang="zh-TW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778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eft Arrow Callout 30"/>
          <p:cNvSpPr/>
          <p:nvPr/>
        </p:nvSpPr>
        <p:spPr>
          <a:xfrm>
            <a:off x="3848100" y="5334000"/>
            <a:ext cx="3683000" cy="43795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Transactional store access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Left Arrow Callout 9"/>
          <p:cNvSpPr/>
          <p:nvPr/>
        </p:nvSpPr>
        <p:spPr>
          <a:xfrm>
            <a:off x="3848100" y="4900117"/>
            <a:ext cx="3683000" cy="43795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Transactional load access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Basic Mechanism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297028"/>
              </p:ext>
            </p:extLst>
          </p:nvPr>
        </p:nvGraphicFramePr>
        <p:xfrm>
          <a:off x="342900" y="3810000"/>
          <a:ext cx="3501369" cy="191062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43046"/>
                <a:gridCol w="567055"/>
                <a:gridCol w="1991268"/>
              </a:tblGrid>
              <a:tr h="32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SPEC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WR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Non-speculate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6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Speculative read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6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Speculative write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8D782-29C8-4046-B400-B4C3C8EC201A}" type="slidenum">
              <a:rPr lang="en-US" altLang="zh-TW"/>
              <a:pPr/>
              <a:t>13</a:t>
            </a:fld>
            <a:endParaRPr lang="en-US" altLang="zh-TW"/>
          </a:p>
        </p:txBody>
      </p:sp>
      <p:grpSp>
        <p:nvGrpSpPr>
          <p:cNvPr id="6" name="Group 5"/>
          <p:cNvGrpSpPr/>
          <p:nvPr/>
        </p:nvGrpSpPr>
        <p:grpSpPr>
          <a:xfrm>
            <a:off x="2247900" y="1143000"/>
            <a:ext cx="4800600" cy="899617"/>
            <a:chOff x="1905000" y="1614983"/>
            <a:chExt cx="4800600" cy="899617"/>
          </a:xfrm>
        </p:grpSpPr>
        <p:sp>
          <p:nvSpPr>
            <p:cNvPr id="101" name="Rectangle 100"/>
            <p:cNvSpPr/>
            <p:nvPr/>
          </p:nvSpPr>
          <p:spPr>
            <a:xfrm>
              <a:off x="1905000" y="2209800"/>
              <a:ext cx="4800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15369" y="1614983"/>
              <a:ext cx="1979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Cache block</a:t>
              </a:r>
              <a:endParaRPr lang="zh-CN" alt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1500" y="2404646"/>
            <a:ext cx="3867150" cy="1024354"/>
            <a:chOff x="323850" y="2743200"/>
            <a:chExt cx="3867150" cy="1024354"/>
          </a:xfrm>
        </p:grpSpPr>
        <p:sp>
          <p:nvSpPr>
            <p:cNvPr id="104" name="Rectangle 103"/>
            <p:cNvSpPr/>
            <p:nvPr/>
          </p:nvSpPr>
          <p:spPr>
            <a:xfrm>
              <a:off x="1779000" y="3462754"/>
              <a:ext cx="2412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23850" y="3098800"/>
              <a:ext cx="1428750" cy="668754"/>
              <a:chOff x="5657850" y="4229100"/>
              <a:chExt cx="1428750" cy="66875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5800725" y="4593054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657850" y="4229100"/>
                <a:ext cx="7429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SPEC</a:t>
                </a:r>
                <a:endParaRPr lang="zh-CN" altLang="en-US" sz="16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461625" y="4229100"/>
                <a:ext cx="6249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WR</a:t>
                </a:r>
                <a:endParaRPr lang="zh-CN" altLang="en-US" sz="1600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477000" y="4593054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1752600" y="2743200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Sub-block</a:t>
              </a:r>
              <a:endParaRPr lang="zh-CN" altLang="en-US" sz="24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743450" y="2404646"/>
            <a:ext cx="3867150" cy="1024354"/>
            <a:chOff x="323850" y="2743200"/>
            <a:chExt cx="3867150" cy="1024354"/>
          </a:xfrm>
        </p:grpSpPr>
        <p:sp>
          <p:nvSpPr>
            <p:cNvPr id="120" name="Rectangle 119"/>
            <p:cNvSpPr/>
            <p:nvPr/>
          </p:nvSpPr>
          <p:spPr>
            <a:xfrm>
              <a:off x="1779000" y="3462754"/>
              <a:ext cx="2412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23850" y="3098800"/>
              <a:ext cx="1428750" cy="668754"/>
              <a:chOff x="5657850" y="4229100"/>
              <a:chExt cx="1428750" cy="668754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5800725" y="4593054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657850" y="4229100"/>
                <a:ext cx="7429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SPEC</a:t>
                </a:r>
                <a:endParaRPr lang="zh-CN" altLang="en-US" sz="16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461625" y="4229100"/>
                <a:ext cx="6249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WR</a:t>
                </a:r>
                <a:endParaRPr lang="zh-CN" altLang="en-US" sz="1600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477000" y="4593054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752600" y="2743200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Sub-block</a:t>
              </a:r>
              <a:endParaRPr lang="zh-CN" altLang="en-US" sz="24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5791200" y="2042617"/>
            <a:ext cx="407400" cy="4382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3232650" y="2042617"/>
            <a:ext cx="456450" cy="4382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Rectangle 24"/>
          <p:cNvSpPr>
            <a:spLocks noChangeArrowheads="1"/>
          </p:cNvSpPr>
          <p:nvPr/>
        </p:nvSpPr>
        <p:spPr bwMode="auto">
          <a:xfrm>
            <a:off x="3933825" y="4724400"/>
            <a:ext cx="4933950" cy="1066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2000" b="1" dirty="0" smtClean="0">
                <a:ea typeface="굴림" pitchFamily="34" charset="-127"/>
              </a:rPr>
              <a:t>False conflicts of different sub-blocks </a:t>
            </a:r>
          </a:p>
          <a:p>
            <a:pPr algn="ctr">
              <a:spcBef>
                <a:spcPct val="20000"/>
              </a:spcBef>
            </a:pPr>
            <a:r>
              <a:rPr lang="en-US" altLang="ko-KR" sz="2000" b="1" dirty="0" smtClean="0">
                <a:ea typeface="굴림" pitchFamily="34" charset="-127"/>
              </a:rPr>
              <a:t>can be completely avoided</a:t>
            </a:r>
            <a:endParaRPr lang="ko-KR" altLang="en-US" sz="2000" b="1" dirty="0">
              <a:ea typeface="굴림" pitchFamily="34" charset="-127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362200" y="4572000"/>
            <a:ext cx="914400" cy="304800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Dirty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648199" y="3683000"/>
            <a:ext cx="3470775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ko-KR" sz="2000" b="1" dirty="0" smtClean="0">
                <a:ea typeface="굴림" pitchFamily="34" charset="-127"/>
              </a:rPr>
              <a:t>Extra bits per cache line: </a:t>
            </a:r>
          </a:p>
          <a:p>
            <a:pPr>
              <a:spcBef>
                <a:spcPct val="20000"/>
              </a:spcBef>
            </a:pPr>
            <a:r>
              <a:rPr lang="en-US" altLang="ko-KR" sz="2000" b="1" dirty="0">
                <a:ea typeface="굴림" pitchFamily="34" charset="-127"/>
              </a:rPr>
              <a:t>	</a:t>
            </a:r>
            <a:r>
              <a:rPr lang="en-US" altLang="ko-KR" sz="2000" b="1" dirty="0" smtClean="0">
                <a:ea typeface="굴림" pitchFamily="34" charset="-127"/>
              </a:rPr>
              <a:t>2 </a:t>
            </a:r>
            <a:r>
              <a:rPr lang="en-US" altLang="zh-CN" sz="2000" b="1" dirty="0" smtClean="0">
                <a:ea typeface="굴림" pitchFamily="34" charset="-127"/>
              </a:rPr>
              <a:t>× N sub-blocks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" grpId="0" animBg="1"/>
      <p:bldP spid="132" grpId="0" animBg="1"/>
      <p:bldP spid="2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/>
              <a:t>D</a:t>
            </a:r>
            <a:r>
              <a:rPr lang="en-US" altLang="zh-CN" dirty="0" smtClean="0"/>
              <a:t>irty State?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052513"/>
            <a:ext cx="8347075" cy="700087"/>
          </a:xfrm>
        </p:spPr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A5AF5-F333-4B29-8E3B-4131F546DE29}" type="slidenum">
              <a:rPr lang="en-US" altLang="zh-TW" smtClean="0"/>
              <a:pPr/>
              <a:t>14</a:t>
            </a:fld>
            <a:endParaRPr lang="en-US" altLang="zh-TW"/>
          </a:p>
        </p:txBody>
      </p:sp>
      <p:cxnSp>
        <p:nvCxnSpPr>
          <p:cNvPr id="6" name="Straight Connector 5"/>
          <p:cNvCxnSpPr/>
          <p:nvPr/>
        </p:nvCxnSpPr>
        <p:spPr>
          <a:xfrm>
            <a:off x="3244850" y="1893332"/>
            <a:ext cx="0" cy="36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67400" y="1893332"/>
            <a:ext cx="0" cy="36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1800" y="1447800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T0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581650" y="1447800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T1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3150" y="1845677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TX begin</a:t>
            </a:r>
            <a:endParaRPr lang="zh-CN" alt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130550" y="2045732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753100" y="2045732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19250" y="1845677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/>
              <a:t>TX begin</a:t>
            </a:r>
            <a:endParaRPr lang="zh-CN" alt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753100" y="2912477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30550" y="2502932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0200" y="2302877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/>
              <a:t>WR A</a:t>
            </a:r>
            <a:endParaRPr lang="zh-CN" alt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8006" y="5638800"/>
            <a:ext cx="2122488" cy="304800"/>
            <a:chOff x="1314450" y="6400800"/>
            <a:chExt cx="3860800" cy="304800"/>
          </a:xfrm>
        </p:grpSpPr>
        <p:sp>
          <p:nvSpPr>
            <p:cNvPr id="19" name="Rectangle 18"/>
            <p:cNvSpPr/>
            <p:nvPr/>
          </p:nvSpPr>
          <p:spPr>
            <a:xfrm>
              <a:off x="1314450" y="6400800"/>
              <a:ext cx="1930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44850" y="6400800"/>
              <a:ext cx="1930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153150" y="2712422"/>
            <a:ext cx="2432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RD B: cache miss</a:t>
            </a:r>
            <a:endParaRPr lang="zh-CN" alt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59150" y="2912477"/>
            <a:ext cx="2247900" cy="200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59150" y="3208145"/>
            <a:ext cx="2222500" cy="186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753100" y="3417332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53150" y="3220845"/>
            <a:ext cx="222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No true conflict</a:t>
            </a:r>
            <a:endParaRPr lang="zh-CN" altLang="en-US" sz="20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753100" y="4255532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53150" y="4055477"/>
            <a:ext cx="276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RD A: cache hit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3130550" y="4712732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47800" y="4512677"/>
            <a:ext cx="154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/>
              <a:t>TX commit</a:t>
            </a:r>
            <a:endParaRPr lang="zh-CN" altLang="en-US" sz="2000" dirty="0"/>
          </a:p>
        </p:txBody>
      </p:sp>
      <p:pic>
        <p:nvPicPr>
          <p:cNvPr id="89092" name="Picture 4" descr="C:\Users\ray\AppData\Local\Microsoft\Windows\Temporary Internet Files\Content.IE5\8TFCGF1G\MP90044243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4455587"/>
            <a:ext cx="1149350" cy="76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5981700" y="4581657"/>
            <a:ext cx="2825750" cy="48901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2000" b="1" dirty="0" smtClean="0">
                <a:ea typeface="굴림" pitchFamily="34" charset="-127"/>
              </a:rPr>
              <a:t>Conflict miss detected</a:t>
            </a:r>
            <a:endParaRPr lang="ko-KR" altLang="en-US" sz="2000" b="1" dirty="0">
              <a:ea typeface="굴림" pitchFamily="34" charset="-127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463506" y="5624655"/>
            <a:ext cx="2122488" cy="304800"/>
            <a:chOff x="1314450" y="6400800"/>
            <a:chExt cx="3860800" cy="304800"/>
          </a:xfrm>
        </p:grpSpPr>
        <p:sp>
          <p:nvSpPr>
            <p:cNvPr id="32" name="Rectangle 31"/>
            <p:cNvSpPr/>
            <p:nvPr/>
          </p:nvSpPr>
          <p:spPr>
            <a:xfrm>
              <a:off x="1314450" y="6400800"/>
              <a:ext cx="1930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44850" y="6400800"/>
              <a:ext cx="1930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55253" y="5943600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816497" y="5958000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6660753" y="5929455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21997" y="5929455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14872" y="5577642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S-read</a:t>
            </a:r>
            <a:endParaRPr lang="zh-CN" alt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6359128" y="5577000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S-write</a:t>
            </a:r>
            <a:endParaRPr lang="zh-CN" alt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7394575" y="5562600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S-read</a:t>
            </a:r>
            <a:endParaRPr lang="zh-CN" alt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453628" y="5577642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S-write</a:t>
            </a:r>
            <a:endParaRPr lang="zh-CN" alt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95600" y="2702987"/>
            <a:ext cx="3463528" cy="135249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371600" y="2514600"/>
            <a:ext cx="4724400" cy="73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Sub-block written by others 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-&gt; dirty state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371600" y="3897154"/>
            <a:ext cx="4724400" cy="73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Hit dirty sub-block 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-&gt; Treated as cache miss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55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  <p:bldP spid="22" grpId="0"/>
      <p:bldP spid="33" grpId="0"/>
      <p:bldP spid="35" grpId="0"/>
      <p:bldP spid="38" grpId="0"/>
      <p:bldP spid="44" grpId="0" animBg="1"/>
      <p:bldP spid="42" grpId="0"/>
      <p:bldP spid="46" grpId="0"/>
      <p:bldP spid="47" grpId="0"/>
      <p:bldP spid="48" grpId="0"/>
      <p:bldP spid="49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35929-A631-451C-AC32-F231E5EACA2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Example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44850" y="1798935"/>
            <a:ext cx="0" cy="36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67400" y="1798935"/>
            <a:ext cx="0" cy="36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1800" y="1353403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T0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581650" y="1353403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T1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153150" y="175128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TX begin</a:t>
            </a:r>
            <a:endParaRPr lang="zh-CN" alt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130550" y="1951335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53100" y="1951335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9250" y="175128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/>
              <a:t>TX begin</a:t>
            </a:r>
            <a:endParaRPr lang="zh-CN" alt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53100" y="2818080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130550" y="2408535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220848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/>
              <a:t>WR A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53150" y="261802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RD B</a:t>
            </a:r>
            <a:endParaRPr lang="zh-CN" alt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359150" y="2818080"/>
            <a:ext cx="2247900" cy="200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59150" y="3113748"/>
            <a:ext cx="2222500" cy="186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53100" y="3322935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53150" y="3126448"/>
            <a:ext cx="222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No true conflict</a:t>
            </a:r>
            <a:endParaRPr lang="zh-CN" altLang="en-US" sz="20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753100" y="3751590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53150" y="3551535"/>
            <a:ext cx="276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RD A: hit dirty state</a:t>
            </a:r>
          </a:p>
          <a:p>
            <a:r>
              <a:rPr lang="en-US" altLang="zh-CN" sz="2000" dirty="0"/>
              <a:t>t</a:t>
            </a:r>
            <a:r>
              <a:rPr lang="en-US" altLang="zh-CN" sz="2000" dirty="0" smtClean="0"/>
              <a:t>reated as cache miss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130550" y="4161135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47800" y="3932535"/>
            <a:ext cx="154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/>
              <a:t>TX abort</a:t>
            </a:r>
            <a:endParaRPr lang="zh-CN" alt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9600" y="5481935"/>
            <a:ext cx="2292350" cy="304800"/>
            <a:chOff x="1314450" y="6400800"/>
            <a:chExt cx="3860800" cy="304800"/>
          </a:xfrm>
        </p:grpSpPr>
        <p:sp>
          <p:nvSpPr>
            <p:cNvPr id="29" name="Rectangle 28"/>
            <p:cNvSpPr/>
            <p:nvPr/>
          </p:nvSpPr>
          <p:spPr>
            <a:xfrm>
              <a:off x="1314450" y="6400800"/>
              <a:ext cx="1930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44850" y="6400800"/>
              <a:ext cx="1930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48400" y="5481935"/>
            <a:ext cx="2292350" cy="304800"/>
            <a:chOff x="1314450" y="6400800"/>
            <a:chExt cx="3860800" cy="304800"/>
          </a:xfrm>
        </p:grpSpPr>
        <p:sp>
          <p:nvSpPr>
            <p:cNvPr id="32" name="Rectangle 31"/>
            <p:cNvSpPr/>
            <p:nvPr/>
          </p:nvSpPr>
          <p:spPr>
            <a:xfrm>
              <a:off x="1314450" y="6400800"/>
              <a:ext cx="1930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44850" y="6400800"/>
              <a:ext cx="1930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72375" y="5437425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none</a:t>
            </a:r>
            <a:endParaRPr lang="zh-CN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415087" y="5434280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none</a:t>
            </a:r>
            <a:endParaRPr lang="zh-CN" alt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04999" y="5434280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none</a:t>
            </a:r>
            <a:endParaRPr lang="zh-CN" alt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58824" y="5437425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none</a:t>
            </a:r>
            <a:endParaRPr lang="zh-CN" alt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71511" y="5437425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S-write</a:t>
            </a:r>
            <a:endParaRPr lang="zh-CN" alt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6310312" y="543428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S-read</a:t>
            </a:r>
            <a:endParaRPr lang="zh-CN" alt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472362" y="542472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none</a:t>
            </a:r>
            <a:endParaRPr lang="zh-CN" alt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809750" y="5424725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S-read</a:t>
            </a:r>
            <a:endParaRPr lang="zh-CN" alt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310312" y="542472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none</a:t>
            </a:r>
            <a:endParaRPr lang="zh-CN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7472362" y="5424725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S-read</a:t>
            </a:r>
            <a:endParaRPr lang="zh-CN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6326187" y="543428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D</a:t>
            </a:r>
            <a:r>
              <a:rPr lang="en-US" altLang="zh-CN" sz="2000" dirty="0" smtClean="0"/>
              <a:t>irty</a:t>
            </a:r>
            <a:endParaRPr lang="zh-CN" alt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29000" y="3751590"/>
            <a:ext cx="2178050" cy="409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53149" y="4770735"/>
            <a:ext cx="1843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TX commit</a:t>
            </a:r>
            <a:endParaRPr lang="zh-CN" alt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5753100" y="4967645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43300" y="4227780"/>
            <a:ext cx="2038350" cy="200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753100" y="4434245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53148" y="4234190"/>
            <a:ext cx="238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Get data A from L2</a:t>
            </a:r>
            <a:endParaRPr lang="zh-CN" alt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671511" y="5424725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none</a:t>
            </a:r>
            <a:endParaRPr lang="zh-CN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1854199" y="5424725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none</a:t>
            </a:r>
            <a:endParaRPr lang="zh-CN" altLang="en-US" sz="2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28700" y="5786735"/>
            <a:ext cx="1463675" cy="461665"/>
            <a:chOff x="1028700" y="6121400"/>
            <a:chExt cx="1463675" cy="461665"/>
          </a:xfrm>
        </p:grpSpPr>
        <p:sp>
          <p:nvSpPr>
            <p:cNvPr id="47" name="TextBox 46"/>
            <p:cNvSpPr txBox="1"/>
            <p:nvPr/>
          </p:nvSpPr>
          <p:spPr>
            <a:xfrm>
              <a:off x="1028700" y="6121400"/>
              <a:ext cx="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A</a:t>
              </a:r>
              <a:endParaRPr lang="zh-CN" altLang="en-US" sz="2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49475" y="6121400"/>
              <a:ext cx="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B</a:t>
              </a:r>
              <a:endParaRPr lang="zh-CN" altLang="en-US" sz="2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662737" y="5761335"/>
            <a:ext cx="1463675" cy="461665"/>
            <a:chOff x="1028700" y="6121400"/>
            <a:chExt cx="1463675" cy="461665"/>
          </a:xfrm>
        </p:grpSpPr>
        <p:sp>
          <p:nvSpPr>
            <p:cNvPr id="60" name="TextBox 59"/>
            <p:cNvSpPr txBox="1"/>
            <p:nvPr/>
          </p:nvSpPr>
          <p:spPr>
            <a:xfrm>
              <a:off x="1028700" y="6121400"/>
              <a:ext cx="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A</a:t>
              </a:r>
              <a:endParaRPr lang="zh-CN" alt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49475" y="6121400"/>
              <a:ext cx="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B</a:t>
              </a:r>
              <a:endParaRPr lang="zh-CN" altLang="en-US" sz="24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  <p:bldP spid="23" grpId="0"/>
      <p:bldP spid="25" grpId="0"/>
      <p:bldP spid="2" grpId="0"/>
      <p:bldP spid="35" grpId="0"/>
      <p:bldP spid="37" grpId="0"/>
      <p:bldP spid="38" grpId="0"/>
      <p:bldP spid="39" grpId="0"/>
      <p:bldP spid="39" grpId="1"/>
      <p:bldP spid="40" grpId="0"/>
      <p:bldP spid="40" grpId="1"/>
      <p:bldP spid="41" grpId="0"/>
      <p:bldP spid="42" grpId="0"/>
      <p:bldP spid="42" grpId="1"/>
      <p:bldP spid="43" grpId="0"/>
      <p:bldP spid="44" grpId="0"/>
      <p:bldP spid="44" grpId="1"/>
      <p:bldP spid="45" grpId="0"/>
      <p:bldP spid="45" grpId="1"/>
      <p:bldP spid="45" grpId="2"/>
      <p:bldP spid="48" grpId="0"/>
      <p:bldP spid="53" grpId="0"/>
      <p:bldP spid="54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Outline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r>
              <a:rPr lang="en-US" altLang="zh-CN" dirty="0" smtClean="0"/>
              <a:t>Evaluation</a:t>
            </a:r>
          </a:p>
          <a:p>
            <a:pPr lvl="1"/>
            <a:r>
              <a:rPr lang="en-US" altLang="zh-CN" dirty="0" smtClean="0"/>
              <a:t>Simulation methodology</a:t>
            </a:r>
          </a:p>
          <a:p>
            <a:pPr lvl="1"/>
            <a:r>
              <a:rPr lang="en-US" altLang="zh-CN" dirty="0" smtClean="0"/>
              <a:t>Results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7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F9D54-4A21-4203-961C-19D5D7B51862}" type="slidenum">
              <a:rPr lang="en-US" altLang="zh-TW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202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Simulation Methodology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8463" y="1052513"/>
            <a:ext cx="8347075" cy="1309687"/>
          </a:xfrm>
        </p:spPr>
        <p:txBody>
          <a:bodyPr/>
          <a:lstStyle/>
          <a:p>
            <a:r>
              <a:rPr lang="en-US" altLang="zh-CN" dirty="0" smtClean="0"/>
              <a:t>Simulator: </a:t>
            </a:r>
            <a:r>
              <a:rPr lang="en-US" altLang="zh-CN" dirty="0" err="1" smtClean="0"/>
              <a:t>PTLsim</a:t>
            </a:r>
            <a:r>
              <a:rPr lang="en-US" altLang="zh-CN" dirty="0" smtClean="0"/>
              <a:t> with ASF extension</a:t>
            </a:r>
          </a:p>
          <a:p>
            <a:r>
              <a:rPr lang="en-US" altLang="zh-CN" dirty="0" smtClean="0"/>
              <a:t>Benchmark suites: STAMP and RMS-TM</a:t>
            </a:r>
            <a:endParaRPr lang="zh-CN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DD4BE-7671-467E-B96E-9BC907FE94FF}" type="slidenum">
              <a:rPr lang="en-US" altLang="zh-TW"/>
              <a:pPr/>
              <a:t>17</a:t>
            </a:fld>
            <a:endParaRPr lang="en-US" altLang="zh-TW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2649"/>
              </p:ext>
            </p:extLst>
          </p:nvPr>
        </p:nvGraphicFramePr>
        <p:xfrm>
          <a:off x="1066800" y="2438400"/>
          <a:ext cx="7020433" cy="3672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38833"/>
                <a:gridCol w="518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Processors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 AMD Opteron 2.2GHz Out-of-Order cores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L1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DCache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64KB, 64B cache line size, VIPT, 2-way set associative, 3 cycles latency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Private L2 cache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512KB, PIPT, 16-way set-associative, 15 cycles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latency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Private L3 cache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2MB, PIPT, 16-way set-associative, 50 cycles latency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Main memory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2048MB, 210 cycles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latency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D-TLB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48 L1 entries, fully associative, 512 L2 entries, 4-way set associative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052513"/>
            <a:ext cx="8347075" cy="700087"/>
          </a:xfrm>
        </p:spPr>
        <p:txBody>
          <a:bodyPr/>
          <a:lstStyle/>
          <a:p>
            <a:r>
              <a:rPr lang="en-US" altLang="zh-CN" dirty="0" smtClean="0"/>
              <a:t>False conflict reduction rate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729E2-F049-40F9-9198-E2A0D7E3D852}" type="slidenum">
              <a:rPr lang="en-US" altLang="zh-TW"/>
              <a:pPr/>
              <a:t>18</a:t>
            </a:fld>
            <a:endParaRPr lang="en-US" altLang="zh-TW"/>
          </a:p>
        </p:txBody>
      </p:sp>
      <p:pic>
        <p:nvPicPr>
          <p:cNvPr id="72773" name="Picture 69" descr="C:\Users\ray\Desktop\slides\Graph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0"/>
            <a:ext cx="64674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867400" y="2209800"/>
            <a:ext cx="3886200" cy="217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dirty="0" smtClean="0"/>
              <a:t>On average</a:t>
            </a:r>
          </a:p>
          <a:p>
            <a:pPr lvl="1"/>
            <a:r>
              <a:rPr lang="en-US" altLang="zh-CN" sz="2000" dirty="0" smtClean="0"/>
              <a:t>2 </a:t>
            </a:r>
            <a:r>
              <a:rPr lang="en-US" altLang="zh-CN" sz="2000" dirty="0"/>
              <a:t>sub-blocks: 33.7%   	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4 </a:t>
            </a:r>
            <a:r>
              <a:rPr lang="en-US" altLang="zh-CN" sz="2000" dirty="0"/>
              <a:t>sub-blocks: 59.6%  </a:t>
            </a:r>
          </a:p>
          <a:p>
            <a:pPr lvl="1"/>
            <a:r>
              <a:rPr lang="en-US" altLang="zh-CN" sz="2000" dirty="0"/>
              <a:t>8 sub-blocks: 84.1% 	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16 </a:t>
            </a:r>
            <a:r>
              <a:rPr lang="en-US" altLang="zh-CN" sz="2000" dirty="0"/>
              <a:t>sub-blocks: 100%</a:t>
            </a:r>
            <a:endParaRPr lang="zh-CN" alt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477000" y="2971800"/>
            <a:ext cx="1752600" cy="457200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324600" y="1676400"/>
            <a:ext cx="2209800" cy="762000"/>
          </a:xfrm>
          <a:prstGeom prst="wedgeRoundRectCallout">
            <a:avLst>
              <a:gd name="adj1" fmla="val -35201"/>
              <a:gd name="adj2" fmla="val 13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Default Value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67400" y="4114800"/>
            <a:ext cx="3886200" cy="217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dirty="0" smtClean="0"/>
              <a:t>Capacity overhead</a:t>
            </a:r>
          </a:p>
          <a:p>
            <a:pPr lvl="1"/>
            <a:r>
              <a:rPr lang="en-US" altLang="zh-CN" sz="2000" dirty="0" smtClean="0"/>
              <a:t>2 </a:t>
            </a:r>
            <a:r>
              <a:rPr lang="en-US" altLang="zh-CN" sz="2000" dirty="0"/>
              <a:t>sub-blocks: </a:t>
            </a:r>
            <a:r>
              <a:rPr lang="en-US" altLang="zh-CN" sz="2000" dirty="0" smtClean="0"/>
              <a:t>0.58%   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4 </a:t>
            </a:r>
            <a:r>
              <a:rPr lang="en-US" altLang="zh-CN" sz="2000" dirty="0"/>
              <a:t>sub-blocks: </a:t>
            </a:r>
            <a:r>
              <a:rPr lang="en-US" altLang="zh-CN" sz="2000" dirty="0" smtClean="0"/>
              <a:t>1.17%  </a:t>
            </a:r>
            <a:endParaRPr lang="en-US" altLang="zh-CN" sz="2000" dirty="0"/>
          </a:p>
          <a:p>
            <a:pPr lvl="1"/>
            <a:r>
              <a:rPr lang="en-US" altLang="zh-CN" sz="2000" dirty="0"/>
              <a:t>8 sub-blocks: </a:t>
            </a:r>
            <a:r>
              <a:rPr lang="en-US" altLang="zh-CN" sz="2000" dirty="0" smtClean="0"/>
              <a:t>2.3% 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16 </a:t>
            </a:r>
            <a:r>
              <a:rPr lang="en-US" altLang="zh-CN" sz="2000" dirty="0"/>
              <a:t>sub-blocks: </a:t>
            </a:r>
            <a:r>
              <a:rPr lang="en-US" altLang="zh-CN" sz="2000" dirty="0" smtClean="0"/>
              <a:t>4.7%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052513"/>
            <a:ext cx="8347075" cy="852487"/>
          </a:xfrm>
        </p:spPr>
        <p:txBody>
          <a:bodyPr/>
          <a:lstStyle/>
          <a:p>
            <a:r>
              <a:rPr lang="en-US" altLang="zh-CN" dirty="0" smtClean="0"/>
              <a:t>Overall conflict reduction</a:t>
            </a:r>
            <a:endParaRPr lang="zh-CN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4D0A3-7DD9-46F4-91D4-DA9B2C6676A7}" type="slidenum">
              <a:rPr lang="en-US" altLang="zh-TW"/>
              <a:pPr/>
              <a:t>19</a:t>
            </a:fld>
            <a:endParaRPr lang="en-US" altLang="zh-TW"/>
          </a:p>
        </p:txBody>
      </p:sp>
      <p:pic>
        <p:nvPicPr>
          <p:cNvPr id="73802" name="Picture 74" descr="C:\Users\ray\Desktop\slides\Graph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388100" cy="448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400800" y="1219200"/>
            <a:ext cx="1752600" cy="609600"/>
          </a:xfrm>
          <a:prstGeom prst="wedgeRoundRectCallout">
            <a:avLst>
              <a:gd name="adj1" fmla="val -46715"/>
              <a:gd name="adj2" fmla="val 934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HTM without false conflicts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870700" y="3124200"/>
            <a:ext cx="2057400" cy="990600"/>
          </a:xfrm>
          <a:prstGeom prst="wedgeRoundRectCallout">
            <a:avLst>
              <a:gd name="adj1" fmla="val -44863"/>
              <a:gd name="adj2" fmla="val 934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83% of Perfect </a:t>
            </a: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</a:rPr>
              <a:t>ystem’s reduction rate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altLang="zh-TW" dirty="0" smtClean="0">
                <a:ea typeface="굴림" pitchFamily="34" charset="-127"/>
              </a:rPr>
              <a:t>Why Transactional Memory (TM)?</a:t>
            </a:r>
            <a:endParaRPr lang="en-US" altLang="ko-KR" dirty="0">
              <a:ea typeface="굴림" pitchFamily="34" charset="-127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8463" y="1052513"/>
            <a:ext cx="4249737" cy="5472112"/>
          </a:xfrm>
        </p:spPr>
        <p:txBody>
          <a:bodyPr/>
          <a:lstStyle/>
          <a:p>
            <a:pPr marL="381000" indent="-381000"/>
            <a:r>
              <a:rPr lang="en-US" altLang="zh-TW" dirty="0" smtClean="0">
                <a:ea typeface="굴림" pitchFamily="34" charset="-127"/>
              </a:rPr>
              <a:t>Parallel programming</a:t>
            </a:r>
            <a:endParaRPr lang="en-US" altLang="zh-TW" dirty="0">
              <a:ea typeface="굴림" pitchFamily="34" charset="-127"/>
            </a:endParaRPr>
          </a:p>
          <a:p>
            <a:pPr marL="400050"/>
            <a:endParaRPr lang="en-US" altLang="zh-TW" dirty="0" smtClean="0">
              <a:ea typeface="굴림" pitchFamily="34" charset="-127"/>
            </a:endParaRPr>
          </a:p>
          <a:p>
            <a:pPr marL="400050"/>
            <a:endParaRPr lang="en-US" altLang="zh-TW" dirty="0">
              <a:ea typeface="굴림" pitchFamily="34" charset="-127"/>
            </a:endParaRPr>
          </a:p>
          <a:p>
            <a:pPr marL="400050"/>
            <a:endParaRPr lang="en-US" altLang="zh-TW" dirty="0" smtClean="0">
              <a:ea typeface="굴림" pitchFamily="34" charset="-127"/>
            </a:endParaRPr>
          </a:p>
          <a:p>
            <a:pPr marL="400050"/>
            <a:endParaRPr lang="en-US" altLang="zh-TW" dirty="0" smtClean="0">
              <a:ea typeface="굴림" pitchFamily="34" charset="-127"/>
            </a:endParaRPr>
          </a:p>
          <a:p>
            <a:pPr marL="400050"/>
            <a:endParaRPr lang="en-US" altLang="zh-TW" dirty="0" smtClean="0">
              <a:ea typeface="굴림" pitchFamily="34" charset="-127"/>
            </a:endParaRPr>
          </a:p>
          <a:p>
            <a:pPr marL="400050"/>
            <a:endParaRPr lang="en-US" altLang="zh-TW" dirty="0">
              <a:ea typeface="굴림" pitchFamily="34" charset="-127"/>
            </a:endParaRPr>
          </a:p>
          <a:p>
            <a:pPr marL="381000" indent="-381000">
              <a:buFontTx/>
              <a:buChar char="–"/>
            </a:pPr>
            <a:endParaRPr lang="en-US" altLang="ko-KR" dirty="0">
              <a:ea typeface="굴림" pitchFamily="34" charset="-127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052041" y="2133600"/>
            <a:ext cx="2716411" cy="187220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Programmability</a:t>
            </a: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/>
              <a:t>Productivity</a:t>
            </a: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Performance</a:t>
            </a: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/>
              <a:t>Power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537958"/>
              </p:ext>
            </p:extLst>
          </p:nvPr>
        </p:nvGraphicFramePr>
        <p:xfrm>
          <a:off x="4800600" y="1114177"/>
          <a:ext cx="2212975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Visio" r:id="rId4" imgW="2213245" imgH="4048194" progId="Visio.Drawing.11">
                  <p:embed/>
                </p:oleObj>
              </mc:Choice>
              <mc:Fallback>
                <p:oleObj name="Visio" r:id="rId4" imgW="2213245" imgH="404819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0600" y="1114177"/>
                        <a:ext cx="2212975" cy="404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337025"/>
            <a:ext cx="2088232" cy="2159000"/>
          </a:xfrm>
          <a:prstGeom prst="rect">
            <a:avLst/>
          </a:prstGeom>
        </p:spPr>
      </p:pic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892688"/>
            <a:ext cx="933090" cy="126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609600" y="4764385"/>
            <a:ext cx="3956248" cy="4953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2000" b="1" dirty="0" smtClean="0">
                <a:ea typeface="굴림" pitchFamily="34" charset="-127"/>
              </a:rPr>
              <a:t>Locks are NOT our friends</a:t>
            </a:r>
            <a:endParaRPr lang="ko-KR" altLang="en-US" sz="2000" b="1" dirty="0">
              <a:ea typeface="굴림" pitchFamily="34" charset="-127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553199" y="1837804"/>
            <a:ext cx="2536485" cy="187220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Deadlock</a:t>
            </a: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/>
              <a:t>Priority inversion</a:t>
            </a: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smtClean="0"/>
              <a:t>Buggy</a:t>
            </a:r>
            <a:endParaRPr lang="en-US" altLang="zh-CN" sz="2000" dirty="0" smtClean="0"/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Limited concurrency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052513"/>
            <a:ext cx="8347075" cy="700087"/>
          </a:xfrm>
        </p:spPr>
        <p:txBody>
          <a:bodyPr/>
          <a:lstStyle/>
          <a:p>
            <a:r>
              <a:rPr lang="en-US" altLang="zh-CN" dirty="0" smtClean="0"/>
              <a:t>Improvement of execution time</a:t>
            </a:r>
            <a:endParaRPr lang="zh-CN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5B63-D93F-4450-B6B2-5C3404163F53}" type="slidenum">
              <a:rPr lang="en-US" altLang="zh-TW"/>
              <a:pPr/>
              <a:t>20</a:t>
            </a:fld>
            <a:endParaRPr lang="en-US" altLang="zh-TW"/>
          </a:p>
        </p:txBody>
      </p:sp>
      <p:pic>
        <p:nvPicPr>
          <p:cNvPr id="74828" name="Picture 76" descr="C:\Users\ray\Desktop\slides\Graph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63700"/>
            <a:ext cx="6858000" cy="481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2286000" y="3352800"/>
            <a:ext cx="5486400" cy="990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2000" b="1" dirty="0" smtClean="0">
                <a:ea typeface="굴림" pitchFamily="34" charset="-127"/>
              </a:rPr>
              <a:t>Achieve 82% of Perfect </a:t>
            </a:r>
            <a:r>
              <a:rPr lang="en-US" altLang="ko-KR" sz="2000" b="1" dirty="0">
                <a:ea typeface="굴림" pitchFamily="34" charset="-127"/>
              </a:rPr>
              <a:t>S</a:t>
            </a:r>
            <a:r>
              <a:rPr lang="en-US" altLang="ko-KR" sz="2000" b="1" dirty="0" smtClean="0">
                <a:ea typeface="굴림" pitchFamily="34" charset="-127"/>
              </a:rPr>
              <a:t>ystem’s </a:t>
            </a:r>
          </a:p>
          <a:p>
            <a:pPr algn="ctr">
              <a:spcBef>
                <a:spcPct val="20000"/>
              </a:spcBef>
            </a:pPr>
            <a:r>
              <a:rPr lang="en-US" altLang="ko-KR" sz="2000" b="1" dirty="0" smtClean="0">
                <a:ea typeface="굴림" pitchFamily="34" charset="-127"/>
              </a:rPr>
              <a:t>performance improvement</a:t>
            </a:r>
            <a:endParaRPr lang="ko-KR" altLang="en-US" sz="2000" b="1" dirty="0">
              <a:ea typeface="굴림" pitchFamily="34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Conclusions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Detecting conflict at cache line granularity leads to large number of false transactional conflicts</a:t>
            </a:r>
          </a:p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By using speculative sub-blocking state, false conflicts can be significantly reduced</a:t>
            </a:r>
          </a:p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With 4 sub-blocks, our proposed technique can achieve 83% of perfect system’s conflict reduction rate and 82% </a:t>
            </a:r>
            <a:r>
              <a:rPr lang="en-US" altLang="zh-CN" sz="2800" dirty="0"/>
              <a:t>of perfect system’s performance </a:t>
            </a:r>
            <a:r>
              <a:rPr lang="en-US" altLang="zh-CN" sz="2800" dirty="0" smtClean="0"/>
              <a:t>improvement</a:t>
            </a:r>
          </a:p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zh-CN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19762-7BB3-4AC1-BA95-A98CE5A83033}" type="slidenum">
              <a:rPr lang="en-US" altLang="zh-TW"/>
              <a:pPr/>
              <a:t>21</a:t>
            </a:fld>
            <a:endParaRPr lang="en-US" altLang="zh-TW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16D56-E8F4-4582-8336-B3CCF7AC0DF1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81000" y="228600"/>
            <a:ext cx="82296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3600">
                <a:solidFill>
                  <a:schemeClr val="tx2"/>
                </a:solidFill>
                <a:latin typeface="Franklin Gothic Demi" pitchFamily="34" charset="0"/>
                <a:ea typeface="宋体" charset="-122"/>
              </a:rPr>
              <a:t>Thank you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138613" y="5078413"/>
            <a:ext cx="4598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  <a:cs typeface="Arial" charset="0"/>
              </a:rPr>
              <a:t>http://arch.ece.gatech.edu</a:t>
            </a:r>
          </a:p>
        </p:txBody>
      </p:sp>
      <p:pic>
        <p:nvPicPr>
          <p:cNvPr id="389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4291013"/>
            <a:ext cx="4291012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4" name="Picture 12" descr="logo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3382963"/>
            <a:ext cx="2565400" cy="169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5" name="Picture 13" descr="buzzfly6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3" y="2962275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/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Georgia Tech MARS Labs</a:t>
            </a:r>
            <a:br>
              <a:rPr lang="en-US" altLang="zh-TW">
                <a:ea typeface="新細明體" charset="-120"/>
              </a:rPr>
            </a:br>
            <a:r>
              <a:rPr lang="en-US" altLang="zh-TW" sz="2800">
                <a:ea typeface="新細明體" charset="-120"/>
              </a:rPr>
              <a:t>http://arch.ece.gatech.edu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4F84-5529-4FB4-9F2A-60634CF07D9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Transactional Memory</a:t>
            </a:r>
            <a:endParaRPr kumimoji="1" lang="en-US" altLang="zh-CN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charset="-120"/>
            </a:endParaRPr>
          </a:p>
        </p:txBody>
      </p:sp>
      <p:sp>
        <p:nvSpPr>
          <p:cNvPr id="40" name="Content Placeholder 1"/>
          <p:cNvSpPr>
            <a:spLocks noGrp="1"/>
          </p:cNvSpPr>
          <p:nvPr>
            <p:ph idx="1"/>
          </p:nvPr>
        </p:nvSpPr>
        <p:spPr>
          <a:xfrm>
            <a:off x="398463" y="1052513"/>
            <a:ext cx="8347075" cy="2147887"/>
          </a:xfrm>
        </p:spPr>
        <p:txBody>
          <a:bodyPr/>
          <a:lstStyle/>
          <a:p>
            <a:r>
              <a:rPr lang="en-US" altLang="zh-CN" dirty="0"/>
              <a:t>Transaction: a sequence of memory loads </a:t>
            </a:r>
            <a:r>
              <a:rPr lang="en-US" altLang="zh-CN" dirty="0" smtClean="0"/>
              <a:t>and stores </a:t>
            </a:r>
            <a:r>
              <a:rPr lang="en-US" altLang="zh-CN" dirty="0"/>
              <a:t>that </a:t>
            </a:r>
            <a:r>
              <a:rPr lang="en-US" altLang="zh-CN" dirty="0" smtClean="0"/>
              <a:t>follow ACID properties</a:t>
            </a:r>
          </a:p>
          <a:p>
            <a:r>
              <a:rPr lang="en-US" altLang="zh-CN" dirty="0" smtClean="0"/>
              <a:t>ACID properties: Atomicity, Consistency, Isolation and Durability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663890"/>
            <a:ext cx="2286000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327636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Case1: no conflicts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280029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Case2: with conflicts </a:t>
            </a:r>
            <a:endParaRPr lang="zh-CN" altLang="en-US" sz="2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25" y="3200400"/>
            <a:ext cx="2583375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TM Systems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Software </a:t>
            </a:r>
            <a:r>
              <a:rPr lang="en-US" altLang="zh-CN" dirty="0"/>
              <a:t>T</a:t>
            </a:r>
            <a:r>
              <a:rPr lang="en-US" altLang="zh-CN" dirty="0" smtClean="0"/>
              <a:t>ransactional Memory (STM)</a:t>
            </a:r>
          </a:p>
          <a:p>
            <a:r>
              <a:rPr lang="en-US" altLang="zh-CN" dirty="0" smtClean="0"/>
              <a:t>Hardware Transactional Memory (HTM)</a:t>
            </a:r>
          </a:p>
          <a:p>
            <a:r>
              <a:rPr lang="en-US" altLang="zh-CN" dirty="0" smtClean="0"/>
              <a:t>Industry’s implementations</a:t>
            </a:r>
          </a:p>
          <a:p>
            <a:pPr lvl="1"/>
            <a:r>
              <a:rPr lang="en-US" altLang="zh-CN" dirty="0" smtClean="0"/>
              <a:t>Sun’s  Rock processor</a:t>
            </a:r>
          </a:p>
          <a:p>
            <a:pPr lvl="1"/>
            <a:r>
              <a:rPr lang="en-US" altLang="zh-CN" dirty="0" smtClean="0"/>
              <a:t>IBM </a:t>
            </a:r>
            <a:r>
              <a:rPr lang="en-US" altLang="zh-CN" dirty="0" err="1" smtClean="0"/>
              <a:t>BlueGene</a:t>
            </a:r>
            <a:r>
              <a:rPr lang="en-US" altLang="zh-CN" dirty="0" smtClean="0"/>
              <a:t>/Q processor</a:t>
            </a:r>
          </a:p>
          <a:p>
            <a:pPr lvl="1"/>
            <a:r>
              <a:rPr lang="en-US" altLang="zh-CN" dirty="0" smtClean="0"/>
              <a:t>AMD’s Advanced Synchronization Facility (ASF)</a:t>
            </a:r>
          </a:p>
          <a:p>
            <a:pPr lvl="1"/>
            <a:r>
              <a:rPr lang="en-US" altLang="zh-CN" dirty="0" smtClean="0"/>
              <a:t>Intel’s </a:t>
            </a:r>
            <a:r>
              <a:rPr lang="en-US" altLang="zh-CN" dirty="0" err="1" smtClean="0"/>
              <a:t>Haswell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A5AF5-F333-4B29-8E3B-4131F546DE29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5" name="Rounded Rectangle 4"/>
          <p:cNvSpPr/>
          <p:nvPr/>
        </p:nvSpPr>
        <p:spPr>
          <a:xfrm>
            <a:off x="1143000" y="3886200"/>
            <a:ext cx="7162800" cy="457200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35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381000" y="2926289"/>
            <a:ext cx="3505200" cy="1075267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ASF Overview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8463" y="1052513"/>
            <a:ext cx="8347075" cy="776287"/>
          </a:xfrm>
        </p:spPr>
        <p:txBody>
          <a:bodyPr/>
          <a:lstStyle/>
          <a:p>
            <a:r>
              <a:rPr lang="en-US" altLang="zh-CN" b="1" dirty="0" smtClean="0"/>
              <a:t>ASF</a:t>
            </a:r>
            <a:r>
              <a:rPr lang="en-US" altLang="zh-CN" dirty="0" smtClean="0"/>
              <a:t>: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dvanced </a:t>
            </a:r>
            <a:r>
              <a:rPr lang="en-US" altLang="zh-CN" b="1" dirty="0" smtClean="0"/>
              <a:t>S</a:t>
            </a:r>
            <a:r>
              <a:rPr lang="en-US" altLang="zh-CN" dirty="0" smtClean="0"/>
              <a:t>ynchronization </a:t>
            </a:r>
            <a:r>
              <a:rPr lang="en-US" altLang="zh-CN" b="1" dirty="0" smtClean="0"/>
              <a:t>F</a:t>
            </a:r>
            <a:r>
              <a:rPr lang="en-US" altLang="zh-CN" dirty="0" smtClean="0"/>
              <a:t>acility</a:t>
            </a:r>
            <a:endParaRPr lang="zh-CN" alt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61C4C-0D8E-4F11-8AA4-C478CC93F230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4" name="Rectangle 23"/>
          <p:cNvSpPr/>
          <p:nvPr/>
        </p:nvSpPr>
        <p:spPr>
          <a:xfrm>
            <a:off x="540000" y="3128433"/>
            <a:ext cx="3200400" cy="68580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Conflict detection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38400" y="4191000"/>
            <a:ext cx="130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Abort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0000" y="4191000"/>
            <a:ext cx="1517400" cy="685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Commit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000" y="2057400"/>
            <a:ext cx="3200400" cy="685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Buffering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 rot="5400000">
            <a:off x="5994400" y="584200"/>
            <a:ext cx="1803400" cy="4038600"/>
          </a:xfrm>
          <a:prstGeom prst="wedgeRoundRectCallout">
            <a:avLst>
              <a:gd name="adj1" fmla="val -17993"/>
              <a:gd name="adj2" fmla="val 7700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53000" y="2057400"/>
            <a:ext cx="3886200" cy="1066800"/>
            <a:chOff x="4953000" y="2057400"/>
            <a:chExt cx="3886200" cy="1066800"/>
          </a:xfrm>
        </p:grpSpPr>
        <p:sp>
          <p:nvSpPr>
            <p:cNvPr id="5" name="Rectangle 4"/>
            <p:cNvSpPr/>
            <p:nvPr/>
          </p:nvSpPr>
          <p:spPr>
            <a:xfrm>
              <a:off x="4953000" y="2057400"/>
              <a:ext cx="38862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L1 Cache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02800" y="2447925"/>
              <a:ext cx="2212400" cy="523875"/>
              <a:chOff x="5387300" y="2784475"/>
              <a:chExt cx="2212400" cy="5238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387300" y="2784475"/>
                <a:ext cx="513100" cy="2603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Tag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34200" y="2784475"/>
                <a:ext cx="665500" cy="2603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Data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478684" y="2784475"/>
                <a:ext cx="332750" cy="2635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023167" y="2784475"/>
                <a:ext cx="332750" cy="2635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V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87300" y="3048000"/>
                <a:ext cx="513100" cy="2603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934200" y="3048000"/>
                <a:ext cx="665500" cy="2603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478684" y="3048000"/>
                <a:ext cx="332750" cy="2603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23167" y="3048000"/>
                <a:ext cx="332750" cy="2603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467600" y="2445544"/>
            <a:ext cx="1186300" cy="525462"/>
            <a:chOff x="9639300" y="2138362"/>
            <a:chExt cx="1186300" cy="525462"/>
          </a:xfrm>
          <a:solidFill>
            <a:srgbClr val="92D050"/>
          </a:solidFill>
        </p:grpSpPr>
        <p:grpSp>
          <p:nvGrpSpPr>
            <p:cNvPr id="7" name="Group 6"/>
            <p:cNvGrpSpPr/>
            <p:nvPr/>
          </p:nvGrpSpPr>
          <p:grpSpPr>
            <a:xfrm>
              <a:off x="9639300" y="2138362"/>
              <a:ext cx="533400" cy="523875"/>
              <a:chOff x="9906000" y="3095625"/>
              <a:chExt cx="513100" cy="523875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9906000" y="3095625"/>
                <a:ext cx="513100" cy="26035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SW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906000" y="3359150"/>
                <a:ext cx="513100" cy="26035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0312500" y="2139949"/>
              <a:ext cx="513100" cy="523875"/>
              <a:chOff x="9906000" y="3095625"/>
              <a:chExt cx="513100" cy="523875"/>
            </a:xfrm>
            <a:grpFill/>
          </p:grpSpPr>
          <p:sp>
            <p:nvSpPr>
              <p:cNvPr id="42" name="Rectangle 41"/>
              <p:cNvSpPr/>
              <p:nvPr/>
            </p:nvSpPr>
            <p:spPr>
              <a:xfrm>
                <a:off x="9906000" y="3095625"/>
                <a:ext cx="513100" cy="26035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SR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906000" y="3359150"/>
                <a:ext cx="513100" cy="26035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7" name="Rounded Rectangular Callout 46"/>
          <p:cNvSpPr/>
          <p:nvPr/>
        </p:nvSpPr>
        <p:spPr>
          <a:xfrm rot="5400000">
            <a:off x="5959000" y="1753657"/>
            <a:ext cx="1803400" cy="4038600"/>
          </a:xfrm>
          <a:prstGeom prst="wedgeRoundRectCallout">
            <a:avLst>
              <a:gd name="adj1" fmla="val -17993"/>
              <a:gd name="adj2" fmla="val 7543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17600" y="3048000"/>
            <a:ext cx="3886200" cy="1066800"/>
            <a:chOff x="4917600" y="3226857"/>
            <a:chExt cx="3886200" cy="1066800"/>
          </a:xfrm>
        </p:grpSpPr>
        <p:grpSp>
          <p:nvGrpSpPr>
            <p:cNvPr id="48" name="Group 47"/>
            <p:cNvGrpSpPr/>
            <p:nvPr/>
          </p:nvGrpSpPr>
          <p:grpSpPr>
            <a:xfrm>
              <a:off x="4917600" y="3226857"/>
              <a:ext cx="3886200" cy="1066800"/>
              <a:chOff x="4953000" y="2057400"/>
              <a:chExt cx="3886200" cy="10668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953000" y="2057400"/>
                <a:ext cx="38862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800" dirty="0" smtClean="0">
                    <a:solidFill>
                      <a:schemeClr val="tx1"/>
                    </a:solidFill>
                  </a:rPr>
                  <a:t>L1 Cache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5102800" y="2447925"/>
                <a:ext cx="2212400" cy="523875"/>
                <a:chOff x="5387300" y="2784475"/>
                <a:chExt cx="2212400" cy="523875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5387300" y="2784475"/>
                  <a:ext cx="51310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Tag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6934200" y="2784475"/>
                  <a:ext cx="66550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Data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6478684" y="2784475"/>
                  <a:ext cx="332750" cy="2635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D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6023167" y="2784475"/>
                  <a:ext cx="332750" cy="2635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V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387300" y="3048000"/>
                  <a:ext cx="51310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6934200" y="3048000"/>
                  <a:ext cx="66550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6478684" y="3048000"/>
                  <a:ext cx="33275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6023167" y="3048000"/>
                  <a:ext cx="33275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9" name="Group 58"/>
            <p:cNvGrpSpPr/>
            <p:nvPr/>
          </p:nvGrpSpPr>
          <p:grpSpPr>
            <a:xfrm>
              <a:off x="7432200" y="3615001"/>
              <a:ext cx="1186300" cy="525462"/>
              <a:chOff x="9639300" y="2138362"/>
              <a:chExt cx="1186300" cy="525462"/>
            </a:xfrm>
            <a:solidFill>
              <a:srgbClr val="92D050"/>
            </a:solidFill>
          </p:grpSpPr>
          <p:grpSp>
            <p:nvGrpSpPr>
              <p:cNvPr id="60" name="Group 59"/>
              <p:cNvGrpSpPr/>
              <p:nvPr/>
            </p:nvGrpSpPr>
            <p:grpSpPr>
              <a:xfrm>
                <a:off x="9639300" y="2138362"/>
                <a:ext cx="533400" cy="523875"/>
                <a:chOff x="9906000" y="3095625"/>
                <a:chExt cx="513100" cy="523875"/>
              </a:xfrm>
              <a:grpFill/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9906000" y="3095625"/>
                  <a:ext cx="513100" cy="26035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SW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9906000" y="3359150"/>
                  <a:ext cx="513100" cy="26035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0312500" y="2139949"/>
                <a:ext cx="513100" cy="523875"/>
                <a:chOff x="9906000" y="3095625"/>
                <a:chExt cx="513100" cy="523875"/>
              </a:xfrm>
              <a:grpFill/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9906000" y="3095625"/>
                  <a:ext cx="513100" cy="26035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SR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9906000" y="3359150"/>
                  <a:ext cx="513100" cy="26035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68" name="Bent-Up Arrow 67"/>
          <p:cNvSpPr/>
          <p:nvPr/>
        </p:nvSpPr>
        <p:spPr>
          <a:xfrm>
            <a:off x="6947050" y="3987799"/>
            <a:ext cx="1491100" cy="423334"/>
          </a:xfrm>
          <a:prstGeom prst="bentUpArrow">
            <a:avLst>
              <a:gd name="adj1" fmla="val 15741"/>
              <a:gd name="adj2" fmla="val 2129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943600" y="4191000"/>
            <a:ext cx="1122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Invalidate</a:t>
            </a:r>
            <a:endParaRPr lang="zh-CN" altLang="en-US" sz="1600" dirty="0"/>
          </a:p>
        </p:txBody>
      </p:sp>
      <p:sp>
        <p:nvSpPr>
          <p:cNvPr id="71" name="Explosion 1 70"/>
          <p:cNvSpPr/>
          <p:nvPr/>
        </p:nvSpPr>
        <p:spPr>
          <a:xfrm>
            <a:off x="7065633" y="4034253"/>
            <a:ext cx="1485600" cy="8128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Conflict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816000" y="3922712"/>
            <a:ext cx="4038600" cy="1803400"/>
            <a:chOff x="4940300" y="4711700"/>
            <a:chExt cx="4038600" cy="1803400"/>
          </a:xfrm>
        </p:grpSpPr>
        <p:sp>
          <p:nvSpPr>
            <p:cNvPr id="91" name="Rounded Rectangular Callout 90"/>
            <p:cNvSpPr/>
            <p:nvPr/>
          </p:nvSpPr>
          <p:spPr>
            <a:xfrm rot="5400000">
              <a:off x="6057900" y="3594100"/>
              <a:ext cx="1803400" cy="4038600"/>
            </a:xfrm>
            <a:prstGeom prst="wedgeRoundRectCallout">
              <a:avLst>
                <a:gd name="adj1" fmla="val -18697"/>
                <a:gd name="adj2" fmla="val 74804"/>
                <a:gd name="adj3" fmla="val 16667"/>
              </a:avLst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016500" y="5067300"/>
              <a:ext cx="3886200" cy="1066800"/>
              <a:chOff x="4953000" y="2057400"/>
              <a:chExt cx="3886200" cy="10668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4953000" y="2057400"/>
                <a:ext cx="38862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800" dirty="0" smtClean="0">
                    <a:solidFill>
                      <a:schemeClr val="tx1"/>
                    </a:solidFill>
                  </a:rPr>
                  <a:t>L1 Cache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5102800" y="2447925"/>
                <a:ext cx="2212400" cy="523875"/>
                <a:chOff x="5387300" y="2784475"/>
                <a:chExt cx="2212400" cy="523875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5387300" y="2784475"/>
                  <a:ext cx="51310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Tag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6934200" y="2784475"/>
                  <a:ext cx="66550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Data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6478684" y="2784475"/>
                  <a:ext cx="332750" cy="2635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D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6023167" y="2784475"/>
                  <a:ext cx="332750" cy="2635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V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5387300" y="3048000"/>
                  <a:ext cx="51310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934200" y="3048000"/>
                  <a:ext cx="66550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6478684" y="3048000"/>
                  <a:ext cx="33275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023167" y="3048000"/>
                  <a:ext cx="33275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7547650" y="5458619"/>
              <a:ext cx="1186300" cy="525462"/>
              <a:chOff x="9639300" y="2138362"/>
              <a:chExt cx="1186300" cy="525462"/>
            </a:xfrm>
            <a:solidFill>
              <a:srgbClr val="92D050"/>
            </a:solidFill>
          </p:grpSpPr>
          <p:grpSp>
            <p:nvGrpSpPr>
              <p:cNvPr id="104" name="Group 103"/>
              <p:cNvGrpSpPr/>
              <p:nvPr/>
            </p:nvGrpSpPr>
            <p:grpSpPr>
              <a:xfrm>
                <a:off x="9639300" y="2138362"/>
                <a:ext cx="533400" cy="523875"/>
                <a:chOff x="9906000" y="3095625"/>
                <a:chExt cx="513100" cy="523875"/>
              </a:xfrm>
              <a:grpFill/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906000" y="3095625"/>
                  <a:ext cx="513100" cy="26035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SW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906000" y="3359150"/>
                  <a:ext cx="513100" cy="26035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10312500" y="2139949"/>
                <a:ext cx="513100" cy="523875"/>
                <a:chOff x="9906000" y="3095625"/>
                <a:chExt cx="513100" cy="523875"/>
              </a:xfrm>
              <a:grpFill/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9906000" y="3095625"/>
                  <a:ext cx="513100" cy="26035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SR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9906000" y="3359150"/>
                  <a:ext cx="513100" cy="26035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72" name="Group 71"/>
          <p:cNvGrpSpPr/>
          <p:nvPr/>
        </p:nvGrpSpPr>
        <p:grpSpPr>
          <a:xfrm>
            <a:off x="3200400" y="4847053"/>
            <a:ext cx="4038600" cy="1803400"/>
            <a:chOff x="-1600200" y="1498600"/>
            <a:chExt cx="4038600" cy="1803400"/>
          </a:xfrm>
        </p:grpSpPr>
        <p:sp>
          <p:nvSpPr>
            <p:cNvPr id="110" name="Rounded Rectangular Callout 109"/>
            <p:cNvSpPr/>
            <p:nvPr/>
          </p:nvSpPr>
          <p:spPr>
            <a:xfrm rot="5400000">
              <a:off x="-482600" y="381000"/>
              <a:ext cx="1803400" cy="4038600"/>
            </a:xfrm>
            <a:prstGeom prst="wedgeRoundRectCallout">
              <a:avLst>
                <a:gd name="adj1" fmla="val -44754"/>
                <a:gd name="adj2" fmla="val 77320"/>
                <a:gd name="adj3" fmla="val 16667"/>
              </a:avLst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-1524000" y="1854200"/>
              <a:ext cx="3886200" cy="1066800"/>
              <a:chOff x="4953000" y="2057400"/>
              <a:chExt cx="3886200" cy="10668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953000" y="2057400"/>
                <a:ext cx="38862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800" dirty="0" smtClean="0">
                    <a:solidFill>
                      <a:schemeClr val="tx1"/>
                    </a:solidFill>
                  </a:rPr>
                  <a:t>L1 Cache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5102800" y="2447925"/>
                <a:ext cx="2212400" cy="523875"/>
                <a:chOff x="5387300" y="2784475"/>
                <a:chExt cx="2212400" cy="523875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5387300" y="2784475"/>
                  <a:ext cx="51310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Tag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6934200" y="2784475"/>
                  <a:ext cx="66550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Data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6478684" y="2784475"/>
                  <a:ext cx="332750" cy="2635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D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6023167" y="2784475"/>
                  <a:ext cx="332750" cy="2635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V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5387300" y="3048000"/>
                  <a:ext cx="51310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6934200" y="3048000"/>
                  <a:ext cx="66550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478684" y="3048000"/>
                  <a:ext cx="33275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6023167" y="3048000"/>
                  <a:ext cx="332750" cy="2603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2" name="Group 121"/>
            <p:cNvGrpSpPr/>
            <p:nvPr/>
          </p:nvGrpSpPr>
          <p:grpSpPr>
            <a:xfrm>
              <a:off x="1007150" y="2245519"/>
              <a:ext cx="1186300" cy="525462"/>
              <a:chOff x="9639300" y="2138362"/>
              <a:chExt cx="1186300" cy="525462"/>
            </a:xfrm>
            <a:solidFill>
              <a:srgbClr val="92D050"/>
            </a:solidFill>
          </p:grpSpPr>
          <p:grpSp>
            <p:nvGrpSpPr>
              <p:cNvPr id="123" name="Group 122"/>
              <p:cNvGrpSpPr/>
              <p:nvPr/>
            </p:nvGrpSpPr>
            <p:grpSpPr>
              <a:xfrm>
                <a:off x="9639300" y="2138362"/>
                <a:ext cx="533400" cy="523875"/>
                <a:chOff x="9906000" y="3095625"/>
                <a:chExt cx="513100" cy="523875"/>
              </a:xfrm>
              <a:grpFill/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9906000" y="3095625"/>
                  <a:ext cx="513100" cy="26035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SW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9906000" y="3359150"/>
                  <a:ext cx="513100" cy="26035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10312500" y="2139949"/>
                <a:ext cx="513100" cy="523875"/>
                <a:chOff x="9906000" y="3095625"/>
                <a:chExt cx="513100" cy="523875"/>
              </a:xfrm>
              <a:grpFill/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9906000" y="3095625"/>
                  <a:ext cx="513100" cy="26035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SR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9906000" y="3359150"/>
                  <a:ext cx="513100" cy="26035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74" name="TextBox 73"/>
          <p:cNvSpPr txBox="1"/>
          <p:nvPr/>
        </p:nvSpPr>
        <p:spPr>
          <a:xfrm>
            <a:off x="8208333" y="488731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</a:t>
            </a:r>
            <a:endParaRPr lang="zh-CN" altLang="en-US" sz="1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683217" y="488846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</a:t>
            </a:r>
            <a:endParaRPr lang="zh-CN" altLang="en-US" sz="18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553200" y="579082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</a:t>
            </a:r>
            <a:endParaRPr lang="zh-CN" alt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" grpId="0" animBg="1"/>
      <p:bldP spid="47" grpId="0" animBg="1"/>
      <p:bldP spid="68" grpId="0" animBg="1"/>
      <p:bldP spid="69" grpId="0"/>
      <p:bldP spid="71" grpId="0" animBg="1"/>
      <p:bldP spid="74" grpId="0"/>
      <p:bldP spid="74" grpId="1"/>
      <p:bldP spid="132" grpId="0"/>
      <p:bldP spid="132" grpId="1"/>
      <p:bldP spid="133" grpId="0"/>
      <p:bldP spid="1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1" lang="en-US" altLang="zh-CN" sz="3200" dirty="0" smtClean="0">
                <a:solidFill>
                  <a:schemeClr val="tx1"/>
                </a:solidFill>
                <a:ea typeface="宋体" charset="-122"/>
              </a:rPr>
              <a:t>Problem</a:t>
            </a:r>
            <a:endParaRPr kumimoji="1" lang="en-US" altLang="zh-CN" sz="320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052513"/>
            <a:ext cx="8347075" cy="1309687"/>
          </a:xfrm>
        </p:spPr>
        <p:txBody>
          <a:bodyPr/>
          <a:lstStyle/>
          <a:p>
            <a:r>
              <a:rPr lang="en-US" altLang="zh-CN" dirty="0" smtClean="0"/>
              <a:t>Detecting conflicts at cache line granularity leads to</a:t>
            </a:r>
            <a:r>
              <a:rPr lang="en-US" altLang="zh-CN" b="1" dirty="0" smtClean="0"/>
              <a:t> false transactional conflict </a:t>
            </a:r>
            <a:r>
              <a:rPr lang="en-US" altLang="zh-CN" dirty="0" smtClean="0"/>
              <a:t>problem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91513" y="6409154"/>
            <a:ext cx="606425" cy="152400"/>
          </a:xfrm>
        </p:spPr>
        <p:txBody>
          <a:bodyPr/>
          <a:lstStyle/>
          <a:p>
            <a:fld id="{30AB164F-0CE1-4696-A66C-EE13290C5970}" type="slidenum">
              <a:rPr lang="en-US" altLang="zh-TW"/>
              <a:pPr/>
              <a:t>6</a:t>
            </a:fld>
            <a:endParaRPr lang="en-US" altLang="zh-TW"/>
          </a:p>
        </p:txBody>
      </p:sp>
      <p:grpSp>
        <p:nvGrpSpPr>
          <p:cNvPr id="7" name="Group 6"/>
          <p:cNvGrpSpPr/>
          <p:nvPr/>
        </p:nvGrpSpPr>
        <p:grpSpPr>
          <a:xfrm>
            <a:off x="304800" y="3678654"/>
            <a:ext cx="3302000" cy="685800"/>
            <a:chOff x="304800" y="3429000"/>
            <a:chExt cx="3302000" cy="685800"/>
          </a:xfrm>
        </p:grpSpPr>
        <p:sp>
          <p:nvSpPr>
            <p:cNvPr id="26" name="Rectangle 25"/>
            <p:cNvSpPr/>
            <p:nvPr/>
          </p:nvSpPr>
          <p:spPr>
            <a:xfrm>
              <a:off x="1257300" y="3810000"/>
              <a:ext cx="23495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4800" y="3429000"/>
              <a:ext cx="952500" cy="685800"/>
              <a:chOff x="457200" y="3213100"/>
              <a:chExt cx="952500" cy="685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09600" y="3594100"/>
                <a:ext cx="2286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7200" y="3213100"/>
                <a:ext cx="533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SW</a:t>
                </a:r>
                <a:endParaRPr lang="zh-CN" altLang="en-US" sz="1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76300" y="3213100"/>
                <a:ext cx="533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SR</a:t>
                </a:r>
                <a:endParaRPr lang="zh-CN" altLang="en-US" sz="16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990600" y="3594100"/>
                <a:ext cx="2286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1473200" y="25381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TX 0 (core 0)</a:t>
            </a:r>
            <a:endParaRPr lang="zh-CN" altLang="en-US" sz="1800" dirty="0"/>
          </a:p>
        </p:txBody>
      </p:sp>
      <p:sp>
        <p:nvSpPr>
          <p:cNvPr id="34" name="TextBox 33"/>
          <p:cNvSpPr txBox="1"/>
          <p:nvPr/>
        </p:nvSpPr>
        <p:spPr>
          <a:xfrm>
            <a:off x="6146800" y="2538125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TX 1 (core 1)</a:t>
            </a:r>
            <a:endParaRPr lang="zh-CN" alt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1765300" y="3124200"/>
            <a:ext cx="124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Load X1</a:t>
            </a:r>
            <a:endParaRPr lang="zh-CN" altLang="en-US" sz="16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5029200" y="3678654"/>
            <a:ext cx="3302000" cy="685800"/>
            <a:chOff x="304800" y="3429000"/>
            <a:chExt cx="3302000" cy="685800"/>
          </a:xfrm>
        </p:grpSpPr>
        <p:sp>
          <p:nvSpPr>
            <p:cNvPr id="38" name="Rectangle 37"/>
            <p:cNvSpPr/>
            <p:nvPr/>
          </p:nvSpPr>
          <p:spPr>
            <a:xfrm>
              <a:off x="1257300" y="3810000"/>
              <a:ext cx="23495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00" y="3429000"/>
              <a:ext cx="952500" cy="685800"/>
              <a:chOff x="457200" y="3213100"/>
              <a:chExt cx="952500" cy="6858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09600" y="3594100"/>
                <a:ext cx="2286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57200" y="3213100"/>
                <a:ext cx="533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SW</a:t>
                </a:r>
                <a:endParaRPr lang="zh-CN" alt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76300" y="3213100"/>
                <a:ext cx="533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SR</a:t>
                </a:r>
                <a:endParaRPr lang="zh-CN" altLang="en-US" sz="16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90600" y="3594100"/>
                <a:ext cx="2286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1257300" y="4059654"/>
            <a:ext cx="2286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/>
          <p:nvPr/>
        </p:nvSpPr>
        <p:spPr>
          <a:xfrm>
            <a:off x="7156450" y="4059654"/>
            <a:ext cx="2286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400800" y="3124200"/>
            <a:ext cx="124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Store X2</a:t>
            </a:r>
            <a:endParaRPr lang="zh-CN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00100" y="4042777"/>
            <a:ext cx="26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8" name="Up Arrow 7"/>
          <p:cNvSpPr/>
          <p:nvPr/>
        </p:nvSpPr>
        <p:spPr>
          <a:xfrm>
            <a:off x="1225550" y="4364454"/>
            <a:ext cx="260350" cy="41475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124450" y="4017040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48" name="Up Arrow 47"/>
          <p:cNvSpPr/>
          <p:nvPr/>
        </p:nvSpPr>
        <p:spPr>
          <a:xfrm>
            <a:off x="7153275" y="4381331"/>
            <a:ext cx="260350" cy="41475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Curved Left Arrow 9"/>
          <p:cNvSpPr/>
          <p:nvPr/>
        </p:nvSpPr>
        <p:spPr>
          <a:xfrm rot="5400000">
            <a:off x="3981450" y="3621504"/>
            <a:ext cx="457200" cy="28575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21100" y="4902200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Invalidate</a:t>
            </a:r>
            <a:endParaRPr lang="zh-CN" altLang="en-US" sz="1600" dirty="0"/>
          </a:p>
        </p:txBody>
      </p:sp>
      <p:sp>
        <p:nvSpPr>
          <p:cNvPr id="11" name="Explosion 2 10"/>
          <p:cNvSpPr/>
          <p:nvPr/>
        </p:nvSpPr>
        <p:spPr>
          <a:xfrm>
            <a:off x="800100" y="5278854"/>
            <a:ext cx="2552700" cy="1121777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False Conflicts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5" idx="2"/>
          </p:cNvCxnSpPr>
          <p:nvPr/>
        </p:nvCxnSpPr>
        <p:spPr>
          <a:xfrm>
            <a:off x="933450" y="4381331"/>
            <a:ext cx="552450" cy="1049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1" idx="2"/>
            <a:endCxn id="11" idx="3"/>
          </p:cNvCxnSpPr>
          <p:nvPr/>
        </p:nvCxnSpPr>
        <p:spPr>
          <a:xfrm flipH="1">
            <a:off x="3352800" y="5240754"/>
            <a:ext cx="984250" cy="383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50" y="5721540"/>
            <a:ext cx="675861" cy="67586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2" grpId="0" animBg="1"/>
      <p:bldP spid="25" grpId="0" animBg="1"/>
      <p:bldP spid="44" grpId="0"/>
      <p:bldP spid="45" grpId="0"/>
      <p:bldP spid="8" grpId="0" animBg="1"/>
      <p:bldP spid="8" grpId="1" animBg="1"/>
      <p:bldP spid="47" grpId="0"/>
      <p:bldP spid="48" grpId="0" animBg="1"/>
      <p:bldP spid="48" grpId="1" animBg="1"/>
      <p:bldP spid="10" grpId="0" animBg="1"/>
      <p:bldP spid="51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Outline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zh-CN" dirty="0" smtClean="0"/>
              <a:t>Motivation</a:t>
            </a:r>
          </a:p>
          <a:p>
            <a:pPr lvl="1"/>
            <a:r>
              <a:rPr lang="en-US" altLang="zh-CN" sz="2400" dirty="0" smtClean="0"/>
              <a:t>False conflict behavior</a:t>
            </a:r>
          </a:p>
          <a:p>
            <a:pPr lvl="1"/>
            <a:r>
              <a:rPr lang="en-US" altLang="zh-CN" sz="2400" dirty="0" smtClean="0"/>
              <a:t>Previous work</a:t>
            </a:r>
          </a:p>
          <a:p>
            <a:pPr lvl="1"/>
            <a:r>
              <a:rPr lang="en-US" altLang="zh-CN" sz="2400" dirty="0" smtClean="0"/>
              <a:t>Access pattern of false conflicts</a:t>
            </a:r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7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F9D54-4A21-4203-961C-19D5D7B51862}" type="slidenum">
              <a:rPr lang="en-US" altLang="zh-TW"/>
              <a:pPr/>
              <a:t>7</a:t>
            </a:fld>
            <a:endParaRPr lang="en-US" altLang="zh-TW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  <a:ea typeface="宋体" charset="-122"/>
              </a:rPr>
              <a:t>False Conflict </a:t>
            </a:r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B</a:t>
            </a:r>
            <a:r>
              <a:rPr kumimoji="1" lang="en-US" altLang="zh-CN" dirty="0" smtClean="0">
                <a:solidFill>
                  <a:schemeClr val="tx1"/>
                </a:solidFill>
                <a:ea typeface="宋体" charset="-122"/>
              </a:rPr>
              <a:t>ehavior</a:t>
            </a:r>
            <a:endParaRPr kumimoji="1" lang="en-US" altLang="zh-CN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8463" y="1052513"/>
            <a:ext cx="8347075" cy="776287"/>
          </a:xfrm>
        </p:spPr>
        <p:txBody>
          <a:bodyPr/>
          <a:lstStyle/>
          <a:p>
            <a:r>
              <a:rPr lang="en-US" altLang="zh-CN" dirty="0" smtClean="0"/>
              <a:t>On average, false conflict rate is 46.7%</a:t>
            </a:r>
            <a:endParaRPr lang="zh-CN" altLang="en-US" dirty="0"/>
          </a:p>
        </p:txBody>
      </p:sp>
      <p:sp>
        <p:nvSpPr>
          <p:cNvPr id="1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9FF79-C8A7-4ECE-B773-025EFA370B1C}" type="slidenum">
              <a:rPr lang="en-US" altLang="zh-TW"/>
              <a:pPr/>
              <a:t>8</a:t>
            </a:fld>
            <a:endParaRPr lang="en-US" altLang="zh-TW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087002"/>
              </p:ext>
            </p:extLst>
          </p:nvPr>
        </p:nvGraphicFramePr>
        <p:xfrm>
          <a:off x="1371600" y="2057400"/>
          <a:ext cx="63246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False Conflict </a:t>
            </a:r>
            <a:r>
              <a:rPr lang="en-US" altLang="zh-CN" dirty="0">
                <a:ea typeface="宋体" charset="-122"/>
              </a:rPr>
              <a:t>B</a:t>
            </a:r>
            <a:r>
              <a:rPr lang="en-US" altLang="zh-CN" dirty="0" smtClean="0">
                <a:ea typeface="宋体" charset="-122"/>
              </a:rPr>
              <a:t>ehavior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8463" y="1052513"/>
            <a:ext cx="8347075" cy="852487"/>
          </a:xfrm>
        </p:spPr>
        <p:txBody>
          <a:bodyPr/>
          <a:lstStyle/>
          <a:p>
            <a:r>
              <a:rPr lang="en-US" altLang="zh-CN" dirty="0" smtClean="0"/>
              <a:t>Breakdown of different false conflict types</a:t>
            </a:r>
            <a:endParaRPr lang="zh-CN" altLang="en-US" dirty="0"/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461D-31F1-4E85-BE60-50601D3D8958}" type="slidenum">
              <a:rPr lang="en-US" altLang="zh-TW"/>
              <a:pPr/>
              <a:t>9</a:t>
            </a:fld>
            <a:endParaRPr lang="en-US" altLang="zh-TW"/>
          </a:p>
        </p:txBody>
      </p:sp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657956"/>
              </p:ext>
            </p:extLst>
          </p:nvPr>
        </p:nvGraphicFramePr>
        <p:xfrm>
          <a:off x="1371600" y="1981200"/>
          <a:ext cx="6477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010400" y="3454400"/>
            <a:ext cx="762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ounded Rectangle 44"/>
          <p:cNvSpPr/>
          <p:nvPr/>
        </p:nvSpPr>
        <p:spPr>
          <a:xfrm>
            <a:off x="7010400" y="4114800"/>
            <a:ext cx="762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24"/>
          <p:cNvSpPr>
            <a:spLocks noChangeArrowheads="1"/>
          </p:cNvSpPr>
          <p:nvPr/>
        </p:nvSpPr>
        <p:spPr bwMode="auto">
          <a:xfrm>
            <a:off x="1905000" y="3724870"/>
            <a:ext cx="4901878" cy="4953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2000" b="1" dirty="0" smtClean="0">
                <a:ea typeface="굴림" pitchFamily="34" charset="-127"/>
              </a:rPr>
              <a:t>Both are important false conflict types</a:t>
            </a:r>
            <a:endParaRPr lang="ko-KR" altLang="en-US" sz="2000" b="1" dirty="0">
              <a:ea typeface="굴림" pitchFamily="34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powerpoint_template">
  <a:themeElements>
    <a:clrScheme name="powerpoin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_template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3020</TotalTime>
  <Words>720</Words>
  <Application>Microsoft Office PowerPoint</Application>
  <PresentationFormat>On-screen Show (4:3)</PresentationFormat>
  <Paragraphs>308</Paragraphs>
  <Slides>23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powerpoint_template</vt:lpstr>
      <vt:lpstr>Visio</vt:lpstr>
      <vt:lpstr>  An Empirical Study for ASF Transactional Memory System</vt:lpstr>
      <vt:lpstr>Why Transactional Memory (TM)?</vt:lpstr>
      <vt:lpstr>Transactional Memory</vt:lpstr>
      <vt:lpstr>TM Systems</vt:lpstr>
      <vt:lpstr>ASF Overview</vt:lpstr>
      <vt:lpstr>Problem</vt:lpstr>
      <vt:lpstr>Outline</vt:lpstr>
      <vt:lpstr>False Conflict Behavior</vt:lpstr>
      <vt:lpstr>False Conflict Behavior</vt:lpstr>
      <vt:lpstr>PowerPoint Presentation</vt:lpstr>
      <vt:lpstr>Access Pattern of False Conflicts</vt:lpstr>
      <vt:lpstr>Outline</vt:lpstr>
      <vt:lpstr>Basic Mechanism</vt:lpstr>
      <vt:lpstr>Why Dirty State?</vt:lpstr>
      <vt:lpstr>Example</vt:lpstr>
      <vt:lpstr>Outline</vt:lpstr>
      <vt:lpstr>Simulation Methodology</vt:lpstr>
      <vt:lpstr>Results</vt:lpstr>
      <vt:lpstr>Results</vt:lpstr>
      <vt:lpstr>Results</vt:lpstr>
      <vt:lpstr>Conclusions</vt:lpstr>
      <vt:lpstr>PowerPoint Presentation</vt:lpstr>
      <vt:lpstr> Georgia Tech MARS Labs http://arch.ece.gatech.edu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presentation title</dc:title>
  <dc:creator>DWoo</dc:creator>
  <cp:lastModifiedBy>ray</cp:lastModifiedBy>
  <cp:revision>806</cp:revision>
  <dcterms:created xsi:type="dcterms:W3CDTF">2006-05-06T02:01:00Z</dcterms:created>
  <dcterms:modified xsi:type="dcterms:W3CDTF">2013-05-20T02:20:48Z</dcterms:modified>
</cp:coreProperties>
</file>