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2D9D7F-AE3A-435B-931D-D64323F44C1C}">
  <a:tblStyle styleId="{CE2D9D7F-AE3A-435B-931D-D64323F44C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c2731257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c2731257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c2731257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c2731257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c2731257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c2731257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2b1eaf31d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2b1eaf31d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ac54a573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ac54a573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2b1eaf31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e2b1eaf31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55dd57b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55dd57b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ac54a5733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ac54a5733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ac54a5733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ac54a5733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ac54a5733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ac54a5733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2b1eaf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2b1eaf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c2731257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c2731257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2b1eaf31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e2b1eaf31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e2b1eaf31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e2b1eaf31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2b1eaf31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2b1eaf31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3f0fc2f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3f0fc2f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2b1eaf31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e2b1eaf31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2b1eaf31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2b1eaf31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c25e2377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c25e2377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2b1eaf31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2b1eaf31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ac54a573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2ac54a573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2b1eaf31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2b1eaf3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2b1eaf31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2b1eaf31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a119616f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a119616f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2b1eaf31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2b1eaf31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Characterizing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Private Transformer-Based Models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 via MPC</a:t>
            </a:r>
            <a:endParaRPr sz="3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720"/>
              <a:t>Yongqin Wang</a:t>
            </a:r>
            <a:r>
              <a:rPr lang="en" sz="1720"/>
              <a:t>, G. Edward Suh, Wenjie Xiong, Benjamin Lefaudeux</a:t>
            </a:r>
            <a:endParaRPr sz="172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20"/>
              <a:t>Brian Knott, Murali Annavaram, Hsien-Hsin S. Lee</a:t>
            </a:r>
            <a:endParaRPr sz="17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MPC Secrete Share Distribution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Additive Secrete 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Beaver </a:t>
            </a:r>
            <a:r>
              <a:rPr lang="en"/>
              <a:t>Triple Multiplications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MPC server Communication is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Additions : adding local shares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Binary Secrete 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 extractions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Bitwise manipulations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</a:t>
            </a:r>
            <a:r>
              <a:rPr lang="en"/>
              <a:t> implemented as Fixed point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5439275" y="1193788"/>
            <a:ext cx="2907000" cy="104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Share(x, 2)     -&gt; x - r,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Such that x</a:t>
            </a:r>
            <a:r>
              <a:rPr baseline="-25000" lang="en"/>
              <a:t>1 </a:t>
            </a:r>
            <a:r>
              <a:rPr lang="en"/>
              <a:t>+ x</a:t>
            </a:r>
            <a:r>
              <a:rPr baseline="-25000" lang="en"/>
              <a:t>2 </a:t>
            </a:r>
            <a:r>
              <a:rPr lang="en"/>
              <a:t>=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5439275" y="2416575"/>
            <a:ext cx="2907000" cy="10467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Share(x, 2)     -&gt; x</a:t>
            </a:r>
            <a:r>
              <a:rPr baseline="-25000" lang="en"/>
              <a:t>1</a:t>
            </a:r>
            <a:r>
              <a:rPr lang="en"/>
              <a:t>= r</a:t>
            </a:r>
            <a:r>
              <a:rPr baseline="-25000" lang="en"/>
              <a:t>,</a:t>
            </a:r>
            <a:r>
              <a:rPr lang="en"/>
              <a:t>, x</a:t>
            </a:r>
            <a:r>
              <a:rPr baseline="-25000" lang="en"/>
              <a:t>2</a:t>
            </a:r>
            <a:r>
              <a:rPr lang="en"/>
              <a:t>=x xor 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Such that x</a:t>
            </a:r>
            <a:r>
              <a:rPr baseline="-25000" lang="en"/>
              <a:t>1 </a:t>
            </a:r>
            <a:r>
              <a:rPr lang="en"/>
              <a:t>xor x</a:t>
            </a:r>
            <a:r>
              <a:rPr baseline="-25000" lang="en"/>
              <a:t>2 </a:t>
            </a:r>
            <a:r>
              <a:rPr lang="en"/>
              <a:t>=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1713000" y="4173725"/>
            <a:ext cx="57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Additive good for adding/multiplying, Binary is good for bitwise ops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Approximated Non-linear Functions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Reciprocal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1713000" y="3868150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Non-linear functions are approximated in MPC</a:t>
            </a:r>
            <a:endParaRPr b="1"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950" y="1497600"/>
            <a:ext cx="2658126" cy="6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950" y="2631948"/>
            <a:ext cx="3037412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5414200" y="14288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Due to the use of fixed points &amp; approximation, there exists a dynamic range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Transformer-based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Embedding tables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Secure Multi-party Computing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General Terms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Secret Sharing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Approximations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Characterizations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Decomposition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Softmax overhead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Range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&amp;  Performance trade-offs for embedding tables using tensor-train decomposition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Model 2-party runtime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Crypten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dominates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as matmul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1656000" y="4331525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Softmax</a:t>
            </a:r>
            <a:r>
              <a:rPr b="1" lang="en"/>
              <a:t> </a:t>
            </a:r>
            <a:r>
              <a:rPr b="1" lang="en"/>
              <a:t>function</a:t>
            </a:r>
            <a:r>
              <a:rPr b="1" lang="en"/>
              <a:t> is slow in MPC</a:t>
            </a:r>
            <a:endParaRPr b="1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674" y="951750"/>
            <a:ext cx="5002601" cy="337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7B7B7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Transformer Model 2-party runtime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Crypten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Softmax dominates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Embedding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Implemented as matmul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1656000" y="4331525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Softmax function is slow in MPC</a:t>
            </a:r>
            <a:endParaRPr b="1"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8674" y="951750"/>
            <a:ext cx="5002601" cy="33797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/>
          <p:nvPr/>
        </p:nvSpPr>
        <p:spPr>
          <a:xfrm>
            <a:off x="4473125" y="1984250"/>
            <a:ext cx="2029800" cy="473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6"/>
          <p:cNvSpPr/>
          <p:nvPr/>
        </p:nvSpPr>
        <p:spPr>
          <a:xfrm>
            <a:off x="7768925" y="2177125"/>
            <a:ext cx="580200" cy="22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7563100" y="3817450"/>
            <a:ext cx="580200" cy="22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/>
          <p:nvPr/>
        </p:nvSpPr>
        <p:spPr>
          <a:xfrm>
            <a:off x="4368350" y="3642975"/>
            <a:ext cx="20298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EFEFEF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Transformers</a:t>
            </a:r>
            <a:endParaRPr/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Nystromformers &amp; L</a:t>
            </a:r>
            <a:r>
              <a:rPr lang="en"/>
              <a:t>informer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Reduce dimensions</a:t>
            </a:r>
            <a:endParaRPr/>
          </a:p>
        </p:txBody>
      </p:sp>
      <p:sp>
        <p:nvSpPr>
          <p:cNvPr id="184" name="Google Shape;184;p27"/>
          <p:cNvSpPr txBox="1"/>
          <p:nvPr/>
        </p:nvSpPr>
        <p:spPr>
          <a:xfrm>
            <a:off x="1656000" y="4331525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Softmax is still </a:t>
            </a:r>
            <a:r>
              <a:rPr b="1" lang="en"/>
              <a:t>bottleneck for other Transformer Architecture</a:t>
            </a:r>
            <a:endParaRPr b="1"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900" y="1087775"/>
            <a:ext cx="3752992" cy="2890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75" y="1837700"/>
            <a:ext cx="1341874" cy="2255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516799" y="4168675"/>
            <a:ext cx="106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Linformers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6912" y="2842073"/>
            <a:ext cx="3291420" cy="78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2411249" y="3730425"/>
            <a:ext cx="165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Nystromformers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Analysis</a:t>
            </a:r>
            <a:endParaRPr/>
          </a:p>
        </p:txBody>
      </p:sp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Maximum function for numerical stability (</a:t>
            </a:r>
            <a:r>
              <a:rPr b="1" lang="en"/>
              <a:t>80%</a:t>
            </a:r>
            <a:r>
              <a:rPr lang="en"/>
              <a:t> of total softmax)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function explodes quickly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in MPC is expensive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Step#1 Compute differences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Step#2 Extract MSB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Require conversion between </a:t>
            </a:r>
            <a:r>
              <a:rPr lang="en"/>
              <a:t>additive</a:t>
            </a:r>
            <a:r>
              <a:rPr lang="en"/>
              <a:t> &amp; binary sharing (a </a:t>
            </a:r>
            <a:r>
              <a:rPr lang="en"/>
              <a:t>very</a:t>
            </a:r>
            <a:r>
              <a:rPr lang="en"/>
              <a:t> expensive operations)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2 rounds of communications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50" y="1967398"/>
            <a:ext cx="2737925" cy="91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000" y="1967400"/>
            <a:ext cx="4019987" cy="913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8"/>
          <p:cNvCxnSpPr>
            <a:stCxn id="196" idx="3"/>
            <a:endCxn id="197" idx="1"/>
          </p:cNvCxnSpPr>
          <p:nvPr/>
        </p:nvCxnSpPr>
        <p:spPr>
          <a:xfrm>
            <a:off x="3488575" y="2424210"/>
            <a:ext cx="1213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Range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Exponentials &amp; Reciprocals are Approximated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Tight dynamic range for non-linear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 -&gt; Reciprocal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1713000" y="4370625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Very challenging due to instability of MPC approximations</a:t>
            </a:r>
            <a:endParaRPr b="1"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725" y="2197650"/>
            <a:ext cx="2802924" cy="210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7700" y="2197650"/>
            <a:ext cx="2802924" cy="2104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Range Challenges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 #1: New non-linear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Outside dynamic range leads to random guess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GeLU function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Challenge #2: Replacing the MAX very challenging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Tight Dynamic range for both Exponential &amp; Reciprocals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1713000" y="4370625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Two challenges related to the dynamic range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Range Challenge #2</a:t>
            </a:r>
            <a:endParaRPr/>
          </a:p>
        </p:txBody>
      </p:sp>
      <p:sp>
        <p:nvSpPr>
          <p:cNvPr id="220" name="Google Shape;22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Exponentials followed by a reciprocal 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1713000" y="4370625"/>
            <a:ext cx="57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increase to the input of Exponential leads to 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Inputs out of Reciprocal dynamic range</a:t>
            </a:r>
            <a:endParaRPr b="1"/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0950" y="966250"/>
            <a:ext cx="3445049" cy="7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1"/>
          <p:cNvSpPr/>
          <p:nvPr/>
        </p:nvSpPr>
        <p:spPr>
          <a:xfrm>
            <a:off x="6943825" y="1275738"/>
            <a:ext cx="2103300" cy="473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2700" y="2007450"/>
            <a:ext cx="2802924" cy="210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9700" y="1920937"/>
            <a:ext cx="2802924" cy="2104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43" y="1681725"/>
            <a:ext cx="2382075" cy="1946050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0968" y="1681725"/>
            <a:ext cx="2382075" cy="1946050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8993" y="1681725"/>
            <a:ext cx="2382075" cy="1946050"/>
          </a:xfrm>
          <a:prstGeom prst="rect">
            <a:avLst/>
          </a:prstGeom>
          <a:noFill/>
          <a:ln cap="flat" cmpd="sng" w="1143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4" name="Google Shape;64;p14"/>
          <p:cNvSpPr/>
          <p:nvPr/>
        </p:nvSpPr>
        <p:spPr>
          <a:xfrm>
            <a:off x="854950" y="3957750"/>
            <a:ext cx="1938000" cy="2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Secrete Share #1</a:t>
            </a:r>
            <a:endParaRPr sz="1200"/>
          </a:p>
        </p:txBody>
      </p:sp>
      <p:sp>
        <p:nvSpPr>
          <p:cNvPr id="65" name="Google Shape;65;p14"/>
          <p:cNvSpPr/>
          <p:nvPr/>
        </p:nvSpPr>
        <p:spPr>
          <a:xfrm>
            <a:off x="3603000" y="3993850"/>
            <a:ext cx="1938000" cy="2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Secrete Share #2</a:t>
            </a:r>
            <a:endParaRPr sz="1200"/>
          </a:p>
        </p:txBody>
      </p:sp>
      <p:sp>
        <p:nvSpPr>
          <p:cNvPr id="66" name="Google Shape;66;p14"/>
          <p:cNvSpPr/>
          <p:nvPr/>
        </p:nvSpPr>
        <p:spPr>
          <a:xfrm>
            <a:off x="6351038" y="3993850"/>
            <a:ext cx="1938000" cy="236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Secrete Share #3</a:t>
            </a:r>
            <a:endParaRPr sz="1200"/>
          </a:p>
        </p:txBody>
      </p:sp>
      <p:cxnSp>
        <p:nvCxnSpPr>
          <p:cNvPr id="67" name="Google Shape;67;p14"/>
          <p:cNvCxnSpPr>
            <a:stCxn id="64" idx="0"/>
            <a:endCxn id="61" idx="2"/>
          </p:cNvCxnSpPr>
          <p:nvPr/>
        </p:nvCxnSpPr>
        <p:spPr>
          <a:xfrm rot="10800000">
            <a:off x="1823950" y="3627750"/>
            <a:ext cx="0" cy="3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 rot="10800000">
            <a:off x="4572000" y="3645813"/>
            <a:ext cx="0" cy="3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7356200" y="3645813"/>
            <a:ext cx="0" cy="3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700375" y="1759275"/>
            <a:ext cx="4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P1</a:t>
            </a:r>
            <a:endParaRPr b="1"/>
          </a:p>
        </p:txBody>
      </p:sp>
      <p:sp>
        <p:nvSpPr>
          <p:cNvPr id="71" name="Google Shape;71;p14"/>
          <p:cNvSpPr txBox="1"/>
          <p:nvPr/>
        </p:nvSpPr>
        <p:spPr>
          <a:xfrm>
            <a:off x="3490950" y="1759275"/>
            <a:ext cx="4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P2</a:t>
            </a:r>
            <a:endParaRPr b="1"/>
          </a:p>
        </p:txBody>
      </p:sp>
      <p:sp>
        <p:nvSpPr>
          <p:cNvPr id="72" name="Google Shape;72;p14"/>
          <p:cNvSpPr txBox="1"/>
          <p:nvPr/>
        </p:nvSpPr>
        <p:spPr>
          <a:xfrm>
            <a:off x="6194150" y="1759275"/>
            <a:ext cx="4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P3</a:t>
            </a:r>
            <a:endParaRPr b="1"/>
          </a:p>
        </p:txBody>
      </p:sp>
      <p:sp>
        <p:nvSpPr>
          <p:cNvPr id="73" name="Google Shape;73;p14"/>
          <p:cNvSpPr txBox="1"/>
          <p:nvPr/>
        </p:nvSpPr>
        <p:spPr>
          <a:xfrm>
            <a:off x="1713000" y="4426125"/>
            <a:ext cx="57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Characterizes Inference Runtime &amp; </a:t>
            </a:r>
            <a:r>
              <a:rPr b="1" lang="en"/>
              <a:t>Challenges</a:t>
            </a:r>
            <a:r>
              <a:rPr b="1" lang="en"/>
              <a:t> when MPC is </a:t>
            </a:r>
            <a:r>
              <a:rPr b="1" lang="en"/>
              <a:t>implemented</a:t>
            </a:r>
            <a:r>
              <a:rPr b="1" lang="en"/>
              <a:t> on Transformer-based models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Transformer-based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Embedding tables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Secure Multi-party Computing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General Terms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Secret Sharing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Approximations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 Decomposition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Softmax overhead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Range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Accuracy &amp;  Performance trade-offs for embedding tables using tensor-train decomposition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Concerns about Embedding Tables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Embedding Looks ups - &gt; Pooling operations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Access Patterns leaks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can peak Page number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Prime &amp; Probe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Not well studied for MPC 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8" name="Google Shape;238;p33"/>
          <p:cNvGraphicFramePr/>
          <p:nvPr/>
        </p:nvGraphicFramePr>
        <p:xfrm>
          <a:off x="516075" y="2407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{CE2D9D7F-AE3A-435B-931D-D64323F44C1C}</a:tableStyleId>
              </a:tblPr>
              <a:tblGrid>
                <a:gridCol w="776825"/>
                <a:gridCol w="776825"/>
                <a:gridCol w="776825"/>
                <a:gridCol w="776825"/>
                <a:gridCol w="776825"/>
              </a:tblGrid>
              <a:tr h="41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Vlog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9" name="Google Shape;239;p33"/>
          <p:cNvGraphicFramePr/>
          <p:nvPr/>
        </p:nvGraphicFramePr>
        <p:xfrm>
          <a:off x="4682725" y="24070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{CE2D9D7F-AE3A-435B-931D-D64323F44C1C}</a:tableStyleId>
              </a:tblPr>
              <a:tblGrid>
                <a:gridCol w="776825"/>
                <a:gridCol w="776825"/>
                <a:gridCol w="776825"/>
                <a:gridCol w="776825"/>
                <a:gridCol w="776825"/>
              </a:tblGrid>
              <a:tr h="4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Vlog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33"/>
          <p:cNvSpPr txBox="1"/>
          <p:nvPr/>
        </p:nvSpPr>
        <p:spPr>
          <a:xfrm>
            <a:off x="311700" y="3404100"/>
            <a:ext cx="661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 Models -&gt; Users’ preferences or clicks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-&gt; Vocabulary IDs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1" name="Google Shape;241;p33"/>
          <p:cNvSpPr txBox="1"/>
          <p:nvPr/>
        </p:nvSpPr>
        <p:spPr>
          <a:xfrm>
            <a:off x="1871350" y="4065900"/>
            <a:ext cx="531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Embedding table accesses leak input information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Mitigations to Embedding Table Accesses</a:t>
            </a:r>
            <a:endParaRPr/>
          </a:p>
        </p:txBody>
      </p:sp>
      <p:sp>
        <p:nvSpPr>
          <p:cNvPr id="247" name="Google Shape;247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them 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Densified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Native one-hot </a:t>
            </a:r>
            <a:r>
              <a:rPr lang="en"/>
              <a:t>matrix</a:t>
            </a:r>
            <a:r>
              <a:rPr lang="en"/>
              <a:t> mul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Factor them &amp; Access them all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Decompose Bigger Tables into smaller ones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Tensor Train Decomposition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Trade Computations for Communications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2350" y="3186900"/>
            <a:ext cx="4000525" cy="149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Product Decomposition</a:t>
            </a:r>
            <a:endParaRPr/>
          </a:p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311700" y="1095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4x4 matrix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wo 2 x 2 matrices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16 -&gt; 8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Configuration runtime is reasonable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050" y="1017725"/>
            <a:ext cx="56501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300" y="2934488"/>
            <a:ext cx="4861876" cy="3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5"/>
          <p:cNvSpPr txBox="1"/>
          <p:nvPr/>
        </p:nvSpPr>
        <p:spPr>
          <a:xfrm>
            <a:off x="1871350" y="4065900"/>
            <a:ext cx="5319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Great reduction in oblivious data memory size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Decomposition Configurations &amp; their runtime</a:t>
            </a:r>
            <a:endParaRPr/>
          </a:p>
        </p:txBody>
      </p:sp>
      <p:pic>
        <p:nvPicPr>
          <p:cNvPr id="263" name="Google Shape;26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4675"/>
            <a:ext cx="8839204" cy="344849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/>
        </p:nvSpPr>
        <p:spPr>
          <a:xfrm>
            <a:off x="319925" y="1041825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original</a:t>
            </a:r>
            <a:r>
              <a:rPr lang="en"/>
              <a:t> Matrix size is [120,004 x 1024]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Tensor Product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sourced 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Skewed : a subset of entries are more </a:t>
            </a:r>
            <a:r>
              <a:rPr lang="en"/>
              <a:t>frequently</a:t>
            </a:r>
            <a:r>
              <a:rPr lang="en"/>
              <a:t> accessed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Production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Less skewed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Shows Accuracy degradation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DLRMs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experiments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Decomposition from trained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Study </a:t>
            </a:r>
            <a:r>
              <a:rPr lang="en"/>
              <a:t>accuracy</a:t>
            </a:r>
            <a:r>
              <a:rPr lang="en"/>
              <a:t> impacts on new Models and datasets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1770000" y="3953275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Requires </a:t>
            </a:r>
            <a:r>
              <a:rPr b="1" lang="en"/>
              <a:t>accuracy</a:t>
            </a:r>
            <a:r>
              <a:rPr b="1" lang="en"/>
              <a:t> studies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Backgrounds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Transformer-based Models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Embedding tables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Secure Multi-party Computing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General Terms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Secret Sharing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Approximations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Softmax overhead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Range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&amp;  Performance trade-offs for embedding tables using tensor-train decomposition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442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Transformer-Based Models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Processings: BERT, RoBERT, XLM, XLMR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Vision Models: ViT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745575" y="4519500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Main </a:t>
            </a:r>
            <a:r>
              <a:rPr b="1" lang="en"/>
              <a:t>components</a:t>
            </a:r>
            <a:r>
              <a:rPr b="1" lang="en"/>
              <a:t> in transformer-based models</a:t>
            </a:r>
            <a:endParaRPr b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012" y="1793500"/>
            <a:ext cx="4187127" cy="2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4427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Transformer-Based Models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Natural Language Processings: BERT, RoBERT, XLM, XLMR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Vision Models: ViT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745575" y="4519500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Two Main components in transformer-based models</a:t>
            </a:r>
            <a:endParaRPr b="1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012" y="1793500"/>
            <a:ext cx="4187127" cy="281915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2608600" y="4078400"/>
            <a:ext cx="2029800" cy="400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391600" y="3331150"/>
            <a:ext cx="4671600" cy="572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Embedding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 Data -&gt; Embedding Space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 Data is very difficult to use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Semantically similar items are not close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A</a:t>
            </a:r>
            <a:r>
              <a:rPr baseline="30000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W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 is embedding table (a matrix)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is categorical 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517325" y="210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{CE2D9D7F-AE3A-435B-931D-D64323F44C1C}</a:tableStyleId>
              </a:tblPr>
              <a:tblGrid>
                <a:gridCol w="776825"/>
                <a:gridCol w="776825"/>
                <a:gridCol w="776825"/>
                <a:gridCol w="776825"/>
                <a:gridCol w="776825"/>
              </a:tblGrid>
              <a:tr h="45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Vlog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8"/>
          <p:cNvGraphicFramePr/>
          <p:nvPr/>
        </p:nvGraphicFramePr>
        <p:xfrm>
          <a:off x="4618850" y="210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{CE2D9D7F-AE3A-435B-931D-D64323F44C1C}</a:tableStyleId>
              </a:tblPr>
              <a:tblGrid>
                <a:gridCol w="776825"/>
                <a:gridCol w="776825"/>
                <a:gridCol w="776825"/>
                <a:gridCol w="776825"/>
                <a:gridCol w="776825"/>
              </a:tblGrid>
              <a:tr h="45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Music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Vlog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History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p18"/>
          <p:cNvSpPr txBox="1"/>
          <p:nvPr/>
        </p:nvSpPr>
        <p:spPr>
          <a:xfrm>
            <a:off x="2421150" y="2994850"/>
            <a:ext cx="43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Two sparse vector for most watched  video types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713000" y="4173725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Embedding tables makes inputs more meaningful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1700" y="1217725"/>
            <a:ext cx="6160599" cy="282459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1713000" y="4426125"/>
            <a:ext cx="5718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Transformer Computation Components: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Linear, Activations, Softmax</a:t>
            </a:r>
            <a:endParaRPr b="1"/>
          </a:p>
        </p:txBody>
      </p:sp>
      <p:sp>
        <p:nvSpPr>
          <p:cNvPr id="115" name="Google Shape;115;p19"/>
          <p:cNvSpPr txBox="1"/>
          <p:nvPr/>
        </p:nvSpPr>
        <p:spPr>
          <a:xfrm>
            <a:off x="0" y="1227725"/>
            <a:ext cx="240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Linear(ACT(Linear(x)))</a:t>
            </a:r>
            <a:endParaRPr sz="1100"/>
          </a:p>
        </p:txBody>
      </p:sp>
      <p:cxnSp>
        <p:nvCxnSpPr>
          <p:cNvPr id="116" name="Google Shape;116;p19"/>
          <p:cNvCxnSpPr/>
          <p:nvPr/>
        </p:nvCxnSpPr>
        <p:spPr>
          <a:xfrm rot="10800000">
            <a:off x="1244825" y="1498325"/>
            <a:ext cx="548700" cy="84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9"/>
          <p:cNvCxnSpPr/>
          <p:nvPr/>
        </p:nvCxnSpPr>
        <p:spPr>
          <a:xfrm rot="10800000">
            <a:off x="146525" y="1506700"/>
            <a:ext cx="1590300" cy="12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850" y="467373"/>
            <a:ext cx="355348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Backgrounds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Transformer-based Models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Embedding tables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Transformer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Secure Multi-party Computing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General Terms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Secret Sharing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Approximations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Characterizations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Softmax overhead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Range Issue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Accuracy &amp;  Performance trade-offs for embedding tables using tensor-train decomposition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 Multi-Party Computing 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8700" y="850350"/>
            <a:ext cx="4308224" cy="3442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cloud computing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#1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Distribute shares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Additive &amp; binary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#2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MPC servers computes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#3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Retrieve Results</a:t>
            </a:r>
            <a:r>
              <a:rPr lang="en"/>
              <a:t> 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1713000" y="4394400"/>
            <a:ext cx="571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MPC protocols allows secure remote computation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