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3.xml" ContentType="application/vnd.openxmlformats-officedocument.drawingml.chart+xml"/>
  <Override PartName="/ppt/notesSlides/notesSlide27.xml" ContentType="application/vnd.openxmlformats-officedocument.presentationml.notesSlide+xml"/>
  <Override PartName="/ppt/charts/chart4.xml" ContentType="application/vnd.openxmlformats-officedocument.drawingml.chart+xml"/>
  <Override PartName="/ppt/notesSlides/notesSlide28.xml" ContentType="application/vnd.openxmlformats-officedocument.presentationml.notesSlide+xml"/>
  <Override PartName="/ppt/charts/chart5.xml" ContentType="application/vnd.openxmlformats-officedocument.drawingml.chart+xml"/>
  <Override PartName="/ppt/notesSlides/notesSlide29.xml" ContentType="application/vnd.openxmlformats-officedocument.presentationml.notesSlide+xml"/>
  <Override PartName="/ppt/charts/chart6.xml" ContentType="application/vnd.openxmlformats-officedocument.drawingml.chart+xml"/>
  <Override PartName="/ppt/notesSlides/notesSlide30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drawings/drawing1.xml" ContentType="application/vnd.openxmlformats-officedocument.drawingml.chartshapes+xml"/>
  <Override PartName="/ppt/charts/chart9.xml" ContentType="application/vnd.openxmlformats-officedocument.drawingml.chart+xml"/>
  <Override PartName="/ppt/drawings/drawing2.xml" ContentType="application/vnd.openxmlformats-officedocument.drawingml.chartshapes+xml"/>
  <Override PartName="/ppt/charts/chart10.xml" ContentType="application/vnd.openxmlformats-officedocument.drawingml.chart+xml"/>
  <Override PartName="/ppt/drawings/drawing3.xml" ContentType="application/vnd.openxmlformats-officedocument.drawingml.chartshapes+xml"/>
  <Override PartName="/ppt/charts/chart11.xml" ContentType="application/vnd.openxmlformats-officedocument.drawingml.chart+xml"/>
  <Override PartName="/ppt/drawings/drawing4.xml" ContentType="application/vnd.openxmlformats-officedocument.drawingml.chartshapes+xml"/>
  <Override PartName="/ppt/notesSlides/notesSlide3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8"/>
  </p:notesMasterIdLst>
  <p:sldIdLst>
    <p:sldId id="256" r:id="rId2"/>
    <p:sldId id="569" r:id="rId3"/>
    <p:sldId id="565" r:id="rId4"/>
    <p:sldId id="456" r:id="rId5"/>
    <p:sldId id="457" r:id="rId6"/>
    <p:sldId id="458" r:id="rId7"/>
    <p:sldId id="459" r:id="rId8"/>
    <p:sldId id="460" r:id="rId9"/>
    <p:sldId id="461" r:id="rId10"/>
    <p:sldId id="529" r:id="rId11"/>
    <p:sldId id="530" r:id="rId12"/>
    <p:sldId id="464" r:id="rId13"/>
    <p:sldId id="468" r:id="rId14"/>
    <p:sldId id="537" r:id="rId15"/>
    <p:sldId id="465" r:id="rId16"/>
    <p:sldId id="469" r:id="rId17"/>
    <p:sldId id="376" r:id="rId18"/>
    <p:sldId id="532" r:id="rId19"/>
    <p:sldId id="571" r:id="rId20"/>
    <p:sldId id="378" r:id="rId21"/>
    <p:sldId id="472" r:id="rId22"/>
    <p:sldId id="379" r:id="rId23"/>
    <p:sldId id="534" r:id="rId24"/>
    <p:sldId id="428" r:id="rId25"/>
    <p:sldId id="550" r:id="rId26"/>
    <p:sldId id="570" r:id="rId27"/>
    <p:sldId id="553" r:id="rId28"/>
    <p:sldId id="552" r:id="rId29"/>
    <p:sldId id="554" r:id="rId30"/>
    <p:sldId id="560" r:id="rId31"/>
    <p:sldId id="535" r:id="rId32"/>
    <p:sldId id="487" r:id="rId33"/>
    <p:sldId id="562" r:id="rId34"/>
    <p:sldId id="561" r:id="rId35"/>
    <p:sldId id="572" r:id="rId36"/>
    <p:sldId id="488" r:id="rId37"/>
    <p:sldId id="542" r:id="rId38"/>
    <p:sldId id="563" r:id="rId39"/>
    <p:sldId id="541" r:id="rId40"/>
    <p:sldId id="543" r:id="rId41"/>
    <p:sldId id="544" r:id="rId42"/>
    <p:sldId id="548" r:id="rId43"/>
    <p:sldId id="567" r:id="rId44"/>
    <p:sldId id="547" r:id="rId45"/>
    <p:sldId id="528" r:id="rId46"/>
    <p:sldId id="494" r:id="rId47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9900"/>
    <a:srgbClr val="0000FF"/>
    <a:srgbClr val="CC0000"/>
    <a:srgbClr val="FFCCCC"/>
    <a:srgbClr val="33CC33"/>
    <a:srgbClr val="FFCCFF"/>
    <a:srgbClr val="800000"/>
    <a:srgbClr val="FF99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8" autoAdjust="0"/>
    <p:restoredTop sz="78747" autoAdjust="0"/>
  </p:normalViewPr>
  <p:slideViewPr>
    <p:cSldViewPr>
      <p:cViewPr>
        <p:scale>
          <a:sx n="60" d="100"/>
          <a:sy n="60" d="100"/>
        </p:scale>
        <p:origin x="-2916" y="-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ungkapy\Desktop\3LC\ternary_pcm.xls" TargetMode="Externa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sungkapy\Desktop\3LC\MLC_RD_Model_.xls" TargetMode="Externa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C:\Users\sungkapy\Desktop\3LC\MLC_RD_Model_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ungkapy\Desktop\3LC\ternary_pcm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ungkapy\Desktop\3LC\TLC4_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ungkapy\Desktop\3LC\TLC4_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ungkapy\Desktop\3LC\TLC4_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ungkapy\Desktop\3LC\TLC4_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ungkapy\Desktop\3LC\TLC4_.xls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sungkapy\Desktop\3LC\MLC_RD_Model_.xls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sungkapy\Desktop\3LC\MLC_RD_Model_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259567926587418"/>
          <c:y val="5.169347949153414E-2"/>
          <c:w val="0.76280726459118098"/>
          <c:h val="0.73262024599866193"/>
        </c:manualLayout>
      </c:layout>
      <c:lineChart>
        <c:grouping val="standard"/>
        <c:varyColors val="0"/>
        <c:ser>
          <c:idx val="1"/>
          <c:order val="0"/>
          <c:tx>
            <c:strRef>
              <c:f>'[ternary_pcm.xls]error rate (4L)'!$D$2</c:f>
              <c:strCache>
                <c:ptCount val="1"/>
                <c:pt idx="0">
                  <c:v>Storage Level 1 (Equation)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square"/>
            <c:size val="13"/>
            <c:spPr>
              <a:solidFill>
                <a:srgbClr val="0070C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strRef>
              <c:f>'[ternary_pcm.xls]error rate (4L)'!$B$3:$B$19</c:f>
              <c:strCache>
                <c:ptCount val="17"/>
                <c:pt idx="0">
                  <c:v>2^1</c:v>
                </c:pt>
                <c:pt idx="1">
                  <c:v>2^2</c:v>
                </c:pt>
                <c:pt idx="2">
                  <c:v>2^3</c:v>
                </c:pt>
                <c:pt idx="3">
                  <c:v>2^4</c:v>
                </c:pt>
                <c:pt idx="4">
                  <c:v>2^5</c:v>
                </c:pt>
                <c:pt idx="5">
                  <c:v>2^6</c:v>
                </c:pt>
                <c:pt idx="6">
                  <c:v>2^7</c:v>
                </c:pt>
                <c:pt idx="7">
                  <c:v>2^8</c:v>
                </c:pt>
                <c:pt idx="8">
                  <c:v>2^9</c:v>
                </c:pt>
                <c:pt idx="9">
                  <c:v>2^10</c:v>
                </c:pt>
                <c:pt idx="10">
                  <c:v>2^11</c:v>
                </c:pt>
                <c:pt idx="11">
                  <c:v>2^12</c:v>
                </c:pt>
                <c:pt idx="12">
                  <c:v>2^13</c:v>
                </c:pt>
                <c:pt idx="13">
                  <c:v>2^14</c:v>
                </c:pt>
                <c:pt idx="14">
                  <c:v>2^15</c:v>
                </c:pt>
                <c:pt idx="15">
                  <c:v>2^16</c:v>
                </c:pt>
                <c:pt idx="16">
                  <c:v>2^17</c:v>
                </c:pt>
              </c:strCache>
            </c:strRef>
          </c:cat>
          <c:val>
            <c:numRef>
              <c:f>'[ternary_pcm.xls]error rate (4L)'!$D$3:$D$19</c:f>
              <c:numCache>
                <c:formatCode>0.000E+00</c:formatCode>
                <c:ptCount val="17"/>
                <c:pt idx="1">
                  <c:v>1.5880799999999999E-14</c:v>
                </c:pt>
                <c:pt idx="2">
                  <c:v>5.8531700000000008E-8</c:v>
                </c:pt>
                <c:pt idx="3">
                  <c:v>7.4528299999999996E-6</c:v>
                </c:pt>
                <c:pt idx="4">
                  <c:v>6.4759799999999996E-5</c:v>
                </c:pt>
                <c:pt idx="5">
                  <c:v>2.1319500000000001E-4</c:v>
                </c:pt>
                <c:pt idx="6">
                  <c:v>4.5650600000000002E-4</c:v>
                </c:pt>
                <c:pt idx="7">
                  <c:v>7.8423700000000002E-4</c:v>
                </c:pt>
                <c:pt idx="8">
                  <c:v>1.188E-3</c:v>
                </c:pt>
                <c:pt idx="9">
                  <c:v>1.6643300000000001E-3</c:v>
                </c:pt>
                <c:pt idx="10">
                  <c:v>2.2137300000000001E-3</c:v>
                </c:pt>
                <c:pt idx="11">
                  <c:v>2.83936E-3</c:v>
                </c:pt>
                <c:pt idx="12">
                  <c:v>3.5462200000000001E-3</c:v>
                </c:pt>
                <c:pt idx="13">
                  <c:v>4.3405900000000001E-3</c:v>
                </c:pt>
                <c:pt idx="14">
                  <c:v>5.2297100000000003E-3</c:v>
                </c:pt>
                <c:pt idx="15">
                  <c:v>6.2216099999999998E-3</c:v>
                </c:pt>
                <c:pt idx="16">
                  <c:v>7.3249400000000003E-3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'[ternary_pcm.xls]error rate (4L)'!$E$2</c:f>
              <c:strCache>
                <c:ptCount val="1"/>
                <c:pt idx="0">
                  <c:v>Storage Level 2 (Equation)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triangle"/>
            <c:size val="15"/>
            <c:spPr>
              <a:solidFill>
                <a:srgbClr val="C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strRef>
              <c:f>'[ternary_pcm.xls]error rate (4L)'!$B$3:$B$19</c:f>
              <c:strCache>
                <c:ptCount val="17"/>
                <c:pt idx="0">
                  <c:v>2^1</c:v>
                </c:pt>
                <c:pt idx="1">
                  <c:v>2^2</c:v>
                </c:pt>
                <c:pt idx="2">
                  <c:v>2^3</c:v>
                </c:pt>
                <c:pt idx="3">
                  <c:v>2^4</c:v>
                </c:pt>
                <c:pt idx="4">
                  <c:v>2^5</c:v>
                </c:pt>
                <c:pt idx="5">
                  <c:v>2^6</c:v>
                </c:pt>
                <c:pt idx="6">
                  <c:v>2^7</c:v>
                </c:pt>
                <c:pt idx="7">
                  <c:v>2^8</c:v>
                </c:pt>
                <c:pt idx="8">
                  <c:v>2^9</c:v>
                </c:pt>
                <c:pt idx="9">
                  <c:v>2^10</c:v>
                </c:pt>
                <c:pt idx="10">
                  <c:v>2^11</c:v>
                </c:pt>
                <c:pt idx="11">
                  <c:v>2^12</c:v>
                </c:pt>
                <c:pt idx="12">
                  <c:v>2^13</c:v>
                </c:pt>
                <c:pt idx="13">
                  <c:v>2^14</c:v>
                </c:pt>
                <c:pt idx="14">
                  <c:v>2^15</c:v>
                </c:pt>
                <c:pt idx="15">
                  <c:v>2^16</c:v>
                </c:pt>
                <c:pt idx="16">
                  <c:v>2^17</c:v>
                </c:pt>
              </c:strCache>
            </c:strRef>
          </c:cat>
          <c:val>
            <c:numRef>
              <c:f>'[ternary_pcm.xls]error rate (4L)'!$E$3:$E$19</c:f>
              <c:numCache>
                <c:formatCode>0.000E+00</c:formatCode>
                <c:ptCount val="17"/>
                <c:pt idx="0">
                  <c:v>5.8531700000000008E-8</c:v>
                </c:pt>
                <c:pt idx="1">
                  <c:v>2.1319500000000001E-4</c:v>
                </c:pt>
                <c:pt idx="2">
                  <c:v>1.188E-3</c:v>
                </c:pt>
                <c:pt idx="3">
                  <c:v>2.83936E-3</c:v>
                </c:pt>
                <c:pt idx="4">
                  <c:v>5.2297100000000003E-3</c:v>
                </c:pt>
                <c:pt idx="5">
                  <c:v>8.5489399999999997E-3</c:v>
                </c:pt>
                <c:pt idx="6">
                  <c:v>1.3043600000000001E-2</c:v>
                </c:pt>
                <c:pt idx="7">
                  <c:v>1.8991999999999998E-2</c:v>
                </c:pt>
                <c:pt idx="8">
                  <c:v>2.6685299999999999E-2</c:v>
                </c:pt>
                <c:pt idx="9">
                  <c:v>3.6404800000000001E-2</c:v>
                </c:pt>
                <c:pt idx="10">
                  <c:v>4.8397700000000002E-2</c:v>
                </c:pt>
                <c:pt idx="11">
                  <c:v>6.2853500000000007E-2</c:v>
                </c:pt>
                <c:pt idx="12">
                  <c:v>7.9883499999999996E-2</c:v>
                </c:pt>
                <c:pt idx="13">
                  <c:v>9.9507300000000007E-2</c:v>
                </c:pt>
                <c:pt idx="14">
                  <c:v>0.12164800000000001</c:v>
                </c:pt>
                <c:pt idx="15">
                  <c:v>0.14613399999999999</c:v>
                </c:pt>
                <c:pt idx="16">
                  <c:v>0.17271600000000001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741056"/>
        <c:axId val="73743360"/>
      </c:lineChart>
      <c:catAx>
        <c:axId val="737410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800" b="1"/>
                </a:pPr>
                <a:r>
                  <a:rPr lang="en-US" sz="2800" b="1"/>
                  <a:t>Time (sec)</a:t>
                </a:r>
              </a:p>
            </c:rich>
          </c:tx>
          <c:layout>
            <c:manualLayout>
              <c:xMode val="edge"/>
              <c:yMode val="edge"/>
              <c:x val="0.449438202247191"/>
              <c:y val="0.9018181818181818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/>
            </a:pPr>
            <a:endParaRPr lang="en-US"/>
          </a:p>
        </c:txPr>
        <c:crossAx val="73743360"/>
        <c:crossesAt val="1.0000000000000001E-15"/>
        <c:auto val="1"/>
        <c:lblAlgn val="ctr"/>
        <c:lblOffset val="100"/>
        <c:tickLblSkip val="1"/>
        <c:tickMarkSkip val="1"/>
        <c:noMultiLvlLbl val="0"/>
      </c:catAx>
      <c:valAx>
        <c:axId val="73743360"/>
        <c:scaling>
          <c:logBase val="10"/>
          <c:orientation val="minMax"/>
          <c:min val="1.0000000000000001E-15"/>
        </c:scaling>
        <c:delete val="0"/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2800" b="1"/>
                </a:pPr>
                <a:r>
                  <a:rPr lang="en-US" sz="2800" b="1"/>
                  <a:t>Probability of Soft Error</a:t>
                </a:r>
              </a:p>
            </c:rich>
          </c:tx>
          <c:layout>
            <c:manualLayout>
              <c:xMode val="edge"/>
              <c:yMode val="edge"/>
              <c:x val="6.0965926204082912E-3"/>
              <c:y val="0.10020194534506717"/>
            </c:manualLayout>
          </c:layout>
          <c:overlay val="0"/>
          <c:spPr>
            <a:noFill/>
            <a:ln w="25400">
              <a:noFill/>
            </a:ln>
          </c:spPr>
        </c:title>
        <c:numFmt formatCode="0.E+0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73741056"/>
        <c:crosses val="autoZero"/>
        <c:crossBetween val="between"/>
        <c:majorUnit val="100"/>
      </c:valAx>
      <c:spPr>
        <a:noFill/>
        <a:ln w="12700">
          <a:solidFill>
            <a:srgbClr val="333333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351123595505618"/>
          <c:y val="0.63025557099480212"/>
          <c:w val="0.6067415730337079"/>
          <c:h val="0.14792630332973086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2000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204571726613782"/>
          <c:y val="4.5454608507480287E-2"/>
          <c:w val="0.84469853200929956"/>
          <c:h val="0.79261473584918751"/>
        </c:manualLayout>
      </c:layout>
      <c:lineChart>
        <c:grouping val="standard"/>
        <c:varyColors val="0"/>
        <c:ser>
          <c:idx val="2"/>
          <c:order val="0"/>
          <c:tx>
            <c:strRef>
              <c:f>'[MLC_RD_Model_.xls]HW Overhead'!$G$122</c:f>
              <c:strCache>
                <c:ptCount val="1"/>
                <c:pt idx="0">
                  <c:v>256 bits</c:v>
                </c:pt>
              </c:strCache>
            </c:strRef>
          </c:tx>
          <c:spPr>
            <a:ln w="12700">
              <a:solidFill>
                <a:srgbClr val="333333"/>
              </a:solidFill>
              <a:prstDash val="sysDash"/>
            </a:ln>
          </c:spPr>
          <c:marker>
            <c:symbol val="triangle"/>
            <c:size val="13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cat>
            <c:numRef>
              <c:f>'[MLC_RD_Model_.xls]HW Overhead'!$H$119:$AN$119</c:f>
              <c:numCache>
                <c:formatCode>General</c:formatCode>
                <c:ptCount val="3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</c:numCache>
            </c:numRef>
          </c:cat>
          <c:val>
            <c:numRef>
              <c:f>'[MLC_RD_Model_.xls]HW Overhead'!$H$122:$AA$122</c:f>
              <c:numCache>
                <c:formatCode>General</c:formatCode>
                <c:ptCount val="20"/>
                <c:pt idx="0">
                  <c:v>2</c:v>
                </c:pt>
                <c:pt idx="1">
                  <c:v>1.9248120300751879</c:v>
                </c:pt>
                <c:pt idx="2">
                  <c:v>1.8686131386861313</c:v>
                </c:pt>
                <c:pt idx="3">
                  <c:v>1.8028169014084507</c:v>
                </c:pt>
                <c:pt idx="4">
                  <c:v>1.7534246575342465</c:v>
                </c:pt>
                <c:pt idx="5">
                  <c:v>1.695364238410596</c:v>
                </c:pt>
                <c:pt idx="6">
                  <c:v>1.6516129032258065</c:v>
                </c:pt>
                <c:pt idx="7">
                  <c:v>1.6</c:v>
                </c:pt>
                <c:pt idx="8">
                  <c:v>1.5609756097560976</c:v>
                </c:pt>
                <c:pt idx="9">
                  <c:v>1.514792899408284</c:v>
                </c:pt>
                <c:pt idx="10">
                  <c:v>1.4797687861271676</c:v>
                </c:pt>
                <c:pt idx="11">
                  <c:v>1.4382022471910112</c:v>
                </c:pt>
                <c:pt idx="12">
                  <c:v>1.4065934065934067</c:v>
                </c:pt>
                <c:pt idx="13">
                  <c:v>1.3689839572192513</c:v>
                </c:pt>
                <c:pt idx="14">
                  <c:v>1.3403141361256545</c:v>
                </c:pt>
                <c:pt idx="15">
                  <c:v>1.3061224489795917</c:v>
                </c:pt>
                <c:pt idx="16">
                  <c:v>1.28</c:v>
                </c:pt>
                <c:pt idx="17">
                  <c:v>1.248780487804878</c:v>
                </c:pt>
                <c:pt idx="18">
                  <c:v>1.2248803827751196</c:v>
                </c:pt>
                <c:pt idx="19">
                  <c:v>1.1962616822429906</c:v>
                </c:pt>
              </c:numCache>
            </c:numRef>
          </c:val>
          <c:smooth val="0"/>
        </c:ser>
        <c:ser>
          <c:idx val="4"/>
          <c:order val="1"/>
          <c:tx>
            <c:strRef>
              <c:f>'[MLC_RD_Model_.xls]HW Overhead'!$G$124</c:f>
              <c:strCache>
                <c:ptCount val="1"/>
                <c:pt idx="0">
                  <c:v>256 bits</c:v>
                </c:pt>
              </c:strCache>
            </c:strRef>
          </c:tx>
          <c:spPr>
            <a:ln w="12700">
              <a:solidFill>
                <a:srgbClr val="800080"/>
              </a:solidFill>
              <a:prstDash val="solid"/>
            </a:ln>
          </c:spPr>
          <c:marker>
            <c:symbol val="triangle"/>
            <c:size val="6"/>
            <c:spPr>
              <a:noFill/>
              <a:ln>
                <a:solidFill>
                  <a:srgbClr val="333333"/>
                </a:solidFill>
                <a:prstDash val="solid"/>
              </a:ln>
            </c:spPr>
          </c:marker>
          <c:dPt>
            <c:idx val="20"/>
            <c:marker>
              <c:symbol val="triangle"/>
              <c:size val="23"/>
              <c:spPr>
                <a:solidFill>
                  <a:srgbClr val="C00000"/>
                </a:solidFill>
                <a:ln>
                  <a:solidFill>
                    <a:srgbClr val="333333"/>
                  </a:solidFill>
                  <a:prstDash val="solid"/>
                </a:ln>
              </c:spPr>
            </c:marker>
            <c:bubble3D val="0"/>
          </c:dPt>
          <c:cat>
            <c:numRef>
              <c:f>'[MLC_RD_Model_.xls]HW Overhead'!$H$119:$AN$119</c:f>
              <c:numCache>
                <c:formatCode>General</c:formatCode>
                <c:ptCount val="3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</c:numCache>
            </c:numRef>
          </c:cat>
          <c:val>
            <c:numRef>
              <c:f>'[MLC_RD_Model_.xls]HW Overhead'!$H$124:$AB$124</c:f>
              <c:numCache>
                <c:formatCode>General</c:formatCode>
                <c:ptCount val="21"/>
                <c:pt idx="0">
                  <c:v>2</c:v>
                </c:pt>
                <c:pt idx="20">
                  <c:v>1.1743119266055047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316224"/>
        <c:axId val="75322112"/>
      </c:lineChart>
      <c:catAx>
        <c:axId val="75316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2400"/>
            </a:pPr>
            <a:endParaRPr lang="en-US"/>
          </a:p>
        </c:txPr>
        <c:crossAx val="7532211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75322112"/>
        <c:scaling>
          <c:orientation val="minMax"/>
          <c:max val="2.0499999999999998"/>
          <c:min val="0.8"/>
        </c:scaling>
        <c:delete val="0"/>
        <c:axPos val="l"/>
        <c:majorGridlines>
          <c:spPr>
            <a:ln w="3175">
              <a:solidFill>
                <a:srgbClr val="969696"/>
              </a:solidFill>
              <a:prstDash val="sysDash"/>
            </a:ln>
          </c:spPr>
        </c:majorGridlines>
        <c:numFmt formatCode="0.0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75316224"/>
        <c:crosses val="autoZero"/>
        <c:crossBetween val="between"/>
        <c:majorUnit val="0.2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2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204571726613782"/>
          <c:y val="4.5454608507480287E-2"/>
          <c:w val="0.84469853200929956"/>
          <c:h val="0.79261473584918751"/>
        </c:manualLayout>
      </c:layout>
      <c:lineChart>
        <c:grouping val="standard"/>
        <c:varyColors val="0"/>
        <c:ser>
          <c:idx val="2"/>
          <c:order val="0"/>
          <c:tx>
            <c:strRef>
              <c:f>'[MLC_RD_Model_.xls]HW Overhead'!$G$122</c:f>
              <c:strCache>
                <c:ptCount val="1"/>
                <c:pt idx="0">
                  <c:v>256 bits</c:v>
                </c:pt>
              </c:strCache>
            </c:strRef>
          </c:tx>
          <c:spPr>
            <a:ln w="12700">
              <a:solidFill>
                <a:srgbClr val="333333"/>
              </a:solidFill>
              <a:prstDash val="sysDash"/>
            </a:ln>
          </c:spPr>
          <c:marker>
            <c:symbol val="triangle"/>
            <c:size val="13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cat>
            <c:numRef>
              <c:f>'[MLC_RD_Model_.xls]HW Overhead'!$H$119:$AN$119</c:f>
              <c:numCache>
                <c:formatCode>General</c:formatCode>
                <c:ptCount val="3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</c:numCache>
            </c:numRef>
          </c:cat>
          <c:val>
            <c:numRef>
              <c:f>'[MLC_RD_Model_.xls]HW Overhead'!$H$122:$AA$122</c:f>
              <c:numCache>
                <c:formatCode>General</c:formatCode>
                <c:ptCount val="20"/>
                <c:pt idx="0">
                  <c:v>2</c:v>
                </c:pt>
                <c:pt idx="1">
                  <c:v>1.9248120300751879</c:v>
                </c:pt>
                <c:pt idx="2">
                  <c:v>1.8686131386861313</c:v>
                </c:pt>
                <c:pt idx="3">
                  <c:v>1.8028169014084507</c:v>
                </c:pt>
                <c:pt idx="4">
                  <c:v>1.7534246575342465</c:v>
                </c:pt>
                <c:pt idx="5">
                  <c:v>1.695364238410596</c:v>
                </c:pt>
                <c:pt idx="6">
                  <c:v>1.6516129032258065</c:v>
                </c:pt>
                <c:pt idx="7">
                  <c:v>1.6</c:v>
                </c:pt>
                <c:pt idx="8">
                  <c:v>1.5609756097560976</c:v>
                </c:pt>
                <c:pt idx="9">
                  <c:v>1.514792899408284</c:v>
                </c:pt>
                <c:pt idx="10">
                  <c:v>1.4797687861271676</c:v>
                </c:pt>
                <c:pt idx="11">
                  <c:v>1.4382022471910112</c:v>
                </c:pt>
                <c:pt idx="12">
                  <c:v>1.4065934065934067</c:v>
                </c:pt>
                <c:pt idx="13">
                  <c:v>1.3689839572192513</c:v>
                </c:pt>
                <c:pt idx="14">
                  <c:v>1.3403141361256545</c:v>
                </c:pt>
                <c:pt idx="15">
                  <c:v>1.3061224489795917</c:v>
                </c:pt>
                <c:pt idx="16">
                  <c:v>1.28</c:v>
                </c:pt>
                <c:pt idx="17">
                  <c:v>1.248780487804878</c:v>
                </c:pt>
                <c:pt idx="18">
                  <c:v>1.2248803827751196</c:v>
                </c:pt>
                <c:pt idx="19">
                  <c:v>1.1962616822429906</c:v>
                </c:pt>
              </c:numCache>
            </c:numRef>
          </c:val>
          <c:smooth val="0"/>
        </c:ser>
        <c:ser>
          <c:idx val="4"/>
          <c:order val="1"/>
          <c:tx>
            <c:strRef>
              <c:f>'[MLC_RD_Model_.xls]HW Overhead'!$G$124</c:f>
              <c:strCache>
                <c:ptCount val="1"/>
                <c:pt idx="0">
                  <c:v>256 bits</c:v>
                </c:pt>
              </c:strCache>
            </c:strRef>
          </c:tx>
          <c:spPr>
            <a:ln w="12700">
              <a:solidFill>
                <a:srgbClr val="800080"/>
              </a:solidFill>
              <a:prstDash val="solid"/>
            </a:ln>
          </c:spPr>
          <c:marker>
            <c:symbol val="triangle"/>
            <c:size val="6"/>
            <c:spPr>
              <a:noFill/>
              <a:ln>
                <a:solidFill>
                  <a:srgbClr val="333333"/>
                </a:solidFill>
                <a:prstDash val="solid"/>
              </a:ln>
            </c:spPr>
          </c:marker>
          <c:dPt>
            <c:idx val="20"/>
            <c:marker>
              <c:symbol val="triangle"/>
              <c:size val="23"/>
              <c:spPr>
                <a:solidFill>
                  <a:srgbClr val="C00000"/>
                </a:solidFill>
                <a:ln>
                  <a:solidFill>
                    <a:srgbClr val="333333"/>
                  </a:solidFill>
                  <a:prstDash val="solid"/>
                </a:ln>
              </c:spPr>
            </c:marker>
            <c:bubble3D val="0"/>
          </c:dPt>
          <c:cat>
            <c:numRef>
              <c:f>'[MLC_RD_Model_.xls]HW Overhead'!$H$119:$AN$119</c:f>
              <c:numCache>
                <c:formatCode>General</c:formatCode>
                <c:ptCount val="3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</c:numCache>
            </c:numRef>
          </c:cat>
          <c:val>
            <c:numRef>
              <c:f>'[MLC_RD_Model_.xls]HW Overhead'!$H$124:$AB$124</c:f>
              <c:numCache>
                <c:formatCode>General</c:formatCode>
                <c:ptCount val="21"/>
                <c:pt idx="0">
                  <c:v>2</c:v>
                </c:pt>
                <c:pt idx="20">
                  <c:v>1.1743119266055047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609728"/>
        <c:axId val="89611264"/>
      </c:lineChart>
      <c:catAx>
        <c:axId val="89609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2400"/>
            </a:pPr>
            <a:endParaRPr lang="en-US"/>
          </a:p>
        </c:txPr>
        <c:crossAx val="8961126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89611264"/>
        <c:scaling>
          <c:orientation val="minMax"/>
          <c:max val="2.0499999999999998"/>
          <c:min val="0.8"/>
        </c:scaling>
        <c:delete val="0"/>
        <c:axPos val="l"/>
        <c:majorGridlines>
          <c:spPr>
            <a:ln w="3175">
              <a:solidFill>
                <a:srgbClr val="969696"/>
              </a:solidFill>
              <a:prstDash val="sysDash"/>
            </a:ln>
          </c:spPr>
        </c:majorGridlines>
        <c:numFmt formatCode="0.0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89609728"/>
        <c:crosses val="autoZero"/>
        <c:crossBetween val="between"/>
        <c:majorUnit val="0.2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2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259567926587418"/>
          <c:y val="5.169347949153414E-2"/>
          <c:w val="0.76280726459118098"/>
          <c:h val="0.73262024599866193"/>
        </c:manualLayout>
      </c:layout>
      <c:barChart>
        <c:barDir val="col"/>
        <c:grouping val="clustered"/>
        <c:varyColors val="0"/>
        <c:ser>
          <c:idx val="4"/>
          <c:order val="2"/>
          <c:tx>
            <c:strRef>
              <c:f>'[ternary_pcm.xls]error rate (4L)'!$G$2</c:f>
              <c:strCache>
                <c:ptCount val="1"/>
                <c:pt idx="0">
                  <c:v>Storage Level 1 (Simulated results)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</c:spPr>
          <c:invertIfNegative val="0"/>
          <c:cat>
            <c:strRef>
              <c:f>'[ternary_pcm.xls]error rate (4L)'!$B$3:$B$19</c:f>
              <c:strCache>
                <c:ptCount val="17"/>
                <c:pt idx="0">
                  <c:v>2^1</c:v>
                </c:pt>
                <c:pt idx="1">
                  <c:v>2^2</c:v>
                </c:pt>
                <c:pt idx="2">
                  <c:v>2^3</c:v>
                </c:pt>
                <c:pt idx="3">
                  <c:v>2^4</c:v>
                </c:pt>
                <c:pt idx="4">
                  <c:v>2^5</c:v>
                </c:pt>
                <c:pt idx="5">
                  <c:v>2^6</c:v>
                </c:pt>
                <c:pt idx="6">
                  <c:v>2^7</c:v>
                </c:pt>
                <c:pt idx="7">
                  <c:v>2^8</c:v>
                </c:pt>
                <c:pt idx="8">
                  <c:v>2^9</c:v>
                </c:pt>
                <c:pt idx="9">
                  <c:v>2^10</c:v>
                </c:pt>
                <c:pt idx="10">
                  <c:v>2^11</c:v>
                </c:pt>
                <c:pt idx="11">
                  <c:v>2^12</c:v>
                </c:pt>
                <c:pt idx="12">
                  <c:v>2^13</c:v>
                </c:pt>
                <c:pt idx="13">
                  <c:v>2^14</c:v>
                </c:pt>
                <c:pt idx="14">
                  <c:v>2^15</c:v>
                </c:pt>
                <c:pt idx="15">
                  <c:v>2^16</c:v>
                </c:pt>
                <c:pt idx="16">
                  <c:v>2^17</c:v>
                </c:pt>
              </c:strCache>
            </c:strRef>
          </c:cat>
          <c:val>
            <c:numRef>
              <c:f>'[ternary_pcm.xls]error rate (4L)'!$G$3:$G$19</c:f>
              <c:numCache>
                <c:formatCode>General</c:formatCode>
                <c:ptCount val="17"/>
                <c:pt idx="2" formatCode="0.000E+00">
                  <c:v>7.4000000000000001E-8</c:v>
                </c:pt>
                <c:pt idx="3" formatCode="0.000E+00">
                  <c:v>7.5660000000000001E-6</c:v>
                </c:pt>
                <c:pt idx="4" formatCode="0.000E+00">
                  <c:v>6.5510000000000001E-5</c:v>
                </c:pt>
                <c:pt idx="5" formatCode="0.000E+00">
                  <c:v>2.1535900000000001E-4</c:v>
                </c:pt>
                <c:pt idx="6" formatCode="0.000E+00">
                  <c:v>4.5967799999999999E-4</c:v>
                </c:pt>
                <c:pt idx="7" formatCode="0.000E+00">
                  <c:v>7.9011399999999996E-4</c:v>
                </c:pt>
                <c:pt idx="8" formatCode="0.000E+00">
                  <c:v>1.19659E-3</c:v>
                </c:pt>
                <c:pt idx="9" formatCode="0.000E+00">
                  <c:v>1.6758910000000001E-3</c:v>
                </c:pt>
                <c:pt idx="10" formatCode="0.000E+00">
                  <c:v>2.2289110000000001E-3</c:v>
                </c:pt>
                <c:pt idx="11" formatCode="0.000E+00">
                  <c:v>2.8582719999999998E-3</c:v>
                </c:pt>
                <c:pt idx="12" formatCode="0.000E+00">
                  <c:v>3.5685930000000001E-3</c:v>
                </c:pt>
                <c:pt idx="13" formatCode="0.000E+00">
                  <c:v>4.3697299999999996E-3</c:v>
                </c:pt>
                <c:pt idx="14" formatCode="0.000E+00">
                  <c:v>5.2645970000000002E-3</c:v>
                </c:pt>
                <c:pt idx="15" formatCode="0.000E+00">
                  <c:v>6.2616169999999997E-3</c:v>
                </c:pt>
                <c:pt idx="16" formatCode="0.000E+00">
                  <c:v>7.3725010000000001E-3</c:v>
                </c:pt>
              </c:numCache>
            </c:numRef>
          </c:val>
        </c:ser>
        <c:ser>
          <c:idx val="5"/>
          <c:order val="3"/>
          <c:tx>
            <c:strRef>
              <c:f>'[ternary_pcm.xls]error rate (4L)'!$H$2</c:f>
              <c:strCache>
                <c:ptCount val="1"/>
                <c:pt idx="0">
                  <c:v>Storage Level 2 (Simulated results)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c:spPr>
          <c:invertIfNegative val="0"/>
          <c:cat>
            <c:strRef>
              <c:f>'[ternary_pcm.xls]error rate (4L)'!$B$3:$B$19</c:f>
              <c:strCache>
                <c:ptCount val="17"/>
                <c:pt idx="0">
                  <c:v>2^1</c:v>
                </c:pt>
                <c:pt idx="1">
                  <c:v>2^2</c:v>
                </c:pt>
                <c:pt idx="2">
                  <c:v>2^3</c:v>
                </c:pt>
                <c:pt idx="3">
                  <c:v>2^4</c:v>
                </c:pt>
                <c:pt idx="4">
                  <c:v>2^5</c:v>
                </c:pt>
                <c:pt idx="5">
                  <c:v>2^6</c:v>
                </c:pt>
                <c:pt idx="6">
                  <c:v>2^7</c:v>
                </c:pt>
                <c:pt idx="7">
                  <c:v>2^8</c:v>
                </c:pt>
                <c:pt idx="8">
                  <c:v>2^9</c:v>
                </c:pt>
                <c:pt idx="9">
                  <c:v>2^10</c:v>
                </c:pt>
                <c:pt idx="10">
                  <c:v>2^11</c:v>
                </c:pt>
                <c:pt idx="11">
                  <c:v>2^12</c:v>
                </c:pt>
                <c:pt idx="12">
                  <c:v>2^13</c:v>
                </c:pt>
                <c:pt idx="13">
                  <c:v>2^14</c:v>
                </c:pt>
                <c:pt idx="14">
                  <c:v>2^15</c:v>
                </c:pt>
                <c:pt idx="15">
                  <c:v>2^16</c:v>
                </c:pt>
                <c:pt idx="16">
                  <c:v>2^17</c:v>
                </c:pt>
              </c:strCache>
            </c:strRef>
          </c:cat>
          <c:val>
            <c:numRef>
              <c:f>'[ternary_pcm.xls]error rate (4L)'!$H$3:$H$19</c:f>
              <c:numCache>
                <c:formatCode>0.000E+00</c:formatCode>
                <c:ptCount val="17"/>
                <c:pt idx="0">
                  <c:v>7.4000000000000001E-8</c:v>
                </c:pt>
                <c:pt idx="1">
                  <c:v>2.1496800000000001E-4</c:v>
                </c:pt>
                <c:pt idx="2">
                  <c:v>1.1968790000000001E-3</c:v>
                </c:pt>
                <c:pt idx="3">
                  <c:v>2.8585350000000002E-3</c:v>
                </c:pt>
                <c:pt idx="4">
                  <c:v>5.2656320000000001E-3</c:v>
                </c:pt>
                <c:pt idx="5">
                  <c:v>8.6010159999999995E-3</c:v>
                </c:pt>
                <c:pt idx="6">
                  <c:v>1.3126333E-2</c:v>
                </c:pt>
                <c:pt idx="7">
                  <c:v>1.9106842999999998E-2</c:v>
                </c:pt>
                <c:pt idx="8">
                  <c:v>2.6847040999999999E-2</c:v>
                </c:pt>
                <c:pt idx="9">
                  <c:v>3.6627391000000002E-2</c:v>
                </c:pt>
                <c:pt idx="10">
                  <c:v>4.8693074000000003E-2</c:v>
                </c:pt>
                <c:pt idx="11">
                  <c:v>6.3237243999999998E-2</c:v>
                </c:pt>
                <c:pt idx="12">
                  <c:v>8.0364870000000005E-2</c:v>
                </c:pt>
                <c:pt idx="13">
                  <c:v>0.100111406</c:v>
                </c:pt>
                <c:pt idx="14">
                  <c:v>0.122387437</c:v>
                </c:pt>
                <c:pt idx="15">
                  <c:v>0.14701328999999999</c:v>
                </c:pt>
                <c:pt idx="16">
                  <c:v>0.17375483899999999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73790976"/>
        <c:axId val="75370496"/>
      </c:barChart>
      <c:lineChart>
        <c:grouping val="standard"/>
        <c:varyColors val="0"/>
        <c:ser>
          <c:idx val="1"/>
          <c:order val="0"/>
          <c:tx>
            <c:strRef>
              <c:f>'[ternary_pcm.xls]error rate (4L)'!$D$2</c:f>
              <c:strCache>
                <c:ptCount val="1"/>
                <c:pt idx="0">
                  <c:v>Storage Level 1 (Equation)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square"/>
            <c:size val="13"/>
            <c:spPr>
              <a:solidFill>
                <a:srgbClr val="0070C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strRef>
              <c:f>'[ternary_pcm.xls]error rate (4L)'!$B$3:$B$19</c:f>
              <c:strCache>
                <c:ptCount val="17"/>
                <c:pt idx="0">
                  <c:v>2^1</c:v>
                </c:pt>
                <c:pt idx="1">
                  <c:v>2^2</c:v>
                </c:pt>
                <c:pt idx="2">
                  <c:v>2^3</c:v>
                </c:pt>
                <c:pt idx="3">
                  <c:v>2^4</c:v>
                </c:pt>
                <c:pt idx="4">
                  <c:v>2^5</c:v>
                </c:pt>
                <c:pt idx="5">
                  <c:v>2^6</c:v>
                </c:pt>
                <c:pt idx="6">
                  <c:v>2^7</c:v>
                </c:pt>
                <c:pt idx="7">
                  <c:v>2^8</c:v>
                </c:pt>
                <c:pt idx="8">
                  <c:v>2^9</c:v>
                </c:pt>
                <c:pt idx="9">
                  <c:v>2^10</c:v>
                </c:pt>
                <c:pt idx="10">
                  <c:v>2^11</c:v>
                </c:pt>
                <c:pt idx="11">
                  <c:v>2^12</c:v>
                </c:pt>
                <c:pt idx="12">
                  <c:v>2^13</c:v>
                </c:pt>
                <c:pt idx="13">
                  <c:v>2^14</c:v>
                </c:pt>
                <c:pt idx="14">
                  <c:v>2^15</c:v>
                </c:pt>
                <c:pt idx="15">
                  <c:v>2^16</c:v>
                </c:pt>
                <c:pt idx="16">
                  <c:v>2^17</c:v>
                </c:pt>
              </c:strCache>
            </c:strRef>
          </c:cat>
          <c:val>
            <c:numRef>
              <c:f>'[ternary_pcm.xls]error rate (4L)'!$D$3:$D$19</c:f>
              <c:numCache>
                <c:formatCode>0.000E+00</c:formatCode>
                <c:ptCount val="17"/>
                <c:pt idx="1">
                  <c:v>1.5880799999999999E-14</c:v>
                </c:pt>
                <c:pt idx="2">
                  <c:v>5.8531700000000008E-8</c:v>
                </c:pt>
                <c:pt idx="3">
                  <c:v>7.4528299999999996E-6</c:v>
                </c:pt>
                <c:pt idx="4">
                  <c:v>6.4759799999999996E-5</c:v>
                </c:pt>
                <c:pt idx="5">
                  <c:v>2.1319500000000001E-4</c:v>
                </c:pt>
                <c:pt idx="6">
                  <c:v>4.5650600000000002E-4</c:v>
                </c:pt>
                <c:pt idx="7">
                  <c:v>7.8423700000000002E-4</c:v>
                </c:pt>
                <c:pt idx="8">
                  <c:v>1.188E-3</c:v>
                </c:pt>
                <c:pt idx="9">
                  <c:v>1.6643300000000001E-3</c:v>
                </c:pt>
                <c:pt idx="10">
                  <c:v>2.2137300000000001E-3</c:v>
                </c:pt>
                <c:pt idx="11">
                  <c:v>2.83936E-3</c:v>
                </c:pt>
                <c:pt idx="12">
                  <c:v>3.5462200000000001E-3</c:v>
                </c:pt>
                <c:pt idx="13">
                  <c:v>4.3405900000000001E-3</c:v>
                </c:pt>
                <c:pt idx="14">
                  <c:v>5.2297100000000003E-3</c:v>
                </c:pt>
                <c:pt idx="15">
                  <c:v>6.2216099999999998E-3</c:v>
                </c:pt>
                <c:pt idx="16">
                  <c:v>7.3249400000000003E-3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'[ternary_pcm.xls]error rate (4L)'!$E$2</c:f>
              <c:strCache>
                <c:ptCount val="1"/>
                <c:pt idx="0">
                  <c:v>Storage Level 2 (Equation)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triangle"/>
            <c:size val="15"/>
            <c:spPr>
              <a:solidFill>
                <a:srgbClr val="C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strRef>
              <c:f>'[ternary_pcm.xls]error rate (4L)'!$B$3:$B$19</c:f>
              <c:strCache>
                <c:ptCount val="17"/>
                <c:pt idx="0">
                  <c:v>2^1</c:v>
                </c:pt>
                <c:pt idx="1">
                  <c:v>2^2</c:v>
                </c:pt>
                <c:pt idx="2">
                  <c:v>2^3</c:v>
                </c:pt>
                <c:pt idx="3">
                  <c:v>2^4</c:v>
                </c:pt>
                <c:pt idx="4">
                  <c:v>2^5</c:v>
                </c:pt>
                <c:pt idx="5">
                  <c:v>2^6</c:v>
                </c:pt>
                <c:pt idx="6">
                  <c:v>2^7</c:v>
                </c:pt>
                <c:pt idx="7">
                  <c:v>2^8</c:v>
                </c:pt>
                <c:pt idx="8">
                  <c:v>2^9</c:v>
                </c:pt>
                <c:pt idx="9">
                  <c:v>2^10</c:v>
                </c:pt>
                <c:pt idx="10">
                  <c:v>2^11</c:v>
                </c:pt>
                <c:pt idx="11">
                  <c:v>2^12</c:v>
                </c:pt>
                <c:pt idx="12">
                  <c:v>2^13</c:v>
                </c:pt>
                <c:pt idx="13">
                  <c:v>2^14</c:v>
                </c:pt>
                <c:pt idx="14">
                  <c:v>2^15</c:v>
                </c:pt>
                <c:pt idx="15">
                  <c:v>2^16</c:v>
                </c:pt>
                <c:pt idx="16">
                  <c:v>2^17</c:v>
                </c:pt>
              </c:strCache>
            </c:strRef>
          </c:cat>
          <c:val>
            <c:numRef>
              <c:f>'[ternary_pcm.xls]error rate (4L)'!$E$3:$E$19</c:f>
              <c:numCache>
                <c:formatCode>0.000E+00</c:formatCode>
                <c:ptCount val="17"/>
                <c:pt idx="0">
                  <c:v>5.8531700000000008E-8</c:v>
                </c:pt>
                <c:pt idx="1">
                  <c:v>2.1319500000000001E-4</c:v>
                </c:pt>
                <c:pt idx="2">
                  <c:v>1.188E-3</c:v>
                </c:pt>
                <c:pt idx="3">
                  <c:v>2.83936E-3</c:v>
                </c:pt>
                <c:pt idx="4">
                  <c:v>5.2297100000000003E-3</c:v>
                </c:pt>
                <c:pt idx="5">
                  <c:v>8.5489399999999997E-3</c:v>
                </c:pt>
                <c:pt idx="6">
                  <c:v>1.3043600000000001E-2</c:v>
                </c:pt>
                <c:pt idx="7">
                  <c:v>1.8991999999999998E-2</c:v>
                </c:pt>
                <c:pt idx="8">
                  <c:v>2.6685299999999999E-2</c:v>
                </c:pt>
                <c:pt idx="9">
                  <c:v>3.6404800000000001E-2</c:v>
                </c:pt>
                <c:pt idx="10">
                  <c:v>4.8397700000000002E-2</c:v>
                </c:pt>
                <c:pt idx="11">
                  <c:v>6.2853500000000007E-2</c:v>
                </c:pt>
                <c:pt idx="12">
                  <c:v>7.9883499999999996E-2</c:v>
                </c:pt>
                <c:pt idx="13">
                  <c:v>9.9507300000000007E-2</c:v>
                </c:pt>
                <c:pt idx="14">
                  <c:v>0.12164800000000001</c:v>
                </c:pt>
                <c:pt idx="15">
                  <c:v>0.14613399999999999</c:v>
                </c:pt>
                <c:pt idx="16">
                  <c:v>0.17271600000000001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790976"/>
        <c:axId val="75370496"/>
      </c:lineChart>
      <c:catAx>
        <c:axId val="737909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800" b="1"/>
                </a:pPr>
                <a:r>
                  <a:rPr lang="en-US" sz="2800" b="1"/>
                  <a:t>Time (sec)</a:t>
                </a:r>
              </a:p>
            </c:rich>
          </c:tx>
          <c:layout>
            <c:manualLayout>
              <c:xMode val="edge"/>
              <c:yMode val="edge"/>
              <c:x val="0.449438202247191"/>
              <c:y val="0.9018181818181818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/>
            </a:pPr>
            <a:endParaRPr lang="en-US"/>
          </a:p>
        </c:txPr>
        <c:crossAx val="75370496"/>
        <c:crossesAt val="1.0000000000000001E-15"/>
        <c:auto val="1"/>
        <c:lblAlgn val="ctr"/>
        <c:lblOffset val="100"/>
        <c:tickLblSkip val="1"/>
        <c:tickMarkSkip val="1"/>
        <c:noMultiLvlLbl val="0"/>
      </c:catAx>
      <c:valAx>
        <c:axId val="75370496"/>
        <c:scaling>
          <c:logBase val="10"/>
          <c:orientation val="minMax"/>
          <c:min val="1.0000000000000001E-15"/>
        </c:scaling>
        <c:delete val="0"/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2800" b="1"/>
                </a:pPr>
                <a:r>
                  <a:rPr lang="en-US" sz="2800" b="1"/>
                  <a:t>Probability of Soft Error</a:t>
                </a:r>
              </a:p>
            </c:rich>
          </c:tx>
          <c:layout>
            <c:manualLayout>
              <c:xMode val="edge"/>
              <c:yMode val="edge"/>
              <c:x val="6.0965926204082912E-3"/>
              <c:y val="0.10020194534506717"/>
            </c:manualLayout>
          </c:layout>
          <c:overlay val="0"/>
          <c:spPr>
            <a:noFill/>
            <a:ln w="25400">
              <a:noFill/>
            </a:ln>
          </c:spPr>
        </c:title>
        <c:numFmt formatCode="0.E+0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73790976"/>
        <c:crosses val="autoZero"/>
        <c:crossBetween val="between"/>
        <c:majorUnit val="100"/>
      </c:valAx>
      <c:spPr>
        <a:noFill/>
        <a:ln w="12700">
          <a:solidFill>
            <a:srgbClr val="333333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351123595505618"/>
          <c:y val="0.49169347949153414"/>
          <c:w val="0.6067415730337079"/>
          <c:h val="0.2864883948329988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2000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793393370931184"/>
          <c:y val="6.5004070520961549E-2"/>
          <c:w val="0.81423425385225223"/>
          <c:h val="0.7907056655138951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1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2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3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4"/>
            <c:invertIfNegative val="0"/>
            <c:bubble3D val="0"/>
            <c:spPr>
              <a:noFill/>
              <a:ln>
                <a:noFill/>
              </a:ln>
            </c:spPr>
          </c:dPt>
          <c:cat>
            <c:strRef>
              <c:f>[TLC4_.xls]perf_3lc!$B$51:$B$55</c:f>
              <c:strCache>
                <c:ptCount val="5"/>
                <c:pt idx="0">
                  <c:v>2LC</c:v>
                </c:pt>
                <c:pt idx="1">
                  <c:v>4LC</c:v>
                </c:pt>
                <c:pt idx="2">
                  <c:v>4LC+LARDD</c:v>
                </c:pt>
                <c:pt idx="3">
                  <c:v>3LC</c:v>
                </c:pt>
                <c:pt idx="4">
                  <c:v>BE-3LC</c:v>
                </c:pt>
              </c:strCache>
            </c:strRef>
          </c:cat>
          <c:val>
            <c:numRef>
              <c:f>[TLC4_.xls]perf_3lc!$C$51:$C$55</c:f>
              <c:numCache>
                <c:formatCode>General</c:formatCode>
                <c:ptCount val="5"/>
                <c:pt idx="0">
                  <c:v>1</c:v>
                </c:pt>
                <c:pt idx="1">
                  <c:v>0.277584563072242</c:v>
                </c:pt>
                <c:pt idx="2">
                  <c:v>0.73274186429701904</c:v>
                </c:pt>
                <c:pt idx="3">
                  <c:v>0.89557362121760697</c:v>
                </c:pt>
                <c:pt idx="4">
                  <c:v>0.99374296342973134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503872"/>
        <c:axId val="75505664"/>
      </c:barChart>
      <c:catAx>
        <c:axId val="755038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0" anchor="ctr" anchorCtr="0"/>
          <a:lstStyle/>
          <a:p>
            <a:pPr>
              <a:defRPr sz="1600"/>
            </a:pPr>
            <a:endParaRPr lang="en-US"/>
          </a:p>
        </c:txPr>
        <c:crossAx val="75505664"/>
        <c:crosses val="autoZero"/>
        <c:auto val="1"/>
        <c:lblAlgn val="ctr"/>
        <c:lblOffset val="100"/>
        <c:noMultiLvlLbl val="0"/>
      </c:catAx>
      <c:valAx>
        <c:axId val="75505664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800"/>
                </a:pPr>
                <a:r>
                  <a:rPr lang="en-US" sz="2800"/>
                  <a:t>IPC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75503872"/>
        <c:crosses val="autoZero"/>
        <c:crossBetween val="between"/>
        <c:majorUnit val="0.2"/>
      </c:valAx>
      <c:spPr>
        <a:ln>
          <a:solidFill>
            <a:schemeClr val="tx1">
              <a:lumMod val="65000"/>
              <a:lumOff val="35000"/>
            </a:schemeClr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793393370931184"/>
          <c:y val="6.5004070520961549E-2"/>
          <c:w val="0.81423425385225223"/>
          <c:h val="0.7907056655138951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solidFill>
                  <a:schemeClr val="tx1"/>
                </a:solidFill>
              </a:ln>
            </c:spPr>
          </c:dPt>
          <c:dPt>
            <c:idx val="2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3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4"/>
            <c:invertIfNegative val="0"/>
            <c:bubble3D val="0"/>
            <c:spPr>
              <a:noFill/>
              <a:ln>
                <a:noFill/>
              </a:ln>
            </c:spPr>
          </c:dPt>
          <c:cat>
            <c:strRef>
              <c:f>[TLC4_.xls]perf_3lc!$B$51:$B$55</c:f>
              <c:strCache>
                <c:ptCount val="5"/>
                <c:pt idx="0">
                  <c:v>2LC</c:v>
                </c:pt>
                <c:pt idx="1">
                  <c:v>4LC</c:v>
                </c:pt>
                <c:pt idx="2">
                  <c:v>4LC+LARDD</c:v>
                </c:pt>
                <c:pt idx="3">
                  <c:v>3LC</c:v>
                </c:pt>
                <c:pt idx="4">
                  <c:v>BE-3LC</c:v>
                </c:pt>
              </c:strCache>
            </c:strRef>
          </c:cat>
          <c:val>
            <c:numRef>
              <c:f>[TLC4_.xls]perf_3lc!$C$51:$C$55</c:f>
              <c:numCache>
                <c:formatCode>General</c:formatCode>
                <c:ptCount val="5"/>
                <c:pt idx="0">
                  <c:v>1</c:v>
                </c:pt>
                <c:pt idx="1">
                  <c:v>0.277584563072242</c:v>
                </c:pt>
                <c:pt idx="2">
                  <c:v>0.73274186429701904</c:v>
                </c:pt>
                <c:pt idx="3">
                  <c:v>0.89557362121760697</c:v>
                </c:pt>
                <c:pt idx="4">
                  <c:v>0.99374296342973134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551104"/>
        <c:axId val="75552640"/>
      </c:barChart>
      <c:catAx>
        <c:axId val="755511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0" anchor="ctr" anchorCtr="0"/>
          <a:lstStyle/>
          <a:p>
            <a:pPr>
              <a:defRPr sz="1600"/>
            </a:pPr>
            <a:endParaRPr lang="en-US"/>
          </a:p>
        </c:txPr>
        <c:crossAx val="75552640"/>
        <c:crosses val="autoZero"/>
        <c:auto val="1"/>
        <c:lblAlgn val="ctr"/>
        <c:lblOffset val="100"/>
        <c:noMultiLvlLbl val="0"/>
      </c:catAx>
      <c:valAx>
        <c:axId val="75552640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800"/>
                </a:pPr>
                <a:r>
                  <a:rPr lang="en-US" sz="2800"/>
                  <a:t>IPC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75551104"/>
        <c:crosses val="autoZero"/>
        <c:crossBetween val="between"/>
        <c:majorUnit val="0.2"/>
      </c:valAx>
      <c:spPr>
        <a:ln>
          <a:solidFill>
            <a:schemeClr val="tx1">
              <a:lumMod val="65000"/>
              <a:lumOff val="35000"/>
            </a:schemeClr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793393370931184"/>
          <c:y val="6.5004070520961549E-2"/>
          <c:w val="0.81423425385225223"/>
          <c:h val="0.7907056655138951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solidFill>
                  <a:schemeClr val="tx1"/>
                </a:solidFill>
              </a:ln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</c:spPr>
          </c:dPt>
          <c:dPt>
            <c:idx val="3"/>
            <c:invertIfNegative val="0"/>
            <c:bubble3D val="0"/>
            <c:spPr>
              <a:noFill/>
              <a:ln>
                <a:noFill/>
              </a:ln>
            </c:spPr>
          </c:dPt>
          <c:dPt>
            <c:idx val="4"/>
            <c:invertIfNegative val="0"/>
            <c:bubble3D val="0"/>
            <c:spPr>
              <a:noFill/>
              <a:ln>
                <a:noFill/>
              </a:ln>
            </c:spPr>
          </c:dPt>
          <c:cat>
            <c:strRef>
              <c:f>[TLC4_.xls]perf_3lc!$B$51:$B$55</c:f>
              <c:strCache>
                <c:ptCount val="5"/>
                <c:pt idx="0">
                  <c:v>2LC</c:v>
                </c:pt>
                <c:pt idx="1">
                  <c:v>4LC</c:v>
                </c:pt>
                <c:pt idx="2">
                  <c:v>4LC+LARDD</c:v>
                </c:pt>
                <c:pt idx="3">
                  <c:v>3LC</c:v>
                </c:pt>
                <c:pt idx="4">
                  <c:v>BE-3LC</c:v>
                </c:pt>
              </c:strCache>
            </c:strRef>
          </c:cat>
          <c:val>
            <c:numRef>
              <c:f>[TLC4_.xls]perf_3lc!$C$51:$C$55</c:f>
              <c:numCache>
                <c:formatCode>General</c:formatCode>
                <c:ptCount val="5"/>
                <c:pt idx="0">
                  <c:v>1</c:v>
                </c:pt>
                <c:pt idx="1">
                  <c:v>0.277584563072242</c:v>
                </c:pt>
                <c:pt idx="2">
                  <c:v>0.73274186429701904</c:v>
                </c:pt>
                <c:pt idx="3">
                  <c:v>0.89557362121760697</c:v>
                </c:pt>
                <c:pt idx="4">
                  <c:v>0.99374296342973134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7117696"/>
        <c:axId val="77127680"/>
      </c:barChart>
      <c:catAx>
        <c:axId val="771176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0" anchor="ctr" anchorCtr="0"/>
          <a:lstStyle/>
          <a:p>
            <a:pPr>
              <a:defRPr sz="1600"/>
            </a:pPr>
            <a:endParaRPr lang="en-US"/>
          </a:p>
        </c:txPr>
        <c:crossAx val="77127680"/>
        <c:crosses val="autoZero"/>
        <c:auto val="1"/>
        <c:lblAlgn val="ctr"/>
        <c:lblOffset val="100"/>
        <c:noMultiLvlLbl val="0"/>
      </c:catAx>
      <c:valAx>
        <c:axId val="77127680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800"/>
                </a:pPr>
                <a:r>
                  <a:rPr lang="en-US" sz="2800"/>
                  <a:t>IPC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77117696"/>
        <c:crosses val="autoZero"/>
        <c:crossBetween val="between"/>
        <c:majorUnit val="0.2"/>
      </c:valAx>
      <c:spPr>
        <a:ln>
          <a:solidFill>
            <a:schemeClr val="tx1">
              <a:lumMod val="65000"/>
              <a:lumOff val="35000"/>
            </a:schemeClr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793393370931184"/>
          <c:y val="6.5004070520961549E-2"/>
          <c:w val="0.81423425385225223"/>
          <c:h val="0.7907056655138951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solidFill>
                  <a:schemeClr val="tx1"/>
                </a:solidFill>
              </a:ln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</c:spPr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solidFill>
                  <a:schemeClr val="tx1"/>
                </a:solidFill>
              </a:ln>
            </c:spPr>
          </c:dPt>
          <c:dPt>
            <c:idx val="4"/>
            <c:invertIfNegative val="0"/>
            <c:bubble3D val="0"/>
            <c:spPr>
              <a:noFill/>
              <a:ln>
                <a:noFill/>
              </a:ln>
            </c:spPr>
          </c:dPt>
          <c:cat>
            <c:strRef>
              <c:f>[TLC4_.xls]perf_3lc!$B$51:$B$55</c:f>
              <c:strCache>
                <c:ptCount val="5"/>
                <c:pt idx="0">
                  <c:v>2LC</c:v>
                </c:pt>
                <c:pt idx="1">
                  <c:v>4LC</c:v>
                </c:pt>
                <c:pt idx="2">
                  <c:v>4LC+LARDD</c:v>
                </c:pt>
                <c:pt idx="3">
                  <c:v>3LC</c:v>
                </c:pt>
                <c:pt idx="4">
                  <c:v>BE-3LC</c:v>
                </c:pt>
              </c:strCache>
            </c:strRef>
          </c:cat>
          <c:val>
            <c:numRef>
              <c:f>[TLC4_.xls]perf_3lc!$C$51:$C$55</c:f>
              <c:numCache>
                <c:formatCode>General</c:formatCode>
                <c:ptCount val="5"/>
                <c:pt idx="0">
                  <c:v>1</c:v>
                </c:pt>
                <c:pt idx="1">
                  <c:v>0.277584563072242</c:v>
                </c:pt>
                <c:pt idx="2">
                  <c:v>0.73274186429701904</c:v>
                </c:pt>
                <c:pt idx="3">
                  <c:v>0.89557362121760697</c:v>
                </c:pt>
                <c:pt idx="4">
                  <c:v>0.99374296342973134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7186176"/>
        <c:axId val="77187712"/>
      </c:barChart>
      <c:catAx>
        <c:axId val="771861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0" anchor="ctr" anchorCtr="0"/>
          <a:lstStyle/>
          <a:p>
            <a:pPr>
              <a:defRPr sz="1600"/>
            </a:pPr>
            <a:endParaRPr lang="en-US"/>
          </a:p>
        </c:txPr>
        <c:crossAx val="77187712"/>
        <c:crosses val="autoZero"/>
        <c:auto val="1"/>
        <c:lblAlgn val="ctr"/>
        <c:lblOffset val="100"/>
        <c:noMultiLvlLbl val="0"/>
      </c:catAx>
      <c:valAx>
        <c:axId val="77187712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800"/>
                </a:pPr>
                <a:r>
                  <a:rPr lang="en-US" sz="2800"/>
                  <a:t>IPC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77186176"/>
        <c:crosses val="autoZero"/>
        <c:crossBetween val="between"/>
        <c:majorUnit val="0.2"/>
      </c:valAx>
      <c:spPr>
        <a:ln>
          <a:solidFill>
            <a:schemeClr val="tx1">
              <a:lumMod val="65000"/>
              <a:lumOff val="35000"/>
            </a:schemeClr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793393370931184"/>
          <c:y val="6.5004070520961549E-2"/>
          <c:w val="0.81423425385225223"/>
          <c:h val="0.7907056655138951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solidFill>
                  <a:schemeClr val="tx1"/>
                </a:solidFill>
              </a:ln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</c:spPr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solidFill>
                  <a:schemeClr val="tx1"/>
                </a:solidFill>
              </a:ln>
            </c:spPr>
          </c:dPt>
          <c:dPt>
            <c:idx val="4"/>
            <c:invertIfNegative val="0"/>
            <c:bubble3D val="0"/>
            <c:spPr>
              <a:solidFill>
                <a:srgbClr val="002060"/>
              </a:solidFill>
              <a:ln>
                <a:solidFill>
                  <a:schemeClr val="tx1"/>
                </a:solidFill>
              </a:ln>
            </c:spPr>
          </c:dPt>
          <c:cat>
            <c:strRef>
              <c:f>[TLC4_.xls]perf_3lc!$B$51:$B$55</c:f>
              <c:strCache>
                <c:ptCount val="5"/>
                <c:pt idx="0">
                  <c:v>2LC</c:v>
                </c:pt>
                <c:pt idx="1">
                  <c:v>4LC</c:v>
                </c:pt>
                <c:pt idx="2">
                  <c:v>4LC+LARDD</c:v>
                </c:pt>
                <c:pt idx="3">
                  <c:v>3LC</c:v>
                </c:pt>
                <c:pt idx="4">
                  <c:v>BE-3LC</c:v>
                </c:pt>
              </c:strCache>
            </c:strRef>
          </c:cat>
          <c:val>
            <c:numRef>
              <c:f>[TLC4_.xls]perf_3lc!$C$51:$C$55</c:f>
              <c:numCache>
                <c:formatCode>General</c:formatCode>
                <c:ptCount val="5"/>
                <c:pt idx="0">
                  <c:v>1</c:v>
                </c:pt>
                <c:pt idx="1">
                  <c:v>0.277584563072242</c:v>
                </c:pt>
                <c:pt idx="2">
                  <c:v>0.73274186429701904</c:v>
                </c:pt>
                <c:pt idx="3">
                  <c:v>0.89557362121760697</c:v>
                </c:pt>
                <c:pt idx="4">
                  <c:v>0.99374296342973134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9553920"/>
        <c:axId val="89568000"/>
      </c:barChart>
      <c:catAx>
        <c:axId val="895539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0" anchor="ctr" anchorCtr="0"/>
          <a:lstStyle/>
          <a:p>
            <a:pPr>
              <a:defRPr sz="1600"/>
            </a:pPr>
            <a:endParaRPr lang="en-US"/>
          </a:p>
        </c:txPr>
        <c:crossAx val="89568000"/>
        <c:crosses val="autoZero"/>
        <c:auto val="1"/>
        <c:lblAlgn val="ctr"/>
        <c:lblOffset val="100"/>
        <c:noMultiLvlLbl val="0"/>
      </c:catAx>
      <c:valAx>
        <c:axId val="89568000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800"/>
                </a:pPr>
                <a:r>
                  <a:rPr lang="en-US" sz="2800"/>
                  <a:t>IPC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89553920"/>
        <c:crosses val="autoZero"/>
        <c:crossBetween val="between"/>
        <c:majorUnit val="0.2"/>
      </c:valAx>
      <c:spPr>
        <a:ln>
          <a:solidFill>
            <a:schemeClr val="tx1">
              <a:lumMod val="65000"/>
              <a:lumOff val="35000"/>
            </a:schemeClr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04571726613782"/>
          <c:y val="4.5454608507480287E-2"/>
          <c:w val="0.84469853200929956"/>
          <c:h val="0.79261473584918751"/>
        </c:manualLayout>
      </c:layout>
      <c:lineChart>
        <c:grouping val="standard"/>
        <c:varyColors val="0"/>
        <c:ser>
          <c:idx val="4"/>
          <c:order val="0"/>
          <c:tx>
            <c:strRef>
              <c:f>'[MLC_RD_Model_.xls]HW Overhead'!$G$124</c:f>
              <c:strCache>
                <c:ptCount val="1"/>
                <c:pt idx="0">
                  <c:v>256 bits</c:v>
                </c:pt>
              </c:strCache>
            </c:strRef>
          </c:tx>
          <c:spPr>
            <a:ln w="12700">
              <a:solidFill>
                <a:srgbClr val="800080"/>
              </a:solidFill>
              <a:prstDash val="solid"/>
            </a:ln>
          </c:spPr>
          <c:marker>
            <c:symbol val="none"/>
          </c:marker>
          <c:dPt>
            <c:idx val="20"/>
            <c:bubble3D val="0"/>
          </c:dPt>
          <c:cat>
            <c:numRef>
              <c:f>'[MLC_RD_Model_.xls]HW Overhead'!$H$119:$AN$119</c:f>
              <c:numCache>
                <c:formatCode>General</c:formatCode>
                <c:ptCount val="3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</c:numCache>
            </c:numRef>
          </c:cat>
          <c:val>
            <c:numRef>
              <c:f>'[MLC_RD_Model_.xls]HW Overhead'!$H$124:$AB$124</c:f>
              <c:numCache>
                <c:formatCode>General</c:formatCode>
                <c:ptCount val="21"/>
                <c:pt idx="0">
                  <c:v>2</c:v>
                </c:pt>
                <c:pt idx="20">
                  <c:v>1.1743119266055047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111808"/>
        <c:axId val="75134080"/>
      </c:lineChart>
      <c:catAx>
        <c:axId val="75111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2400"/>
            </a:pPr>
            <a:endParaRPr lang="en-US"/>
          </a:p>
        </c:txPr>
        <c:crossAx val="7513408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75134080"/>
        <c:scaling>
          <c:orientation val="minMax"/>
          <c:max val="2.0499999999999998"/>
          <c:min val="0.8"/>
        </c:scaling>
        <c:delete val="0"/>
        <c:axPos val="l"/>
        <c:majorGridlines>
          <c:spPr>
            <a:ln w="3175">
              <a:solidFill>
                <a:srgbClr val="969696"/>
              </a:solidFill>
              <a:prstDash val="sysDash"/>
            </a:ln>
          </c:spPr>
        </c:majorGridlines>
        <c:numFmt formatCode="0.0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75111808"/>
        <c:crosses val="autoZero"/>
        <c:crossBetween val="between"/>
        <c:majorUnit val="0.2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2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204571726613782"/>
          <c:y val="4.5454608507480287E-2"/>
          <c:w val="0.84469853200929956"/>
          <c:h val="0.79261473584918751"/>
        </c:manualLayout>
      </c:layout>
      <c:lineChart>
        <c:grouping val="standard"/>
        <c:varyColors val="0"/>
        <c:ser>
          <c:idx val="2"/>
          <c:order val="0"/>
          <c:tx>
            <c:strRef>
              <c:f>'[MLC_RD_Model_.xls]HW Overhead'!$G$122</c:f>
              <c:strCache>
                <c:ptCount val="1"/>
                <c:pt idx="0">
                  <c:v>256 bits</c:v>
                </c:pt>
              </c:strCache>
            </c:strRef>
          </c:tx>
          <c:spPr>
            <a:ln w="12700">
              <a:solidFill>
                <a:srgbClr val="333333"/>
              </a:solidFill>
              <a:prstDash val="sysDash"/>
            </a:ln>
          </c:spPr>
          <c:marker>
            <c:symbol val="triangle"/>
            <c:size val="13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cat>
            <c:numRef>
              <c:f>'[MLC_RD_Model_.xls]HW Overhead'!$H$119:$AN$119</c:f>
              <c:numCache>
                <c:formatCode>General</c:formatCode>
                <c:ptCount val="3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</c:numCache>
            </c:numRef>
          </c:cat>
          <c:val>
            <c:numRef>
              <c:f>'[MLC_RD_Model_.xls]HW Overhead'!$H$122:$AA$122</c:f>
              <c:numCache>
                <c:formatCode>General</c:formatCode>
                <c:ptCount val="20"/>
                <c:pt idx="0">
                  <c:v>2</c:v>
                </c:pt>
                <c:pt idx="1">
                  <c:v>1.9248120300751879</c:v>
                </c:pt>
                <c:pt idx="2">
                  <c:v>1.8686131386861313</c:v>
                </c:pt>
                <c:pt idx="3">
                  <c:v>1.8028169014084507</c:v>
                </c:pt>
                <c:pt idx="4">
                  <c:v>1.7534246575342465</c:v>
                </c:pt>
                <c:pt idx="5">
                  <c:v>1.695364238410596</c:v>
                </c:pt>
                <c:pt idx="6">
                  <c:v>1.6516129032258065</c:v>
                </c:pt>
                <c:pt idx="7">
                  <c:v>1.6</c:v>
                </c:pt>
                <c:pt idx="8">
                  <c:v>1.5609756097560976</c:v>
                </c:pt>
                <c:pt idx="9">
                  <c:v>1.514792899408284</c:v>
                </c:pt>
                <c:pt idx="10">
                  <c:v>1.4797687861271676</c:v>
                </c:pt>
                <c:pt idx="11">
                  <c:v>1.4382022471910112</c:v>
                </c:pt>
                <c:pt idx="12">
                  <c:v>1.4065934065934067</c:v>
                </c:pt>
                <c:pt idx="13">
                  <c:v>1.3689839572192513</c:v>
                </c:pt>
                <c:pt idx="14">
                  <c:v>1.3403141361256545</c:v>
                </c:pt>
                <c:pt idx="15">
                  <c:v>1.3061224489795917</c:v>
                </c:pt>
                <c:pt idx="16">
                  <c:v>1.28</c:v>
                </c:pt>
                <c:pt idx="17">
                  <c:v>1.248780487804878</c:v>
                </c:pt>
                <c:pt idx="18">
                  <c:v>1.2248803827751196</c:v>
                </c:pt>
                <c:pt idx="19">
                  <c:v>1.1962616822429906</c:v>
                </c:pt>
              </c:numCache>
            </c:numRef>
          </c:val>
          <c:smooth val="0"/>
        </c:ser>
        <c:ser>
          <c:idx val="4"/>
          <c:order val="1"/>
          <c:tx>
            <c:strRef>
              <c:f>'[MLC_RD_Model_.xls]HW Overhead'!$G$124</c:f>
              <c:strCache>
                <c:ptCount val="1"/>
                <c:pt idx="0">
                  <c:v>256 bits</c:v>
                </c:pt>
              </c:strCache>
            </c:strRef>
          </c:tx>
          <c:spPr>
            <a:ln w="12700">
              <a:solidFill>
                <a:srgbClr val="800080"/>
              </a:solidFill>
              <a:prstDash val="solid"/>
            </a:ln>
          </c:spPr>
          <c:marker>
            <c:symbol val="triangle"/>
            <c:size val="6"/>
            <c:spPr>
              <a:noFill/>
              <a:ln>
                <a:solidFill>
                  <a:srgbClr val="333333"/>
                </a:solidFill>
                <a:prstDash val="solid"/>
              </a:ln>
            </c:spPr>
          </c:marker>
          <c:dPt>
            <c:idx val="20"/>
            <c:marker>
              <c:symbol val="triangle"/>
              <c:size val="23"/>
              <c:spPr>
                <a:solidFill>
                  <a:srgbClr val="C00000"/>
                </a:solidFill>
                <a:ln>
                  <a:solidFill>
                    <a:srgbClr val="333333"/>
                  </a:solidFill>
                  <a:prstDash val="solid"/>
                </a:ln>
              </c:spPr>
            </c:marker>
            <c:bubble3D val="0"/>
          </c:dPt>
          <c:cat>
            <c:numRef>
              <c:f>'[MLC_RD_Model_.xls]HW Overhead'!$H$119:$AN$119</c:f>
              <c:numCache>
                <c:formatCode>General</c:formatCode>
                <c:ptCount val="3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</c:numCache>
            </c:numRef>
          </c:cat>
          <c:val>
            <c:numRef>
              <c:f>'[MLC_RD_Model_.xls]HW Overhead'!$H$124:$AB$124</c:f>
              <c:numCache>
                <c:formatCode>General</c:formatCode>
                <c:ptCount val="21"/>
                <c:pt idx="0">
                  <c:v>2</c:v>
                </c:pt>
                <c:pt idx="20">
                  <c:v>1.1743119266055047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261056"/>
        <c:axId val="75262592"/>
      </c:lineChart>
      <c:catAx>
        <c:axId val="75261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2400"/>
            </a:pPr>
            <a:endParaRPr lang="en-US"/>
          </a:p>
        </c:txPr>
        <c:crossAx val="7526259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75262592"/>
        <c:scaling>
          <c:orientation val="minMax"/>
          <c:max val="2.0499999999999998"/>
          <c:min val="0.8"/>
        </c:scaling>
        <c:delete val="0"/>
        <c:axPos val="l"/>
        <c:majorGridlines>
          <c:spPr>
            <a:ln w="3175">
              <a:solidFill>
                <a:srgbClr val="969696"/>
              </a:solidFill>
              <a:prstDash val="sysDash"/>
            </a:ln>
          </c:spPr>
        </c:majorGridlines>
        <c:numFmt formatCode="0.0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75261056"/>
        <c:crosses val="autoZero"/>
        <c:crossBetween val="between"/>
        <c:majorUnit val="0.2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2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65CE2-93F3-4DFD-8356-BAA048C5A863}" type="doc">
      <dgm:prSet loTypeId="urn:microsoft.com/office/officeart/2005/8/layout/vList5" loCatId="list" qsTypeId="urn:microsoft.com/office/officeart/2005/8/quickstyle/3d4" qsCatId="3D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401989B2-CF5E-4391-BE5C-0C20CC6A2C51}">
      <dgm:prSet/>
      <dgm:spPr>
        <a:solidFill>
          <a:srgbClr val="FF9900"/>
        </a:solidFill>
      </dgm:spPr>
      <dgm:t>
        <a:bodyPr/>
        <a:lstStyle/>
        <a:p>
          <a:pPr algn="l" rtl="0" latinLnBrk="1"/>
          <a:r>
            <a:rPr lang="en-US" b="1" dirty="0" smtClean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Goal: Reliable Multi-Level-Cell PCM</a:t>
          </a:r>
          <a:endParaRPr lang="ko-KR" b="1" dirty="0">
            <a:solidFill>
              <a:srgbClr val="00206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A0C451E7-3823-4A04-8FB1-0BDF5F9978EF}" type="parTrans" cxnId="{9A0F510C-52F9-4975-9AB0-B0CF5028B76B}">
      <dgm:prSet/>
      <dgm:spPr/>
      <dgm:t>
        <a:bodyPr/>
        <a:lstStyle/>
        <a:p>
          <a:pPr latinLnBrk="1"/>
          <a:endParaRPr lang="ko-KR" altLang="en-US"/>
        </a:p>
      </dgm:t>
    </dgm:pt>
    <dgm:pt modelId="{648E8457-39D2-41EA-B106-9B74B6096F77}" type="sibTrans" cxnId="{9A0F510C-52F9-4975-9AB0-B0CF5028B76B}">
      <dgm:prSet/>
      <dgm:spPr/>
      <dgm:t>
        <a:bodyPr/>
        <a:lstStyle/>
        <a:p>
          <a:pPr latinLnBrk="1"/>
          <a:endParaRPr lang="ko-KR" altLang="en-US"/>
        </a:p>
      </dgm:t>
    </dgm:pt>
    <dgm:pt modelId="{443E35D5-F914-4FA6-8EB2-105CBEC8076E}">
      <dgm:prSet/>
      <dgm:spPr>
        <a:solidFill>
          <a:srgbClr val="FF9900"/>
        </a:solidFill>
      </dgm:spPr>
      <dgm:t>
        <a:bodyPr/>
        <a:lstStyle/>
        <a:p>
          <a:pPr algn="l"/>
          <a:r>
            <a:rPr lang="en-US" b="1" dirty="0" smtClean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Analytical Error Model for MLC PCM</a:t>
          </a:r>
        </a:p>
      </dgm:t>
    </dgm:pt>
    <dgm:pt modelId="{E71C8C3A-1E1D-4F0F-819D-C61D1458A128}" type="parTrans" cxnId="{04B0C86A-23F3-44BB-955F-D7047669F7B1}">
      <dgm:prSet/>
      <dgm:spPr/>
      <dgm:t>
        <a:bodyPr/>
        <a:lstStyle/>
        <a:p>
          <a:endParaRPr lang="en-US"/>
        </a:p>
      </dgm:t>
    </dgm:pt>
    <dgm:pt modelId="{BF2FEED4-28BA-4025-8188-737F83FA7B19}" type="sibTrans" cxnId="{04B0C86A-23F3-44BB-955F-D7047669F7B1}">
      <dgm:prSet/>
      <dgm:spPr/>
      <dgm:t>
        <a:bodyPr/>
        <a:lstStyle/>
        <a:p>
          <a:endParaRPr lang="en-US"/>
        </a:p>
      </dgm:t>
    </dgm:pt>
    <dgm:pt modelId="{F7BF5001-E47E-4C3C-A4BD-6992B579A11A}">
      <dgm:prSet/>
      <dgm:spPr>
        <a:solidFill>
          <a:srgbClr val="FF9900"/>
        </a:solidFill>
      </dgm:spPr>
      <dgm:t>
        <a:bodyPr/>
        <a:lstStyle/>
        <a:p>
          <a:pPr algn="l"/>
          <a:r>
            <a:rPr lang="en-US" b="1" dirty="0" smtClean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Tri-level-cell PCM</a:t>
          </a:r>
        </a:p>
      </dgm:t>
    </dgm:pt>
    <dgm:pt modelId="{CC25FB7E-35CF-47D1-B11E-428CE423AFD9}" type="parTrans" cxnId="{175647B7-351B-4017-82D5-84DAE956E276}">
      <dgm:prSet/>
      <dgm:spPr/>
      <dgm:t>
        <a:bodyPr/>
        <a:lstStyle/>
        <a:p>
          <a:endParaRPr lang="en-US"/>
        </a:p>
      </dgm:t>
    </dgm:pt>
    <dgm:pt modelId="{C28751B5-7674-41E7-BC75-CC54636E787F}" type="sibTrans" cxnId="{175647B7-351B-4017-82D5-84DAE956E276}">
      <dgm:prSet/>
      <dgm:spPr/>
      <dgm:t>
        <a:bodyPr/>
        <a:lstStyle/>
        <a:p>
          <a:endParaRPr lang="en-US"/>
        </a:p>
      </dgm:t>
    </dgm:pt>
    <dgm:pt modelId="{9E446B36-1C1C-442E-909A-845B2EC1C813}">
      <dgm:prSet/>
      <dgm:spPr>
        <a:solidFill>
          <a:srgbClr val="FFCC66"/>
        </a:solidFill>
      </dgm:spPr>
      <dgm:t>
        <a:bodyPr/>
        <a:lstStyle/>
        <a:p>
          <a:pPr algn="l"/>
          <a:r>
            <a:rPr lang="en-US" b="1" dirty="0" smtClean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    State-mapping &lt;3,2&gt; conversion</a:t>
          </a:r>
        </a:p>
      </dgm:t>
    </dgm:pt>
    <dgm:pt modelId="{1DBE07B9-3CA2-4850-BBA0-87A0308ADE6C}" type="parTrans" cxnId="{604D61D3-B334-492E-9923-AEC382C4A574}">
      <dgm:prSet/>
      <dgm:spPr/>
      <dgm:t>
        <a:bodyPr/>
        <a:lstStyle/>
        <a:p>
          <a:endParaRPr lang="en-US"/>
        </a:p>
      </dgm:t>
    </dgm:pt>
    <dgm:pt modelId="{9690B4E2-B33D-4B3F-AC6A-7326B3877785}" type="sibTrans" cxnId="{604D61D3-B334-492E-9923-AEC382C4A574}">
      <dgm:prSet/>
      <dgm:spPr/>
      <dgm:t>
        <a:bodyPr/>
        <a:lstStyle/>
        <a:p>
          <a:endParaRPr lang="en-US"/>
        </a:p>
      </dgm:t>
    </dgm:pt>
    <dgm:pt modelId="{78CFC9EC-0691-4FC5-B785-35EE8140F443}">
      <dgm:prSet/>
      <dgm:spPr>
        <a:solidFill>
          <a:srgbClr val="FFCC66"/>
        </a:solidFill>
      </dgm:spPr>
      <dgm:t>
        <a:bodyPr/>
        <a:lstStyle/>
        <a:p>
          <a:pPr algn="l"/>
          <a:r>
            <a:rPr lang="en-US" b="1" dirty="0" smtClean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    Deliver 1.33 bits per cell</a:t>
          </a:r>
        </a:p>
      </dgm:t>
    </dgm:pt>
    <dgm:pt modelId="{D185193A-DC4F-4016-8E47-F19CFA9843AC}" type="parTrans" cxnId="{B1CD5D45-7C41-4D76-9425-3FE95A80CE0A}">
      <dgm:prSet/>
      <dgm:spPr/>
      <dgm:t>
        <a:bodyPr/>
        <a:lstStyle/>
        <a:p>
          <a:endParaRPr lang="en-US"/>
        </a:p>
      </dgm:t>
    </dgm:pt>
    <dgm:pt modelId="{ACAF0131-A04D-4B7B-8026-DF48A67092E6}" type="sibTrans" cxnId="{B1CD5D45-7C41-4D76-9425-3FE95A80CE0A}">
      <dgm:prSet/>
      <dgm:spPr/>
      <dgm:t>
        <a:bodyPr/>
        <a:lstStyle/>
        <a:p>
          <a:endParaRPr lang="en-US"/>
        </a:p>
      </dgm:t>
    </dgm:pt>
    <dgm:pt modelId="{FCE8BD24-D1EB-4D4B-89D9-B0CD93EBBC31}">
      <dgm:prSet/>
      <dgm:spPr>
        <a:solidFill>
          <a:srgbClr val="FFCC66"/>
        </a:solidFill>
      </dgm:spPr>
      <dgm:t>
        <a:bodyPr/>
        <a:lstStyle/>
        <a:p>
          <a:pPr algn="l"/>
          <a:r>
            <a:rPr lang="en-US" b="1" dirty="0" smtClean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    Performance &amp; Reliability: Close to SLC</a:t>
          </a:r>
        </a:p>
      </dgm:t>
    </dgm:pt>
    <dgm:pt modelId="{9CA35FCE-9186-4941-BD13-5BADF1B164C1}" type="parTrans" cxnId="{605397F7-6EB8-45AE-9EC2-B5017A357F35}">
      <dgm:prSet/>
      <dgm:spPr/>
      <dgm:t>
        <a:bodyPr/>
        <a:lstStyle/>
        <a:p>
          <a:endParaRPr lang="en-US"/>
        </a:p>
      </dgm:t>
    </dgm:pt>
    <dgm:pt modelId="{CF87D606-25AF-433E-BFCD-B26E3C0AE32D}" type="sibTrans" cxnId="{605397F7-6EB8-45AE-9EC2-B5017A357F35}">
      <dgm:prSet/>
      <dgm:spPr/>
      <dgm:t>
        <a:bodyPr/>
        <a:lstStyle/>
        <a:p>
          <a:endParaRPr lang="en-US"/>
        </a:p>
      </dgm:t>
    </dgm:pt>
    <dgm:pt modelId="{1FA11246-5446-454B-9C11-648E90F8D324}">
      <dgm:prSet/>
      <dgm:spPr>
        <a:solidFill>
          <a:srgbClr val="FF9900"/>
        </a:solidFill>
      </dgm:spPr>
      <dgm:t>
        <a:bodyPr/>
        <a:lstStyle/>
        <a:p>
          <a:pPr algn="l"/>
          <a:r>
            <a:rPr lang="en-US" b="1" dirty="0" smtClean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4LC PCM: Immature</a:t>
          </a:r>
        </a:p>
      </dgm:t>
    </dgm:pt>
    <dgm:pt modelId="{2C1864F1-894E-4D7E-B64F-DC2CC13070F8}" type="parTrans" cxnId="{D7E9AA33-AAC2-482D-9248-FBF75CF6736C}">
      <dgm:prSet/>
      <dgm:spPr/>
      <dgm:t>
        <a:bodyPr/>
        <a:lstStyle/>
        <a:p>
          <a:endParaRPr lang="en-US"/>
        </a:p>
      </dgm:t>
    </dgm:pt>
    <dgm:pt modelId="{E157A53F-56E0-4D18-841D-92E077FADF24}" type="sibTrans" cxnId="{D7E9AA33-AAC2-482D-9248-FBF75CF6736C}">
      <dgm:prSet/>
      <dgm:spPr/>
      <dgm:t>
        <a:bodyPr/>
        <a:lstStyle/>
        <a:p>
          <a:endParaRPr lang="en-US"/>
        </a:p>
      </dgm:t>
    </dgm:pt>
    <dgm:pt modelId="{E9C6FAA8-6085-43F3-9AA9-9D6FC9B77600}" type="pres">
      <dgm:prSet presAssocID="{FF265CE2-93F3-4DFD-8356-BAA048C5A86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84E214-4E8D-42C8-B865-3E22700050F3}" type="pres">
      <dgm:prSet presAssocID="{401989B2-CF5E-4391-BE5C-0C20CC6A2C51}" presName="linNode" presStyleCnt="0"/>
      <dgm:spPr/>
      <dgm:t>
        <a:bodyPr/>
        <a:lstStyle/>
        <a:p>
          <a:endParaRPr lang="en-US"/>
        </a:p>
      </dgm:t>
    </dgm:pt>
    <dgm:pt modelId="{110572B4-DABE-4B01-BAA5-8544CF4DC85E}" type="pres">
      <dgm:prSet presAssocID="{401989B2-CF5E-4391-BE5C-0C20CC6A2C51}" presName="parentText" presStyleLbl="node1" presStyleIdx="0" presStyleCnt="7" custScaleX="27777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4710CD-8384-4120-8B40-A19C0E11BB03}" type="pres">
      <dgm:prSet presAssocID="{648E8457-39D2-41EA-B106-9B74B6096F77}" presName="sp" presStyleCnt="0"/>
      <dgm:spPr/>
      <dgm:t>
        <a:bodyPr/>
        <a:lstStyle/>
        <a:p>
          <a:endParaRPr lang="en-US"/>
        </a:p>
      </dgm:t>
    </dgm:pt>
    <dgm:pt modelId="{09FF7971-A0C1-4E09-89A4-A44EA408100A}" type="pres">
      <dgm:prSet presAssocID="{443E35D5-F914-4FA6-8EB2-105CBEC8076E}" presName="linNode" presStyleCnt="0"/>
      <dgm:spPr/>
      <dgm:t>
        <a:bodyPr/>
        <a:lstStyle/>
        <a:p>
          <a:endParaRPr lang="en-US"/>
        </a:p>
      </dgm:t>
    </dgm:pt>
    <dgm:pt modelId="{C4B6FC7A-879F-42C0-8057-A2E41EEA29F5}" type="pres">
      <dgm:prSet presAssocID="{443E35D5-F914-4FA6-8EB2-105CBEC8076E}" presName="parentText" presStyleLbl="node1" presStyleIdx="1" presStyleCnt="7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69241-E9F1-4554-A068-6692977BCB0F}" type="pres">
      <dgm:prSet presAssocID="{BF2FEED4-28BA-4025-8188-737F83FA7B19}" presName="sp" presStyleCnt="0"/>
      <dgm:spPr/>
      <dgm:t>
        <a:bodyPr/>
        <a:lstStyle/>
        <a:p>
          <a:endParaRPr lang="en-US"/>
        </a:p>
      </dgm:t>
    </dgm:pt>
    <dgm:pt modelId="{12A6E328-086F-46E3-941A-3B385BBC8B71}" type="pres">
      <dgm:prSet presAssocID="{1FA11246-5446-454B-9C11-648E90F8D324}" presName="linNode" presStyleCnt="0"/>
      <dgm:spPr/>
      <dgm:t>
        <a:bodyPr/>
        <a:lstStyle/>
        <a:p>
          <a:endParaRPr lang="en-US"/>
        </a:p>
      </dgm:t>
    </dgm:pt>
    <dgm:pt modelId="{CC20BCD3-F0B7-4195-80F7-7DF62423334D}" type="pres">
      <dgm:prSet presAssocID="{1FA11246-5446-454B-9C11-648E90F8D324}" presName="parentText" presStyleLbl="node1" presStyleIdx="2" presStyleCnt="7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7C71B9-B266-4B85-96BF-30E19A378550}" type="pres">
      <dgm:prSet presAssocID="{E157A53F-56E0-4D18-841D-92E077FADF24}" presName="sp" presStyleCnt="0"/>
      <dgm:spPr/>
      <dgm:t>
        <a:bodyPr/>
        <a:lstStyle/>
        <a:p>
          <a:endParaRPr lang="en-US"/>
        </a:p>
      </dgm:t>
    </dgm:pt>
    <dgm:pt modelId="{6C183108-908F-4039-B8A4-19046FDD96BF}" type="pres">
      <dgm:prSet presAssocID="{F7BF5001-E47E-4C3C-A4BD-6992B579A11A}" presName="linNode" presStyleCnt="0"/>
      <dgm:spPr/>
      <dgm:t>
        <a:bodyPr/>
        <a:lstStyle/>
        <a:p>
          <a:endParaRPr lang="en-US"/>
        </a:p>
      </dgm:t>
    </dgm:pt>
    <dgm:pt modelId="{264A3D8C-DF1B-4D59-9511-B458C47C3E18}" type="pres">
      <dgm:prSet presAssocID="{F7BF5001-E47E-4C3C-A4BD-6992B579A11A}" presName="parentText" presStyleLbl="node1" presStyleIdx="3" presStyleCnt="7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21C21-4580-424C-B57C-B434628F06E7}" type="pres">
      <dgm:prSet presAssocID="{C28751B5-7674-41E7-BC75-CC54636E787F}" presName="sp" presStyleCnt="0"/>
      <dgm:spPr/>
      <dgm:t>
        <a:bodyPr/>
        <a:lstStyle/>
        <a:p>
          <a:endParaRPr lang="en-US"/>
        </a:p>
      </dgm:t>
    </dgm:pt>
    <dgm:pt modelId="{2F639C26-1AD7-43DF-A3F0-29A0B14E7C78}" type="pres">
      <dgm:prSet presAssocID="{9E446B36-1C1C-442E-909A-845B2EC1C813}" presName="linNode" presStyleCnt="0"/>
      <dgm:spPr/>
      <dgm:t>
        <a:bodyPr/>
        <a:lstStyle/>
        <a:p>
          <a:endParaRPr lang="en-US"/>
        </a:p>
      </dgm:t>
    </dgm:pt>
    <dgm:pt modelId="{C7B2CA02-46B2-4246-A74D-590AC4BA0F01}" type="pres">
      <dgm:prSet presAssocID="{9E446B36-1C1C-442E-909A-845B2EC1C813}" presName="parentText" presStyleLbl="node1" presStyleIdx="4" presStyleCnt="7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46865-B76D-43E1-9E4B-DC4B6E27742A}" type="pres">
      <dgm:prSet presAssocID="{9690B4E2-B33D-4B3F-AC6A-7326B3877785}" presName="sp" presStyleCnt="0"/>
      <dgm:spPr/>
      <dgm:t>
        <a:bodyPr/>
        <a:lstStyle/>
        <a:p>
          <a:endParaRPr lang="en-US"/>
        </a:p>
      </dgm:t>
    </dgm:pt>
    <dgm:pt modelId="{E1F0679E-CFBA-4BDF-B43A-01C9191037A1}" type="pres">
      <dgm:prSet presAssocID="{78CFC9EC-0691-4FC5-B785-35EE8140F443}" presName="linNode" presStyleCnt="0"/>
      <dgm:spPr/>
      <dgm:t>
        <a:bodyPr/>
        <a:lstStyle/>
        <a:p>
          <a:endParaRPr lang="en-US"/>
        </a:p>
      </dgm:t>
    </dgm:pt>
    <dgm:pt modelId="{F38F9CCA-36D4-4639-8887-2538034078B0}" type="pres">
      <dgm:prSet presAssocID="{78CFC9EC-0691-4FC5-B785-35EE8140F443}" presName="parentText" presStyleLbl="node1" presStyleIdx="5" presStyleCnt="7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D1C479-F523-4F38-B454-A6A53B8FD6F6}" type="pres">
      <dgm:prSet presAssocID="{ACAF0131-A04D-4B7B-8026-DF48A67092E6}" presName="sp" presStyleCnt="0"/>
      <dgm:spPr/>
      <dgm:t>
        <a:bodyPr/>
        <a:lstStyle/>
        <a:p>
          <a:endParaRPr lang="en-US"/>
        </a:p>
      </dgm:t>
    </dgm:pt>
    <dgm:pt modelId="{C6E2D0FC-3CEA-4AF5-B83F-0D9BC58253EA}" type="pres">
      <dgm:prSet presAssocID="{FCE8BD24-D1EB-4D4B-89D9-B0CD93EBBC31}" presName="linNode" presStyleCnt="0"/>
      <dgm:spPr/>
      <dgm:t>
        <a:bodyPr/>
        <a:lstStyle/>
        <a:p>
          <a:endParaRPr lang="en-US"/>
        </a:p>
      </dgm:t>
    </dgm:pt>
    <dgm:pt modelId="{32437E04-D727-4D35-BF63-FABC3381416E}" type="pres">
      <dgm:prSet presAssocID="{FCE8BD24-D1EB-4D4B-89D9-B0CD93EBBC31}" presName="parentText" presStyleLbl="node1" presStyleIdx="6" presStyleCnt="7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0CDAAC-D849-4272-9DF0-A1E55F2538AB}" type="presOf" srcId="{FCE8BD24-D1EB-4D4B-89D9-B0CD93EBBC31}" destId="{32437E04-D727-4D35-BF63-FABC3381416E}" srcOrd="0" destOrd="0" presId="urn:microsoft.com/office/officeart/2005/8/layout/vList5"/>
    <dgm:cxn modelId="{16D5B4A3-1FA3-402E-99B0-EEDCAFF5D888}" type="presOf" srcId="{78CFC9EC-0691-4FC5-B785-35EE8140F443}" destId="{F38F9CCA-36D4-4639-8887-2538034078B0}" srcOrd="0" destOrd="0" presId="urn:microsoft.com/office/officeart/2005/8/layout/vList5"/>
    <dgm:cxn modelId="{39167A3F-7605-458D-87DC-BD2FDE00735C}" type="presOf" srcId="{401989B2-CF5E-4391-BE5C-0C20CC6A2C51}" destId="{110572B4-DABE-4B01-BAA5-8544CF4DC85E}" srcOrd="0" destOrd="0" presId="urn:microsoft.com/office/officeart/2005/8/layout/vList5"/>
    <dgm:cxn modelId="{9A0F510C-52F9-4975-9AB0-B0CF5028B76B}" srcId="{FF265CE2-93F3-4DFD-8356-BAA048C5A863}" destId="{401989B2-CF5E-4391-BE5C-0C20CC6A2C51}" srcOrd="0" destOrd="0" parTransId="{A0C451E7-3823-4A04-8FB1-0BDF5F9978EF}" sibTransId="{648E8457-39D2-41EA-B106-9B74B6096F77}"/>
    <dgm:cxn modelId="{B1CD5D45-7C41-4D76-9425-3FE95A80CE0A}" srcId="{FF265CE2-93F3-4DFD-8356-BAA048C5A863}" destId="{78CFC9EC-0691-4FC5-B785-35EE8140F443}" srcOrd="5" destOrd="0" parTransId="{D185193A-DC4F-4016-8E47-F19CFA9843AC}" sibTransId="{ACAF0131-A04D-4B7B-8026-DF48A67092E6}"/>
    <dgm:cxn modelId="{F5F232A6-C31B-429F-BF77-C9CC26F8D0BD}" type="presOf" srcId="{9E446B36-1C1C-442E-909A-845B2EC1C813}" destId="{C7B2CA02-46B2-4246-A74D-590AC4BA0F01}" srcOrd="0" destOrd="0" presId="urn:microsoft.com/office/officeart/2005/8/layout/vList5"/>
    <dgm:cxn modelId="{605397F7-6EB8-45AE-9EC2-B5017A357F35}" srcId="{FF265CE2-93F3-4DFD-8356-BAA048C5A863}" destId="{FCE8BD24-D1EB-4D4B-89D9-B0CD93EBBC31}" srcOrd="6" destOrd="0" parTransId="{9CA35FCE-9186-4941-BD13-5BADF1B164C1}" sibTransId="{CF87D606-25AF-433E-BFCD-B26E3C0AE32D}"/>
    <dgm:cxn modelId="{B236E05B-7FAF-4BF2-A11E-9AFCAE277EAB}" type="presOf" srcId="{F7BF5001-E47E-4C3C-A4BD-6992B579A11A}" destId="{264A3D8C-DF1B-4D59-9511-B458C47C3E18}" srcOrd="0" destOrd="0" presId="urn:microsoft.com/office/officeart/2005/8/layout/vList5"/>
    <dgm:cxn modelId="{175647B7-351B-4017-82D5-84DAE956E276}" srcId="{FF265CE2-93F3-4DFD-8356-BAA048C5A863}" destId="{F7BF5001-E47E-4C3C-A4BD-6992B579A11A}" srcOrd="3" destOrd="0" parTransId="{CC25FB7E-35CF-47D1-B11E-428CE423AFD9}" sibTransId="{C28751B5-7674-41E7-BC75-CC54636E787F}"/>
    <dgm:cxn modelId="{604D61D3-B334-492E-9923-AEC382C4A574}" srcId="{FF265CE2-93F3-4DFD-8356-BAA048C5A863}" destId="{9E446B36-1C1C-442E-909A-845B2EC1C813}" srcOrd="4" destOrd="0" parTransId="{1DBE07B9-3CA2-4850-BBA0-87A0308ADE6C}" sibTransId="{9690B4E2-B33D-4B3F-AC6A-7326B3877785}"/>
    <dgm:cxn modelId="{C8D9BCEE-FC2A-4BCC-969C-F86B6B000456}" type="presOf" srcId="{FF265CE2-93F3-4DFD-8356-BAA048C5A863}" destId="{E9C6FAA8-6085-43F3-9AA9-9D6FC9B77600}" srcOrd="0" destOrd="0" presId="urn:microsoft.com/office/officeart/2005/8/layout/vList5"/>
    <dgm:cxn modelId="{2E73BD3E-1CE2-4926-B330-4F0CD3F5A9A2}" type="presOf" srcId="{443E35D5-F914-4FA6-8EB2-105CBEC8076E}" destId="{C4B6FC7A-879F-42C0-8057-A2E41EEA29F5}" srcOrd="0" destOrd="0" presId="urn:microsoft.com/office/officeart/2005/8/layout/vList5"/>
    <dgm:cxn modelId="{04B0C86A-23F3-44BB-955F-D7047669F7B1}" srcId="{FF265CE2-93F3-4DFD-8356-BAA048C5A863}" destId="{443E35D5-F914-4FA6-8EB2-105CBEC8076E}" srcOrd="1" destOrd="0" parTransId="{E71C8C3A-1E1D-4F0F-819D-C61D1458A128}" sibTransId="{BF2FEED4-28BA-4025-8188-737F83FA7B19}"/>
    <dgm:cxn modelId="{DFBB95A6-0A26-4F5A-B097-75D5A92C7B26}" type="presOf" srcId="{1FA11246-5446-454B-9C11-648E90F8D324}" destId="{CC20BCD3-F0B7-4195-80F7-7DF62423334D}" srcOrd="0" destOrd="0" presId="urn:microsoft.com/office/officeart/2005/8/layout/vList5"/>
    <dgm:cxn modelId="{D7E9AA33-AAC2-482D-9248-FBF75CF6736C}" srcId="{FF265CE2-93F3-4DFD-8356-BAA048C5A863}" destId="{1FA11246-5446-454B-9C11-648E90F8D324}" srcOrd="2" destOrd="0" parTransId="{2C1864F1-894E-4D7E-B64F-DC2CC13070F8}" sibTransId="{E157A53F-56E0-4D18-841D-92E077FADF24}"/>
    <dgm:cxn modelId="{DB6349F0-9DC6-4AD4-93E3-014D52474232}" type="presParOf" srcId="{E9C6FAA8-6085-43F3-9AA9-9D6FC9B77600}" destId="{1C84E214-4E8D-42C8-B865-3E22700050F3}" srcOrd="0" destOrd="0" presId="urn:microsoft.com/office/officeart/2005/8/layout/vList5"/>
    <dgm:cxn modelId="{FB7F0977-2E41-4735-B5D4-33CD7F0436D7}" type="presParOf" srcId="{1C84E214-4E8D-42C8-B865-3E22700050F3}" destId="{110572B4-DABE-4B01-BAA5-8544CF4DC85E}" srcOrd="0" destOrd="0" presId="urn:microsoft.com/office/officeart/2005/8/layout/vList5"/>
    <dgm:cxn modelId="{D8D117FD-D307-49A4-ACB8-D8BC01CDE281}" type="presParOf" srcId="{E9C6FAA8-6085-43F3-9AA9-9D6FC9B77600}" destId="{F94710CD-8384-4120-8B40-A19C0E11BB03}" srcOrd="1" destOrd="0" presId="urn:microsoft.com/office/officeart/2005/8/layout/vList5"/>
    <dgm:cxn modelId="{0DF8B896-0481-4C9B-A19E-72B85ECB7F99}" type="presParOf" srcId="{E9C6FAA8-6085-43F3-9AA9-9D6FC9B77600}" destId="{09FF7971-A0C1-4E09-89A4-A44EA408100A}" srcOrd="2" destOrd="0" presId="urn:microsoft.com/office/officeart/2005/8/layout/vList5"/>
    <dgm:cxn modelId="{6D3CCF6F-F99A-4E7C-B5AB-8CFDB0C05105}" type="presParOf" srcId="{09FF7971-A0C1-4E09-89A4-A44EA408100A}" destId="{C4B6FC7A-879F-42C0-8057-A2E41EEA29F5}" srcOrd="0" destOrd="0" presId="urn:microsoft.com/office/officeart/2005/8/layout/vList5"/>
    <dgm:cxn modelId="{EDF5F7AC-4583-4E24-90CA-4A1D957DEA97}" type="presParOf" srcId="{E9C6FAA8-6085-43F3-9AA9-9D6FC9B77600}" destId="{8CF69241-E9F1-4554-A068-6692977BCB0F}" srcOrd="3" destOrd="0" presId="urn:microsoft.com/office/officeart/2005/8/layout/vList5"/>
    <dgm:cxn modelId="{4DE17FA8-5172-4FFE-9AE2-343FC676D750}" type="presParOf" srcId="{E9C6FAA8-6085-43F3-9AA9-9D6FC9B77600}" destId="{12A6E328-086F-46E3-941A-3B385BBC8B71}" srcOrd="4" destOrd="0" presId="urn:microsoft.com/office/officeart/2005/8/layout/vList5"/>
    <dgm:cxn modelId="{E62AFA94-43C2-47FC-97C3-B3373F937DF9}" type="presParOf" srcId="{12A6E328-086F-46E3-941A-3B385BBC8B71}" destId="{CC20BCD3-F0B7-4195-80F7-7DF62423334D}" srcOrd="0" destOrd="0" presId="urn:microsoft.com/office/officeart/2005/8/layout/vList5"/>
    <dgm:cxn modelId="{B1EF74DD-4153-4A51-80B3-D03B01B905D9}" type="presParOf" srcId="{E9C6FAA8-6085-43F3-9AA9-9D6FC9B77600}" destId="{A07C71B9-B266-4B85-96BF-30E19A378550}" srcOrd="5" destOrd="0" presId="urn:microsoft.com/office/officeart/2005/8/layout/vList5"/>
    <dgm:cxn modelId="{15B1EA0F-BA9C-465A-855F-364274905EA9}" type="presParOf" srcId="{E9C6FAA8-6085-43F3-9AA9-9D6FC9B77600}" destId="{6C183108-908F-4039-B8A4-19046FDD96BF}" srcOrd="6" destOrd="0" presId="urn:microsoft.com/office/officeart/2005/8/layout/vList5"/>
    <dgm:cxn modelId="{B80518F2-7E6E-4DCC-A9A3-E4D1A8E6F6E0}" type="presParOf" srcId="{6C183108-908F-4039-B8A4-19046FDD96BF}" destId="{264A3D8C-DF1B-4D59-9511-B458C47C3E18}" srcOrd="0" destOrd="0" presId="urn:microsoft.com/office/officeart/2005/8/layout/vList5"/>
    <dgm:cxn modelId="{0E3BA0CF-4FEE-4DED-8FB5-4D73E247B680}" type="presParOf" srcId="{E9C6FAA8-6085-43F3-9AA9-9D6FC9B77600}" destId="{51321C21-4580-424C-B57C-B434628F06E7}" srcOrd="7" destOrd="0" presId="urn:microsoft.com/office/officeart/2005/8/layout/vList5"/>
    <dgm:cxn modelId="{3E274409-AFEE-4AC3-A956-016C20CF6318}" type="presParOf" srcId="{E9C6FAA8-6085-43F3-9AA9-9D6FC9B77600}" destId="{2F639C26-1AD7-43DF-A3F0-29A0B14E7C78}" srcOrd="8" destOrd="0" presId="urn:microsoft.com/office/officeart/2005/8/layout/vList5"/>
    <dgm:cxn modelId="{6AA580CA-0A10-4B65-9B3F-FF906857F39D}" type="presParOf" srcId="{2F639C26-1AD7-43DF-A3F0-29A0B14E7C78}" destId="{C7B2CA02-46B2-4246-A74D-590AC4BA0F01}" srcOrd="0" destOrd="0" presId="urn:microsoft.com/office/officeart/2005/8/layout/vList5"/>
    <dgm:cxn modelId="{3A6B973D-1BC8-43E4-8E58-E5D7F8D9E6E2}" type="presParOf" srcId="{E9C6FAA8-6085-43F3-9AA9-9D6FC9B77600}" destId="{F5846865-B76D-43E1-9E4B-DC4B6E27742A}" srcOrd="9" destOrd="0" presId="urn:microsoft.com/office/officeart/2005/8/layout/vList5"/>
    <dgm:cxn modelId="{BACCCB9A-D637-47DB-8130-39BFB8C36B66}" type="presParOf" srcId="{E9C6FAA8-6085-43F3-9AA9-9D6FC9B77600}" destId="{E1F0679E-CFBA-4BDF-B43A-01C9191037A1}" srcOrd="10" destOrd="0" presId="urn:microsoft.com/office/officeart/2005/8/layout/vList5"/>
    <dgm:cxn modelId="{90B1403F-D335-4CB9-A987-120B1683AFC5}" type="presParOf" srcId="{E1F0679E-CFBA-4BDF-B43A-01C9191037A1}" destId="{F38F9CCA-36D4-4639-8887-2538034078B0}" srcOrd="0" destOrd="0" presId="urn:microsoft.com/office/officeart/2005/8/layout/vList5"/>
    <dgm:cxn modelId="{24F3D100-F407-4CDC-8141-621C07F1EBD9}" type="presParOf" srcId="{E9C6FAA8-6085-43F3-9AA9-9D6FC9B77600}" destId="{29D1C479-F523-4F38-B454-A6A53B8FD6F6}" srcOrd="11" destOrd="0" presId="urn:microsoft.com/office/officeart/2005/8/layout/vList5"/>
    <dgm:cxn modelId="{029A8708-4241-46EF-8F4A-61DFA79A5061}" type="presParOf" srcId="{E9C6FAA8-6085-43F3-9AA9-9D6FC9B77600}" destId="{C6E2D0FC-3CEA-4AF5-B83F-0D9BC58253EA}" srcOrd="12" destOrd="0" presId="urn:microsoft.com/office/officeart/2005/8/layout/vList5"/>
    <dgm:cxn modelId="{39076E42-A873-46DE-8D39-424F73A56307}" type="presParOf" srcId="{C6E2D0FC-3CEA-4AF5-B83F-0D9BC58253EA}" destId="{32437E04-D727-4D35-BF63-FABC3381416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572B4-DABE-4B01-BAA5-8544CF4DC85E}">
      <dsp:nvSpPr>
        <dsp:cNvPr id="0" name=""/>
        <dsp:cNvSpPr/>
      </dsp:nvSpPr>
      <dsp:spPr>
        <a:xfrm>
          <a:off x="3035" y="384"/>
          <a:ext cx="6215341" cy="616844"/>
        </a:xfrm>
        <a:prstGeom prst="roundRect">
          <a:avLst/>
        </a:prstGeom>
        <a:solidFill>
          <a:srgbClr val="FF99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l" defTabSz="10223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Goal: Reliable Multi-Level-Cell PCM</a:t>
          </a:r>
          <a:endParaRPr lang="ko-KR" sz="2300" b="1" kern="1200" dirty="0">
            <a:solidFill>
              <a:srgbClr val="00206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33147" y="30496"/>
        <a:ext cx="6155117" cy="556620"/>
      </dsp:txXfrm>
    </dsp:sp>
    <dsp:sp modelId="{C4B6FC7A-879F-42C0-8057-A2E41EEA29F5}">
      <dsp:nvSpPr>
        <dsp:cNvPr id="0" name=""/>
        <dsp:cNvSpPr/>
      </dsp:nvSpPr>
      <dsp:spPr>
        <a:xfrm>
          <a:off x="3035" y="648072"/>
          <a:ext cx="6215341" cy="616844"/>
        </a:xfrm>
        <a:prstGeom prst="roundRect">
          <a:avLst/>
        </a:prstGeom>
        <a:solidFill>
          <a:srgbClr val="FF99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Analytical Error Model for MLC PCM</a:t>
          </a:r>
        </a:p>
      </dsp:txBody>
      <dsp:txXfrm>
        <a:off x="33147" y="678184"/>
        <a:ext cx="6155117" cy="556620"/>
      </dsp:txXfrm>
    </dsp:sp>
    <dsp:sp modelId="{CC20BCD3-F0B7-4195-80F7-7DF62423334D}">
      <dsp:nvSpPr>
        <dsp:cNvPr id="0" name=""/>
        <dsp:cNvSpPr/>
      </dsp:nvSpPr>
      <dsp:spPr>
        <a:xfrm>
          <a:off x="3035" y="1295759"/>
          <a:ext cx="6215341" cy="616844"/>
        </a:xfrm>
        <a:prstGeom prst="roundRect">
          <a:avLst/>
        </a:prstGeom>
        <a:solidFill>
          <a:srgbClr val="FF99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4LC PCM: Immature</a:t>
          </a:r>
        </a:p>
      </dsp:txBody>
      <dsp:txXfrm>
        <a:off x="33147" y="1325871"/>
        <a:ext cx="6155117" cy="556620"/>
      </dsp:txXfrm>
    </dsp:sp>
    <dsp:sp modelId="{264A3D8C-DF1B-4D59-9511-B458C47C3E18}">
      <dsp:nvSpPr>
        <dsp:cNvPr id="0" name=""/>
        <dsp:cNvSpPr/>
      </dsp:nvSpPr>
      <dsp:spPr>
        <a:xfrm>
          <a:off x="3035" y="1943446"/>
          <a:ext cx="6215341" cy="616844"/>
        </a:xfrm>
        <a:prstGeom prst="roundRect">
          <a:avLst/>
        </a:prstGeom>
        <a:solidFill>
          <a:srgbClr val="FF99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Tri-level-cell PCM</a:t>
          </a:r>
        </a:p>
      </dsp:txBody>
      <dsp:txXfrm>
        <a:off x="33147" y="1973558"/>
        <a:ext cx="6155117" cy="556620"/>
      </dsp:txXfrm>
    </dsp:sp>
    <dsp:sp modelId="{C7B2CA02-46B2-4246-A74D-590AC4BA0F01}">
      <dsp:nvSpPr>
        <dsp:cNvPr id="0" name=""/>
        <dsp:cNvSpPr/>
      </dsp:nvSpPr>
      <dsp:spPr>
        <a:xfrm>
          <a:off x="3035" y="2591133"/>
          <a:ext cx="6215341" cy="616844"/>
        </a:xfrm>
        <a:prstGeom prst="roundRect">
          <a:avLst/>
        </a:prstGeom>
        <a:solidFill>
          <a:srgbClr val="FFCC6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    State-mapping &lt;3,2&gt; conversion</a:t>
          </a:r>
        </a:p>
      </dsp:txBody>
      <dsp:txXfrm>
        <a:off x="33147" y="2621245"/>
        <a:ext cx="6155117" cy="556620"/>
      </dsp:txXfrm>
    </dsp:sp>
    <dsp:sp modelId="{F38F9CCA-36D4-4639-8887-2538034078B0}">
      <dsp:nvSpPr>
        <dsp:cNvPr id="0" name=""/>
        <dsp:cNvSpPr/>
      </dsp:nvSpPr>
      <dsp:spPr>
        <a:xfrm>
          <a:off x="3035" y="3238820"/>
          <a:ext cx="6215341" cy="616844"/>
        </a:xfrm>
        <a:prstGeom prst="roundRect">
          <a:avLst/>
        </a:prstGeom>
        <a:solidFill>
          <a:srgbClr val="FFCC6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    Deliver 1.33 bits per cell</a:t>
          </a:r>
        </a:p>
      </dsp:txBody>
      <dsp:txXfrm>
        <a:off x="33147" y="3268932"/>
        <a:ext cx="6155117" cy="556620"/>
      </dsp:txXfrm>
    </dsp:sp>
    <dsp:sp modelId="{32437E04-D727-4D35-BF63-FABC3381416E}">
      <dsp:nvSpPr>
        <dsp:cNvPr id="0" name=""/>
        <dsp:cNvSpPr/>
      </dsp:nvSpPr>
      <dsp:spPr>
        <a:xfrm>
          <a:off x="3035" y="3886508"/>
          <a:ext cx="6215341" cy="616844"/>
        </a:xfrm>
        <a:prstGeom prst="roundRect">
          <a:avLst/>
        </a:prstGeom>
        <a:solidFill>
          <a:srgbClr val="FFCC6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    Performance &amp; Reliability: Close to SLC</a:t>
          </a:r>
        </a:p>
      </dsp:txBody>
      <dsp:txXfrm>
        <a:off x="33147" y="3916620"/>
        <a:ext cx="6155117" cy="556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0.8617</cdr:x>
      <cdr:y>0.71429</cdr:y>
    </cdr:from>
    <cdr:to>
      <cdr:x>0.97237</cdr:x>
      <cdr:y>0.82167</cdr:y>
    </cdr:to>
    <cdr:sp macro="" textlink="">
      <cdr:nvSpPr>
        <cdr:cNvPr id="109572" name="Text Box 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172200" y="3429000"/>
          <a:ext cx="792718" cy="51552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65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3200" i="0" u="none" strike="noStrike" baseline="0" dirty="0">
              <a:solidFill>
                <a:srgbClr val="000000"/>
              </a:solidFill>
              <a:latin typeface="Arial"/>
              <a:cs typeface="Arial"/>
            </a:rPr>
            <a:t>2LC</a:t>
          </a:r>
          <a:endParaRPr lang="en-US" sz="3200" dirty="0"/>
        </a:p>
      </cdr:txBody>
    </cdr:sp>
  </cdr:relSizeAnchor>
  <cdr:relSizeAnchor xmlns:cdr="http://schemas.openxmlformats.org/drawingml/2006/chartDrawing">
    <cdr:from>
      <cdr:x>0.13601</cdr:x>
      <cdr:y>0.70842</cdr:y>
    </cdr:from>
    <cdr:to>
      <cdr:x>0.98711</cdr:x>
      <cdr:y>0.70842</cdr:y>
    </cdr:to>
    <cdr:sp macro="" textlink="">
      <cdr:nvSpPr>
        <cdr:cNvPr id="109573" name="Line 5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974212" y="3400841"/>
          <a:ext cx="6096260" cy="0"/>
        </a:xfrm>
        <a:prstGeom xmlns:a="http://schemas.openxmlformats.org/drawingml/2006/main" prst="line">
          <a:avLst/>
        </a:prstGeom>
        <a:ln xmlns:a="http://schemas.openxmlformats.org/drawingml/2006/main">
          <a:headEnd/>
          <a:tailEnd/>
        </a:ln>
        <a:extLst xmlns:a="http://schemas.openxmlformats.org/drawingml/2006/main"/>
      </cdr:spPr>
      <cdr:style>
        <a:lnRef xmlns:a="http://schemas.openxmlformats.org/drawingml/2006/main" idx="3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2">
          <a:schemeClr val="accent4"/>
        </a:effectRef>
        <a:fontRef xmlns:a="http://schemas.openxmlformats.org/drawingml/2006/main" idx="minor">
          <a:schemeClr val="tx1"/>
        </a:fontRef>
      </cdr:style>
    </cdr:sp>
  </cdr:relSizeAnchor>
  <cdr:relSizeAnchor xmlns:cdr="http://schemas.openxmlformats.org/drawingml/2006/chartDrawing">
    <cdr:from>
      <cdr:x>0.1383</cdr:x>
      <cdr:y>0.07398</cdr:y>
    </cdr:from>
    <cdr:to>
      <cdr:x>0.9894</cdr:x>
      <cdr:y>0.07398</cdr:y>
    </cdr:to>
    <cdr:sp macro="" textlink="">
      <cdr:nvSpPr>
        <cdr:cNvPr id="10" name="Line 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990600" y="355145"/>
          <a:ext cx="6096259" cy="0"/>
        </a:xfrm>
        <a:prstGeom xmlns:a="http://schemas.openxmlformats.org/drawingml/2006/main" prst="line">
          <a:avLst/>
        </a:prstGeom>
        <a:ln xmlns:a="http://schemas.openxmlformats.org/drawingml/2006/main">
          <a:headEnd/>
          <a:tailEnd/>
        </a:ln>
        <a:extLst xmlns:a="http://schemas.openxmlformats.org/drawingml/2006/main"/>
      </cdr:spPr>
      <cdr:style>
        <a:lnRef xmlns:a="http://schemas.openxmlformats.org/drawingml/2006/main" idx="3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2">
          <a:schemeClr val="accent4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0.8617</cdr:x>
      <cdr:y>0.07937</cdr:y>
    </cdr:from>
    <cdr:to>
      <cdr:x>0.96924</cdr:x>
      <cdr:y>0.18675</cdr:y>
    </cdr:to>
    <cdr:sp macro="" textlink="">
      <cdr:nvSpPr>
        <cdr:cNvPr id="11" name="Text Box 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172200" y="381000"/>
          <a:ext cx="770275" cy="51552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65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 rtl="0">
            <a:defRPr sz="1000"/>
          </a:pPr>
          <a:r>
            <a:rPr lang="en-US" sz="3200" i="0" u="none" strike="noStrike" baseline="0" dirty="0">
              <a:solidFill>
                <a:srgbClr val="000000"/>
              </a:solidFill>
              <a:latin typeface="Arial"/>
              <a:cs typeface="Arial"/>
            </a:rPr>
            <a:t>4LC</a:t>
          </a:r>
          <a:endParaRPr lang="en-US" sz="32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0.8617</cdr:x>
      <cdr:y>0.71429</cdr:y>
    </cdr:from>
    <cdr:to>
      <cdr:x>0.97237</cdr:x>
      <cdr:y>0.82167</cdr:y>
    </cdr:to>
    <cdr:sp macro="" textlink="">
      <cdr:nvSpPr>
        <cdr:cNvPr id="109572" name="Text Box 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172200" y="3429000"/>
          <a:ext cx="792718" cy="51552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65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3200" i="0" u="none" strike="noStrike" baseline="0" dirty="0">
              <a:solidFill>
                <a:srgbClr val="000000"/>
              </a:solidFill>
              <a:latin typeface="Arial"/>
              <a:cs typeface="Arial"/>
            </a:rPr>
            <a:t>2LC</a:t>
          </a:r>
          <a:endParaRPr lang="en-US" sz="3200" dirty="0"/>
        </a:p>
      </cdr:txBody>
    </cdr:sp>
  </cdr:relSizeAnchor>
  <cdr:relSizeAnchor xmlns:cdr="http://schemas.openxmlformats.org/drawingml/2006/chartDrawing">
    <cdr:from>
      <cdr:x>0.13601</cdr:x>
      <cdr:y>0.70842</cdr:y>
    </cdr:from>
    <cdr:to>
      <cdr:x>0.98711</cdr:x>
      <cdr:y>0.70842</cdr:y>
    </cdr:to>
    <cdr:sp macro="" textlink="">
      <cdr:nvSpPr>
        <cdr:cNvPr id="109573" name="Line 5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974212" y="3400841"/>
          <a:ext cx="6096260" cy="0"/>
        </a:xfrm>
        <a:prstGeom xmlns:a="http://schemas.openxmlformats.org/drawingml/2006/main" prst="line">
          <a:avLst/>
        </a:prstGeom>
        <a:ln xmlns:a="http://schemas.openxmlformats.org/drawingml/2006/main">
          <a:headEnd/>
          <a:tailEnd/>
        </a:ln>
        <a:extLst xmlns:a="http://schemas.openxmlformats.org/drawingml/2006/main"/>
      </cdr:spPr>
      <cdr:style>
        <a:lnRef xmlns:a="http://schemas.openxmlformats.org/drawingml/2006/main" idx="3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2">
          <a:schemeClr val="accent4"/>
        </a:effectRef>
        <a:fontRef xmlns:a="http://schemas.openxmlformats.org/drawingml/2006/main" idx="minor">
          <a:schemeClr val="tx1"/>
        </a:fontRef>
      </cdr:style>
    </cdr:sp>
  </cdr:relSizeAnchor>
  <cdr:relSizeAnchor xmlns:cdr="http://schemas.openxmlformats.org/drawingml/2006/chartDrawing">
    <cdr:from>
      <cdr:x>0.14043</cdr:x>
      <cdr:y>0.07814</cdr:y>
    </cdr:from>
    <cdr:to>
      <cdr:x>0.99153</cdr:x>
      <cdr:y>0.07814</cdr:y>
    </cdr:to>
    <cdr:sp macro="" textlink="">
      <cdr:nvSpPr>
        <cdr:cNvPr id="10" name="Line 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706246" y="261993"/>
          <a:ext cx="4280353" cy="0"/>
        </a:xfrm>
        <a:prstGeom xmlns:a="http://schemas.openxmlformats.org/drawingml/2006/main" prst="line">
          <a:avLst/>
        </a:prstGeom>
        <a:ln xmlns:a="http://schemas.openxmlformats.org/drawingml/2006/main">
          <a:headEnd/>
          <a:tailEnd/>
        </a:ln>
        <a:extLst xmlns:a="http://schemas.openxmlformats.org/drawingml/2006/main"/>
      </cdr:spPr>
      <cdr:style>
        <a:lnRef xmlns:a="http://schemas.openxmlformats.org/drawingml/2006/main" idx="3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2">
          <a:schemeClr val="accent4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0.8617</cdr:x>
      <cdr:y>0.07937</cdr:y>
    </cdr:from>
    <cdr:to>
      <cdr:x>0.96924</cdr:x>
      <cdr:y>0.18675</cdr:y>
    </cdr:to>
    <cdr:sp macro="" textlink="">
      <cdr:nvSpPr>
        <cdr:cNvPr id="11" name="Text Box 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172200" y="381000"/>
          <a:ext cx="770275" cy="51552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65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 rtl="0">
            <a:defRPr sz="1000"/>
          </a:pPr>
          <a:r>
            <a:rPr lang="en-US" sz="3200" i="0" u="none" strike="noStrike" baseline="0" dirty="0">
              <a:solidFill>
                <a:srgbClr val="000000"/>
              </a:solidFill>
              <a:latin typeface="Arial"/>
              <a:cs typeface="Arial"/>
            </a:rPr>
            <a:t>4LC</a:t>
          </a:r>
          <a:endParaRPr lang="en-US" sz="32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0.8617</cdr:x>
      <cdr:y>0.71429</cdr:y>
    </cdr:from>
    <cdr:to>
      <cdr:x>0.97237</cdr:x>
      <cdr:y>0.82167</cdr:y>
    </cdr:to>
    <cdr:sp macro="" textlink="">
      <cdr:nvSpPr>
        <cdr:cNvPr id="109572" name="Text Box 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172200" y="3429000"/>
          <a:ext cx="792718" cy="51552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65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3200" i="0" u="none" strike="noStrike" baseline="0" dirty="0">
              <a:solidFill>
                <a:srgbClr val="000000"/>
              </a:solidFill>
              <a:latin typeface="Arial"/>
              <a:cs typeface="Arial"/>
            </a:rPr>
            <a:t>2LC</a:t>
          </a:r>
          <a:endParaRPr lang="en-US" sz="3200" dirty="0"/>
        </a:p>
      </cdr:txBody>
    </cdr:sp>
  </cdr:relSizeAnchor>
  <cdr:relSizeAnchor xmlns:cdr="http://schemas.openxmlformats.org/drawingml/2006/chartDrawing">
    <cdr:from>
      <cdr:x>0.13601</cdr:x>
      <cdr:y>0.70842</cdr:y>
    </cdr:from>
    <cdr:to>
      <cdr:x>0.98711</cdr:x>
      <cdr:y>0.70842</cdr:y>
    </cdr:to>
    <cdr:sp macro="" textlink="">
      <cdr:nvSpPr>
        <cdr:cNvPr id="109573" name="Line 5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974212" y="3400841"/>
          <a:ext cx="6096260" cy="0"/>
        </a:xfrm>
        <a:prstGeom xmlns:a="http://schemas.openxmlformats.org/drawingml/2006/main" prst="line">
          <a:avLst/>
        </a:prstGeom>
        <a:ln xmlns:a="http://schemas.openxmlformats.org/drawingml/2006/main">
          <a:headEnd/>
          <a:tailEnd/>
        </a:ln>
        <a:extLst xmlns:a="http://schemas.openxmlformats.org/drawingml/2006/main"/>
      </cdr:spPr>
      <cdr:style>
        <a:lnRef xmlns:a="http://schemas.openxmlformats.org/drawingml/2006/main" idx="3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2">
          <a:schemeClr val="accent4"/>
        </a:effectRef>
        <a:fontRef xmlns:a="http://schemas.openxmlformats.org/drawingml/2006/main" idx="minor">
          <a:schemeClr val="tx1"/>
        </a:fontRef>
      </cdr:style>
    </cdr:sp>
  </cdr:relSizeAnchor>
  <cdr:relSizeAnchor xmlns:cdr="http://schemas.openxmlformats.org/drawingml/2006/chartDrawing">
    <cdr:from>
      <cdr:x>0.14043</cdr:x>
      <cdr:y>0.07814</cdr:y>
    </cdr:from>
    <cdr:to>
      <cdr:x>0.99153</cdr:x>
      <cdr:y>0.07814</cdr:y>
    </cdr:to>
    <cdr:sp macro="" textlink="">
      <cdr:nvSpPr>
        <cdr:cNvPr id="10" name="Line 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706246" y="261993"/>
          <a:ext cx="4280353" cy="0"/>
        </a:xfrm>
        <a:prstGeom xmlns:a="http://schemas.openxmlformats.org/drawingml/2006/main" prst="line">
          <a:avLst/>
        </a:prstGeom>
        <a:ln xmlns:a="http://schemas.openxmlformats.org/drawingml/2006/main">
          <a:headEnd/>
          <a:tailEnd/>
        </a:ln>
        <a:extLst xmlns:a="http://schemas.openxmlformats.org/drawingml/2006/main"/>
      </cdr:spPr>
      <cdr:style>
        <a:lnRef xmlns:a="http://schemas.openxmlformats.org/drawingml/2006/main" idx="3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2">
          <a:schemeClr val="accent4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0.8617</cdr:x>
      <cdr:y>0.07937</cdr:y>
    </cdr:from>
    <cdr:to>
      <cdr:x>0.96924</cdr:x>
      <cdr:y>0.18675</cdr:y>
    </cdr:to>
    <cdr:sp macro="" textlink="">
      <cdr:nvSpPr>
        <cdr:cNvPr id="11" name="Text Box 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172200" y="381000"/>
          <a:ext cx="770275" cy="51552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65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 rtl="0">
            <a:defRPr sz="1000"/>
          </a:pPr>
          <a:r>
            <a:rPr lang="en-US" sz="3200" i="0" u="none" strike="noStrike" baseline="0" dirty="0">
              <a:solidFill>
                <a:srgbClr val="000000"/>
              </a:solidFill>
              <a:latin typeface="Arial"/>
              <a:cs typeface="Arial"/>
            </a:rPr>
            <a:t>4LC</a:t>
          </a:r>
          <a:endParaRPr lang="en-US" sz="3200" dirty="0"/>
        </a:p>
      </cdr:txBody>
    </cdr:sp>
  </cdr:relSizeAnchor>
  <cdr:relSizeAnchor xmlns:cdr="http://schemas.openxmlformats.org/drawingml/2006/chartDrawing">
    <cdr:from>
      <cdr:x>0.13475</cdr:x>
      <cdr:y>0.39348</cdr:y>
    </cdr:from>
    <cdr:to>
      <cdr:x>0.98585</cdr:x>
      <cdr:y>0.39348</cdr:y>
    </cdr:to>
    <cdr:sp macro="" textlink="">
      <cdr:nvSpPr>
        <cdr:cNvPr id="12" name="Line 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677671" y="1319268"/>
          <a:ext cx="4280353" cy="0"/>
        </a:xfrm>
        <a:prstGeom xmlns:a="http://schemas.openxmlformats.org/drawingml/2006/main" prst="line">
          <a:avLst/>
        </a:prstGeom>
        <a:ln xmlns:a="http://schemas.openxmlformats.org/drawingml/2006/main">
          <a:headEnd/>
          <a:tailEnd/>
        </a:ln>
        <a:extLst xmlns:a="http://schemas.openxmlformats.org/drawingml/2006/main"/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0.8617</cdr:x>
      <cdr:y>0.28571</cdr:y>
    </cdr:from>
    <cdr:to>
      <cdr:x>0.96924</cdr:x>
      <cdr:y>0.3931</cdr:y>
    </cdr:to>
    <cdr:sp macro="" textlink="">
      <cdr:nvSpPr>
        <cdr:cNvPr id="13" name="Text Box 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172200" y="1371600"/>
          <a:ext cx="770275" cy="51552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65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 rtl="0">
            <a:defRPr sz="1000"/>
          </a:pPr>
          <a:r>
            <a:rPr lang="en-US" sz="3200" i="0" u="none" strike="noStrike" baseline="0" dirty="0">
              <a:solidFill>
                <a:srgbClr val="000000"/>
              </a:solidFill>
              <a:latin typeface="Arial"/>
              <a:cs typeface="Arial"/>
            </a:rPr>
            <a:t>3LC</a:t>
          </a:r>
          <a:endParaRPr lang="en-US" sz="32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0.13412</cdr:x>
      <cdr:y>0.50049</cdr:y>
    </cdr:from>
    <cdr:to>
      <cdr:x>0.98522</cdr:x>
      <cdr:y>0.50049</cdr:y>
    </cdr:to>
    <cdr:sp macro="" textlink="">
      <cdr:nvSpPr>
        <cdr:cNvPr id="109570" name="Line 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674496" y="1678043"/>
          <a:ext cx="4280353" cy="0"/>
        </a:xfrm>
        <a:prstGeom xmlns:a="http://schemas.openxmlformats.org/drawingml/2006/main" prst="line">
          <a:avLst/>
        </a:prstGeom>
        <a:ln xmlns:a="http://schemas.openxmlformats.org/drawingml/2006/main">
          <a:headEnd/>
          <a:tailEnd/>
        </a:ln>
        <a:extLst xmlns:a="http://schemas.openxmlformats.org/drawingml/2006/main"/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</cdr:sp>
  </cdr:relSizeAnchor>
  <cdr:relSizeAnchor xmlns:cdr="http://schemas.openxmlformats.org/drawingml/2006/chartDrawing">
    <cdr:from>
      <cdr:x>0.14894</cdr:x>
      <cdr:y>0.50794</cdr:y>
    </cdr:from>
    <cdr:to>
      <cdr:x>0.48766</cdr:x>
      <cdr:y>0.61533</cdr:y>
    </cdr:to>
    <cdr:sp macro="" textlink="">
      <cdr:nvSpPr>
        <cdr:cNvPr id="109571" name="Text Box 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066827" y="2438417"/>
          <a:ext cx="2426177" cy="51552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65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3200" i="0" u="none" strike="noStrike" baseline="0" dirty="0" smtClean="0">
              <a:solidFill>
                <a:srgbClr val="000000"/>
              </a:solidFill>
              <a:latin typeface="Arial"/>
              <a:cs typeface="Arial"/>
            </a:rPr>
            <a:t>BE3LC+ECC</a:t>
          </a:r>
          <a:endParaRPr lang="en-US" sz="3200" dirty="0"/>
        </a:p>
      </cdr:txBody>
    </cdr:sp>
  </cdr:relSizeAnchor>
  <cdr:relSizeAnchor xmlns:cdr="http://schemas.openxmlformats.org/drawingml/2006/chartDrawing">
    <cdr:from>
      <cdr:x>0.8617</cdr:x>
      <cdr:y>0.71429</cdr:y>
    </cdr:from>
    <cdr:to>
      <cdr:x>0.97237</cdr:x>
      <cdr:y>0.82167</cdr:y>
    </cdr:to>
    <cdr:sp macro="" textlink="">
      <cdr:nvSpPr>
        <cdr:cNvPr id="109572" name="Text Box 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172200" y="3429000"/>
          <a:ext cx="792718" cy="51552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65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3200" i="0" u="none" strike="noStrike" baseline="0" dirty="0">
              <a:solidFill>
                <a:srgbClr val="000000"/>
              </a:solidFill>
              <a:latin typeface="Arial"/>
              <a:cs typeface="Arial"/>
            </a:rPr>
            <a:t>2LC</a:t>
          </a:r>
          <a:endParaRPr lang="en-US" sz="3200" dirty="0"/>
        </a:p>
      </cdr:txBody>
    </cdr:sp>
  </cdr:relSizeAnchor>
  <cdr:relSizeAnchor xmlns:cdr="http://schemas.openxmlformats.org/drawingml/2006/chartDrawing">
    <cdr:from>
      <cdr:x>0.13601</cdr:x>
      <cdr:y>0.70842</cdr:y>
    </cdr:from>
    <cdr:to>
      <cdr:x>0.98711</cdr:x>
      <cdr:y>0.70842</cdr:y>
    </cdr:to>
    <cdr:sp macro="" textlink="">
      <cdr:nvSpPr>
        <cdr:cNvPr id="109573" name="Line 5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974212" y="3400841"/>
          <a:ext cx="6096260" cy="0"/>
        </a:xfrm>
        <a:prstGeom xmlns:a="http://schemas.openxmlformats.org/drawingml/2006/main" prst="line">
          <a:avLst/>
        </a:prstGeom>
        <a:ln xmlns:a="http://schemas.openxmlformats.org/drawingml/2006/main">
          <a:headEnd/>
          <a:tailEnd/>
        </a:ln>
        <a:extLst xmlns:a="http://schemas.openxmlformats.org/drawingml/2006/main"/>
      </cdr:spPr>
      <cdr:style>
        <a:lnRef xmlns:a="http://schemas.openxmlformats.org/drawingml/2006/main" idx="3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2">
          <a:schemeClr val="accent4"/>
        </a:effectRef>
        <a:fontRef xmlns:a="http://schemas.openxmlformats.org/drawingml/2006/main" idx="minor">
          <a:schemeClr val="tx1"/>
        </a:fontRef>
      </cdr:style>
    </cdr:sp>
  </cdr:relSizeAnchor>
  <cdr:relSizeAnchor xmlns:cdr="http://schemas.openxmlformats.org/drawingml/2006/chartDrawing">
    <cdr:from>
      <cdr:x>0.14043</cdr:x>
      <cdr:y>0.07814</cdr:y>
    </cdr:from>
    <cdr:to>
      <cdr:x>0.99153</cdr:x>
      <cdr:y>0.07814</cdr:y>
    </cdr:to>
    <cdr:sp macro="" textlink="">
      <cdr:nvSpPr>
        <cdr:cNvPr id="10" name="Line 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706246" y="261993"/>
          <a:ext cx="4280353" cy="0"/>
        </a:xfrm>
        <a:prstGeom xmlns:a="http://schemas.openxmlformats.org/drawingml/2006/main" prst="line">
          <a:avLst/>
        </a:prstGeom>
        <a:ln xmlns:a="http://schemas.openxmlformats.org/drawingml/2006/main">
          <a:headEnd/>
          <a:tailEnd/>
        </a:ln>
        <a:extLst xmlns:a="http://schemas.openxmlformats.org/drawingml/2006/main"/>
      </cdr:spPr>
      <cdr:style>
        <a:lnRef xmlns:a="http://schemas.openxmlformats.org/drawingml/2006/main" idx="3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2">
          <a:schemeClr val="accent4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0.8617</cdr:x>
      <cdr:y>0.07937</cdr:y>
    </cdr:from>
    <cdr:to>
      <cdr:x>0.96924</cdr:x>
      <cdr:y>0.18675</cdr:y>
    </cdr:to>
    <cdr:sp macro="" textlink="">
      <cdr:nvSpPr>
        <cdr:cNvPr id="11" name="Text Box 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172200" y="381000"/>
          <a:ext cx="770275" cy="51552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65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 rtl="0">
            <a:defRPr sz="1000"/>
          </a:pPr>
          <a:r>
            <a:rPr lang="en-US" sz="3200" i="0" u="none" strike="noStrike" baseline="0" dirty="0">
              <a:solidFill>
                <a:srgbClr val="000000"/>
              </a:solidFill>
              <a:latin typeface="Arial"/>
              <a:cs typeface="Arial"/>
            </a:rPr>
            <a:t>4LC</a:t>
          </a:r>
          <a:endParaRPr lang="en-US" sz="3200" dirty="0"/>
        </a:p>
      </cdr:txBody>
    </cdr:sp>
  </cdr:relSizeAnchor>
  <cdr:relSizeAnchor xmlns:cdr="http://schemas.openxmlformats.org/drawingml/2006/chartDrawing">
    <cdr:from>
      <cdr:x>0.13475</cdr:x>
      <cdr:y>0.39348</cdr:y>
    </cdr:from>
    <cdr:to>
      <cdr:x>0.98585</cdr:x>
      <cdr:y>0.39348</cdr:y>
    </cdr:to>
    <cdr:sp macro="" textlink="">
      <cdr:nvSpPr>
        <cdr:cNvPr id="12" name="Line 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677671" y="1319268"/>
          <a:ext cx="4280353" cy="0"/>
        </a:xfrm>
        <a:prstGeom xmlns:a="http://schemas.openxmlformats.org/drawingml/2006/main" prst="line">
          <a:avLst/>
        </a:prstGeom>
        <a:ln xmlns:a="http://schemas.openxmlformats.org/drawingml/2006/main">
          <a:headEnd/>
          <a:tailEnd/>
        </a:ln>
        <a:extLst xmlns:a="http://schemas.openxmlformats.org/drawingml/2006/main"/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0.8617</cdr:x>
      <cdr:y>0.28571</cdr:y>
    </cdr:from>
    <cdr:to>
      <cdr:x>0.96924</cdr:x>
      <cdr:y>0.3931</cdr:y>
    </cdr:to>
    <cdr:sp macro="" textlink="">
      <cdr:nvSpPr>
        <cdr:cNvPr id="13" name="Text Box 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172200" y="1371600"/>
          <a:ext cx="770275" cy="51552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65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 rtl="0">
            <a:defRPr sz="1000"/>
          </a:pPr>
          <a:r>
            <a:rPr lang="en-US" sz="3200" i="0" u="none" strike="noStrike" baseline="0" dirty="0">
              <a:solidFill>
                <a:srgbClr val="000000"/>
              </a:solidFill>
              <a:latin typeface="Arial"/>
              <a:cs typeface="Arial"/>
            </a:rPr>
            <a:t>3LC</a:t>
          </a:r>
          <a:endParaRPr lang="en-US" sz="3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fld id="{8719FB97-F695-412B-9196-3D7ED4616E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42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5060F-C3D3-49EC-8862-5B66FABD2575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Thursday, June 27, 2013</a:t>
            </a:r>
          </a:p>
          <a:p>
            <a:endParaRPr lang="en-US" dirty="0" smtClean="0"/>
          </a:p>
          <a:p>
            <a:r>
              <a:rPr lang="en-US" dirty="0" smtClean="0"/>
              <a:t>10:30am-12:10pm</a:t>
            </a:r>
          </a:p>
          <a:p>
            <a:r>
              <a:rPr lang="en-US" dirty="0" smtClean="0"/>
              <a:t>Session 6A: Non-Volatile Storage</a:t>
            </a:r>
          </a:p>
          <a:p>
            <a:r>
              <a:rPr lang="en-US" dirty="0" smtClean="0"/>
              <a:t>Chair: Gabriel </a:t>
            </a:r>
            <a:r>
              <a:rPr lang="en-US" dirty="0" err="1" smtClean="0"/>
              <a:t>Loh</a:t>
            </a:r>
            <a:r>
              <a:rPr lang="en-US" dirty="0" smtClean="0"/>
              <a:t>, AMD Research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AE6E1-750F-4961-9C11-0BAA8B863D51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7" rIns="96653" bIns="48327" anchor="b"/>
          <a:lstStyle/>
          <a:p>
            <a:pPr algn="r">
              <a:defRPr/>
            </a:pPr>
            <a:fld id="{F5E4F367-0802-4FA6-9C77-9FA6A4190D57}" type="slidenum">
              <a:rPr lang="ko-KR" altLang="en-US" sz="1200">
                <a:ea typeface="굴림" pitchFamily="50" charset="-127"/>
                <a:cs typeface="+mn-cs"/>
              </a:rPr>
              <a:pPr algn="r">
                <a:defRPr/>
              </a:pPr>
              <a:t>11</a:t>
            </a:fld>
            <a:endParaRPr lang="en-US" altLang="ko-KR" sz="1200" dirty="0">
              <a:ea typeface="굴림" pitchFamily="50" charset="-127"/>
              <a:cs typeface="+mn-cs"/>
            </a:endParaRPr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9FB97-F695-412B-9196-3D7ED4616E4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05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9FB97-F695-412B-9196-3D7ED4616E4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65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9A3288-8553-4C92-832D-83CF0DC93776}" type="slidenum">
              <a:rPr lang="en-US"/>
              <a:pPr/>
              <a:t>16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9A3288-8553-4C92-832D-83CF0DC93776}" type="slidenum">
              <a:rPr lang="en-US"/>
              <a:pPr/>
              <a:t>17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AE6E1-750F-4961-9C11-0BAA8B863D51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7" rIns="96653" bIns="48327" anchor="b"/>
          <a:lstStyle/>
          <a:p>
            <a:pPr algn="r">
              <a:defRPr/>
            </a:pPr>
            <a:fld id="{F5E4F367-0802-4FA6-9C77-9FA6A4190D57}" type="slidenum">
              <a:rPr lang="ko-KR" altLang="en-US" sz="1200">
                <a:ea typeface="굴림" pitchFamily="50" charset="-127"/>
                <a:cs typeface="+mn-cs"/>
              </a:rPr>
              <a:pPr algn="r">
                <a:defRPr/>
              </a:pPr>
              <a:t>18</a:t>
            </a:fld>
            <a:endParaRPr lang="en-US" altLang="ko-KR" sz="1200" dirty="0">
              <a:ea typeface="굴림" pitchFamily="50" charset="-127"/>
              <a:cs typeface="+mn-cs"/>
            </a:endParaRPr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9FB97-F695-412B-9196-3D7ED4616E4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91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03F107-153C-4EF4-9E5B-3546DED8C1D0}" type="slidenum">
              <a:rPr lang="en-US"/>
              <a:pPr/>
              <a:t>20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03F107-153C-4EF4-9E5B-3546DED8C1D0}" type="slidenum">
              <a:rPr lang="en-US"/>
              <a:pPr/>
              <a:t>21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MQ (moderate-quenched) programming,</a:t>
            </a:r>
            <a:r>
              <a:rPr lang="en-US" baseline="0" dirty="0" smtClean="0"/>
              <a:t> “Two-bit cell operation in diode-switch PCM” 2008 symposium on VLSI technology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E5999-DC5C-4F76-8847-79678CFCAE1F}" type="slidenum">
              <a:rPr lang="en-US"/>
              <a:pPr/>
              <a:t>22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9FB97-F695-412B-9196-3D7ED4616E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916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AE6E1-750F-4961-9C11-0BAA8B863D51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7" rIns="96653" bIns="48327" anchor="b"/>
          <a:lstStyle/>
          <a:p>
            <a:pPr algn="r">
              <a:defRPr/>
            </a:pPr>
            <a:fld id="{F5E4F367-0802-4FA6-9C77-9FA6A4190D57}" type="slidenum">
              <a:rPr lang="ko-KR" altLang="en-US" sz="1200">
                <a:ea typeface="굴림" pitchFamily="50" charset="-127"/>
                <a:cs typeface="+mn-cs"/>
              </a:rPr>
              <a:pPr algn="r">
                <a:defRPr/>
              </a:pPr>
              <a:t>23</a:t>
            </a:fld>
            <a:endParaRPr lang="en-US" altLang="ko-KR" sz="1200" dirty="0">
              <a:ea typeface="굴림" pitchFamily="50" charset="-127"/>
              <a:cs typeface="+mn-cs"/>
            </a:endParaRPr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AE6E1-750F-4961-9C11-0BAA8B863D51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7" rIns="96653" bIns="48327" anchor="b"/>
          <a:lstStyle/>
          <a:p>
            <a:pPr algn="r">
              <a:defRPr/>
            </a:pPr>
            <a:fld id="{F5E4F367-0802-4FA6-9C77-9FA6A4190D57}" type="slidenum">
              <a:rPr lang="ko-KR" altLang="en-US" sz="1200">
                <a:ea typeface="굴림" pitchFamily="50" charset="-127"/>
                <a:cs typeface="+mn-cs"/>
              </a:rPr>
              <a:pPr algn="r">
                <a:defRPr/>
              </a:pPr>
              <a:t>31</a:t>
            </a:fld>
            <a:endParaRPr lang="en-US" altLang="ko-KR" sz="1200" dirty="0">
              <a:ea typeface="굴림" pitchFamily="50" charset="-127"/>
              <a:cs typeface="+mn-cs"/>
            </a:endParaRPr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9FB97-F695-412B-9196-3D7ED4616E4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9FB97-F695-412B-9196-3D7ED4616E4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9FB97-F695-412B-9196-3D7ED4616E4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9FB97-F695-412B-9196-3D7ED4616E4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9FB97-F695-412B-9196-3D7ED4616E4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9FB97-F695-412B-9196-3D7ED4616E4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9FB97-F695-412B-9196-3D7ED4616E41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9FB97-F695-412B-9196-3D7ED4616E41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6BFC13-70A0-4DA7-AED5-B0029FB36EE9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9FB97-F695-412B-9196-3D7ED4616E41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868FE-A6EA-4A09-AEF5-3C72BD9CF6E7}" type="slidenum">
              <a:rPr lang="zh-TW" altLang="en-US" smtClean="0"/>
              <a:pPr/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33171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CCBD39-0848-4AF7-BF88-AD6842C7B6B9}" type="slidenum">
              <a:rPr lang="en-US"/>
              <a:pPr/>
              <a:t>46</a:t>
            </a:fld>
            <a:endParaRPr lang="en-US"/>
          </a:p>
        </p:txBody>
      </p:sp>
      <p:sp>
        <p:nvSpPr>
          <p:cNvPr id="11264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7" rIns="96653" bIns="48327" anchor="b"/>
          <a:lstStyle/>
          <a:p>
            <a:pPr algn="r" defTabSz="966621"/>
            <a:fld id="{F49920E9-01F2-47ED-942C-7D30A371754B}" type="slidenum">
              <a:rPr lang="ko-KR" altLang="en-US" sz="1200">
                <a:ea typeface="굴림" pitchFamily="50" charset="-127"/>
              </a:rPr>
              <a:pPr algn="r" defTabSz="966621"/>
              <a:t>46</a:t>
            </a:fld>
            <a:endParaRPr lang="en-US" altLang="ko-KR" sz="1200" dirty="0">
              <a:ea typeface="굴림" pitchFamily="50" charset="-127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6BFC13-70A0-4DA7-AED5-B0029FB36EE9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6BFC13-70A0-4DA7-AED5-B0029FB36EE9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6BFC13-70A0-4DA7-AED5-B0029FB36EE9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6BFC13-70A0-4DA7-AED5-B0029FB36EE9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6BFC13-70A0-4DA7-AED5-B0029FB36EE9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0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62000" y="28956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EE70C2-FA85-4C6B-BA3F-FF92C20FC89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1"/>
          </p:nvPr>
        </p:nvSpPr>
        <p:spPr>
          <a:xfrm>
            <a:off x="762000" y="44958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64F862-59B0-477D-9E7A-FE5DEBF1C3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62071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62071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4ADFEC-106B-46E1-86FA-258963F0D6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98463" y="1052513"/>
            <a:ext cx="4097337" cy="54721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052513"/>
            <a:ext cx="4097338" cy="26590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63975"/>
            <a:ext cx="4097338" cy="26606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58200" y="6553200"/>
            <a:ext cx="533400" cy="168275"/>
          </a:xfrm>
        </p:spPr>
        <p:txBody>
          <a:bodyPr/>
          <a:lstStyle>
            <a:lvl1pPr>
              <a:defRPr/>
            </a:lvl1pPr>
          </a:lstStyle>
          <a:p>
            <a:fld id="{950EB806-8F36-42B4-B834-1FFF8A7432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98463" y="1052513"/>
            <a:ext cx="4097337" cy="54721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97338" cy="54721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8458200" y="6553200"/>
            <a:ext cx="533400" cy="168275"/>
          </a:xfrm>
        </p:spPr>
        <p:txBody>
          <a:bodyPr/>
          <a:lstStyle>
            <a:lvl1pPr>
              <a:defRPr/>
            </a:lvl1pPr>
          </a:lstStyle>
          <a:p>
            <a:fld id="{F76DBB28-05B1-44B6-B878-D0A8736D18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98463" y="1052513"/>
            <a:ext cx="8347075" cy="547211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458200" y="6553200"/>
            <a:ext cx="533400" cy="168275"/>
          </a:xfrm>
        </p:spPr>
        <p:txBody>
          <a:bodyPr/>
          <a:lstStyle>
            <a:lvl1pPr>
              <a:defRPr/>
            </a:lvl1pPr>
          </a:lstStyle>
          <a:p>
            <a:fld id="{2DA7EA64-F53B-4929-84F9-77C6ABA64D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066800"/>
            <a:ext cx="6781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55626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24F8D3-F4D9-43E2-8795-2A177E09E4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98463" y="1052513"/>
            <a:ext cx="4097337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97338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72BE38-FB54-4916-8E0D-ABCB105CA7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10BACF-35B0-4FE2-B5B4-9AA0E6B7B1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07EA5A-6CEE-4A60-B904-CA0AC4F42F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A679F6-07C3-448C-BBA0-6091554692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BC57A1-F0E6-4F29-855C-000EBA342D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069C3A-C05D-4F8C-9DF8-7792A5D3BF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052513"/>
            <a:ext cx="8347075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3200"/>
            <a:ext cx="5334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D348794E-2026-4801-9C0E-95FF34C2761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143000"/>
            <a:ext cx="8534400" cy="2743200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5400" dirty="0"/>
              <a:t>Tri-Level-Cell Phase Change Memory: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Toward an Efficient and </a:t>
            </a:r>
            <a:r>
              <a:rPr lang="en-US" sz="3600" dirty="0" smtClean="0"/>
              <a:t>Reliable</a:t>
            </a:r>
            <a:br>
              <a:rPr lang="en-US" sz="3600" dirty="0" smtClean="0"/>
            </a:br>
            <a:r>
              <a:rPr lang="en-US" sz="3600" dirty="0" smtClean="0"/>
              <a:t>Memory </a:t>
            </a:r>
            <a:r>
              <a:rPr lang="en-US" sz="3600" dirty="0"/>
              <a:t>System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00600" y="4495800"/>
            <a:ext cx="3657600" cy="1524000"/>
          </a:xfrm>
        </p:spPr>
        <p:txBody>
          <a:bodyPr/>
          <a:lstStyle/>
          <a:p>
            <a:pPr algn="l">
              <a:tabLst>
                <a:tab pos="1600200" algn="l"/>
              </a:tabLst>
            </a:pPr>
            <a:r>
              <a:rPr lang="en-US" b="0" dirty="0" err="1" smtClean="0"/>
              <a:t>Nak</a:t>
            </a:r>
            <a:r>
              <a:rPr lang="en-US" b="0" dirty="0" smtClean="0"/>
              <a:t> </a:t>
            </a:r>
            <a:r>
              <a:rPr lang="en-US" b="0" dirty="0" err="1" smtClean="0"/>
              <a:t>Hee</a:t>
            </a:r>
            <a:r>
              <a:rPr lang="en-US" b="0" dirty="0" smtClean="0"/>
              <a:t> </a:t>
            </a:r>
            <a:r>
              <a:rPr lang="en-US" b="0" dirty="0" err="1" smtClean="0"/>
              <a:t>Seong</a:t>
            </a:r>
            <a:endParaRPr lang="en-US" b="0" dirty="0" smtClean="0"/>
          </a:p>
          <a:p>
            <a:pPr algn="l">
              <a:tabLst>
                <a:tab pos="1600200" algn="l"/>
              </a:tabLst>
            </a:pPr>
            <a:r>
              <a:rPr lang="en-US" u="sng" dirty="0" smtClean="0"/>
              <a:t>Sungkap Yeo</a:t>
            </a:r>
          </a:p>
          <a:p>
            <a:pPr algn="l">
              <a:tabLst>
                <a:tab pos="1600200" algn="l"/>
              </a:tabLst>
            </a:pPr>
            <a:r>
              <a:rPr lang="en-US" b="0" dirty="0" err="1" smtClean="0"/>
              <a:t>Hsien-Hsin</a:t>
            </a:r>
            <a:r>
              <a:rPr lang="en-US" b="0" dirty="0" smtClean="0"/>
              <a:t> Sean Lee</a:t>
            </a:r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4721678"/>
            <a:ext cx="2773998" cy="95410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>
              <a:defRPr/>
            </a:pPr>
            <a:r>
              <a:rPr lang="en-US" sz="2800" b="1" dirty="0">
                <a:ln w="11430"/>
                <a:solidFill>
                  <a:srgbClr val="FF99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" charset="0"/>
                <a:ea typeface="新細明體" pitchFamily="18" charset="-120"/>
                <a:cs typeface="Arial" charset="0"/>
              </a:rPr>
              <a:t>Georgia Tech</a:t>
            </a:r>
          </a:p>
          <a:p>
            <a:pPr algn="l">
              <a:defRPr/>
            </a:pPr>
            <a:r>
              <a:rPr lang="en-US" sz="2800" b="1" dirty="0" smtClean="0">
                <a:ln w="11430"/>
                <a:solidFill>
                  <a:srgbClr val="FF99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" charset="0"/>
                <a:ea typeface="新細明體" pitchFamily="18" charset="-120"/>
                <a:cs typeface="Arial" charset="0"/>
              </a:rPr>
              <a:t>MARS Lab</a:t>
            </a:r>
            <a:endParaRPr lang="en-US" sz="2800" b="1" dirty="0">
              <a:ln w="11430"/>
              <a:solidFill>
                <a:srgbClr val="FF99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  <a:latin typeface="Arial" charset="0"/>
              <a:ea typeface="新細明體" pitchFamily="18" charset="-12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66" y="4826135"/>
            <a:ext cx="863971" cy="849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Executive Summary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3" y="1295399"/>
            <a:ext cx="8347075" cy="5229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100" dirty="0"/>
              <a:t>Observation </a:t>
            </a:r>
            <a:r>
              <a:rPr lang="ko-KR" altLang="en-US" sz="3100" dirty="0"/>
              <a:t>▷ </a:t>
            </a:r>
            <a:r>
              <a:rPr lang="en-US" altLang="ko-KR" sz="3100" dirty="0"/>
              <a:t>M</a:t>
            </a:r>
            <a:r>
              <a:rPr lang="en-US" altLang="ko-KR" sz="3100" dirty="0" smtClean="0"/>
              <a:t>LC PCM offers capacity but not reliable</a:t>
            </a:r>
            <a:endParaRPr lang="en-US" altLang="ko-KR" sz="3100" dirty="0"/>
          </a:p>
          <a:p>
            <a:pPr>
              <a:lnSpc>
                <a:spcPct val="90000"/>
              </a:lnSpc>
            </a:pPr>
            <a:r>
              <a:rPr lang="en-US" sz="3100" b="1" dirty="0" smtClean="0">
                <a:solidFill>
                  <a:srgbClr val="002060"/>
                </a:solidFill>
              </a:rPr>
              <a:t>Goal </a:t>
            </a:r>
            <a:r>
              <a:rPr lang="ko-KR" altLang="en-US" sz="3100" dirty="0" smtClean="0">
                <a:solidFill>
                  <a:srgbClr val="002060"/>
                </a:solidFill>
              </a:rPr>
              <a:t>▷ </a:t>
            </a:r>
            <a:r>
              <a:rPr lang="en-US" altLang="ko-KR" sz="3100" dirty="0" smtClean="0">
                <a:solidFill>
                  <a:srgbClr val="002060"/>
                </a:solidFill>
              </a:rPr>
              <a:t>Capacity &amp; Reliability</a:t>
            </a:r>
            <a:endParaRPr lang="en-US" sz="3100" b="1" dirty="0" smtClean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100" b="1" dirty="0" smtClean="0">
                <a:solidFill>
                  <a:srgbClr val="0070C0"/>
                </a:solidFill>
              </a:rPr>
              <a:t>Solution </a:t>
            </a:r>
            <a:r>
              <a:rPr lang="ko-KR" altLang="en-US" sz="3100" dirty="0">
                <a:solidFill>
                  <a:srgbClr val="0070C0"/>
                </a:solidFill>
              </a:rPr>
              <a:t>▷ </a:t>
            </a:r>
            <a:r>
              <a:rPr lang="en-US" altLang="ko-KR" sz="3100" dirty="0" smtClean="0">
                <a:solidFill>
                  <a:srgbClr val="0070C0"/>
                </a:solidFill>
              </a:rPr>
              <a:t>Tri-Level-Cell PCM</a:t>
            </a:r>
          </a:p>
          <a:p>
            <a:pPr>
              <a:lnSpc>
                <a:spcPct val="90000"/>
              </a:lnSpc>
            </a:pPr>
            <a:r>
              <a:rPr lang="en-US" altLang="ko-KR" sz="3100" dirty="0" smtClean="0">
                <a:solidFill>
                  <a:srgbClr val="FF0000"/>
                </a:solidFill>
              </a:rPr>
              <a:t>Challenges </a:t>
            </a:r>
            <a:r>
              <a:rPr lang="ko-KR" altLang="en-US" sz="3100" dirty="0" smtClean="0">
                <a:solidFill>
                  <a:srgbClr val="FF0000"/>
                </a:solidFill>
              </a:rPr>
              <a:t>▷ </a:t>
            </a:r>
            <a:r>
              <a:rPr lang="en-US" altLang="ko-KR" sz="3100" dirty="0" smtClean="0">
                <a:solidFill>
                  <a:srgbClr val="FF0000"/>
                </a:solidFill>
              </a:rPr>
              <a:t>Conversion and ECC</a:t>
            </a:r>
          </a:p>
          <a:p>
            <a:pPr>
              <a:lnSpc>
                <a:spcPct val="90000"/>
              </a:lnSpc>
            </a:pPr>
            <a:r>
              <a:rPr lang="en-US" sz="3100" b="1" dirty="0" smtClean="0">
                <a:solidFill>
                  <a:schemeClr val="tx2"/>
                </a:solidFill>
              </a:rPr>
              <a:t>Results (over 4LC PCM)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3100" dirty="0" smtClean="0">
                <a:solidFill>
                  <a:schemeClr val="tx2"/>
                </a:solidFill>
              </a:rPr>
              <a:t> 10</a:t>
            </a:r>
            <a:r>
              <a:rPr lang="en-US" sz="3100" baseline="30000" dirty="0" smtClean="0">
                <a:solidFill>
                  <a:schemeClr val="tx2"/>
                </a:solidFill>
              </a:rPr>
              <a:t>5</a:t>
            </a:r>
            <a:r>
              <a:rPr lang="en-US" sz="3100" dirty="0" smtClean="0">
                <a:solidFill>
                  <a:schemeClr val="tx2"/>
                </a:solidFill>
              </a:rPr>
              <a:t> lower soft error rates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3100" dirty="0" smtClean="0">
                <a:solidFill>
                  <a:schemeClr val="tx2"/>
                </a:solidFill>
              </a:rPr>
              <a:t> 36.4% performance improvement</a:t>
            </a:r>
          </a:p>
          <a:p>
            <a:pPr>
              <a:lnSpc>
                <a:spcPct val="90000"/>
              </a:lnSpc>
            </a:pPr>
            <a:r>
              <a:rPr lang="en-US" sz="3100" dirty="0" smtClean="0"/>
              <a:t>Results (over SLC PCM)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3100" dirty="0" smtClean="0"/>
              <a:t> 1.33x higher information density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</p:spPr>
        <p:txBody>
          <a:bodyPr/>
          <a:lstStyle/>
          <a:p>
            <a:fld id="{8B363EBC-A636-4E4F-B313-DA526F248D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2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-20782" y="0"/>
            <a:ext cx="2459182" cy="685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93034-741C-4C48-9173-8221C098ABFD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82274" name="슬라이드 번호 개체 틀 1"/>
          <p:cNvSpPr txBox="1">
            <a:spLocks noGrp="1"/>
          </p:cNvSpPr>
          <p:nvPr/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/>
            <a:fld id="{2A5C9DF1-8B4F-47F7-83E2-856D3ACA0B26}" type="slidenum">
              <a:rPr kumimoji="0" lang="en-US" altLang="zh-TW" sz="900" b="0">
                <a:solidFill>
                  <a:schemeClr val="bg2"/>
                </a:solidFill>
                <a:latin typeface="Franklin Gothic Book" pitchFamily="34" charset="0"/>
              </a:rPr>
              <a:pPr algn="r"/>
              <a:t>11</a:t>
            </a:fld>
            <a:endParaRPr kumimoji="0" lang="en-US" altLang="zh-TW" sz="900" b="0">
              <a:solidFill>
                <a:schemeClr val="bg2"/>
              </a:solidFill>
              <a:latin typeface="Franklin Gothic Book" pitchFamily="34" charset="0"/>
            </a:endParaRP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609600" y="0"/>
            <a:ext cx="8534400" cy="6858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marL="742950" indent="-742950" algn="l">
              <a:buFont typeface="+mj-lt"/>
              <a:buAutoNum type="arabicPeriod"/>
            </a:pPr>
            <a:r>
              <a:rPr lang="en-US" altLang="ko-KR" sz="4400" b="0" dirty="0" smtClean="0">
                <a:solidFill>
                  <a:schemeClr val="bg1">
                    <a:lumMod val="50000"/>
                  </a:schemeClr>
                </a:solidFill>
                <a:ea typeface="굴림" pitchFamily="50" charset="-127"/>
              </a:rPr>
              <a:t>Multi-Level-Cell PCM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altLang="ko-KR" sz="4400" dirty="0" smtClean="0">
                <a:solidFill>
                  <a:srgbClr val="FFFF00"/>
                </a:solidFill>
                <a:ea typeface="굴림" pitchFamily="50" charset="-127"/>
              </a:rPr>
              <a:t>Error Models</a:t>
            </a:r>
            <a:endParaRPr lang="en-US" altLang="ko-KR" sz="4400" b="0" dirty="0" smtClean="0">
              <a:solidFill>
                <a:srgbClr val="FFFF00"/>
              </a:solidFill>
              <a:ea typeface="굴림" pitchFamily="50" charset="-127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n-US" altLang="ko-KR" sz="4400" dirty="0" smtClean="0">
                <a:solidFill>
                  <a:schemeClr val="bg1">
                    <a:lumMod val="50000"/>
                  </a:schemeClr>
                </a:solidFill>
                <a:ea typeface="굴림" pitchFamily="50" charset="-127"/>
              </a:rPr>
              <a:t>Our Approach</a:t>
            </a:r>
          </a:p>
          <a:p>
            <a:pPr marL="1200150" lvl="1" indent="-742950" algn="l">
              <a:buFont typeface="Arial" pitchFamily="34" charset="0"/>
              <a:buChar char="•"/>
            </a:pPr>
            <a:r>
              <a:rPr lang="en-US" altLang="ko-KR" sz="4400" dirty="0" smtClean="0">
                <a:solidFill>
                  <a:schemeClr val="bg1">
                    <a:lumMod val="50000"/>
                  </a:schemeClr>
                </a:solidFill>
                <a:ea typeface="굴림" pitchFamily="50" charset="-127"/>
              </a:rPr>
              <a:t>Tri-Level-Cell PCM</a:t>
            </a:r>
          </a:p>
          <a:p>
            <a:pPr marL="1200150" lvl="1" indent="-742950" algn="l">
              <a:buFont typeface="Arial" pitchFamily="34" charset="0"/>
              <a:buChar char="•"/>
            </a:pPr>
            <a:r>
              <a:rPr lang="en-US" altLang="ko-KR" sz="4400" dirty="0" smtClean="0">
                <a:solidFill>
                  <a:schemeClr val="bg1">
                    <a:lumMod val="50000"/>
                  </a:schemeClr>
                </a:solidFill>
                <a:ea typeface="굴림" pitchFamily="50" charset="-127"/>
              </a:rPr>
              <a:t>Conversion &amp; ECC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altLang="ko-KR" sz="4400" b="0" dirty="0" smtClean="0">
                <a:solidFill>
                  <a:schemeClr val="bg1">
                    <a:lumMod val="50000"/>
                  </a:schemeClr>
                </a:solidFill>
                <a:ea typeface="굴림" pitchFamily="50" charset="-127"/>
              </a:rPr>
              <a:t>Evaluations</a:t>
            </a:r>
          </a:p>
        </p:txBody>
      </p:sp>
    </p:spTree>
    <p:extLst>
      <p:ext uri="{BB962C8B-B14F-4D97-AF65-F5344CB8AC3E}">
        <p14:creationId xmlns:p14="http://schemas.microsoft.com/office/powerpoint/2010/main" val="324386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524693"/>
              </p:ext>
            </p:extLst>
          </p:nvPr>
        </p:nvGraphicFramePr>
        <p:xfrm>
          <a:off x="1295400" y="2266890"/>
          <a:ext cx="5410200" cy="2259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804" name="수식" r:id="rId4" imgW="2311400" imgH="965200" progId="Equation.3">
                  <p:embed/>
                </p:oleObj>
              </mc:Choice>
              <mc:Fallback>
                <p:oleObj name="수식" r:id="rId4" imgW="2311400" imgH="965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66890"/>
                        <a:ext cx="5410200" cy="22599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990600" y="3505200"/>
            <a:ext cx="5943600" cy="104769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Drifted </a:t>
            </a:r>
            <a:r>
              <a:rPr lang="en-US" dirty="0" smtClean="0"/>
              <a:t>Resistance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Modeled by power law equation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000" dirty="0" smtClean="0"/>
              <a:t>[</a:t>
            </a:r>
            <a:r>
              <a:rPr lang="en-US" sz="2000" dirty="0" err="1" smtClean="0"/>
              <a:t>Ielmini</a:t>
            </a:r>
            <a:r>
              <a:rPr lang="en-US" sz="2000" dirty="0" smtClean="0"/>
              <a:t> et al. IEEE TED and IEDM ‘07]</a:t>
            </a:r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4F8D3-F4D9-43E2-8795-2A177E09E43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설명선 2(테두리 없음) 7"/>
          <p:cNvSpPr/>
          <p:nvPr/>
        </p:nvSpPr>
        <p:spPr bwMode="auto">
          <a:xfrm>
            <a:off x="6172200" y="4552890"/>
            <a:ext cx="1905000" cy="457200"/>
          </a:xfrm>
          <a:prstGeom prst="callout2">
            <a:avLst>
              <a:gd name="adj1" fmla="val 48162"/>
              <a:gd name="adj2" fmla="val -5465"/>
              <a:gd name="adj3" fmla="val 48161"/>
              <a:gd name="adj4" fmla="val -18603"/>
              <a:gd name="adj5" fmla="val -74951"/>
              <a:gd name="adj6" fmla="val -3746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II.</a:t>
            </a:r>
            <a:r>
              <a:rPr lang="en-US" sz="2400" b="1" i="1" dirty="0" smtClean="0">
                <a:solidFill>
                  <a:srgbClr val="FF0000"/>
                </a:solidFill>
                <a:latin typeface="Monotype Corsiva" pitchFamily="66" charset="0"/>
                <a:cs typeface="Times New Roman" pitchFamily="18" charset="0"/>
              </a:rPr>
              <a:t> N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i="1" dirty="0" smtClean="0">
                <a:solidFill>
                  <a:srgbClr val="FF0000"/>
                </a:solidFill>
              </a:rPr>
              <a:t>µ</a:t>
            </a:r>
            <a:r>
              <a:rPr lang="el-GR" sz="2400" i="1" baseline="-25000" dirty="0" smtClean="0">
                <a:solidFill>
                  <a:srgbClr val="FF0000"/>
                </a:solidFill>
              </a:rPr>
              <a:t>α</a:t>
            </a:r>
            <a:r>
              <a:rPr lang="en-US" sz="2400" dirty="0" smtClean="0">
                <a:solidFill>
                  <a:srgbClr val="FF0000"/>
                </a:solidFill>
              </a:rPr>
              <a:t>,</a:t>
            </a:r>
            <a:r>
              <a:rPr lang="el-GR" sz="2400" i="1" dirty="0" smtClean="0">
                <a:solidFill>
                  <a:srgbClr val="FF0000"/>
                </a:solidFill>
                <a:sym typeface="Symbol"/>
              </a:rPr>
              <a:t></a:t>
            </a:r>
            <a:r>
              <a:rPr lang="el-GR" sz="2400" i="1" baseline="-25000" dirty="0" smtClean="0">
                <a:solidFill>
                  <a:srgbClr val="FF0000"/>
                </a:solidFill>
                <a:sym typeface="Symbol"/>
              </a:rPr>
              <a:t>α</a:t>
            </a:r>
            <a:r>
              <a:rPr lang="en-US" sz="2400" baseline="30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)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그룹 12"/>
          <p:cNvGrpSpPr/>
          <p:nvPr/>
        </p:nvGrpSpPr>
        <p:grpSpPr>
          <a:xfrm>
            <a:off x="3657600" y="4248090"/>
            <a:ext cx="4419600" cy="1295400"/>
            <a:chOff x="4267200" y="4114800"/>
            <a:chExt cx="4419600" cy="1295400"/>
          </a:xfrm>
        </p:grpSpPr>
        <p:sp>
          <p:nvSpPr>
            <p:cNvPr id="10" name="설명선 2(테두리 없음) 9"/>
            <p:cNvSpPr/>
            <p:nvPr/>
          </p:nvSpPr>
          <p:spPr bwMode="auto">
            <a:xfrm>
              <a:off x="6781800" y="4953000"/>
              <a:ext cx="1905000" cy="457200"/>
            </a:xfrm>
            <a:prstGeom prst="callout2">
              <a:avLst>
                <a:gd name="adj1" fmla="val 48162"/>
                <a:gd name="adj2" fmla="val -5465"/>
                <a:gd name="adj3" fmla="val 48161"/>
                <a:gd name="adj4" fmla="val -18603"/>
                <a:gd name="adj5" fmla="val -182359"/>
                <a:gd name="adj6" fmla="val -98981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III.</a:t>
              </a:r>
              <a:r>
                <a:rPr lang="en-US" sz="2400" b="1" i="1" dirty="0" smtClean="0">
                  <a:solidFill>
                    <a:srgbClr val="FF0000"/>
                  </a:solidFill>
                  <a:latin typeface="Monotype Corsiva" pitchFamily="66" charset="0"/>
                  <a:cs typeface="Times New Roman" pitchFamily="18" charset="0"/>
                </a:rPr>
                <a:t> N </a:t>
              </a:r>
              <a:r>
                <a:rPr lang="en-US" sz="2400" dirty="0" smtClean="0">
                  <a:solidFill>
                    <a:srgbClr val="FF0000"/>
                  </a:solidFill>
                </a:rPr>
                <a:t>(</a:t>
              </a:r>
              <a:r>
                <a:rPr lang="en-US" sz="2400" i="1" dirty="0" smtClean="0">
                  <a:solidFill>
                    <a:srgbClr val="FF0000"/>
                  </a:solidFill>
                </a:rPr>
                <a:t>µ</a:t>
              </a:r>
              <a:r>
                <a:rPr lang="en-US" sz="2400" i="1" baseline="-25000" dirty="0" smtClean="0">
                  <a:solidFill>
                    <a:srgbClr val="FF0000"/>
                  </a:solidFill>
                </a:rPr>
                <a:t>R</a:t>
              </a:r>
              <a:r>
                <a:rPr lang="en-US" sz="2400" dirty="0" smtClean="0">
                  <a:solidFill>
                    <a:srgbClr val="FF0000"/>
                  </a:solidFill>
                </a:rPr>
                <a:t>,</a:t>
              </a:r>
              <a:r>
                <a:rPr lang="el-GR" sz="2400" i="1" dirty="0" smtClean="0">
                  <a:solidFill>
                    <a:srgbClr val="FF0000"/>
                  </a:solidFill>
                  <a:sym typeface="Symbol"/>
                </a:rPr>
                <a:t></a:t>
              </a:r>
              <a:r>
                <a:rPr lang="en-US" sz="2400" i="1" baseline="-25000" dirty="0" smtClean="0">
                  <a:solidFill>
                    <a:srgbClr val="FF0000"/>
                  </a:solidFill>
                  <a:sym typeface="Symbol"/>
                </a:rPr>
                <a:t>R</a:t>
              </a:r>
              <a:r>
                <a:rPr lang="en-US" sz="2400" baseline="30000" dirty="0" smtClean="0">
                  <a:solidFill>
                    <a:srgbClr val="FF0000"/>
                  </a:solidFill>
                  <a:sym typeface="Symbol"/>
                </a:rPr>
                <a:t>2</a:t>
              </a:r>
              <a:r>
                <a:rPr lang="en-US" sz="2400" dirty="0" smtClean="0">
                  <a:solidFill>
                    <a:srgbClr val="FF0000"/>
                  </a:solidFill>
                  <a:sym typeface="Symbol"/>
                </a:rPr>
                <a:t>)</a:t>
              </a:r>
              <a:endParaRPr kumimoji="0" lang="en-US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 bwMode="auto">
            <a:xfrm>
              <a:off x="4267200" y="4114800"/>
              <a:ext cx="1066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TextBox 13"/>
          <p:cNvSpPr txBox="1"/>
          <p:nvPr/>
        </p:nvSpPr>
        <p:spPr>
          <a:xfrm>
            <a:off x="1219200" y="5162490"/>
            <a:ext cx="2996847" cy="400110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IV.</a:t>
            </a:r>
            <a:r>
              <a:rPr lang="en-US" sz="2000" b="1" dirty="0" smtClean="0">
                <a:solidFill>
                  <a:srgbClr val="FF0000"/>
                </a:solidFill>
              </a:rPr>
              <a:t> Sensing boundaries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72219" y="1447800"/>
            <a:ext cx="2904962" cy="707886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Tuned between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. </a:t>
            </a:r>
            <a:r>
              <a:rPr lang="en-US" sz="2000" b="1" dirty="0">
                <a:solidFill>
                  <a:srgbClr val="FF0000"/>
                </a:solidFill>
              </a:rPr>
              <a:t>program boundaries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486400" y="2286000"/>
            <a:ext cx="1066800" cy="1219200"/>
          </a:xfrm>
          <a:prstGeom prst="rect">
            <a:avLst/>
          </a:prstGeom>
          <a:noFill/>
          <a:ln w="635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888829" y="2286000"/>
            <a:ext cx="762001" cy="1219199"/>
          </a:xfrm>
          <a:prstGeom prst="rect">
            <a:avLst/>
          </a:prstGeom>
          <a:noFill/>
          <a:ln w="635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4" grpId="0" animBg="1"/>
      <p:bldP spid="13" grpId="0" animBg="1"/>
      <p:bldP spid="15" grpId="0" animBg="1"/>
      <p:bldP spid="15" grpId="1" animBg="1"/>
      <p:bldP spid="16" grpId="0" animBg="1"/>
      <p:bldP spid="1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Drift-induced Errors (DE)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4F8D3-F4D9-43E2-8795-2A177E09E43A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내용 개체 틀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443589"/>
              </p:ext>
            </p:extLst>
          </p:nvPr>
        </p:nvGraphicFramePr>
        <p:xfrm>
          <a:off x="457199" y="1295400"/>
          <a:ext cx="838200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950" name="수식" r:id="rId3" imgW="3441700" imgH="431800" progId="Equation.3">
                  <p:embed/>
                </p:oleObj>
              </mc:Choice>
              <mc:Fallback>
                <p:oleObj name="수식" r:id="rId3" imgW="3441700" imgH="431800" progId="Equation.3">
                  <p:embed/>
                  <p:pic>
                    <p:nvPicPr>
                      <p:cNvPr id="0" name="Picture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" y="1295400"/>
                        <a:ext cx="8382001" cy="9144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332052"/>
              </p:ext>
            </p:extLst>
          </p:nvPr>
        </p:nvGraphicFramePr>
        <p:xfrm>
          <a:off x="685800" y="2362200"/>
          <a:ext cx="8001000" cy="109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951" name="수식" r:id="rId5" imgW="4470400" imgH="660400" progId="Equation.3">
                  <p:embed/>
                </p:oleObj>
              </mc:Choice>
              <mc:Fallback>
                <p:oleObj name="수식" r:id="rId5" imgW="4470400" imgH="660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62200"/>
                        <a:ext cx="8001000" cy="10960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036070"/>
              </p:ext>
            </p:extLst>
          </p:nvPr>
        </p:nvGraphicFramePr>
        <p:xfrm>
          <a:off x="2362200" y="3733800"/>
          <a:ext cx="4572000" cy="2834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285743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Storage Level</a:t>
                      </a:r>
                      <a:endParaRPr 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log</a:t>
                      </a:r>
                      <a:r>
                        <a:rPr lang="en-US" sz="1600" baseline="-25000" dirty="0" smtClean="0"/>
                        <a:t>10</a:t>
                      </a:r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l-GR" sz="1600" dirty="0" smtClean="0"/>
                        <a:t>α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</a:tr>
              <a:tr h="308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µ</a:t>
                      </a:r>
                      <a:r>
                        <a:rPr lang="en-US" sz="1600" baseline="-25000" dirty="0" smtClean="0"/>
                        <a:t>R</a:t>
                      </a:r>
                      <a:endParaRPr 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</a:t>
                      </a:r>
                      <a:r>
                        <a:rPr lang="en-US" sz="1600" baseline="-25000" dirty="0" smtClean="0">
                          <a:sym typeface="Symbol"/>
                        </a:rPr>
                        <a:t>R</a:t>
                      </a:r>
                      <a:endParaRPr 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µ</a:t>
                      </a:r>
                      <a:r>
                        <a:rPr lang="el-GR" sz="1600" baseline="-25000" dirty="0" smtClean="0"/>
                        <a:t>α</a:t>
                      </a:r>
                      <a:endParaRPr lang="en-US" sz="1600" baseline="-25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</a:t>
                      </a:r>
                      <a:r>
                        <a:rPr lang="el-GR" sz="1600" baseline="-25000" dirty="0" smtClean="0"/>
                        <a:t>α</a:t>
                      </a:r>
                      <a:endParaRPr lang="en-US" sz="1600" baseline="-25000" dirty="0" smtClean="0"/>
                    </a:p>
                  </a:txBody>
                  <a:tcPr anchor="ctr"/>
                </a:tc>
              </a:tr>
              <a:tr h="285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3.0</a:t>
                      </a:r>
                      <a:endParaRPr lang="en-US" sz="16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1/6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0.001</a:t>
                      </a:r>
                      <a:endParaRPr lang="en-US" sz="16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0.4×µ</a:t>
                      </a:r>
                      <a:r>
                        <a:rPr lang="el-GR" sz="1600" baseline="-25000" dirty="0" smtClean="0"/>
                        <a:t>α</a:t>
                      </a:r>
                      <a:endParaRPr lang="en-US" sz="1600" baseline="-25000" dirty="0" smtClean="0"/>
                    </a:p>
                  </a:txBody>
                  <a:tcPr anchor="ctr"/>
                </a:tc>
              </a:tr>
              <a:tr h="285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4.0</a:t>
                      </a:r>
                      <a:endParaRPr 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0.02</a:t>
                      </a:r>
                      <a:endParaRPr 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</a:tr>
              <a:tr h="285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5.0</a:t>
                      </a:r>
                      <a:endParaRPr 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0.06</a:t>
                      </a:r>
                      <a:endParaRPr 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</a:tr>
              <a:tr h="285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6.0</a:t>
                      </a:r>
                      <a:endParaRPr 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0.10</a:t>
                      </a:r>
                      <a:endParaRPr 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</a:tr>
              <a:tr h="701369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µ</a:t>
                      </a:r>
                      <a:r>
                        <a:rPr lang="en-US" sz="1600" baseline="-25000" dirty="0" smtClean="0"/>
                        <a:t>R</a:t>
                      </a:r>
                      <a:r>
                        <a:rPr lang="en-US" sz="1600" baseline="0" dirty="0" smtClean="0"/>
                        <a:t> - 2.75</a:t>
                      </a:r>
                      <a:r>
                        <a:rPr lang="en-US" sz="1600" dirty="0" smtClean="0">
                          <a:sym typeface="Symbol"/>
                        </a:rPr>
                        <a:t></a:t>
                      </a:r>
                      <a:r>
                        <a:rPr lang="en-US" sz="1600" baseline="-25000" dirty="0" smtClean="0">
                          <a:sym typeface="Symbol"/>
                        </a:rPr>
                        <a:t>R</a:t>
                      </a:r>
                      <a:r>
                        <a:rPr lang="en-US" sz="1600" dirty="0" smtClean="0"/>
                        <a:t> ≤ Program boundary ≤ µ</a:t>
                      </a:r>
                      <a:r>
                        <a:rPr lang="en-US" sz="1600" baseline="-25000" dirty="0" smtClean="0"/>
                        <a:t>R</a:t>
                      </a:r>
                      <a:r>
                        <a:rPr lang="en-US" sz="1600" baseline="0" dirty="0" smtClean="0"/>
                        <a:t> + 2.75</a:t>
                      </a:r>
                      <a:r>
                        <a:rPr lang="en-US" sz="1600" dirty="0" smtClean="0">
                          <a:sym typeface="Symbol"/>
                        </a:rPr>
                        <a:t></a:t>
                      </a:r>
                      <a:r>
                        <a:rPr lang="en-US" sz="1600" baseline="-25000" dirty="0" smtClean="0">
                          <a:sym typeface="Symbol"/>
                        </a:rPr>
                        <a:t>R</a:t>
                      </a:r>
                      <a:r>
                        <a:rPr lang="en-US" sz="1600" dirty="0" smtClean="0"/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µ</a:t>
                      </a:r>
                      <a:r>
                        <a:rPr lang="en-US" sz="1600" baseline="-25000" dirty="0" smtClean="0"/>
                        <a:t>R</a:t>
                      </a:r>
                      <a:r>
                        <a:rPr lang="en-US" sz="1600" baseline="0" dirty="0" smtClean="0"/>
                        <a:t> – 3.0</a:t>
                      </a:r>
                      <a:r>
                        <a:rPr lang="en-US" sz="1600" dirty="0" smtClean="0">
                          <a:sym typeface="Symbol"/>
                        </a:rPr>
                        <a:t></a:t>
                      </a:r>
                      <a:r>
                        <a:rPr lang="en-US" sz="1600" baseline="-25000" dirty="0" smtClean="0">
                          <a:sym typeface="Symbol"/>
                        </a:rPr>
                        <a:t>R</a:t>
                      </a:r>
                      <a:r>
                        <a:rPr lang="en-US" sz="1600" dirty="0" smtClean="0"/>
                        <a:t> ≤ Sensing boundary ≤ µ</a:t>
                      </a:r>
                      <a:r>
                        <a:rPr lang="en-US" sz="1600" baseline="-25000" dirty="0" smtClean="0"/>
                        <a:t>R</a:t>
                      </a:r>
                      <a:r>
                        <a:rPr lang="en-US" sz="1600" baseline="0" dirty="0" smtClean="0"/>
                        <a:t> + 3.0</a:t>
                      </a:r>
                      <a:r>
                        <a:rPr lang="en-US" sz="1600" dirty="0" smtClean="0">
                          <a:sym typeface="Symbol"/>
                        </a:rPr>
                        <a:t></a:t>
                      </a:r>
                      <a:r>
                        <a:rPr lang="en-US" sz="1600" baseline="-25000" dirty="0" smtClean="0">
                          <a:sym typeface="Symbol"/>
                        </a:rPr>
                        <a:t>R</a:t>
                      </a:r>
                      <a:r>
                        <a:rPr lang="en-US" sz="1600" dirty="0" smtClean="0"/>
                        <a:t> 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</a:t>
                      </a:r>
                      <a:r>
                        <a:rPr lang="en-US" sz="1600" dirty="0" err="1" smtClean="0"/>
                        <a:t>Xu</a:t>
                      </a:r>
                      <a:r>
                        <a:rPr lang="en-US" sz="1600" dirty="0" smtClean="0"/>
                        <a:t> et al., TVLSI vol.19]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 bwMode="auto">
          <a:xfrm>
            <a:off x="228600" y="1219200"/>
            <a:ext cx="8610600" cy="5334000"/>
          </a:xfrm>
          <a:prstGeom prst="roundRect">
            <a:avLst>
              <a:gd name="adj" fmla="val 796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normalizeH="0" baseline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Equation </a:t>
            </a:r>
            <a: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X</a:t>
            </a:r>
            <a:endParaRPr kumimoji="0" lang="en-US" sz="40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ent-Up Arrow 25"/>
          <p:cNvSpPr/>
          <p:nvPr/>
        </p:nvSpPr>
        <p:spPr bwMode="auto">
          <a:xfrm rot="5400000">
            <a:off x="4205940" y="4883334"/>
            <a:ext cx="685800" cy="685800"/>
          </a:xfrm>
          <a:prstGeom prst="bent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Drift-induced Errors (DE)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4F8D3-F4D9-43E2-8795-2A177E09E43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9268" y="1985469"/>
            <a:ext cx="2693366" cy="496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Program boundaries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41001" y="2716986"/>
            <a:ext cx="1269899" cy="515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i="1" dirty="0" smtClean="0">
                <a:solidFill>
                  <a:srgbClr val="FF0000"/>
                </a:solidFill>
                <a:latin typeface="Monotype Corsiva" pitchFamily="66" charset="0"/>
                <a:cs typeface="Times New Roman" pitchFamily="18" charset="0"/>
              </a:rPr>
              <a:t>N </a:t>
            </a:r>
            <a:r>
              <a:rPr lang="en-US" sz="2000" b="1" dirty="0">
                <a:solidFill>
                  <a:srgbClr val="FF0000"/>
                </a:solidFill>
              </a:rPr>
              <a:t>(</a:t>
            </a:r>
            <a:r>
              <a:rPr lang="en-US" sz="2000" b="1" i="1" dirty="0">
                <a:solidFill>
                  <a:srgbClr val="FF0000"/>
                </a:solidFill>
              </a:rPr>
              <a:t>µ</a:t>
            </a:r>
            <a:r>
              <a:rPr lang="el-GR" sz="2000" b="1" i="1" baseline="-25000" dirty="0">
                <a:solidFill>
                  <a:srgbClr val="FF0000"/>
                </a:solidFill>
              </a:rPr>
              <a:t>α</a:t>
            </a:r>
            <a:r>
              <a:rPr lang="en-US" sz="2000" b="1" dirty="0">
                <a:solidFill>
                  <a:srgbClr val="FF0000"/>
                </a:solidFill>
              </a:rPr>
              <a:t>,</a:t>
            </a:r>
            <a:r>
              <a:rPr lang="el-GR" sz="2000" b="1" i="1" dirty="0">
                <a:solidFill>
                  <a:srgbClr val="FF0000"/>
                </a:solidFill>
                <a:sym typeface="Symbol"/>
              </a:rPr>
              <a:t></a:t>
            </a:r>
            <a:r>
              <a:rPr lang="el-GR" sz="2000" b="1" i="1" baseline="-25000" dirty="0">
                <a:solidFill>
                  <a:srgbClr val="FF0000"/>
                </a:solidFill>
                <a:sym typeface="Symbol"/>
              </a:rPr>
              <a:t>α</a:t>
            </a:r>
            <a:r>
              <a:rPr lang="en-US" sz="2000" b="1" baseline="30000" dirty="0">
                <a:solidFill>
                  <a:srgbClr val="FF0000"/>
                </a:solidFill>
                <a:sym typeface="Symbol"/>
              </a:rPr>
              <a:t>2</a:t>
            </a:r>
            <a:r>
              <a:rPr lang="en-US" sz="2000" b="1" dirty="0" smtClean="0">
                <a:solidFill>
                  <a:srgbClr val="FF0000"/>
                </a:solidFill>
                <a:sym typeface="Symbol"/>
              </a:rPr>
              <a:t>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3367" y="3461360"/>
            <a:ext cx="1305165" cy="515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i="1" dirty="0" smtClean="0">
                <a:solidFill>
                  <a:srgbClr val="FF0000"/>
                </a:solidFill>
                <a:latin typeface="Monotype Corsiva" pitchFamily="66" charset="0"/>
                <a:cs typeface="Times New Roman" pitchFamily="18" charset="0"/>
              </a:rPr>
              <a:t>N </a:t>
            </a:r>
            <a:r>
              <a:rPr lang="en-US" sz="2000" b="1" dirty="0">
                <a:solidFill>
                  <a:srgbClr val="FF0000"/>
                </a:solidFill>
              </a:rPr>
              <a:t>(</a:t>
            </a:r>
            <a:r>
              <a:rPr lang="en-US" sz="2000" b="1" i="1" dirty="0">
                <a:solidFill>
                  <a:srgbClr val="FF0000"/>
                </a:solidFill>
              </a:rPr>
              <a:t>µ</a:t>
            </a:r>
            <a:r>
              <a:rPr lang="en-US" sz="2000" b="1" i="1" baseline="-25000" dirty="0">
                <a:solidFill>
                  <a:srgbClr val="FF0000"/>
                </a:solidFill>
              </a:rPr>
              <a:t>R</a:t>
            </a:r>
            <a:r>
              <a:rPr lang="en-US" sz="2000" b="1" dirty="0">
                <a:solidFill>
                  <a:srgbClr val="FF0000"/>
                </a:solidFill>
              </a:rPr>
              <a:t>,</a:t>
            </a:r>
            <a:r>
              <a:rPr lang="el-GR" sz="2000" b="1" i="1" dirty="0">
                <a:solidFill>
                  <a:srgbClr val="FF0000"/>
                </a:solidFill>
                <a:sym typeface="Symbol"/>
              </a:rPr>
              <a:t></a:t>
            </a:r>
            <a:r>
              <a:rPr lang="en-US" sz="2000" b="1" i="1" baseline="-25000" dirty="0">
                <a:solidFill>
                  <a:srgbClr val="FF0000"/>
                </a:solidFill>
                <a:sym typeface="Symbol"/>
              </a:rPr>
              <a:t>R</a:t>
            </a:r>
            <a:r>
              <a:rPr lang="en-US" sz="2000" b="1" baseline="30000" dirty="0">
                <a:solidFill>
                  <a:srgbClr val="FF0000"/>
                </a:solidFill>
                <a:sym typeface="Symbol"/>
              </a:rPr>
              <a:t>2</a:t>
            </a:r>
            <a:r>
              <a:rPr lang="en-US" sz="2000" b="1" dirty="0" smtClean="0">
                <a:solidFill>
                  <a:srgbClr val="FF0000"/>
                </a:solidFill>
                <a:sym typeface="Symbol"/>
              </a:rPr>
              <a:t>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321" y="4278069"/>
            <a:ext cx="2637260" cy="496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Sensing boundaries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3886200" y="1835334"/>
            <a:ext cx="4191000" cy="304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normalizeH="0" baseline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Equation </a:t>
            </a:r>
            <a: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X</a:t>
            </a:r>
            <a:endParaRPr kumimoji="0" lang="en-US" sz="40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>
            <a:stCxn id="10" idx="3"/>
            <a:endCxn id="3" idx="1"/>
          </p:cNvCxnSpPr>
          <p:nvPr/>
        </p:nvCxnSpPr>
        <p:spPr bwMode="auto">
          <a:xfrm>
            <a:off x="3322634" y="2233967"/>
            <a:ext cx="563566" cy="11253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11" idx="3"/>
            <a:endCxn id="3" idx="1"/>
          </p:cNvCxnSpPr>
          <p:nvPr/>
        </p:nvCxnSpPr>
        <p:spPr bwMode="auto">
          <a:xfrm>
            <a:off x="2610900" y="2974749"/>
            <a:ext cx="1275300" cy="3845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2" idx="3"/>
            <a:endCxn id="3" idx="1"/>
          </p:cNvCxnSpPr>
          <p:nvPr/>
        </p:nvCxnSpPr>
        <p:spPr bwMode="auto">
          <a:xfrm flipV="1">
            <a:off x="2628532" y="3359334"/>
            <a:ext cx="1257668" cy="3597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3" idx="3"/>
            <a:endCxn id="3" idx="1"/>
          </p:cNvCxnSpPr>
          <p:nvPr/>
        </p:nvCxnSpPr>
        <p:spPr bwMode="auto">
          <a:xfrm flipV="1">
            <a:off x="3294581" y="3359334"/>
            <a:ext cx="591619" cy="11672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4891740" y="5226234"/>
            <a:ext cx="3900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Probability of Soft Error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716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0" grpId="0" animBg="1"/>
      <p:bldP spid="11" grpId="0" animBg="1"/>
      <p:bldP spid="12" grpId="0" animBg="1"/>
      <p:bldP spid="13" grpId="0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Drift-induced Errors (DE)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4F8D3-F4D9-43E2-8795-2A177E09E43A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12" name="Chart 11"/>
          <p:cNvGraphicFramePr>
            <a:graphicFrameLocks/>
          </p:cNvGraphicFramePr>
          <p:nvPr/>
        </p:nvGraphicFramePr>
        <p:xfrm>
          <a:off x="1376362" y="1000125"/>
          <a:ext cx="6391275" cy="485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8942341"/>
              </p:ext>
            </p:extLst>
          </p:nvPr>
        </p:nvGraphicFramePr>
        <p:xfrm>
          <a:off x="1371600" y="972336"/>
          <a:ext cx="6391275" cy="485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52400" y="4424703"/>
            <a:ext cx="3657600" cy="2286000"/>
          </a:xfrm>
          <a:prstGeom prst="wedgeRoundRectCallout">
            <a:avLst>
              <a:gd name="adj1" fmla="val -15320"/>
              <a:gd name="adj2" fmla="val -7039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altLang="ko-KR" sz="3200" b="1" dirty="0" smtClean="0"/>
              <a:t>DRAM</a:t>
            </a:r>
          </a:p>
          <a:p>
            <a:r>
              <a:rPr lang="en-US" altLang="ko-KR" sz="3200" b="1" dirty="0" smtClean="0"/>
              <a:t>2.5 ~ 7.5 × 10</a:t>
            </a:r>
            <a:r>
              <a:rPr lang="en-US" altLang="ko-KR" sz="3200" b="1" baseline="30000" dirty="0" smtClean="0">
                <a:solidFill>
                  <a:srgbClr val="C00000"/>
                </a:solidFill>
              </a:rPr>
              <a:t>-9 </a:t>
            </a:r>
            <a:r>
              <a:rPr lang="en-US" altLang="ko-KR" sz="3200" b="1" dirty="0" smtClean="0"/>
              <a:t>%</a:t>
            </a:r>
          </a:p>
          <a:p>
            <a:r>
              <a:rPr lang="en-US" altLang="ko-KR" dirty="0" smtClean="0">
                <a:latin typeface="Franklin Gothic Book" pitchFamily="34" charset="0"/>
              </a:rPr>
              <a:t>per bit-hour</a:t>
            </a:r>
          </a:p>
          <a:p>
            <a:r>
              <a:rPr lang="en-US" altLang="ko-KR" dirty="0">
                <a:latin typeface="Franklin Gothic Book" pitchFamily="34" charset="0"/>
              </a:rPr>
              <a:t>[</a:t>
            </a:r>
            <a:r>
              <a:rPr lang="en-US" altLang="ko-KR" dirty="0" smtClean="0">
                <a:latin typeface="Franklin Gothic Book" pitchFamily="34" charset="0"/>
              </a:rPr>
              <a:t>Schroeder </a:t>
            </a:r>
            <a:r>
              <a:rPr lang="en-US" altLang="ko-KR" dirty="0">
                <a:latin typeface="Franklin Gothic Book" pitchFamily="34" charset="0"/>
              </a:rPr>
              <a:t>et al</a:t>
            </a:r>
            <a:r>
              <a:rPr lang="en-US" altLang="ko-KR" dirty="0" smtClean="0">
                <a:latin typeface="Franklin Gothic Book" pitchFamily="34" charset="0"/>
              </a:rPr>
              <a:t>., SIGMETRICS ’09]</a:t>
            </a:r>
            <a:endParaRPr lang="en-US" altLang="ko-KR" sz="3200" baseline="30000" dirty="0">
              <a:latin typeface="Franklin Gothic Book" pitchFamily="34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744810" y="1925684"/>
            <a:ext cx="1399190" cy="1219200"/>
          </a:xfrm>
          <a:prstGeom prst="wedgeRoundRectCallout">
            <a:avLst>
              <a:gd name="adj1" fmla="val -67932"/>
              <a:gd name="adj2" fmla="val -89427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&gt; </a:t>
            </a:r>
            <a:r>
              <a:rPr lang="en-US" altLang="ko-KR" sz="2800" b="1" dirty="0">
                <a:solidFill>
                  <a:srgbClr val="FF0000"/>
                </a:solidFill>
              </a:rPr>
              <a:t>17%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781800" y="5806661"/>
            <a:ext cx="1905000" cy="609600"/>
          </a:xfrm>
          <a:prstGeom prst="wedgeRoundRectCallout">
            <a:avLst>
              <a:gd name="adj1" fmla="val -8754"/>
              <a:gd name="adj2" fmla="val -107920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altLang="ko-KR" sz="2400" b="1" dirty="0" smtClean="0"/>
              <a:t>~36 Hours</a:t>
            </a:r>
            <a:endParaRPr lang="en-US" altLang="ko-KR"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5" grpId="0">
        <p:bldAsOne/>
      </p:bldGraphic>
      <p:bldP spid="8" grpId="0" animBg="1"/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AutoShape 55"/>
          <p:cNvSpPr>
            <a:spLocks noChangeArrowheads="1"/>
          </p:cNvSpPr>
          <p:nvPr/>
        </p:nvSpPr>
        <p:spPr bwMode="auto">
          <a:xfrm>
            <a:off x="1676400" y="5334000"/>
            <a:ext cx="1066800" cy="838200"/>
          </a:xfrm>
          <a:prstGeom prst="wedgeRoundRectCallout">
            <a:avLst>
              <a:gd name="adj1" fmla="val -25463"/>
              <a:gd name="adj2" fmla="val 37981"/>
              <a:gd name="adj3" fmla="val 16667"/>
            </a:avLst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r>
              <a:rPr lang="en-US" altLang="ko-KR" dirty="0">
                <a:ea typeface="굴림" pitchFamily="50" charset="-127"/>
              </a:rPr>
              <a:t>Storage</a:t>
            </a:r>
          </a:p>
          <a:p>
            <a:r>
              <a:rPr lang="en-US" altLang="ko-KR" dirty="0">
                <a:ea typeface="굴림" pitchFamily="50" charset="-127"/>
              </a:rPr>
              <a:t>Level 0</a:t>
            </a:r>
          </a:p>
        </p:txBody>
      </p:sp>
      <p:sp>
        <p:nvSpPr>
          <p:cNvPr id="58" name="AutoShape 55"/>
          <p:cNvSpPr>
            <a:spLocks noChangeArrowheads="1"/>
          </p:cNvSpPr>
          <p:nvPr/>
        </p:nvSpPr>
        <p:spPr bwMode="auto">
          <a:xfrm>
            <a:off x="3200400" y="5334000"/>
            <a:ext cx="1066800" cy="838200"/>
          </a:xfrm>
          <a:prstGeom prst="wedgeRoundRectCallout">
            <a:avLst>
              <a:gd name="adj1" fmla="val -25463"/>
              <a:gd name="adj2" fmla="val 37981"/>
              <a:gd name="adj3" fmla="val 16667"/>
            </a:avLst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r>
              <a:rPr lang="en-US" altLang="ko-KR" dirty="0">
                <a:ea typeface="굴림" pitchFamily="50" charset="-127"/>
              </a:rPr>
              <a:t>Storage</a:t>
            </a:r>
          </a:p>
          <a:p>
            <a:r>
              <a:rPr lang="en-US" altLang="ko-KR" dirty="0">
                <a:ea typeface="굴림" pitchFamily="50" charset="-127"/>
              </a:rPr>
              <a:t>Level </a:t>
            </a:r>
            <a:r>
              <a:rPr lang="en-US" altLang="ko-KR" dirty="0" smtClean="0">
                <a:ea typeface="굴림" pitchFamily="50" charset="-127"/>
              </a:rPr>
              <a:t>1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59" name="AutoShape 55"/>
          <p:cNvSpPr>
            <a:spLocks noChangeArrowheads="1"/>
          </p:cNvSpPr>
          <p:nvPr/>
        </p:nvSpPr>
        <p:spPr bwMode="auto">
          <a:xfrm>
            <a:off x="4724400" y="5334000"/>
            <a:ext cx="1066800" cy="838200"/>
          </a:xfrm>
          <a:prstGeom prst="wedgeRoundRectCallout">
            <a:avLst>
              <a:gd name="adj1" fmla="val -25463"/>
              <a:gd name="adj2" fmla="val 37981"/>
              <a:gd name="adj3" fmla="val 16667"/>
            </a:avLst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r>
              <a:rPr lang="en-US" altLang="ko-KR" dirty="0">
                <a:ea typeface="굴림" pitchFamily="50" charset="-127"/>
              </a:rPr>
              <a:t>Storage</a:t>
            </a:r>
          </a:p>
          <a:p>
            <a:r>
              <a:rPr lang="en-US" altLang="ko-KR" dirty="0">
                <a:ea typeface="굴림" pitchFamily="50" charset="-127"/>
              </a:rPr>
              <a:t>Level </a:t>
            </a:r>
            <a:r>
              <a:rPr lang="en-US" altLang="ko-KR" dirty="0" smtClean="0">
                <a:ea typeface="굴림" pitchFamily="50" charset="-127"/>
              </a:rPr>
              <a:t>2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60" name="AutoShape 55"/>
          <p:cNvSpPr>
            <a:spLocks noChangeArrowheads="1"/>
          </p:cNvSpPr>
          <p:nvPr/>
        </p:nvSpPr>
        <p:spPr bwMode="auto">
          <a:xfrm>
            <a:off x="6248400" y="5334000"/>
            <a:ext cx="1066800" cy="838200"/>
          </a:xfrm>
          <a:prstGeom prst="wedgeRoundRectCallout">
            <a:avLst>
              <a:gd name="adj1" fmla="val -25463"/>
              <a:gd name="adj2" fmla="val 37981"/>
              <a:gd name="adj3" fmla="val 16667"/>
            </a:avLst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r>
              <a:rPr lang="en-US" altLang="ko-KR" dirty="0">
                <a:ea typeface="굴림" pitchFamily="50" charset="-127"/>
              </a:rPr>
              <a:t>Storage</a:t>
            </a:r>
          </a:p>
          <a:p>
            <a:r>
              <a:rPr lang="en-US" altLang="ko-KR" dirty="0">
                <a:ea typeface="굴림" pitchFamily="50" charset="-127"/>
              </a:rPr>
              <a:t>Level </a:t>
            </a:r>
            <a:r>
              <a:rPr lang="en-US" altLang="ko-KR" dirty="0" smtClean="0">
                <a:ea typeface="굴림" pitchFamily="50" charset="-127"/>
              </a:rPr>
              <a:t>3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smtClean="0"/>
              <a:t>Solution (1)</a:t>
            </a:r>
            <a:endParaRPr lang="en-US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Fine-tune resistance level </a:t>
            </a:r>
            <a:r>
              <a:rPr lang="en-US" altLang="ko-KR" dirty="0" smtClean="0">
                <a:ea typeface="굴림" pitchFamily="50" charset="-127"/>
              </a:rPr>
              <a:t>&amp; secure large margins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CC0000"/>
                </a:solidFill>
              </a:rPr>
              <a:t>Requires more write-&amp;-verify </a:t>
            </a:r>
            <a:r>
              <a:rPr lang="en-US" b="1" dirty="0">
                <a:solidFill>
                  <a:srgbClr val="CC0000"/>
                </a:solidFill>
              </a:rPr>
              <a:t>iterations</a:t>
            </a:r>
            <a:endParaRPr lang="en-US" altLang="ko-KR" b="1" dirty="0">
              <a:solidFill>
                <a:srgbClr val="CC0000"/>
              </a:solidFill>
              <a:ea typeface="굴림" pitchFamily="50" charset="-127"/>
            </a:endParaRPr>
          </a:p>
          <a:p>
            <a:pPr lvl="2"/>
            <a:r>
              <a:rPr lang="en-US" altLang="ko-KR" sz="2400" b="1" dirty="0" smtClean="0">
                <a:solidFill>
                  <a:srgbClr val="CC0000"/>
                </a:solidFill>
                <a:ea typeface="굴림" pitchFamily="50" charset="-127"/>
              </a:rPr>
              <a:t>Compromise write latencies</a:t>
            </a:r>
          </a:p>
          <a:p>
            <a:pPr lvl="2"/>
            <a:r>
              <a:rPr lang="en-US" altLang="ko-KR" sz="2400" b="1" dirty="0" smtClean="0">
                <a:solidFill>
                  <a:srgbClr val="CC0000"/>
                </a:solidFill>
                <a:ea typeface="굴림" pitchFamily="50" charset="-127"/>
              </a:rPr>
              <a:t>Shorten </a:t>
            </a:r>
            <a:r>
              <a:rPr lang="en-US" altLang="ko-KR" sz="2400" b="1" dirty="0">
                <a:solidFill>
                  <a:srgbClr val="CC0000"/>
                </a:solidFill>
                <a:ea typeface="굴림" pitchFamily="50" charset="-127"/>
              </a:rPr>
              <a:t>lifetime</a:t>
            </a:r>
            <a:endParaRPr lang="en-US" sz="2400" b="1" dirty="0">
              <a:solidFill>
                <a:srgbClr val="CC0000"/>
              </a:solidFill>
            </a:endParaRPr>
          </a:p>
          <a:p>
            <a:pPr lvl="2"/>
            <a:endParaRPr lang="en-US" dirty="0"/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>
            <a:off x="1289050" y="5284788"/>
            <a:ext cx="66897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 flipV="1">
            <a:off x="1289050" y="3470275"/>
            <a:ext cx="1588" cy="181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533400" y="3429000"/>
            <a:ext cx="7191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# of </a:t>
            </a:r>
          </a:p>
          <a:p>
            <a:pPr algn="l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Cells</a:t>
            </a:r>
          </a:p>
        </p:txBody>
      </p:sp>
      <p:sp>
        <p:nvSpPr>
          <p:cNvPr id="40" name="Text Box 51"/>
          <p:cNvSpPr txBox="1">
            <a:spLocks noChangeArrowheads="1"/>
          </p:cNvSpPr>
          <p:nvPr/>
        </p:nvSpPr>
        <p:spPr bwMode="auto">
          <a:xfrm>
            <a:off x="7848600" y="5257800"/>
            <a:ext cx="417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400">
                <a:latin typeface="Times New Roman" pitchFamily="18" charset="0"/>
                <a:ea typeface="굴림" pitchFamily="50" charset="-127"/>
                <a:sym typeface="Symbol" pitchFamily="18" charset="2"/>
              </a:rPr>
              <a:t>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1676400" y="3963988"/>
            <a:ext cx="1089212" cy="1446212"/>
            <a:chOff x="1653988" y="3963988"/>
            <a:chExt cx="1089212" cy="1446212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1671638" y="3963988"/>
              <a:ext cx="1050925" cy="1155700"/>
            </a:xfrm>
            <a:custGeom>
              <a:avLst/>
              <a:gdLst>
                <a:gd name="T0" fmla="*/ 0 w 4608"/>
                <a:gd name="T1" fmla="*/ 1728 h 1728"/>
                <a:gd name="T2" fmla="*/ 1152 w 4608"/>
                <a:gd name="T3" fmla="*/ 1440 h 1728"/>
                <a:gd name="T4" fmla="*/ 2304 w 4608"/>
                <a:gd name="T5" fmla="*/ 0 h 1728"/>
                <a:gd name="T6" fmla="*/ 3456 w 4608"/>
                <a:gd name="T7" fmla="*/ 1440 h 1728"/>
                <a:gd name="T8" fmla="*/ 4608 w 4608"/>
                <a:gd name="T9" fmla="*/ 1728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1728">
                  <a:moveTo>
                    <a:pt x="0" y="1728"/>
                  </a:moveTo>
                  <a:cubicBezTo>
                    <a:pt x="384" y="1728"/>
                    <a:pt x="768" y="1728"/>
                    <a:pt x="1152" y="1440"/>
                  </a:cubicBezTo>
                  <a:cubicBezTo>
                    <a:pt x="1536" y="1152"/>
                    <a:pt x="1920" y="0"/>
                    <a:pt x="2304" y="0"/>
                  </a:cubicBezTo>
                  <a:cubicBezTo>
                    <a:pt x="2688" y="0"/>
                    <a:pt x="3072" y="1152"/>
                    <a:pt x="3456" y="1440"/>
                  </a:cubicBezTo>
                  <a:cubicBezTo>
                    <a:pt x="3840" y="1728"/>
                    <a:pt x="4416" y="1680"/>
                    <a:pt x="4608" y="1728"/>
                  </a:cubicBezTo>
                </a:path>
              </a:pathLst>
            </a:custGeom>
            <a:ln w="19050">
              <a:solidFill>
                <a:srgbClr val="0000FF"/>
              </a:solidFill>
              <a:prstDash val="dash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46" name="직선 화살표 연결선 45"/>
            <p:cNvCxnSpPr/>
            <p:nvPr/>
          </p:nvCxnSpPr>
          <p:spPr bwMode="auto">
            <a:xfrm>
              <a:off x="1653988" y="5293658"/>
              <a:ext cx="108921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7" name="직선 연결선 46"/>
            <p:cNvCxnSpPr/>
            <p:nvPr/>
          </p:nvCxnSpPr>
          <p:spPr bwMode="auto">
            <a:xfrm flipV="1">
              <a:off x="1653988" y="49530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직선 연결선 47"/>
            <p:cNvCxnSpPr/>
            <p:nvPr/>
          </p:nvCxnSpPr>
          <p:spPr bwMode="auto">
            <a:xfrm flipV="1">
              <a:off x="2743200" y="49530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6" name="그룹 85"/>
          <p:cNvGrpSpPr/>
          <p:nvPr/>
        </p:nvGrpSpPr>
        <p:grpSpPr>
          <a:xfrm>
            <a:off x="4724400" y="3963988"/>
            <a:ext cx="1089212" cy="1446212"/>
            <a:chOff x="4701988" y="3963988"/>
            <a:chExt cx="1089212" cy="1446212"/>
          </a:xfrm>
        </p:grpSpPr>
        <p:sp>
          <p:nvSpPr>
            <p:cNvPr id="42" name="Freeform 6"/>
            <p:cNvSpPr>
              <a:spLocks/>
            </p:cNvSpPr>
            <p:nvPr/>
          </p:nvSpPr>
          <p:spPr bwMode="auto">
            <a:xfrm>
              <a:off x="4729163" y="3963988"/>
              <a:ext cx="1050925" cy="1155700"/>
            </a:xfrm>
            <a:custGeom>
              <a:avLst/>
              <a:gdLst>
                <a:gd name="T0" fmla="*/ 0 w 4608"/>
                <a:gd name="T1" fmla="*/ 1728 h 1728"/>
                <a:gd name="T2" fmla="*/ 1152 w 4608"/>
                <a:gd name="T3" fmla="*/ 1440 h 1728"/>
                <a:gd name="T4" fmla="*/ 2304 w 4608"/>
                <a:gd name="T5" fmla="*/ 0 h 1728"/>
                <a:gd name="T6" fmla="*/ 3456 w 4608"/>
                <a:gd name="T7" fmla="*/ 1440 h 1728"/>
                <a:gd name="T8" fmla="*/ 4608 w 4608"/>
                <a:gd name="T9" fmla="*/ 1728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1728">
                  <a:moveTo>
                    <a:pt x="0" y="1728"/>
                  </a:moveTo>
                  <a:cubicBezTo>
                    <a:pt x="384" y="1728"/>
                    <a:pt x="768" y="1728"/>
                    <a:pt x="1152" y="1440"/>
                  </a:cubicBezTo>
                  <a:cubicBezTo>
                    <a:pt x="1536" y="1152"/>
                    <a:pt x="1920" y="0"/>
                    <a:pt x="2304" y="0"/>
                  </a:cubicBezTo>
                  <a:cubicBezTo>
                    <a:pt x="2688" y="0"/>
                    <a:pt x="3072" y="1152"/>
                    <a:pt x="3456" y="1440"/>
                  </a:cubicBezTo>
                  <a:cubicBezTo>
                    <a:pt x="3840" y="1728"/>
                    <a:pt x="4416" y="1680"/>
                    <a:pt x="4608" y="1728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52" name="직선 화살표 연결선 51"/>
            <p:cNvCxnSpPr/>
            <p:nvPr/>
          </p:nvCxnSpPr>
          <p:spPr bwMode="auto">
            <a:xfrm>
              <a:off x="4701988" y="5293658"/>
              <a:ext cx="108921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3" name="직선 연결선 52"/>
            <p:cNvCxnSpPr/>
            <p:nvPr/>
          </p:nvCxnSpPr>
          <p:spPr bwMode="auto">
            <a:xfrm flipV="1">
              <a:off x="4701988" y="49530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직선 연결선 53"/>
            <p:cNvCxnSpPr/>
            <p:nvPr/>
          </p:nvCxnSpPr>
          <p:spPr bwMode="auto">
            <a:xfrm flipV="1">
              <a:off x="5791200" y="49530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7" name="그룹 86"/>
          <p:cNvGrpSpPr/>
          <p:nvPr/>
        </p:nvGrpSpPr>
        <p:grpSpPr>
          <a:xfrm>
            <a:off x="6225988" y="3963988"/>
            <a:ext cx="1089212" cy="1446212"/>
            <a:chOff x="6225988" y="3963988"/>
            <a:chExt cx="1089212" cy="1446212"/>
          </a:xfrm>
        </p:grpSpPr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6257925" y="3963988"/>
              <a:ext cx="1050925" cy="1155700"/>
            </a:xfrm>
            <a:custGeom>
              <a:avLst/>
              <a:gdLst>
                <a:gd name="T0" fmla="*/ 0 w 4608"/>
                <a:gd name="T1" fmla="*/ 1728 h 1728"/>
                <a:gd name="T2" fmla="*/ 1152 w 4608"/>
                <a:gd name="T3" fmla="*/ 1440 h 1728"/>
                <a:gd name="T4" fmla="*/ 2304 w 4608"/>
                <a:gd name="T5" fmla="*/ 0 h 1728"/>
                <a:gd name="T6" fmla="*/ 3456 w 4608"/>
                <a:gd name="T7" fmla="*/ 1440 h 1728"/>
                <a:gd name="T8" fmla="*/ 4608 w 4608"/>
                <a:gd name="T9" fmla="*/ 1728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1728">
                  <a:moveTo>
                    <a:pt x="0" y="1728"/>
                  </a:moveTo>
                  <a:cubicBezTo>
                    <a:pt x="384" y="1728"/>
                    <a:pt x="768" y="1728"/>
                    <a:pt x="1152" y="1440"/>
                  </a:cubicBezTo>
                  <a:cubicBezTo>
                    <a:pt x="1536" y="1152"/>
                    <a:pt x="1920" y="0"/>
                    <a:pt x="2304" y="0"/>
                  </a:cubicBezTo>
                  <a:cubicBezTo>
                    <a:pt x="2688" y="0"/>
                    <a:pt x="3072" y="1152"/>
                    <a:pt x="3456" y="1440"/>
                  </a:cubicBezTo>
                  <a:cubicBezTo>
                    <a:pt x="3840" y="1728"/>
                    <a:pt x="4416" y="1680"/>
                    <a:pt x="4608" y="1728"/>
                  </a:cubicBezTo>
                </a:path>
              </a:pathLst>
            </a:custGeom>
            <a:ln w="19050">
              <a:solidFill>
                <a:srgbClr val="0000FF"/>
              </a:solidFill>
              <a:prstDash val="dash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55" name="직선 화살표 연결선 54"/>
            <p:cNvCxnSpPr/>
            <p:nvPr/>
          </p:nvCxnSpPr>
          <p:spPr bwMode="auto">
            <a:xfrm>
              <a:off x="6225988" y="5293658"/>
              <a:ext cx="108921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6" name="직선 연결선 55"/>
            <p:cNvCxnSpPr/>
            <p:nvPr/>
          </p:nvCxnSpPr>
          <p:spPr bwMode="auto">
            <a:xfrm flipV="1">
              <a:off x="6225988" y="49530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직선 연결선 56"/>
            <p:cNvCxnSpPr/>
            <p:nvPr/>
          </p:nvCxnSpPr>
          <p:spPr bwMode="auto">
            <a:xfrm flipV="1">
              <a:off x="7315200" y="49530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5" name="그룹 84"/>
          <p:cNvGrpSpPr/>
          <p:nvPr/>
        </p:nvGrpSpPr>
        <p:grpSpPr>
          <a:xfrm>
            <a:off x="3177988" y="3963988"/>
            <a:ext cx="1089212" cy="1446212"/>
            <a:chOff x="3177988" y="3963988"/>
            <a:chExt cx="1089212" cy="1446212"/>
          </a:xfrm>
        </p:grpSpPr>
        <p:sp>
          <p:nvSpPr>
            <p:cNvPr id="41" name="Freeform 5"/>
            <p:cNvSpPr>
              <a:spLocks/>
            </p:cNvSpPr>
            <p:nvPr/>
          </p:nvSpPr>
          <p:spPr bwMode="auto">
            <a:xfrm>
              <a:off x="3200400" y="3963988"/>
              <a:ext cx="1050925" cy="1155700"/>
            </a:xfrm>
            <a:custGeom>
              <a:avLst/>
              <a:gdLst>
                <a:gd name="T0" fmla="*/ 0 w 4608"/>
                <a:gd name="T1" fmla="*/ 1728 h 1728"/>
                <a:gd name="T2" fmla="*/ 1152 w 4608"/>
                <a:gd name="T3" fmla="*/ 1440 h 1728"/>
                <a:gd name="T4" fmla="*/ 2304 w 4608"/>
                <a:gd name="T5" fmla="*/ 0 h 1728"/>
                <a:gd name="T6" fmla="*/ 3456 w 4608"/>
                <a:gd name="T7" fmla="*/ 1440 h 1728"/>
                <a:gd name="T8" fmla="*/ 4608 w 4608"/>
                <a:gd name="T9" fmla="*/ 1728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1728">
                  <a:moveTo>
                    <a:pt x="0" y="1728"/>
                  </a:moveTo>
                  <a:cubicBezTo>
                    <a:pt x="384" y="1728"/>
                    <a:pt x="768" y="1728"/>
                    <a:pt x="1152" y="1440"/>
                  </a:cubicBezTo>
                  <a:cubicBezTo>
                    <a:pt x="1536" y="1152"/>
                    <a:pt x="1920" y="0"/>
                    <a:pt x="2304" y="0"/>
                  </a:cubicBezTo>
                  <a:cubicBezTo>
                    <a:pt x="2688" y="0"/>
                    <a:pt x="3072" y="1152"/>
                    <a:pt x="3456" y="1440"/>
                  </a:cubicBezTo>
                  <a:cubicBezTo>
                    <a:pt x="3840" y="1728"/>
                    <a:pt x="4416" y="1680"/>
                    <a:pt x="4608" y="1728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49" name="직선 화살표 연결선 48"/>
            <p:cNvCxnSpPr/>
            <p:nvPr/>
          </p:nvCxnSpPr>
          <p:spPr bwMode="auto">
            <a:xfrm>
              <a:off x="3177988" y="5293658"/>
              <a:ext cx="108921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1" name="직선 연결선 50"/>
            <p:cNvCxnSpPr/>
            <p:nvPr/>
          </p:nvCxnSpPr>
          <p:spPr bwMode="auto">
            <a:xfrm flipV="1">
              <a:off x="4267200" y="49530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직선 연결선 49"/>
            <p:cNvCxnSpPr/>
            <p:nvPr/>
          </p:nvCxnSpPr>
          <p:spPr bwMode="auto">
            <a:xfrm flipV="1">
              <a:off x="3177988" y="49530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1" name="그룹 60"/>
          <p:cNvGrpSpPr/>
          <p:nvPr/>
        </p:nvGrpSpPr>
        <p:grpSpPr>
          <a:xfrm>
            <a:off x="2971800" y="3581400"/>
            <a:ext cx="3048000" cy="1828800"/>
            <a:chOff x="2971800" y="2438400"/>
            <a:chExt cx="3048000" cy="2895600"/>
          </a:xfrm>
        </p:grpSpPr>
        <p:cxnSp>
          <p:nvCxnSpPr>
            <p:cNvPr id="62" name="직선 연결선 61"/>
            <p:cNvCxnSpPr/>
            <p:nvPr/>
          </p:nvCxnSpPr>
          <p:spPr bwMode="auto">
            <a:xfrm>
              <a:off x="2971800" y="2438400"/>
              <a:ext cx="0" cy="28956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직선 연결선 62"/>
            <p:cNvCxnSpPr/>
            <p:nvPr/>
          </p:nvCxnSpPr>
          <p:spPr bwMode="auto">
            <a:xfrm>
              <a:off x="4495800" y="2438400"/>
              <a:ext cx="0" cy="28956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직선 연결선 63"/>
            <p:cNvCxnSpPr/>
            <p:nvPr/>
          </p:nvCxnSpPr>
          <p:spPr bwMode="auto">
            <a:xfrm>
              <a:off x="6019800" y="2438400"/>
              <a:ext cx="0" cy="28956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8" name="Freeform 8"/>
          <p:cNvSpPr>
            <a:spLocks/>
          </p:cNvSpPr>
          <p:nvPr/>
        </p:nvSpPr>
        <p:spPr bwMode="auto">
          <a:xfrm>
            <a:off x="6248400" y="3962400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ln w="19050">
            <a:solidFill>
              <a:srgbClr val="0000FF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89" name="Freeform 8"/>
          <p:cNvSpPr>
            <a:spLocks/>
          </p:cNvSpPr>
          <p:nvPr/>
        </p:nvSpPr>
        <p:spPr bwMode="auto">
          <a:xfrm>
            <a:off x="4740275" y="3962400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ln w="19050">
            <a:solidFill>
              <a:srgbClr val="0000FF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0" name="Freeform 8"/>
          <p:cNvSpPr>
            <a:spLocks/>
          </p:cNvSpPr>
          <p:nvPr/>
        </p:nvSpPr>
        <p:spPr bwMode="auto">
          <a:xfrm>
            <a:off x="3200400" y="3962400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ln w="19050">
            <a:solidFill>
              <a:srgbClr val="0000FF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1" name="Freeform 8"/>
          <p:cNvSpPr>
            <a:spLocks/>
          </p:cNvSpPr>
          <p:nvPr/>
        </p:nvSpPr>
        <p:spPr bwMode="auto">
          <a:xfrm>
            <a:off x="1692275" y="3962400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ln w="19050">
            <a:solidFill>
              <a:srgbClr val="0000FF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05" name="그룹 104"/>
          <p:cNvGrpSpPr/>
          <p:nvPr/>
        </p:nvGrpSpPr>
        <p:grpSpPr>
          <a:xfrm>
            <a:off x="2971800" y="2724090"/>
            <a:ext cx="3048000" cy="704910"/>
            <a:chOff x="2971800" y="2724090"/>
            <a:chExt cx="3048000" cy="704910"/>
          </a:xfrm>
        </p:grpSpPr>
        <p:sp>
          <p:nvSpPr>
            <p:cNvPr id="100" name="TextBox 99"/>
            <p:cNvSpPr txBox="1"/>
            <p:nvPr/>
          </p:nvSpPr>
          <p:spPr>
            <a:xfrm>
              <a:off x="3218746" y="2724090"/>
              <a:ext cx="25394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2060"/>
                  </a:solidFill>
                </a:rPr>
                <a:t>Decision Boundaries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  <p:cxnSp>
          <p:nvCxnSpPr>
            <p:cNvPr id="101" name="직선 화살표 연결선 100"/>
            <p:cNvCxnSpPr/>
            <p:nvPr/>
          </p:nvCxnSpPr>
          <p:spPr bwMode="auto">
            <a:xfrm flipV="1">
              <a:off x="2971800" y="3048000"/>
              <a:ext cx="304800" cy="381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cxnSp>
          <p:nvCxnSpPr>
            <p:cNvPr id="102" name="직선 화살표 연결선 101"/>
            <p:cNvCxnSpPr/>
            <p:nvPr/>
          </p:nvCxnSpPr>
          <p:spPr bwMode="auto">
            <a:xfrm flipH="1" flipV="1">
              <a:off x="5715000" y="3048000"/>
              <a:ext cx="304800" cy="381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cxnSp>
          <p:nvCxnSpPr>
            <p:cNvPr id="103" name="직선 화살표 연결선 102"/>
            <p:cNvCxnSpPr/>
            <p:nvPr/>
          </p:nvCxnSpPr>
          <p:spPr bwMode="auto">
            <a:xfrm flipV="1">
              <a:off x="4495800" y="3124200"/>
              <a:ext cx="0" cy="304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</p:grpSp>
      <p:sp>
        <p:nvSpPr>
          <p:cNvPr id="108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458200" y="6553200"/>
            <a:ext cx="533400" cy="168275"/>
          </a:xfrm>
        </p:spPr>
        <p:txBody>
          <a:bodyPr/>
          <a:lstStyle/>
          <a:p>
            <a:fld id="{5CB3E739-DA05-466F-B353-E4BF6C86B6FC}" type="slidenum">
              <a:rPr lang="en-US"/>
              <a:pPr/>
              <a:t>16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84"/>
                                        </p:tgtEl>
                                      </p:cBhvr>
                                      <p:by x="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</p:cBhvr>
                                      <p:by x="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86"/>
                                        </p:tgtEl>
                                      </p:cBhvr>
                                      <p:by x="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</p:cBhvr>
                                      <p:by x="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</p:cBhvr>
                                      <p:by x="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89"/>
                                        </p:tgtEl>
                                      </p:cBhvr>
                                      <p:by x="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</p:cBhvr>
                                      <p:by x="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</p:cBhvr>
                                      <p:by x="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04166 0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4166 -1.1111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96296E-6 L 0.04253 2.96296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0.08246 -4.07407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96296E-6 L 0.12587 2.96296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6296E-6 L 0.0158 2.96296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3E739-DA05-466F-B353-E4BF6C86B6FC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smtClean="0"/>
              <a:t>Solution (2)</a:t>
            </a:r>
            <a:endParaRPr lang="en-US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Periodic reprogramming</a:t>
            </a:r>
          </a:p>
          <a:p>
            <a:pPr lvl="1"/>
            <a:r>
              <a:rPr lang="en-US" dirty="0"/>
              <a:t>Similar to DRAM </a:t>
            </a:r>
            <a:r>
              <a:rPr lang="en-US" dirty="0" smtClean="0"/>
              <a:t>scrubbing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CC0000"/>
                </a:solidFill>
              </a:rPr>
              <a:t>Significantly compromises performance</a:t>
            </a:r>
            <a:endParaRPr lang="en-US" b="1" dirty="0">
              <a:solidFill>
                <a:srgbClr val="CC0000"/>
              </a:solidFill>
            </a:endParaRPr>
          </a:p>
          <a:p>
            <a:pPr lvl="2"/>
            <a:r>
              <a:rPr lang="en-US" b="1" dirty="0">
                <a:solidFill>
                  <a:srgbClr val="CC0000"/>
                </a:solidFill>
              </a:rPr>
              <a:t>Programming a </a:t>
            </a:r>
            <a:r>
              <a:rPr lang="en-US" b="1" dirty="0" smtClean="0">
                <a:solidFill>
                  <a:srgbClr val="CC0000"/>
                </a:solidFill>
              </a:rPr>
              <a:t>2-bit cell takes </a:t>
            </a:r>
            <a:r>
              <a:rPr lang="en-US" b="1" dirty="0">
                <a:solidFill>
                  <a:srgbClr val="CC0000"/>
                </a:solidFill>
              </a:rPr>
              <a:t>~1</a:t>
            </a:r>
            <a:r>
              <a:rPr lang="en-US" b="1" dirty="0">
                <a:solidFill>
                  <a:srgbClr val="CC0000"/>
                </a:solidFill>
                <a:sym typeface="Symbol" pitchFamily="18" charset="2"/>
              </a:rPr>
              <a:t></a:t>
            </a:r>
            <a:r>
              <a:rPr lang="en-US" b="1" dirty="0">
                <a:solidFill>
                  <a:srgbClr val="CC0000"/>
                </a:solidFill>
              </a:rPr>
              <a:t>s</a:t>
            </a:r>
          </a:p>
          <a:p>
            <a:pPr lvl="1"/>
            <a:r>
              <a:rPr lang="en-US" b="1" dirty="0" smtClean="0">
                <a:solidFill>
                  <a:srgbClr val="CC0000"/>
                </a:solidFill>
              </a:rPr>
              <a:t>Consumes more write energy</a:t>
            </a: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74" name="AutoShape 55"/>
          <p:cNvSpPr>
            <a:spLocks noChangeArrowheads="1"/>
          </p:cNvSpPr>
          <p:nvPr/>
        </p:nvSpPr>
        <p:spPr bwMode="auto">
          <a:xfrm>
            <a:off x="1676400" y="5334000"/>
            <a:ext cx="1066800" cy="838200"/>
          </a:xfrm>
          <a:prstGeom prst="wedgeRoundRectCallout">
            <a:avLst>
              <a:gd name="adj1" fmla="val -25463"/>
              <a:gd name="adj2" fmla="val 37981"/>
              <a:gd name="adj3" fmla="val 16667"/>
            </a:avLst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r>
              <a:rPr lang="en-US" altLang="ko-KR" dirty="0">
                <a:ea typeface="굴림" pitchFamily="50" charset="-127"/>
              </a:rPr>
              <a:t>Storage</a:t>
            </a:r>
          </a:p>
          <a:p>
            <a:r>
              <a:rPr lang="en-US" altLang="ko-KR" dirty="0">
                <a:ea typeface="굴림" pitchFamily="50" charset="-127"/>
              </a:rPr>
              <a:t>Level 0</a:t>
            </a:r>
          </a:p>
        </p:txBody>
      </p:sp>
      <p:sp>
        <p:nvSpPr>
          <p:cNvPr id="75" name="AutoShape 55"/>
          <p:cNvSpPr>
            <a:spLocks noChangeArrowheads="1"/>
          </p:cNvSpPr>
          <p:nvPr/>
        </p:nvSpPr>
        <p:spPr bwMode="auto">
          <a:xfrm>
            <a:off x="3200400" y="5334000"/>
            <a:ext cx="1066800" cy="838200"/>
          </a:xfrm>
          <a:prstGeom prst="wedgeRoundRectCallout">
            <a:avLst>
              <a:gd name="adj1" fmla="val -25463"/>
              <a:gd name="adj2" fmla="val 37981"/>
              <a:gd name="adj3" fmla="val 16667"/>
            </a:avLst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r>
              <a:rPr lang="en-US" altLang="ko-KR" dirty="0">
                <a:ea typeface="굴림" pitchFamily="50" charset="-127"/>
              </a:rPr>
              <a:t>Storage</a:t>
            </a:r>
          </a:p>
          <a:p>
            <a:r>
              <a:rPr lang="en-US" altLang="ko-KR" dirty="0">
                <a:ea typeface="굴림" pitchFamily="50" charset="-127"/>
              </a:rPr>
              <a:t>Level </a:t>
            </a:r>
            <a:r>
              <a:rPr lang="en-US" altLang="ko-KR" dirty="0" smtClean="0">
                <a:ea typeface="굴림" pitchFamily="50" charset="-127"/>
              </a:rPr>
              <a:t>1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76" name="AutoShape 55"/>
          <p:cNvSpPr>
            <a:spLocks noChangeArrowheads="1"/>
          </p:cNvSpPr>
          <p:nvPr/>
        </p:nvSpPr>
        <p:spPr bwMode="auto">
          <a:xfrm>
            <a:off x="4724400" y="5334000"/>
            <a:ext cx="1066800" cy="838200"/>
          </a:xfrm>
          <a:prstGeom prst="wedgeRoundRectCallout">
            <a:avLst>
              <a:gd name="adj1" fmla="val -25463"/>
              <a:gd name="adj2" fmla="val 37981"/>
              <a:gd name="adj3" fmla="val 16667"/>
            </a:avLst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r>
              <a:rPr lang="en-US" altLang="ko-KR" dirty="0">
                <a:ea typeface="굴림" pitchFamily="50" charset="-127"/>
              </a:rPr>
              <a:t>Storage</a:t>
            </a:r>
          </a:p>
          <a:p>
            <a:r>
              <a:rPr lang="en-US" altLang="ko-KR" dirty="0">
                <a:ea typeface="굴림" pitchFamily="50" charset="-127"/>
              </a:rPr>
              <a:t>Level </a:t>
            </a:r>
            <a:r>
              <a:rPr lang="en-US" altLang="ko-KR" dirty="0" smtClean="0">
                <a:ea typeface="굴림" pitchFamily="50" charset="-127"/>
              </a:rPr>
              <a:t>2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77" name="AutoShape 55"/>
          <p:cNvSpPr>
            <a:spLocks noChangeArrowheads="1"/>
          </p:cNvSpPr>
          <p:nvPr/>
        </p:nvSpPr>
        <p:spPr bwMode="auto">
          <a:xfrm>
            <a:off x="6248400" y="5334000"/>
            <a:ext cx="1066800" cy="838200"/>
          </a:xfrm>
          <a:prstGeom prst="wedgeRoundRectCallout">
            <a:avLst>
              <a:gd name="adj1" fmla="val -25463"/>
              <a:gd name="adj2" fmla="val 37981"/>
              <a:gd name="adj3" fmla="val 16667"/>
            </a:avLst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r>
              <a:rPr lang="en-US" altLang="ko-KR" dirty="0">
                <a:ea typeface="굴림" pitchFamily="50" charset="-127"/>
              </a:rPr>
              <a:t>Storage</a:t>
            </a:r>
          </a:p>
          <a:p>
            <a:r>
              <a:rPr lang="en-US" altLang="ko-KR" dirty="0">
                <a:ea typeface="굴림" pitchFamily="50" charset="-127"/>
              </a:rPr>
              <a:t>Level </a:t>
            </a:r>
            <a:r>
              <a:rPr lang="en-US" altLang="ko-KR" dirty="0" smtClean="0">
                <a:ea typeface="굴림" pitchFamily="50" charset="-127"/>
              </a:rPr>
              <a:t>3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78" name="Line 9"/>
          <p:cNvSpPr>
            <a:spLocks noChangeShapeType="1"/>
          </p:cNvSpPr>
          <p:nvPr/>
        </p:nvSpPr>
        <p:spPr bwMode="auto">
          <a:xfrm>
            <a:off x="1289050" y="5284788"/>
            <a:ext cx="66897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10"/>
          <p:cNvSpPr>
            <a:spLocks noChangeShapeType="1"/>
          </p:cNvSpPr>
          <p:nvPr/>
        </p:nvSpPr>
        <p:spPr bwMode="auto">
          <a:xfrm flipV="1">
            <a:off x="1289050" y="3470275"/>
            <a:ext cx="1588" cy="181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Text Box 12"/>
          <p:cNvSpPr txBox="1">
            <a:spLocks noChangeArrowheads="1"/>
          </p:cNvSpPr>
          <p:nvPr/>
        </p:nvSpPr>
        <p:spPr bwMode="auto">
          <a:xfrm>
            <a:off x="533400" y="3429000"/>
            <a:ext cx="7191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# of </a:t>
            </a:r>
          </a:p>
          <a:p>
            <a:pPr algn="l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Cells</a:t>
            </a:r>
          </a:p>
        </p:txBody>
      </p:sp>
      <p:sp>
        <p:nvSpPr>
          <p:cNvPr id="81" name="Text Box 51"/>
          <p:cNvSpPr txBox="1">
            <a:spLocks noChangeArrowheads="1"/>
          </p:cNvSpPr>
          <p:nvPr/>
        </p:nvSpPr>
        <p:spPr bwMode="auto">
          <a:xfrm>
            <a:off x="7848600" y="5257800"/>
            <a:ext cx="417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400">
                <a:latin typeface="Times New Roman" pitchFamily="18" charset="0"/>
                <a:ea typeface="굴림" pitchFamily="50" charset="-127"/>
                <a:sym typeface="Symbol" pitchFamily="18" charset="2"/>
              </a:rPr>
              <a:t>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1676400" y="3963988"/>
            <a:ext cx="1089212" cy="1446212"/>
            <a:chOff x="1653988" y="3963988"/>
            <a:chExt cx="1089212" cy="1446212"/>
          </a:xfrm>
        </p:grpSpPr>
        <p:sp>
          <p:nvSpPr>
            <p:cNvPr id="83" name="Freeform 5"/>
            <p:cNvSpPr>
              <a:spLocks/>
            </p:cNvSpPr>
            <p:nvPr/>
          </p:nvSpPr>
          <p:spPr bwMode="auto">
            <a:xfrm>
              <a:off x="1671638" y="3963988"/>
              <a:ext cx="1050925" cy="1155700"/>
            </a:xfrm>
            <a:custGeom>
              <a:avLst/>
              <a:gdLst>
                <a:gd name="T0" fmla="*/ 0 w 4608"/>
                <a:gd name="T1" fmla="*/ 1728 h 1728"/>
                <a:gd name="T2" fmla="*/ 1152 w 4608"/>
                <a:gd name="T3" fmla="*/ 1440 h 1728"/>
                <a:gd name="T4" fmla="*/ 2304 w 4608"/>
                <a:gd name="T5" fmla="*/ 0 h 1728"/>
                <a:gd name="T6" fmla="*/ 3456 w 4608"/>
                <a:gd name="T7" fmla="*/ 1440 h 1728"/>
                <a:gd name="T8" fmla="*/ 4608 w 4608"/>
                <a:gd name="T9" fmla="*/ 1728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1728">
                  <a:moveTo>
                    <a:pt x="0" y="1728"/>
                  </a:moveTo>
                  <a:cubicBezTo>
                    <a:pt x="384" y="1728"/>
                    <a:pt x="768" y="1728"/>
                    <a:pt x="1152" y="1440"/>
                  </a:cubicBezTo>
                  <a:cubicBezTo>
                    <a:pt x="1536" y="1152"/>
                    <a:pt x="1920" y="0"/>
                    <a:pt x="2304" y="0"/>
                  </a:cubicBezTo>
                  <a:cubicBezTo>
                    <a:pt x="2688" y="0"/>
                    <a:pt x="3072" y="1152"/>
                    <a:pt x="3456" y="1440"/>
                  </a:cubicBezTo>
                  <a:cubicBezTo>
                    <a:pt x="3840" y="1728"/>
                    <a:pt x="4416" y="1680"/>
                    <a:pt x="4608" y="1728"/>
                  </a:cubicBezTo>
                </a:path>
              </a:pathLst>
            </a:custGeom>
            <a:ln w="19050">
              <a:solidFill>
                <a:srgbClr val="0000FF"/>
              </a:solidFill>
              <a:prstDash val="dash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84" name="직선 화살표 연결선 83"/>
            <p:cNvCxnSpPr/>
            <p:nvPr/>
          </p:nvCxnSpPr>
          <p:spPr bwMode="auto">
            <a:xfrm>
              <a:off x="1653988" y="5293658"/>
              <a:ext cx="108921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5" name="직선 연결선 84"/>
            <p:cNvCxnSpPr/>
            <p:nvPr/>
          </p:nvCxnSpPr>
          <p:spPr bwMode="auto">
            <a:xfrm flipV="1">
              <a:off x="1653988" y="49530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직선 연결선 85"/>
            <p:cNvCxnSpPr/>
            <p:nvPr/>
          </p:nvCxnSpPr>
          <p:spPr bwMode="auto">
            <a:xfrm flipV="1">
              <a:off x="2743200" y="49530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7" name="그룹 86"/>
          <p:cNvGrpSpPr/>
          <p:nvPr/>
        </p:nvGrpSpPr>
        <p:grpSpPr>
          <a:xfrm>
            <a:off x="4724400" y="3963988"/>
            <a:ext cx="1089212" cy="1446212"/>
            <a:chOff x="4701988" y="3963988"/>
            <a:chExt cx="1089212" cy="1446212"/>
          </a:xfrm>
        </p:grpSpPr>
        <p:sp>
          <p:nvSpPr>
            <p:cNvPr id="88" name="Freeform 6"/>
            <p:cNvSpPr>
              <a:spLocks/>
            </p:cNvSpPr>
            <p:nvPr/>
          </p:nvSpPr>
          <p:spPr bwMode="auto">
            <a:xfrm>
              <a:off x="4729163" y="3963988"/>
              <a:ext cx="1050925" cy="1155700"/>
            </a:xfrm>
            <a:custGeom>
              <a:avLst/>
              <a:gdLst>
                <a:gd name="T0" fmla="*/ 0 w 4608"/>
                <a:gd name="T1" fmla="*/ 1728 h 1728"/>
                <a:gd name="T2" fmla="*/ 1152 w 4608"/>
                <a:gd name="T3" fmla="*/ 1440 h 1728"/>
                <a:gd name="T4" fmla="*/ 2304 w 4608"/>
                <a:gd name="T5" fmla="*/ 0 h 1728"/>
                <a:gd name="T6" fmla="*/ 3456 w 4608"/>
                <a:gd name="T7" fmla="*/ 1440 h 1728"/>
                <a:gd name="T8" fmla="*/ 4608 w 4608"/>
                <a:gd name="T9" fmla="*/ 1728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1728">
                  <a:moveTo>
                    <a:pt x="0" y="1728"/>
                  </a:moveTo>
                  <a:cubicBezTo>
                    <a:pt x="384" y="1728"/>
                    <a:pt x="768" y="1728"/>
                    <a:pt x="1152" y="1440"/>
                  </a:cubicBezTo>
                  <a:cubicBezTo>
                    <a:pt x="1536" y="1152"/>
                    <a:pt x="1920" y="0"/>
                    <a:pt x="2304" y="0"/>
                  </a:cubicBezTo>
                  <a:cubicBezTo>
                    <a:pt x="2688" y="0"/>
                    <a:pt x="3072" y="1152"/>
                    <a:pt x="3456" y="1440"/>
                  </a:cubicBezTo>
                  <a:cubicBezTo>
                    <a:pt x="3840" y="1728"/>
                    <a:pt x="4416" y="1680"/>
                    <a:pt x="4608" y="1728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89" name="직선 화살표 연결선 88"/>
            <p:cNvCxnSpPr/>
            <p:nvPr/>
          </p:nvCxnSpPr>
          <p:spPr bwMode="auto">
            <a:xfrm>
              <a:off x="4701988" y="5293658"/>
              <a:ext cx="108921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 flipV="1">
              <a:off x="4701988" y="49530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/>
            <p:cNvCxnSpPr/>
            <p:nvPr/>
          </p:nvCxnSpPr>
          <p:spPr bwMode="auto">
            <a:xfrm flipV="1">
              <a:off x="5791200" y="49530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2" name="그룹 91"/>
          <p:cNvGrpSpPr/>
          <p:nvPr/>
        </p:nvGrpSpPr>
        <p:grpSpPr>
          <a:xfrm>
            <a:off x="6225988" y="3963988"/>
            <a:ext cx="1089212" cy="1446212"/>
            <a:chOff x="6225988" y="3963988"/>
            <a:chExt cx="1089212" cy="1446212"/>
          </a:xfrm>
        </p:grpSpPr>
        <p:sp>
          <p:nvSpPr>
            <p:cNvPr id="93" name="Freeform 8"/>
            <p:cNvSpPr>
              <a:spLocks/>
            </p:cNvSpPr>
            <p:nvPr/>
          </p:nvSpPr>
          <p:spPr bwMode="auto">
            <a:xfrm>
              <a:off x="6257925" y="3963988"/>
              <a:ext cx="1050925" cy="1155700"/>
            </a:xfrm>
            <a:custGeom>
              <a:avLst/>
              <a:gdLst>
                <a:gd name="T0" fmla="*/ 0 w 4608"/>
                <a:gd name="T1" fmla="*/ 1728 h 1728"/>
                <a:gd name="T2" fmla="*/ 1152 w 4608"/>
                <a:gd name="T3" fmla="*/ 1440 h 1728"/>
                <a:gd name="T4" fmla="*/ 2304 w 4608"/>
                <a:gd name="T5" fmla="*/ 0 h 1728"/>
                <a:gd name="T6" fmla="*/ 3456 w 4608"/>
                <a:gd name="T7" fmla="*/ 1440 h 1728"/>
                <a:gd name="T8" fmla="*/ 4608 w 4608"/>
                <a:gd name="T9" fmla="*/ 1728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1728">
                  <a:moveTo>
                    <a:pt x="0" y="1728"/>
                  </a:moveTo>
                  <a:cubicBezTo>
                    <a:pt x="384" y="1728"/>
                    <a:pt x="768" y="1728"/>
                    <a:pt x="1152" y="1440"/>
                  </a:cubicBezTo>
                  <a:cubicBezTo>
                    <a:pt x="1536" y="1152"/>
                    <a:pt x="1920" y="0"/>
                    <a:pt x="2304" y="0"/>
                  </a:cubicBezTo>
                  <a:cubicBezTo>
                    <a:pt x="2688" y="0"/>
                    <a:pt x="3072" y="1152"/>
                    <a:pt x="3456" y="1440"/>
                  </a:cubicBezTo>
                  <a:cubicBezTo>
                    <a:pt x="3840" y="1728"/>
                    <a:pt x="4416" y="1680"/>
                    <a:pt x="4608" y="1728"/>
                  </a:cubicBezTo>
                </a:path>
              </a:pathLst>
            </a:custGeom>
            <a:ln w="19050">
              <a:solidFill>
                <a:srgbClr val="0000FF"/>
              </a:solidFill>
              <a:prstDash val="dash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94" name="직선 화살표 연결선 93"/>
            <p:cNvCxnSpPr/>
            <p:nvPr/>
          </p:nvCxnSpPr>
          <p:spPr bwMode="auto">
            <a:xfrm>
              <a:off x="6225988" y="5293658"/>
              <a:ext cx="108921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 flipV="1">
              <a:off x="6225988" y="49530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/>
          </p:nvCxnSpPr>
          <p:spPr bwMode="auto">
            <a:xfrm flipV="1">
              <a:off x="7315200" y="49530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7" name="그룹 96"/>
          <p:cNvGrpSpPr/>
          <p:nvPr/>
        </p:nvGrpSpPr>
        <p:grpSpPr>
          <a:xfrm>
            <a:off x="3177988" y="3963988"/>
            <a:ext cx="1089212" cy="1446212"/>
            <a:chOff x="3177988" y="3963988"/>
            <a:chExt cx="1089212" cy="1446212"/>
          </a:xfrm>
        </p:grpSpPr>
        <p:sp>
          <p:nvSpPr>
            <p:cNvPr id="98" name="Freeform 5"/>
            <p:cNvSpPr>
              <a:spLocks/>
            </p:cNvSpPr>
            <p:nvPr/>
          </p:nvSpPr>
          <p:spPr bwMode="auto">
            <a:xfrm>
              <a:off x="3200400" y="3963988"/>
              <a:ext cx="1050925" cy="1155700"/>
            </a:xfrm>
            <a:custGeom>
              <a:avLst/>
              <a:gdLst>
                <a:gd name="T0" fmla="*/ 0 w 4608"/>
                <a:gd name="T1" fmla="*/ 1728 h 1728"/>
                <a:gd name="T2" fmla="*/ 1152 w 4608"/>
                <a:gd name="T3" fmla="*/ 1440 h 1728"/>
                <a:gd name="T4" fmla="*/ 2304 w 4608"/>
                <a:gd name="T5" fmla="*/ 0 h 1728"/>
                <a:gd name="T6" fmla="*/ 3456 w 4608"/>
                <a:gd name="T7" fmla="*/ 1440 h 1728"/>
                <a:gd name="T8" fmla="*/ 4608 w 4608"/>
                <a:gd name="T9" fmla="*/ 1728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1728">
                  <a:moveTo>
                    <a:pt x="0" y="1728"/>
                  </a:moveTo>
                  <a:cubicBezTo>
                    <a:pt x="384" y="1728"/>
                    <a:pt x="768" y="1728"/>
                    <a:pt x="1152" y="1440"/>
                  </a:cubicBezTo>
                  <a:cubicBezTo>
                    <a:pt x="1536" y="1152"/>
                    <a:pt x="1920" y="0"/>
                    <a:pt x="2304" y="0"/>
                  </a:cubicBezTo>
                  <a:cubicBezTo>
                    <a:pt x="2688" y="0"/>
                    <a:pt x="3072" y="1152"/>
                    <a:pt x="3456" y="1440"/>
                  </a:cubicBezTo>
                  <a:cubicBezTo>
                    <a:pt x="3840" y="1728"/>
                    <a:pt x="4416" y="1680"/>
                    <a:pt x="4608" y="1728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99" name="직선 화살표 연결선 98"/>
            <p:cNvCxnSpPr/>
            <p:nvPr/>
          </p:nvCxnSpPr>
          <p:spPr bwMode="auto">
            <a:xfrm>
              <a:off x="3177988" y="5293658"/>
              <a:ext cx="108921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00" name="직선 연결선 99"/>
            <p:cNvCxnSpPr/>
            <p:nvPr/>
          </p:nvCxnSpPr>
          <p:spPr bwMode="auto">
            <a:xfrm flipV="1">
              <a:off x="4267200" y="49530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직선 연결선 100"/>
            <p:cNvCxnSpPr/>
            <p:nvPr/>
          </p:nvCxnSpPr>
          <p:spPr bwMode="auto">
            <a:xfrm flipV="1">
              <a:off x="3177988" y="49530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2" name="그룹 101"/>
          <p:cNvGrpSpPr/>
          <p:nvPr/>
        </p:nvGrpSpPr>
        <p:grpSpPr>
          <a:xfrm>
            <a:off x="2971800" y="3581400"/>
            <a:ext cx="3048000" cy="1828800"/>
            <a:chOff x="2971800" y="2438400"/>
            <a:chExt cx="3048000" cy="2895600"/>
          </a:xfrm>
        </p:grpSpPr>
        <p:cxnSp>
          <p:nvCxnSpPr>
            <p:cNvPr id="103" name="직선 연결선 102"/>
            <p:cNvCxnSpPr/>
            <p:nvPr/>
          </p:nvCxnSpPr>
          <p:spPr bwMode="auto">
            <a:xfrm>
              <a:off x="2971800" y="2438400"/>
              <a:ext cx="0" cy="28956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/>
          </p:nvCxnSpPr>
          <p:spPr bwMode="auto">
            <a:xfrm>
              <a:off x="4495800" y="2438400"/>
              <a:ext cx="0" cy="28956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/>
          </p:nvCxnSpPr>
          <p:spPr bwMode="auto">
            <a:xfrm>
              <a:off x="6019800" y="2438400"/>
              <a:ext cx="0" cy="28956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6" name="Freeform 8"/>
          <p:cNvSpPr>
            <a:spLocks/>
          </p:cNvSpPr>
          <p:nvPr/>
        </p:nvSpPr>
        <p:spPr bwMode="auto">
          <a:xfrm>
            <a:off x="6248400" y="3962400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ln w="19050">
            <a:solidFill>
              <a:srgbClr val="0000FF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7" name="Freeform 8"/>
          <p:cNvSpPr>
            <a:spLocks/>
          </p:cNvSpPr>
          <p:nvPr/>
        </p:nvSpPr>
        <p:spPr bwMode="auto">
          <a:xfrm>
            <a:off x="4740275" y="3962400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ln w="19050">
            <a:solidFill>
              <a:srgbClr val="0000FF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8" name="Freeform 8"/>
          <p:cNvSpPr>
            <a:spLocks/>
          </p:cNvSpPr>
          <p:nvPr/>
        </p:nvSpPr>
        <p:spPr bwMode="auto">
          <a:xfrm>
            <a:off x="3200400" y="3962400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ln w="19050">
            <a:solidFill>
              <a:srgbClr val="0000FF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9" name="Freeform 8"/>
          <p:cNvSpPr>
            <a:spLocks/>
          </p:cNvSpPr>
          <p:nvPr/>
        </p:nvSpPr>
        <p:spPr bwMode="auto">
          <a:xfrm>
            <a:off x="1692275" y="3962400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ln w="19050">
            <a:solidFill>
              <a:srgbClr val="0000FF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17" name="Freeform 8"/>
          <p:cNvSpPr>
            <a:spLocks/>
          </p:cNvSpPr>
          <p:nvPr/>
        </p:nvSpPr>
        <p:spPr bwMode="auto">
          <a:xfrm>
            <a:off x="6264275" y="3949700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ln w="19050">
            <a:solidFill>
              <a:srgbClr val="0000FF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18" name="Freeform 8"/>
          <p:cNvSpPr>
            <a:spLocks/>
          </p:cNvSpPr>
          <p:nvPr/>
        </p:nvSpPr>
        <p:spPr bwMode="auto">
          <a:xfrm>
            <a:off x="4756150" y="3949700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ln w="19050">
            <a:solidFill>
              <a:srgbClr val="0000FF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19" name="Freeform 8"/>
          <p:cNvSpPr>
            <a:spLocks/>
          </p:cNvSpPr>
          <p:nvPr/>
        </p:nvSpPr>
        <p:spPr bwMode="auto">
          <a:xfrm>
            <a:off x="3216275" y="3949700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ln w="19050">
            <a:solidFill>
              <a:srgbClr val="0000FF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0" name="Freeform 8"/>
          <p:cNvSpPr>
            <a:spLocks/>
          </p:cNvSpPr>
          <p:nvPr/>
        </p:nvSpPr>
        <p:spPr bwMode="auto">
          <a:xfrm>
            <a:off x="1708150" y="3949700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ln w="19050">
            <a:solidFill>
              <a:srgbClr val="0000FF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2.96296E-6 L 0.0092 2.9629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96296E-6 L 0.0158 2.96296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96296E-6 L 0.02587 2.96296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96296E-6 L 0.00364 2.96296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1" animBg="1"/>
      <p:bldP spid="106" grpId="2" animBg="1"/>
      <p:bldP spid="107" grpId="1" animBg="1"/>
      <p:bldP spid="107" grpId="2" animBg="1"/>
      <p:bldP spid="108" grpId="1" animBg="1"/>
      <p:bldP spid="108" grpId="2" animBg="1"/>
      <p:bldP spid="109" grpId="1" animBg="1"/>
      <p:bldP spid="109" grpId="2" animBg="1"/>
      <p:bldP spid="117" grpId="0" animBg="1"/>
      <p:bldP spid="118" grpId="0" animBg="1"/>
      <p:bldP spid="119" grpId="0" animBg="1"/>
      <p:bldP spid="1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-20782" y="0"/>
            <a:ext cx="2459182" cy="685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93034-741C-4C48-9173-8221C098ABFD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182274" name="슬라이드 번호 개체 틀 1"/>
          <p:cNvSpPr txBox="1">
            <a:spLocks noGrp="1"/>
          </p:cNvSpPr>
          <p:nvPr/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/>
            <a:fld id="{2A5C9DF1-8B4F-47F7-83E2-856D3ACA0B26}" type="slidenum">
              <a:rPr kumimoji="0" lang="en-US" altLang="zh-TW" sz="900" b="0">
                <a:solidFill>
                  <a:schemeClr val="bg2"/>
                </a:solidFill>
                <a:latin typeface="Franklin Gothic Book" pitchFamily="34" charset="0"/>
              </a:rPr>
              <a:pPr algn="r"/>
              <a:t>18</a:t>
            </a:fld>
            <a:endParaRPr kumimoji="0" lang="en-US" altLang="zh-TW" sz="900" b="0">
              <a:solidFill>
                <a:schemeClr val="bg2"/>
              </a:solidFill>
              <a:latin typeface="Franklin Gothic Book" pitchFamily="34" charset="0"/>
            </a:endParaRP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609600" y="0"/>
            <a:ext cx="8534400" cy="6858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marL="742950" indent="-742950" algn="l">
              <a:buFont typeface="+mj-lt"/>
              <a:buAutoNum type="arabicPeriod"/>
            </a:pPr>
            <a:r>
              <a:rPr lang="en-US" altLang="ko-KR" sz="4400" b="0" dirty="0" smtClean="0">
                <a:solidFill>
                  <a:schemeClr val="bg1">
                    <a:lumMod val="50000"/>
                  </a:schemeClr>
                </a:solidFill>
                <a:ea typeface="굴림" pitchFamily="50" charset="-127"/>
              </a:rPr>
              <a:t>Multi-Level-Cell PCM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altLang="ko-KR" sz="4400" dirty="0" smtClean="0">
                <a:solidFill>
                  <a:schemeClr val="bg1">
                    <a:lumMod val="50000"/>
                  </a:schemeClr>
                </a:solidFill>
                <a:ea typeface="굴림" pitchFamily="50" charset="-127"/>
              </a:rPr>
              <a:t>Error Models</a:t>
            </a:r>
            <a:endParaRPr lang="en-US" altLang="ko-KR" sz="4400" b="0" dirty="0" smtClean="0">
              <a:solidFill>
                <a:schemeClr val="bg1">
                  <a:lumMod val="50000"/>
                </a:schemeClr>
              </a:solidFill>
              <a:ea typeface="굴림" pitchFamily="50" charset="-127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n-US" altLang="ko-KR" sz="4400" dirty="0" smtClean="0">
                <a:solidFill>
                  <a:srgbClr val="FFFF00"/>
                </a:solidFill>
                <a:ea typeface="굴림" pitchFamily="50" charset="-127"/>
              </a:rPr>
              <a:t>Our Approach</a:t>
            </a:r>
          </a:p>
          <a:p>
            <a:pPr marL="1200150" lvl="1" indent="-742950" algn="l">
              <a:buFont typeface="Arial" pitchFamily="34" charset="0"/>
              <a:buChar char="•"/>
            </a:pPr>
            <a:r>
              <a:rPr lang="en-US" altLang="ko-KR" sz="4400" dirty="0" smtClean="0">
                <a:solidFill>
                  <a:srgbClr val="FFFF00"/>
                </a:solidFill>
                <a:ea typeface="굴림" pitchFamily="50" charset="-127"/>
              </a:rPr>
              <a:t>Tri-Level-Cell PCM</a:t>
            </a:r>
          </a:p>
          <a:p>
            <a:pPr marL="1200150" lvl="1" indent="-742950" algn="l">
              <a:buFont typeface="Arial" pitchFamily="34" charset="0"/>
              <a:buChar char="•"/>
            </a:pPr>
            <a:r>
              <a:rPr lang="en-US" altLang="ko-KR" sz="4400" dirty="0" smtClean="0">
                <a:solidFill>
                  <a:schemeClr val="bg1">
                    <a:lumMod val="50000"/>
                  </a:schemeClr>
                </a:solidFill>
                <a:ea typeface="굴림" pitchFamily="50" charset="-127"/>
              </a:rPr>
              <a:t>Conversion &amp; ECC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altLang="ko-KR" sz="4400" b="0" dirty="0" smtClean="0">
                <a:solidFill>
                  <a:schemeClr val="bg1">
                    <a:lumMod val="50000"/>
                  </a:schemeClr>
                </a:solidFill>
                <a:ea typeface="굴림" pitchFamily="50" charset="-127"/>
              </a:rPr>
              <a:t>Evaluations</a:t>
            </a:r>
          </a:p>
        </p:txBody>
      </p:sp>
    </p:spTree>
    <p:extLst>
      <p:ext uri="{BB962C8B-B14F-4D97-AF65-F5344CB8AC3E}">
        <p14:creationId xmlns:p14="http://schemas.microsoft.com/office/powerpoint/2010/main" val="108205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 bwMode="auto">
          <a:xfrm>
            <a:off x="5538964" y="1135759"/>
            <a:ext cx="3271996" cy="4651141"/>
          </a:xfrm>
          <a:prstGeom prst="roundRect">
            <a:avLst>
              <a:gd name="adj" fmla="val 454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284324" y="1135759"/>
            <a:ext cx="5043385" cy="4709903"/>
          </a:xfrm>
          <a:prstGeom prst="roundRect">
            <a:avLst>
              <a:gd name="adj" fmla="val 454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23461" y="6553200"/>
            <a:ext cx="533400" cy="168275"/>
          </a:xfrm>
        </p:spPr>
        <p:txBody>
          <a:bodyPr/>
          <a:lstStyle/>
          <a:p>
            <a:fld id="{CD24F8D3-F4D9-43E2-8795-2A177E09E43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095652" y="2273552"/>
            <a:ext cx="4572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095652" y="2186094"/>
            <a:ext cx="457200" cy="87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95652" y="2502152"/>
            <a:ext cx="457200" cy="87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>
            <a:stCxn id="7" idx="0"/>
          </p:cNvCxnSpPr>
          <p:nvPr/>
        </p:nvCxnSpPr>
        <p:spPr bwMode="auto">
          <a:xfrm flipV="1">
            <a:off x="3324252" y="1957494"/>
            <a:ext cx="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8" idx="2"/>
          </p:cNvCxnSpPr>
          <p:nvPr/>
        </p:nvCxnSpPr>
        <p:spPr bwMode="auto">
          <a:xfrm>
            <a:off x="3324252" y="2589610"/>
            <a:ext cx="0" cy="2060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>
            <a:stCxn id="6" idx="3"/>
          </p:cNvCxnSpPr>
          <p:nvPr/>
        </p:nvCxnSpPr>
        <p:spPr bwMode="auto">
          <a:xfrm flipV="1">
            <a:off x="3552852" y="1957494"/>
            <a:ext cx="457200" cy="43035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</p:cNvCxnSpPr>
          <p:nvPr/>
        </p:nvCxnSpPr>
        <p:spPr bwMode="auto">
          <a:xfrm>
            <a:off x="3552852" y="2387852"/>
            <a:ext cx="457200" cy="40784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10052" y="1787687"/>
            <a:ext cx="356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sz="2400" b="1" baseline="-25000" dirty="0" smtClean="0"/>
          </a:p>
          <a:p>
            <a:endParaRPr lang="en-US" sz="2400" b="1" dirty="0"/>
          </a:p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269339" y="1218197"/>
            <a:ext cx="3024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Two </a:t>
            </a:r>
            <a:r>
              <a:rPr lang="en-US" sz="2400" b="1" i="1" u="sng" dirty="0" smtClean="0"/>
              <a:t>Storage Levels</a:t>
            </a:r>
            <a:endParaRPr lang="en-US" sz="2400" b="1" i="1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877196" y="2042719"/>
            <a:ext cx="1794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/>
              <a:t>2LC</a:t>
            </a:r>
            <a:r>
              <a:rPr lang="en-US" sz="2400" dirty="0" smtClean="0"/>
              <a:t> or SLC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2452" y="2534918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 one </a:t>
            </a:r>
            <a:r>
              <a:rPr lang="en-US" sz="2400" b="1" i="1" u="sng" dirty="0" smtClean="0"/>
              <a:t>bit per cell</a:t>
            </a:r>
            <a:endParaRPr lang="en-US" b="1" i="1" u="sng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3095651" y="4679692"/>
            <a:ext cx="457200" cy="228600"/>
          </a:xfrm>
          <a:prstGeom prst="rect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095651" y="4592234"/>
            <a:ext cx="457200" cy="87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095651" y="4908292"/>
            <a:ext cx="457200" cy="87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 bwMode="auto">
          <a:xfrm flipV="1">
            <a:off x="3324251" y="4363634"/>
            <a:ext cx="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25" idx="2"/>
          </p:cNvCxnSpPr>
          <p:nvPr/>
        </p:nvCxnSpPr>
        <p:spPr bwMode="auto">
          <a:xfrm>
            <a:off x="3324251" y="4995750"/>
            <a:ext cx="0" cy="2060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Arrow Connector 27"/>
          <p:cNvCxnSpPr>
            <a:stCxn id="23" idx="3"/>
          </p:cNvCxnSpPr>
          <p:nvPr/>
        </p:nvCxnSpPr>
        <p:spPr bwMode="auto">
          <a:xfrm flipV="1">
            <a:off x="3552851" y="4363634"/>
            <a:ext cx="457200" cy="43035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3"/>
          </p:cNvCxnSpPr>
          <p:nvPr/>
        </p:nvCxnSpPr>
        <p:spPr bwMode="auto">
          <a:xfrm>
            <a:off x="3552851" y="4793992"/>
            <a:ext cx="457200" cy="40784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10051" y="4193827"/>
            <a:ext cx="6415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00</a:t>
            </a:r>
            <a:r>
              <a:rPr lang="en-US" sz="2400" b="1" baseline="-25000" dirty="0"/>
              <a:t>2</a:t>
            </a:r>
            <a:endParaRPr lang="en-US" sz="2400" b="1" dirty="0" smtClean="0"/>
          </a:p>
          <a:p>
            <a:r>
              <a:rPr lang="en-US" sz="2400" b="1" dirty="0" smtClean="0"/>
              <a:t>01</a:t>
            </a:r>
            <a:r>
              <a:rPr lang="en-US" sz="2400" b="1" baseline="-25000" dirty="0"/>
              <a:t>2</a:t>
            </a:r>
            <a:endParaRPr lang="en-US" sz="2400" b="1" dirty="0"/>
          </a:p>
          <a:p>
            <a:r>
              <a:rPr lang="en-US" sz="2400" b="1" dirty="0" smtClean="0"/>
              <a:t>10</a:t>
            </a:r>
            <a:r>
              <a:rPr lang="en-US" sz="2400" b="1" baseline="-25000" dirty="0"/>
              <a:t>2</a:t>
            </a:r>
            <a:endParaRPr lang="en-US" sz="2400" b="1" dirty="0" smtClean="0"/>
          </a:p>
          <a:p>
            <a:r>
              <a:rPr lang="en-US" sz="2400" b="1" dirty="0" smtClean="0"/>
              <a:t>11</a:t>
            </a:r>
            <a:r>
              <a:rPr lang="en-US" sz="2400" b="1" baseline="-25000" dirty="0"/>
              <a:t>2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235195" y="3624337"/>
            <a:ext cx="3092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Four </a:t>
            </a:r>
            <a:r>
              <a:rPr lang="en-US" sz="2400" b="1" i="1" u="sng" dirty="0" smtClean="0"/>
              <a:t>Storage Levels</a:t>
            </a:r>
            <a:endParaRPr lang="en-US" sz="2400" b="1" i="1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1390956" y="4448859"/>
            <a:ext cx="766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/>
              <a:t>4LC</a:t>
            </a:r>
            <a:endParaRPr lang="en-US" sz="24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284324" y="4941058"/>
            <a:ext cx="2722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 two </a:t>
            </a:r>
            <a:r>
              <a:rPr lang="en-US" sz="2400" b="1" i="1" u="sng" dirty="0" smtClean="0"/>
              <a:t>bits per cell</a:t>
            </a:r>
            <a:endParaRPr lang="en-US" b="1" i="1" u="sng" dirty="0"/>
          </a:p>
        </p:txBody>
      </p:sp>
      <p:cxnSp>
        <p:nvCxnSpPr>
          <p:cNvPr id="34" name="Straight Arrow Connector 33"/>
          <p:cNvCxnSpPr>
            <a:stCxn id="23" idx="3"/>
          </p:cNvCxnSpPr>
          <p:nvPr/>
        </p:nvCxnSpPr>
        <p:spPr bwMode="auto">
          <a:xfrm>
            <a:off x="3552851" y="4793992"/>
            <a:ext cx="457201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3"/>
          </p:cNvCxnSpPr>
          <p:nvPr/>
        </p:nvCxnSpPr>
        <p:spPr bwMode="auto">
          <a:xfrm>
            <a:off x="3552851" y="4793992"/>
            <a:ext cx="457201" cy="756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57645" y="5845662"/>
            <a:ext cx="2682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u="sng" dirty="0" smtClean="0"/>
              <a:t>Binary System</a:t>
            </a:r>
            <a:endParaRPr lang="en-US" sz="2800" b="1" i="1" u="sng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6485181" y="3012849"/>
            <a:ext cx="457200" cy="228600"/>
          </a:xfrm>
          <a:prstGeom prst="rect">
            <a:avLst/>
          </a:prstGeom>
          <a:gradFill>
            <a:gsLst>
              <a:gs pos="0">
                <a:srgbClr val="FFFF00"/>
              </a:gs>
              <a:gs pos="51000">
                <a:srgbClr val="01A78F"/>
              </a:gs>
              <a:gs pos="100000">
                <a:srgbClr val="3366FF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485181" y="2925391"/>
            <a:ext cx="457200" cy="87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485181" y="3241449"/>
            <a:ext cx="457200" cy="87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Straight Connector 44"/>
          <p:cNvCxnSpPr>
            <a:stCxn id="43" idx="0"/>
          </p:cNvCxnSpPr>
          <p:nvPr/>
        </p:nvCxnSpPr>
        <p:spPr bwMode="auto">
          <a:xfrm flipV="1">
            <a:off x="6713781" y="2696791"/>
            <a:ext cx="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44" idx="2"/>
          </p:cNvCxnSpPr>
          <p:nvPr/>
        </p:nvCxnSpPr>
        <p:spPr bwMode="auto">
          <a:xfrm>
            <a:off x="6713781" y="3328907"/>
            <a:ext cx="0" cy="2060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Arrow Connector 46"/>
          <p:cNvCxnSpPr>
            <a:stCxn id="42" idx="3"/>
          </p:cNvCxnSpPr>
          <p:nvPr/>
        </p:nvCxnSpPr>
        <p:spPr bwMode="auto">
          <a:xfrm flipV="1">
            <a:off x="6942381" y="2696791"/>
            <a:ext cx="457200" cy="43035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2" idx="3"/>
          </p:cNvCxnSpPr>
          <p:nvPr/>
        </p:nvCxnSpPr>
        <p:spPr bwMode="auto">
          <a:xfrm>
            <a:off x="6942381" y="3127149"/>
            <a:ext cx="457200" cy="40784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42675" y="2526984"/>
            <a:ext cx="470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</a:t>
            </a:r>
            <a:r>
              <a:rPr lang="en-US" sz="2400" b="1" baseline="-25000" dirty="0" smtClean="0"/>
              <a:t>3</a:t>
            </a:r>
            <a:endParaRPr lang="en-US" sz="2400" b="1" dirty="0" smtClean="0"/>
          </a:p>
          <a:p>
            <a:r>
              <a:rPr lang="en-US" sz="2400" b="1" dirty="0" smtClean="0"/>
              <a:t>1</a:t>
            </a:r>
            <a:r>
              <a:rPr lang="en-US" sz="2400" b="1" baseline="-25000" dirty="0"/>
              <a:t>3</a:t>
            </a:r>
            <a:endParaRPr lang="en-US" sz="2400" b="1" dirty="0"/>
          </a:p>
          <a:p>
            <a:r>
              <a:rPr lang="en-US" sz="2400" b="1" dirty="0" smtClean="0"/>
              <a:t>2</a:t>
            </a:r>
            <a:r>
              <a:rPr lang="en-US" sz="2400" b="1" baseline="-25000" dirty="0"/>
              <a:t>3</a:t>
            </a:r>
            <a:endParaRPr 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538963" y="1957494"/>
            <a:ext cx="3264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Three </a:t>
            </a:r>
            <a:r>
              <a:rPr lang="en-US" sz="2400" b="1" i="1" u="sng" dirty="0" smtClean="0"/>
              <a:t>Storage Levels</a:t>
            </a:r>
            <a:endParaRPr lang="en-US" sz="2400" b="1" i="1" u="sng" dirty="0"/>
          </a:p>
        </p:txBody>
      </p:sp>
      <p:sp>
        <p:nvSpPr>
          <p:cNvPr id="51" name="TextBox 50"/>
          <p:cNvSpPr txBox="1"/>
          <p:nvPr/>
        </p:nvSpPr>
        <p:spPr>
          <a:xfrm>
            <a:off x="6789806" y="3928980"/>
            <a:ext cx="766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/>
              <a:t>3LC</a:t>
            </a:r>
            <a:endParaRPr lang="en-US" sz="24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5825846" y="4513553"/>
            <a:ext cx="297709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/>
              <a:t>~ 1.5 </a:t>
            </a:r>
            <a:r>
              <a:rPr lang="en-US" sz="2400" b="1" i="1" u="sng" dirty="0" smtClean="0"/>
              <a:t>bits per cell</a:t>
            </a:r>
            <a:endParaRPr lang="en-US" b="1" i="1" u="sng" dirty="0"/>
          </a:p>
          <a:p>
            <a:pPr algn="l"/>
            <a:r>
              <a:rPr lang="ko-KR" altLang="en-US" sz="2800" b="1" dirty="0" smtClean="0">
                <a:solidFill>
                  <a:srgbClr val="FF0000"/>
                </a:solidFill>
              </a:rPr>
              <a:t>≠</a:t>
            </a:r>
            <a:r>
              <a:rPr lang="ko-KR" altLang="en-US" sz="2800" dirty="0" smtClean="0"/>
              <a:t> </a:t>
            </a:r>
            <a:r>
              <a:rPr lang="en-US" altLang="ko-KR" sz="2400" dirty="0" smtClean="0"/>
              <a:t>three </a:t>
            </a:r>
            <a:r>
              <a:rPr lang="en-US" altLang="ko-KR" sz="2400" b="1" i="1" u="sng" dirty="0" smtClean="0"/>
              <a:t>bits per cell</a:t>
            </a:r>
            <a:endParaRPr lang="en-US" sz="2400" b="1" i="1" u="sng" dirty="0" smtClean="0"/>
          </a:p>
        </p:txBody>
      </p:sp>
      <p:cxnSp>
        <p:nvCxnSpPr>
          <p:cNvPr id="53" name="Straight Arrow Connector 52"/>
          <p:cNvCxnSpPr>
            <a:stCxn id="42" idx="3"/>
            <a:endCxn id="49" idx="1"/>
          </p:cNvCxnSpPr>
          <p:nvPr/>
        </p:nvCxnSpPr>
        <p:spPr bwMode="auto">
          <a:xfrm>
            <a:off x="6942381" y="3127149"/>
            <a:ext cx="40029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740371" y="5852830"/>
            <a:ext cx="2869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u="sng" dirty="0" smtClean="0"/>
              <a:t>Ternary System</a:t>
            </a:r>
            <a:endParaRPr lang="en-US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165549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41" grpId="0"/>
      <p:bldP spid="42" grpId="0" animBg="1"/>
      <p:bldP spid="43" grpId="0" animBg="1"/>
      <p:bldP spid="44" grpId="0" animBg="1"/>
      <p:bldP spid="49" grpId="0"/>
      <p:bldP spid="50" grpId="0"/>
      <p:bldP spid="51" grpId="0"/>
      <p:bldP spid="52" grpId="0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Change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4F8D3-F4D9-43E2-8795-2A177E09E43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826126" y="4762996"/>
            <a:ext cx="242245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Low </a:t>
            </a:r>
            <a:r>
              <a:rPr lang="en-US" sz="2800" dirty="0"/>
              <a:t>resistivity</a:t>
            </a:r>
            <a:endParaRPr lang="en-US" altLang="ko-KR" sz="2800" dirty="0">
              <a:ea typeface="굴림" pitchFamily="50" charset="-127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62000" y="1920206"/>
            <a:ext cx="7620000" cy="2804193"/>
            <a:chOff x="1708150" y="2291419"/>
            <a:chExt cx="5258302" cy="1841500"/>
          </a:xfrm>
        </p:grpSpPr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08150" y="2291419"/>
              <a:ext cx="1887537" cy="18415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10665" y="2324755"/>
              <a:ext cx="1855787" cy="17748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95637" y="2584312"/>
              <a:ext cx="1515028" cy="1255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  <a:effectLst/>
          </p:spPr>
        </p:pic>
      </p:grp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878347" y="4762996"/>
            <a:ext cx="250260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High resistivity</a:t>
            </a:r>
            <a:endParaRPr lang="en-US" altLang="ko-KR" sz="2800" dirty="0">
              <a:ea typeface="굴림" pitchFamily="50" charset="-127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420887" y="5943600"/>
            <a:ext cx="43481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 err="1"/>
              <a:t>Hegedüs</a:t>
            </a:r>
            <a:r>
              <a:rPr lang="en-US" sz="1200" dirty="0"/>
              <a:t> &amp; Elliott, Nature Materials &amp; </a:t>
            </a:r>
            <a:r>
              <a:rPr lang="en-US" altLang="ko-KR" sz="1200" dirty="0">
                <a:ea typeface="굴림" pitchFamily="50" charset="-127"/>
              </a:rPr>
              <a:t/>
            </a:r>
            <a:br>
              <a:rPr lang="en-US" altLang="ko-KR" sz="1200" dirty="0">
                <a:ea typeface="굴림" pitchFamily="50" charset="-127"/>
              </a:rPr>
            </a:br>
            <a:r>
              <a:rPr lang="en-US" sz="1200" dirty="0" err="1"/>
              <a:t>Sangyeun</a:t>
            </a:r>
            <a:r>
              <a:rPr lang="en-US" sz="1200" dirty="0"/>
              <a:t> Cho, MICRO-42 </a:t>
            </a:r>
          </a:p>
        </p:txBody>
      </p:sp>
    </p:spTree>
    <p:extLst>
      <p:ext uri="{BB962C8B-B14F-4D97-AF65-F5344CB8AC3E}">
        <p14:creationId xmlns:p14="http://schemas.microsoft.com/office/powerpoint/2010/main" val="21783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64D97-8F74-4BF1-87B3-6D8B58F840B6}" type="slidenum">
              <a:rPr lang="en-US"/>
              <a:pPr/>
              <a:t>20</a:t>
            </a:fld>
            <a:endParaRPr 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Solution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4-level cell PCM</a:t>
            </a:r>
          </a:p>
          <a:p>
            <a:pPr lvl="1"/>
            <a:r>
              <a:rPr lang="en-US" sz="2200" dirty="0" smtClean="0">
                <a:solidFill>
                  <a:srgbClr val="0000FF"/>
                </a:solidFill>
              </a:rPr>
              <a:t>unreliable</a:t>
            </a:r>
            <a:endParaRPr lang="en-US" sz="2200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Tri-level cell PCM</a:t>
            </a:r>
          </a:p>
          <a:p>
            <a:pPr lvl="1"/>
            <a:r>
              <a:rPr lang="en-US" sz="2200" dirty="0" smtClean="0">
                <a:solidFill>
                  <a:srgbClr val="0000FF"/>
                </a:solidFill>
              </a:rPr>
              <a:t>Removing the most error-prone state</a:t>
            </a:r>
            <a:endParaRPr lang="en-US" sz="2200" dirty="0">
              <a:solidFill>
                <a:srgbClr val="0000FF"/>
              </a:solidFill>
            </a:endParaRPr>
          </a:p>
        </p:txBody>
      </p:sp>
      <p:pic>
        <p:nvPicPr>
          <p:cNvPr id="285700" name="Picture 4" descr="Stairs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3115" y="1066800"/>
            <a:ext cx="1462424" cy="1447800"/>
          </a:xfrm>
          <a:prstGeom prst="rect">
            <a:avLst/>
          </a:prstGeom>
          <a:noFill/>
        </p:spPr>
      </p:pic>
      <p:sp>
        <p:nvSpPr>
          <p:cNvPr id="37" name="Freeform 5"/>
          <p:cNvSpPr>
            <a:spLocks/>
          </p:cNvSpPr>
          <p:nvPr/>
        </p:nvSpPr>
        <p:spPr bwMode="auto">
          <a:xfrm>
            <a:off x="1671638" y="4725988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ln w="19050">
            <a:solidFill>
              <a:srgbClr val="0000FF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Freeform 8"/>
          <p:cNvSpPr>
            <a:spLocks/>
          </p:cNvSpPr>
          <p:nvPr/>
        </p:nvSpPr>
        <p:spPr bwMode="auto">
          <a:xfrm>
            <a:off x="6257925" y="4725988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ln w="19050">
            <a:solidFill>
              <a:srgbClr val="0000FF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Line 9"/>
          <p:cNvSpPr>
            <a:spLocks noChangeShapeType="1"/>
          </p:cNvSpPr>
          <p:nvPr/>
        </p:nvSpPr>
        <p:spPr bwMode="auto">
          <a:xfrm>
            <a:off x="1289050" y="6046788"/>
            <a:ext cx="66897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10"/>
          <p:cNvSpPr>
            <a:spLocks noChangeShapeType="1"/>
          </p:cNvSpPr>
          <p:nvPr/>
        </p:nvSpPr>
        <p:spPr bwMode="auto">
          <a:xfrm flipV="1">
            <a:off x="1289050" y="4232275"/>
            <a:ext cx="1588" cy="181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1905000" y="6046788"/>
            <a:ext cx="696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000" b="0">
                <a:latin typeface="Times New Roman" pitchFamily="18" charset="0"/>
                <a:ea typeface="굴림" pitchFamily="50" charset="-127"/>
              </a:rPr>
              <a:t>1k </a:t>
            </a:r>
            <a:r>
              <a:rPr lang="en-US" altLang="ko-KR" sz="2000" b="0">
                <a:latin typeface="Times New Roman" pitchFamily="18" charset="0"/>
                <a:ea typeface="굴림" pitchFamily="50" charset="-127"/>
                <a:sym typeface="Symbol" pitchFamily="18" charset="2"/>
              </a:rPr>
              <a:t></a:t>
            </a: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533400" y="4191000"/>
            <a:ext cx="7191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# of </a:t>
            </a:r>
          </a:p>
          <a:p>
            <a:pPr algn="l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Cells</a:t>
            </a:r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1676400" y="2971800"/>
            <a:ext cx="10509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SET</a:t>
            </a:r>
          </a:p>
        </p:txBody>
      </p:sp>
      <p:sp>
        <p:nvSpPr>
          <p:cNvPr id="44" name="Rectangle 15"/>
          <p:cNvSpPr>
            <a:spLocks noChangeArrowheads="1"/>
          </p:cNvSpPr>
          <p:nvPr/>
        </p:nvSpPr>
        <p:spPr bwMode="auto">
          <a:xfrm>
            <a:off x="6400800" y="2971800"/>
            <a:ext cx="10509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RESET</a:t>
            </a:r>
          </a:p>
        </p:txBody>
      </p:sp>
      <p:sp>
        <p:nvSpPr>
          <p:cNvPr id="45" name="Line 16"/>
          <p:cNvSpPr>
            <a:spLocks noChangeShapeType="1"/>
          </p:cNvSpPr>
          <p:nvPr/>
        </p:nvSpPr>
        <p:spPr bwMode="auto">
          <a:xfrm flipV="1">
            <a:off x="6186488" y="3144838"/>
            <a:ext cx="1587" cy="906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7"/>
          <p:cNvSpPr>
            <a:spLocks noChangeShapeType="1"/>
          </p:cNvSpPr>
          <p:nvPr/>
        </p:nvSpPr>
        <p:spPr bwMode="auto">
          <a:xfrm>
            <a:off x="6186488" y="4051300"/>
            <a:ext cx="14335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Freeform 18"/>
          <p:cNvSpPr>
            <a:spLocks/>
          </p:cNvSpPr>
          <p:nvPr/>
        </p:nvSpPr>
        <p:spPr bwMode="auto">
          <a:xfrm>
            <a:off x="6376988" y="3390900"/>
            <a:ext cx="192087" cy="660400"/>
          </a:xfrm>
          <a:custGeom>
            <a:avLst/>
            <a:gdLst>
              <a:gd name="T0" fmla="*/ 0 w 96"/>
              <a:gd name="T1" fmla="*/ 384 h 384"/>
              <a:gd name="T2" fmla="*/ 0 w 96"/>
              <a:gd name="T3" fmla="*/ 0 h 384"/>
              <a:gd name="T4" fmla="*/ 96 w 96"/>
              <a:gd name="T5" fmla="*/ 0 h 384"/>
              <a:gd name="T6" fmla="*/ 96 w 96"/>
              <a:gd name="T7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384">
                <a:moveTo>
                  <a:pt x="0" y="384"/>
                </a:moveTo>
                <a:lnTo>
                  <a:pt x="0" y="0"/>
                </a:lnTo>
                <a:lnTo>
                  <a:pt x="96" y="0"/>
                </a:lnTo>
                <a:lnTo>
                  <a:pt x="96" y="384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1193800" y="306228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800" b="0" i="1">
                <a:latin typeface="Times New Roman" pitchFamily="18" charset="0"/>
                <a:ea typeface="굴림" pitchFamily="50" charset="-127"/>
              </a:rPr>
              <a:t>i</a:t>
            </a: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2817813" y="3968750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800" b="0" i="1">
                <a:latin typeface="Times New Roman" pitchFamily="18" charset="0"/>
                <a:ea typeface="굴림" pitchFamily="50" charset="-127"/>
              </a:rPr>
              <a:t>t</a:t>
            </a:r>
          </a:p>
        </p:txBody>
      </p:sp>
      <p:sp>
        <p:nvSpPr>
          <p:cNvPr id="50" name="Line 24"/>
          <p:cNvSpPr>
            <a:spLocks noChangeShapeType="1"/>
          </p:cNvSpPr>
          <p:nvPr/>
        </p:nvSpPr>
        <p:spPr bwMode="auto">
          <a:xfrm flipV="1">
            <a:off x="1479550" y="3144838"/>
            <a:ext cx="1588" cy="906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25"/>
          <p:cNvSpPr>
            <a:spLocks noChangeShapeType="1"/>
          </p:cNvSpPr>
          <p:nvPr/>
        </p:nvSpPr>
        <p:spPr bwMode="auto">
          <a:xfrm>
            <a:off x="1479550" y="4051300"/>
            <a:ext cx="14335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26"/>
          <p:cNvSpPr>
            <a:spLocks/>
          </p:cNvSpPr>
          <p:nvPr/>
        </p:nvSpPr>
        <p:spPr bwMode="auto">
          <a:xfrm>
            <a:off x="1671638" y="3638550"/>
            <a:ext cx="1050925" cy="412750"/>
          </a:xfrm>
          <a:custGeom>
            <a:avLst/>
            <a:gdLst>
              <a:gd name="T0" fmla="*/ 0 w 96"/>
              <a:gd name="T1" fmla="*/ 384 h 384"/>
              <a:gd name="T2" fmla="*/ 0 w 96"/>
              <a:gd name="T3" fmla="*/ 0 h 384"/>
              <a:gd name="T4" fmla="*/ 96 w 96"/>
              <a:gd name="T5" fmla="*/ 0 h 384"/>
              <a:gd name="T6" fmla="*/ 96 w 96"/>
              <a:gd name="T7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384">
                <a:moveTo>
                  <a:pt x="0" y="384"/>
                </a:moveTo>
                <a:lnTo>
                  <a:pt x="0" y="0"/>
                </a:lnTo>
                <a:lnTo>
                  <a:pt x="96" y="0"/>
                </a:lnTo>
                <a:lnTo>
                  <a:pt x="96" y="384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33"/>
          <p:cNvSpPr>
            <a:spLocks noChangeShapeType="1"/>
          </p:cNvSpPr>
          <p:nvPr/>
        </p:nvSpPr>
        <p:spPr bwMode="auto">
          <a:xfrm>
            <a:off x="1479550" y="3638550"/>
            <a:ext cx="6211888" cy="1588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34"/>
          <p:cNvSpPr>
            <a:spLocks noChangeShapeType="1"/>
          </p:cNvSpPr>
          <p:nvPr/>
        </p:nvSpPr>
        <p:spPr bwMode="auto">
          <a:xfrm>
            <a:off x="1479550" y="3390900"/>
            <a:ext cx="6211888" cy="1588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Text Box 37"/>
          <p:cNvSpPr txBox="1">
            <a:spLocks noChangeArrowheads="1"/>
          </p:cNvSpPr>
          <p:nvPr/>
        </p:nvSpPr>
        <p:spPr bwMode="auto">
          <a:xfrm>
            <a:off x="5875338" y="306228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800" b="0" i="1">
                <a:latin typeface="Times New Roman" pitchFamily="18" charset="0"/>
                <a:ea typeface="굴림" pitchFamily="50" charset="-127"/>
              </a:rPr>
              <a:t>i</a:t>
            </a: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7572375" y="3968750"/>
            <a:ext cx="246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800" b="0" i="1">
                <a:latin typeface="Times New Roman" pitchFamily="18" charset="0"/>
                <a:ea typeface="굴림" pitchFamily="50" charset="-127"/>
              </a:rPr>
              <a:t>t</a:t>
            </a:r>
          </a:p>
        </p:txBody>
      </p:sp>
      <p:sp>
        <p:nvSpPr>
          <p:cNvPr id="57" name="AutoShape 39"/>
          <p:cNvSpPr>
            <a:spLocks noChangeArrowheads="1"/>
          </p:cNvSpPr>
          <p:nvPr/>
        </p:nvSpPr>
        <p:spPr bwMode="auto">
          <a:xfrm rot="5400000">
            <a:off x="2031207" y="4237831"/>
            <a:ext cx="330200" cy="287337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AutoShape 40"/>
          <p:cNvSpPr>
            <a:spLocks noChangeArrowheads="1"/>
          </p:cNvSpPr>
          <p:nvPr/>
        </p:nvSpPr>
        <p:spPr bwMode="auto">
          <a:xfrm rot="5400000">
            <a:off x="6619082" y="4237831"/>
            <a:ext cx="330200" cy="287337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50"/>
          <p:cNvSpPr txBox="1">
            <a:spLocks noChangeArrowheads="1"/>
          </p:cNvSpPr>
          <p:nvPr/>
        </p:nvSpPr>
        <p:spPr bwMode="auto">
          <a:xfrm>
            <a:off x="6400800" y="6046788"/>
            <a:ext cx="731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000" b="0" dirty="0">
                <a:latin typeface="Times New Roman" pitchFamily="18" charset="0"/>
                <a:ea typeface="굴림" pitchFamily="50" charset="-127"/>
              </a:rPr>
              <a:t>1M</a:t>
            </a:r>
            <a:r>
              <a:rPr lang="en-US" altLang="ko-KR" sz="2000" b="0" dirty="0">
                <a:latin typeface="Times New Roman" pitchFamily="18" charset="0"/>
                <a:ea typeface="굴림" pitchFamily="50" charset="-127"/>
                <a:sym typeface="Symbol" pitchFamily="18" charset="2"/>
              </a:rPr>
              <a:t></a:t>
            </a:r>
          </a:p>
        </p:txBody>
      </p:sp>
      <p:sp>
        <p:nvSpPr>
          <p:cNvPr id="60" name="Text Box 51"/>
          <p:cNvSpPr txBox="1">
            <a:spLocks noChangeArrowheads="1"/>
          </p:cNvSpPr>
          <p:nvPr/>
        </p:nvSpPr>
        <p:spPr bwMode="auto">
          <a:xfrm>
            <a:off x="7848600" y="6019800"/>
            <a:ext cx="417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400">
                <a:latin typeface="Times New Roman" pitchFamily="18" charset="0"/>
                <a:ea typeface="굴림" pitchFamily="50" charset="-127"/>
                <a:sym typeface="Symbol" pitchFamily="18" charset="2"/>
              </a:rPr>
              <a:t></a:t>
            </a:r>
          </a:p>
        </p:txBody>
      </p:sp>
      <p:sp>
        <p:nvSpPr>
          <p:cNvPr id="62" name="Freeform 5"/>
          <p:cNvSpPr>
            <a:spLocks/>
          </p:cNvSpPr>
          <p:nvPr/>
        </p:nvSpPr>
        <p:spPr bwMode="auto">
          <a:xfrm>
            <a:off x="3200400" y="4725988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6"/>
          <p:cNvSpPr>
            <a:spLocks/>
          </p:cNvSpPr>
          <p:nvPr/>
        </p:nvSpPr>
        <p:spPr bwMode="auto">
          <a:xfrm>
            <a:off x="4729163" y="4725988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20"/>
          <p:cNvSpPr>
            <a:spLocks noChangeShapeType="1"/>
          </p:cNvSpPr>
          <p:nvPr/>
        </p:nvSpPr>
        <p:spPr bwMode="auto">
          <a:xfrm flipV="1">
            <a:off x="3486150" y="3144838"/>
            <a:ext cx="3175" cy="906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21"/>
          <p:cNvSpPr>
            <a:spLocks noChangeShapeType="1"/>
          </p:cNvSpPr>
          <p:nvPr/>
        </p:nvSpPr>
        <p:spPr bwMode="auto">
          <a:xfrm>
            <a:off x="3486150" y="4051300"/>
            <a:ext cx="20081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22"/>
          <p:cNvSpPr>
            <a:spLocks/>
          </p:cNvSpPr>
          <p:nvPr/>
        </p:nvSpPr>
        <p:spPr bwMode="auto">
          <a:xfrm>
            <a:off x="3963988" y="3638550"/>
            <a:ext cx="192087" cy="412750"/>
          </a:xfrm>
          <a:custGeom>
            <a:avLst/>
            <a:gdLst>
              <a:gd name="T0" fmla="*/ 0 w 96"/>
              <a:gd name="T1" fmla="*/ 384 h 384"/>
              <a:gd name="T2" fmla="*/ 0 w 96"/>
              <a:gd name="T3" fmla="*/ 0 h 384"/>
              <a:gd name="T4" fmla="*/ 96 w 96"/>
              <a:gd name="T5" fmla="*/ 0 h 384"/>
              <a:gd name="T6" fmla="*/ 96 w 96"/>
              <a:gd name="T7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384">
                <a:moveTo>
                  <a:pt x="0" y="384"/>
                </a:moveTo>
                <a:lnTo>
                  <a:pt x="0" y="0"/>
                </a:lnTo>
                <a:lnTo>
                  <a:pt x="96" y="0"/>
                </a:lnTo>
                <a:lnTo>
                  <a:pt x="96" y="384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26"/>
          <p:cNvSpPr>
            <a:spLocks/>
          </p:cNvSpPr>
          <p:nvPr/>
        </p:nvSpPr>
        <p:spPr bwMode="auto">
          <a:xfrm>
            <a:off x="3678238" y="3390900"/>
            <a:ext cx="190500" cy="660400"/>
          </a:xfrm>
          <a:custGeom>
            <a:avLst/>
            <a:gdLst>
              <a:gd name="T0" fmla="*/ 0 w 96"/>
              <a:gd name="T1" fmla="*/ 384 h 384"/>
              <a:gd name="T2" fmla="*/ 0 w 96"/>
              <a:gd name="T3" fmla="*/ 0 h 384"/>
              <a:gd name="T4" fmla="*/ 96 w 96"/>
              <a:gd name="T5" fmla="*/ 0 h 384"/>
              <a:gd name="T6" fmla="*/ 96 w 96"/>
              <a:gd name="T7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384">
                <a:moveTo>
                  <a:pt x="0" y="384"/>
                </a:moveTo>
                <a:lnTo>
                  <a:pt x="0" y="0"/>
                </a:lnTo>
                <a:lnTo>
                  <a:pt x="96" y="0"/>
                </a:lnTo>
                <a:lnTo>
                  <a:pt x="96" y="384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27"/>
          <p:cNvSpPr>
            <a:spLocks/>
          </p:cNvSpPr>
          <p:nvPr/>
        </p:nvSpPr>
        <p:spPr bwMode="auto">
          <a:xfrm>
            <a:off x="4251325" y="3638550"/>
            <a:ext cx="190500" cy="412750"/>
          </a:xfrm>
          <a:custGeom>
            <a:avLst/>
            <a:gdLst>
              <a:gd name="T0" fmla="*/ 0 w 96"/>
              <a:gd name="T1" fmla="*/ 384 h 384"/>
              <a:gd name="T2" fmla="*/ 0 w 96"/>
              <a:gd name="T3" fmla="*/ 0 h 384"/>
              <a:gd name="T4" fmla="*/ 96 w 96"/>
              <a:gd name="T5" fmla="*/ 0 h 384"/>
              <a:gd name="T6" fmla="*/ 96 w 96"/>
              <a:gd name="T7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384">
                <a:moveTo>
                  <a:pt x="0" y="384"/>
                </a:moveTo>
                <a:lnTo>
                  <a:pt x="0" y="0"/>
                </a:lnTo>
                <a:lnTo>
                  <a:pt x="96" y="0"/>
                </a:lnTo>
                <a:lnTo>
                  <a:pt x="96" y="384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28"/>
          <p:cNvSpPr>
            <a:spLocks/>
          </p:cNvSpPr>
          <p:nvPr/>
        </p:nvSpPr>
        <p:spPr bwMode="auto">
          <a:xfrm>
            <a:off x="5111750" y="3638550"/>
            <a:ext cx="190500" cy="412750"/>
          </a:xfrm>
          <a:custGeom>
            <a:avLst/>
            <a:gdLst>
              <a:gd name="T0" fmla="*/ 0 w 96"/>
              <a:gd name="T1" fmla="*/ 384 h 384"/>
              <a:gd name="T2" fmla="*/ 0 w 96"/>
              <a:gd name="T3" fmla="*/ 0 h 384"/>
              <a:gd name="T4" fmla="*/ 96 w 96"/>
              <a:gd name="T5" fmla="*/ 0 h 384"/>
              <a:gd name="T6" fmla="*/ 96 w 96"/>
              <a:gd name="T7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384">
                <a:moveTo>
                  <a:pt x="0" y="384"/>
                </a:moveTo>
                <a:lnTo>
                  <a:pt x="0" y="0"/>
                </a:lnTo>
                <a:lnTo>
                  <a:pt x="96" y="0"/>
                </a:lnTo>
                <a:lnTo>
                  <a:pt x="96" y="384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Oval 29"/>
          <p:cNvSpPr>
            <a:spLocks noChangeArrowheads="1"/>
          </p:cNvSpPr>
          <p:nvPr/>
        </p:nvSpPr>
        <p:spPr bwMode="auto">
          <a:xfrm>
            <a:off x="4538663" y="3803650"/>
            <a:ext cx="95250" cy="825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4729163" y="3805238"/>
            <a:ext cx="93662" cy="809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31"/>
          <p:cNvSpPr>
            <a:spLocks noChangeArrowheads="1"/>
          </p:cNvSpPr>
          <p:nvPr/>
        </p:nvSpPr>
        <p:spPr bwMode="auto">
          <a:xfrm>
            <a:off x="4919663" y="3805238"/>
            <a:ext cx="93662" cy="809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Text Box 34"/>
          <p:cNvSpPr txBox="1">
            <a:spLocks noChangeArrowheads="1"/>
          </p:cNvSpPr>
          <p:nvPr/>
        </p:nvSpPr>
        <p:spPr bwMode="auto">
          <a:xfrm>
            <a:off x="3200400" y="3062288"/>
            <a:ext cx="246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800" b="0" i="1">
                <a:latin typeface="Times New Roman" pitchFamily="18" charset="0"/>
                <a:ea typeface="굴림" pitchFamily="50" charset="-127"/>
              </a:rPr>
              <a:t>i</a:t>
            </a:r>
          </a:p>
        </p:txBody>
      </p:sp>
      <p:sp>
        <p:nvSpPr>
          <p:cNvPr id="74" name="Text Box 35"/>
          <p:cNvSpPr txBox="1">
            <a:spLocks noChangeArrowheads="1"/>
          </p:cNvSpPr>
          <p:nvPr/>
        </p:nvSpPr>
        <p:spPr bwMode="auto">
          <a:xfrm>
            <a:off x="5373688" y="3968750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800" b="0" i="1">
                <a:latin typeface="Times New Roman" pitchFamily="18" charset="0"/>
                <a:ea typeface="굴림" pitchFamily="50" charset="-127"/>
              </a:rPr>
              <a:t>t</a:t>
            </a:r>
          </a:p>
        </p:txBody>
      </p:sp>
      <p:sp>
        <p:nvSpPr>
          <p:cNvPr id="75" name="AutoShape 40"/>
          <p:cNvSpPr>
            <a:spLocks noChangeArrowheads="1"/>
          </p:cNvSpPr>
          <p:nvPr/>
        </p:nvSpPr>
        <p:spPr bwMode="auto">
          <a:xfrm rot="7208483">
            <a:off x="4038600" y="4238625"/>
            <a:ext cx="330200" cy="2857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AutoShape 41"/>
          <p:cNvSpPr>
            <a:spLocks noChangeArrowheads="1"/>
          </p:cNvSpPr>
          <p:nvPr/>
        </p:nvSpPr>
        <p:spPr bwMode="auto">
          <a:xfrm rot="14391517" flipH="1">
            <a:off x="4611688" y="4238625"/>
            <a:ext cx="330200" cy="2857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AutoShape 55"/>
          <p:cNvSpPr>
            <a:spLocks noChangeArrowheads="1"/>
          </p:cNvSpPr>
          <p:nvPr/>
        </p:nvSpPr>
        <p:spPr bwMode="auto">
          <a:xfrm>
            <a:off x="1676400" y="5638800"/>
            <a:ext cx="1066800" cy="304800"/>
          </a:xfrm>
          <a:prstGeom prst="wedgeRoundRectCallout">
            <a:avLst>
              <a:gd name="adj1" fmla="val -25463"/>
              <a:gd name="adj2" fmla="val 37981"/>
              <a:gd name="adj3" fmla="val 16667"/>
            </a:avLst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r>
              <a:rPr lang="en-US" altLang="ko-KR" dirty="0" smtClean="0">
                <a:ea typeface="굴림" pitchFamily="50" charset="-127"/>
              </a:rPr>
              <a:t>L0</a:t>
            </a:r>
            <a:endParaRPr lang="en-US" altLang="ko-KR" dirty="0">
              <a:ea typeface="굴림" pitchFamily="50" charset="-127"/>
            </a:endParaRPr>
          </a:p>
        </p:txBody>
      </p:sp>
      <p:cxnSp>
        <p:nvCxnSpPr>
          <p:cNvPr id="79" name="직선 화살표 연결선 78"/>
          <p:cNvCxnSpPr/>
          <p:nvPr/>
        </p:nvCxnSpPr>
        <p:spPr bwMode="auto">
          <a:xfrm>
            <a:off x="1653988" y="6055658"/>
            <a:ext cx="108921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82" name="직선 화살표 연결선 81"/>
          <p:cNvCxnSpPr/>
          <p:nvPr/>
        </p:nvCxnSpPr>
        <p:spPr bwMode="auto">
          <a:xfrm>
            <a:off x="3177988" y="6055658"/>
            <a:ext cx="108921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85" name="직선 화살표 연결선 84"/>
          <p:cNvCxnSpPr/>
          <p:nvPr/>
        </p:nvCxnSpPr>
        <p:spPr bwMode="auto">
          <a:xfrm>
            <a:off x="4701988" y="6055658"/>
            <a:ext cx="108921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88" name="직선 화살표 연결선 87"/>
          <p:cNvCxnSpPr/>
          <p:nvPr/>
        </p:nvCxnSpPr>
        <p:spPr bwMode="auto">
          <a:xfrm>
            <a:off x="6225988" y="6055658"/>
            <a:ext cx="108921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80" name="직선 연결선 79"/>
          <p:cNvCxnSpPr/>
          <p:nvPr/>
        </p:nvCxnSpPr>
        <p:spPr bwMode="auto">
          <a:xfrm flipV="1">
            <a:off x="1653988" y="5715000"/>
            <a:ext cx="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/>
          <p:nvPr/>
        </p:nvCxnSpPr>
        <p:spPr bwMode="auto">
          <a:xfrm flipV="1">
            <a:off x="2743200" y="5715000"/>
            <a:ext cx="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/>
          <p:nvPr/>
        </p:nvCxnSpPr>
        <p:spPr bwMode="auto">
          <a:xfrm flipV="1">
            <a:off x="3177988" y="5715000"/>
            <a:ext cx="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 flipV="1">
            <a:off x="4267200" y="5715000"/>
            <a:ext cx="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/>
          <p:cNvCxnSpPr/>
          <p:nvPr/>
        </p:nvCxnSpPr>
        <p:spPr bwMode="auto">
          <a:xfrm flipV="1">
            <a:off x="4701988" y="5715000"/>
            <a:ext cx="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 flipV="1">
            <a:off x="5791200" y="5715000"/>
            <a:ext cx="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 flipV="1">
            <a:off x="6225988" y="5715000"/>
            <a:ext cx="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/>
          <p:cNvCxnSpPr/>
          <p:nvPr/>
        </p:nvCxnSpPr>
        <p:spPr bwMode="auto">
          <a:xfrm flipV="1">
            <a:off x="7315200" y="5715000"/>
            <a:ext cx="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AutoShape 55"/>
          <p:cNvSpPr>
            <a:spLocks noChangeArrowheads="1"/>
          </p:cNvSpPr>
          <p:nvPr/>
        </p:nvSpPr>
        <p:spPr bwMode="auto">
          <a:xfrm>
            <a:off x="3200400" y="5638800"/>
            <a:ext cx="1066800" cy="304800"/>
          </a:xfrm>
          <a:prstGeom prst="wedgeRoundRectCallout">
            <a:avLst>
              <a:gd name="adj1" fmla="val -25463"/>
              <a:gd name="adj2" fmla="val 37981"/>
              <a:gd name="adj3" fmla="val 16667"/>
            </a:avLst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r>
              <a:rPr lang="en-US" altLang="ko-KR" dirty="0" smtClean="0">
                <a:ea typeface="굴림" pitchFamily="50" charset="-127"/>
              </a:rPr>
              <a:t>L1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248400" y="5638800"/>
            <a:ext cx="1066800" cy="304800"/>
          </a:xfrm>
          <a:prstGeom prst="wedgeRoundRectCallout">
            <a:avLst>
              <a:gd name="adj1" fmla="val -25463"/>
              <a:gd name="adj2" fmla="val 37981"/>
              <a:gd name="adj3" fmla="val 16667"/>
            </a:avLst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r>
              <a:rPr lang="en-US" altLang="ko-KR" dirty="0" smtClean="0">
                <a:ea typeface="굴림" pitchFamily="50" charset="-127"/>
              </a:rPr>
              <a:t>L2</a:t>
            </a:r>
            <a:endParaRPr lang="en-US" altLang="ko-KR" dirty="0">
              <a:ea typeface="굴림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 bwMode="auto">
          <a:xfrm>
            <a:off x="2971800" y="4419600"/>
            <a:ext cx="0" cy="1828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연결선 96"/>
          <p:cNvCxnSpPr/>
          <p:nvPr/>
        </p:nvCxnSpPr>
        <p:spPr bwMode="auto">
          <a:xfrm>
            <a:off x="4495800" y="4419600"/>
            <a:ext cx="0" cy="1828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6019800" y="4419600"/>
            <a:ext cx="0" cy="1828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6096000" y="2514600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C0000"/>
                </a:solidFill>
              </a:rPr>
              <a:t>One step at a time</a:t>
            </a:r>
            <a:endParaRPr lang="en-US" sz="2400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xit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76" grpId="0" animBg="1"/>
      <p:bldP spid="78" grpId="0"/>
      <p:bldP spid="91" grpId="0"/>
      <p:bldP spid="93" grpId="0"/>
      <p:bldP spid="9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64D97-8F74-4BF1-87B3-6D8B58F840B6}" type="slidenum">
              <a:rPr lang="en-US"/>
              <a:pPr/>
              <a:t>21</a:t>
            </a:fld>
            <a:endParaRPr 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Bandwidth-Enhanced (BE) 3LC PCM</a:t>
            </a:r>
            <a:endParaRPr lang="en-US" dirty="0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Exploit safety margin</a:t>
            </a:r>
            <a:endParaRPr lang="en-US" sz="2200" dirty="0">
              <a:solidFill>
                <a:srgbClr val="0000FF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1671638" y="4725988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ln w="19050">
            <a:solidFill>
              <a:srgbClr val="0000FF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Freeform 8"/>
          <p:cNvSpPr>
            <a:spLocks/>
          </p:cNvSpPr>
          <p:nvPr/>
        </p:nvSpPr>
        <p:spPr bwMode="auto">
          <a:xfrm>
            <a:off x="6257925" y="4725988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ln w="19050">
            <a:solidFill>
              <a:srgbClr val="0000FF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Line 9"/>
          <p:cNvSpPr>
            <a:spLocks noChangeShapeType="1"/>
          </p:cNvSpPr>
          <p:nvPr/>
        </p:nvSpPr>
        <p:spPr bwMode="auto">
          <a:xfrm>
            <a:off x="1289050" y="6046788"/>
            <a:ext cx="66897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10"/>
          <p:cNvSpPr>
            <a:spLocks noChangeShapeType="1"/>
          </p:cNvSpPr>
          <p:nvPr/>
        </p:nvSpPr>
        <p:spPr bwMode="auto">
          <a:xfrm flipV="1">
            <a:off x="1289050" y="4232275"/>
            <a:ext cx="1588" cy="181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1905000" y="6046788"/>
            <a:ext cx="696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000" b="0">
                <a:latin typeface="Times New Roman" pitchFamily="18" charset="0"/>
                <a:ea typeface="굴림" pitchFamily="50" charset="-127"/>
              </a:rPr>
              <a:t>1k </a:t>
            </a:r>
            <a:r>
              <a:rPr lang="en-US" altLang="ko-KR" sz="2000" b="0">
                <a:latin typeface="Times New Roman" pitchFamily="18" charset="0"/>
                <a:ea typeface="굴림" pitchFamily="50" charset="-127"/>
                <a:sym typeface="Symbol" pitchFamily="18" charset="2"/>
              </a:rPr>
              <a:t></a:t>
            </a: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533400" y="4191000"/>
            <a:ext cx="7191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# of </a:t>
            </a:r>
          </a:p>
          <a:p>
            <a:pPr algn="l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Cells</a:t>
            </a:r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1676400" y="2971800"/>
            <a:ext cx="10509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SET</a:t>
            </a:r>
          </a:p>
        </p:txBody>
      </p:sp>
      <p:sp>
        <p:nvSpPr>
          <p:cNvPr id="44" name="Rectangle 15"/>
          <p:cNvSpPr>
            <a:spLocks noChangeArrowheads="1"/>
          </p:cNvSpPr>
          <p:nvPr/>
        </p:nvSpPr>
        <p:spPr bwMode="auto">
          <a:xfrm>
            <a:off x="6400800" y="2971800"/>
            <a:ext cx="10509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RESET</a:t>
            </a:r>
          </a:p>
        </p:txBody>
      </p:sp>
      <p:sp>
        <p:nvSpPr>
          <p:cNvPr id="45" name="Line 16"/>
          <p:cNvSpPr>
            <a:spLocks noChangeShapeType="1"/>
          </p:cNvSpPr>
          <p:nvPr/>
        </p:nvSpPr>
        <p:spPr bwMode="auto">
          <a:xfrm flipV="1">
            <a:off x="6186488" y="3144838"/>
            <a:ext cx="1587" cy="906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7"/>
          <p:cNvSpPr>
            <a:spLocks noChangeShapeType="1"/>
          </p:cNvSpPr>
          <p:nvPr/>
        </p:nvSpPr>
        <p:spPr bwMode="auto">
          <a:xfrm>
            <a:off x="6186488" y="4051300"/>
            <a:ext cx="14335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Freeform 18"/>
          <p:cNvSpPr>
            <a:spLocks/>
          </p:cNvSpPr>
          <p:nvPr/>
        </p:nvSpPr>
        <p:spPr bwMode="auto">
          <a:xfrm>
            <a:off x="6376988" y="3390900"/>
            <a:ext cx="192087" cy="660400"/>
          </a:xfrm>
          <a:custGeom>
            <a:avLst/>
            <a:gdLst>
              <a:gd name="T0" fmla="*/ 0 w 96"/>
              <a:gd name="T1" fmla="*/ 384 h 384"/>
              <a:gd name="T2" fmla="*/ 0 w 96"/>
              <a:gd name="T3" fmla="*/ 0 h 384"/>
              <a:gd name="T4" fmla="*/ 96 w 96"/>
              <a:gd name="T5" fmla="*/ 0 h 384"/>
              <a:gd name="T6" fmla="*/ 96 w 96"/>
              <a:gd name="T7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384">
                <a:moveTo>
                  <a:pt x="0" y="384"/>
                </a:moveTo>
                <a:lnTo>
                  <a:pt x="0" y="0"/>
                </a:lnTo>
                <a:lnTo>
                  <a:pt x="96" y="0"/>
                </a:lnTo>
                <a:lnTo>
                  <a:pt x="96" y="384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1193800" y="306228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800" b="0" i="1">
                <a:latin typeface="Times New Roman" pitchFamily="18" charset="0"/>
                <a:ea typeface="굴림" pitchFamily="50" charset="-127"/>
              </a:rPr>
              <a:t>i</a:t>
            </a: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2817813" y="3968750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800" b="0" i="1">
                <a:latin typeface="Times New Roman" pitchFamily="18" charset="0"/>
                <a:ea typeface="굴림" pitchFamily="50" charset="-127"/>
              </a:rPr>
              <a:t>t</a:t>
            </a:r>
          </a:p>
        </p:txBody>
      </p:sp>
      <p:sp>
        <p:nvSpPr>
          <p:cNvPr id="50" name="Line 24"/>
          <p:cNvSpPr>
            <a:spLocks noChangeShapeType="1"/>
          </p:cNvSpPr>
          <p:nvPr/>
        </p:nvSpPr>
        <p:spPr bwMode="auto">
          <a:xfrm flipV="1">
            <a:off x="1479550" y="3144838"/>
            <a:ext cx="1588" cy="906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25"/>
          <p:cNvSpPr>
            <a:spLocks noChangeShapeType="1"/>
          </p:cNvSpPr>
          <p:nvPr/>
        </p:nvSpPr>
        <p:spPr bwMode="auto">
          <a:xfrm>
            <a:off x="1479550" y="4051300"/>
            <a:ext cx="14335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26"/>
          <p:cNvSpPr>
            <a:spLocks/>
          </p:cNvSpPr>
          <p:nvPr/>
        </p:nvSpPr>
        <p:spPr bwMode="auto">
          <a:xfrm>
            <a:off x="1671638" y="3638550"/>
            <a:ext cx="1050925" cy="412750"/>
          </a:xfrm>
          <a:custGeom>
            <a:avLst/>
            <a:gdLst>
              <a:gd name="T0" fmla="*/ 0 w 96"/>
              <a:gd name="T1" fmla="*/ 384 h 384"/>
              <a:gd name="T2" fmla="*/ 0 w 96"/>
              <a:gd name="T3" fmla="*/ 0 h 384"/>
              <a:gd name="T4" fmla="*/ 96 w 96"/>
              <a:gd name="T5" fmla="*/ 0 h 384"/>
              <a:gd name="T6" fmla="*/ 96 w 96"/>
              <a:gd name="T7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384">
                <a:moveTo>
                  <a:pt x="0" y="384"/>
                </a:moveTo>
                <a:lnTo>
                  <a:pt x="0" y="0"/>
                </a:lnTo>
                <a:lnTo>
                  <a:pt x="96" y="0"/>
                </a:lnTo>
                <a:lnTo>
                  <a:pt x="96" y="384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33"/>
          <p:cNvSpPr>
            <a:spLocks noChangeShapeType="1"/>
          </p:cNvSpPr>
          <p:nvPr/>
        </p:nvSpPr>
        <p:spPr bwMode="auto">
          <a:xfrm>
            <a:off x="1479550" y="3638550"/>
            <a:ext cx="6211888" cy="1588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34"/>
          <p:cNvSpPr>
            <a:spLocks noChangeShapeType="1"/>
          </p:cNvSpPr>
          <p:nvPr/>
        </p:nvSpPr>
        <p:spPr bwMode="auto">
          <a:xfrm>
            <a:off x="1479550" y="3390900"/>
            <a:ext cx="6211888" cy="1588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Text Box 37"/>
          <p:cNvSpPr txBox="1">
            <a:spLocks noChangeArrowheads="1"/>
          </p:cNvSpPr>
          <p:nvPr/>
        </p:nvSpPr>
        <p:spPr bwMode="auto">
          <a:xfrm>
            <a:off x="5875338" y="306228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800" b="0" i="1">
                <a:latin typeface="Times New Roman" pitchFamily="18" charset="0"/>
                <a:ea typeface="굴림" pitchFamily="50" charset="-127"/>
              </a:rPr>
              <a:t>i</a:t>
            </a: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7572375" y="3968750"/>
            <a:ext cx="246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800" b="0" i="1">
                <a:latin typeface="Times New Roman" pitchFamily="18" charset="0"/>
                <a:ea typeface="굴림" pitchFamily="50" charset="-127"/>
              </a:rPr>
              <a:t>t</a:t>
            </a:r>
          </a:p>
        </p:txBody>
      </p:sp>
      <p:sp>
        <p:nvSpPr>
          <p:cNvPr id="57" name="AutoShape 39"/>
          <p:cNvSpPr>
            <a:spLocks noChangeArrowheads="1"/>
          </p:cNvSpPr>
          <p:nvPr/>
        </p:nvSpPr>
        <p:spPr bwMode="auto">
          <a:xfrm rot="5400000">
            <a:off x="2031207" y="4237831"/>
            <a:ext cx="330200" cy="287337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AutoShape 40"/>
          <p:cNvSpPr>
            <a:spLocks noChangeArrowheads="1"/>
          </p:cNvSpPr>
          <p:nvPr/>
        </p:nvSpPr>
        <p:spPr bwMode="auto">
          <a:xfrm rot="5400000">
            <a:off x="6619082" y="4237831"/>
            <a:ext cx="330200" cy="287337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50"/>
          <p:cNvSpPr txBox="1">
            <a:spLocks noChangeArrowheads="1"/>
          </p:cNvSpPr>
          <p:nvPr/>
        </p:nvSpPr>
        <p:spPr bwMode="auto">
          <a:xfrm>
            <a:off x="6400800" y="6046788"/>
            <a:ext cx="731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000" b="0" dirty="0">
                <a:latin typeface="Times New Roman" pitchFamily="18" charset="0"/>
                <a:ea typeface="굴림" pitchFamily="50" charset="-127"/>
              </a:rPr>
              <a:t>1M</a:t>
            </a:r>
            <a:r>
              <a:rPr lang="en-US" altLang="ko-KR" sz="2000" b="0" dirty="0">
                <a:latin typeface="Times New Roman" pitchFamily="18" charset="0"/>
                <a:ea typeface="굴림" pitchFamily="50" charset="-127"/>
                <a:sym typeface="Symbol" pitchFamily="18" charset="2"/>
              </a:rPr>
              <a:t></a:t>
            </a:r>
          </a:p>
        </p:txBody>
      </p:sp>
      <p:sp>
        <p:nvSpPr>
          <p:cNvPr id="60" name="Text Box 51"/>
          <p:cNvSpPr txBox="1">
            <a:spLocks noChangeArrowheads="1"/>
          </p:cNvSpPr>
          <p:nvPr/>
        </p:nvSpPr>
        <p:spPr bwMode="auto">
          <a:xfrm>
            <a:off x="7848600" y="6019800"/>
            <a:ext cx="417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400">
                <a:latin typeface="Times New Roman" pitchFamily="18" charset="0"/>
                <a:ea typeface="굴림" pitchFamily="50" charset="-127"/>
                <a:sym typeface="Symbol" pitchFamily="18" charset="2"/>
              </a:rPr>
              <a:t></a:t>
            </a:r>
          </a:p>
        </p:txBody>
      </p:sp>
      <p:grpSp>
        <p:nvGrpSpPr>
          <p:cNvPr id="103" name="그룹 102"/>
          <p:cNvGrpSpPr/>
          <p:nvPr/>
        </p:nvGrpSpPr>
        <p:grpSpPr>
          <a:xfrm>
            <a:off x="3200400" y="3062288"/>
            <a:ext cx="2420938" cy="1273175"/>
            <a:chOff x="3200400" y="3062288"/>
            <a:chExt cx="2420938" cy="1273175"/>
          </a:xfrm>
        </p:grpSpPr>
        <p:sp>
          <p:nvSpPr>
            <p:cNvPr id="64" name="Line 20"/>
            <p:cNvSpPr>
              <a:spLocks noChangeShapeType="1"/>
            </p:cNvSpPr>
            <p:nvPr/>
          </p:nvSpPr>
          <p:spPr bwMode="auto">
            <a:xfrm flipV="1">
              <a:off x="3486150" y="3144838"/>
              <a:ext cx="3175" cy="906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>
              <a:off x="3486150" y="4051300"/>
              <a:ext cx="2008188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2"/>
            <p:cNvSpPr>
              <a:spLocks/>
            </p:cNvSpPr>
            <p:nvPr/>
          </p:nvSpPr>
          <p:spPr bwMode="auto">
            <a:xfrm>
              <a:off x="3963988" y="3638550"/>
              <a:ext cx="192087" cy="412750"/>
            </a:xfrm>
            <a:custGeom>
              <a:avLst/>
              <a:gdLst>
                <a:gd name="T0" fmla="*/ 0 w 96"/>
                <a:gd name="T1" fmla="*/ 384 h 384"/>
                <a:gd name="T2" fmla="*/ 0 w 96"/>
                <a:gd name="T3" fmla="*/ 0 h 384"/>
                <a:gd name="T4" fmla="*/ 96 w 96"/>
                <a:gd name="T5" fmla="*/ 0 h 384"/>
                <a:gd name="T6" fmla="*/ 96 w 96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384">
                  <a:moveTo>
                    <a:pt x="0" y="384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384"/>
                  </a:lnTo>
                </a:path>
              </a:pathLst>
            </a:cu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6"/>
            <p:cNvSpPr>
              <a:spLocks/>
            </p:cNvSpPr>
            <p:nvPr/>
          </p:nvSpPr>
          <p:spPr bwMode="auto">
            <a:xfrm>
              <a:off x="3678238" y="3390900"/>
              <a:ext cx="190500" cy="660400"/>
            </a:xfrm>
            <a:custGeom>
              <a:avLst/>
              <a:gdLst>
                <a:gd name="T0" fmla="*/ 0 w 96"/>
                <a:gd name="T1" fmla="*/ 384 h 384"/>
                <a:gd name="T2" fmla="*/ 0 w 96"/>
                <a:gd name="T3" fmla="*/ 0 h 384"/>
                <a:gd name="T4" fmla="*/ 96 w 96"/>
                <a:gd name="T5" fmla="*/ 0 h 384"/>
                <a:gd name="T6" fmla="*/ 96 w 96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384">
                  <a:moveTo>
                    <a:pt x="0" y="384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384"/>
                  </a:lnTo>
                </a:path>
              </a:pathLst>
            </a:cu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7"/>
            <p:cNvSpPr>
              <a:spLocks/>
            </p:cNvSpPr>
            <p:nvPr/>
          </p:nvSpPr>
          <p:spPr bwMode="auto">
            <a:xfrm>
              <a:off x="4251325" y="3638550"/>
              <a:ext cx="190500" cy="412750"/>
            </a:xfrm>
            <a:custGeom>
              <a:avLst/>
              <a:gdLst>
                <a:gd name="T0" fmla="*/ 0 w 96"/>
                <a:gd name="T1" fmla="*/ 384 h 384"/>
                <a:gd name="T2" fmla="*/ 0 w 96"/>
                <a:gd name="T3" fmla="*/ 0 h 384"/>
                <a:gd name="T4" fmla="*/ 96 w 96"/>
                <a:gd name="T5" fmla="*/ 0 h 384"/>
                <a:gd name="T6" fmla="*/ 96 w 96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384">
                  <a:moveTo>
                    <a:pt x="0" y="384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384"/>
                  </a:lnTo>
                </a:path>
              </a:pathLst>
            </a:cu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8"/>
            <p:cNvSpPr>
              <a:spLocks/>
            </p:cNvSpPr>
            <p:nvPr/>
          </p:nvSpPr>
          <p:spPr bwMode="auto">
            <a:xfrm>
              <a:off x="5111750" y="3638550"/>
              <a:ext cx="190500" cy="412750"/>
            </a:xfrm>
            <a:custGeom>
              <a:avLst/>
              <a:gdLst>
                <a:gd name="T0" fmla="*/ 0 w 96"/>
                <a:gd name="T1" fmla="*/ 384 h 384"/>
                <a:gd name="T2" fmla="*/ 0 w 96"/>
                <a:gd name="T3" fmla="*/ 0 h 384"/>
                <a:gd name="T4" fmla="*/ 96 w 96"/>
                <a:gd name="T5" fmla="*/ 0 h 384"/>
                <a:gd name="T6" fmla="*/ 96 w 96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384">
                  <a:moveTo>
                    <a:pt x="0" y="384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384"/>
                  </a:lnTo>
                </a:path>
              </a:pathLst>
            </a:cu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Oval 29"/>
            <p:cNvSpPr>
              <a:spLocks noChangeArrowheads="1"/>
            </p:cNvSpPr>
            <p:nvPr/>
          </p:nvSpPr>
          <p:spPr bwMode="auto">
            <a:xfrm>
              <a:off x="4538663" y="3803650"/>
              <a:ext cx="95250" cy="825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Oval 30"/>
            <p:cNvSpPr>
              <a:spLocks noChangeArrowheads="1"/>
            </p:cNvSpPr>
            <p:nvPr/>
          </p:nvSpPr>
          <p:spPr bwMode="auto">
            <a:xfrm>
              <a:off x="4729163" y="3805238"/>
              <a:ext cx="93662" cy="809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31"/>
            <p:cNvSpPr>
              <a:spLocks noChangeArrowheads="1"/>
            </p:cNvSpPr>
            <p:nvPr/>
          </p:nvSpPr>
          <p:spPr bwMode="auto">
            <a:xfrm>
              <a:off x="4919663" y="3805238"/>
              <a:ext cx="93662" cy="809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34"/>
            <p:cNvSpPr txBox="1">
              <a:spLocks noChangeArrowheads="1"/>
            </p:cNvSpPr>
            <p:nvPr/>
          </p:nvSpPr>
          <p:spPr bwMode="auto">
            <a:xfrm>
              <a:off x="3200400" y="3062288"/>
              <a:ext cx="2460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800" b="0" i="1">
                  <a:latin typeface="Times New Roman" pitchFamily="18" charset="0"/>
                  <a:ea typeface="굴림" pitchFamily="50" charset="-127"/>
                </a:rPr>
                <a:t>i</a:t>
              </a:r>
            </a:p>
          </p:txBody>
        </p:sp>
        <p:sp>
          <p:nvSpPr>
            <p:cNvPr id="74" name="Text Box 35"/>
            <p:cNvSpPr txBox="1">
              <a:spLocks noChangeArrowheads="1"/>
            </p:cNvSpPr>
            <p:nvPr/>
          </p:nvSpPr>
          <p:spPr bwMode="auto">
            <a:xfrm>
              <a:off x="5373688" y="3968750"/>
              <a:ext cx="247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800" b="0" i="1">
                  <a:latin typeface="Times New Roman" pitchFamily="18" charset="0"/>
                  <a:ea typeface="굴림" pitchFamily="50" charset="-127"/>
                </a:rPr>
                <a:t>t</a:t>
              </a:r>
            </a:p>
          </p:txBody>
        </p:sp>
      </p:grpSp>
      <p:sp>
        <p:nvSpPr>
          <p:cNvPr id="75" name="AutoShape 40"/>
          <p:cNvSpPr>
            <a:spLocks noChangeArrowheads="1"/>
          </p:cNvSpPr>
          <p:nvPr/>
        </p:nvSpPr>
        <p:spPr bwMode="auto">
          <a:xfrm rot="5400000">
            <a:off x="4038600" y="4238625"/>
            <a:ext cx="330200" cy="2857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AutoShape 55"/>
          <p:cNvSpPr>
            <a:spLocks noChangeArrowheads="1"/>
          </p:cNvSpPr>
          <p:nvPr/>
        </p:nvSpPr>
        <p:spPr bwMode="auto">
          <a:xfrm>
            <a:off x="1676400" y="5638800"/>
            <a:ext cx="1066800" cy="304800"/>
          </a:xfrm>
          <a:prstGeom prst="wedgeRoundRectCallout">
            <a:avLst>
              <a:gd name="adj1" fmla="val -25463"/>
              <a:gd name="adj2" fmla="val 37981"/>
              <a:gd name="adj3" fmla="val 16667"/>
            </a:avLst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r>
              <a:rPr lang="en-US" altLang="ko-KR" dirty="0" smtClean="0">
                <a:ea typeface="굴림" pitchFamily="50" charset="-127"/>
              </a:rPr>
              <a:t>L0</a:t>
            </a:r>
            <a:endParaRPr lang="en-US" altLang="ko-KR" dirty="0">
              <a:ea typeface="굴림" pitchFamily="50" charset="-127"/>
            </a:endParaRPr>
          </a:p>
        </p:txBody>
      </p:sp>
      <p:cxnSp>
        <p:nvCxnSpPr>
          <p:cNvPr id="79" name="직선 화살표 연결선 78"/>
          <p:cNvCxnSpPr/>
          <p:nvPr/>
        </p:nvCxnSpPr>
        <p:spPr bwMode="auto">
          <a:xfrm>
            <a:off x="1653988" y="6055658"/>
            <a:ext cx="108921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88" name="직선 화살표 연결선 87"/>
          <p:cNvCxnSpPr/>
          <p:nvPr/>
        </p:nvCxnSpPr>
        <p:spPr bwMode="auto">
          <a:xfrm>
            <a:off x="6225988" y="6055658"/>
            <a:ext cx="108921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80" name="직선 연결선 79"/>
          <p:cNvCxnSpPr/>
          <p:nvPr/>
        </p:nvCxnSpPr>
        <p:spPr bwMode="auto">
          <a:xfrm flipV="1">
            <a:off x="1653988" y="5715000"/>
            <a:ext cx="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/>
          <p:nvPr/>
        </p:nvCxnSpPr>
        <p:spPr bwMode="auto">
          <a:xfrm flipV="1">
            <a:off x="2743200" y="5715000"/>
            <a:ext cx="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 flipV="1">
            <a:off x="6225988" y="5715000"/>
            <a:ext cx="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/>
          <p:cNvCxnSpPr/>
          <p:nvPr/>
        </p:nvCxnSpPr>
        <p:spPr bwMode="auto">
          <a:xfrm flipV="1">
            <a:off x="7315200" y="5715000"/>
            <a:ext cx="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77" name="그룹 76"/>
          <p:cNvGrpSpPr/>
          <p:nvPr/>
        </p:nvGrpSpPr>
        <p:grpSpPr>
          <a:xfrm>
            <a:off x="3177988" y="4725988"/>
            <a:ext cx="1089212" cy="1446212"/>
            <a:chOff x="3177988" y="4725988"/>
            <a:chExt cx="1089212" cy="1446212"/>
          </a:xfrm>
        </p:grpSpPr>
        <p:sp>
          <p:nvSpPr>
            <p:cNvPr id="62" name="Freeform 5"/>
            <p:cNvSpPr>
              <a:spLocks/>
            </p:cNvSpPr>
            <p:nvPr/>
          </p:nvSpPr>
          <p:spPr bwMode="auto">
            <a:xfrm>
              <a:off x="3200400" y="4725988"/>
              <a:ext cx="1050925" cy="1155700"/>
            </a:xfrm>
            <a:custGeom>
              <a:avLst/>
              <a:gdLst>
                <a:gd name="T0" fmla="*/ 0 w 4608"/>
                <a:gd name="T1" fmla="*/ 1728 h 1728"/>
                <a:gd name="T2" fmla="*/ 1152 w 4608"/>
                <a:gd name="T3" fmla="*/ 1440 h 1728"/>
                <a:gd name="T4" fmla="*/ 2304 w 4608"/>
                <a:gd name="T5" fmla="*/ 0 h 1728"/>
                <a:gd name="T6" fmla="*/ 3456 w 4608"/>
                <a:gd name="T7" fmla="*/ 1440 h 1728"/>
                <a:gd name="T8" fmla="*/ 4608 w 4608"/>
                <a:gd name="T9" fmla="*/ 1728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1728">
                  <a:moveTo>
                    <a:pt x="0" y="1728"/>
                  </a:moveTo>
                  <a:cubicBezTo>
                    <a:pt x="384" y="1728"/>
                    <a:pt x="768" y="1728"/>
                    <a:pt x="1152" y="1440"/>
                  </a:cubicBezTo>
                  <a:cubicBezTo>
                    <a:pt x="1536" y="1152"/>
                    <a:pt x="1920" y="0"/>
                    <a:pt x="2304" y="0"/>
                  </a:cubicBezTo>
                  <a:cubicBezTo>
                    <a:pt x="2688" y="0"/>
                    <a:pt x="3072" y="1152"/>
                    <a:pt x="3456" y="1440"/>
                  </a:cubicBezTo>
                  <a:cubicBezTo>
                    <a:pt x="3840" y="1728"/>
                    <a:pt x="4416" y="1680"/>
                    <a:pt x="4608" y="1728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82" name="직선 화살표 연결선 81"/>
            <p:cNvCxnSpPr/>
            <p:nvPr/>
          </p:nvCxnSpPr>
          <p:spPr bwMode="auto">
            <a:xfrm>
              <a:off x="3177988" y="6055658"/>
              <a:ext cx="108921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 flipV="1">
              <a:off x="3177988" y="57150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직선 연결선 83"/>
            <p:cNvCxnSpPr/>
            <p:nvPr/>
          </p:nvCxnSpPr>
          <p:spPr bwMode="auto">
            <a:xfrm flipV="1">
              <a:off x="4267200" y="57150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AutoShape 55"/>
            <p:cNvSpPr>
              <a:spLocks noChangeArrowheads="1"/>
            </p:cNvSpPr>
            <p:nvPr/>
          </p:nvSpPr>
          <p:spPr bwMode="auto">
            <a:xfrm>
              <a:off x="3200400" y="5638800"/>
              <a:ext cx="1066800" cy="304800"/>
            </a:xfrm>
            <a:prstGeom prst="wedgeRoundRectCallout">
              <a:avLst>
                <a:gd name="adj1" fmla="val -25463"/>
                <a:gd name="adj2" fmla="val 37981"/>
                <a:gd name="adj3" fmla="val 16667"/>
              </a:avLst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r>
                <a:rPr lang="en-US" altLang="ko-KR" dirty="0" smtClean="0">
                  <a:ea typeface="굴림" pitchFamily="50" charset="-127"/>
                </a:rPr>
                <a:t>L1</a:t>
              </a:r>
              <a:endParaRPr lang="en-US" altLang="ko-KR" dirty="0">
                <a:ea typeface="굴림" pitchFamily="50" charset="-127"/>
              </a:endParaRPr>
            </a:p>
          </p:txBody>
        </p:sp>
      </p:grp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248400" y="5638800"/>
            <a:ext cx="1066800" cy="304800"/>
          </a:xfrm>
          <a:prstGeom prst="wedgeRoundRectCallout">
            <a:avLst>
              <a:gd name="adj1" fmla="val -25463"/>
              <a:gd name="adj2" fmla="val 37981"/>
              <a:gd name="adj3" fmla="val 16667"/>
            </a:avLst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r>
              <a:rPr lang="en-US" altLang="ko-KR" dirty="0" smtClean="0">
                <a:ea typeface="굴림" pitchFamily="50" charset="-127"/>
              </a:rPr>
              <a:t>L2</a:t>
            </a:r>
            <a:endParaRPr lang="en-US" altLang="ko-KR" dirty="0">
              <a:ea typeface="굴림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 bwMode="auto">
          <a:xfrm>
            <a:off x="2971800" y="4419600"/>
            <a:ext cx="0" cy="1828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6019800" y="4419600"/>
            <a:ext cx="0" cy="1828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92" name="그룹 91"/>
          <p:cNvGrpSpPr/>
          <p:nvPr/>
        </p:nvGrpSpPr>
        <p:grpSpPr>
          <a:xfrm>
            <a:off x="3177988" y="4724400"/>
            <a:ext cx="2003612" cy="1446212"/>
            <a:chOff x="3177988" y="4725988"/>
            <a:chExt cx="1089212" cy="1446212"/>
          </a:xfrm>
        </p:grpSpPr>
        <p:sp>
          <p:nvSpPr>
            <p:cNvPr id="94" name="Freeform 5"/>
            <p:cNvSpPr>
              <a:spLocks/>
            </p:cNvSpPr>
            <p:nvPr/>
          </p:nvSpPr>
          <p:spPr bwMode="auto">
            <a:xfrm>
              <a:off x="3200400" y="4725988"/>
              <a:ext cx="1050925" cy="1155700"/>
            </a:xfrm>
            <a:custGeom>
              <a:avLst/>
              <a:gdLst>
                <a:gd name="T0" fmla="*/ 0 w 4608"/>
                <a:gd name="T1" fmla="*/ 1728 h 1728"/>
                <a:gd name="T2" fmla="*/ 1152 w 4608"/>
                <a:gd name="T3" fmla="*/ 1440 h 1728"/>
                <a:gd name="T4" fmla="*/ 2304 w 4608"/>
                <a:gd name="T5" fmla="*/ 0 h 1728"/>
                <a:gd name="T6" fmla="*/ 3456 w 4608"/>
                <a:gd name="T7" fmla="*/ 1440 h 1728"/>
                <a:gd name="T8" fmla="*/ 4608 w 4608"/>
                <a:gd name="T9" fmla="*/ 1728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1728">
                  <a:moveTo>
                    <a:pt x="0" y="1728"/>
                  </a:moveTo>
                  <a:cubicBezTo>
                    <a:pt x="384" y="1728"/>
                    <a:pt x="768" y="1728"/>
                    <a:pt x="1152" y="1440"/>
                  </a:cubicBezTo>
                  <a:cubicBezTo>
                    <a:pt x="1536" y="1152"/>
                    <a:pt x="1920" y="0"/>
                    <a:pt x="2304" y="0"/>
                  </a:cubicBezTo>
                  <a:cubicBezTo>
                    <a:pt x="2688" y="0"/>
                    <a:pt x="3072" y="1152"/>
                    <a:pt x="3456" y="1440"/>
                  </a:cubicBezTo>
                  <a:cubicBezTo>
                    <a:pt x="3840" y="1728"/>
                    <a:pt x="4416" y="1680"/>
                    <a:pt x="4608" y="1728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95" name="직선 화살표 연결선 94"/>
            <p:cNvCxnSpPr/>
            <p:nvPr/>
          </p:nvCxnSpPr>
          <p:spPr bwMode="auto">
            <a:xfrm>
              <a:off x="3177988" y="6055658"/>
              <a:ext cx="108921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00" name="직선 연결선 99"/>
            <p:cNvCxnSpPr/>
            <p:nvPr/>
          </p:nvCxnSpPr>
          <p:spPr bwMode="auto">
            <a:xfrm flipV="1">
              <a:off x="3177988" y="57150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직선 연결선 100"/>
            <p:cNvCxnSpPr/>
            <p:nvPr/>
          </p:nvCxnSpPr>
          <p:spPr bwMode="auto">
            <a:xfrm flipV="1">
              <a:off x="4267200" y="57150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AutoShape 55"/>
            <p:cNvSpPr>
              <a:spLocks noChangeArrowheads="1"/>
            </p:cNvSpPr>
            <p:nvPr/>
          </p:nvSpPr>
          <p:spPr bwMode="auto">
            <a:xfrm>
              <a:off x="3200400" y="5638800"/>
              <a:ext cx="1066800" cy="304800"/>
            </a:xfrm>
            <a:prstGeom prst="wedgeRoundRectCallout">
              <a:avLst>
                <a:gd name="adj1" fmla="val -25463"/>
                <a:gd name="adj2" fmla="val 37981"/>
                <a:gd name="adj3" fmla="val 16667"/>
              </a:avLst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r>
                <a:rPr lang="en-US" altLang="ko-KR" dirty="0" smtClean="0">
                  <a:ea typeface="굴림" pitchFamily="50" charset="-127"/>
                </a:rPr>
                <a:t>L1</a:t>
              </a:r>
              <a:endParaRPr lang="en-US" altLang="ko-KR" dirty="0">
                <a:ea typeface="굴림" pitchFamily="50" charset="-127"/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2913062" y="3056777"/>
            <a:ext cx="3106738" cy="1273175"/>
            <a:chOff x="5503862" y="1219200"/>
            <a:chExt cx="3106738" cy="1273175"/>
          </a:xfrm>
        </p:grpSpPr>
        <p:sp>
          <p:nvSpPr>
            <p:cNvPr id="105" name="Line 20"/>
            <p:cNvSpPr>
              <a:spLocks noChangeShapeType="1"/>
            </p:cNvSpPr>
            <p:nvPr/>
          </p:nvSpPr>
          <p:spPr bwMode="auto">
            <a:xfrm flipV="1">
              <a:off x="5789612" y="1301750"/>
              <a:ext cx="3175" cy="906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21"/>
            <p:cNvSpPr>
              <a:spLocks noChangeShapeType="1"/>
            </p:cNvSpPr>
            <p:nvPr/>
          </p:nvSpPr>
          <p:spPr bwMode="auto">
            <a:xfrm>
              <a:off x="5789612" y="2208212"/>
              <a:ext cx="2744788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26"/>
            <p:cNvSpPr>
              <a:spLocks/>
            </p:cNvSpPr>
            <p:nvPr/>
          </p:nvSpPr>
          <p:spPr bwMode="auto">
            <a:xfrm>
              <a:off x="5981700" y="1547812"/>
              <a:ext cx="190500" cy="660400"/>
            </a:xfrm>
            <a:custGeom>
              <a:avLst/>
              <a:gdLst>
                <a:gd name="T0" fmla="*/ 0 w 96"/>
                <a:gd name="T1" fmla="*/ 384 h 384"/>
                <a:gd name="T2" fmla="*/ 0 w 96"/>
                <a:gd name="T3" fmla="*/ 0 h 384"/>
                <a:gd name="T4" fmla="*/ 96 w 96"/>
                <a:gd name="T5" fmla="*/ 0 h 384"/>
                <a:gd name="T6" fmla="*/ 96 w 96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384">
                  <a:moveTo>
                    <a:pt x="0" y="384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384"/>
                  </a:lnTo>
                </a:path>
              </a:pathLst>
            </a:cu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28"/>
            <p:cNvSpPr>
              <a:spLocks/>
            </p:cNvSpPr>
            <p:nvPr/>
          </p:nvSpPr>
          <p:spPr bwMode="auto">
            <a:xfrm>
              <a:off x="6821487" y="1795462"/>
              <a:ext cx="190500" cy="412750"/>
            </a:xfrm>
            <a:custGeom>
              <a:avLst/>
              <a:gdLst>
                <a:gd name="T0" fmla="*/ 0 w 96"/>
                <a:gd name="T1" fmla="*/ 384 h 384"/>
                <a:gd name="T2" fmla="*/ 0 w 96"/>
                <a:gd name="T3" fmla="*/ 0 h 384"/>
                <a:gd name="T4" fmla="*/ 96 w 96"/>
                <a:gd name="T5" fmla="*/ 0 h 384"/>
                <a:gd name="T6" fmla="*/ 96 w 96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384">
                  <a:moveTo>
                    <a:pt x="0" y="384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384"/>
                  </a:lnTo>
                </a:path>
              </a:pathLst>
            </a:cu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Oval 29"/>
            <p:cNvSpPr>
              <a:spLocks noChangeArrowheads="1"/>
            </p:cNvSpPr>
            <p:nvPr/>
          </p:nvSpPr>
          <p:spPr bwMode="auto">
            <a:xfrm>
              <a:off x="6248400" y="1960562"/>
              <a:ext cx="95250" cy="825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Oval 30"/>
            <p:cNvSpPr>
              <a:spLocks noChangeArrowheads="1"/>
            </p:cNvSpPr>
            <p:nvPr/>
          </p:nvSpPr>
          <p:spPr bwMode="auto">
            <a:xfrm>
              <a:off x="6438900" y="1962150"/>
              <a:ext cx="93662" cy="809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Oval 31"/>
            <p:cNvSpPr>
              <a:spLocks noChangeArrowheads="1"/>
            </p:cNvSpPr>
            <p:nvPr/>
          </p:nvSpPr>
          <p:spPr bwMode="auto">
            <a:xfrm>
              <a:off x="6629400" y="1962150"/>
              <a:ext cx="93662" cy="809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Text Box 34"/>
            <p:cNvSpPr txBox="1">
              <a:spLocks noChangeArrowheads="1"/>
            </p:cNvSpPr>
            <p:nvPr/>
          </p:nvSpPr>
          <p:spPr bwMode="auto">
            <a:xfrm>
              <a:off x="5503862" y="1219200"/>
              <a:ext cx="2460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800" b="0" i="1">
                  <a:latin typeface="Times New Roman" pitchFamily="18" charset="0"/>
                  <a:ea typeface="굴림" pitchFamily="50" charset="-127"/>
                </a:rPr>
                <a:t>i</a:t>
              </a:r>
            </a:p>
          </p:txBody>
        </p:sp>
        <p:sp>
          <p:nvSpPr>
            <p:cNvPr id="115" name="Text Box 35"/>
            <p:cNvSpPr txBox="1">
              <a:spLocks noChangeArrowheads="1"/>
            </p:cNvSpPr>
            <p:nvPr/>
          </p:nvSpPr>
          <p:spPr bwMode="auto">
            <a:xfrm>
              <a:off x="8362950" y="2125662"/>
              <a:ext cx="247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800" b="0" i="1" dirty="0">
                  <a:latin typeface="Times New Roman" pitchFamily="18" charset="0"/>
                  <a:ea typeface="굴림" pitchFamily="50" charset="-127"/>
                </a:rPr>
                <a:t>t</a:t>
              </a:r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4495801" y="3383989"/>
            <a:ext cx="1295399" cy="663387"/>
            <a:chOff x="7086601" y="1546412"/>
            <a:chExt cx="1295399" cy="663387"/>
          </a:xfrm>
        </p:grpSpPr>
        <p:sp>
          <p:nvSpPr>
            <p:cNvPr id="116" name="TextBox 115"/>
            <p:cNvSpPr txBox="1"/>
            <p:nvPr/>
          </p:nvSpPr>
          <p:spPr>
            <a:xfrm>
              <a:off x="7086601" y="1752600"/>
              <a:ext cx="457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</a:t>
              </a:r>
              <a:endParaRPr lang="en-US" dirty="0"/>
            </a:p>
          </p:txBody>
        </p:sp>
        <p:grpSp>
          <p:nvGrpSpPr>
            <p:cNvPr id="125" name="그룹 124"/>
            <p:cNvGrpSpPr/>
            <p:nvPr/>
          </p:nvGrpSpPr>
          <p:grpSpPr>
            <a:xfrm>
              <a:off x="7620000" y="1546412"/>
              <a:ext cx="762000" cy="663387"/>
              <a:chOff x="8077200" y="1524000"/>
              <a:chExt cx="762000" cy="685800"/>
            </a:xfrm>
          </p:grpSpPr>
          <p:cxnSp>
            <p:nvCxnSpPr>
              <p:cNvPr id="119" name="직선 연결선 118"/>
              <p:cNvCxnSpPr/>
              <p:nvPr/>
            </p:nvCxnSpPr>
            <p:spPr bwMode="auto">
              <a:xfrm flipV="1">
                <a:off x="8077200" y="1524000"/>
                <a:ext cx="0" cy="6858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2" name="직선 연결선 121"/>
              <p:cNvCxnSpPr/>
              <p:nvPr/>
            </p:nvCxnSpPr>
            <p:spPr bwMode="auto">
              <a:xfrm>
                <a:off x="8077200" y="1524000"/>
                <a:ext cx="2286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4" name="직선 연결선 123"/>
              <p:cNvCxnSpPr/>
              <p:nvPr/>
            </p:nvCxnSpPr>
            <p:spPr bwMode="auto">
              <a:xfrm>
                <a:off x="8305800" y="1524000"/>
                <a:ext cx="533400" cy="6858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128" name="모서리가 둥근 직사각형 127"/>
          <p:cNvSpPr/>
          <p:nvPr/>
        </p:nvSpPr>
        <p:spPr bwMode="auto">
          <a:xfrm>
            <a:off x="1219200" y="1600200"/>
            <a:ext cx="1905000" cy="11430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Relaxing programming range</a:t>
            </a:r>
          </a:p>
        </p:txBody>
      </p:sp>
      <p:grpSp>
        <p:nvGrpSpPr>
          <p:cNvPr id="134" name="그룹 133"/>
          <p:cNvGrpSpPr/>
          <p:nvPr/>
        </p:nvGrpSpPr>
        <p:grpSpPr>
          <a:xfrm>
            <a:off x="3276600" y="1600200"/>
            <a:ext cx="2286000" cy="1143000"/>
            <a:chOff x="3276600" y="1600200"/>
            <a:chExt cx="2286000" cy="1143000"/>
          </a:xfrm>
        </p:grpSpPr>
        <p:sp>
          <p:nvSpPr>
            <p:cNvPr id="129" name="오른쪽 화살표 128"/>
            <p:cNvSpPr/>
            <p:nvPr/>
          </p:nvSpPr>
          <p:spPr bwMode="auto">
            <a:xfrm>
              <a:off x="3276600" y="1981200"/>
              <a:ext cx="228600" cy="3810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모서리가 둥근 직사각형 129"/>
            <p:cNvSpPr/>
            <p:nvPr/>
          </p:nvSpPr>
          <p:spPr bwMode="auto">
            <a:xfrm>
              <a:off x="3657600" y="1600200"/>
              <a:ext cx="1905000" cy="11430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Reducing programming latency</a:t>
              </a: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5791200" y="1600200"/>
            <a:ext cx="2286000" cy="1143000"/>
            <a:chOff x="5791200" y="1600200"/>
            <a:chExt cx="2286000" cy="1143000"/>
          </a:xfrm>
        </p:grpSpPr>
        <p:sp>
          <p:nvSpPr>
            <p:cNvPr id="131" name="오른쪽 화살표 130"/>
            <p:cNvSpPr/>
            <p:nvPr/>
          </p:nvSpPr>
          <p:spPr bwMode="auto">
            <a:xfrm>
              <a:off x="5791200" y="1981200"/>
              <a:ext cx="228600" cy="3810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 bwMode="auto">
            <a:xfrm>
              <a:off x="6172200" y="1600200"/>
              <a:ext cx="1905000" cy="11430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Increasing</a:t>
              </a:r>
              <a:r>
                <a:rPr lang="en-US" sz="2000" b="1" dirty="0" smtClean="0"/>
                <a:t> write bandwidth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3" name="왼쪽/오른쪽 화살표 132"/>
          <p:cNvSpPr/>
          <p:nvPr/>
        </p:nvSpPr>
        <p:spPr bwMode="auto">
          <a:xfrm>
            <a:off x="4267200" y="5410200"/>
            <a:ext cx="1752600" cy="152400"/>
          </a:xfrm>
          <a:prstGeom prst="left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495801" y="4317206"/>
            <a:ext cx="1676400" cy="1397794"/>
          </a:xfrm>
          <a:prstGeom prst="wedgeRoundRectCallout">
            <a:avLst>
              <a:gd name="adj1" fmla="val -8621"/>
              <a:gd name="adj2" fmla="val -729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Moderate-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/>
              <a:t>Quenched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writing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/>
              <a:t>Method</a:t>
            </a:r>
            <a:r>
              <a:rPr lang="en-US" sz="2000" b="1" baseline="30000" dirty="0" smtClean="0"/>
              <a:t>*</a:t>
            </a:r>
            <a:endParaRPr kumimoji="0" lang="en-US" sz="2000" b="1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2937" y="6417387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*[Kang et al., 2008 Symposium on VLSI technology]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33" grpId="0" animBg="1"/>
      <p:bldP spid="2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18B18-7066-4A69-B89B-3662F9C13F86}" type="slidenum">
              <a:rPr lang="en-US"/>
              <a:pPr/>
              <a:t>22</a:t>
            </a:fld>
            <a:endParaRPr lang="en-US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Bandwidth-Enhanced (BE) 3LC </a:t>
            </a:r>
            <a:r>
              <a:rPr lang="en-US" dirty="0"/>
              <a:t>PCM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1052513"/>
            <a:ext cx="8440737" cy="5472112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More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capacity</a:t>
            </a:r>
            <a:r>
              <a:rPr lang="en-US" dirty="0"/>
              <a:t> than 2LC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log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3 times denser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More </a:t>
            </a:r>
            <a:r>
              <a:rPr lang="en-US" dirty="0" smtClean="0">
                <a:solidFill>
                  <a:srgbClr val="0000FF"/>
                </a:solidFill>
              </a:rPr>
              <a:t>reliable</a:t>
            </a:r>
            <a:r>
              <a:rPr lang="en-US" dirty="0" smtClean="0"/>
              <a:t> than </a:t>
            </a:r>
            <a:r>
              <a:rPr lang="en-US" dirty="0"/>
              <a:t>4LC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Much lower </a:t>
            </a:r>
            <a:r>
              <a:rPr lang="en-US" dirty="0">
                <a:solidFill>
                  <a:srgbClr val="0000FF"/>
                </a:solidFill>
              </a:rPr>
              <a:t>probability of </a:t>
            </a:r>
            <a:r>
              <a:rPr lang="en-US" dirty="0" smtClean="0">
                <a:solidFill>
                  <a:srgbClr val="0000FF"/>
                </a:solidFill>
              </a:rPr>
              <a:t>drift-induced errors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Longer lifetime</a:t>
            </a:r>
            <a:r>
              <a:rPr lang="en-US" dirty="0"/>
              <a:t> than 4LC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fewer </a:t>
            </a:r>
            <a:r>
              <a:rPr lang="en-US" dirty="0" smtClean="0">
                <a:solidFill>
                  <a:srgbClr val="0000FF"/>
                </a:solidFill>
              </a:rPr>
              <a:t>write-&amp;-verify iterations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programming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Higher write bandwidth </a:t>
            </a:r>
            <a:r>
              <a:rPr lang="en-US" dirty="0" smtClean="0"/>
              <a:t>than 4LC</a:t>
            </a:r>
            <a:endParaRPr lang="en-US" dirty="0"/>
          </a:p>
          <a:p>
            <a:endParaRPr lang="en-US" sz="2000" dirty="0"/>
          </a:p>
          <a:p>
            <a:r>
              <a:rPr lang="en-US" sz="3200" dirty="0">
                <a:solidFill>
                  <a:srgbClr val="CC0000"/>
                </a:solidFill>
              </a:rPr>
              <a:t>Issues</a:t>
            </a:r>
            <a:endParaRPr lang="en-US" sz="2800" dirty="0">
              <a:solidFill>
                <a:srgbClr val="CC0000"/>
              </a:solidFill>
            </a:endParaRPr>
          </a:p>
          <a:p>
            <a:pPr lvl="1"/>
            <a:r>
              <a:rPr lang="en-US" sz="3200" b="1" dirty="0" smtClean="0">
                <a:solidFill>
                  <a:srgbClr val="CC0000"/>
                </a:solidFill>
              </a:rPr>
              <a:t>Efficient </a:t>
            </a:r>
            <a:r>
              <a:rPr lang="en-US" sz="3200" b="1" dirty="0">
                <a:solidFill>
                  <a:srgbClr val="CC0000"/>
                </a:solidFill>
              </a:rPr>
              <a:t>conversion methods</a:t>
            </a:r>
          </a:p>
          <a:p>
            <a:pPr lvl="1"/>
            <a:r>
              <a:rPr lang="en-US" sz="3200" b="1" dirty="0">
                <a:solidFill>
                  <a:srgbClr val="CC0000"/>
                </a:solidFill>
              </a:rPr>
              <a:t>Error correcting schemes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87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-20782" y="0"/>
            <a:ext cx="2459182" cy="685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93034-741C-4C48-9173-8221C098ABFD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182274" name="슬라이드 번호 개체 틀 1"/>
          <p:cNvSpPr txBox="1">
            <a:spLocks noGrp="1"/>
          </p:cNvSpPr>
          <p:nvPr/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/>
            <a:fld id="{2A5C9DF1-8B4F-47F7-83E2-856D3ACA0B26}" type="slidenum">
              <a:rPr kumimoji="0" lang="en-US" altLang="zh-TW" sz="900" b="0">
                <a:solidFill>
                  <a:schemeClr val="bg2"/>
                </a:solidFill>
                <a:latin typeface="Franklin Gothic Book" pitchFamily="34" charset="0"/>
              </a:rPr>
              <a:pPr algn="r"/>
              <a:t>23</a:t>
            </a:fld>
            <a:endParaRPr kumimoji="0" lang="en-US" altLang="zh-TW" sz="900" b="0">
              <a:solidFill>
                <a:schemeClr val="bg2"/>
              </a:solidFill>
              <a:latin typeface="Franklin Gothic Book" pitchFamily="34" charset="0"/>
            </a:endParaRP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609600" y="0"/>
            <a:ext cx="8534400" cy="6858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marL="742950" indent="-742950" algn="l">
              <a:buFont typeface="+mj-lt"/>
              <a:buAutoNum type="arabicPeriod"/>
            </a:pPr>
            <a:r>
              <a:rPr lang="en-US" altLang="ko-KR" sz="4400" b="0" dirty="0" smtClean="0">
                <a:solidFill>
                  <a:schemeClr val="bg1">
                    <a:lumMod val="50000"/>
                  </a:schemeClr>
                </a:solidFill>
                <a:ea typeface="굴림" pitchFamily="50" charset="-127"/>
              </a:rPr>
              <a:t>Multi-Level-Cell PCM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altLang="ko-KR" sz="4400" dirty="0" smtClean="0">
                <a:solidFill>
                  <a:schemeClr val="bg1">
                    <a:lumMod val="50000"/>
                  </a:schemeClr>
                </a:solidFill>
                <a:ea typeface="굴림" pitchFamily="50" charset="-127"/>
              </a:rPr>
              <a:t>Error Models</a:t>
            </a:r>
            <a:endParaRPr lang="en-US" altLang="ko-KR" sz="4400" b="0" dirty="0" smtClean="0">
              <a:solidFill>
                <a:schemeClr val="bg1">
                  <a:lumMod val="50000"/>
                </a:schemeClr>
              </a:solidFill>
              <a:ea typeface="굴림" pitchFamily="50" charset="-127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n-US" altLang="ko-KR" sz="4400" dirty="0" smtClean="0">
                <a:solidFill>
                  <a:srgbClr val="FFFF00"/>
                </a:solidFill>
                <a:ea typeface="굴림" pitchFamily="50" charset="-127"/>
              </a:rPr>
              <a:t>Our Approach</a:t>
            </a:r>
          </a:p>
          <a:p>
            <a:pPr marL="1200150" lvl="1" indent="-742950" algn="l">
              <a:buFont typeface="Arial" pitchFamily="34" charset="0"/>
              <a:buChar char="•"/>
            </a:pPr>
            <a:r>
              <a:rPr lang="en-US" altLang="ko-KR" sz="4400" dirty="0" smtClean="0">
                <a:solidFill>
                  <a:schemeClr val="bg1">
                    <a:lumMod val="50000"/>
                  </a:schemeClr>
                </a:solidFill>
                <a:ea typeface="굴림" pitchFamily="50" charset="-127"/>
              </a:rPr>
              <a:t>Tri-Level-Cell PCM</a:t>
            </a:r>
          </a:p>
          <a:p>
            <a:pPr marL="1200150" lvl="1" indent="-742950" algn="l">
              <a:buFont typeface="Arial" pitchFamily="34" charset="0"/>
              <a:buChar char="•"/>
            </a:pPr>
            <a:r>
              <a:rPr lang="en-US" altLang="ko-KR" sz="4400" dirty="0" smtClean="0">
                <a:solidFill>
                  <a:srgbClr val="FFFF00"/>
                </a:solidFill>
                <a:ea typeface="굴림" pitchFamily="50" charset="-127"/>
              </a:rPr>
              <a:t>Conversion &amp; ECC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altLang="ko-KR" sz="4400" b="0" dirty="0" smtClean="0">
                <a:solidFill>
                  <a:schemeClr val="bg1">
                    <a:lumMod val="50000"/>
                  </a:schemeClr>
                </a:solidFill>
                <a:ea typeface="굴림" pitchFamily="50" charset="-127"/>
              </a:rPr>
              <a:t>Evaluations</a:t>
            </a:r>
          </a:p>
        </p:txBody>
      </p:sp>
    </p:spTree>
    <p:extLst>
      <p:ext uri="{BB962C8B-B14F-4D97-AF65-F5344CB8AC3E}">
        <p14:creationId xmlns:p14="http://schemas.microsoft.com/office/powerpoint/2010/main" val="294758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Conversion Method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smtClean="0"/>
              <a:t>In theory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3200" dirty="0" smtClean="0"/>
              <a:t>11 bits of binary = 2048 states</a:t>
            </a:r>
          </a:p>
          <a:p>
            <a:pPr marL="457200" lvl="1" indent="0">
              <a:buNone/>
            </a:pPr>
            <a:r>
              <a:rPr lang="en-US" sz="3200" dirty="0" smtClean="0"/>
              <a:t>7 ternary cells = 2187 states</a:t>
            </a:r>
          </a:p>
          <a:p>
            <a:pPr marL="457200" lvl="1" indent="0">
              <a:buNone/>
            </a:pPr>
            <a:r>
              <a:rPr lang="en-US" sz="3200" dirty="0" smtClean="0"/>
              <a:t>~94% utilization</a:t>
            </a:r>
          </a:p>
          <a:p>
            <a:r>
              <a:rPr lang="en-US" sz="3200" dirty="0" smtClean="0"/>
              <a:t>Our approach</a:t>
            </a:r>
          </a:p>
          <a:p>
            <a:pPr marL="457200" lvl="1" indent="0">
              <a:buNone/>
            </a:pPr>
            <a:r>
              <a:rPr lang="en-US" sz="3200" dirty="0" smtClean="0"/>
              <a:t>3 bits of binary = 8 states</a:t>
            </a:r>
          </a:p>
          <a:p>
            <a:pPr marL="457200" lvl="1" indent="0">
              <a:buNone/>
            </a:pPr>
            <a:r>
              <a:rPr lang="en-US" sz="3200" dirty="0" smtClean="0"/>
              <a:t>2 ternary cells = 9 states</a:t>
            </a:r>
          </a:p>
          <a:p>
            <a:pPr marL="457200" lvl="1" indent="0">
              <a:buNone/>
            </a:pPr>
            <a:r>
              <a:rPr lang="en-US" sz="3200" dirty="0" smtClean="0"/>
              <a:t>~89% utilization</a:t>
            </a:r>
          </a:p>
          <a:p>
            <a:pPr marL="457200" lvl="1" indent="0">
              <a:buNone/>
            </a:pPr>
            <a:r>
              <a:rPr lang="en-US" sz="3200" dirty="0" smtClean="0"/>
              <a:t>Notation: &lt;3,2&gt; conversion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4F8D3-F4D9-43E2-8795-2A177E09E43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6172200" y="3581400"/>
            <a:ext cx="2590800" cy="1219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Simple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Hardware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172200" y="4800600"/>
            <a:ext cx="2590800" cy="1219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Realistic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Chip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Config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54"/>
          <p:cNvSpPr/>
          <p:nvPr/>
        </p:nvSpPr>
        <p:spPr bwMode="auto">
          <a:xfrm>
            <a:off x="4800600" y="1600200"/>
            <a:ext cx="3810000" cy="3810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&lt;3,2&gt; Conversion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4F8D3-F4D9-43E2-8795-2A177E09E43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477000" y="1752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00</a:t>
            </a:r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239000" y="2514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10</a:t>
            </a:r>
            <a:endParaRPr 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5715000" y="2514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ea typeface="굴림" charset="-127"/>
              </a:rPr>
              <a:t>01</a:t>
            </a:r>
            <a:endParaRPr lang="en-US" dirty="0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715000" y="4038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12</a:t>
            </a:r>
            <a:endParaRPr 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6477000" y="3276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11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4953000" y="3276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02</a:t>
            </a:r>
            <a:endParaRPr 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7239000" y="4038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ea typeface="굴림" charset="-127"/>
              </a:rPr>
              <a:t>21</a:t>
            </a:r>
            <a:endParaRPr lang="en-US" dirty="0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8001000" y="3276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20</a:t>
            </a:r>
            <a:endParaRPr lang="en-US"/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6477000" y="4800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22</a:t>
            </a: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257800" y="55626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Ternary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6080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54"/>
          <p:cNvSpPr/>
          <p:nvPr/>
        </p:nvSpPr>
        <p:spPr bwMode="auto">
          <a:xfrm>
            <a:off x="4800600" y="1600200"/>
            <a:ext cx="3810000" cy="3810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>
            <a:off x="6096000" y="2133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H="1">
            <a:off x="5334000" y="2895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H="1">
            <a:off x="6858000" y="2895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H="1">
            <a:off x="6096000" y="3657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H="1">
            <a:off x="7620000" y="3657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 flipH="1">
            <a:off x="6858000" y="4419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6858000" y="2133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7620000" y="2895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6096000" y="2895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6858000" y="3657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5334000" y="3657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>
            <a:off x="6096000" y="4419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&lt;3,2&gt; Conversion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4F8D3-F4D9-43E2-8795-2A177E09E43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477000" y="1752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00</a:t>
            </a:r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239000" y="2514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10</a:t>
            </a:r>
            <a:endParaRPr 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5715000" y="2514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ea typeface="굴림" charset="-127"/>
              </a:rPr>
              <a:t>01</a:t>
            </a:r>
            <a:endParaRPr lang="en-US" dirty="0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715000" y="4038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12</a:t>
            </a:r>
            <a:endParaRPr 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6477000" y="3276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11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4953000" y="3276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02</a:t>
            </a:r>
            <a:endParaRPr 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7239000" y="4038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ea typeface="굴림" charset="-127"/>
              </a:rPr>
              <a:t>21</a:t>
            </a:r>
            <a:endParaRPr lang="en-US" dirty="0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8001000" y="3276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20</a:t>
            </a:r>
            <a:endParaRPr lang="en-US"/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6477000" y="4800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22</a:t>
            </a: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257800" y="55626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Ternary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1003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54"/>
          <p:cNvSpPr/>
          <p:nvPr/>
        </p:nvSpPr>
        <p:spPr bwMode="auto">
          <a:xfrm>
            <a:off x="4800600" y="1600200"/>
            <a:ext cx="3810000" cy="3810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>
            <a:off x="6096000" y="2133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H="1">
            <a:off x="5334000" y="2895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H="1">
            <a:off x="7620000" y="3657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 flipH="1">
            <a:off x="6858000" y="4419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6858000" y="2133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7620000" y="2895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5334000" y="3657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>
            <a:off x="6096000" y="4419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&lt;3,2&gt; Conversion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4F8D3-F4D9-43E2-8795-2A177E09E43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477000" y="1752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00</a:t>
            </a:r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239000" y="2514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10</a:t>
            </a:r>
            <a:endParaRPr 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5715000" y="2514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ea typeface="굴림" charset="-127"/>
              </a:rPr>
              <a:t>01</a:t>
            </a:r>
            <a:endParaRPr lang="en-US" dirty="0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715000" y="4038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12</a:t>
            </a:r>
            <a:endParaRPr 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6477000" y="3276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11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4953000" y="3276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02</a:t>
            </a:r>
            <a:endParaRPr 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7239000" y="4038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ea typeface="굴림" charset="-127"/>
              </a:rPr>
              <a:t>21</a:t>
            </a:r>
            <a:endParaRPr lang="en-US" dirty="0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8001000" y="3276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20</a:t>
            </a:r>
            <a:endParaRPr lang="en-US"/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6477000" y="4800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22</a:t>
            </a: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257800" y="55626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Ternary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941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 bwMode="auto">
          <a:xfrm>
            <a:off x="533400" y="1600200"/>
            <a:ext cx="3810000" cy="3810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4800600" y="1600200"/>
            <a:ext cx="3810000" cy="3810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>
            <a:off x="6096000" y="2133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H="1">
            <a:off x="5334000" y="2895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H="1">
            <a:off x="7620000" y="3657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 flipH="1">
            <a:off x="6858000" y="4419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6858000" y="2133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7620000" y="2895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5334000" y="3657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>
            <a:off x="6096000" y="4419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>
            <a:off x="2438400" y="22860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40"/>
          <p:cNvSpPr>
            <a:spLocks noChangeShapeType="1"/>
          </p:cNvSpPr>
          <p:nvPr/>
        </p:nvSpPr>
        <p:spPr bwMode="auto">
          <a:xfrm flipH="1">
            <a:off x="1524000" y="2209800"/>
            <a:ext cx="762000" cy="762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Line 41"/>
          <p:cNvSpPr>
            <a:spLocks noChangeShapeType="1"/>
          </p:cNvSpPr>
          <p:nvPr/>
        </p:nvSpPr>
        <p:spPr bwMode="auto">
          <a:xfrm>
            <a:off x="2590800" y="2209800"/>
            <a:ext cx="762000" cy="762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Line 42"/>
          <p:cNvSpPr>
            <a:spLocks noChangeShapeType="1"/>
          </p:cNvSpPr>
          <p:nvPr/>
        </p:nvSpPr>
        <p:spPr bwMode="auto">
          <a:xfrm flipH="1">
            <a:off x="1524000" y="3200400"/>
            <a:ext cx="762000" cy="762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>
            <a:off x="2590800" y="3200400"/>
            <a:ext cx="762000" cy="762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44"/>
          <p:cNvSpPr>
            <a:spLocks noChangeShapeType="1"/>
          </p:cNvSpPr>
          <p:nvPr/>
        </p:nvSpPr>
        <p:spPr bwMode="auto">
          <a:xfrm flipH="1" flipV="1">
            <a:off x="1524000" y="3124200"/>
            <a:ext cx="762000" cy="762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45"/>
          <p:cNvSpPr>
            <a:spLocks noChangeShapeType="1"/>
          </p:cNvSpPr>
          <p:nvPr/>
        </p:nvSpPr>
        <p:spPr bwMode="auto">
          <a:xfrm flipV="1">
            <a:off x="2590800" y="3124200"/>
            <a:ext cx="762000" cy="762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Line 46"/>
          <p:cNvSpPr>
            <a:spLocks noChangeShapeType="1"/>
          </p:cNvSpPr>
          <p:nvPr/>
        </p:nvSpPr>
        <p:spPr bwMode="auto">
          <a:xfrm flipH="1" flipV="1">
            <a:off x="1524000" y="4114800"/>
            <a:ext cx="762000" cy="762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Line 47"/>
          <p:cNvSpPr>
            <a:spLocks noChangeShapeType="1"/>
          </p:cNvSpPr>
          <p:nvPr/>
        </p:nvSpPr>
        <p:spPr bwMode="auto">
          <a:xfrm flipV="1">
            <a:off x="2590800" y="4114800"/>
            <a:ext cx="762000" cy="762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48"/>
          <p:cNvSpPr>
            <a:spLocks noChangeShapeType="1"/>
          </p:cNvSpPr>
          <p:nvPr/>
        </p:nvSpPr>
        <p:spPr bwMode="auto">
          <a:xfrm>
            <a:off x="2438400" y="42672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49"/>
          <p:cNvSpPr>
            <a:spLocks noChangeShapeType="1"/>
          </p:cNvSpPr>
          <p:nvPr/>
        </p:nvSpPr>
        <p:spPr bwMode="auto">
          <a:xfrm>
            <a:off x="1447800" y="32766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50"/>
          <p:cNvSpPr>
            <a:spLocks noChangeShapeType="1"/>
          </p:cNvSpPr>
          <p:nvPr/>
        </p:nvSpPr>
        <p:spPr bwMode="auto">
          <a:xfrm>
            <a:off x="3429000" y="32766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&lt;3,2&gt; Conversion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4F8D3-F4D9-43E2-8795-2A177E09E43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477000" y="1752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00</a:t>
            </a:r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239000" y="2514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10</a:t>
            </a:r>
            <a:endParaRPr 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5715000" y="2514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ea typeface="굴림" charset="-127"/>
              </a:rPr>
              <a:t>01</a:t>
            </a:r>
            <a:endParaRPr lang="en-US" dirty="0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715000" y="4038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12</a:t>
            </a:r>
            <a:endParaRPr 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6477000" y="3276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  <a:ea typeface="굴림" charset="-127"/>
              </a:rPr>
              <a:t>11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4953000" y="3276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02</a:t>
            </a:r>
            <a:endParaRPr 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7239000" y="4038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ea typeface="굴림" charset="-127"/>
              </a:rPr>
              <a:t>21</a:t>
            </a:r>
            <a:endParaRPr lang="en-US" dirty="0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8001000" y="3276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20</a:t>
            </a:r>
            <a:endParaRPr lang="en-US"/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6477000" y="4800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22</a:t>
            </a:r>
            <a:endParaRPr lang="en-US"/>
          </a:p>
        </p:txBody>
      </p:sp>
      <p:sp>
        <p:nvSpPr>
          <p:cNvPr id="38" name="Oval 28"/>
          <p:cNvSpPr>
            <a:spLocks noChangeArrowheads="1"/>
          </p:cNvSpPr>
          <p:nvPr/>
        </p:nvSpPr>
        <p:spPr bwMode="auto">
          <a:xfrm>
            <a:off x="2209800" y="1828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000</a:t>
            </a:r>
            <a:endParaRPr lang="en-US"/>
          </a:p>
        </p:txBody>
      </p: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3200400" y="2819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100</a:t>
            </a:r>
            <a:endParaRPr lang="en-US"/>
          </a:p>
        </p:txBody>
      </p: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1219200" y="2819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001</a:t>
            </a:r>
            <a:endParaRPr lang="en-US"/>
          </a:p>
        </p:txBody>
      </p:sp>
      <p:sp>
        <p:nvSpPr>
          <p:cNvPr id="41" name="Oval 31"/>
          <p:cNvSpPr>
            <a:spLocks noChangeArrowheads="1"/>
          </p:cNvSpPr>
          <p:nvPr/>
        </p:nvSpPr>
        <p:spPr bwMode="auto">
          <a:xfrm>
            <a:off x="2209800" y="2819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010</a:t>
            </a:r>
            <a:endParaRPr lang="en-US"/>
          </a:p>
        </p:txBody>
      </p:sp>
      <p:sp>
        <p:nvSpPr>
          <p:cNvPr id="42" name="Oval 32"/>
          <p:cNvSpPr>
            <a:spLocks noChangeArrowheads="1"/>
          </p:cNvSpPr>
          <p:nvPr/>
        </p:nvSpPr>
        <p:spPr bwMode="auto">
          <a:xfrm>
            <a:off x="3200400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110</a:t>
            </a:r>
            <a:endParaRPr lang="en-US"/>
          </a:p>
        </p:txBody>
      </p:sp>
      <p:sp>
        <p:nvSpPr>
          <p:cNvPr id="43" name="Oval 33"/>
          <p:cNvSpPr>
            <a:spLocks noChangeArrowheads="1"/>
          </p:cNvSpPr>
          <p:nvPr/>
        </p:nvSpPr>
        <p:spPr bwMode="auto">
          <a:xfrm>
            <a:off x="1219200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011</a:t>
            </a:r>
            <a:endParaRPr lang="en-US"/>
          </a:p>
        </p:txBody>
      </p:sp>
      <p:sp>
        <p:nvSpPr>
          <p:cNvPr id="44" name="Oval 34"/>
          <p:cNvSpPr>
            <a:spLocks noChangeArrowheads="1"/>
          </p:cNvSpPr>
          <p:nvPr/>
        </p:nvSpPr>
        <p:spPr bwMode="auto">
          <a:xfrm>
            <a:off x="2209800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101</a:t>
            </a:r>
            <a:endParaRPr lang="en-US"/>
          </a:p>
        </p:txBody>
      </p:sp>
      <p:sp>
        <p:nvSpPr>
          <p:cNvPr id="45" name="Oval 35"/>
          <p:cNvSpPr>
            <a:spLocks noChangeArrowheads="1"/>
          </p:cNvSpPr>
          <p:nvPr/>
        </p:nvSpPr>
        <p:spPr bwMode="auto">
          <a:xfrm>
            <a:off x="2209800" y="4800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111</a:t>
            </a: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990600" y="55626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Binary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257800" y="55626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Ternary</a:t>
            </a:r>
            <a:endParaRPr lang="en-US" sz="2000" b="1" dirty="0"/>
          </a:p>
        </p:txBody>
      </p:sp>
      <p:cxnSp>
        <p:nvCxnSpPr>
          <p:cNvPr id="60" name="구부러진 연결선 59"/>
          <p:cNvCxnSpPr>
            <a:stCxn id="38" idx="7"/>
            <a:endCxn id="5" idx="1"/>
          </p:cNvCxnSpPr>
          <p:nvPr/>
        </p:nvCxnSpPr>
        <p:spPr bwMode="auto">
          <a:xfrm rot="5400000" flipH="1" flipV="1">
            <a:off x="4533900" y="-114300"/>
            <a:ext cx="76200" cy="3943910"/>
          </a:xfrm>
          <a:prstGeom prst="curvedConnector3">
            <a:avLst>
              <a:gd name="adj1" fmla="val 487867"/>
            </a:avLst>
          </a:prstGeom>
          <a:solidFill>
            <a:schemeClr val="accent1"/>
          </a:solidFill>
          <a:ln w="12700" cap="flat" cmpd="dbl" algn="ctr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3" name="구부러진 연결선 62"/>
          <p:cNvCxnSpPr>
            <a:stCxn id="40" idx="0"/>
            <a:endCxn id="7" idx="1"/>
          </p:cNvCxnSpPr>
          <p:nvPr/>
        </p:nvCxnSpPr>
        <p:spPr bwMode="auto">
          <a:xfrm rot="5400000" flipH="1" flipV="1">
            <a:off x="3495955" y="533401"/>
            <a:ext cx="237845" cy="4334155"/>
          </a:xfrm>
          <a:prstGeom prst="curvedConnector3">
            <a:avLst>
              <a:gd name="adj1" fmla="val 224264"/>
            </a:avLst>
          </a:prstGeom>
          <a:solidFill>
            <a:schemeClr val="accent1"/>
          </a:solidFill>
          <a:ln w="12700" cap="flat" cmpd="dbl" algn="ctr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9" name="구부러진 연결선 68"/>
          <p:cNvCxnSpPr>
            <a:stCxn id="8" idx="2"/>
            <a:endCxn id="41" idx="7"/>
          </p:cNvCxnSpPr>
          <p:nvPr/>
        </p:nvCxnSpPr>
        <p:spPr bwMode="auto">
          <a:xfrm rot="10800000">
            <a:off x="2600046" y="2886356"/>
            <a:ext cx="3114955" cy="1380845"/>
          </a:xfrm>
          <a:prstGeom prst="curvedConnector4">
            <a:avLst>
              <a:gd name="adj1" fmla="val 48925"/>
              <a:gd name="adj2" fmla="val 116555"/>
            </a:avLst>
          </a:prstGeom>
          <a:solidFill>
            <a:schemeClr val="accent1"/>
          </a:solidFill>
          <a:ln w="12700" cap="flat" cmpd="dbl" algn="ctr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3" name="구부러진 연결선 72"/>
          <p:cNvCxnSpPr>
            <a:stCxn id="43" idx="4"/>
            <a:endCxn id="10" idx="4"/>
          </p:cNvCxnSpPr>
          <p:nvPr/>
        </p:nvCxnSpPr>
        <p:spPr bwMode="auto">
          <a:xfrm rot="5400000" flipH="1" flipV="1">
            <a:off x="3048000" y="2133600"/>
            <a:ext cx="533400" cy="3733800"/>
          </a:xfrm>
          <a:prstGeom prst="curvedConnector3">
            <a:avLst>
              <a:gd name="adj1" fmla="val -42857"/>
            </a:avLst>
          </a:prstGeom>
          <a:solidFill>
            <a:schemeClr val="accent1"/>
          </a:solidFill>
          <a:ln w="12700" cap="flat" cmpd="dbl" algn="ctr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7" name="구부러진 연결선 76"/>
          <p:cNvCxnSpPr>
            <a:stCxn id="39" idx="6"/>
            <a:endCxn id="6" idx="0"/>
          </p:cNvCxnSpPr>
          <p:nvPr/>
        </p:nvCxnSpPr>
        <p:spPr bwMode="auto">
          <a:xfrm flipV="1">
            <a:off x="3657600" y="2514600"/>
            <a:ext cx="3810000" cy="533400"/>
          </a:xfrm>
          <a:prstGeom prst="curvedConnector4">
            <a:avLst>
              <a:gd name="adj1" fmla="val 47000"/>
              <a:gd name="adj2" fmla="val 142857"/>
            </a:avLst>
          </a:prstGeom>
          <a:solidFill>
            <a:schemeClr val="accent1"/>
          </a:solidFill>
          <a:ln w="12700" cap="flat" cmpd="dbl" algn="ctr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80" name="구부러진 연결선 79"/>
          <p:cNvCxnSpPr>
            <a:stCxn id="44" idx="5"/>
            <a:endCxn id="12" idx="0"/>
          </p:cNvCxnSpPr>
          <p:nvPr/>
        </p:nvCxnSpPr>
        <p:spPr bwMode="auto">
          <a:xfrm rot="5400000" flipH="1" flipV="1">
            <a:off x="4952999" y="923645"/>
            <a:ext cx="923645" cy="5629555"/>
          </a:xfrm>
          <a:prstGeom prst="curvedConnector5">
            <a:avLst>
              <a:gd name="adj1" fmla="val -44917"/>
              <a:gd name="adj2" fmla="val 51873"/>
              <a:gd name="adj3" fmla="val 124750"/>
            </a:avLst>
          </a:prstGeom>
          <a:solidFill>
            <a:schemeClr val="accent1"/>
          </a:solidFill>
          <a:ln w="12700" cap="flat" cmpd="dbl" algn="ctr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83" name="Shape 82"/>
          <p:cNvCxnSpPr>
            <a:stCxn id="13" idx="2"/>
            <a:endCxn id="42" idx="6"/>
          </p:cNvCxnSpPr>
          <p:nvPr/>
        </p:nvCxnSpPr>
        <p:spPr bwMode="auto">
          <a:xfrm rot="10800000">
            <a:off x="3657600" y="4038600"/>
            <a:ext cx="2819400" cy="9906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dbl" algn="ctr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03" name="Shape 102"/>
          <p:cNvCxnSpPr>
            <a:stCxn id="45" idx="6"/>
          </p:cNvCxnSpPr>
          <p:nvPr/>
        </p:nvCxnSpPr>
        <p:spPr bwMode="auto">
          <a:xfrm flipV="1">
            <a:off x="2667000" y="4267200"/>
            <a:ext cx="4572000" cy="762000"/>
          </a:xfrm>
          <a:prstGeom prst="curvedConnector3">
            <a:avLst>
              <a:gd name="adj1" fmla="val 77778"/>
            </a:avLst>
          </a:prstGeom>
          <a:solidFill>
            <a:schemeClr val="accent1"/>
          </a:solidFill>
          <a:ln w="12700" cap="flat" cmpd="dbl" algn="ctr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3711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 bwMode="auto">
          <a:xfrm>
            <a:off x="533400" y="1600200"/>
            <a:ext cx="3810000" cy="3810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4800600" y="1600200"/>
            <a:ext cx="3810000" cy="3810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>
            <a:off x="6096000" y="2133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H="1">
            <a:off x="5334000" y="2895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H="1">
            <a:off x="7620000" y="3657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 flipH="1">
            <a:off x="6858000" y="4419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6858000" y="2133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7620000" y="2895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5334000" y="3657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>
            <a:off x="6096000" y="4419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>
            <a:off x="2438400" y="22860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40"/>
          <p:cNvSpPr>
            <a:spLocks noChangeShapeType="1"/>
          </p:cNvSpPr>
          <p:nvPr/>
        </p:nvSpPr>
        <p:spPr bwMode="auto">
          <a:xfrm flipH="1">
            <a:off x="1524000" y="2209800"/>
            <a:ext cx="762000" cy="762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Line 41"/>
          <p:cNvSpPr>
            <a:spLocks noChangeShapeType="1"/>
          </p:cNvSpPr>
          <p:nvPr/>
        </p:nvSpPr>
        <p:spPr bwMode="auto">
          <a:xfrm>
            <a:off x="2590800" y="2209800"/>
            <a:ext cx="762000" cy="762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Line 42"/>
          <p:cNvSpPr>
            <a:spLocks noChangeShapeType="1"/>
          </p:cNvSpPr>
          <p:nvPr/>
        </p:nvSpPr>
        <p:spPr bwMode="auto">
          <a:xfrm flipH="1">
            <a:off x="1524000" y="3200400"/>
            <a:ext cx="762000" cy="762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>
            <a:off x="2590800" y="3200400"/>
            <a:ext cx="762000" cy="762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44"/>
          <p:cNvSpPr>
            <a:spLocks noChangeShapeType="1"/>
          </p:cNvSpPr>
          <p:nvPr/>
        </p:nvSpPr>
        <p:spPr bwMode="auto">
          <a:xfrm flipH="1" flipV="1">
            <a:off x="1524000" y="3124200"/>
            <a:ext cx="762000" cy="762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45"/>
          <p:cNvSpPr>
            <a:spLocks noChangeShapeType="1"/>
          </p:cNvSpPr>
          <p:nvPr/>
        </p:nvSpPr>
        <p:spPr bwMode="auto">
          <a:xfrm flipV="1">
            <a:off x="2590800" y="3124200"/>
            <a:ext cx="762000" cy="762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Line 46"/>
          <p:cNvSpPr>
            <a:spLocks noChangeShapeType="1"/>
          </p:cNvSpPr>
          <p:nvPr/>
        </p:nvSpPr>
        <p:spPr bwMode="auto">
          <a:xfrm flipH="1" flipV="1">
            <a:off x="1524000" y="4114800"/>
            <a:ext cx="762000" cy="762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Line 47"/>
          <p:cNvSpPr>
            <a:spLocks noChangeShapeType="1"/>
          </p:cNvSpPr>
          <p:nvPr/>
        </p:nvSpPr>
        <p:spPr bwMode="auto">
          <a:xfrm flipV="1">
            <a:off x="2590800" y="4114800"/>
            <a:ext cx="762000" cy="762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48"/>
          <p:cNvSpPr>
            <a:spLocks noChangeShapeType="1"/>
          </p:cNvSpPr>
          <p:nvPr/>
        </p:nvSpPr>
        <p:spPr bwMode="auto">
          <a:xfrm>
            <a:off x="2438400" y="42672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49"/>
          <p:cNvSpPr>
            <a:spLocks noChangeShapeType="1"/>
          </p:cNvSpPr>
          <p:nvPr/>
        </p:nvSpPr>
        <p:spPr bwMode="auto">
          <a:xfrm>
            <a:off x="1447800" y="32766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50"/>
          <p:cNvSpPr>
            <a:spLocks noChangeShapeType="1"/>
          </p:cNvSpPr>
          <p:nvPr/>
        </p:nvSpPr>
        <p:spPr bwMode="auto">
          <a:xfrm>
            <a:off x="3429000" y="32766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&lt;3,2&gt; Conversion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4F8D3-F4D9-43E2-8795-2A177E09E43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477000" y="1752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00</a:t>
            </a:r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239000" y="2514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10</a:t>
            </a:r>
            <a:endParaRPr 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5715000" y="2514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ea typeface="굴림" charset="-127"/>
              </a:rPr>
              <a:t>01</a:t>
            </a:r>
            <a:endParaRPr lang="en-US" dirty="0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715000" y="4038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12</a:t>
            </a:r>
            <a:endParaRPr 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6477000" y="3276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  <a:ea typeface="굴림" charset="-127"/>
              </a:rPr>
              <a:t>11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4953000" y="3276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02</a:t>
            </a:r>
            <a:endParaRPr 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7239000" y="4038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ea typeface="굴림" charset="-127"/>
              </a:rPr>
              <a:t>21</a:t>
            </a:r>
            <a:endParaRPr lang="en-US" dirty="0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8001000" y="3276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20</a:t>
            </a:r>
            <a:endParaRPr lang="en-US"/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6477000" y="4800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22</a:t>
            </a:r>
            <a:endParaRPr lang="en-US"/>
          </a:p>
        </p:txBody>
      </p:sp>
      <p:sp>
        <p:nvSpPr>
          <p:cNvPr id="38" name="Oval 28"/>
          <p:cNvSpPr>
            <a:spLocks noChangeArrowheads="1"/>
          </p:cNvSpPr>
          <p:nvPr/>
        </p:nvSpPr>
        <p:spPr bwMode="auto">
          <a:xfrm>
            <a:off x="2209800" y="1828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000</a:t>
            </a:r>
            <a:endParaRPr lang="en-US"/>
          </a:p>
        </p:txBody>
      </p: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3200400" y="2819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100</a:t>
            </a:r>
            <a:endParaRPr lang="en-US"/>
          </a:p>
        </p:txBody>
      </p: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1219200" y="2819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001</a:t>
            </a:r>
            <a:endParaRPr lang="en-US"/>
          </a:p>
        </p:txBody>
      </p:sp>
      <p:sp>
        <p:nvSpPr>
          <p:cNvPr id="41" name="Oval 31"/>
          <p:cNvSpPr>
            <a:spLocks noChangeArrowheads="1"/>
          </p:cNvSpPr>
          <p:nvPr/>
        </p:nvSpPr>
        <p:spPr bwMode="auto">
          <a:xfrm>
            <a:off x="2209800" y="2819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010</a:t>
            </a:r>
            <a:endParaRPr lang="en-US"/>
          </a:p>
        </p:txBody>
      </p:sp>
      <p:sp>
        <p:nvSpPr>
          <p:cNvPr id="42" name="Oval 32"/>
          <p:cNvSpPr>
            <a:spLocks noChangeArrowheads="1"/>
          </p:cNvSpPr>
          <p:nvPr/>
        </p:nvSpPr>
        <p:spPr bwMode="auto">
          <a:xfrm>
            <a:off x="3200400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110</a:t>
            </a:r>
            <a:endParaRPr lang="en-US"/>
          </a:p>
        </p:txBody>
      </p:sp>
      <p:sp>
        <p:nvSpPr>
          <p:cNvPr id="43" name="Oval 33"/>
          <p:cNvSpPr>
            <a:spLocks noChangeArrowheads="1"/>
          </p:cNvSpPr>
          <p:nvPr/>
        </p:nvSpPr>
        <p:spPr bwMode="auto">
          <a:xfrm>
            <a:off x="1219200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011</a:t>
            </a:r>
            <a:endParaRPr lang="en-US"/>
          </a:p>
        </p:txBody>
      </p:sp>
      <p:sp>
        <p:nvSpPr>
          <p:cNvPr id="44" name="Oval 34"/>
          <p:cNvSpPr>
            <a:spLocks noChangeArrowheads="1"/>
          </p:cNvSpPr>
          <p:nvPr/>
        </p:nvSpPr>
        <p:spPr bwMode="auto">
          <a:xfrm>
            <a:off x="2209800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101</a:t>
            </a:r>
            <a:endParaRPr lang="en-US"/>
          </a:p>
        </p:txBody>
      </p:sp>
      <p:sp>
        <p:nvSpPr>
          <p:cNvPr id="45" name="Oval 35"/>
          <p:cNvSpPr>
            <a:spLocks noChangeArrowheads="1"/>
          </p:cNvSpPr>
          <p:nvPr/>
        </p:nvSpPr>
        <p:spPr bwMode="auto">
          <a:xfrm>
            <a:off x="2209800" y="4800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111</a:t>
            </a: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990600" y="55626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Binary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257800" y="55626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Ternary</a:t>
            </a:r>
            <a:endParaRPr lang="en-US" sz="2000" b="1" dirty="0"/>
          </a:p>
        </p:txBody>
      </p:sp>
      <p:cxnSp>
        <p:nvCxnSpPr>
          <p:cNvPr id="61" name="직선 화살표 연결선 60"/>
          <p:cNvCxnSpPr>
            <a:stCxn id="5" idx="3"/>
            <a:endCxn id="7" idx="7"/>
          </p:cNvCxnSpPr>
          <p:nvPr/>
        </p:nvCxnSpPr>
        <p:spPr bwMode="auto">
          <a:xfrm flipH="1">
            <a:off x="6105245" y="2142845"/>
            <a:ext cx="438710" cy="43871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2" name="직선 화살표 연결선 61"/>
          <p:cNvCxnSpPr>
            <a:stCxn id="38" idx="3"/>
            <a:endCxn id="40" idx="7"/>
          </p:cNvCxnSpPr>
          <p:nvPr/>
        </p:nvCxnSpPr>
        <p:spPr bwMode="auto">
          <a:xfrm flipH="1">
            <a:off x="1609445" y="2219045"/>
            <a:ext cx="667310" cy="66731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6" name="직선 화살표 연결선 65"/>
          <p:cNvCxnSpPr>
            <a:stCxn id="5" idx="5"/>
            <a:endCxn id="6" idx="1"/>
          </p:cNvCxnSpPr>
          <p:nvPr/>
        </p:nvCxnSpPr>
        <p:spPr bwMode="auto">
          <a:xfrm>
            <a:off x="6867245" y="2142845"/>
            <a:ext cx="438710" cy="43871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0" name="직선 화살표 연결선 69"/>
          <p:cNvCxnSpPr>
            <a:stCxn id="28" idx="0"/>
            <a:endCxn id="39" idx="1"/>
          </p:cNvCxnSpPr>
          <p:nvPr/>
        </p:nvCxnSpPr>
        <p:spPr bwMode="auto">
          <a:xfrm>
            <a:off x="2590800" y="2209800"/>
            <a:ext cx="676555" cy="676555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4" name="직선 화살표 연결선 73"/>
          <p:cNvCxnSpPr>
            <a:stCxn id="7" idx="3"/>
            <a:endCxn id="15" idx="1"/>
          </p:cNvCxnSpPr>
          <p:nvPr/>
        </p:nvCxnSpPr>
        <p:spPr bwMode="auto">
          <a:xfrm flipH="1">
            <a:off x="5334000" y="2904845"/>
            <a:ext cx="447955" cy="447955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8" name="직선 화살표 연결선 77"/>
          <p:cNvCxnSpPr>
            <a:stCxn id="36" idx="0"/>
            <a:endCxn id="43" idx="0"/>
          </p:cNvCxnSpPr>
          <p:nvPr/>
        </p:nvCxnSpPr>
        <p:spPr bwMode="auto">
          <a:xfrm>
            <a:off x="1447800" y="3276600"/>
            <a:ext cx="0" cy="5334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2" name="직선 화살표 연결선 81"/>
          <p:cNvCxnSpPr>
            <a:stCxn id="45" idx="7"/>
            <a:endCxn id="42" idx="3"/>
          </p:cNvCxnSpPr>
          <p:nvPr/>
        </p:nvCxnSpPr>
        <p:spPr bwMode="auto">
          <a:xfrm flipV="1">
            <a:off x="2600045" y="4200245"/>
            <a:ext cx="667310" cy="66731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4" name="직선 화살표 연결선 83"/>
          <p:cNvCxnSpPr>
            <a:stCxn id="6" idx="5"/>
            <a:endCxn id="12" idx="1"/>
          </p:cNvCxnSpPr>
          <p:nvPr/>
        </p:nvCxnSpPr>
        <p:spPr bwMode="auto">
          <a:xfrm>
            <a:off x="7629245" y="2904845"/>
            <a:ext cx="438710" cy="43871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7" name="직선 화살표 연결선 86"/>
          <p:cNvCxnSpPr>
            <a:stCxn id="39" idx="3"/>
            <a:endCxn id="44" idx="7"/>
          </p:cNvCxnSpPr>
          <p:nvPr/>
        </p:nvCxnSpPr>
        <p:spPr bwMode="auto">
          <a:xfrm flipH="1">
            <a:off x="2600045" y="3209645"/>
            <a:ext cx="667310" cy="66731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0" name="직선 화살표 연결선 89"/>
          <p:cNvCxnSpPr>
            <a:stCxn id="10" idx="5"/>
            <a:endCxn id="8" idx="1"/>
          </p:cNvCxnSpPr>
          <p:nvPr/>
        </p:nvCxnSpPr>
        <p:spPr bwMode="auto">
          <a:xfrm>
            <a:off x="5343245" y="3666845"/>
            <a:ext cx="438710" cy="43871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3" name="직선 화살표 연결선 92"/>
          <p:cNvCxnSpPr>
            <a:stCxn id="43" idx="7"/>
            <a:endCxn id="41" idx="3"/>
          </p:cNvCxnSpPr>
          <p:nvPr/>
        </p:nvCxnSpPr>
        <p:spPr bwMode="auto">
          <a:xfrm flipV="1">
            <a:off x="1609445" y="3209645"/>
            <a:ext cx="667310" cy="66731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6" name="직선 화살표 연결선 95"/>
          <p:cNvCxnSpPr>
            <a:stCxn id="12" idx="3"/>
            <a:endCxn id="18" idx="1"/>
          </p:cNvCxnSpPr>
          <p:nvPr/>
        </p:nvCxnSpPr>
        <p:spPr bwMode="auto">
          <a:xfrm flipH="1">
            <a:off x="7620000" y="3666845"/>
            <a:ext cx="447955" cy="447955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9" name="직선 화살표 연결선 98"/>
          <p:cNvCxnSpPr>
            <a:stCxn id="44" idx="4"/>
            <a:endCxn id="45" idx="0"/>
          </p:cNvCxnSpPr>
          <p:nvPr/>
        </p:nvCxnSpPr>
        <p:spPr bwMode="auto">
          <a:xfrm>
            <a:off x="2438400" y="4267200"/>
            <a:ext cx="0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2" name="직선 화살표 연결선 101"/>
          <p:cNvCxnSpPr>
            <a:stCxn id="8" idx="5"/>
            <a:endCxn id="13" idx="1"/>
          </p:cNvCxnSpPr>
          <p:nvPr/>
        </p:nvCxnSpPr>
        <p:spPr bwMode="auto">
          <a:xfrm>
            <a:off x="6105245" y="4428845"/>
            <a:ext cx="438710" cy="43871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6" name="직선 화살표 연결선 105"/>
          <p:cNvCxnSpPr>
            <a:stCxn id="41" idx="5"/>
            <a:endCxn id="42" idx="1"/>
          </p:cNvCxnSpPr>
          <p:nvPr/>
        </p:nvCxnSpPr>
        <p:spPr bwMode="auto">
          <a:xfrm>
            <a:off x="2600045" y="3209645"/>
            <a:ext cx="667310" cy="66731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9" name="직선 화살표 연결선 108"/>
          <p:cNvCxnSpPr>
            <a:stCxn id="11" idx="3"/>
            <a:endCxn id="19" idx="1"/>
          </p:cNvCxnSpPr>
          <p:nvPr/>
        </p:nvCxnSpPr>
        <p:spPr bwMode="auto">
          <a:xfrm flipH="1">
            <a:off x="6858000" y="4428845"/>
            <a:ext cx="447955" cy="447955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71620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 bwMode="auto">
          <a:xfrm>
            <a:off x="2119415" y="1386097"/>
            <a:ext cx="5043385" cy="4709903"/>
          </a:xfrm>
          <a:prstGeom prst="roundRect">
            <a:avLst>
              <a:gd name="adj" fmla="val 454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Single-Level Cell vs. Multi-Level Cell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23461" y="6553200"/>
            <a:ext cx="533400" cy="168275"/>
          </a:xfrm>
        </p:spPr>
        <p:txBody>
          <a:bodyPr/>
          <a:lstStyle/>
          <a:p>
            <a:fld id="{CD24F8D3-F4D9-43E2-8795-2A177E09E43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930743" y="2523890"/>
            <a:ext cx="4572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930743" y="2436432"/>
            <a:ext cx="457200" cy="87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930743" y="2752490"/>
            <a:ext cx="457200" cy="87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>
            <a:stCxn id="7" idx="0"/>
          </p:cNvCxnSpPr>
          <p:nvPr/>
        </p:nvCxnSpPr>
        <p:spPr bwMode="auto">
          <a:xfrm flipV="1">
            <a:off x="5159343" y="2207832"/>
            <a:ext cx="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8" idx="2"/>
          </p:cNvCxnSpPr>
          <p:nvPr/>
        </p:nvCxnSpPr>
        <p:spPr bwMode="auto">
          <a:xfrm>
            <a:off x="5159343" y="2839948"/>
            <a:ext cx="0" cy="2060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>
            <a:stCxn id="6" idx="3"/>
          </p:cNvCxnSpPr>
          <p:nvPr/>
        </p:nvCxnSpPr>
        <p:spPr bwMode="auto">
          <a:xfrm flipV="1">
            <a:off x="5387943" y="2207832"/>
            <a:ext cx="457200" cy="43035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</p:cNvCxnSpPr>
          <p:nvPr/>
        </p:nvCxnSpPr>
        <p:spPr bwMode="auto">
          <a:xfrm>
            <a:off x="5387943" y="2638190"/>
            <a:ext cx="457200" cy="40784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45143" y="2038025"/>
            <a:ext cx="356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sz="2400" b="1" baseline="-25000" dirty="0" smtClean="0"/>
          </a:p>
          <a:p>
            <a:endParaRPr lang="en-US" sz="2400" b="1" dirty="0"/>
          </a:p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104430" y="1468535"/>
            <a:ext cx="3024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Two </a:t>
            </a:r>
            <a:r>
              <a:rPr lang="en-US" sz="2400" b="1" i="1" u="sng" dirty="0" smtClean="0"/>
              <a:t>Storage Levels</a:t>
            </a:r>
            <a:endParaRPr lang="en-US" sz="2400" b="1" i="1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2712287" y="2293057"/>
            <a:ext cx="1794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/>
              <a:t>2LC</a:t>
            </a:r>
            <a:r>
              <a:rPr lang="en-US" sz="2400" dirty="0" smtClean="0"/>
              <a:t> or SLC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87543" y="2785256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 one </a:t>
            </a:r>
            <a:r>
              <a:rPr lang="en-US" sz="2400" b="1" i="1" u="sng" dirty="0" smtClean="0"/>
              <a:t>bit per cell</a:t>
            </a:r>
            <a:endParaRPr lang="en-US" b="1" i="1" u="sng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4930742" y="4930030"/>
            <a:ext cx="457200" cy="228600"/>
          </a:xfrm>
          <a:prstGeom prst="rect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930742" y="4842572"/>
            <a:ext cx="457200" cy="87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930742" y="5158630"/>
            <a:ext cx="457200" cy="87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 bwMode="auto">
          <a:xfrm flipV="1">
            <a:off x="5159342" y="4613972"/>
            <a:ext cx="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25" idx="2"/>
          </p:cNvCxnSpPr>
          <p:nvPr/>
        </p:nvCxnSpPr>
        <p:spPr bwMode="auto">
          <a:xfrm>
            <a:off x="5159342" y="5246088"/>
            <a:ext cx="0" cy="2060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Arrow Connector 27"/>
          <p:cNvCxnSpPr>
            <a:stCxn id="23" idx="3"/>
          </p:cNvCxnSpPr>
          <p:nvPr/>
        </p:nvCxnSpPr>
        <p:spPr bwMode="auto">
          <a:xfrm flipV="1">
            <a:off x="5387942" y="4613972"/>
            <a:ext cx="457200" cy="43035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3"/>
          </p:cNvCxnSpPr>
          <p:nvPr/>
        </p:nvCxnSpPr>
        <p:spPr bwMode="auto">
          <a:xfrm>
            <a:off x="5387942" y="5044330"/>
            <a:ext cx="457200" cy="40784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45142" y="4444165"/>
            <a:ext cx="6415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00</a:t>
            </a:r>
            <a:r>
              <a:rPr lang="en-US" sz="2400" b="1" baseline="-25000" dirty="0"/>
              <a:t>2</a:t>
            </a:r>
            <a:endParaRPr lang="en-US" sz="2400" b="1" dirty="0" smtClean="0"/>
          </a:p>
          <a:p>
            <a:r>
              <a:rPr lang="en-US" sz="2400" b="1" dirty="0" smtClean="0"/>
              <a:t>01</a:t>
            </a:r>
            <a:r>
              <a:rPr lang="en-US" sz="2400" b="1" baseline="-25000" dirty="0"/>
              <a:t>2</a:t>
            </a:r>
            <a:endParaRPr lang="en-US" sz="2400" b="1" dirty="0"/>
          </a:p>
          <a:p>
            <a:r>
              <a:rPr lang="en-US" sz="2400" b="1" dirty="0" smtClean="0"/>
              <a:t>10</a:t>
            </a:r>
            <a:r>
              <a:rPr lang="en-US" sz="2400" b="1" baseline="-25000" dirty="0"/>
              <a:t>2</a:t>
            </a:r>
            <a:endParaRPr lang="en-US" sz="2400" b="1" dirty="0" smtClean="0"/>
          </a:p>
          <a:p>
            <a:r>
              <a:rPr lang="en-US" sz="2400" b="1" dirty="0" smtClean="0"/>
              <a:t>11</a:t>
            </a:r>
            <a:r>
              <a:rPr lang="en-US" sz="2400" b="1" baseline="-25000" dirty="0"/>
              <a:t>2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070286" y="3874675"/>
            <a:ext cx="3092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Four </a:t>
            </a:r>
            <a:r>
              <a:rPr lang="en-US" sz="2400" b="1" i="1" u="sng" dirty="0" smtClean="0"/>
              <a:t>Storage Levels</a:t>
            </a:r>
            <a:endParaRPr lang="en-US" sz="2400" b="1" i="1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3226047" y="4699197"/>
            <a:ext cx="766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/>
              <a:t>4LC</a:t>
            </a:r>
            <a:endParaRPr lang="en-US" sz="24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2119415" y="5191396"/>
            <a:ext cx="2722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 two </a:t>
            </a:r>
            <a:r>
              <a:rPr lang="en-US" sz="2400" b="1" i="1" u="sng" dirty="0" smtClean="0"/>
              <a:t>bits per cell</a:t>
            </a:r>
            <a:endParaRPr lang="en-US" b="1" i="1" u="sng" dirty="0"/>
          </a:p>
        </p:txBody>
      </p:sp>
      <p:cxnSp>
        <p:nvCxnSpPr>
          <p:cNvPr id="34" name="Straight Arrow Connector 33"/>
          <p:cNvCxnSpPr>
            <a:stCxn id="23" idx="3"/>
          </p:cNvCxnSpPr>
          <p:nvPr/>
        </p:nvCxnSpPr>
        <p:spPr bwMode="auto">
          <a:xfrm>
            <a:off x="5387942" y="5044330"/>
            <a:ext cx="457201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3"/>
          </p:cNvCxnSpPr>
          <p:nvPr/>
        </p:nvCxnSpPr>
        <p:spPr bwMode="auto">
          <a:xfrm>
            <a:off x="5387942" y="5044330"/>
            <a:ext cx="457201" cy="756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21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animBg="1"/>
      <p:bldP spid="24" grpId="0" animBg="1"/>
      <p:bldP spid="25" grpId="0" animBg="1"/>
      <p:bldP spid="30" grpId="0"/>
      <p:bldP spid="31" grpId="0"/>
      <p:bldP spid="32" grpId="0"/>
      <p:bldP spid="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ECC for Tri-Level-Cell PCM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3" y="2667000"/>
            <a:ext cx="8347075" cy="3857624"/>
          </a:xfrm>
        </p:spPr>
        <p:txBody>
          <a:bodyPr/>
          <a:lstStyle/>
          <a:p>
            <a:r>
              <a:rPr lang="en-US" sz="2800" dirty="0" smtClean="0"/>
              <a:t>Legacy ECC for binary can be used</a:t>
            </a:r>
          </a:p>
          <a:p>
            <a:pPr marL="0" indent="0">
              <a:buNone/>
            </a:pPr>
            <a:r>
              <a:rPr lang="en-US" dirty="0" smtClean="0"/>
              <a:t>	Simple (72, 64) Hamming Code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Memory controller requires minimal change</a:t>
            </a:r>
          </a:p>
          <a:p>
            <a:r>
              <a:rPr lang="en-US" sz="2800" dirty="0" smtClean="0"/>
              <a:t>Chip configuration</a:t>
            </a:r>
          </a:p>
          <a:p>
            <a:pPr lvl="1"/>
            <a:r>
              <a:rPr lang="en-US" dirty="0" smtClean="0"/>
              <a:t>Binary systems</a:t>
            </a:r>
          </a:p>
          <a:p>
            <a:pPr marL="457200" lvl="1" indent="0">
              <a:buNone/>
            </a:pPr>
            <a:r>
              <a:rPr lang="en-US" dirty="0" smtClean="0"/>
              <a:t>	72 bits = 9 chips * </a:t>
            </a:r>
            <a:r>
              <a:rPr lang="en-US" dirty="0"/>
              <a:t>8 bits per </a:t>
            </a:r>
            <a:r>
              <a:rPr lang="en-US" dirty="0" smtClean="0"/>
              <a:t>chip</a:t>
            </a:r>
          </a:p>
          <a:p>
            <a:pPr lvl="1"/>
            <a:r>
              <a:rPr lang="en-US" dirty="0" smtClean="0"/>
              <a:t>Ternary </a:t>
            </a:r>
            <a:r>
              <a:rPr lang="en-US" dirty="0"/>
              <a:t>systems</a:t>
            </a:r>
          </a:p>
          <a:p>
            <a:pPr marL="457200" lvl="1" indent="0">
              <a:buNone/>
            </a:pPr>
            <a:r>
              <a:rPr lang="en-US" dirty="0" smtClean="0"/>
              <a:t>	72 bits = 8 chips * </a:t>
            </a:r>
            <a:r>
              <a:rPr lang="en-US" dirty="0"/>
              <a:t>9 bits per </a:t>
            </a:r>
            <a:r>
              <a:rPr lang="en-US" dirty="0" smtClean="0"/>
              <a:t>chip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4F8D3-F4D9-43E2-8795-2A177E09E43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모서리가 둥근 직사각형 55"/>
          <p:cNvSpPr/>
          <p:nvPr/>
        </p:nvSpPr>
        <p:spPr bwMode="auto">
          <a:xfrm>
            <a:off x="533400" y="1295400"/>
            <a:ext cx="3810000" cy="533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Single Bit Error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" name="모서리가 둥근 직사각형 54"/>
          <p:cNvSpPr/>
          <p:nvPr/>
        </p:nvSpPr>
        <p:spPr bwMode="auto">
          <a:xfrm>
            <a:off x="4800600" y="1295400"/>
            <a:ext cx="3810000" cy="533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Single Bit Error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1831072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Binary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1831072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Ternary</a:t>
            </a:r>
            <a:endParaRPr lang="en-US" sz="2800" b="1" dirty="0"/>
          </a:p>
        </p:txBody>
      </p:sp>
      <p:sp>
        <p:nvSpPr>
          <p:cNvPr id="9" name="Left-Right Arrow 8"/>
          <p:cNvSpPr/>
          <p:nvPr/>
        </p:nvSpPr>
        <p:spPr bwMode="auto">
          <a:xfrm>
            <a:off x="4255827" y="1360450"/>
            <a:ext cx="609600" cy="400110"/>
          </a:xfrm>
          <a:prstGeom prst="left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019800" y="4800600"/>
            <a:ext cx="2011907" cy="899046"/>
          </a:xfrm>
          <a:prstGeom prst="wedgeRoundRectCallout">
            <a:avLst>
              <a:gd name="adj1" fmla="val -64306"/>
              <a:gd name="adj2" fmla="val 5437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6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Ternary Cells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012976" y="5867400"/>
            <a:ext cx="2011906" cy="899046"/>
          </a:xfrm>
          <a:prstGeom prst="wedgeRoundRectCallout">
            <a:avLst>
              <a:gd name="adj1" fmla="val -62912"/>
              <a:gd name="adj2" fmla="val 579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No redundancy!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5397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-20782" y="0"/>
            <a:ext cx="2459182" cy="685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93034-741C-4C48-9173-8221C098ABFD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182274" name="슬라이드 번호 개체 틀 1"/>
          <p:cNvSpPr txBox="1">
            <a:spLocks noGrp="1"/>
          </p:cNvSpPr>
          <p:nvPr/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/>
            <a:fld id="{2A5C9DF1-8B4F-47F7-83E2-856D3ACA0B26}" type="slidenum">
              <a:rPr kumimoji="0" lang="en-US" altLang="zh-TW" sz="900" b="0">
                <a:solidFill>
                  <a:schemeClr val="bg2"/>
                </a:solidFill>
                <a:latin typeface="Franklin Gothic Book" pitchFamily="34" charset="0"/>
              </a:rPr>
              <a:pPr algn="r"/>
              <a:t>31</a:t>
            </a:fld>
            <a:endParaRPr kumimoji="0" lang="en-US" altLang="zh-TW" sz="900" b="0">
              <a:solidFill>
                <a:schemeClr val="bg2"/>
              </a:solidFill>
              <a:latin typeface="Franklin Gothic Book" pitchFamily="34" charset="0"/>
            </a:endParaRP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609600" y="0"/>
            <a:ext cx="8534400" cy="6858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marL="742950" indent="-742950" algn="l">
              <a:buFont typeface="+mj-lt"/>
              <a:buAutoNum type="arabicPeriod"/>
            </a:pPr>
            <a:r>
              <a:rPr lang="en-US" altLang="ko-KR" sz="4400" b="0" dirty="0" smtClean="0">
                <a:solidFill>
                  <a:schemeClr val="bg1">
                    <a:lumMod val="50000"/>
                  </a:schemeClr>
                </a:solidFill>
                <a:ea typeface="굴림" pitchFamily="50" charset="-127"/>
              </a:rPr>
              <a:t>Multi-Level-Cell PCM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altLang="ko-KR" sz="4400" dirty="0" smtClean="0">
                <a:solidFill>
                  <a:schemeClr val="bg1">
                    <a:lumMod val="50000"/>
                  </a:schemeClr>
                </a:solidFill>
                <a:ea typeface="굴림" pitchFamily="50" charset="-127"/>
              </a:rPr>
              <a:t>Error Models &amp; Recent Work</a:t>
            </a:r>
            <a:endParaRPr lang="en-US" altLang="ko-KR" sz="4400" b="0" dirty="0" smtClean="0">
              <a:solidFill>
                <a:schemeClr val="bg1">
                  <a:lumMod val="50000"/>
                </a:schemeClr>
              </a:solidFill>
              <a:ea typeface="굴림" pitchFamily="50" charset="-127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n-US" altLang="ko-KR" sz="4400" dirty="0" smtClean="0">
                <a:solidFill>
                  <a:schemeClr val="bg1">
                    <a:lumMod val="50000"/>
                  </a:schemeClr>
                </a:solidFill>
                <a:ea typeface="굴림" pitchFamily="50" charset="-127"/>
              </a:rPr>
              <a:t>Our Approach</a:t>
            </a:r>
          </a:p>
          <a:p>
            <a:pPr marL="1200150" lvl="1" indent="-742950" algn="l">
              <a:buFont typeface="Arial" pitchFamily="34" charset="0"/>
              <a:buChar char="•"/>
            </a:pPr>
            <a:r>
              <a:rPr lang="en-US" altLang="ko-KR" sz="4400" dirty="0" smtClean="0">
                <a:solidFill>
                  <a:schemeClr val="bg1">
                    <a:lumMod val="50000"/>
                  </a:schemeClr>
                </a:solidFill>
                <a:ea typeface="굴림" pitchFamily="50" charset="-127"/>
              </a:rPr>
              <a:t>Tri-Level-Cell PCM</a:t>
            </a:r>
          </a:p>
          <a:p>
            <a:pPr marL="1200150" lvl="1" indent="-742950" algn="l">
              <a:buFont typeface="Arial" pitchFamily="34" charset="0"/>
              <a:buChar char="•"/>
            </a:pPr>
            <a:r>
              <a:rPr lang="en-US" altLang="ko-KR" sz="4400" dirty="0" smtClean="0">
                <a:solidFill>
                  <a:schemeClr val="bg1">
                    <a:lumMod val="50000"/>
                  </a:schemeClr>
                </a:solidFill>
                <a:ea typeface="굴림" pitchFamily="50" charset="-127"/>
              </a:rPr>
              <a:t>Conversion &amp; ECC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altLang="ko-KR" sz="4400" b="0" dirty="0" smtClean="0">
                <a:solidFill>
                  <a:srgbClr val="FFFF00"/>
                </a:solidFill>
                <a:ea typeface="굴림" pitchFamily="50" charset="-127"/>
              </a:rPr>
              <a:t>Evaluations</a:t>
            </a:r>
          </a:p>
        </p:txBody>
      </p:sp>
    </p:spTree>
    <p:extLst>
      <p:ext uri="{BB962C8B-B14F-4D97-AF65-F5344CB8AC3E}">
        <p14:creationId xmlns:p14="http://schemas.microsoft.com/office/powerpoint/2010/main" val="294758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Drift-induced Error Rate</a:t>
            </a:r>
            <a:endParaRPr 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311539"/>
              </p:ext>
            </p:extLst>
          </p:nvPr>
        </p:nvGraphicFramePr>
        <p:xfrm>
          <a:off x="381000" y="2590800"/>
          <a:ext cx="6286500" cy="11582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45179"/>
                <a:gridCol w="1945821"/>
                <a:gridCol w="2095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Elapsed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Time (s)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3LC PCM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BE-3LC PCM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</a:t>
                      </a:r>
                      <a:r>
                        <a:rPr lang="en-US" sz="2200" baseline="30000" dirty="0" smtClean="0"/>
                        <a:t>15</a:t>
                      </a:r>
                      <a:r>
                        <a:rPr lang="en-US" sz="2200" baseline="0" dirty="0" smtClean="0"/>
                        <a:t> (9 hours)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(too small)</a:t>
                      </a:r>
                      <a:endParaRPr lang="en-US" sz="24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(too small)</a:t>
                      </a:r>
                      <a:endParaRPr lang="en-US" sz="24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4F8D3-F4D9-43E2-8795-2A177E09E43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Drift-induced Error Rate</a:t>
            </a:r>
            <a:endParaRPr 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159878"/>
              </p:ext>
            </p:extLst>
          </p:nvPr>
        </p:nvGraphicFramePr>
        <p:xfrm>
          <a:off x="381000" y="2590800"/>
          <a:ext cx="6286500" cy="16154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45179"/>
                <a:gridCol w="1945821"/>
                <a:gridCol w="2095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Elapsed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Time (s)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3LC PCM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BE-3LC PCM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</a:t>
                      </a:r>
                      <a:r>
                        <a:rPr lang="en-US" sz="2200" baseline="30000" dirty="0" smtClean="0"/>
                        <a:t>15</a:t>
                      </a:r>
                      <a:r>
                        <a:rPr lang="en-US" sz="2200" baseline="0" dirty="0" smtClean="0"/>
                        <a:t> (9 hours)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(too small)</a:t>
                      </a:r>
                      <a:endParaRPr lang="en-US" sz="24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(too small)</a:t>
                      </a:r>
                      <a:endParaRPr lang="en-US" sz="24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</a:t>
                      </a:r>
                      <a:r>
                        <a:rPr lang="en-US" sz="2200" baseline="30000" dirty="0" smtClean="0"/>
                        <a:t>20</a:t>
                      </a:r>
                      <a:r>
                        <a:rPr lang="en-US" sz="2200" dirty="0" smtClean="0"/>
                        <a:t> (12 days)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(too small)</a:t>
                      </a:r>
                      <a:endParaRPr lang="en-US" sz="2400" b="1" kern="12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3.60E-16%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4F8D3-F4D9-43E2-8795-2A177E09E43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2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Drift-induced Error Rate</a:t>
            </a:r>
            <a:endParaRPr 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45483"/>
              </p:ext>
            </p:extLst>
          </p:nvPr>
        </p:nvGraphicFramePr>
        <p:xfrm>
          <a:off x="381000" y="2590800"/>
          <a:ext cx="8382000" cy="16154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45179"/>
                <a:gridCol w="1945821"/>
                <a:gridCol w="2095500"/>
                <a:gridCol w="2095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Elapsed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Time (s)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3LC PCM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BE-3LC PCM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BE-3LC PCM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+ (72,64) ECC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</a:t>
                      </a:r>
                      <a:r>
                        <a:rPr lang="en-US" sz="2200" baseline="30000" dirty="0" smtClean="0"/>
                        <a:t>15</a:t>
                      </a:r>
                      <a:r>
                        <a:rPr lang="en-US" sz="2200" baseline="0" dirty="0" smtClean="0"/>
                        <a:t> (9 hours)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(too small)</a:t>
                      </a:r>
                      <a:endParaRPr lang="en-US" sz="24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(too small)</a:t>
                      </a:r>
                      <a:endParaRPr lang="en-US" sz="24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(too small)</a:t>
                      </a:r>
                      <a:endParaRPr lang="en-US" sz="24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</a:t>
                      </a:r>
                      <a:r>
                        <a:rPr lang="en-US" sz="2200" baseline="30000" dirty="0" smtClean="0"/>
                        <a:t>20</a:t>
                      </a:r>
                      <a:r>
                        <a:rPr lang="en-US" sz="2200" dirty="0" smtClean="0"/>
                        <a:t> (12 days)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(too small)</a:t>
                      </a:r>
                      <a:endParaRPr lang="en-US" sz="2400" b="1" kern="12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3.60E-16%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(too small)</a:t>
                      </a:r>
                      <a:endParaRPr lang="en-US" sz="2400" b="1" kern="12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4F8D3-F4D9-43E2-8795-2A177E09E43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1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Drift-induced Error Rate</a:t>
            </a:r>
            <a:endParaRPr 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640112"/>
              </p:ext>
            </p:extLst>
          </p:nvPr>
        </p:nvGraphicFramePr>
        <p:xfrm>
          <a:off x="381000" y="2590800"/>
          <a:ext cx="8382000" cy="20726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45179"/>
                <a:gridCol w="1945821"/>
                <a:gridCol w="2095500"/>
                <a:gridCol w="2095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Elapsed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Time (s)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3LC PCM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BE-3LC PCM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BE-3LC PCM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+ (72,64) ECC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</a:t>
                      </a:r>
                      <a:r>
                        <a:rPr lang="en-US" sz="2200" baseline="30000" dirty="0" smtClean="0"/>
                        <a:t>15</a:t>
                      </a:r>
                      <a:r>
                        <a:rPr lang="en-US" sz="2200" baseline="0" dirty="0" smtClean="0"/>
                        <a:t> (9 hours)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(too small)</a:t>
                      </a:r>
                      <a:endParaRPr lang="en-US" sz="24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(too small)</a:t>
                      </a:r>
                      <a:endParaRPr lang="en-US" sz="24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(too small)</a:t>
                      </a:r>
                      <a:endParaRPr lang="en-US" sz="24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</a:t>
                      </a:r>
                      <a:r>
                        <a:rPr lang="en-US" sz="2200" baseline="30000" dirty="0" smtClean="0"/>
                        <a:t>20</a:t>
                      </a:r>
                      <a:r>
                        <a:rPr lang="en-US" sz="2200" dirty="0" smtClean="0"/>
                        <a:t> (12 days)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(too small)</a:t>
                      </a:r>
                      <a:endParaRPr lang="en-US" sz="2400" b="1" kern="12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3.60E-16%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(too small)</a:t>
                      </a:r>
                      <a:endParaRPr lang="en-US" sz="2400" b="1" kern="12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</a:t>
                      </a:r>
                      <a:r>
                        <a:rPr lang="en-US" sz="2200" strike="noStrike" baseline="30000" dirty="0" smtClean="0"/>
                        <a:t>25</a:t>
                      </a:r>
                      <a:r>
                        <a:rPr lang="en-US" sz="2200" dirty="0" smtClean="0"/>
                        <a:t> (1</a:t>
                      </a:r>
                      <a:r>
                        <a:rPr lang="en-US" sz="2200" baseline="0" dirty="0" smtClean="0"/>
                        <a:t> year)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(too small)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1.28E-10%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2.66E-15%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4F8D3-F4D9-43E2-8795-2A177E09E43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4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(SPEC2006)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4F8D3-F4D9-43E2-8795-2A177E09E43A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8758521"/>
              </p:ext>
            </p:extLst>
          </p:nvPr>
        </p:nvGraphicFramePr>
        <p:xfrm>
          <a:off x="609600" y="1828800"/>
          <a:ext cx="7834313" cy="3838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(SPEC2006)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4F8D3-F4D9-43E2-8795-2A177E09E43A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2536247"/>
              </p:ext>
            </p:extLst>
          </p:nvPr>
        </p:nvGraphicFramePr>
        <p:xfrm>
          <a:off x="609600" y="1828800"/>
          <a:ext cx="7834313" cy="3838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501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(SPEC2006)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4F8D3-F4D9-43E2-8795-2A177E09E43A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862612"/>
              </p:ext>
            </p:extLst>
          </p:nvPr>
        </p:nvGraphicFramePr>
        <p:xfrm>
          <a:off x="609600" y="1828800"/>
          <a:ext cx="7834313" cy="3838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95600" y="6247665"/>
            <a:ext cx="310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*[</a:t>
            </a:r>
            <a:r>
              <a:rPr lang="en-US" dirty="0" err="1" smtClean="0"/>
              <a:t>Awasthi</a:t>
            </a:r>
            <a:r>
              <a:rPr lang="en-US" dirty="0"/>
              <a:t> </a:t>
            </a:r>
            <a:r>
              <a:rPr lang="en-US" dirty="0" smtClean="0"/>
              <a:t>et al., HPCA 2012]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3688" y="5149334"/>
            <a:ext cx="27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(SPEC2006)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4F8D3-F4D9-43E2-8795-2A177E09E43A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1479284"/>
              </p:ext>
            </p:extLst>
          </p:nvPr>
        </p:nvGraphicFramePr>
        <p:xfrm>
          <a:off x="609600" y="1828800"/>
          <a:ext cx="7834313" cy="3838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0235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14C5F-4796-4D38-AD55-256CC930ADAA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Single-Level Cell PCM</a:t>
            </a:r>
          </a:p>
        </p:txBody>
      </p:sp>
      <p:sp>
        <p:nvSpPr>
          <p:cNvPr id="162821" name="Freeform 5"/>
          <p:cNvSpPr>
            <a:spLocks/>
          </p:cNvSpPr>
          <p:nvPr/>
        </p:nvSpPr>
        <p:spPr bwMode="auto">
          <a:xfrm>
            <a:off x="1671638" y="3125788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ln w="19050">
            <a:solidFill>
              <a:srgbClr val="0000FF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2824" name="Freeform 8"/>
          <p:cNvSpPr>
            <a:spLocks/>
          </p:cNvSpPr>
          <p:nvPr/>
        </p:nvSpPr>
        <p:spPr bwMode="auto">
          <a:xfrm>
            <a:off x="6257925" y="3125788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ln w="19050">
            <a:solidFill>
              <a:srgbClr val="0000FF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2825" name="Line 9"/>
          <p:cNvSpPr>
            <a:spLocks noChangeShapeType="1"/>
          </p:cNvSpPr>
          <p:nvPr/>
        </p:nvSpPr>
        <p:spPr bwMode="auto">
          <a:xfrm>
            <a:off x="1289050" y="4446588"/>
            <a:ext cx="66897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6" name="Line 10"/>
          <p:cNvSpPr>
            <a:spLocks noChangeShapeType="1"/>
          </p:cNvSpPr>
          <p:nvPr/>
        </p:nvSpPr>
        <p:spPr bwMode="auto">
          <a:xfrm flipV="1">
            <a:off x="1289050" y="2632075"/>
            <a:ext cx="1588" cy="181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1905000" y="4446588"/>
            <a:ext cx="696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000" b="0">
                <a:latin typeface="Times New Roman" pitchFamily="18" charset="0"/>
                <a:ea typeface="굴림" pitchFamily="50" charset="-127"/>
              </a:rPr>
              <a:t>1k </a:t>
            </a:r>
            <a:r>
              <a:rPr lang="en-US" altLang="ko-KR" sz="2000" b="0">
                <a:latin typeface="Times New Roman" pitchFamily="18" charset="0"/>
                <a:ea typeface="굴림" pitchFamily="50" charset="-127"/>
                <a:sym typeface="Symbol" pitchFamily="18" charset="2"/>
              </a:rPr>
              <a:t></a:t>
            </a:r>
          </a:p>
        </p:txBody>
      </p:sp>
      <p:sp>
        <p:nvSpPr>
          <p:cNvPr id="162828" name="Text Box 12"/>
          <p:cNvSpPr txBox="1">
            <a:spLocks noChangeArrowheads="1"/>
          </p:cNvSpPr>
          <p:nvPr/>
        </p:nvSpPr>
        <p:spPr bwMode="auto">
          <a:xfrm>
            <a:off x="533400" y="2590800"/>
            <a:ext cx="7191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# of </a:t>
            </a:r>
          </a:p>
          <a:p>
            <a:pPr algn="l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Cells</a:t>
            </a:r>
          </a:p>
        </p:txBody>
      </p:sp>
      <p:sp>
        <p:nvSpPr>
          <p:cNvPr id="162829" name="Rectangle 13"/>
          <p:cNvSpPr>
            <a:spLocks noChangeArrowheads="1"/>
          </p:cNvSpPr>
          <p:nvPr/>
        </p:nvSpPr>
        <p:spPr bwMode="auto">
          <a:xfrm>
            <a:off x="1676400" y="1371600"/>
            <a:ext cx="10509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2400" dirty="0">
                <a:latin typeface="Times New Roman" pitchFamily="18" charset="0"/>
                <a:ea typeface="굴림" pitchFamily="50" charset="-127"/>
              </a:rPr>
              <a:t>SET</a:t>
            </a:r>
          </a:p>
        </p:txBody>
      </p:sp>
      <p:sp>
        <p:nvSpPr>
          <p:cNvPr id="162831" name="Rectangle 15"/>
          <p:cNvSpPr>
            <a:spLocks noChangeArrowheads="1"/>
          </p:cNvSpPr>
          <p:nvPr/>
        </p:nvSpPr>
        <p:spPr bwMode="auto">
          <a:xfrm>
            <a:off x="6400800" y="1371600"/>
            <a:ext cx="10509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2400" dirty="0">
                <a:latin typeface="Times New Roman" pitchFamily="18" charset="0"/>
                <a:ea typeface="굴림" pitchFamily="50" charset="-127"/>
              </a:rPr>
              <a:t>RESET</a:t>
            </a:r>
            <a:endParaRPr lang="en-US" altLang="ko-KR" sz="1600" dirty="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2832" name="Line 16"/>
          <p:cNvSpPr>
            <a:spLocks noChangeShapeType="1"/>
          </p:cNvSpPr>
          <p:nvPr/>
        </p:nvSpPr>
        <p:spPr bwMode="auto">
          <a:xfrm flipV="1">
            <a:off x="6186488" y="1544638"/>
            <a:ext cx="1587" cy="906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33" name="Line 17"/>
          <p:cNvSpPr>
            <a:spLocks noChangeShapeType="1"/>
          </p:cNvSpPr>
          <p:nvPr/>
        </p:nvSpPr>
        <p:spPr bwMode="auto">
          <a:xfrm>
            <a:off x="6186488" y="2451100"/>
            <a:ext cx="14335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34" name="Freeform 18"/>
          <p:cNvSpPr>
            <a:spLocks/>
          </p:cNvSpPr>
          <p:nvPr/>
        </p:nvSpPr>
        <p:spPr bwMode="auto">
          <a:xfrm>
            <a:off x="6376988" y="1790700"/>
            <a:ext cx="192087" cy="660400"/>
          </a:xfrm>
          <a:custGeom>
            <a:avLst/>
            <a:gdLst>
              <a:gd name="T0" fmla="*/ 0 w 96"/>
              <a:gd name="T1" fmla="*/ 384 h 384"/>
              <a:gd name="T2" fmla="*/ 0 w 96"/>
              <a:gd name="T3" fmla="*/ 0 h 384"/>
              <a:gd name="T4" fmla="*/ 96 w 96"/>
              <a:gd name="T5" fmla="*/ 0 h 384"/>
              <a:gd name="T6" fmla="*/ 96 w 96"/>
              <a:gd name="T7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384">
                <a:moveTo>
                  <a:pt x="0" y="384"/>
                </a:moveTo>
                <a:lnTo>
                  <a:pt x="0" y="0"/>
                </a:lnTo>
                <a:lnTo>
                  <a:pt x="96" y="0"/>
                </a:lnTo>
                <a:lnTo>
                  <a:pt x="96" y="384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35" name="Text Box 19"/>
          <p:cNvSpPr txBox="1">
            <a:spLocks noChangeArrowheads="1"/>
          </p:cNvSpPr>
          <p:nvPr/>
        </p:nvSpPr>
        <p:spPr bwMode="auto">
          <a:xfrm>
            <a:off x="1193800" y="146208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800" b="0" i="1">
                <a:latin typeface="Times New Roman" pitchFamily="18" charset="0"/>
                <a:ea typeface="굴림" pitchFamily="50" charset="-127"/>
              </a:rPr>
              <a:t>i</a:t>
            </a:r>
          </a:p>
        </p:txBody>
      </p:sp>
      <p:sp>
        <p:nvSpPr>
          <p:cNvPr id="162836" name="Text Box 20"/>
          <p:cNvSpPr txBox="1">
            <a:spLocks noChangeArrowheads="1"/>
          </p:cNvSpPr>
          <p:nvPr/>
        </p:nvSpPr>
        <p:spPr bwMode="auto">
          <a:xfrm>
            <a:off x="2817813" y="2368550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800" b="0" i="1">
                <a:latin typeface="Times New Roman" pitchFamily="18" charset="0"/>
                <a:ea typeface="굴림" pitchFamily="50" charset="-127"/>
              </a:rPr>
              <a:t>t</a:t>
            </a:r>
          </a:p>
        </p:txBody>
      </p:sp>
      <p:sp>
        <p:nvSpPr>
          <p:cNvPr id="162840" name="Line 24"/>
          <p:cNvSpPr>
            <a:spLocks noChangeShapeType="1"/>
          </p:cNvSpPr>
          <p:nvPr/>
        </p:nvSpPr>
        <p:spPr bwMode="auto">
          <a:xfrm flipV="1">
            <a:off x="1479550" y="1544638"/>
            <a:ext cx="1588" cy="906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41" name="Line 25"/>
          <p:cNvSpPr>
            <a:spLocks noChangeShapeType="1"/>
          </p:cNvSpPr>
          <p:nvPr/>
        </p:nvSpPr>
        <p:spPr bwMode="auto">
          <a:xfrm>
            <a:off x="1479550" y="2451100"/>
            <a:ext cx="14335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42" name="Freeform 26"/>
          <p:cNvSpPr>
            <a:spLocks/>
          </p:cNvSpPr>
          <p:nvPr/>
        </p:nvSpPr>
        <p:spPr bwMode="auto">
          <a:xfrm>
            <a:off x="1671638" y="2038350"/>
            <a:ext cx="1050925" cy="412750"/>
          </a:xfrm>
          <a:custGeom>
            <a:avLst/>
            <a:gdLst>
              <a:gd name="T0" fmla="*/ 0 w 96"/>
              <a:gd name="T1" fmla="*/ 384 h 384"/>
              <a:gd name="T2" fmla="*/ 0 w 96"/>
              <a:gd name="T3" fmla="*/ 0 h 384"/>
              <a:gd name="T4" fmla="*/ 96 w 96"/>
              <a:gd name="T5" fmla="*/ 0 h 384"/>
              <a:gd name="T6" fmla="*/ 96 w 96"/>
              <a:gd name="T7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384">
                <a:moveTo>
                  <a:pt x="0" y="384"/>
                </a:moveTo>
                <a:lnTo>
                  <a:pt x="0" y="0"/>
                </a:lnTo>
                <a:lnTo>
                  <a:pt x="96" y="0"/>
                </a:lnTo>
                <a:lnTo>
                  <a:pt x="96" y="384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49" name="Line 33"/>
          <p:cNvSpPr>
            <a:spLocks noChangeShapeType="1"/>
          </p:cNvSpPr>
          <p:nvPr/>
        </p:nvSpPr>
        <p:spPr bwMode="auto">
          <a:xfrm>
            <a:off x="1479550" y="2038350"/>
            <a:ext cx="6211888" cy="1588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50" name="Line 34"/>
          <p:cNvSpPr>
            <a:spLocks noChangeShapeType="1"/>
          </p:cNvSpPr>
          <p:nvPr/>
        </p:nvSpPr>
        <p:spPr bwMode="auto">
          <a:xfrm>
            <a:off x="1479550" y="1790700"/>
            <a:ext cx="6211888" cy="1588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53" name="Text Box 37"/>
          <p:cNvSpPr txBox="1">
            <a:spLocks noChangeArrowheads="1"/>
          </p:cNvSpPr>
          <p:nvPr/>
        </p:nvSpPr>
        <p:spPr bwMode="auto">
          <a:xfrm>
            <a:off x="5875338" y="146208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800" b="0" i="1">
                <a:latin typeface="Times New Roman" pitchFamily="18" charset="0"/>
                <a:ea typeface="굴림" pitchFamily="50" charset="-127"/>
              </a:rPr>
              <a:t>i</a:t>
            </a:r>
          </a:p>
        </p:txBody>
      </p:sp>
      <p:sp>
        <p:nvSpPr>
          <p:cNvPr id="162854" name="Text Box 38"/>
          <p:cNvSpPr txBox="1">
            <a:spLocks noChangeArrowheads="1"/>
          </p:cNvSpPr>
          <p:nvPr/>
        </p:nvSpPr>
        <p:spPr bwMode="auto">
          <a:xfrm>
            <a:off x="7572375" y="2368550"/>
            <a:ext cx="246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800" b="0" i="1">
                <a:latin typeface="Times New Roman" pitchFamily="18" charset="0"/>
                <a:ea typeface="굴림" pitchFamily="50" charset="-127"/>
              </a:rPr>
              <a:t>t</a:t>
            </a:r>
          </a:p>
        </p:txBody>
      </p:sp>
      <p:sp>
        <p:nvSpPr>
          <p:cNvPr id="162855" name="AutoShape 39"/>
          <p:cNvSpPr>
            <a:spLocks noChangeArrowheads="1"/>
          </p:cNvSpPr>
          <p:nvPr/>
        </p:nvSpPr>
        <p:spPr bwMode="auto">
          <a:xfrm rot="5400000">
            <a:off x="2031207" y="2637631"/>
            <a:ext cx="330200" cy="287337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56" name="AutoShape 40"/>
          <p:cNvSpPr>
            <a:spLocks noChangeArrowheads="1"/>
          </p:cNvSpPr>
          <p:nvPr/>
        </p:nvSpPr>
        <p:spPr bwMode="auto">
          <a:xfrm rot="5400000">
            <a:off x="6619082" y="2637631"/>
            <a:ext cx="330200" cy="287337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66" name="Text Box 50"/>
          <p:cNvSpPr txBox="1">
            <a:spLocks noChangeArrowheads="1"/>
          </p:cNvSpPr>
          <p:nvPr/>
        </p:nvSpPr>
        <p:spPr bwMode="auto">
          <a:xfrm>
            <a:off x="6477000" y="4446588"/>
            <a:ext cx="731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000" b="0">
                <a:latin typeface="Times New Roman" pitchFamily="18" charset="0"/>
                <a:ea typeface="굴림" pitchFamily="50" charset="-127"/>
              </a:rPr>
              <a:t>1M</a:t>
            </a:r>
            <a:r>
              <a:rPr lang="en-US" altLang="ko-KR" sz="2000" b="0">
                <a:latin typeface="Times New Roman" pitchFamily="18" charset="0"/>
                <a:ea typeface="굴림" pitchFamily="50" charset="-127"/>
                <a:sym typeface="Symbol" pitchFamily="18" charset="2"/>
              </a:rPr>
              <a:t></a:t>
            </a:r>
          </a:p>
        </p:txBody>
      </p:sp>
      <p:sp>
        <p:nvSpPr>
          <p:cNvPr id="162867" name="Text Box 51"/>
          <p:cNvSpPr txBox="1">
            <a:spLocks noChangeArrowheads="1"/>
          </p:cNvSpPr>
          <p:nvPr/>
        </p:nvSpPr>
        <p:spPr bwMode="auto">
          <a:xfrm>
            <a:off x="7848600" y="4419600"/>
            <a:ext cx="417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sym typeface="Symbol" pitchFamily="18" charset="2"/>
              </a:rPr>
              <a:t></a:t>
            </a:r>
            <a:endParaRPr lang="en-US" altLang="ko-KR" sz="2400" dirty="0">
              <a:latin typeface="Times New Roman" pitchFamily="18" charset="0"/>
              <a:ea typeface="굴림" pitchFamily="50" charset="-127"/>
              <a:sym typeface="Symbol" pitchFamily="18" charset="2"/>
            </a:endParaRPr>
          </a:p>
        </p:txBody>
      </p:sp>
      <p:sp>
        <p:nvSpPr>
          <p:cNvPr id="162870" name="AutoShape 54"/>
          <p:cNvSpPr>
            <a:spLocks noChangeArrowheads="1"/>
          </p:cNvSpPr>
          <p:nvPr/>
        </p:nvSpPr>
        <p:spPr bwMode="auto">
          <a:xfrm>
            <a:off x="2895600" y="4648200"/>
            <a:ext cx="3429000" cy="287338"/>
          </a:xfrm>
          <a:custGeom>
            <a:avLst/>
            <a:gdLst>
              <a:gd name="G0" fmla="+- 20000 0 0"/>
              <a:gd name="G1" fmla="+- 5370 0 0"/>
              <a:gd name="G2" fmla="+- 21600 0 5370"/>
              <a:gd name="G3" fmla="+- 10800 0 5370"/>
              <a:gd name="G4" fmla="+- 21600 0 20000"/>
              <a:gd name="G5" fmla="*/ G4 G3 10800"/>
              <a:gd name="G6" fmla="+- 21600 0 G5"/>
              <a:gd name="T0" fmla="*/ 20000 w 21600"/>
              <a:gd name="T1" fmla="*/ 0 h 21600"/>
              <a:gd name="T2" fmla="*/ 0 w 21600"/>
              <a:gd name="T3" fmla="*/ 10800 h 21600"/>
              <a:gd name="T4" fmla="*/ 200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0000" y="0"/>
                </a:moveTo>
                <a:lnTo>
                  <a:pt x="20000" y="5370"/>
                </a:lnTo>
                <a:lnTo>
                  <a:pt x="3375" y="5370"/>
                </a:lnTo>
                <a:lnTo>
                  <a:pt x="3375" y="16230"/>
                </a:lnTo>
                <a:lnTo>
                  <a:pt x="20000" y="16230"/>
                </a:lnTo>
                <a:lnTo>
                  <a:pt x="200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370"/>
                </a:moveTo>
                <a:lnTo>
                  <a:pt x="1350" y="16230"/>
                </a:lnTo>
                <a:lnTo>
                  <a:pt x="2700" y="16230"/>
                </a:lnTo>
                <a:lnTo>
                  <a:pt x="2700" y="5370"/>
                </a:lnTo>
                <a:close/>
              </a:path>
              <a:path w="21600" h="21600">
                <a:moveTo>
                  <a:pt x="0" y="5370"/>
                </a:moveTo>
                <a:lnTo>
                  <a:pt x="0" y="16230"/>
                </a:lnTo>
                <a:lnTo>
                  <a:pt x="675" y="16230"/>
                </a:lnTo>
                <a:lnTo>
                  <a:pt x="675" y="5370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71" name="AutoShape 55"/>
          <p:cNvSpPr>
            <a:spLocks noChangeArrowheads="1"/>
          </p:cNvSpPr>
          <p:nvPr/>
        </p:nvSpPr>
        <p:spPr bwMode="auto">
          <a:xfrm>
            <a:off x="3657600" y="4953000"/>
            <a:ext cx="1981200" cy="914400"/>
          </a:xfrm>
          <a:prstGeom prst="horizontalScroll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ko-KR" sz="2000">
                <a:ea typeface="굴림" pitchFamily="50" charset="-127"/>
              </a:rPr>
              <a:t>10</a:t>
            </a:r>
            <a:r>
              <a:rPr lang="en-US" altLang="ko-KR" sz="2000" baseline="30000">
                <a:ea typeface="굴림" pitchFamily="50" charset="-127"/>
              </a:rPr>
              <a:t>3</a:t>
            </a:r>
            <a:r>
              <a:rPr lang="en-US" altLang="ko-KR" sz="2000">
                <a:ea typeface="굴림" pitchFamily="50" charset="-127"/>
              </a:rPr>
              <a:t> Difference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2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70" grpId="0" animBg="1"/>
      <p:bldP spid="16287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(SPEC2006)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4F8D3-F4D9-43E2-8795-2A177E09E43A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8381222"/>
              </p:ext>
            </p:extLst>
          </p:nvPr>
        </p:nvGraphicFramePr>
        <p:xfrm>
          <a:off x="609600" y="1828800"/>
          <a:ext cx="7834313" cy="3838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3200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Density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4F8D3-F4D9-43E2-8795-2A177E09E43A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363231"/>
              </p:ext>
            </p:extLst>
          </p:nvPr>
        </p:nvGraphicFramePr>
        <p:xfrm>
          <a:off x="1143000" y="1092655"/>
          <a:ext cx="71628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 rot="10800000">
            <a:off x="533400" y="2083255"/>
            <a:ext cx="738664" cy="247760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3600" dirty="0" smtClean="0"/>
              <a:t>Bits per cell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4472714" y="3537074"/>
            <a:ext cx="677108" cy="50343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3200" dirty="0" smtClean="0"/>
              <a:t>Number of Correctable Bits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540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Density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4F8D3-F4D9-43E2-8795-2A177E09E43A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156813"/>
              </p:ext>
            </p:extLst>
          </p:nvPr>
        </p:nvGraphicFramePr>
        <p:xfrm>
          <a:off x="1143000" y="1092655"/>
          <a:ext cx="71628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 rot="10800000">
            <a:off x="533400" y="2083255"/>
            <a:ext cx="738664" cy="247760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3600" dirty="0" smtClean="0"/>
              <a:t>Bits per cell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4472714" y="3537074"/>
            <a:ext cx="677108" cy="50343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3200" dirty="0" smtClean="0"/>
              <a:t>Number of Correctable Bits</a:t>
            </a:r>
            <a:endParaRPr lang="en-US" sz="3200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348375" y="2806529"/>
            <a:ext cx="1960177" cy="51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6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8" tIns="22860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3200" i="0" u="none" strike="noStrike" baseline="0" dirty="0" smtClean="0">
                <a:solidFill>
                  <a:srgbClr val="000000"/>
                </a:solidFill>
                <a:latin typeface="Arial"/>
                <a:cs typeface="Arial"/>
              </a:rPr>
              <a:t>4LC</a:t>
            </a:r>
            <a:r>
              <a:rPr lang="en-US" sz="3200" dirty="0" smtClean="0">
                <a:solidFill>
                  <a:srgbClr val="000000"/>
                </a:solidFill>
                <a:latin typeface="Arial"/>
                <a:cs typeface="Arial"/>
              </a:rPr>
              <a:t>+ECC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583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Density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4F8D3-F4D9-43E2-8795-2A177E09E43A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8876656"/>
              </p:ext>
            </p:extLst>
          </p:nvPr>
        </p:nvGraphicFramePr>
        <p:xfrm>
          <a:off x="1143000" y="1092655"/>
          <a:ext cx="71628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 rot="10800000">
            <a:off x="533400" y="2083255"/>
            <a:ext cx="738664" cy="247760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3600" dirty="0" smtClean="0"/>
              <a:t>Bits per cell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4472714" y="3537074"/>
            <a:ext cx="677108" cy="50343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3200" dirty="0" smtClean="0"/>
              <a:t>Number of Correctable Bits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654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Density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4F8D3-F4D9-43E2-8795-2A177E09E43A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26101"/>
              </p:ext>
            </p:extLst>
          </p:nvPr>
        </p:nvGraphicFramePr>
        <p:xfrm>
          <a:off x="1143000" y="1092655"/>
          <a:ext cx="71628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 rot="10800000">
            <a:off x="533400" y="2083255"/>
            <a:ext cx="738664" cy="247760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3600" dirty="0" smtClean="0"/>
              <a:t>Bits per cell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4472714" y="3537074"/>
            <a:ext cx="677108" cy="50343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3200" dirty="0" smtClean="0"/>
              <a:t>Number of Correctable Bits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011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tairs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667000"/>
            <a:ext cx="1905000" cy="1885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Conclusion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27840894"/>
              </p:ext>
            </p:extLst>
          </p:nvPr>
        </p:nvGraphicFramePr>
        <p:xfrm>
          <a:off x="2514600" y="1676400"/>
          <a:ext cx="6221412" cy="4503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313706" y="304800"/>
            <a:ext cx="8229600" cy="758825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Conclusions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4618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10572B4-DABE-4B01-BAA5-8544CF4DC8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110572B4-DABE-4B01-BAA5-8544CF4DC8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graphicEl>
                                              <a:dgm id="{110572B4-DABE-4B01-BAA5-8544CF4DC8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graphicEl>
                                              <a:dgm id="{110572B4-DABE-4B01-BAA5-8544CF4DC8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4B6FC7A-879F-42C0-8057-A2E41EEA29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graphicEl>
                                              <a:dgm id="{C4B6FC7A-879F-42C0-8057-A2E41EEA29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graphicEl>
                                              <a:dgm id="{C4B6FC7A-879F-42C0-8057-A2E41EEA29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graphicEl>
                                              <a:dgm id="{C4B6FC7A-879F-42C0-8057-A2E41EEA29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C20BCD3-F0B7-4195-80F7-7DF624233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graphicEl>
                                              <a:dgm id="{CC20BCD3-F0B7-4195-80F7-7DF6242333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graphicEl>
                                              <a:dgm id="{CC20BCD3-F0B7-4195-80F7-7DF624233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graphicEl>
                                              <a:dgm id="{CC20BCD3-F0B7-4195-80F7-7DF624233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4A3D8C-DF1B-4D59-9511-B458C47C3E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graphicEl>
                                              <a:dgm id="{264A3D8C-DF1B-4D59-9511-B458C47C3E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graphicEl>
                                              <a:dgm id="{264A3D8C-DF1B-4D59-9511-B458C47C3E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graphicEl>
                                              <a:dgm id="{264A3D8C-DF1B-4D59-9511-B458C47C3E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7B2CA02-46B2-4246-A74D-590AC4BA0F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graphicEl>
                                              <a:dgm id="{C7B2CA02-46B2-4246-A74D-590AC4BA0F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graphicEl>
                                              <a:dgm id="{C7B2CA02-46B2-4246-A74D-590AC4BA0F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graphicEl>
                                              <a:dgm id="{C7B2CA02-46B2-4246-A74D-590AC4BA0F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38F9CCA-36D4-4639-8887-253803407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graphicEl>
                                              <a:dgm id="{F38F9CCA-36D4-4639-8887-2538034078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graphicEl>
                                              <a:dgm id="{F38F9CCA-36D4-4639-8887-253803407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graphicEl>
                                              <a:dgm id="{F38F9CCA-36D4-4639-8887-253803407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2437E04-D727-4D35-BF63-FABC338141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graphicEl>
                                              <a:dgm id="{32437E04-D727-4D35-BF63-FABC338141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graphicEl>
                                              <a:dgm id="{32437E04-D727-4D35-BF63-FABC338141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graphicEl>
                                              <a:dgm id="{32437E04-D727-4D35-BF63-FABC338141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F16CF-172A-4BCB-B1A7-FE7FFE417941}" type="slidenum">
              <a:rPr lang="en-US"/>
              <a:pPr/>
              <a:t>46</a:t>
            </a:fld>
            <a:endParaRPr lang="en-US"/>
          </a:p>
        </p:txBody>
      </p:sp>
      <p:pic>
        <p:nvPicPr>
          <p:cNvPr id="111619" name="Picture 6" descr="mar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620" name="Title 1"/>
          <p:cNvSpPr>
            <a:spLocks/>
          </p:cNvSpPr>
          <p:nvPr/>
        </p:nvSpPr>
        <p:spPr bwMode="auto">
          <a:xfrm>
            <a:off x="722313" y="4406900"/>
            <a:ext cx="77724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ko-KR" altLang="en-US" sz="4000">
              <a:solidFill>
                <a:schemeClr val="tx2"/>
              </a:solidFill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4565302"/>
            <a:ext cx="4800600" cy="138499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>
              <a:defRPr/>
            </a:pPr>
            <a:r>
              <a:rPr lang="en-US" sz="2800" b="1" dirty="0">
                <a:ln w="11430"/>
                <a:solidFill>
                  <a:srgbClr val="FF99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" charset="0"/>
                <a:ea typeface="新細明體" pitchFamily="18" charset="-120"/>
                <a:cs typeface="Arial" charset="0"/>
              </a:rPr>
              <a:t>Georgia Tech</a:t>
            </a:r>
          </a:p>
          <a:p>
            <a:pPr algn="l">
              <a:defRPr/>
            </a:pPr>
            <a:r>
              <a:rPr lang="en-US" sz="2800" b="1" dirty="0" smtClean="0">
                <a:ln w="11430"/>
                <a:solidFill>
                  <a:srgbClr val="FF99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" charset="0"/>
                <a:ea typeface="新細明體" pitchFamily="18" charset="-120"/>
                <a:cs typeface="Arial" charset="0"/>
              </a:rPr>
              <a:t>MARS </a:t>
            </a:r>
            <a:r>
              <a:rPr lang="en-US" sz="2800" b="1" dirty="0">
                <a:ln w="11430"/>
                <a:solidFill>
                  <a:srgbClr val="FF99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" charset="0"/>
                <a:ea typeface="新細明體" pitchFamily="18" charset="-120"/>
                <a:cs typeface="Arial" charset="0"/>
              </a:rPr>
              <a:t>Lab</a:t>
            </a:r>
          </a:p>
          <a:p>
            <a:pPr algn="l">
              <a:defRPr/>
            </a:pPr>
            <a:r>
              <a:rPr lang="en-US" sz="2800" b="1" dirty="0">
                <a:ln w="11430"/>
                <a:solidFill>
                  <a:srgbClr val="FF99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" charset="0"/>
                <a:ea typeface="新細明體" pitchFamily="18" charset="-120"/>
                <a:cs typeface="Arial" charset="0"/>
              </a:rPr>
              <a:t>http://arch.ece.gatech.edu</a:t>
            </a:r>
          </a:p>
        </p:txBody>
      </p:sp>
      <p:pic>
        <p:nvPicPr>
          <p:cNvPr id="111623" name="Picture 5" descr="buzz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4275872"/>
            <a:ext cx="1000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04800" y="1143000"/>
            <a:ext cx="8534400" cy="27432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5400" kern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Tri-Level-Cell Phase Change Memory:</a:t>
            </a:r>
            <a:r>
              <a:rPr lang="en-US" sz="3600" kern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kern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kern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Toward an Efficient and Reliable</a:t>
            </a:r>
            <a:br>
              <a:rPr lang="en-US" sz="3600" kern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kern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System</a:t>
            </a:r>
            <a:endParaRPr 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029200" y="4565302"/>
            <a:ext cx="3657600" cy="15240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1600200" algn="l"/>
              </a:tabLst>
            </a:pPr>
            <a:r>
              <a:rPr lang="en-US" b="0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Nak</a:t>
            </a:r>
            <a:r>
              <a:rPr lang="en-US" b="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0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Hee</a:t>
            </a:r>
            <a:r>
              <a:rPr lang="en-US" b="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0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Seong</a:t>
            </a:r>
            <a:endParaRPr lang="en-US" b="0" kern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tabLst>
                <a:tab pos="1600200" algn="l"/>
              </a:tabLst>
            </a:pPr>
            <a:r>
              <a:rPr lang="en-US" u="sng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Sungkap Yeo</a:t>
            </a:r>
          </a:p>
          <a:p>
            <a:pPr>
              <a:tabLst>
                <a:tab pos="1600200" algn="l"/>
              </a:tabLst>
            </a:pPr>
            <a:r>
              <a:rPr lang="en-US" b="0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Hsien-Hsin</a:t>
            </a:r>
            <a:r>
              <a:rPr lang="en-US" b="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Sean Lee</a:t>
            </a:r>
            <a:endParaRPr lang="en-US" b="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14C5F-4796-4D38-AD55-256CC930ADAA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Multi-Level </a:t>
            </a:r>
            <a:r>
              <a:rPr lang="en-US" altLang="ko-KR" dirty="0">
                <a:ea typeface="굴림" pitchFamily="50" charset="-127"/>
              </a:rPr>
              <a:t>Cell PCM</a:t>
            </a:r>
          </a:p>
        </p:txBody>
      </p:sp>
      <p:sp>
        <p:nvSpPr>
          <p:cNvPr id="162821" name="Freeform 5"/>
          <p:cNvSpPr>
            <a:spLocks/>
          </p:cNvSpPr>
          <p:nvPr/>
        </p:nvSpPr>
        <p:spPr bwMode="auto">
          <a:xfrm>
            <a:off x="1671638" y="3125788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ln w="19050">
            <a:solidFill>
              <a:srgbClr val="0000FF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2824" name="Freeform 8"/>
          <p:cNvSpPr>
            <a:spLocks/>
          </p:cNvSpPr>
          <p:nvPr/>
        </p:nvSpPr>
        <p:spPr bwMode="auto">
          <a:xfrm>
            <a:off x="6257925" y="3125788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ln w="19050">
            <a:solidFill>
              <a:srgbClr val="0000FF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2825" name="Line 9"/>
          <p:cNvSpPr>
            <a:spLocks noChangeShapeType="1"/>
          </p:cNvSpPr>
          <p:nvPr/>
        </p:nvSpPr>
        <p:spPr bwMode="auto">
          <a:xfrm>
            <a:off x="1289050" y="4446588"/>
            <a:ext cx="66897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6" name="Line 10"/>
          <p:cNvSpPr>
            <a:spLocks noChangeShapeType="1"/>
          </p:cNvSpPr>
          <p:nvPr/>
        </p:nvSpPr>
        <p:spPr bwMode="auto">
          <a:xfrm flipV="1">
            <a:off x="1289050" y="2632075"/>
            <a:ext cx="1588" cy="181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1905000" y="4446588"/>
            <a:ext cx="696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000" b="0">
                <a:latin typeface="Times New Roman" pitchFamily="18" charset="0"/>
                <a:ea typeface="굴림" pitchFamily="50" charset="-127"/>
              </a:rPr>
              <a:t>1k </a:t>
            </a:r>
            <a:r>
              <a:rPr lang="en-US" altLang="ko-KR" sz="2000" b="0">
                <a:latin typeface="Times New Roman" pitchFamily="18" charset="0"/>
                <a:ea typeface="굴림" pitchFamily="50" charset="-127"/>
                <a:sym typeface="Symbol" pitchFamily="18" charset="2"/>
              </a:rPr>
              <a:t></a:t>
            </a:r>
          </a:p>
        </p:txBody>
      </p:sp>
      <p:sp>
        <p:nvSpPr>
          <p:cNvPr id="162828" name="Text Box 12"/>
          <p:cNvSpPr txBox="1">
            <a:spLocks noChangeArrowheads="1"/>
          </p:cNvSpPr>
          <p:nvPr/>
        </p:nvSpPr>
        <p:spPr bwMode="auto">
          <a:xfrm>
            <a:off x="533400" y="2590800"/>
            <a:ext cx="7191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# of </a:t>
            </a:r>
          </a:p>
          <a:p>
            <a:pPr algn="l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Cells</a:t>
            </a:r>
          </a:p>
        </p:txBody>
      </p:sp>
      <p:sp>
        <p:nvSpPr>
          <p:cNvPr id="162829" name="Rectangle 13"/>
          <p:cNvSpPr>
            <a:spLocks noChangeArrowheads="1"/>
          </p:cNvSpPr>
          <p:nvPr/>
        </p:nvSpPr>
        <p:spPr bwMode="auto">
          <a:xfrm>
            <a:off x="1676400" y="1371600"/>
            <a:ext cx="10509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SET</a:t>
            </a:r>
          </a:p>
        </p:txBody>
      </p:sp>
      <p:sp>
        <p:nvSpPr>
          <p:cNvPr id="162831" name="Rectangle 15"/>
          <p:cNvSpPr>
            <a:spLocks noChangeArrowheads="1"/>
          </p:cNvSpPr>
          <p:nvPr/>
        </p:nvSpPr>
        <p:spPr bwMode="auto">
          <a:xfrm>
            <a:off x="6400800" y="1371600"/>
            <a:ext cx="10509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RESET</a:t>
            </a:r>
          </a:p>
        </p:txBody>
      </p:sp>
      <p:sp>
        <p:nvSpPr>
          <p:cNvPr id="162832" name="Line 16"/>
          <p:cNvSpPr>
            <a:spLocks noChangeShapeType="1"/>
          </p:cNvSpPr>
          <p:nvPr/>
        </p:nvSpPr>
        <p:spPr bwMode="auto">
          <a:xfrm flipV="1">
            <a:off x="6186488" y="1544638"/>
            <a:ext cx="1587" cy="906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33" name="Line 17"/>
          <p:cNvSpPr>
            <a:spLocks noChangeShapeType="1"/>
          </p:cNvSpPr>
          <p:nvPr/>
        </p:nvSpPr>
        <p:spPr bwMode="auto">
          <a:xfrm>
            <a:off x="6186488" y="2451100"/>
            <a:ext cx="14335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34" name="Freeform 18"/>
          <p:cNvSpPr>
            <a:spLocks/>
          </p:cNvSpPr>
          <p:nvPr/>
        </p:nvSpPr>
        <p:spPr bwMode="auto">
          <a:xfrm>
            <a:off x="6376988" y="1790700"/>
            <a:ext cx="192087" cy="660400"/>
          </a:xfrm>
          <a:custGeom>
            <a:avLst/>
            <a:gdLst>
              <a:gd name="T0" fmla="*/ 0 w 96"/>
              <a:gd name="T1" fmla="*/ 384 h 384"/>
              <a:gd name="T2" fmla="*/ 0 w 96"/>
              <a:gd name="T3" fmla="*/ 0 h 384"/>
              <a:gd name="T4" fmla="*/ 96 w 96"/>
              <a:gd name="T5" fmla="*/ 0 h 384"/>
              <a:gd name="T6" fmla="*/ 96 w 96"/>
              <a:gd name="T7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384">
                <a:moveTo>
                  <a:pt x="0" y="384"/>
                </a:moveTo>
                <a:lnTo>
                  <a:pt x="0" y="0"/>
                </a:lnTo>
                <a:lnTo>
                  <a:pt x="96" y="0"/>
                </a:lnTo>
                <a:lnTo>
                  <a:pt x="96" y="384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35" name="Text Box 19"/>
          <p:cNvSpPr txBox="1">
            <a:spLocks noChangeArrowheads="1"/>
          </p:cNvSpPr>
          <p:nvPr/>
        </p:nvSpPr>
        <p:spPr bwMode="auto">
          <a:xfrm>
            <a:off x="1193800" y="146208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800" b="0" i="1">
                <a:latin typeface="Times New Roman" pitchFamily="18" charset="0"/>
                <a:ea typeface="굴림" pitchFamily="50" charset="-127"/>
              </a:rPr>
              <a:t>i</a:t>
            </a:r>
          </a:p>
        </p:txBody>
      </p:sp>
      <p:sp>
        <p:nvSpPr>
          <p:cNvPr id="162836" name="Text Box 20"/>
          <p:cNvSpPr txBox="1">
            <a:spLocks noChangeArrowheads="1"/>
          </p:cNvSpPr>
          <p:nvPr/>
        </p:nvSpPr>
        <p:spPr bwMode="auto">
          <a:xfrm>
            <a:off x="2817813" y="2368550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800" b="0" i="1">
                <a:latin typeface="Times New Roman" pitchFamily="18" charset="0"/>
                <a:ea typeface="굴림" pitchFamily="50" charset="-127"/>
              </a:rPr>
              <a:t>t</a:t>
            </a:r>
          </a:p>
        </p:txBody>
      </p:sp>
      <p:sp>
        <p:nvSpPr>
          <p:cNvPr id="162840" name="Line 24"/>
          <p:cNvSpPr>
            <a:spLocks noChangeShapeType="1"/>
          </p:cNvSpPr>
          <p:nvPr/>
        </p:nvSpPr>
        <p:spPr bwMode="auto">
          <a:xfrm flipV="1">
            <a:off x="1479550" y="1544638"/>
            <a:ext cx="1588" cy="906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41" name="Line 25"/>
          <p:cNvSpPr>
            <a:spLocks noChangeShapeType="1"/>
          </p:cNvSpPr>
          <p:nvPr/>
        </p:nvSpPr>
        <p:spPr bwMode="auto">
          <a:xfrm>
            <a:off x="1479550" y="2451100"/>
            <a:ext cx="14335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42" name="Freeform 26"/>
          <p:cNvSpPr>
            <a:spLocks/>
          </p:cNvSpPr>
          <p:nvPr/>
        </p:nvSpPr>
        <p:spPr bwMode="auto">
          <a:xfrm>
            <a:off x="1671638" y="2038350"/>
            <a:ext cx="1050925" cy="412750"/>
          </a:xfrm>
          <a:custGeom>
            <a:avLst/>
            <a:gdLst>
              <a:gd name="T0" fmla="*/ 0 w 96"/>
              <a:gd name="T1" fmla="*/ 384 h 384"/>
              <a:gd name="T2" fmla="*/ 0 w 96"/>
              <a:gd name="T3" fmla="*/ 0 h 384"/>
              <a:gd name="T4" fmla="*/ 96 w 96"/>
              <a:gd name="T5" fmla="*/ 0 h 384"/>
              <a:gd name="T6" fmla="*/ 96 w 96"/>
              <a:gd name="T7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384">
                <a:moveTo>
                  <a:pt x="0" y="384"/>
                </a:moveTo>
                <a:lnTo>
                  <a:pt x="0" y="0"/>
                </a:lnTo>
                <a:lnTo>
                  <a:pt x="96" y="0"/>
                </a:lnTo>
                <a:lnTo>
                  <a:pt x="96" y="384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49" name="Line 33"/>
          <p:cNvSpPr>
            <a:spLocks noChangeShapeType="1"/>
          </p:cNvSpPr>
          <p:nvPr/>
        </p:nvSpPr>
        <p:spPr bwMode="auto">
          <a:xfrm>
            <a:off x="1479550" y="2038350"/>
            <a:ext cx="6211888" cy="1588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50" name="Line 34"/>
          <p:cNvSpPr>
            <a:spLocks noChangeShapeType="1"/>
          </p:cNvSpPr>
          <p:nvPr/>
        </p:nvSpPr>
        <p:spPr bwMode="auto">
          <a:xfrm>
            <a:off x="1479550" y="1790700"/>
            <a:ext cx="6211888" cy="1588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53" name="Text Box 37"/>
          <p:cNvSpPr txBox="1">
            <a:spLocks noChangeArrowheads="1"/>
          </p:cNvSpPr>
          <p:nvPr/>
        </p:nvSpPr>
        <p:spPr bwMode="auto">
          <a:xfrm>
            <a:off x="5875338" y="146208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800" b="0" i="1">
                <a:latin typeface="Times New Roman" pitchFamily="18" charset="0"/>
                <a:ea typeface="굴림" pitchFamily="50" charset="-127"/>
              </a:rPr>
              <a:t>i</a:t>
            </a:r>
          </a:p>
        </p:txBody>
      </p:sp>
      <p:sp>
        <p:nvSpPr>
          <p:cNvPr id="162854" name="Text Box 38"/>
          <p:cNvSpPr txBox="1">
            <a:spLocks noChangeArrowheads="1"/>
          </p:cNvSpPr>
          <p:nvPr/>
        </p:nvSpPr>
        <p:spPr bwMode="auto">
          <a:xfrm>
            <a:off x="7572375" y="2368550"/>
            <a:ext cx="246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800" b="0" i="1">
                <a:latin typeface="Times New Roman" pitchFamily="18" charset="0"/>
                <a:ea typeface="굴림" pitchFamily="50" charset="-127"/>
              </a:rPr>
              <a:t>t</a:t>
            </a:r>
          </a:p>
        </p:txBody>
      </p:sp>
      <p:sp>
        <p:nvSpPr>
          <p:cNvPr id="162855" name="AutoShape 39"/>
          <p:cNvSpPr>
            <a:spLocks noChangeArrowheads="1"/>
          </p:cNvSpPr>
          <p:nvPr/>
        </p:nvSpPr>
        <p:spPr bwMode="auto">
          <a:xfrm rot="5400000">
            <a:off x="2031207" y="2637631"/>
            <a:ext cx="330200" cy="287337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56" name="AutoShape 40"/>
          <p:cNvSpPr>
            <a:spLocks noChangeArrowheads="1"/>
          </p:cNvSpPr>
          <p:nvPr/>
        </p:nvSpPr>
        <p:spPr bwMode="auto">
          <a:xfrm rot="5400000">
            <a:off x="6619082" y="2637631"/>
            <a:ext cx="330200" cy="287337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66" name="Text Box 50"/>
          <p:cNvSpPr txBox="1">
            <a:spLocks noChangeArrowheads="1"/>
          </p:cNvSpPr>
          <p:nvPr/>
        </p:nvSpPr>
        <p:spPr bwMode="auto">
          <a:xfrm>
            <a:off x="6477000" y="4446588"/>
            <a:ext cx="731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000" b="0">
                <a:latin typeface="Times New Roman" pitchFamily="18" charset="0"/>
                <a:ea typeface="굴림" pitchFamily="50" charset="-127"/>
              </a:rPr>
              <a:t>1M</a:t>
            </a:r>
            <a:r>
              <a:rPr lang="en-US" altLang="ko-KR" sz="2000" b="0">
                <a:latin typeface="Times New Roman" pitchFamily="18" charset="0"/>
                <a:ea typeface="굴림" pitchFamily="50" charset="-127"/>
                <a:sym typeface="Symbol" pitchFamily="18" charset="2"/>
              </a:rPr>
              <a:t></a:t>
            </a:r>
          </a:p>
        </p:txBody>
      </p:sp>
      <p:sp>
        <p:nvSpPr>
          <p:cNvPr id="162867" name="Text Box 51"/>
          <p:cNvSpPr txBox="1">
            <a:spLocks noChangeArrowheads="1"/>
          </p:cNvSpPr>
          <p:nvPr/>
        </p:nvSpPr>
        <p:spPr bwMode="auto">
          <a:xfrm>
            <a:off x="7848600" y="4419600"/>
            <a:ext cx="417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sym typeface="Symbol" pitchFamily="18" charset="2"/>
              </a:rPr>
              <a:t></a:t>
            </a:r>
            <a:endParaRPr lang="en-US" altLang="ko-KR" sz="2400" dirty="0">
              <a:latin typeface="Times New Roman" pitchFamily="18" charset="0"/>
              <a:ea typeface="굴림" pitchFamily="50" charset="-127"/>
              <a:sym typeface="Symbol" pitchFamily="18" charset="2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200400" y="1462088"/>
            <a:ext cx="2579688" cy="2819400"/>
            <a:chOff x="3200400" y="1462088"/>
            <a:chExt cx="2579688" cy="2819400"/>
          </a:xfrm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3200400" y="3125788"/>
              <a:ext cx="1050925" cy="1155700"/>
            </a:xfrm>
            <a:custGeom>
              <a:avLst/>
              <a:gdLst>
                <a:gd name="T0" fmla="*/ 0 w 4608"/>
                <a:gd name="T1" fmla="*/ 1728 h 1728"/>
                <a:gd name="T2" fmla="*/ 1152 w 4608"/>
                <a:gd name="T3" fmla="*/ 1440 h 1728"/>
                <a:gd name="T4" fmla="*/ 2304 w 4608"/>
                <a:gd name="T5" fmla="*/ 0 h 1728"/>
                <a:gd name="T6" fmla="*/ 3456 w 4608"/>
                <a:gd name="T7" fmla="*/ 1440 h 1728"/>
                <a:gd name="T8" fmla="*/ 4608 w 4608"/>
                <a:gd name="T9" fmla="*/ 1728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1728">
                  <a:moveTo>
                    <a:pt x="0" y="1728"/>
                  </a:moveTo>
                  <a:cubicBezTo>
                    <a:pt x="384" y="1728"/>
                    <a:pt x="768" y="1728"/>
                    <a:pt x="1152" y="1440"/>
                  </a:cubicBezTo>
                  <a:cubicBezTo>
                    <a:pt x="1536" y="1152"/>
                    <a:pt x="1920" y="0"/>
                    <a:pt x="2304" y="0"/>
                  </a:cubicBezTo>
                  <a:cubicBezTo>
                    <a:pt x="2688" y="0"/>
                    <a:pt x="3072" y="1152"/>
                    <a:pt x="3456" y="1440"/>
                  </a:cubicBezTo>
                  <a:cubicBezTo>
                    <a:pt x="3840" y="1728"/>
                    <a:pt x="4416" y="1680"/>
                    <a:pt x="4608" y="1728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4729163" y="3125788"/>
              <a:ext cx="1050925" cy="1155700"/>
            </a:xfrm>
            <a:custGeom>
              <a:avLst/>
              <a:gdLst>
                <a:gd name="T0" fmla="*/ 0 w 4608"/>
                <a:gd name="T1" fmla="*/ 1728 h 1728"/>
                <a:gd name="T2" fmla="*/ 1152 w 4608"/>
                <a:gd name="T3" fmla="*/ 1440 h 1728"/>
                <a:gd name="T4" fmla="*/ 2304 w 4608"/>
                <a:gd name="T5" fmla="*/ 0 h 1728"/>
                <a:gd name="T6" fmla="*/ 3456 w 4608"/>
                <a:gd name="T7" fmla="*/ 1440 h 1728"/>
                <a:gd name="T8" fmla="*/ 4608 w 4608"/>
                <a:gd name="T9" fmla="*/ 1728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1728">
                  <a:moveTo>
                    <a:pt x="0" y="1728"/>
                  </a:moveTo>
                  <a:cubicBezTo>
                    <a:pt x="384" y="1728"/>
                    <a:pt x="768" y="1728"/>
                    <a:pt x="1152" y="1440"/>
                  </a:cubicBezTo>
                  <a:cubicBezTo>
                    <a:pt x="1536" y="1152"/>
                    <a:pt x="1920" y="0"/>
                    <a:pt x="2304" y="0"/>
                  </a:cubicBezTo>
                  <a:cubicBezTo>
                    <a:pt x="2688" y="0"/>
                    <a:pt x="3072" y="1152"/>
                    <a:pt x="3456" y="1440"/>
                  </a:cubicBezTo>
                  <a:cubicBezTo>
                    <a:pt x="3840" y="1728"/>
                    <a:pt x="4416" y="1680"/>
                    <a:pt x="4608" y="1728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0"/>
            <p:cNvSpPr>
              <a:spLocks noChangeShapeType="1"/>
            </p:cNvSpPr>
            <p:nvPr/>
          </p:nvSpPr>
          <p:spPr bwMode="auto">
            <a:xfrm flipV="1">
              <a:off x="3486150" y="1544638"/>
              <a:ext cx="3175" cy="906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1"/>
            <p:cNvSpPr>
              <a:spLocks noChangeShapeType="1"/>
            </p:cNvSpPr>
            <p:nvPr/>
          </p:nvSpPr>
          <p:spPr bwMode="auto">
            <a:xfrm>
              <a:off x="3486150" y="2451100"/>
              <a:ext cx="2008188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2"/>
            <p:cNvSpPr>
              <a:spLocks/>
            </p:cNvSpPr>
            <p:nvPr/>
          </p:nvSpPr>
          <p:spPr bwMode="auto">
            <a:xfrm>
              <a:off x="3963988" y="2038350"/>
              <a:ext cx="192087" cy="412750"/>
            </a:xfrm>
            <a:custGeom>
              <a:avLst/>
              <a:gdLst>
                <a:gd name="T0" fmla="*/ 0 w 96"/>
                <a:gd name="T1" fmla="*/ 384 h 384"/>
                <a:gd name="T2" fmla="*/ 0 w 96"/>
                <a:gd name="T3" fmla="*/ 0 h 384"/>
                <a:gd name="T4" fmla="*/ 96 w 96"/>
                <a:gd name="T5" fmla="*/ 0 h 384"/>
                <a:gd name="T6" fmla="*/ 96 w 96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384">
                  <a:moveTo>
                    <a:pt x="0" y="384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384"/>
                  </a:lnTo>
                </a:path>
              </a:pathLst>
            </a:cu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6"/>
            <p:cNvSpPr>
              <a:spLocks/>
            </p:cNvSpPr>
            <p:nvPr/>
          </p:nvSpPr>
          <p:spPr bwMode="auto">
            <a:xfrm>
              <a:off x="3678238" y="1790700"/>
              <a:ext cx="190500" cy="660400"/>
            </a:xfrm>
            <a:custGeom>
              <a:avLst/>
              <a:gdLst>
                <a:gd name="T0" fmla="*/ 0 w 96"/>
                <a:gd name="T1" fmla="*/ 384 h 384"/>
                <a:gd name="T2" fmla="*/ 0 w 96"/>
                <a:gd name="T3" fmla="*/ 0 h 384"/>
                <a:gd name="T4" fmla="*/ 96 w 96"/>
                <a:gd name="T5" fmla="*/ 0 h 384"/>
                <a:gd name="T6" fmla="*/ 96 w 96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384">
                  <a:moveTo>
                    <a:pt x="0" y="384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384"/>
                  </a:lnTo>
                </a:path>
              </a:pathLst>
            </a:cu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7"/>
            <p:cNvSpPr>
              <a:spLocks/>
            </p:cNvSpPr>
            <p:nvPr/>
          </p:nvSpPr>
          <p:spPr bwMode="auto">
            <a:xfrm>
              <a:off x="4251325" y="2038350"/>
              <a:ext cx="190500" cy="412750"/>
            </a:xfrm>
            <a:custGeom>
              <a:avLst/>
              <a:gdLst>
                <a:gd name="T0" fmla="*/ 0 w 96"/>
                <a:gd name="T1" fmla="*/ 384 h 384"/>
                <a:gd name="T2" fmla="*/ 0 w 96"/>
                <a:gd name="T3" fmla="*/ 0 h 384"/>
                <a:gd name="T4" fmla="*/ 96 w 96"/>
                <a:gd name="T5" fmla="*/ 0 h 384"/>
                <a:gd name="T6" fmla="*/ 96 w 96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384">
                  <a:moveTo>
                    <a:pt x="0" y="384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384"/>
                  </a:lnTo>
                </a:path>
              </a:pathLst>
            </a:cu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8"/>
            <p:cNvSpPr>
              <a:spLocks/>
            </p:cNvSpPr>
            <p:nvPr/>
          </p:nvSpPr>
          <p:spPr bwMode="auto">
            <a:xfrm>
              <a:off x="5111750" y="2038350"/>
              <a:ext cx="190500" cy="412750"/>
            </a:xfrm>
            <a:custGeom>
              <a:avLst/>
              <a:gdLst>
                <a:gd name="T0" fmla="*/ 0 w 96"/>
                <a:gd name="T1" fmla="*/ 384 h 384"/>
                <a:gd name="T2" fmla="*/ 0 w 96"/>
                <a:gd name="T3" fmla="*/ 0 h 384"/>
                <a:gd name="T4" fmla="*/ 96 w 96"/>
                <a:gd name="T5" fmla="*/ 0 h 384"/>
                <a:gd name="T6" fmla="*/ 96 w 96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384">
                  <a:moveTo>
                    <a:pt x="0" y="384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384"/>
                  </a:lnTo>
                </a:path>
              </a:pathLst>
            </a:cu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29"/>
            <p:cNvSpPr>
              <a:spLocks noChangeArrowheads="1"/>
            </p:cNvSpPr>
            <p:nvPr/>
          </p:nvSpPr>
          <p:spPr bwMode="auto">
            <a:xfrm>
              <a:off x="4538663" y="2203450"/>
              <a:ext cx="95250" cy="825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30"/>
            <p:cNvSpPr>
              <a:spLocks noChangeArrowheads="1"/>
            </p:cNvSpPr>
            <p:nvPr/>
          </p:nvSpPr>
          <p:spPr bwMode="auto">
            <a:xfrm>
              <a:off x="4729163" y="2205038"/>
              <a:ext cx="93662" cy="809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31"/>
            <p:cNvSpPr>
              <a:spLocks noChangeArrowheads="1"/>
            </p:cNvSpPr>
            <p:nvPr/>
          </p:nvSpPr>
          <p:spPr bwMode="auto">
            <a:xfrm>
              <a:off x="4919663" y="2205038"/>
              <a:ext cx="93662" cy="809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34"/>
            <p:cNvSpPr txBox="1">
              <a:spLocks noChangeArrowheads="1"/>
            </p:cNvSpPr>
            <p:nvPr/>
          </p:nvSpPr>
          <p:spPr bwMode="auto">
            <a:xfrm>
              <a:off x="3200400" y="1462088"/>
              <a:ext cx="2460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800" b="0" i="1">
                  <a:latin typeface="Times New Roman" pitchFamily="18" charset="0"/>
                  <a:ea typeface="굴림" pitchFamily="50" charset="-127"/>
                </a:rPr>
                <a:t>i</a:t>
              </a:r>
            </a:p>
          </p:txBody>
        </p:sp>
        <p:sp>
          <p:nvSpPr>
            <p:cNvPr id="45" name="Text Box 35"/>
            <p:cNvSpPr txBox="1">
              <a:spLocks noChangeArrowheads="1"/>
            </p:cNvSpPr>
            <p:nvPr/>
          </p:nvSpPr>
          <p:spPr bwMode="auto">
            <a:xfrm>
              <a:off x="5373688" y="2368550"/>
              <a:ext cx="247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800" b="0" i="1">
                  <a:latin typeface="Times New Roman" pitchFamily="18" charset="0"/>
                  <a:ea typeface="굴림" pitchFamily="50" charset="-127"/>
                </a:rPr>
                <a:t>t</a:t>
              </a:r>
            </a:p>
          </p:txBody>
        </p:sp>
        <p:sp>
          <p:nvSpPr>
            <p:cNvPr id="46" name="AutoShape 40"/>
            <p:cNvSpPr>
              <a:spLocks noChangeArrowheads="1"/>
            </p:cNvSpPr>
            <p:nvPr/>
          </p:nvSpPr>
          <p:spPr bwMode="auto">
            <a:xfrm rot="7208483">
              <a:off x="4038600" y="2638425"/>
              <a:ext cx="330200" cy="285750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utoShape 41"/>
            <p:cNvSpPr>
              <a:spLocks noChangeArrowheads="1"/>
            </p:cNvSpPr>
            <p:nvPr/>
          </p:nvSpPr>
          <p:spPr bwMode="auto">
            <a:xfrm rot="14391517" flipH="1">
              <a:off x="4611688" y="2638425"/>
              <a:ext cx="330200" cy="285750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1653988" y="4114800"/>
            <a:ext cx="5661212" cy="1219200"/>
            <a:chOff x="1653988" y="4114800"/>
            <a:chExt cx="5661212" cy="1219200"/>
          </a:xfrm>
        </p:grpSpPr>
        <p:sp>
          <p:nvSpPr>
            <p:cNvPr id="49" name="AutoShape 55"/>
            <p:cNvSpPr>
              <a:spLocks noChangeArrowheads="1"/>
            </p:cNvSpPr>
            <p:nvPr/>
          </p:nvSpPr>
          <p:spPr bwMode="auto">
            <a:xfrm>
              <a:off x="1676400" y="4495800"/>
              <a:ext cx="1066800" cy="838200"/>
            </a:xfrm>
            <a:prstGeom prst="wedgeRoundRectCallout">
              <a:avLst>
                <a:gd name="adj1" fmla="val -25463"/>
                <a:gd name="adj2" fmla="val 37981"/>
                <a:gd name="adj3" fmla="val 16667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r>
                <a:rPr lang="en-US" altLang="ko-KR" dirty="0">
                  <a:ea typeface="굴림" pitchFamily="50" charset="-127"/>
                </a:rPr>
                <a:t>Storage</a:t>
              </a:r>
            </a:p>
            <a:p>
              <a:r>
                <a:rPr lang="en-US" altLang="ko-KR" dirty="0">
                  <a:ea typeface="굴림" pitchFamily="50" charset="-127"/>
                </a:rPr>
                <a:t>Level 0</a:t>
              </a:r>
            </a:p>
          </p:txBody>
        </p:sp>
        <p:cxnSp>
          <p:nvCxnSpPr>
            <p:cNvPr id="55" name="직선 화살표 연결선 54"/>
            <p:cNvCxnSpPr/>
            <p:nvPr/>
          </p:nvCxnSpPr>
          <p:spPr bwMode="auto">
            <a:xfrm>
              <a:off x="1653988" y="4455458"/>
              <a:ext cx="108921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4" name="직선 연결선 63"/>
            <p:cNvCxnSpPr/>
            <p:nvPr/>
          </p:nvCxnSpPr>
          <p:spPr bwMode="auto">
            <a:xfrm flipV="1">
              <a:off x="1653988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직선 연결선 64"/>
            <p:cNvCxnSpPr/>
            <p:nvPr/>
          </p:nvCxnSpPr>
          <p:spPr bwMode="auto">
            <a:xfrm flipV="1">
              <a:off x="2743200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직선 화살표 연결선 72"/>
            <p:cNvCxnSpPr/>
            <p:nvPr/>
          </p:nvCxnSpPr>
          <p:spPr bwMode="auto">
            <a:xfrm>
              <a:off x="3177988" y="4455458"/>
              <a:ext cx="108921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4" name="직선 연결선 73"/>
            <p:cNvCxnSpPr/>
            <p:nvPr/>
          </p:nvCxnSpPr>
          <p:spPr bwMode="auto">
            <a:xfrm flipV="1">
              <a:off x="3177988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직선 연결선 74"/>
            <p:cNvCxnSpPr/>
            <p:nvPr/>
          </p:nvCxnSpPr>
          <p:spPr bwMode="auto">
            <a:xfrm flipV="1">
              <a:off x="4267200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직선 화살표 연결선 76"/>
            <p:cNvCxnSpPr/>
            <p:nvPr/>
          </p:nvCxnSpPr>
          <p:spPr bwMode="auto">
            <a:xfrm>
              <a:off x="4701988" y="4455458"/>
              <a:ext cx="108921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8" name="직선 연결선 77"/>
            <p:cNvCxnSpPr/>
            <p:nvPr/>
          </p:nvCxnSpPr>
          <p:spPr bwMode="auto">
            <a:xfrm flipV="1">
              <a:off x="4701988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/>
            <p:cNvCxnSpPr/>
            <p:nvPr/>
          </p:nvCxnSpPr>
          <p:spPr bwMode="auto">
            <a:xfrm flipV="1">
              <a:off x="5791200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화살표 연결선 80"/>
            <p:cNvCxnSpPr/>
            <p:nvPr/>
          </p:nvCxnSpPr>
          <p:spPr bwMode="auto">
            <a:xfrm>
              <a:off x="6225988" y="4455458"/>
              <a:ext cx="108921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2" name="직선 연결선 81"/>
            <p:cNvCxnSpPr/>
            <p:nvPr/>
          </p:nvCxnSpPr>
          <p:spPr bwMode="auto">
            <a:xfrm flipV="1">
              <a:off x="6225988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 flipV="1">
              <a:off x="7315200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AutoShape 55"/>
            <p:cNvSpPr>
              <a:spLocks noChangeArrowheads="1"/>
            </p:cNvSpPr>
            <p:nvPr/>
          </p:nvSpPr>
          <p:spPr bwMode="auto">
            <a:xfrm>
              <a:off x="3200400" y="4495800"/>
              <a:ext cx="1066800" cy="838200"/>
            </a:xfrm>
            <a:prstGeom prst="wedgeRoundRectCallout">
              <a:avLst>
                <a:gd name="adj1" fmla="val -25463"/>
                <a:gd name="adj2" fmla="val 37981"/>
                <a:gd name="adj3" fmla="val 16667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r>
                <a:rPr lang="en-US" altLang="ko-KR" dirty="0">
                  <a:ea typeface="굴림" pitchFamily="50" charset="-127"/>
                </a:rPr>
                <a:t>Storage</a:t>
              </a:r>
            </a:p>
            <a:p>
              <a:r>
                <a:rPr lang="en-US" altLang="ko-KR" dirty="0">
                  <a:ea typeface="굴림" pitchFamily="50" charset="-127"/>
                </a:rPr>
                <a:t>Level </a:t>
              </a:r>
              <a:r>
                <a:rPr lang="en-US" altLang="ko-KR" dirty="0" smtClean="0">
                  <a:ea typeface="굴림" pitchFamily="50" charset="-127"/>
                </a:rPr>
                <a:t>1</a:t>
              </a:r>
              <a:endParaRPr lang="en-US" altLang="ko-KR" dirty="0">
                <a:ea typeface="굴림" pitchFamily="50" charset="-127"/>
              </a:endParaRPr>
            </a:p>
          </p:txBody>
        </p:sp>
        <p:sp>
          <p:nvSpPr>
            <p:cNvPr id="86" name="AutoShape 55"/>
            <p:cNvSpPr>
              <a:spLocks noChangeArrowheads="1"/>
            </p:cNvSpPr>
            <p:nvPr/>
          </p:nvSpPr>
          <p:spPr bwMode="auto">
            <a:xfrm>
              <a:off x="4724400" y="4495800"/>
              <a:ext cx="1066800" cy="838200"/>
            </a:xfrm>
            <a:prstGeom prst="wedgeRoundRectCallout">
              <a:avLst>
                <a:gd name="adj1" fmla="val -25463"/>
                <a:gd name="adj2" fmla="val 37981"/>
                <a:gd name="adj3" fmla="val 16667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r>
                <a:rPr lang="en-US" altLang="ko-KR" dirty="0">
                  <a:ea typeface="굴림" pitchFamily="50" charset="-127"/>
                </a:rPr>
                <a:t>Storage</a:t>
              </a:r>
            </a:p>
            <a:p>
              <a:r>
                <a:rPr lang="en-US" altLang="ko-KR" dirty="0">
                  <a:ea typeface="굴림" pitchFamily="50" charset="-127"/>
                </a:rPr>
                <a:t>Level </a:t>
              </a:r>
              <a:r>
                <a:rPr lang="en-US" altLang="ko-KR" dirty="0" smtClean="0">
                  <a:ea typeface="굴림" pitchFamily="50" charset="-127"/>
                </a:rPr>
                <a:t>2</a:t>
              </a:r>
              <a:endParaRPr lang="en-US" altLang="ko-KR" dirty="0">
                <a:ea typeface="굴림" pitchFamily="50" charset="-127"/>
              </a:endParaRPr>
            </a:p>
          </p:txBody>
        </p:sp>
        <p:sp>
          <p:nvSpPr>
            <p:cNvPr id="87" name="AutoShape 55"/>
            <p:cNvSpPr>
              <a:spLocks noChangeArrowheads="1"/>
            </p:cNvSpPr>
            <p:nvPr/>
          </p:nvSpPr>
          <p:spPr bwMode="auto">
            <a:xfrm>
              <a:off x="6248400" y="4495800"/>
              <a:ext cx="1066800" cy="838200"/>
            </a:xfrm>
            <a:prstGeom prst="wedgeRoundRectCallout">
              <a:avLst>
                <a:gd name="adj1" fmla="val -25463"/>
                <a:gd name="adj2" fmla="val 37981"/>
                <a:gd name="adj3" fmla="val 16667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r>
                <a:rPr lang="en-US" altLang="ko-KR" dirty="0">
                  <a:ea typeface="굴림" pitchFamily="50" charset="-127"/>
                </a:rPr>
                <a:t>Storage</a:t>
              </a:r>
            </a:p>
            <a:p>
              <a:r>
                <a:rPr lang="en-US" altLang="ko-KR" dirty="0">
                  <a:ea typeface="굴림" pitchFamily="50" charset="-127"/>
                </a:rPr>
                <a:t>Level </a:t>
              </a:r>
              <a:r>
                <a:rPr lang="en-US" altLang="ko-KR" dirty="0" smtClean="0">
                  <a:ea typeface="굴림" pitchFamily="50" charset="-127"/>
                </a:rPr>
                <a:t>3</a:t>
              </a:r>
              <a:endParaRPr lang="en-US" altLang="ko-KR" dirty="0">
                <a:ea typeface="굴림" pitchFamily="50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14C5F-4796-4D38-AD55-256CC930ADAA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Resistance Drift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2821" name="Freeform 5"/>
          <p:cNvSpPr>
            <a:spLocks/>
          </p:cNvSpPr>
          <p:nvPr/>
        </p:nvSpPr>
        <p:spPr bwMode="auto">
          <a:xfrm>
            <a:off x="1671638" y="3125788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ln w="19050">
            <a:solidFill>
              <a:srgbClr val="0000FF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2824" name="Freeform 8"/>
          <p:cNvSpPr>
            <a:spLocks/>
          </p:cNvSpPr>
          <p:nvPr/>
        </p:nvSpPr>
        <p:spPr bwMode="auto">
          <a:xfrm>
            <a:off x="6257925" y="3125788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ln w="19050">
            <a:solidFill>
              <a:srgbClr val="0000FF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2825" name="Line 9"/>
          <p:cNvSpPr>
            <a:spLocks noChangeShapeType="1"/>
          </p:cNvSpPr>
          <p:nvPr/>
        </p:nvSpPr>
        <p:spPr bwMode="auto">
          <a:xfrm>
            <a:off x="1289050" y="4446588"/>
            <a:ext cx="66897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6" name="Line 10"/>
          <p:cNvSpPr>
            <a:spLocks noChangeShapeType="1"/>
          </p:cNvSpPr>
          <p:nvPr/>
        </p:nvSpPr>
        <p:spPr bwMode="auto">
          <a:xfrm flipV="1">
            <a:off x="1289050" y="2632075"/>
            <a:ext cx="1588" cy="181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8" name="Text Box 12"/>
          <p:cNvSpPr txBox="1">
            <a:spLocks noChangeArrowheads="1"/>
          </p:cNvSpPr>
          <p:nvPr/>
        </p:nvSpPr>
        <p:spPr bwMode="auto">
          <a:xfrm>
            <a:off x="533400" y="2590800"/>
            <a:ext cx="7191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# of </a:t>
            </a:r>
          </a:p>
          <a:p>
            <a:pPr algn="l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Cells</a:t>
            </a:r>
          </a:p>
        </p:txBody>
      </p:sp>
      <p:sp>
        <p:nvSpPr>
          <p:cNvPr id="162829" name="Rectangle 13"/>
          <p:cNvSpPr>
            <a:spLocks noChangeArrowheads="1"/>
          </p:cNvSpPr>
          <p:nvPr/>
        </p:nvSpPr>
        <p:spPr bwMode="auto">
          <a:xfrm>
            <a:off x="1676400" y="2641600"/>
            <a:ext cx="10509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SET</a:t>
            </a:r>
          </a:p>
        </p:txBody>
      </p:sp>
      <p:sp>
        <p:nvSpPr>
          <p:cNvPr id="162831" name="Rectangle 15"/>
          <p:cNvSpPr>
            <a:spLocks noChangeArrowheads="1"/>
          </p:cNvSpPr>
          <p:nvPr/>
        </p:nvSpPr>
        <p:spPr bwMode="auto">
          <a:xfrm>
            <a:off x="6264275" y="2641600"/>
            <a:ext cx="10509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 dirty="0">
                <a:latin typeface="Times New Roman" pitchFamily="18" charset="0"/>
                <a:ea typeface="굴림" pitchFamily="50" charset="-127"/>
              </a:rPr>
              <a:t>RESET</a:t>
            </a:r>
          </a:p>
        </p:txBody>
      </p:sp>
      <p:sp>
        <p:nvSpPr>
          <p:cNvPr id="162867" name="Text Box 51"/>
          <p:cNvSpPr txBox="1">
            <a:spLocks noChangeArrowheads="1"/>
          </p:cNvSpPr>
          <p:nvPr/>
        </p:nvSpPr>
        <p:spPr bwMode="auto">
          <a:xfrm>
            <a:off x="7848600" y="4419600"/>
            <a:ext cx="417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sym typeface="Symbol" pitchFamily="18" charset="2"/>
              </a:rPr>
              <a:t></a:t>
            </a:r>
            <a:endParaRPr lang="en-US" altLang="ko-KR" sz="2400" dirty="0">
              <a:latin typeface="Times New Roman" pitchFamily="18" charset="0"/>
              <a:ea typeface="굴림" pitchFamily="50" charset="-127"/>
              <a:sym typeface="Symbol" pitchFamily="18" charset="2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3200400" y="3125788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6"/>
          <p:cNvSpPr>
            <a:spLocks/>
          </p:cNvSpPr>
          <p:nvPr/>
        </p:nvSpPr>
        <p:spPr bwMode="auto">
          <a:xfrm>
            <a:off x="4729163" y="3125788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Rectangle 3"/>
          <p:cNvSpPr txBox="1">
            <a:spLocks noChangeArrowheads="1"/>
          </p:cNvSpPr>
          <p:nvPr/>
        </p:nvSpPr>
        <p:spPr bwMode="auto">
          <a:xfrm>
            <a:off x="3962400" y="1828800"/>
            <a:ext cx="1049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t = 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1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1653988" y="4114800"/>
            <a:ext cx="5661212" cy="1219200"/>
            <a:chOff x="1653988" y="4114800"/>
            <a:chExt cx="5661212" cy="1219200"/>
          </a:xfrm>
        </p:grpSpPr>
        <p:sp>
          <p:nvSpPr>
            <p:cNvPr id="85" name="AutoShape 55"/>
            <p:cNvSpPr>
              <a:spLocks noChangeArrowheads="1"/>
            </p:cNvSpPr>
            <p:nvPr/>
          </p:nvSpPr>
          <p:spPr bwMode="auto">
            <a:xfrm>
              <a:off x="1676400" y="4495800"/>
              <a:ext cx="1066800" cy="838200"/>
            </a:xfrm>
            <a:prstGeom prst="wedgeRoundRectCallout">
              <a:avLst>
                <a:gd name="adj1" fmla="val -25463"/>
                <a:gd name="adj2" fmla="val 37981"/>
                <a:gd name="adj3" fmla="val 16667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r>
                <a:rPr lang="en-US" altLang="ko-KR" dirty="0">
                  <a:ea typeface="굴림" pitchFamily="50" charset="-127"/>
                </a:rPr>
                <a:t>Storage</a:t>
              </a:r>
            </a:p>
            <a:p>
              <a:r>
                <a:rPr lang="en-US" altLang="ko-KR" dirty="0">
                  <a:ea typeface="굴림" pitchFamily="50" charset="-127"/>
                </a:rPr>
                <a:t>Level 0</a:t>
              </a:r>
            </a:p>
          </p:txBody>
        </p:sp>
        <p:cxnSp>
          <p:nvCxnSpPr>
            <p:cNvPr id="86" name="직선 화살표 연결선 85"/>
            <p:cNvCxnSpPr/>
            <p:nvPr/>
          </p:nvCxnSpPr>
          <p:spPr bwMode="auto">
            <a:xfrm>
              <a:off x="1653988" y="4455458"/>
              <a:ext cx="108921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7" name="직선 연결선 86"/>
            <p:cNvCxnSpPr/>
            <p:nvPr/>
          </p:nvCxnSpPr>
          <p:spPr bwMode="auto">
            <a:xfrm flipV="1">
              <a:off x="1653988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직선 연결선 87"/>
            <p:cNvCxnSpPr/>
            <p:nvPr/>
          </p:nvCxnSpPr>
          <p:spPr bwMode="auto">
            <a:xfrm flipV="1">
              <a:off x="2743200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화살표 연결선 88"/>
            <p:cNvCxnSpPr/>
            <p:nvPr/>
          </p:nvCxnSpPr>
          <p:spPr bwMode="auto">
            <a:xfrm>
              <a:off x="3177988" y="4455458"/>
              <a:ext cx="108921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 flipV="1">
              <a:off x="3177988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/>
            <p:cNvCxnSpPr/>
            <p:nvPr/>
          </p:nvCxnSpPr>
          <p:spPr bwMode="auto">
            <a:xfrm flipV="1">
              <a:off x="4267200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화살표 연결선 91"/>
            <p:cNvCxnSpPr/>
            <p:nvPr/>
          </p:nvCxnSpPr>
          <p:spPr bwMode="auto">
            <a:xfrm>
              <a:off x="4701988" y="4455458"/>
              <a:ext cx="108921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3" name="직선 연결선 92"/>
            <p:cNvCxnSpPr/>
            <p:nvPr/>
          </p:nvCxnSpPr>
          <p:spPr bwMode="auto">
            <a:xfrm flipV="1">
              <a:off x="4701988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/>
          </p:nvCxnSpPr>
          <p:spPr bwMode="auto">
            <a:xfrm flipV="1">
              <a:off x="5791200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화살표 연결선 94"/>
            <p:cNvCxnSpPr/>
            <p:nvPr/>
          </p:nvCxnSpPr>
          <p:spPr bwMode="auto">
            <a:xfrm>
              <a:off x="6225988" y="4455458"/>
              <a:ext cx="108921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6" name="직선 연결선 95"/>
            <p:cNvCxnSpPr/>
            <p:nvPr/>
          </p:nvCxnSpPr>
          <p:spPr bwMode="auto">
            <a:xfrm flipV="1">
              <a:off x="6225988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 bwMode="auto">
            <a:xfrm flipV="1">
              <a:off x="7315200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AutoShape 55"/>
            <p:cNvSpPr>
              <a:spLocks noChangeArrowheads="1"/>
            </p:cNvSpPr>
            <p:nvPr/>
          </p:nvSpPr>
          <p:spPr bwMode="auto">
            <a:xfrm>
              <a:off x="3200400" y="4495800"/>
              <a:ext cx="1066800" cy="838200"/>
            </a:xfrm>
            <a:prstGeom prst="wedgeRoundRectCallout">
              <a:avLst>
                <a:gd name="adj1" fmla="val -25463"/>
                <a:gd name="adj2" fmla="val 37981"/>
                <a:gd name="adj3" fmla="val 16667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r>
                <a:rPr lang="en-US" altLang="ko-KR" dirty="0">
                  <a:ea typeface="굴림" pitchFamily="50" charset="-127"/>
                </a:rPr>
                <a:t>Storage</a:t>
              </a:r>
            </a:p>
            <a:p>
              <a:r>
                <a:rPr lang="en-US" altLang="ko-KR" dirty="0">
                  <a:ea typeface="굴림" pitchFamily="50" charset="-127"/>
                </a:rPr>
                <a:t>Level </a:t>
              </a:r>
              <a:r>
                <a:rPr lang="en-US" altLang="ko-KR" dirty="0" smtClean="0">
                  <a:ea typeface="굴림" pitchFamily="50" charset="-127"/>
                </a:rPr>
                <a:t>1</a:t>
              </a:r>
              <a:endParaRPr lang="en-US" altLang="ko-KR" dirty="0">
                <a:ea typeface="굴림" pitchFamily="50" charset="-127"/>
              </a:endParaRPr>
            </a:p>
          </p:txBody>
        </p:sp>
        <p:sp>
          <p:nvSpPr>
            <p:cNvPr id="99" name="AutoShape 55"/>
            <p:cNvSpPr>
              <a:spLocks noChangeArrowheads="1"/>
            </p:cNvSpPr>
            <p:nvPr/>
          </p:nvSpPr>
          <p:spPr bwMode="auto">
            <a:xfrm>
              <a:off x="4724400" y="4495800"/>
              <a:ext cx="1066800" cy="838200"/>
            </a:xfrm>
            <a:prstGeom prst="wedgeRoundRectCallout">
              <a:avLst>
                <a:gd name="adj1" fmla="val -25463"/>
                <a:gd name="adj2" fmla="val 37981"/>
                <a:gd name="adj3" fmla="val 16667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r>
                <a:rPr lang="en-US" altLang="ko-KR" dirty="0">
                  <a:ea typeface="굴림" pitchFamily="50" charset="-127"/>
                </a:rPr>
                <a:t>Storage</a:t>
              </a:r>
            </a:p>
            <a:p>
              <a:r>
                <a:rPr lang="en-US" altLang="ko-KR" dirty="0">
                  <a:ea typeface="굴림" pitchFamily="50" charset="-127"/>
                </a:rPr>
                <a:t>Level </a:t>
              </a:r>
              <a:r>
                <a:rPr lang="en-US" altLang="ko-KR" dirty="0" smtClean="0">
                  <a:ea typeface="굴림" pitchFamily="50" charset="-127"/>
                </a:rPr>
                <a:t>2</a:t>
              </a:r>
              <a:endParaRPr lang="en-US" altLang="ko-KR" dirty="0">
                <a:ea typeface="굴림" pitchFamily="50" charset="-127"/>
              </a:endParaRPr>
            </a:p>
          </p:txBody>
        </p:sp>
        <p:sp>
          <p:nvSpPr>
            <p:cNvPr id="100" name="AutoShape 55"/>
            <p:cNvSpPr>
              <a:spLocks noChangeArrowheads="1"/>
            </p:cNvSpPr>
            <p:nvPr/>
          </p:nvSpPr>
          <p:spPr bwMode="auto">
            <a:xfrm>
              <a:off x="6248400" y="4495800"/>
              <a:ext cx="1066800" cy="838200"/>
            </a:xfrm>
            <a:prstGeom prst="wedgeRoundRectCallout">
              <a:avLst>
                <a:gd name="adj1" fmla="val -25463"/>
                <a:gd name="adj2" fmla="val 37981"/>
                <a:gd name="adj3" fmla="val 16667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r>
                <a:rPr lang="en-US" altLang="ko-KR" dirty="0">
                  <a:ea typeface="굴림" pitchFamily="50" charset="-127"/>
                </a:rPr>
                <a:t>Storage</a:t>
              </a:r>
            </a:p>
            <a:p>
              <a:r>
                <a:rPr lang="en-US" altLang="ko-KR" dirty="0">
                  <a:ea typeface="굴림" pitchFamily="50" charset="-127"/>
                </a:rPr>
                <a:t>Level </a:t>
              </a:r>
              <a:r>
                <a:rPr lang="en-US" altLang="ko-KR" dirty="0" smtClean="0">
                  <a:ea typeface="굴림" pitchFamily="50" charset="-127"/>
                </a:rPr>
                <a:t>3</a:t>
              </a:r>
              <a:endParaRPr lang="en-US" altLang="ko-KR" dirty="0">
                <a:ea typeface="굴림" pitchFamily="50" charset="-127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2971800" y="2667000"/>
            <a:ext cx="3048000" cy="2590800"/>
            <a:chOff x="2971800" y="2438400"/>
            <a:chExt cx="3048000" cy="2895600"/>
          </a:xfrm>
        </p:grpSpPr>
        <p:cxnSp>
          <p:nvCxnSpPr>
            <p:cNvPr id="102" name="직선 연결선 101"/>
            <p:cNvCxnSpPr/>
            <p:nvPr/>
          </p:nvCxnSpPr>
          <p:spPr bwMode="auto">
            <a:xfrm>
              <a:off x="2971800" y="2438400"/>
              <a:ext cx="0" cy="28956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/>
          </p:nvCxnSpPr>
          <p:spPr bwMode="auto">
            <a:xfrm>
              <a:off x="4495800" y="2438400"/>
              <a:ext cx="0" cy="28956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/>
          </p:nvCxnSpPr>
          <p:spPr bwMode="auto">
            <a:xfrm>
              <a:off x="6019800" y="2438400"/>
              <a:ext cx="0" cy="28956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4" name="그룹 113"/>
          <p:cNvGrpSpPr/>
          <p:nvPr/>
        </p:nvGrpSpPr>
        <p:grpSpPr>
          <a:xfrm>
            <a:off x="2971800" y="5334000"/>
            <a:ext cx="3048000" cy="781110"/>
            <a:chOff x="2971800" y="5543490"/>
            <a:chExt cx="3048000" cy="781110"/>
          </a:xfrm>
        </p:grpSpPr>
        <p:sp>
          <p:nvSpPr>
            <p:cNvPr id="106" name="TextBox 105"/>
            <p:cNvSpPr txBox="1"/>
            <p:nvPr/>
          </p:nvSpPr>
          <p:spPr>
            <a:xfrm>
              <a:off x="3218746" y="5924490"/>
              <a:ext cx="25394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2060"/>
                  </a:solidFill>
                </a:rPr>
                <a:t>Decision Boundaries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  <p:cxnSp>
          <p:nvCxnSpPr>
            <p:cNvPr id="108" name="직선 화살표 연결선 107"/>
            <p:cNvCxnSpPr/>
            <p:nvPr/>
          </p:nvCxnSpPr>
          <p:spPr bwMode="auto">
            <a:xfrm>
              <a:off x="2971800" y="5543490"/>
              <a:ext cx="304800" cy="381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0" name="직선 화살표 연결선 109"/>
            <p:cNvCxnSpPr/>
            <p:nvPr/>
          </p:nvCxnSpPr>
          <p:spPr bwMode="auto">
            <a:xfrm flipH="1">
              <a:off x="5715000" y="5543490"/>
              <a:ext cx="304800" cy="381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2" name="직선 화살표 연결선 111"/>
            <p:cNvCxnSpPr/>
            <p:nvPr/>
          </p:nvCxnSpPr>
          <p:spPr bwMode="auto">
            <a:xfrm>
              <a:off x="4495800" y="5543490"/>
              <a:ext cx="0" cy="304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14C5F-4796-4D38-AD55-256CC930ADAA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Resistance Drift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2821" name="Freeform 5"/>
          <p:cNvSpPr>
            <a:spLocks/>
          </p:cNvSpPr>
          <p:nvPr/>
        </p:nvSpPr>
        <p:spPr bwMode="auto">
          <a:xfrm>
            <a:off x="1671638" y="3125788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ln w="19050">
            <a:solidFill>
              <a:srgbClr val="0000FF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2824" name="Freeform 8"/>
          <p:cNvSpPr>
            <a:spLocks/>
          </p:cNvSpPr>
          <p:nvPr/>
        </p:nvSpPr>
        <p:spPr bwMode="auto">
          <a:xfrm>
            <a:off x="6257925" y="3125788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ln w="19050">
            <a:solidFill>
              <a:srgbClr val="0000FF"/>
            </a:solidFill>
            <a:prstDash val="dash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2825" name="Line 9"/>
          <p:cNvSpPr>
            <a:spLocks noChangeShapeType="1"/>
          </p:cNvSpPr>
          <p:nvPr/>
        </p:nvSpPr>
        <p:spPr bwMode="auto">
          <a:xfrm>
            <a:off x="1289050" y="4446588"/>
            <a:ext cx="66897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6" name="Line 10"/>
          <p:cNvSpPr>
            <a:spLocks noChangeShapeType="1"/>
          </p:cNvSpPr>
          <p:nvPr/>
        </p:nvSpPr>
        <p:spPr bwMode="auto">
          <a:xfrm flipV="1">
            <a:off x="1289050" y="2632075"/>
            <a:ext cx="1588" cy="181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8" name="Text Box 12"/>
          <p:cNvSpPr txBox="1">
            <a:spLocks noChangeArrowheads="1"/>
          </p:cNvSpPr>
          <p:nvPr/>
        </p:nvSpPr>
        <p:spPr bwMode="auto">
          <a:xfrm>
            <a:off x="533400" y="2590800"/>
            <a:ext cx="7191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# of </a:t>
            </a:r>
          </a:p>
          <a:p>
            <a:pPr algn="l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Cells</a:t>
            </a:r>
          </a:p>
        </p:txBody>
      </p:sp>
      <p:sp>
        <p:nvSpPr>
          <p:cNvPr id="162829" name="Rectangle 13"/>
          <p:cNvSpPr>
            <a:spLocks noChangeArrowheads="1"/>
          </p:cNvSpPr>
          <p:nvPr/>
        </p:nvSpPr>
        <p:spPr bwMode="auto">
          <a:xfrm>
            <a:off x="1676400" y="2641600"/>
            <a:ext cx="10509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SET</a:t>
            </a:r>
          </a:p>
        </p:txBody>
      </p:sp>
      <p:sp>
        <p:nvSpPr>
          <p:cNvPr id="162831" name="Rectangle 15"/>
          <p:cNvSpPr>
            <a:spLocks noChangeArrowheads="1"/>
          </p:cNvSpPr>
          <p:nvPr/>
        </p:nvSpPr>
        <p:spPr bwMode="auto">
          <a:xfrm>
            <a:off x="6264275" y="2641600"/>
            <a:ext cx="10509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 dirty="0">
                <a:latin typeface="Times New Roman" pitchFamily="18" charset="0"/>
                <a:ea typeface="굴림" pitchFamily="50" charset="-127"/>
              </a:rPr>
              <a:t>RESET</a:t>
            </a:r>
          </a:p>
        </p:txBody>
      </p:sp>
      <p:sp>
        <p:nvSpPr>
          <p:cNvPr id="162867" name="Text Box 51"/>
          <p:cNvSpPr txBox="1">
            <a:spLocks noChangeArrowheads="1"/>
          </p:cNvSpPr>
          <p:nvPr/>
        </p:nvSpPr>
        <p:spPr bwMode="auto">
          <a:xfrm>
            <a:off x="7848600" y="4419600"/>
            <a:ext cx="417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sym typeface="Symbol" pitchFamily="18" charset="2"/>
              </a:rPr>
              <a:t></a:t>
            </a:r>
            <a:endParaRPr lang="en-US" altLang="ko-KR" sz="2400" dirty="0">
              <a:latin typeface="Times New Roman" pitchFamily="18" charset="0"/>
              <a:ea typeface="굴림" pitchFamily="50" charset="-127"/>
              <a:sym typeface="Symbol" pitchFamily="18" charset="2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3200400" y="3125788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6"/>
          <p:cNvSpPr>
            <a:spLocks/>
          </p:cNvSpPr>
          <p:nvPr/>
        </p:nvSpPr>
        <p:spPr bwMode="auto">
          <a:xfrm>
            <a:off x="4729163" y="3125788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Rectangle 3"/>
          <p:cNvSpPr txBox="1">
            <a:spLocks noChangeArrowheads="1"/>
          </p:cNvSpPr>
          <p:nvPr/>
        </p:nvSpPr>
        <p:spPr bwMode="auto">
          <a:xfrm>
            <a:off x="3962400" y="1828800"/>
            <a:ext cx="1049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t = 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2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grpSp>
        <p:nvGrpSpPr>
          <p:cNvPr id="2" name="그룹 83"/>
          <p:cNvGrpSpPr/>
          <p:nvPr/>
        </p:nvGrpSpPr>
        <p:grpSpPr>
          <a:xfrm>
            <a:off x="1653988" y="4114800"/>
            <a:ext cx="5661212" cy="1219200"/>
            <a:chOff x="1653988" y="4114800"/>
            <a:chExt cx="5661212" cy="1219200"/>
          </a:xfrm>
        </p:grpSpPr>
        <p:sp>
          <p:nvSpPr>
            <p:cNvPr id="85" name="AutoShape 55"/>
            <p:cNvSpPr>
              <a:spLocks noChangeArrowheads="1"/>
            </p:cNvSpPr>
            <p:nvPr/>
          </p:nvSpPr>
          <p:spPr bwMode="auto">
            <a:xfrm>
              <a:off x="1676400" y="4495800"/>
              <a:ext cx="1066800" cy="838200"/>
            </a:xfrm>
            <a:prstGeom prst="wedgeRoundRectCallout">
              <a:avLst>
                <a:gd name="adj1" fmla="val -25463"/>
                <a:gd name="adj2" fmla="val 37981"/>
                <a:gd name="adj3" fmla="val 16667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r>
                <a:rPr lang="en-US" altLang="ko-KR" dirty="0">
                  <a:ea typeface="굴림" pitchFamily="50" charset="-127"/>
                </a:rPr>
                <a:t>Storage</a:t>
              </a:r>
            </a:p>
            <a:p>
              <a:r>
                <a:rPr lang="en-US" altLang="ko-KR" dirty="0">
                  <a:ea typeface="굴림" pitchFamily="50" charset="-127"/>
                </a:rPr>
                <a:t>Level 0</a:t>
              </a:r>
            </a:p>
          </p:txBody>
        </p:sp>
        <p:cxnSp>
          <p:nvCxnSpPr>
            <p:cNvPr id="86" name="직선 화살표 연결선 85"/>
            <p:cNvCxnSpPr/>
            <p:nvPr/>
          </p:nvCxnSpPr>
          <p:spPr bwMode="auto">
            <a:xfrm>
              <a:off x="1653988" y="4455458"/>
              <a:ext cx="108921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7" name="직선 연결선 86"/>
            <p:cNvCxnSpPr/>
            <p:nvPr/>
          </p:nvCxnSpPr>
          <p:spPr bwMode="auto">
            <a:xfrm flipV="1">
              <a:off x="1653988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직선 연결선 87"/>
            <p:cNvCxnSpPr/>
            <p:nvPr/>
          </p:nvCxnSpPr>
          <p:spPr bwMode="auto">
            <a:xfrm flipV="1">
              <a:off x="2743200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화살표 연결선 88"/>
            <p:cNvCxnSpPr/>
            <p:nvPr/>
          </p:nvCxnSpPr>
          <p:spPr bwMode="auto">
            <a:xfrm>
              <a:off x="3177988" y="4455458"/>
              <a:ext cx="108921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 flipV="1">
              <a:off x="3177988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/>
            <p:cNvCxnSpPr/>
            <p:nvPr/>
          </p:nvCxnSpPr>
          <p:spPr bwMode="auto">
            <a:xfrm flipV="1">
              <a:off x="4267200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화살표 연결선 91"/>
            <p:cNvCxnSpPr/>
            <p:nvPr/>
          </p:nvCxnSpPr>
          <p:spPr bwMode="auto">
            <a:xfrm>
              <a:off x="4701988" y="4455458"/>
              <a:ext cx="108921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3" name="직선 연결선 92"/>
            <p:cNvCxnSpPr/>
            <p:nvPr/>
          </p:nvCxnSpPr>
          <p:spPr bwMode="auto">
            <a:xfrm flipV="1">
              <a:off x="4701988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/>
          </p:nvCxnSpPr>
          <p:spPr bwMode="auto">
            <a:xfrm flipV="1">
              <a:off x="5791200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화살표 연결선 94"/>
            <p:cNvCxnSpPr/>
            <p:nvPr/>
          </p:nvCxnSpPr>
          <p:spPr bwMode="auto">
            <a:xfrm>
              <a:off x="6225988" y="4455458"/>
              <a:ext cx="108921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6" name="직선 연결선 95"/>
            <p:cNvCxnSpPr/>
            <p:nvPr/>
          </p:nvCxnSpPr>
          <p:spPr bwMode="auto">
            <a:xfrm flipV="1">
              <a:off x="6225988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 bwMode="auto">
            <a:xfrm flipV="1">
              <a:off x="7315200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AutoShape 55"/>
            <p:cNvSpPr>
              <a:spLocks noChangeArrowheads="1"/>
            </p:cNvSpPr>
            <p:nvPr/>
          </p:nvSpPr>
          <p:spPr bwMode="auto">
            <a:xfrm>
              <a:off x="3200400" y="4495800"/>
              <a:ext cx="1066800" cy="838200"/>
            </a:xfrm>
            <a:prstGeom prst="wedgeRoundRectCallout">
              <a:avLst>
                <a:gd name="adj1" fmla="val -25463"/>
                <a:gd name="adj2" fmla="val 37981"/>
                <a:gd name="adj3" fmla="val 16667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r>
                <a:rPr lang="en-US" altLang="ko-KR" dirty="0">
                  <a:ea typeface="굴림" pitchFamily="50" charset="-127"/>
                </a:rPr>
                <a:t>Storage</a:t>
              </a:r>
            </a:p>
            <a:p>
              <a:r>
                <a:rPr lang="en-US" altLang="ko-KR" dirty="0">
                  <a:ea typeface="굴림" pitchFamily="50" charset="-127"/>
                </a:rPr>
                <a:t>Level </a:t>
              </a:r>
              <a:r>
                <a:rPr lang="en-US" altLang="ko-KR" dirty="0" smtClean="0">
                  <a:ea typeface="굴림" pitchFamily="50" charset="-127"/>
                </a:rPr>
                <a:t>1</a:t>
              </a:r>
              <a:endParaRPr lang="en-US" altLang="ko-KR" dirty="0">
                <a:ea typeface="굴림" pitchFamily="50" charset="-127"/>
              </a:endParaRPr>
            </a:p>
          </p:txBody>
        </p:sp>
        <p:sp>
          <p:nvSpPr>
            <p:cNvPr id="99" name="AutoShape 55"/>
            <p:cNvSpPr>
              <a:spLocks noChangeArrowheads="1"/>
            </p:cNvSpPr>
            <p:nvPr/>
          </p:nvSpPr>
          <p:spPr bwMode="auto">
            <a:xfrm>
              <a:off x="4724400" y="4495800"/>
              <a:ext cx="1066800" cy="838200"/>
            </a:xfrm>
            <a:prstGeom prst="wedgeRoundRectCallout">
              <a:avLst>
                <a:gd name="adj1" fmla="val -25463"/>
                <a:gd name="adj2" fmla="val 37981"/>
                <a:gd name="adj3" fmla="val 16667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r>
                <a:rPr lang="en-US" altLang="ko-KR" dirty="0">
                  <a:ea typeface="굴림" pitchFamily="50" charset="-127"/>
                </a:rPr>
                <a:t>Storage</a:t>
              </a:r>
            </a:p>
            <a:p>
              <a:r>
                <a:rPr lang="en-US" altLang="ko-KR" dirty="0">
                  <a:ea typeface="굴림" pitchFamily="50" charset="-127"/>
                </a:rPr>
                <a:t>Level </a:t>
              </a:r>
              <a:r>
                <a:rPr lang="en-US" altLang="ko-KR" dirty="0" smtClean="0">
                  <a:ea typeface="굴림" pitchFamily="50" charset="-127"/>
                </a:rPr>
                <a:t>2</a:t>
              </a:r>
              <a:endParaRPr lang="en-US" altLang="ko-KR" dirty="0">
                <a:ea typeface="굴림" pitchFamily="50" charset="-127"/>
              </a:endParaRPr>
            </a:p>
          </p:txBody>
        </p:sp>
        <p:sp>
          <p:nvSpPr>
            <p:cNvPr id="100" name="AutoShape 55"/>
            <p:cNvSpPr>
              <a:spLocks noChangeArrowheads="1"/>
            </p:cNvSpPr>
            <p:nvPr/>
          </p:nvSpPr>
          <p:spPr bwMode="auto">
            <a:xfrm>
              <a:off x="6248400" y="4495800"/>
              <a:ext cx="1066800" cy="838200"/>
            </a:xfrm>
            <a:prstGeom prst="wedgeRoundRectCallout">
              <a:avLst>
                <a:gd name="adj1" fmla="val -25463"/>
                <a:gd name="adj2" fmla="val 37981"/>
                <a:gd name="adj3" fmla="val 16667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r>
                <a:rPr lang="en-US" altLang="ko-KR" dirty="0">
                  <a:ea typeface="굴림" pitchFamily="50" charset="-127"/>
                </a:rPr>
                <a:t>Storage</a:t>
              </a:r>
            </a:p>
            <a:p>
              <a:r>
                <a:rPr lang="en-US" altLang="ko-KR" dirty="0">
                  <a:ea typeface="굴림" pitchFamily="50" charset="-127"/>
                </a:rPr>
                <a:t>Level </a:t>
              </a:r>
              <a:r>
                <a:rPr lang="en-US" altLang="ko-KR" dirty="0" smtClean="0">
                  <a:ea typeface="굴림" pitchFamily="50" charset="-127"/>
                </a:rPr>
                <a:t>3</a:t>
              </a:r>
              <a:endParaRPr lang="en-US" altLang="ko-KR" dirty="0">
                <a:ea typeface="굴림" pitchFamily="50" charset="-127"/>
              </a:endParaRPr>
            </a:p>
          </p:txBody>
        </p:sp>
      </p:grpSp>
      <p:grpSp>
        <p:nvGrpSpPr>
          <p:cNvPr id="3" name="그룹 112"/>
          <p:cNvGrpSpPr/>
          <p:nvPr/>
        </p:nvGrpSpPr>
        <p:grpSpPr>
          <a:xfrm>
            <a:off x="2971800" y="2667000"/>
            <a:ext cx="3048000" cy="2590800"/>
            <a:chOff x="2971800" y="2438400"/>
            <a:chExt cx="3048000" cy="2895600"/>
          </a:xfrm>
        </p:grpSpPr>
        <p:cxnSp>
          <p:nvCxnSpPr>
            <p:cNvPr id="102" name="직선 연결선 101"/>
            <p:cNvCxnSpPr/>
            <p:nvPr/>
          </p:nvCxnSpPr>
          <p:spPr bwMode="auto">
            <a:xfrm>
              <a:off x="2971800" y="2438400"/>
              <a:ext cx="0" cy="28956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/>
          </p:nvCxnSpPr>
          <p:spPr bwMode="auto">
            <a:xfrm>
              <a:off x="4495800" y="2438400"/>
              <a:ext cx="0" cy="28956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/>
          </p:nvCxnSpPr>
          <p:spPr bwMode="auto">
            <a:xfrm>
              <a:off x="6019800" y="2438400"/>
              <a:ext cx="0" cy="28956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1" name="Freeform 8"/>
          <p:cNvSpPr>
            <a:spLocks/>
          </p:cNvSpPr>
          <p:nvPr/>
        </p:nvSpPr>
        <p:spPr bwMode="auto">
          <a:xfrm>
            <a:off x="6492875" y="3124200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ln w="19050">
            <a:solidFill>
              <a:srgbClr val="0000FF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3282950" y="3124200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6"/>
          <p:cNvSpPr>
            <a:spLocks/>
          </p:cNvSpPr>
          <p:nvPr/>
        </p:nvSpPr>
        <p:spPr bwMode="auto">
          <a:xfrm>
            <a:off x="4887913" y="3124200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14C5F-4796-4D38-AD55-256CC930ADAA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Resistance Drift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2821" name="Freeform 5"/>
          <p:cNvSpPr>
            <a:spLocks/>
          </p:cNvSpPr>
          <p:nvPr/>
        </p:nvSpPr>
        <p:spPr bwMode="auto">
          <a:xfrm>
            <a:off x="1671638" y="3125788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ln w="19050">
            <a:solidFill>
              <a:srgbClr val="0000FF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2824" name="Freeform 8"/>
          <p:cNvSpPr>
            <a:spLocks/>
          </p:cNvSpPr>
          <p:nvPr/>
        </p:nvSpPr>
        <p:spPr bwMode="auto">
          <a:xfrm>
            <a:off x="6257925" y="3125788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ln w="19050">
            <a:solidFill>
              <a:srgbClr val="0000FF"/>
            </a:solidFill>
            <a:prstDash val="dash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2825" name="Line 9"/>
          <p:cNvSpPr>
            <a:spLocks noChangeShapeType="1"/>
          </p:cNvSpPr>
          <p:nvPr/>
        </p:nvSpPr>
        <p:spPr bwMode="auto">
          <a:xfrm>
            <a:off x="1289050" y="4446588"/>
            <a:ext cx="66897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6" name="Line 10"/>
          <p:cNvSpPr>
            <a:spLocks noChangeShapeType="1"/>
          </p:cNvSpPr>
          <p:nvPr/>
        </p:nvSpPr>
        <p:spPr bwMode="auto">
          <a:xfrm flipV="1">
            <a:off x="1289050" y="2632075"/>
            <a:ext cx="1588" cy="181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8" name="Text Box 12"/>
          <p:cNvSpPr txBox="1">
            <a:spLocks noChangeArrowheads="1"/>
          </p:cNvSpPr>
          <p:nvPr/>
        </p:nvSpPr>
        <p:spPr bwMode="auto">
          <a:xfrm>
            <a:off x="533400" y="2590800"/>
            <a:ext cx="7191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# of </a:t>
            </a:r>
          </a:p>
          <a:p>
            <a:pPr algn="l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Cells</a:t>
            </a:r>
          </a:p>
        </p:txBody>
      </p:sp>
      <p:sp>
        <p:nvSpPr>
          <p:cNvPr id="162829" name="Rectangle 13"/>
          <p:cNvSpPr>
            <a:spLocks noChangeArrowheads="1"/>
          </p:cNvSpPr>
          <p:nvPr/>
        </p:nvSpPr>
        <p:spPr bwMode="auto">
          <a:xfrm>
            <a:off x="1676400" y="2641600"/>
            <a:ext cx="10509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SET</a:t>
            </a:r>
          </a:p>
        </p:txBody>
      </p:sp>
      <p:sp>
        <p:nvSpPr>
          <p:cNvPr id="162831" name="Rectangle 15"/>
          <p:cNvSpPr>
            <a:spLocks noChangeArrowheads="1"/>
          </p:cNvSpPr>
          <p:nvPr/>
        </p:nvSpPr>
        <p:spPr bwMode="auto">
          <a:xfrm>
            <a:off x="6264275" y="2641600"/>
            <a:ext cx="10509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 dirty="0">
                <a:latin typeface="Times New Roman" pitchFamily="18" charset="0"/>
                <a:ea typeface="굴림" pitchFamily="50" charset="-127"/>
              </a:rPr>
              <a:t>RESET</a:t>
            </a:r>
          </a:p>
        </p:txBody>
      </p:sp>
      <p:sp>
        <p:nvSpPr>
          <p:cNvPr id="162867" name="Text Box 51"/>
          <p:cNvSpPr txBox="1">
            <a:spLocks noChangeArrowheads="1"/>
          </p:cNvSpPr>
          <p:nvPr/>
        </p:nvSpPr>
        <p:spPr bwMode="auto">
          <a:xfrm>
            <a:off x="7848600" y="4419600"/>
            <a:ext cx="417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sym typeface="Symbol" pitchFamily="18" charset="2"/>
              </a:rPr>
              <a:t></a:t>
            </a:r>
            <a:endParaRPr lang="en-US" altLang="ko-KR" sz="2400" dirty="0">
              <a:latin typeface="Times New Roman" pitchFamily="18" charset="0"/>
              <a:ea typeface="굴림" pitchFamily="50" charset="-127"/>
              <a:sym typeface="Symbol" pitchFamily="18" charset="2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3200400" y="3125788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6"/>
          <p:cNvSpPr>
            <a:spLocks/>
          </p:cNvSpPr>
          <p:nvPr/>
        </p:nvSpPr>
        <p:spPr bwMode="auto">
          <a:xfrm>
            <a:off x="4729163" y="3125788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Rectangle 3"/>
          <p:cNvSpPr txBox="1">
            <a:spLocks noChangeArrowheads="1"/>
          </p:cNvSpPr>
          <p:nvPr/>
        </p:nvSpPr>
        <p:spPr bwMode="auto">
          <a:xfrm>
            <a:off x="3962400" y="1828800"/>
            <a:ext cx="1049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t = 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4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grpSp>
        <p:nvGrpSpPr>
          <p:cNvPr id="2" name="그룹 83"/>
          <p:cNvGrpSpPr/>
          <p:nvPr/>
        </p:nvGrpSpPr>
        <p:grpSpPr>
          <a:xfrm>
            <a:off x="1653988" y="4114800"/>
            <a:ext cx="5661212" cy="1219200"/>
            <a:chOff x="1653988" y="4114800"/>
            <a:chExt cx="5661212" cy="1219200"/>
          </a:xfrm>
        </p:grpSpPr>
        <p:sp>
          <p:nvSpPr>
            <p:cNvPr id="85" name="AutoShape 55"/>
            <p:cNvSpPr>
              <a:spLocks noChangeArrowheads="1"/>
            </p:cNvSpPr>
            <p:nvPr/>
          </p:nvSpPr>
          <p:spPr bwMode="auto">
            <a:xfrm>
              <a:off x="1676400" y="4495800"/>
              <a:ext cx="1066800" cy="838200"/>
            </a:xfrm>
            <a:prstGeom prst="wedgeRoundRectCallout">
              <a:avLst>
                <a:gd name="adj1" fmla="val -25463"/>
                <a:gd name="adj2" fmla="val 37981"/>
                <a:gd name="adj3" fmla="val 16667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r>
                <a:rPr lang="en-US" altLang="ko-KR" dirty="0">
                  <a:ea typeface="굴림" pitchFamily="50" charset="-127"/>
                </a:rPr>
                <a:t>Storage</a:t>
              </a:r>
            </a:p>
            <a:p>
              <a:r>
                <a:rPr lang="en-US" altLang="ko-KR" dirty="0">
                  <a:ea typeface="굴림" pitchFamily="50" charset="-127"/>
                </a:rPr>
                <a:t>Level 0</a:t>
              </a:r>
            </a:p>
          </p:txBody>
        </p:sp>
        <p:cxnSp>
          <p:nvCxnSpPr>
            <p:cNvPr id="86" name="직선 화살표 연결선 85"/>
            <p:cNvCxnSpPr/>
            <p:nvPr/>
          </p:nvCxnSpPr>
          <p:spPr bwMode="auto">
            <a:xfrm>
              <a:off x="1653988" y="4455458"/>
              <a:ext cx="108921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7" name="직선 연결선 86"/>
            <p:cNvCxnSpPr/>
            <p:nvPr/>
          </p:nvCxnSpPr>
          <p:spPr bwMode="auto">
            <a:xfrm flipV="1">
              <a:off x="1653988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직선 연결선 87"/>
            <p:cNvCxnSpPr/>
            <p:nvPr/>
          </p:nvCxnSpPr>
          <p:spPr bwMode="auto">
            <a:xfrm flipV="1">
              <a:off x="2743200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화살표 연결선 88"/>
            <p:cNvCxnSpPr/>
            <p:nvPr/>
          </p:nvCxnSpPr>
          <p:spPr bwMode="auto">
            <a:xfrm>
              <a:off x="3177988" y="4455458"/>
              <a:ext cx="108921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 flipV="1">
              <a:off x="3177988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/>
            <p:cNvCxnSpPr/>
            <p:nvPr/>
          </p:nvCxnSpPr>
          <p:spPr bwMode="auto">
            <a:xfrm flipV="1">
              <a:off x="4267200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화살표 연결선 91"/>
            <p:cNvCxnSpPr/>
            <p:nvPr/>
          </p:nvCxnSpPr>
          <p:spPr bwMode="auto">
            <a:xfrm>
              <a:off x="4701988" y="4455458"/>
              <a:ext cx="108921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3" name="직선 연결선 92"/>
            <p:cNvCxnSpPr/>
            <p:nvPr/>
          </p:nvCxnSpPr>
          <p:spPr bwMode="auto">
            <a:xfrm flipV="1">
              <a:off x="4701988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/>
          </p:nvCxnSpPr>
          <p:spPr bwMode="auto">
            <a:xfrm flipV="1">
              <a:off x="5791200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화살표 연결선 94"/>
            <p:cNvCxnSpPr/>
            <p:nvPr/>
          </p:nvCxnSpPr>
          <p:spPr bwMode="auto">
            <a:xfrm>
              <a:off x="6225988" y="4455458"/>
              <a:ext cx="108921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6" name="직선 연결선 95"/>
            <p:cNvCxnSpPr/>
            <p:nvPr/>
          </p:nvCxnSpPr>
          <p:spPr bwMode="auto">
            <a:xfrm flipV="1">
              <a:off x="6225988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 bwMode="auto">
            <a:xfrm flipV="1">
              <a:off x="7315200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AutoShape 55"/>
            <p:cNvSpPr>
              <a:spLocks noChangeArrowheads="1"/>
            </p:cNvSpPr>
            <p:nvPr/>
          </p:nvSpPr>
          <p:spPr bwMode="auto">
            <a:xfrm>
              <a:off x="3200400" y="4495800"/>
              <a:ext cx="1066800" cy="838200"/>
            </a:xfrm>
            <a:prstGeom prst="wedgeRoundRectCallout">
              <a:avLst>
                <a:gd name="adj1" fmla="val -25463"/>
                <a:gd name="adj2" fmla="val 37981"/>
                <a:gd name="adj3" fmla="val 16667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r>
                <a:rPr lang="en-US" altLang="ko-KR" dirty="0">
                  <a:ea typeface="굴림" pitchFamily="50" charset="-127"/>
                </a:rPr>
                <a:t>Storage</a:t>
              </a:r>
            </a:p>
            <a:p>
              <a:r>
                <a:rPr lang="en-US" altLang="ko-KR" dirty="0">
                  <a:ea typeface="굴림" pitchFamily="50" charset="-127"/>
                </a:rPr>
                <a:t>Level </a:t>
              </a:r>
              <a:r>
                <a:rPr lang="en-US" altLang="ko-KR" dirty="0" smtClean="0">
                  <a:ea typeface="굴림" pitchFamily="50" charset="-127"/>
                </a:rPr>
                <a:t>1</a:t>
              </a:r>
              <a:endParaRPr lang="en-US" altLang="ko-KR" dirty="0">
                <a:ea typeface="굴림" pitchFamily="50" charset="-127"/>
              </a:endParaRPr>
            </a:p>
          </p:txBody>
        </p:sp>
        <p:sp>
          <p:nvSpPr>
            <p:cNvPr id="99" name="AutoShape 55"/>
            <p:cNvSpPr>
              <a:spLocks noChangeArrowheads="1"/>
            </p:cNvSpPr>
            <p:nvPr/>
          </p:nvSpPr>
          <p:spPr bwMode="auto">
            <a:xfrm>
              <a:off x="4724400" y="4495800"/>
              <a:ext cx="1066800" cy="838200"/>
            </a:xfrm>
            <a:prstGeom prst="wedgeRoundRectCallout">
              <a:avLst>
                <a:gd name="adj1" fmla="val -25463"/>
                <a:gd name="adj2" fmla="val 37981"/>
                <a:gd name="adj3" fmla="val 16667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r>
                <a:rPr lang="en-US" altLang="ko-KR" dirty="0">
                  <a:ea typeface="굴림" pitchFamily="50" charset="-127"/>
                </a:rPr>
                <a:t>Storage</a:t>
              </a:r>
            </a:p>
            <a:p>
              <a:r>
                <a:rPr lang="en-US" altLang="ko-KR" dirty="0">
                  <a:ea typeface="굴림" pitchFamily="50" charset="-127"/>
                </a:rPr>
                <a:t>Level </a:t>
              </a:r>
              <a:r>
                <a:rPr lang="en-US" altLang="ko-KR" dirty="0" smtClean="0">
                  <a:ea typeface="굴림" pitchFamily="50" charset="-127"/>
                </a:rPr>
                <a:t>2</a:t>
              </a:r>
              <a:endParaRPr lang="en-US" altLang="ko-KR" dirty="0">
                <a:ea typeface="굴림" pitchFamily="50" charset="-127"/>
              </a:endParaRPr>
            </a:p>
          </p:txBody>
        </p:sp>
        <p:sp>
          <p:nvSpPr>
            <p:cNvPr id="100" name="AutoShape 55"/>
            <p:cNvSpPr>
              <a:spLocks noChangeArrowheads="1"/>
            </p:cNvSpPr>
            <p:nvPr/>
          </p:nvSpPr>
          <p:spPr bwMode="auto">
            <a:xfrm>
              <a:off x="6248400" y="4495800"/>
              <a:ext cx="1066800" cy="838200"/>
            </a:xfrm>
            <a:prstGeom prst="wedgeRoundRectCallout">
              <a:avLst>
                <a:gd name="adj1" fmla="val -25463"/>
                <a:gd name="adj2" fmla="val 37981"/>
                <a:gd name="adj3" fmla="val 16667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r>
                <a:rPr lang="en-US" altLang="ko-KR" dirty="0">
                  <a:ea typeface="굴림" pitchFamily="50" charset="-127"/>
                </a:rPr>
                <a:t>Storage</a:t>
              </a:r>
            </a:p>
            <a:p>
              <a:r>
                <a:rPr lang="en-US" altLang="ko-KR" dirty="0">
                  <a:ea typeface="굴림" pitchFamily="50" charset="-127"/>
                </a:rPr>
                <a:t>Level </a:t>
              </a:r>
              <a:r>
                <a:rPr lang="en-US" altLang="ko-KR" dirty="0" smtClean="0">
                  <a:ea typeface="굴림" pitchFamily="50" charset="-127"/>
                </a:rPr>
                <a:t>3</a:t>
              </a:r>
              <a:endParaRPr lang="en-US" altLang="ko-KR" dirty="0">
                <a:ea typeface="굴림" pitchFamily="50" charset="-127"/>
              </a:endParaRPr>
            </a:p>
          </p:txBody>
        </p:sp>
      </p:grpSp>
      <p:grpSp>
        <p:nvGrpSpPr>
          <p:cNvPr id="3" name="그룹 112"/>
          <p:cNvGrpSpPr/>
          <p:nvPr/>
        </p:nvGrpSpPr>
        <p:grpSpPr>
          <a:xfrm>
            <a:off x="2971800" y="2667000"/>
            <a:ext cx="3048000" cy="2590800"/>
            <a:chOff x="2971800" y="2438400"/>
            <a:chExt cx="3048000" cy="2895600"/>
          </a:xfrm>
        </p:grpSpPr>
        <p:cxnSp>
          <p:nvCxnSpPr>
            <p:cNvPr id="102" name="직선 연결선 101"/>
            <p:cNvCxnSpPr/>
            <p:nvPr/>
          </p:nvCxnSpPr>
          <p:spPr bwMode="auto">
            <a:xfrm>
              <a:off x="2971800" y="2438400"/>
              <a:ext cx="0" cy="28956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/>
          </p:nvCxnSpPr>
          <p:spPr bwMode="auto">
            <a:xfrm>
              <a:off x="4495800" y="2438400"/>
              <a:ext cx="0" cy="28956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/>
          </p:nvCxnSpPr>
          <p:spPr bwMode="auto">
            <a:xfrm>
              <a:off x="6019800" y="2438400"/>
              <a:ext cx="0" cy="28956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1" name="Freeform 8"/>
          <p:cNvSpPr>
            <a:spLocks/>
          </p:cNvSpPr>
          <p:nvPr/>
        </p:nvSpPr>
        <p:spPr bwMode="auto">
          <a:xfrm>
            <a:off x="6721475" y="3124200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ln w="19050">
            <a:solidFill>
              <a:srgbClr val="0000FF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3359150" y="3124200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직사각형 38"/>
          <p:cNvSpPr/>
          <p:nvPr/>
        </p:nvSpPr>
        <p:spPr bwMode="auto">
          <a:xfrm>
            <a:off x="6019800" y="4191000"/>
            <a:ext cx="76200" cy="152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Freeform 6"/>
          <p:cNvSpPr>
            <a:spLocks/>
          </p:cNvSpPr>
          <p:nvPr/>
        </p:nvSpPr>
        <p:spPr bwMode="auto">
          <a:xfrm>
            <a:off x="5040313" y="3124200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14C5F-4796-4D38-AD55-256CC930ADAA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Resistance Drift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2821" name="Freeform 5"/>
          <p:cNvSpPr>
            <a:spLocks/>
          </p:cNvSpPr>
          <p:nvPr/>
        </p:nvSpPr>
        <p:spPr bwMode="auto">
          <a:xfrm>
            <a:off x="1671638" y="3125788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ln w="19050">
            <a:solidFill>
              <a:srgbClr val="0000FF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2824" name="Freeform 8"/>
          <p:cNvSpPr>
            <a:spLocks/>
          </p:cNvSpPr>
          <p:nvPr/>
        </p:nvSpPr>
        <p:spPr bwMode="auto">
          <a:xfrm>
            <a:off x="6257925" y="3125788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ln w="19050">
            <a:solidFill>
              <a:srgbClr val="0000FF"/>
            </a:solidFill>
            <a:prstDash val="dash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2825" name="Line 9"/>
          <p:cNvSpPr>
            <a:spLocks noChangeShapeType="1"/>
          </p:cNvSpPr>
          <p:nvPr/>
        </p:nvSpPr>
        <p:spPr bwMode="auto">
          <a:xfrm>
            <a:off x="1289050" y="4446588"/>
            <a:ext cx="66897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6" name="Line 10"/>
          <p:cNvSpPr>
            <a:spLocks noChangeShapeType="1"/>
          </p:cNvSpPr>
          <p:nvPr/>
        </p:nvSpPr>
        <p:spPr bwMode="auto">
          <a:xfrm flipV="1">
            <a:off x="1289050" y="2632075"/>
            <a:ext cx="1588" cy="181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8" name="Text Box 12"/>
          <p:cNvSpPr txBox="1">
            <a:spLocks noChangeArrowheads="1"/>
          </p:cNvSpPr>
          <p:nvPr/>
        </p:nvSpPr>
        <p:spPr bwMode="auto">
          <a:xfrm>
            <a:off x="533400" y="2590800"/>
            <a:ext cx="7191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# of </a:t>
            </a:r>
          </a:p>
          <a:p>
            <a:pPr algn="l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Cells</a:t>
            </a:r>
          </a:p>
        </p:txBody>
      </p:sp>
      <p:sp>
        <p:nvSpPr>
          <p:cNvPr id="162829" name="Rectangle 13"/>
          <p:cNvSpPr>
            <a:spLocks noChangeArrowheads="1"/>
          </p:cNvSpPr>
          <p:nvPr/>
        </p:nvSpPr>
        <p:spPr bwMode="auto">
          <a:xfrm>
            <a:off x="1676400" y="2641600"/>
            <a:ext cx="10509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SET</a:t>
            </a:r>
          </a:p>
        </p:txBody>
      </p:sp>
      <p:sp>
        <p:nvSpPr>
          <p:cNvPr id="162831" name="Rectangle 15"/>
          <p:cNvSpPr>
            <a:spLocks noChangeArrowheads="1"/>
          </p:cNvSpPr>
          <p:nvPr/>
        </p:nvSpPr>
        <p:spPr bwMode="auto">
          <a:xfrm>
            <a:off x="6264275" y="2641600"/>
            <a:ext cx="10509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 dirty="0">
                <a:latin typeface="Times New Roman" pitchFamily="18" charset="0"/>
                <a:ea typeface="굴림" pitchFamily="50" charset="-127"/>
              </a:rPr>
              <a:t>RESET</a:t>
            </a:r>
          </a:p>
        </p:txBody>
      </p:sp>
      <p:sp>
        <p:nvSpPr>
          <p:cNvPr id="162867" name="Text Box 51"/>
          <p:cNvSpPr txBox="1">
            <a:spLocks noChangeArrowheads="1"/>
          </p:cNvSpPr>
          <p:nvPr/>
        </p:nvSpPr>
        <p:spPr bwMode="auto">
          <a:xfrm>
            <a:off x="7848600" y="4419600"/>
            <a:ext cx="417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sym typeface="Symbol" pitchFamily="18" charset="2"/>
              </a:rPr>
              <a:t></a:t>
            </a:r>
            <a:endParaRPr lang="en-US" altLang="ko-KR" sz="2400" dirty="0">
              <a:latin typeface="Times New Roman" pitchFamily="18" charset="0"/>
              <a:ea typeface="굴림" pitchFamily="50" charset="-127"/>
              <a:sym typeface="Symbol" pitchFamily="18" charset="2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3200400" y="3125788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6"/>
          <p:cNvSpPr>
            <a:spLocks/>
          </p:cNvSpPr>
          <p:nvPr/>
        </p:nvSpPr>
        <p:spPr bwMode="auto">
          <a:xfrm>
            <a:off x="4729163" y="3125788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Rectangle 3"/>
          <p:cNvSpPr txBox="1">
            <a:spLocks noChangeArrowheads="1"/>
          </p:cNvSpPr>
          <p:nvPr/>
        </p:nvSpPr>
        <p:spPr bwMode="auto">
          <a:xfrm>
            <a:off x="3962400" y="1828800"/>
            <a:ext cx="1049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t = 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8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  <p:grpSp>
        <p:nvGrpSpPr>
          <p:cNvPr id="2" name="그룹 83"/>
          <p:cNvGrpSpPr/>
          <p:nvPr/>
        </p:nvGrpSpPr>
        <p:grpSpPr>
          <a:xfrm>
            <a:off x="1653988" y="4114800"/>
            <a:ext cx="5661212" cy="1219200"/>
            <a:chOff x="1653988" y="4114800"/>
            <a:chExt cx="5661212" cy="1219200"/>
          </a:xfrm>
        </p:grpSpPr>
        <p:sp>
          <p:nvSpPr>
            <p:cNvPr id="85" name="AutoShape 55"/>
            <p:cNvSpPr>
              <a:spLocks noChangeArrowheads="1"/>
            </p:cNvSpPr>
            <p:nvPr/>
          </p:nvSpPr>
          <p:spPr bwMode="auto">
            <a:xfrm>
              <a:off x="1676400" y="4495800"/>
              <a:ext cx="1066800" cy="838200"/>
            </a:xfrm>
            <a:prstGeom prst="wedgeRoundRectCallout">
              <a:avLst>
                <a:gd name="adj1" fmla="val -25463"/>
                <a:gd name="adj2" fmla="val 37981"/>
                <a:gd name="adj3" fmla="val 16667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r>
                <a:rPr lang="en-US" altLang="ko-KR" dirty="0">
                  <a:ea typeface="굴림" pitchFamily="50" charset="-127"/>
                </a:rPr>
                <a:t>Storage</a:t>
              </a:r>
            </a:p>
            <a:p>
              <a:r>
                <a:rPr lang="en-US" altLang="ko-KR" dirty="0">
                  <a:ea typeface="굴림" pitchFamily="50" charset="-127"/>
                </a:rPr>
                <a:t>Level 0</a:t>
              </a:r>
            </a:p>
          </p:txBody>
        </p:sp>
        <p:cxnSp>
          <p:nvCxnSpPr>
            <p:cNvPr id="86" name="직선 화살표 연결선 85"/>
            <p:cNvCxnSpPr/>
            <p:nvPr/>
          </p:nvCxnSpPr>
          <p:spPr bwMode="auto">
            <a:xfrm>
              <a:off x="1653988" y="4455458"/>
              <a:ext cx="108921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7" name="직선 연결선 86"/>
            <p:cNvCxnSpPr/>
            <p:nvPr/>
          </p:nvCxnSpPr>
          <p:spPr bwMode="auto">
            <a:xfrm flipV="1">
              <a:off x="1653988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직선 연결선 87"/>
            <p:cNvCxnSpPr/>
            <p:nvPr/>
          </p:nvCxnSpPr>
          <p:spPr bwMode="auto">
            <a:xfrm flipV="1">
              <a:off x="2743200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화살표 연결선 88"/>
            <p:cNvCxnSpPr/>
            <p:nvPr/>
          </p:nvCxnSpPr>
          <p:spPr bwMode="auto">
            <a:xfrm>
              <a:off x="3177988" y="4455458"/>
              <a:ext cx="108921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 flipV="1">
              <a:off x="3177988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/>
            <p:cNvCxnSpPr/>
            <p:nvPr/>
          </p:nvCxnSpPr>
          <p:spPr bwMode="auto">
            <a:xfrm flipV="1">
              <a:off x="4267200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화살표 연결선 91"/>
            <p:cNvCxnSpPr/>
            <p:nvPr/>
          </p:nvCxnSpPr>
          <p:spPr bwMode="auto">
            <a:xfrm>
              <a:off x="4701988" y="4455458"/>
              <a:ext cx="108921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3" name="직선 연결선 92"/>
            <p:cNvCxnSpPr/>
            <p:nvPr/>
          </p:nvCxnSpPr>
          <p:spPr bwMode="auto">
            <a:xfrm flipV="1">
              <a:off x="4701988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/>
          </p:nvCxnSpPr>
          <p:spPr bwMode="auto">
            <a:xfrm flipV="1">
              <a:off x="5791200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화살표 연결선 94"/>
            <p:cNvCxnSpPr/>
            <p:nvPr/>
          </p:nvCxnSpPr>
          <p:spPr bwMode="auto">
            <a:xfrm>
              <a:off x="6225988" y="4455458"/>
              <a:ext cx="108921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6" name="직선 연결선 95"/>
            <p:cNvCxnSpPr/>
            <p:nvPr/>
          </p:nvCxnSpPr>
          <p:spPr bwMode="auto">
            <a:xfrm flipV="1">
              <a:off x="6225988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 bwMode="auto">
            <a:xfrm flipV="1">
              <a:off x="7315200" y="41148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AutoShape 55"/>
            <p:cNvSpPr>
              <a:spLocks noChangeArrowheads="1"/>
            </p:cNvSpPr>
            <p:nvPr/>
          </p:nvSpPr>
          <p:spPr bwMode="auto">
            <a:xfrm>
              <a:off x="3200400" y="4495800"/>
              <a:ext cx="1066800" cy="838200"/>
            </a:xfrm>
            <a:prstGeom prst="wedgeRoundRectCallout">
              <a:avLst>
                <a:gd name="adj1" fmla="val -25463"/>
                <a:gd name="adj2" fmla="val 37981"/>
                <a:gd name="adj3" fmla="val 16667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r>
                <a:rPr lang="en-US" altLang="ko-KR" dirty="0">
                  <a:ea typeface="굴림" pitchFamily="50" charset="-127"/>
                </a:rPr>
                <a:t>Storage</a:t>
              </a:r>
            </a:p>
            <a:p>
              <a:r>
                <a:rPr lang="en-US" altLang="ko-KR" dirty="0">
                  <a:ea typeface="굴림" pitchFamily="50" charset="-127"/>
                </a:rPr>
                <a:t>Level </a:t>
              </a:r>
              <a:r>
                <a:rPr lang="en-US" altLang="ko-KR" dirty="0" smtClean="0">
                  <a:ea typeface="굴림" pitchFamily="50" charset="-127"/>
                </a:rPr>
                <a:t>1</a:t>
              </a:r>
              <a:endParaRPr lang="en-US" altLang="ko-KR" dirty="0">
                <a:ea typeface="굴림" pitchFamily="50" charset="-127"/>
              </a:endParaRPr>
            </a:p>
          </p:txBody>
        </p:sp>
        <p:sp>
          <p:nvSpPr>
            <p:cNvPr id="99" name="AutoShape 55"/>
            <p:cNvSpPr>
              <a:spLocks noChangeArrowheads="1"/>
            </p:cNvSpPr>
            <p:nvPr/>
          </p:nvSpPr>
          <p:spPr bwMode="auto">
            <a:xfrm>
              <a:off x="4724400" y="4495800"/>
              <a:ext cx="1066800" cy="838200"/>
            </a:xfrm>
            <a:prstGeom prst="wedgeRoundRectCallout">
              <a:avLst>
                <a:gd name="adj1" fmla="val -25463"/>
                <a:gd name="adj2" fmla="val 37981"/>
                <a:gd name="adj3" fmla="val 16667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r>
                <a:rPr lang="en-US" altLang="ko-KR" dirty="0">
                  <a:ea typeface="굴림" pitchFamily="50" charset="-127"/>
                </a:rPr>
                <a:t>Storage</a:t>
              </a:r>
            </a:p>
            <a:p>
              <a:r>
                <a:rPr lang="en-US" altLang="ko-KR" dirty="0">
                  <a:ea typeface="굴림" pitchFamily="50" charset="-127"/>
                </a:rPr>
                <a:t>Level </a:t>
              </a:r>
              <a:r>
                <a:rPr lang="en-US" altLang="ko-KR" dirty="0" smtClean="0">
                  <a:ea typeface="굴림" pitchFamily="50" charset="-127"/>
                </a:rPr>
                <a:t>2</a:t>
              </a:r>
              <a:endParaRPr lang="en-US" altLang="ko-KR" dirty="0">
                <a:ea typeface="굴림" pitchFamily="50" charset="-127"/>
              </a:endParaRPr>
            </a:p>
          </p:txBody>
        </p:sp>
        <p:sp>
          <p:nvSpPr>
            <p:cNvPr id="100" name="AutoShape 55"/>
            <p:cNvSpPr>
              <a:spLocks noChangeArrowheads="1"/>
            </p:cNvSpPr>
            <p:nvPr/>
          </p:nvSpPr>
          <p:spPr bwMode="auto">
            <a:xfrm>
              <a:off x="6248400" y="4495800"/>
              <a:ext cx="1066800" cy="838200"/>
            </a:xfrm>
            <a:prstGeom prst="wedgeRoundRectCallout">
              <a:avLst>
                <a:gd name="adj1" fmla="val -25463"/>
                <a:gd name="adj2" fmla="val 37981"/>
                <a:gd name="adj3" fmla="val 16667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r>
                <a:rPr lang="en-US" altLang="ko-KR" dirty="0">
                  <a:ea typeface="굴림" pitchFamily="50" charset="-127"/>
                </a:rPr>
                <a:t>Storage</a:t>
              </a:r>
            </a:p>
            <a:p>
              <a:r>
                <a:rPr lang="en-US" altLang="ko-KR" dirty="0">
                  <a:ea typeface="굴림" pitchFamily="50" charset="-127"/>
                </a:rPr>
                <a:t>Level </a:t>
              </a:r>
              <a:r>
                <a:rPr lang="en-US" altLang="ko-KR" dirty="0" smtClean="0">
                  <a:ea typeface="굴림" pitchFamily="50" charset="-127"/>
                </a:rPr>
                <a:t>3</a:t>
              </a:r>
              <a:endParaRPr lang="en-US" altLang="ko-KR" dirty="0">
                <a:ea typeface="굴림" pitchFamily="50" charset="-127"/>
              </a:endParaRPr>
            </a:p>
          </p:txBody>
        </p:sp>
      </p:grpSp>
      <p:grpSp>
        <p:nvGrpSpPr>
          <p:cNvPr id="3" name="그룹 112"/>
          <p:cNvGrpSpPr/>
          <p:nvPr/>
        </p:nvGrpSpPr>
        <p:grpSpPr>
          <a:xfrm>
            <a:off x="2971800" y="2667000"/>
            <a:ext cx="3048000" cy="2590800"/>
            <a:chOff x="2971800" y="2438400"/>
            <a:chExt cx="3048000" cy="2895600"/>
          </a:xfrm>
        </p:grpSpPr>
        <p:cxnSp>
          <p:nvCxnSpPr>
            <p:cNvPr id="102" name="직선 연결선 101"/>
            <p:cNvCxnSpPr/>
            <p:nvPr/>
          </p:nvCxnSpPr>
          <p:spPr bwMode="auto">
            <a:xfrm>
              <a:off x="2971800" y="2438400"/>
              <a:ext cx="0" cy="28956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/>
          </p:nvCxnSpPr>
          <p:spPr bwMode="auto">
            <a:xfrm>
              <a:off x="4495800" y="2438400"/>
              <a:ext cx="0" cy="28956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/>
          </p:nvCxnSpPr>
          <p:spPr bwMode="auto">
            <a:xfrm>
              <a:off x="6019800" y="2438400"/>
              <a:ext cx="0" cy="28956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1" name="Freeform 8"/>
          <p:cNvSpPr>
            <a:spLocks/>
          </p:cNvSpPr>
          <p:nvPr/>
        </p:nvSpPr>
        <p:spPr bwMode="auto">
          <a:xfrm>
            <a:off x="6950075" y="3124200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ln w="19050">
            <a:solidFill>
              <a:srgbClr val="0000FF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3435350" y="3124200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직사각형 38"/>
          <p:cNvSpPr/>
          <p:nvPr/>
        </p:nvSpPr>
        <p:spPr bwMode="auto">
          <a:xfrm>
            <a:off x="6019800" y="4178235"/>
            <a:ext cx="236220" cy="12954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Freeform 6"/>
          <p:cNvSpPr>
            <a:spLocks/>
          </p:cNvSpPr>
          <p:nvPr/>
        </p:nvSpPr>
        <p:spPr bwMode="auto">
          <a:xfrm>
            <a:off x="5192713" y="3124200"/>
            <a:ext cx="1050925" cy="1155700"/>
          </a:xfrm>
          <a:custGeom>
            <a:avLst/>
            <a:gdLst>
              <a:gd name="T0" fmla="*/ 0 w 4608"/>
              <a:gd name="T1" fmla="*/ 1728 h 1728"/>
              <a:gd name="T2" fmla="*/ 1152 w 4608"/>
              <a:gd name="T3" fmla="*/ 1440 h 1728"/>
              <a:gd name="T4" fmla="*/ 2304 w 4608"/>
              <a:gd name="T5" fmla="*/ 0 h 1728"/>
              <a:gd name="T6" fmla="*/ 3456 w 4608"/>
              <a:gd name="T7" fmla="*/ 1440 h 1728"/>
              <a:gd name="T8" fmla="*/ 4608 w 4608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" h="1728">
                <a:moveTo>
                  <a:pt x="0" y="1728"/>
                </a:moveTo>
                <a:cubicBezTo>
                  <a:pt x="384" y="1728"/>
                  <a:pt x="768" y="1728"/>
                  <a:pt x="1152" y="1440"/>
                </a:cubicBezTo>
                <a:cubicBezTo>
                  <a:pt x="1536" y="1152"/>
                  <a:pt x="1920" y="0"/>
                  <a:pt x="2304" y="0"/>
                </a:cubicBezTo>
                <a:cubicBezTo>
                  <a:pt x="2688" y="0"/>
                  <a:pt x="3072" y="1152"/>
                  <a:pt x="3456" y="1440"/>
                </a:cubicBezTo>
                <a:cubicBezTo>
                  <a:pt x="3840" y="1728"/>
                  <a:pt x="4416" y="1680"/>
                  <a:pt x="4608" y="1728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모서리가 둥근 사각형 설명선 39"/>
          <p:cNvSpPr/>
          <p:nvPr/>
        </p:nvSpPr>
        <p:spPr bwMode="auto">
          <a:xfrm>
            <a:off x="4572000" y="5334000"/>
            <a:ext cx="2209800" cy="914400"/>
          </a:xfrm>
          <a:prstGeom prst="wedgeRoundRectCallout">
            <a:avLst>
              <a:gd name="adj1" fmla="val 20963"/>
              <a:gd name="adj2" fmla="val -141120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Drift-induced Soft Errors!!!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template">
  <a:themeElements>
    <a:clrScheme name="powerpoin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SAFER-final</Template>
  <TotalTime>31342</TotalTime>
  <Words>1376</Words>
  <Application>Microsoft Office PowerPoint</Application>
  <PresentationFormat>On-screen Show (4:3)</PresentationFormat>
  <Paragraphs>620</Paragraphs>
  <Slides>46</Slides>
  <Notes>32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powerpoint_template</vt:lpstr>
      <vt:lpstr>수식</vt:lpstr>
      <vt:lpstr>Tri-Level-Cell Phase Change Memory: Toward an Efficient and Reliable Memory System</vt:lpstr>
      <vt:lpstr>Phase Change Memory</vt:lpstr>
      <vt:lpstr>Single-Level Cell vs. Multi-Level Cell</vt:lpstr>
      <vt:lpstr>Single-Level Cell PCM</vt:lpstr>
      <vt:lpstr>Multi-Level Cell PCM</vt:lpstr>
      <vt:lpstr>Resistance Drift</vt:lpstr>
      <vt:lpstr>Resistance Drift</vt:lpstr>
      <vt:lpstr>Resistance Drift</vt:lpstr>
      <vt:lpstr>Resistance Drift</vt:lpstr>
      <vt:lpstr>Executive Summary</vt:lpstr>
      <vt:lpstr>PowerPoint Presentation</vt:lpstr>
      <vt:lpstr>Drifted Resistance</vt:lpstr>
      <vt:lpstr>Probability of Drift-induced Errors (DE)</vt:lpstr>
      <vt:lpstr>Probability of Drift-induced Errors (DE)</vt:lpstr>
      <vt:lpstr>Probability of Drift-induced Errors (DE)</vt:lpstr>
      <vt:lpstr>Naïve Solution (1)</vt:lpstr>
      <vt:lpstr>Naïve Solution (2)</vt:lpstr>
      <vt:lpstr>PowerPoint Presentation</vt:lpstr>
      <vt:lpstr>Terminology II</vt:lpstr>
      <vt:lpstr>Proposed Solution</vt:lpstr>
      <vt:lpstr>Bandwidth-Enhanced (BE) 3LC PCM</vt:lpstr>
      <vt:lpstr>Bandwidth-Enhanced (BE) 3LC PCM</vt:lpstr>
      <vt:lpstr>PowerPoint Presentation</vt:lpstr>
      <vt:lpstr>Efficient Conversion Method</vt:lpstr>
      <vt:lpstr>Efficient &lt;3,2&gt; Conversion</vt:lpstr>
      <vt:lpstr>Efficient &lt;3,2&gt; Conversion</vt:lpstr>
      <vt:lpstr>Efficient &lt;3,2&gt; Conversion</vt:lpstr>
      <vt:lpstr>Efficient &lt;3,2&gt; Conversion</vt:lpstr>
      <vt:lpstr>Efficient &lt;3,2&gt; Conversion</vt:lpstr>
      <vt:lpstr>ECC for Tri-Level-Cell PCM</vt:lpstr>
      <vt:lpstr>PowerPoint Presentation</vt:lpstr>
      <vt:lpstr>Drift-induced Error Rate</vt:lpstr>
      <vt:lpstr>Drift-induced Error Rate</vt:lpstr>
      <vt:lpstr>Drift-induced Error Rate</vt:lpstr>
      <vt:lpstr>Drift-induced Error Rate</vt:lpstr>
      <vt:lpstr>Performance (SPEC2006)</vt:lpstr>
      <vt:lpstr>Performance (SPEC2006)</vt:lpstr>
      <vt:lpstr>Performance (SPEC2006)</vt:lpstr>
      <vt:lpstr>Performance (SPEC2006)</vt:lpstr>
      <vt:lpstr>Performance (SPEC2006)</vt:lpstr>
      <vt:lpstr>Information Density</vt:lpstr>
      <vt:lpstr>Information Density</vt:lpstr>
      <vt:lpstr>Information Density</vt:lpstr>
      <vt:lpstr>Information Density</vt:lpstr>
      <vt:lpstr>Conclusion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School of ECE</dc:creator>
  <cp:lastModifiedBy>skyeo</cp:lastModifiedBy>
  <cp:revision>209</cp:revision>
  <dcterms:created xsi:type="dcterms:W3CDTF">2012-01-30T20:42:22Z</dcterms:created>
  <dcterms:modified xsi:type="dcterms:W3CDTF">2013-06-30T17:29:58Z</dcterms:modified>
</cp:coreProperties>
</file>