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8"/>
  </p:notesMasterIdLst>
  <p:sldIdLst>
    <p:sldId id="256" r:id="rId2"/>
    <p:sldId id="284" r:id="rId3"/>
    <p:sldId id="281" r:id="rId4"/>
    <p:sldId id="282" r:id="rId5"/>
    <p:sldId id="269" r:id="rId6"/>
    <p:sldId id="295" r:id="rId7"/>
    <p:sldId id="286" r:id="rId8"/>
    <p:sldId id="263" r:id="rId9"/>
    <p:sldId id="264" r:id="rId10"/>
    <p:sldId id="265" r:id="rId11"/>
    <p:sldId id="266" r:id="rId12"/>
    <p:sldId id="267" r:id="rId13"/>
    <p:sldId id="258" r:id="rId14"/>
    <p:sldId id="270" r:id="rId15"/>
    <p:sldId id="291" r:id="rId16"/>
    <p:sldId id="260" r:id="rId17"/>
    <p:sldId id="262" r:id="rId18"/>
    <p:sldId id="299" r:id="rId19"/>
    <p:sldId id="261" r:id="rId20"/>
    <p:sldId id="290" r:id="rId21"/>
    <p:sldId id="272" r:id="rId22"/>
    <p:sldId id="273" r:id="rId23"/>
    <p:sldId id="289" r:id="rId24"/>
    <p:sldId id="292" r:id="rId25"/>
    <p:sldId id="293" r:id="rId26"/>
    <p:sldId id="277" r:id="rId27"/>
    <p:sldId id="268" r:id="rId28"/>
    <p:sldId id="278" r:id="rId29"/>
    <p:sldId id="275" r:id="rId30"/>
    <p:sldId id="279" r:id="rId31"/>
    <p:sldId id="280" r:id="rId32"/>
    <p:sldId id="283" r:id="rId33"/>
    <p:sldId id="296" r:id="rId34"/>
    <p:sldId id="297" r:id="rId35"/>
    <p:sldId id="298" r:id="rId36"/>
    <p:sldId id="27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20C"/>
    <a:srgbClr val="CCFFFF"/>
    <a:srgbClr val="003399"/>
    <a:srgbClr val="FFFF99"/>
    <a:srgbClr val="4D4D4D"/>
    <a:srgbClr val="0066FF"/>
    <a:srgbClr val="FF3300"/>
    <a:srgbClr val="5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35" autoAdjust="0"/>
    <p:restoredTop sz="86364" autoAdjust="0"/>
  </p:normalViewPr>
  <p:slideViewPr>
    <p:cSldViewPr>
      <p:cViewPr varScale="1">
        <p:scale>
          <a:sx n="67" d="100"/>
          <a:sy n="67" d="100"/>
        </p:scale>
        <p:origin x="-102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51282051282076"/>
          <c:y val="2.4390243902439029E-2"/>
          <c:w val="0.67948717948717963"/>
          <c:h val="0.5569105691056908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Summary_slides!$D$3</c:f>
              <c:strCache>
                <c:ptCount val="1"/>
                <c:pt idx="0">
                  <c:v>Meta-bit size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0">
                <a:gsLst>
                  <a:gs pos="0">
                    <a:srgbClr val="99CC00"/>
                  </a:gs>
                  <a:gs pos="100000">
                    <a:srgbClr val="99CC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9781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9781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0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9781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0">
                <a:gsLst>
                  <a:gs pos="0">
                    <a:srgbClr val="666699"/>
                  </a:gs>
                  <a:gs pos="100000">
                    <a:srgbClr val="66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9781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cat>
            <c:strRef>
              <c:f>(Summary_slides!$B$9,Summary_slides!$B$17,Summary_slides!$B$22,Summary_slides!$B$27)</c:f>
              <c:strCache>
                <c:ptCount val="4"/>
                <c:pt idx="0">
                  <c:v>IdealECC6</c:v>
                </c:pt>
                <c:pt idx="1">
                  <c:v>ECP6</c:v>
                </c:pt>
                <c:pt idx="2">
                  <c:v>SAFER32</c:v>
                </c:pt>
                <c:pt idx="3">
                  <c:v>SAFER32_FC</c:v>
                </c:pt>
              </c:strCache>
            </c:strRef>
          </c:cat>
          <c:val>
            <c:numRef>
              <c:f>(Summary_slides!$D$9,Summary_slides!$D$17,Summary_slides!$D$22,Summary_slides!$D$27)</c:f>
              <c:numCache>
                <c:formatCode>General</c:formatCode>
                <c:ptCount val="4"/>
                <c:pt idx="0">
                  <c:v>47</c:v>
                </c:pt>
                <c:pt idx="1">
                  <c:v>61</c:v>
                </c:pt>
                <c:pt idx="2">
                  <c:v>55</c:v>
                </c:pt>
                <c:pt idx="3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2966400"/>
        <c:axId val="82967936"/>
      </c:barChart>
      <c:catAx>
        <c:axId val="8296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82967936"/>
        <c:crosses val="autoZero"/>
        <c:auto val="1"/>
        <c:lblAlgn val="ctr"/>
        <c:lblOffset val="100"/>
        <c:noMultiLvlLbl val="0"/>
      </c:catAx>
      <c:valAx>
        <c:axId val="82967936"/>
        <c:scaling>
          <c:orientation val="minMax"/>
          <c:max val="64"/>
          <c:min val="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5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2966400"/>
        <c:crosses val="autoZero"/>
        <c:crossBetween val="between"/>
        <c:majorUnit val="8"/>
      </c:valAx>
      <c:spPr>
        <a:noFill/>
        <a:ln w="29781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51282051282076"/>
          <c:y val="2.4390243902439032E-2"/>
          <c:w val="0.67948717948717963"/>
          <c:h val="0.5174604587470043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Summary_slides!$D$3</c:f>
              <c:strCache>
                <c:ptCount val="1"/>
                <c:pt idx="0">
                  <c:v>Meta-bit size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0">
                <a:gsLst>
                  <a:gs pos="0">
                    <a:srgbClr val="99CC00"/>
                  </a:gs>
                  <a:gs pos="100000">
                    <a:srgbClr val="99CC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615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0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615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0">
                <a:gsLst>
                  <a:gs pos="0">
                    <a:srgbClr val="3366FF"/>
                  </a:gs>
                  <a:gs pos="100000">
                    <a:srgbClr val="3366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615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0">
                <a:gsLst>
                  <a:gs pos="0">
                    <a:srgbClr val="666699"/>
                  </a:gs>
                  <a:gs pos="100000">
                    <a:srgbClr val="66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26150">
                <a:noFill/>
              </a:ln>
              <a:effectLst>
                <a:outerShdw dist="35921" dir="2700000" algn="br">
                  <a:srgbClr val="000000"/>
                </a:outerShdw>
              </a:effectLst>
            </c:spPr>
          </c:dPt>
          <c:cat>
            <c:strRef>
              <c:f>(Summary_slides!$B$7,Summary_slides!$B$15,Summary_slides!$B$20,Summary_slides!$B$25)</c:f>
              <c:strCache>
                <c:ptCount val="4"/>
                <c:pt idx="0">
                  <c:v>IdealECC4</c:v>
                </c:pt>
                <c:pt idx="1">
                  <c:v>ECP4</c:v>
                </c:pt>
                <c:pt idx="2">
                  <c:v>SAFER8</c:v>
                </c:pt>
                <c:pt idx="3">
                  <c:v>SAFER8_FC</c:v>
                </c:pt>
              </c:strCache>
            </c:strRef>
          </c:cat>
          <c:val>
            <c:numRef>
              <c:f>(Summary_slides!$D$7,Summary_slides!$D$15,Summary_slides!$D$20,Summary_slides!$D$25)</c:f>
              <c:numCache>
                <c:formatCode>General</c:formatCode>
                <c:ptCount val="4"/>
                <c:pt idx="0">
                  <c:v>33</c:v>
                </c:pt>
                <c:pt idx="1">
                  <c:v>41</c:v>
                </c:pt>
                <c:pt idx="2">
                  <c:v>22</c:v>
                </c:pt>
                <c:pt idx="3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3026304"/>
        <c:axId val="83027840"/>
      </c:barChart>
      <c:catAx>
        <c:axId val="8302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83027840"/>
        <c:crosses val="autoZero"/>
        <c:auto val="1"/>
        <c:lblAlgn val="ctr"/>
        <c:lblOffset val="100"/>
        <c:noMultiLvlLbl val="0"/>
      </c:catAx>
      <c:valAx>
        <c:axId val="83027840"/>
        <c:scaling>
          <c:orientation val="minMax"/>
          <c:max val="6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ko-KR" sz="1800" dirty="0" smtClean="0"/>
                  <a:t>Meta-bit</a:t>
                </a:r>
                <a:r>
                  <a:rPr lang="en-US" altLang="ko-KR" sz="1800" baseline="0" dirty="0" smtClean="0"/>
                  <a:t> size</a:t>
                </a:r>
                <a:endParaRPr lang="ko-KR" altLang="en-US" sz="1800" dirty="0"/>
              </a:p>
            </c:rich>
          </c:tx>
          <c:layout>
            <c:manualLayout>
              <c:xMode val="edge"/>
              <c:yMode val="edge"/>
              <c:x val="8.8961058855969877E-3"/>
              <c:y val="0.10940594059405943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5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83026304"/>
        <c:crosses val="autoZero"/>
        <c:crossBetween val="between"/>
        <c:majorUnit val="8"/>
      </c:valAx>
      <c:spPr>
        <a:noFill/>
        <a:ln w="26150">
          <a:noFill/>
        </a:ln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7730F43D-CBCF-47DB-8DFA-094CE000F9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357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FD73F-CD1A-465F-A7FD-4CA323862B2B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BE926-2445-4BAD-B666-876F0D95FA7B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FC548-9505-44D5-A69E-82964D9192D2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9060-46D7-440B-B360-E3867D7DC70E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01152-A017-494B-8355-06B51B3C0CF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382B1-E157-4F58-A0AF-4BF109F433FF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16C0-59AC-46EE-B0A7-38EB813F180E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31073-8B63-42FE-85B2-04726DE74889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B784FB-815C-4F45-AB41-2D889B5A5D0B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3495497-1993-43AC-89AE-62FFA2FCEA22}" type="slidenum">
              <a:rPr lang="ko-KR" altLang="en-US" sz="1200">
                <a:ea typeface="굴림" pitchFamily="50" charset="-127"/>
              </a:rPr>
              <a:pPr algn="r"/>
              <a:t>18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5248D-F0AF-4A3A-BF76-2D49711C9C93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1E3A4-E461-465C-8153-EEB359902542}" type="slidenum">
              <a:rPr lang="ko-KR" altLang="en-US" smtClean="0"/>
              <a:pPr/>
              <a:t>2</a:t>
            </a:fld>
            <a:endParaRPr lang="en-US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F6A91-5A55-4AE1-A3B1-65DF7DE999ED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901CC-5D43-4984-B255-B365A4ABE8DC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0452E-7BFC-4F3E-A553-5B17F9D717A3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A5560-5972-4432-80C2-595D5BD68E51}" type="slidenum">
              <a:rPr lang="ko-KR" altLang="en-US" smtClean="0"/>
              <a:pPr/>
              <a:t>23</a:t>
            </a:fld>
            <a:endParaRPr lang="en-US" altLang="ko-K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A675C8-4C34-4BFE-AAE9-01AF2972E48F}" type="slidenum">
              <a:rPr lang="ko-KR" altLang="en-US" sz="1200">
                <a:ea typeface="굴림" pitchFamily="50" charset="-127"/>
              </a:rPr>
              <a:pPr algn="r"/>
              <a:t>25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03E3E-2167-415E-9530-41F7CDED1178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91283-C171-4F04-ABEB-D9DA2ED3E27A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CBF1F-5767-4A14-92F4-4A1AD1E47115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E023B-879C-4774-84CB-B188C5E55FB7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8C5B9-CBF6-4D10-A7CC-3FBCFA904760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6C552-24E7-485B-9D15-83CC4A237811}" type="slidenum">
              <a:rPr lang="ko-KR" altLang="en-US" smtClean="0"/>
              <a:pPr/>
              <a:t>30</a:t>
            </a:fld>
            <a:endParaRPr lang="en-US" altLang="ko-K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32957-EBF2-44D3-A337-DE245AEF00AB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4A10D-5BE0-4121-B0C8-21D2167F0EF7}" type="slidenum">
              <a:rPr lang="ko-KR" altLang="en-US" smtClean="0"/>
              <a:pPr/>
              <a:t>32</a:t>
            </a:fld>
            <a:endParaRPr lang="en-US" altLang="ko-K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C35F88-8032-44DE-946A-B743C0FF035C}" type="slidenum">
              <a:rPr lang="ko-KR" altLang="en-US" sz="1200">
                <a:ea typeface="굴림" pitchFamily="50" charset="-127"/>
              </a:rPr>
              <a:pPr algn="r"/>
              <a:t>33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7DBE38-5ED1-44D2-B7B3-5CA830E1FB43}" type="slidenum">
              <a:rPr lang="ko-KR" altLang="en-US" sz="1200">
                <a:ea typeface="굴림" pitchFamily="50" charset="-127"/>
              </a:rPr>
              <a:pPr algn="r"/>
              <a:t>34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E8368E-743C-430D-B405-400BD2ECE2B7}" type="slidenum">
              <a:rPr lang="ko-KR" altLang="en-US" sz="1200">
                <a:ea typeface="굴림" pitchFamily="50" charset="-127"/>
              </a:rPr>
              <a:pPr algn="r"/>
              <a:t>35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8691E-BC6E-493E-B9D2-E5B218604B0B}" type="slidenum">
              <a:rPr lang="ko-KR" altLang="en-US" smtClean="0"/>
              <a:pPr/>
              <a:t>36</a:t>
            </a:fld>
            <a:endParaRPr lang="en-US" altLang="ko-K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C4B43-47E2-45DF-A80C-8DC0E3E1FD5D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38E00C-AE24-4B55-B457-5A0AC5CD0CED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0C6014-0B3C-4695-BEF4-4BAA144A36A1}" type="slidenum">
              <a:rPr lang="ko-KR" altLang="en-US" sz="1200">
                <a:ea typeface="굴림" pitchFamily="50" charset="-127"/>
              </a:rPr>
              <a:pPr algn="r"/>
              <a:t>6</a:t>
            </a:fld>
            <a:endParaRPr lang="en-US" altLang="ko-KR" sz="1200">
              <a:ea typeface="굴림" pitchFamily="50" charset="-127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9A4F3-DE2F-4080-8EE8-F285616454AD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A4622-2F69-471E-99BE-8B300E6CAD04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B7306-4A05-4062-86B6-C8DC6964E45B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1" descr="ibm_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60198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7813" y="1916113"/>
            <a:ext cx="7416800" cy="1800225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en-US" altLang="zh-TW"/>
              <a:t>Click to edit Master title style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6463" y="3716338"/>
            <a:ext cx="4319587" cy="2233612"/>
          </a:xfrm>
        </p:spPr>
        <p:txBody>
          <a:bodyPr anchor="ctr" anchorCtr="1"/>
          <a:lstStyle>
            <a:lvl1pPr marL="0" indent="0" algn="r">
              <a:buFontTx/>
              <a:buNone/>
              <a:defRPr sz="1800"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88885-4543-4EFE-BE73-6F40ACEAF58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62071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6207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7CE86-98DA-474A-920F-6F188DD4C4B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E1C5A-4937-4E82-94D2-E9A2CC5E332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097338" cy="26590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63975"/>
            <a:ext cx="4097338" cy="26606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B8B3E-E52C-426C-A749-432FBCAF491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6AD25-2150-45D4-BDCE-2D9F70B1865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70B27-207A-4452-B9FE-6104CB35E97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EE919-6183-414D-B682-A1F94C729F9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9D2A0-55C7-4C6F-8D24-51D8C808CEF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3CCC3-3D36-4196-B17C-A6494A6F7F2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639E4-5157-469F-A930-EA8A98FC6F7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25277-77A0-468B-8496-F753F55DC86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6A84E-1E23-4610-9134-05329C8D4A4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052513"/>
            <a:ext cx="83470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defRPr>
            </a:lvl1pPr>
          </a:lstStyle>
          <a:p>
            <a:fld id="{BC8457B5-1EEF-422F-9740-9F267342B7D3}" type="slidenum">
              <a:rPr lang="zh-TW" altLang="en-US"/>
              <a:pPr/>
              <a:t>‹#›</a:t>
            </a:fld>
            <a:endParaRPr lang="en-US" altLang="zh-TW"/>
          </a:p>
        </p:txBody>
      </p:sp>
      <p:pic>
        <p:nvPicPr>
          <p:cNvPr id="7173" name="그림 91" descr="ibm_logo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72400" y="6324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7" r:id="rId2"/>
    <p:sldLayoutId id="2147483676" r:id="rId3"/>
    <p:sldLayoutId id="2147483675" r:id="rId4"/>
    <p:sldLayoutId id="2147483674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emf"/><Relationship Id="rId1" Type="http://schemas.openxmlformats.org/officeDocument/2006/relationships/tags" Target="../tags/tag7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9.emf"/><Relationship Id="rId2" Type="http://schemas.openxmlformats.org/officeDocument/2006/relationships/tags" Target="../tags/tag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Excel_97-2003_Worksheet2.xls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6.xls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5" Type="http://schemas.openxmlformats.org/officeDocument/2006/relationships/oleObject" Target="../embeddings/Microsoft_Excel_97-2003_Worksheet5.xls"/><Relationship Id="rId4" Type="http://schemas.openxmlformats.org/officeDocument/2006/relationships/oleObject" Target="../embeddings/oleObject5.bin"/><Relationship Id="rId9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Excel_97-2003_Worksheet7.xls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828800"/>
            <a:ext cx="7162800" cy="22098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SAFER: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Stuck-At-Fault Error Recovery for Memories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733800"/>
            <a:ext cx="4114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b="1" smtClean="0">
                <a:ea typeface="굴림" pitchFamily="50" charset="-127"/>
              </a:rPr>
              <a:t>Nak Hee Seong</a:t>
            </a:r>
            <a:r>
              <a:rPr lang="en-US" altLang="ko-KR" sz="2000" b="1" baseline="3000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i="1" smtClean="0">
                <a:solidFill>
                  <a:srgbClr val="3A313F"/>
                </a:solidFill>
                <a:ea typeface="굴림" pitchFamily="50" charset="-127"/>
              </a:rPr>
              <a:t>Dong Hyuk Woo</a:t>
            </a:r>
            <a:r>
              <a:rPr lang="en-US" altLang="ko-KR" sz="2000" b="1" baseline="3000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†</a:t>
            </a:r>
            <a:endParaRPr lang="en-US" altLang="ko-KR" i="1" smtClean="0">
              <a:solidFill>
                <a:srgbClr val="3A313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i="1" smtClean="0">
                <a:solidFill>
                  <a:srgbClr val="3A313F"/>
                </a:solidFill>
                <a:ea typeface="굴림" pitchFamily="50" charset="-127"/>
              </a:rPr>
              <a:t>Vijayalakshmi Srinivasan</a:t>
            </a:r>
            <a:r>
              <a:rPr lang="en-US" altLang="ko-KR" sz="2000" b="1" baseline="3000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‡</a:t>
            </a:r>
            <a:endParaRPr lang="en-US" altLang="ko-KR" i="1" baseline="30000" smtClean="0">
              <a:solidFill>
                <a:srgbClr val="FF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i="1" smtClean="0">
                <a:solidFill>
                  <a:srgbClr val="3A313F"/>
                </a:solidFill>
                <a:ea typeface="굴림" pitchFamily="50" charset="-127"/>
              </a:rPr>
              <a:t>Jude A. Rivers</a:t>
            </a:r>
            <a:r>
              <a:rPr lang="en-US" altLang="ko-KR" sz="2000" b="1" baseline="3000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‡</a:t>
            </a:r>
            <a:endParaRPr lang="en-US" altLang="ko-KR" i="1" smtClean="0">
              <a:solidFill>
                <a:srgbClr val="3A313F"/>
              </a:solidFill>
              <a:ea typeface="굴림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i="1" smtClean="0">
                <a:solidFill>
                  <a:srgbClr val="3A313F"/>
                </a:solidFill>
                <a:ea typeface="굴림" pitchFamily="50" charset="-127"/>
              </a:rPr>
              <a:t>Hsien-Hsin S. Lee</a:t>
            </a:r>
            <a:r>
              <a:rPr lang="en-US" altLang="ko-KR" sz="2000" b="1" baseline="3000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†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953000" y="60960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‡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9800" y="6096000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†</a:t>
            </a:r>
          </a:p>
        </p:txBody>
      </p:sp>
    </p:spTree>
  </p:cSld>
  <p:clrMapOvr>
    <a:masterClrMapping/>
  </p:clrMapOvr>
  <p:transition advTm="26442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D48007-608F-4100-B823-E580DEE7D46F}" type="slidenum">
              <a:rPr lang="zh-TW" altLang="en-US"/>
              <a:pPr/>
              <a:t>10</a:t>
            </a:fld>
            <a:endParaRPr lang="en-US" altLang="zh-TW"/>
          </a:p>
        </p:txBody>
      </p:sp>
      <p:grpSp>
        <p:nvGrpSpPr>
          <p:cNvPr id="18435" name="Group 82"/>
          <p:cNvGrpSpPr>
            <a:grpSpLocks/>
          </p:cNvGrpSpPr>
          <p:nvPr/>
        </p:nvGrpSpPr>
        <p:grpSpPr bwMode="auto">
          <a:xfrm>
            <a:off x="6248400" y="3352800"/>
            <a:ext cx="1676400" cy="1676400"/>
            <a:chOff x="3792" y="2256"/>
            <a:chExt cx="1056" cy="1056"/>
          </a:xfrm>
        </p:grpSpPr>
        <p:sp>
          <p:nvSpPr>
            <p:cNvPr id="18542" name="Rectangle 83"/>
            <p:cNvSpPr>
              <a:spLocks noChangeArrowheads="1"/>
            </p:cNvSpPr>
            <p:nvPr/>
          </p:nvSpPr>
          <p:spPr bwMode="auto">
            <a:xfrm>
              <a:off x="4128" y="3024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#0</a:t>
              </a:r>
            </a:p>
          </p:txBody>
        </p:sp>
        <p:sp>
          <p:nvSpPr>
            <p:cNvPr id="18543" name="Rectangle 84"/>
            <p:cNvSpPr>
              <a:spLocks noChangeArrowheads="1"/>
            </p:cNvSpPr>
            <p:nvPr/>
          </p:nvSpPr>
          <p:spPr bwMode="auto">
            <a:xfrm>
              <a:off x="4128" y="2640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#1</a:t>
              </a:r>
            </a:p>
          </p:txBody>
        </p:sp>
        <p:sp>
          <p:nvSpPr>
            <p:cNvPr id="18544" name="Rectangle 85"/>
            <p:cNvSpPr>
              <a:spLocks noChangeArrowheads="1"/>
            </p:cNvSpPr>
            <p:nvPr/>
          </p:nvSpPr>
          <p:spPr bwMode="auto">
            <a:xfrm>
              <a:off x="4128" y="22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#2</a:t>
              </a:r>
            </a:p>
          </p:txBody>
        </p:sp>
        <p:sp>
          <p:nvSpPr>
            <p:cNvPr id="18545" name="AutoShape 86"/>
            <p:cNvSpPr>
              <a:spLocks noChangeArrowheads="1"/>
            </p:cNvSpPr>
            <p:nvPr/>
          </p:nvSpPr>
          <p:spPr bwMode="auto">
            <a:xfrm>
              <a:off x="3792" y="235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546" name="AutoShape 87"/>
            <p:cNvSpPr>
              <a:spLocks noChangeArrowheads="1"/>
            </p:cNvSpPr>
            <p:nvPr/>
          </p:nvSpPr>
          <p:spPr bwMode="auto">
            <a:xfrm>
              <a:off x="3792" y="273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547" name="AutoShape 88"/>
            <p:cNvSpPr>
              <a:spLocks noChangeArrowheads="1"/>
            </p:cNvSpPr>
            <p:nvPr/>
          </p:nvSpPr>
          <p:spPr bwMode="auto">
            <a:xfrm>
              <a:off x="3792" y="312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843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Decision for Fault Separation</a:t>
            </a:r>
          </a:p>
        </p:txBody>
      </p:sp>
      <p:sp>
        <p:nvSpPr>
          <p:cNvPr id="1843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Find pattern candidates by </a:t>
            </a:r>
            <a:r>
              <a:rPr lang="en-US" altLang="ko-KR" b="1" smtClean="0">
                <a:solidFill>
                  <a:srgbClr val="CC3300"/>
                </a:solidFill>
                <a:ea typeface="굴림" pitchFamily="50" charset="-127"/>
              </a:rPr>
              <a:t>XORing</a:t>
            </a:r>
            <a:r>
              <a:rPr lang="en-US" altLang="ko-KR" smtClean="0">
                <a:ea typeface="굴림" pitchFamily="50" charset="-127"/>
              </a:rPr>
              <a:t> bit pointers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24384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33528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1" name="Rectangle 5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2" name="Rectangle 6"/>
          <p:cNvSpPr>
            <a:spLocks noChangeArrowheads="1"/>
          </p:cNvSpPr>
          <p:nvPr/>
        </p:nvSpPr>
        <p:spPr bwMode="auto">
          <a:xfrm>
            <a:off x="42672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3" name="Rectangle 7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4" name="Rectangle 8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5" name="Rectangle 9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6" name="Rectangle 10"/>
          <p:cNvSpPr>
            <a:spLocks noChangeArrowheads="1"/>
          </p:cNvSpPr>
          <p:nvPr/>
        </p:nvSpPr>
        <p:spPr bwMode="auto">
          <a:xfrm>
            <a:off x="24384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7" name="Rectangle 11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8" name="Rectangle 12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49" name="Rectangle 13"/>
          <p:cNvSpPr>
            <a:spLocks noChangeArrowheads="1"/>
          </p:cNvSpPr>
          <p:nvPr/>
        </p:nvSpPr>
        <p:spPr bwMode="auto">
          <a:xfrm>
            <a:off x="38100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0" name="Rectangle 14"/>
          <p:cNvSpPr>
            <a:spLocks noChangeArrowheads="1"/>
          </p:cNvSpPr>
          <p:nvPr/>
        </p:nvSpPr>
        <p:spPr bwMode="auto">
          <a:xfrm>
            <a:off x="42672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1" name="Rectangle 15"/>
          <p:cNvSpPr>
            <a:spLocks noChangeArrowheads="1"/>
          </p:cNvSpPr>
          <p:nvPr/>
        </p:nvSpPr>
        <p:spPr bwMode="auto">
          <a:xfrm>
            <a:off x="47244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2" name="Rectangle 16"/>
          <p:cNvSpPr>
            <a:spLocks noChangeArrowheads="1"/>
          </p:cNvSpPr>
          <p:nvPr/>
        </p:nvSpPr>
        <p:spPr bwMode="auto">
          <a:xfrm>
            <a:off x="51816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3" name="Rectangle 17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4" name="Rectangle 18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5" name="Rectangle 19"/>
          <p:cNvSpPr>
            <a:spLocks noChangeArrowheads="1"/>
          </p:cNvSpPr>
          <p:nvPr/>
        </p:nvSpPr>
        <p:spPr bwMode="auto">
          <a:xfrm>
            <a:off x="28956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6" name="Rectangle 20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7" name="Rectangle 21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8" name="Rectangle 22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59" name="Rectangle 23"/>
          <p:cNvSpPr>
            <a:spLocks noChangeArrowheads="1"/>
          </p:cNvSpPr>
          <p:nvPr/>
        </p:nvSpPr>
        <p:spPr bwMode="auto">
          <a:xfrm>
            <a:off x="47244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0" name="Rectangle 24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1" name="Rectangle 25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2" name="Rectangle 28"/>
          <p:cNvSpPr>
            <a:spLocks noChangeArrowheads="1"/>
          </p:cNvSpPr>
          <p:nvPr/>
        </p:nvSpPr>
        <p:spPr bwMode="auto">
          <a:xfrm>
            <a:off x="2438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2895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4" name="Rectangle 30"/>
          <p:cNvSpPr>
            <a:spLocks noChangeArrowheads="1"/>
          </p:cNvSpPr>
          <p:nvPr/>
        </p:nvSpPr>
        <p:spPr bwMode="auto">
          <a:xfrm>
            <a:off x="3352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5" name="Rectangle 31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6" name="Rectangle 32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7" name="Rectangle 33"/>
          <p:cNvSpPr>
            <a:spLocks noChangeArrowheads="1"/>
          </p:cNvSpPr>
          <p:nvPr/>
        </p:nvSpPr>
        <p:spPr bwMode="auto">
          <a:xfrm>
            <a:off x="4724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8" name="Rectangle 34"/>
          <p:cNvSpPr>
            <a:spLocks noChangeArrowheads="1"/>
          </p:cNvSpPr>
          <p:nvPr/>
        </p:nvSpPr>
        <p:spPr bwMode="auto">
          <a:xfrm>
            <a:off x="5181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69" name="Rectangle 35"/>
          <p:cNvSpPr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470" name="Rectangle 36"/>
          <p:cNvSpPr>
            <a:spLocks noChangeArrowheads="1"/>
          </p:cNvSpPr>
          <p:nvPr/>
        </p:nvSpPr>
        <p:spPr bwMode="auto">
          <a:xfrm>
            <a:off x="990600" y="1905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Data Block</a:t>
            </a:r>
          </a:p>
        </p:txBody>
      </p:sp>
      <p:sp>
        <p:nvSpPr>
          <p:cNvPr id="18471" name="Rectangle 37"/>
          <p:cNvSpPr>
            <a:spLocks noChangeArrowheads="1"/>
          </p:cNvSpPr>
          <p:nvPr/>
        </p:nvSpPr>
        <p:spPr bwMode="auto">
          <a:xfrm>
            <a:off x="990600" y="23622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2438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2895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18474" name="Rectangle 40"/>
          <p:cNvSpPr>
            <a:spLocks noChangeArrowheads="1"/>
          </p:cNvSpPr>
          <p:nvPr/>
        </p:nvSpPr>
        <p:spPr bwMode="auto">
          <a:xfrm>
            <a:off x="3352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18475" name="Rectangle 41"/>
          <p:cNvSpPr>
            <a:spLocks noChangeArrowheads="1"/>
          </p:cNvSpPr>
          <p:nvPr/>
        </p:nvSpPr>
        <p:spPr bwMode="auto">
          <a:xfrm>
            <a:off x="38100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18476" name="Rectangle 42"/>
          <p:cNvSpPr>
            <a:spLocks noChangeArrowheads="1"/>
          </p:cNvSpPr>
          <p:nvPr/>
        </p:nvSpPr>
        <p:spPr bwMode="auto">
          <a:xfrm>
            <a:off x="42672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18477" name="Rectangle 43"/>
          <p:cNvSpPr>
            <a:spLocks noChangeArrowheads="1"/>
          </p:cNvSpPr>
          <p:nvPr/>
        </p:nvSpPr>
        <p:spPr bwMode="auto">
          <a:xfrm>
            <a:off x="4724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18478" name="Rectangle 44"/>
          <p:cNvSpPr>
            <a:spLocks noChangeArrowheads="1"/>
          </p:cNvSpPr>
          <p:nvPr/>
        </p:nvSpPr>
        <p:spPr bwMode="auto">
          <a:xfrm>
            <a:off x="5181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479" name="Rectangle 45"/>
          <p:cNvSpPr>
            <a:spLocks noChangeArrowheads="1"/>
          </p:cNvSpPr>
          <p:nvPr/>
        </p:nvSpPr>
        <p:spPr bwMode="auto">
          <a:xfrm>
            <a:off x="5638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24384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481" name="Rectangle 48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33528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42672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8485" name="Rectangle 52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37" name="Rectangle 53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39" name="Rectangle 55"/>
          <p:cNvSpPr>
            <a:spLocks noChangeArrowheads="1"/>
          </p:cNvSpPr>
          <p:nvPr/>
        </p:nvSpPr>
        <p:spPr bwMode="auto">
          <a:xfrm>
            <a:off x="24384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489" name="Rectangle 56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41" name="Rectangle 57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42" name="Rectangle 58"/>
          <p:cNvSpPr>
            <a:spLocks noChangeArrowheads="1"/>
          </p:cNvSpPr>
          <p:nvPr/>
        </p:nvSpPr>
        <p:spPr bwMode="auto">
          <a:xfrm>
            <a:off x="38100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43" name="Rectangle 59"/>
          <p:cNvSpPr>
            <a:spLocks noChangeArrowheads="1"/>
          </p:cNvSpPr>
          <p:nvPr/>
        </p:nvSpPr>
        <p:spPr bwMode="auto">
          <a:xfrm>
            <a:off x="42672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493" name="Rectangle 60"/>
          <p:cNvSpPr>
            <a:spLocks noChangeArrowheads="1"/>
          </p:cNvSpPr>
          <p:nvPr/>
        </p:nvSpPr>
        <p:spPr bwMode="auto">
          <a:xfrm>
            <a:off x="47244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45" name="Rectangle 61"/>
          <p:cNvSpPr>
            <a:spLocks noChangeArrowheads="1"/>
          </p:cNvSpPr>
          <p:nvPr/>
        </p:nvSpPr>
        <p:spPr bwMode="auto">
          <a:xfrm>
            <a:off x="51816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46" name="Rectangle 62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47" name="Rectangle 63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497" name="Rectangle 64"/>
          <p:cNvSpPr>
            <a:spLocks noChangeArrowheads="1"/>
          </p:cNvSpPr>
          <p:nvPr/>
        </p:nvSpPr>
        <p:spPr bwMode="auto">
          <a:xfrm>
            <a:off x="28956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49" name="Rectangle 65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50" name="Rectangle 66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51" name="Rectangle 67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8501" name="Rectangle 68"/>
          <p:cNvSpPr>
            <a:spLocks noChangeArrowheads="1"/>
          </p:cNvSpPr>
          <p:nvPr/>
        </p:nvSpPr>
        <p:spPr bwMode="auto">
          <a:xfrm>
            <a:off x="47244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7653" name="Rectangle 69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7654" name="Rectangle 70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8504" name="AutoShape 71"/>
          <p:cNvSpPr>
            <a:spLocks noChangeArrowheads="1"/>
          </p:cNvSpPr>
          <p:nvPr/>
        </p:nvSpPr>
        <p:spPr bwMode="auto">
          <a:xfrm>
            <a:off x="25908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5" name="AutoShape 72"/>
          <p:cNvSpPr>
            <a:spLocks noChangeArrowheads="1"/>
          </p:cNvSpPr>
          <p:nvPr/>
        </p:nvSpPr>
        <p:spPr bwMode="auto">
          <a:xfrm>
            <a:off x="30480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6" name="AutoShape 73"/>
          <p:cNvSpPr>
            <a:spLocks noChangeArrowheads="1"/>
          </p:cNvSpPr>
          <p:nvPr/>
        </p:nvSpPr>
        <p:spPr bwMode="auto">
          <a:xfrm>
            <a:off x="35052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7" name="AutoShape 74"/>
          <p:cNvSpPr>
            <a:spLocks noChangeArrowheads="1"/>
          </p:cNvSpPr>
          <p:nvPr/>
        </p:nvSpPr>
        <p:spPr bwMode="auto">
          <a:xfrm>
            <a:off x="39624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8" name="AutoShape 75"/>
          <p:cNvSpPr>
            <a:spLocks noChangeArrowheads="1"/>
          </p:cNvSpPr>
          <p:nvPr/>
        </p:nvSpPr>
        <p:spPr bwMode="auto">
          <a:xfrm>
            <a:off x="44196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09" name="AutoShape 76"/>
          <p:cNvSpPr>
            <a:spLocks noChangeArrowheads="1"/>
          </p:cNvSpPr>
          <p:nvPr/>
        </p:nvSpPr>
        <p:spPr bwMode="auto">
          <a:xfrm>
            <a:off x="48768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0" name="AutoShape 77"/>
          <p:cNvSpPr>
            <a:spLocks noChangeArrowheads="1"/>
          </p:cNvSpPr>
          <p:nvPr/>
        </p:nvSpPr>
        <p:spPr bwMode="auto">
          <a:xfrm>
            <a:off x="53340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11" name="AutoShape 78"/>
          <p:cNvSpPr>
            <a:spLocks noChangeArrowheads="1"/>
          </p:cNvSpPr>
          <p:nvPr/>
        </p:nvSpPr>
        <p:spPr bwMode="auto">
          <a:xfrm>
            <a:off x="57912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2895600" y="3276600"/>
            <a:ext cx="3886200" cy="1828800"/>
            <a:chOff x="1824" y="2064"/>
            <a:chExt cx="2448" cy="1152"/>
          </a:xfrm>
        </p:grpSpPr>
        <p:sp>
          <p:nvSpPr>
            <p:cNvPr id="18528" name="Rectangle 92"/>
            <p:cNvSpPr>
              <a:spLocks noChangeArrowheads="1"/>
            </p:cNvSpPr>
            <p:nvPr/>
          </p:nvSpPr>
          <p:spPr bwMode="auto">
            <a:xfrm>
              <a:off x="1824" y="2112"/>
              <a:ext cx="288" cy="1056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529" name="Rectangle 93"/>
            <p:cNvSpPr>
              <a:spLocks noChangeArrowheads="1"/>
            </p:cNvSpPr>
            <p:nvPr/>
          </p:nvSpPr>
          <p:spPr bwMode="auto">
            <a:xfrm>
              <a:off x="2976" y="2112"/>
              <a:ext cx="288" cy="1056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8530" name="Group 97"/>
            <p:cNvGrpSpPr>
              <a:grpSpLocks/>
            </p:cNvGrpSpPr>
            <p:nvPr/>
          </p:nvGrpSpPr>
          <p:grpSpPr bwMode="auto">
            <a:xfrm>
              <a:off x="2304" y="2400"/>
              <a:ext cx="480" cy="480"/>
              <a:chOff x="2256" y="3360"/>
              <a:chExt cx="480" cy="480"/>
            </a:xfrm>
          </p:grpSpPr>
          <p:sp>
            <p:nvSpPr>
              <p:cNvPr id="18539" name="Oval 94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480" cy="480"/>
              </a:xfrm>
              <a:prstGeom prst="ellipse">
                <a:avLst/>
              </a:prstGeom>
              <a:noFill/>
              <a:ln w="57150" algn="ctr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0" name="Line 95"/>
              <p:cNvSpPr>
                <a:spLocks noChangeShapeType="1"/>
              </p:cNvSpPr>
              <p:nvPr/>
            </p:nvSpPr>
            <p:spPr bwMode="auto">
              <a:xfrm>
                <a:off x="2256" y="3600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1" name="Line 96"/>
              <p:cNvSpPr>
                <a:spLocks noChangeShapeType="1"/>
              </p:cNvSpPr>
              <p:nvPr/>
            </p:nvSpPr>
            <p:spPr bwMode="auto">
              <a:xfrm>
                <a:off x="2496" y="3360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31" name="Group 100"/>
            <p:cNvGrpSpPr>
              <a:grpSpLocks/>
            </p:cNvGrpSpPr>
            <p:nvPr/>
          </p:nvGrpSpPr>
          <p:grpSpPr bwMode="auto">
            <a:xfrm>
              <a:off x="3504" y="2544"/>
              <a:ext cx="384" cy="192"/>
              <a:chOff x="3504" y="3360"/>
              <a:chExt cx="384" cy="192"/>
            </a:xfrm>
          </p:grpSpPr>
          <p:sp>
            <p:nvSpPr>
              <p:cNvPr id="18537" name="Line 98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" name="Line 99"/>
              <p:cNvSpPr>
                <a:spLocks noChangeShapeType="1"/>
              </p:cNvSpPr>
              <p:nvPr/>
            </p:nvSpPr>
            <p:spPr bwMode="auto">
              <a:xfrm>
                <a:off x="3504" y="3552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32" name="Group 105"/>
            <p:cNvGrpSpPr>
              <a:grpSpLocks/>
            </p:cNvGrpSpPr>
            <p:nvPr/>
          </p:nvGrpSpPr>
          <p:grpSpPr bwMode="auto">
            <a:xfrm>
              <a:off x="3888" y="2064"/>
              <a:ext cx="384" cy="1152"/>
              <a:chOff x="3888" y="2064"/>
              <a:chExt cx="384" cy="1152"/>
            </a:xfrm>
          </p:grpSpPr>
          <p:sp>
            <p:nvSpPr>
              <p:cNvPr id="18533" name="Rectangle 104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115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4" name="Rectangle 101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18535" name="Rectangle 102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18536" name="Rectangle 103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0</a:t>
                </a:r>
              </a:p>
            </p:txBody>
          </p:sp>
        </p:grpSp>
      </p:grpSp>
      <p:sp>
        <p:nvSpPr>
          <p:cNvPr id="67690" name="Oval 106"/>
          <p:cNvSpPr>
            <a:spLocks noChangeArrowheads="1"/>
          </p:cNvSpPr>
          <p:nvPr/>
        </p:nvSpPr>
        <p:spPr bwMode="auto">
          <a:xfrm>
            <a:off x="6629400" y="3352800"/>
            <a:ext cx="1371600" cy="457200"/>
          </a:xfrm>
          <a:prstGeom prst="ellipse">
            <a:avLst/>
          </a:prstGeom>
          <a:noFill/>
          <a:ln w="28575" algn="ctr">
            <a:solidFill>
              <a:srgbClr val="CC33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CC3300"/>
              </a:solidFill>
              <a:ea typeface="굴림" pitchFamily="50" charset="-127"/>
            </a:endParaRPr>
          </a:p>
        </p:txBody>
      </p: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6934200" y="3962400"/>
            <a:ext cx="838200" cy="457200"/>
            <a:chOff x="4224" y="2496"/>
            <a:chExt cx="816" cy="288"/>
          </a:xfrm>
        </p:grpSpPr>
        <p:sp>
          <p:nvSpPr>
            <p:cNvPr id="18526" name="Line 107"/>
            <p:cNvSpPr>
              <a:spLocks noChangeShapeType="1"/>
            </p:cNvSpPr>
            <p:nvPr/>
          </p:nvSpPr>
          <p:spPr bwMode="auto">
            <a:xfrm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Line 109"/>
            <p:cNvSpPr>
              <a:spLocks noChangeShapeType="1"/>
            </p:cNvSpPr>
            <p:nvPr/>
          </p:nvSpPr>
          <p:spPr bwMode="auto">
            <a:xfrm flipV="1"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6934200" y="4572000"/>
            <a:ext cx="838200" cy="457200"/>
            <a:chOff x="4224" y="2496"/>
            <a:chExt cx="816" cy="288"/>
          </a:xfrm>
        </p:grpSpPr>
        <p:sp>
          <p:nvSpPr>
            <p:cNvPr id="18524" name="Line 112"/>
            <p:cNvSpPr>
              <a:spLocks noChangeShapeType="1"/>
            </p:cNvSpPr>
            <p:nvPr/>
          </p:nvSpPr>
          <p:spPr bwMode="auto">
            <a:xfrm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5" name="Line 113"/>
            <p:cNvSpPr>
              <a:spLocks noChangeShapeType="1"/>
            </p:cNvSpPr>
            <p:nvPr/>
          </p:nvSpPr>
          <p:spPr bwMode="auto">
            <a:xfrm flipV="1"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5405438" y="3124200"/>
            <a:ext cx="2144712" cy="2541588"/>
            <a:chOff x="3405" y="1968"/>
            <a:chExt cx="1351" cy="1601"/>
          </a:xfrm>
        </p:grpSpPr>
        <p:sp>
          <p:nvSpPr>
            <p:cNvPr id="18522" name="Rectangle 115"/>
            <p:cNvSpPr>
              <a:spLocks noChangeArrowheads="1"/>
            </p:cNvSpPr>
            <p:nvPr/>
          </p:nvSpPr>
          <p:spPr bwMode="auto">
            <a:xfrm>
              <a:off x="3888" y="1968"/>
              <a:ext cx="336" cy="1344"/>
            </a:xfrm>
            <a:prstGeom prst="rect">
              <a:avLst/>
            </a:prstGeom>
            <a:noFill/>
            <a:ln w="19050" algn="ctr">
              <a:solidFill>
                <a:schemeClr val="hlink"/>
              </a:solidFill>
              <a:prstDash val="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523" name="Text Box 116"/>
            <p:cNvSpPr txBox="1">
              <a:spLocks noChangeArrowheads="1"/>
            </p:cNvSpPr>
            <p:nvPr/>
          </p:nvSpPr>
          <p:spPr bwMode="auto">
            <a:xfrm>
              <a:off x="3405" y="3319"/>
              <a:ext cx="135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ea typeface="굴림" pitchFamily="50" charset="-127"/>
                </a:rPr>
                <a:t>Difference Vector</a:t>
              </a:r>
            </a:p>
          </p:txBody>
        </p:sp>
      </p:grpSp>
      <p:pic>
        <p:nvPicPr>
          <p:cNvPr id="18549" name="Picture 117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905000"/>
            <a:ext cx="457200" cy="457200"/>
          </a:xfrm>
          <a:prstGeom prst="rect">
            <a:avLst/>
          </a:prstGeom>
          <a:noFill/>
        </p:spPr>
      </p:pic>
      <p:pic>
        <p:nvPicPr>
          <p:cNvPr id="18550" name="Picture 118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905000"/>
            <a:ext cx="457200" cy="457200"/>
          </a:xfrm>
          <a:prstGeom prst="rect">
            <a:avLst/>
          </a:prstGeom>
          <a:noFill/>
        </p:spPr>
      </p:pic>
      <p:grpSp>
        <p:nvGrpSpPr>
          <p:cNvPr id="18562" name="Group 130"/>
          <p:cNvGrpSpPr>
            <a:grpSpLocks/>
          </p:cNvGrpSpPr>
          <p:nvPr/>
        </p:nvGrpSpPr>
        <p:grpSpPr bwMode="auto">
          <a:xfrm>
            <a:off x="228600" y="3352800"/>
            <a:ext cx="1905000" cy="1676400"/>
            <a:chOff x="144" y="3888"/>
            <a:chExt cx="1200" cy="1056"/>
          </a:xfrm>
        </p:grpSpPr>
        <p:sp>
          <p:nvSpPr>
            <p:cNvPr id="18557" name="Rectangle 63"/>
            <p:cNvSpPr>
              <a:spLocks noChangeArrowheads="1"/>
            </p:cNvSpPr>
            <p:nvPr/>
          </p:nvSpPr>
          <p:spPr bwMode="auto">
            <a:xfrm>
              <a:off x="624" y="3888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2</a:t>
              </a:r>
            </a:p>
          </p:txBody>
        </p:sp>
        <p:sp>
          <p:nvSpPr>
            <p:cNvPr id="18558" name="Rectangle 64"/>
            <p:cNvSpPr>
              <a:spLocks noChangeArrowheads="1"/>
            </p:cNvSpPr>
            <p:nvPr/>
          </p:nvSpPr>
          <p:spPr bwMode="auto">
            <a:xfrm>
              <a:off x="624" y="427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1</a:t>
              </a:r>
            </a:p>
          </p:txBody>
        </p:sp>
        <p:sp>
          <p:nvSpPr>
            <p:cNvPr id="18559" name="Rectangle 65"/>
            <p:cNvSpPr>
              <a:spLocks noChangeArrowheads="1"/>
            </p:cNvSpPr>
            <p:nvPr/>
          </p:nvSpPr>
          <p:spPr bwMode="auto">
            <a:xfrm>
              <a:off x="624" y="46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0</a:t>
              </a:r>
            </a:p>
          </p:txBody>
        </p:sp>
        <p:sp>
          <p:nvSpPr>
            <p:cNvPr id="18560" name="Rectangle 12"/>
            <p:cNvSpPr>
              <a:spLocks noChangeArrowheads="1"/>
            </p:cNvSpPr>
            <p:nvPr/>
          </p:nvSpPr>
          <p:spPr bwMode="auto">
            <a:xfrm>
              <a:off x="144" y="427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Bit Pointer</a:t>
              </a:r>
            </a:p>
          </p:txBody>
        </p:sp>
        <p:sp>
          <p:nvSpPr>
            <p:cNvPr id="18561" name="AutoShape 129"/>
            <p:cNvSpPr>
              <a:spLocks/>
            </p:cNvSpPr>
            <p:nvPr/>
          </p:nvSpPr>
          <p:spPr bwMode="auto">
            <a:xfrm>
              <a:off x="864" y="4032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5165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6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6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6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6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6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6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6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6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6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6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6" dur="5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910B2C-4C6F-44A9-B780-156CA0DBE699}" type="slidenum">
              <a:rPr lang="zh-TW" altLang="en-US"/>
              <a:pPr/>
              <a:t>11</a:t>
            </a:fld>
            <a:endParaRPr lang="en-US" altLang="zh-TW"/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6248400" y="3352800"/>
            <a:ext cx="1676400" cy="1676400"/>
            <a:chOff x="3792" y="2256"/>
            <a:chExt cx="1056" cy="1056"/>
          </a:xfrm>
        </p:grpSpPr>
        <p:sp>
          <p:nvSpPr>
            <p:cNvPr id="19561" name="Rectangle 3"/>
            <p:cNvSpPr>
              <a:spLocks noChangeArrowheads="1"/>
            </p:cNvSpPr>
            <p:nvPr/>
          </p:nvSpPr>
          <p:spPr bwMode="auto">
            <a:xfrm>
              <a:off x="4128" y="3024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#0</a:t>
              </a:r>
            </a:p>
          </p:txBody>
        </p:sp>
        <p:sp>
          <p:nvSpPr>
            <p:cNvPr id="19562" name="Rectangle 4"/>
            <p:cNvSpPr>
              <a:spLocks noChangeArrowheads="1"/>
            </p:cNvSpPr>
            <p:nvPr/>
          </p:nvSpPr>
          <p:spPr bwMode="auto">
            <a:xfrm>
              <a:off x="4128" y="2640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#1</a:t>
              </a:r>
            </a:p>
          </p:txBody>
        </p:sp>
        <p:sp>
          <p:nvSpPr>
            <p:cNvPr id="19563" name="Rectangle 5"/>
            <p:cNvSpPr>
              <a:spLocks noChangeArrowheads="1"/>
            </p:cNvSpPr>
            <p:nvPr/>
          </p:nvSpPr>
          <p:spPr bwMode="auto">
            <a:xfrm>
              <a:off x="4128" y="22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#2</a:t>
              </a:r>
            </a:p>
          </p:txBody>
        </p:sp>
        <p:sp>
          <p:nvSpPr>
            <p:cNvPr id="19564" name="AutoShape 6"/>
            <p:cNvSpPr>
              <a:spLocks noChangeArrowheads="1"/>
            </p:cNvSpPr>
            <p:nvPr/>
          </p:nvSpPr>
          <p:spPr bwMode="auto">
            <a:xfrm>
              <a:off x="3792" y="2352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565" name="AutoShape 7"/>
            <p:cNvSpPr>
              <a:spLocks noChangeArrowheads="1"/>
            </p:cNvSpPr>
            <p:nvPr/>
          </p:nvSpPr>
          <p:spPr bwMode="auto">
            <a:xfrm>
              <a:off x="3792" y="273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566" name="AutoShape 8"/>
            <p:cNvSpPr>
              <a:spLocks noChangeArrowheads="1"/>
            </p:cNvSpPr>
            <p:nvPr/>
          </p:nvSpPr>
          <p:spPr bwMode="auto">
            <a:xfrm>
              <a:off x="3792" y="312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946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Decision for Fault Separation</a:t>
            </a:r>
          </a:p>
        </p:txBody>
      </p:sp>
      <p:sp>
        <p:nvSpPr>
          <p:cNvPr id="1946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Find pattern candidates by </a:t>
            </a:r>
            <a:r>
              <a:rPr lang="en-US" altLang="ko-KR" b="1" smtClean="0">
                <a:solidFill>
                  <a:srgbClr val="CC3300"/>
                </a:solidFill>
                <a:ea typeface="굴림" pitchFamily="50" charset="-127"/>
              </a:rPr>
              <a:t>XORing</a:t>
            </a:r>
            <a:r>
              <a:rPr lang="en-US" altLang="ko-KR" smtClean="0">
                <a:ea typeface="굴림" pitchFamily="50" charset="-127"/>
              </a:rPr>
              <a:t> bit pointers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24384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33528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42672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4384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38100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42672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4724400" y="39624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51816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28956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3" name="Rectangle 32"/>
          <p:cNvSpPr>
            <a:spLocks noChangeArrowheads="1"/>
          </p:cNvSpPr>
          <p:nvPr/>
        </p:nvSpPr>
        <p:spPr bwMode="auto">
          <a:xfrm>
            <a:off x="47244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4" name="Rectangle 33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5" name="Rectangle 34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6" name="Rectangle 35"/>
          <p:cNvSpPr>
            <a:spLocks noChangeArrowheads="1"/>
          </p:cNvSpPr>
          <p:nvPr/>
        </p:nvSpPr>
        <p:spPr bwMode="auto">
          <a:xfrm>
            <a:off x="2438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7" name="Rectangle 36"/>
          <p:cNvSpPr>
            <a:spLocks noChangeArrowheads="1"/>
          </p:cNvSpPr>
          <p:nvPr/>
        </p:nvSpPr>
        <p:spPr bwMode="auto">
          <a:xfrm>
            <a:off x="2895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8" name="Rectangle 37"/>
          <p:cNvSpPr>
            <a:spLocks noChangeArrowheads="1"/>
          </p:cNvSpPr>
          <p:nvPr/>
        </p:nvSpPr>
        <p:spPr bwMode="auto">
          <a:xfrm>
            <a:off x="3352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89" name="Rectangle 38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0" name="Rectangle 39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1" name="Rectangle 40"/>
          <p:cNvSpPr>
            <a:spLocks noChangeArrowheads="1"/>
          </p:cNvSpPr>
          <p:nvPr/>
        </p:nvSpPr>
        <p:spPr bwMode="auto">
          <a:xfrm>
            <a:off x="4724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2" name="Rectangle 41"/>
          <p:cNvSpPr>
            <a:spLocks noChangeArrowheads="1"/>
          </p:cNvSpPr>
          <p:nvPr/>
        </p:nvSpPr>
        <p:spPr bwMode="auto">
          <a:xfrm>
            <a:off x="5181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3" name="Rectangle 42"/>
          <p:cNvSpPr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494" name="Rectangle 43"/>
          <p:cNvSpPr>
            <a:spLocks noChangeArrowheads="1"/>
          </p:cNvSpPr>
          <p:nvPr/>
        </p:nvSpPr>
        <p:spPr bwMode="auto">
          <a:xfrm>
            <a:off x="990600" y="1905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Data Block</a:t>
            </a:r>
          </a:p>
        </p:txBody>
      </p:sp>
      <p:sp>
        <p:nvSpPr>
          <p:cNvPr id="19495" name="Rectangle 44"/>
          <p:cNvSpPr>
            <a:spLocks noChangeArrowheads="1"/>
          </p:cNvSpPr>
          <p:nvPr/>
        </p:nvSpPr>
        <p:spPr bwMode="auto">
          <a:xfrm>
            <a:off x="990600" y="23622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19496" name="Rectangle 45"/>
          <p:cNvSpPr>
            <a:spLocks noChangeArrowheads="1"/>
          </p:cNvSpPr>
          <p:nvPr/>
        </p:nvSpPr>
        <p:spPr bwMode="auto">
          <a:xfrm>
            <a:off x="2438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19497" name="Rectangle 46"/>
          <p:cNvSpPr>
            <a:spLocks noChangeArrowheads="1"/>
          </p:cNvSpPr>
          <p:nvPr/>
        </p:nvSpPr>
        <p:spPr bwMode="auto">
          <a:xfrm>
            <a:off x="2895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19498" name="Rectangle 47"/>
          <p:cNvSpPr>
            <a:spLocks noChangeArrowheads="1"/>
          </p:cNvSpPr>
          <p:nvPr/>
        </p:nvSpPr>
        <p:spPr bwMode="auto">
          <a:xfrm>
            <a:off x="3352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19499" name="Rectangle 48"/>
          <p:cNvSpPr>
            <a:spLocks noChangeArrowheads="1"/>
          </p:cNvSpPr>
          <p:nvPr/>
        </p:nvSpPr>
        <p:spPr bwMode="auto">
          <a:xfrm>
            <a:off x="38100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19500" name="Rectangle 49"/>
          <p:cNvSpPr>
            <a:spLocks noChangeArrowheads="1"/>
          </p:cNvSpPr>
          <p:nvPr/>
        </p:nvSpPr>
        <p:spPr bwMode="auto">
          <a:xfrm>
            <a:off x="42672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19501" name="Rectangle 50"/>
          <p:cNvSpPr>
            <a:spLocks noChangeArrowheads="1"/>
          </p:cNvSpPr>
          <p:nvPr/>
        </p:nvSpPr>
        <p:spPr bwMode="auto">
          <a:xfrm>
            <a:off x="4724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19502" name="Rectangle 51"/>
          <p:cNvSpPr>
            <a:spLocks noChangeArrowheads="1"/>
          </p:cNvSpPr>
          <p:nvPr/>
        </p:nvSpPr>
        <p:spPr bwMode="auto">
          <a:xfrm>
            <a:off x="5181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9503" name="Rectangle 52"/>
          <p:cNvSpPr>
            <a:spLocks noChangeArrowheads="1"/>
          </p:cNvSpPr>
          <p:nvPr/>
        </p:nvSpPr>
        <p:spPr bwMode="auto">
          <a:xfrm>
            <a:off x="5638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9504" name="Rectangle 53"/>
          <p:cNvSpPr>
            <a:spLocks noChangeArrowheads="1"/>
          </p:cNvSpPr>
          <p:nvPr/>
        </p:nvSpPr>
        <p:spPr bwMode="auto">
          <a:xfrm>
            <a:off x="24384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34" name="Rectangle 54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35" name="Rectangle 55"/>
          <p:cNvSpPr>
            <a:spLocks noChangeArrowheads="1"/>
          </p:cNvSpPr>
          <p:nvPr/>
        </p:nvSpPr>
        <p:spPr bwMode="auto">
          <a:xfrm>
            <a:off x="33528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9507" name="Rectangle 56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37" name="Rectangle 57"/>
          <p:cNvSpPr>
            <a:spLocks noChangeArrowheads="1"/>
          </p:cNvSpPr>
          <p:nvPr/>
        </p:nvSpPr>
        <p:spPr bwMode="auto">
          <a:xfrm>
            <a:off x="42672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38" name="Rectangle 58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39" name="Rectangle 59"/>
          <p:cNvSpPr>
            <a:spLocks noChangeArrowheads="1"/>
          </p:cNvSpPr>
          <p:nvPr/>
        </p:nvSpPr>
        <p:spPr bwMode="auto">
          <a:xfrm>
            <a:off x="51816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40" name="Rectangle 60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9512" name="Rectangle 61"/>
          <p:cNvSpPr>
            <a:spLocks noChangeArrowheads="1"/>
          </p:cNvSpPr>
          <p:nvPr/>
        </p:nvSpPr>
        <p:spPr bwMode="auto">
          <a:xfrm>
            <a:off x="24384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28956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43" name="Rectangle 63"/>
          <p:cNvSpPr>
            <a:spLocks noChangeArrowheads="1"/>
          </p:cNvSpPr>
          <p:nvPr/>
        </p:nvSpPr>
        <p:spPr bwMode="auto">
          <a:xfrm>
            <a:off x="33528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9515" name="Rectangle 64"/>
          <p:cNvSpPr>
            <a:spLocks noChangeArrowheads="1"/>
          </p:cNvSpPr>
          <p:nvPr/>
        </p:nvSpPr>
        <p:spPr bwMode="auto">
          <a:xfrm>
            <a:off x="38100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45" name="Rectangle 65"/>
          <p:cNvSpPr>
            <a:spLocks noChangeArrowheads="1"/>
          </p:cNvSpPr>
          <p:nvPr/>
        </p:nvSpPr>
        <p:spPr bwMode="auto">
          <a:xfrm>
            <a:off x="42672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46" name="Rectangle 66"/>
          <p:cNvSpPr>
            <a:spLocks noChangeArrowheads="1"/>
          </p:cNvSpPr>
          <p:nvPr/>
        </p:nvSpPr>
        <p:spPr bwMode="auto">
          <a:xfrm>
            <a:off x="47244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47" name="Rectangle 67"/>
          <p:cNvSpPr>
            <a:spLocks noChangeArrowheads="1"/>
          </p:cNvSpPr>
          <p:nvPr/>
        </p:nvSpPr>
        <p:spPr bwMode="auto">
          <a:xfrm>
            <a:off x="51816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48" name="Rectangle 68"/>
          <p:cNvSpPr>
            <a:spLocks noChangeArrowheads="1"/>
          </p:cNvSpPr>
          <p:nvPr/>
        </p:nvSpPr>
        <p:spPr bwMode="auto">
          <a:xfrm>
            <a:off x="5638800" y="3962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9520" name="Rectangle 69"/>
          <p:cNvSpPr>
            <a:spLocks noChangeArrowheads="1"/>
          </p:cNvSpPr>
          <p:nvPr/>
        </p:nvSpPr>
        <p:spPr bwMode="auto">
          <a:xfrm>
            <a:off x="24384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50" name="Rectangle 70"/>
          <p:cNvSpPr>
            <a:spLocks noChangeArrowheads="1"/>
          </p:cNvSpPr>
          <p:nvPr/>
        </p:nvSpPr>
        <p:spPr bwMode="auto">
          <a:xfrm>
            <a:off x="28956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51" name="Rectangle 71"/>
          <p:cNvSpPr>
            <a:spLocks noChangeArrowheads="1"/>
          </p:cNvSpPr>
          <p:nvPr/>
        </p:nvSpPr>
        <p:spPr bwMode="auto">
          <a:xfrm>
            <a:off x="33528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19523" name="Rectangle 72"/>
          <p:cNvSpPr>
            <a:spLocks noChangeArrowheads="1"/>
          </p:cNvSpPr>
          <p:nvPr/>
        </p:nvSpPr>
        <p:spPr bwMode="auto">
          <a:xfrm>
            <a:off x="38100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53" name="Rectangle 73"/>
          <p:cNvSpPr>
            <a:spLocks noChangeArrowheads="1"/>
          </p:cNvSpPr>
          <p:nvPr/>
        </p:nvSpPr>
        <p:spPr bwMode="auto">
          <a:xfrm>
            <a:off x="42672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54" name="Rectangle 74"/>
          <p:cNvSpPr>
            <a:spLocks noChangeArrowheads="1"/>
          </p:cNvSpPr>
          <p:nvPr/>
        </p:nvSpPr>
        <p:spPr bwMode="auto">
          <a:xfrm>
            <a:off x="47244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71756" name="Rectangle 76"/>
          <p:cNvSpPr>
            <a:spLocks noChangeArrowheads="1"/>
          </p:cNvSpPr>
          <p:nvPr/>
        </p:nvSpPr>
        <p:spPr bwMode="auto">
          <a:xfrm>
            <a:off x="5638800" y="4572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9528" name="AutoShape 77"/>
          <p:cNvSpPr>
            <a:spLocks noChangeArrowheads="1"/>
          </p:cNvSpPr>
          <p:nvPr/>
        </p:nvSpPr>
        <p:spPr bwMode="auto">
          <a:xfrm>
            <a:off x="25908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29" name="AutoShape 78"/>
          <p:cNvSpPr>
            <a:spLocks noChangeArrowheads="1"/>
          </p:cNvSpPr>
          <p:nvPr/>
        </p:nvSpPr>
        <p:spPr bwMode="auto">
          <a:xfrm>
            <a:off x="30480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0" name="AutoShape 79"/>
          <p:cNvSpPr>
            <a:spLocks noChangeArrowheads="1"/>
          </p:cNvSpPr>
          <p:nvPr/>
        </p:nvSpPr>
        <p:spPr bwMode="auto">
          <a:xfrm>
            <a:off x="35052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1" name="AutoShape 80"/>
          <p:cNvSpPr>
            <a:spLocks noChangeArrowheads="1"/>
          </p:cNvSpPr>
          <p:nvPr/>
        </p:nvSpPr>
        <p:spPr bwMode="auto">
          <a:xfrm>
            <a:off x="39624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2" name="AutoShape 81"/>
          <p:cNvSpPr>
            <a:spLocks noChangeArrowheads="1"/>
          </p:cNvSpPr>
          <p:nvPr/>
        </p:nvSpPr>
        <p:spPr bwMode="auto">
          <a:xfrm>
            <a:off x="44196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3" name="AutoShape 82"/>
          <p:cNvSpPr>
            <a:spLocks noChangeArrowheads="1"/>
          </p:cNvSpPr>
          <p:nvPr/>
        </p:nvSpPr>
        <p:spPr bwMode="auto">
          <a:xfrm>
            <a:off x="48768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4" name="AutoShape 83"/>
          <p:cNvSpPr>
            <a:spLocks noChangeArrowheads="1"/>
          </p:cNvSpPr>
          <p:nvPr/>
        </p:nvSpPr>
        <p:spPr bwMode="auto">
          <a:xfrm>
            <a:off x="53340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35" name="AutoShape 84"/>
          <p:cNvSpPr>
            <a:spLocks noChangeArrowheads="1"/>
          </p:cNvSpPr>
          <p:nvPr/>
        </p:nvSpPr>
        <p:spPr bwMode="auto">
          <a:xfrm>
            <a:off x="5791200" y="28194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38400" y="3276600"/>
            <a:ext cx="4343400" cy="1828800"/>
            <a:chOff x="1536" y="3168"/>
            <a:chExt cx="2736" cy="1152"/>
          </a:xfrm>
        </p:grpSpPr>
        <p:sp>
          <p:nvSpPr>
            <p:cNvPr id="19547" name="Rectangle 91"/>
            <p:cNvSpPr>
              <a:spLocks noChangeArrowheads="1"/>
            </p:cNvSpPr>
            <p:nvPr/>
          </p:nvSpPr>
          <p:spPr bwMode="auto">
            <a:xfrm>
              <a:off x="1536" y="3216"/>
              <a:ext cx="288" cy="1056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548" name="Rectangle 92"/>
            <p:cNvSpPr>
              <a:spLocks noChangeArrowheads="1"/>
            </p:cNvSpPr>
            <p:nvPr/>
          </p:nvSpPr>
          <p:spPr bwMode="auto">
            <a:xfrm>
              <a:off x="2400" y="3216"/>
              <a:ext cx="288" cy="1056"/>
            </a:xfrm>
            <a:prstGeom prst="rect">
              <a:avLst/>
            </a:prstGeom>
            <a:noFill/>
            <a:ln w="28575" algn="ctr">
              <a:solidFill>
                <a:srgbClr val="CC33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19549" name="Group 93"/>
            <p:cNvGrpSpPr>
              <a:grpSpLocks/>
            </p:cNvGrpSpPr>
            <p:nvPr/>
          </p:nvGrpSpPr>
          <p:grpSpPr bwMode="auto">
            <a:xfrm>
              <a:off x="1872" y="3504"/>
              <a:ext cx="480" cy="480"/>
              <a:chOff x="2256" y="3360"/>
              <a:chExt cx="480" cy="480"/>
            </a:xfrm>
          </p:grpSpPr>
          <p:sp>
            <p:nvSpPr>
              <p:cNvPr id="19558" name="Oval 94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480" cy="480"/>
              </a:xfrm>
              <a:prstGeom prst="ellipse">
                <a:avLst/>
              </a:prstGeom>
              <a:noFill/>
              <a:ln w="57150" algn="ctr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9" name="Line 95"/>
              <p:cNvSpPr>
                <a:spLocks noChangeShapeType="1"/>
              </p:cNvSpPr>
              <p:nvPr/>
            </p:nvSpPr>
            <p:spPr bwMode="auto">
              <a:xfrm>
                <a:off x="2256" y="3600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60" name="Line 96"/>
              <p:cNvSpPr>
                <a:spLocks noChangeShapeType="1"/>
              </p:cNvSpPr>
              <p:nvPr/>
            </p:nvSpPr>
            <p:spPr bwMode="auto">
              <a:xfrm>
                <a:off x="2496" y="3360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50" name="Group 97"/>
            <p:cNvGrpSpPr>
              <a:grpSpLocks/>
            </p:cNvGrpSpPr>
            <p:nvPr/>
          </p:nvGrpSpPr>
          <p:grpSpPr bwMode="auto">
            <a:xfrm>
              <a:off x="3120" y="3648"/>
              <a:ext cx="384" cy="192"/>
              <a:chOff x="3504" y="3360"/>
              <a:chExt cx="384" cy="192"/>
            </a:xfrm>
          </p:grpSpPr>
          <p:sp>
            <p:nvSpPr>
              <p:cNvPr id="19556" name="Line 98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57" name="Line 99"/>
              <p:cNvSpPr>
                <a:spLocks noChangeShapeType="1"/>
              </p:cNvSpPr>
              <p:nvPr/>
            </p:nvSpPr>
            <p:spPr bwMode="auto">
              <a:xfrm>
                <a:off x="3504" y="3552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51" name="Group 100"/>
            <p:cNvGrpSpPr>
              <a:grpSpLocks/>
            </p:cNvGrpSpPr>
            <p:nvPr/>
          </p:nvGrpSpPr>
          <p:grpSpPr bwMode="auto">
            <a:xfrm>
              <a:off x="3888" y="3168"/>
              <a:ext cx="384" cy="1152"/>
              <a:chOff x="3888" y="2064"/>
              <a:chExt cx="384" cy="1152"/>
            </a:xfrm>
          </p:grpSpPr>
          <p:sp>
            <p:nvSpPr>
              <p:cNvPr id="19552" name="Rectangle 101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115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3" name="Rectangle 102"/>
              <p:cNvSpPr>
                <a:spLocks noChangeArrowheads="1"/>
              </p:cNvSpPr>
              <p:nvPr/>
            </p:nvSpPr>
            <p:spPr bwMode="auto">
              <a:xfrm>
                <a:off x="3936" y="2160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19554" name="Rectangle 10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19555" name="Rectangle 104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8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2400" b="1">
                    <a:solidFill>
                      <a:srgbClr val="0000FF"/>
                    </a:solidFill>
                    <a:ea typeface="굴림" pitchFamily="50" charset="-127"/>
                  </a:rPr>
                  <a:t>1</a:t>
                </a:r>
              </a:p>
            </p:txBody>
          </p:sp>
        </p:grpSp>
      </p:grpSp>
      <p:sp>
        <p:nvSpPr>
          <p:cNvPr id="71785" name="Oval 105"/>
          <p:cNvSpPr>
            <a:spLocks noChangeArrowheads="1"/>
          </p:cNvSpPr>
          <p:nvPr/>
        </p:nvSpPr>
        <p:spPr bwMode="auto">
          <a:xfrm>
            <a:off x="6629400" y="3962400"/>
            <a:ext cx="1371600" cy="457200"/>
          </a:xfrm>
          <a:prstGeom prst="ellipse">
            <a:avLst/>
          </a:prstGeom>
          <a:noFill/>
          <a:ln w="28575" algn="ctr">
            <a:solidFill>
              <a:srgbClr val="CC33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CC3300"/>
              </a:solidFill>
              <a:ea typeface="굴림" pitchFamily="50" charset="-127"/>
            </a:endParaRPr>
          </a:p>
        </p:txBody>
      </p: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6934200" y="3352800"/>
            <a:ext cx="838200" cy="457200"/>
            <a:chOff x="4224" y="2496"/>
            <a:chExt cx="816" cy="288"/>
          </a:xfrm>
        </p:grpSpPr>
        <p:sp>
          <p:nvSpPr>
            <p:cNvPr id="19545" name="Line 110"/>
            <p:cNvSpPr>
              <a:spLocks noChangeShapeType="1"/>
            </p:cNvSpPr>
            <p:nvPr/>
          </p:nvSpPr>
          <p:spPr bwMode="auto">
            <a:xfrm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6" name="Line 111"/>
            <p:cNvSpPr>
              <a:spLocks noChangeShapeType="1"/>
            </p:cNvSpPr>
            <p:nvPr/>
          </p:nvSpPr>
          <p:spPr bwMode="auto">
            <a:xfrm flipV="1">
              <a:off x="4224" y="2496"/>
              <a:ext cx="81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93" name="Oval 113"/>
          <p:cNvSpPr>
            <a:spLocks noChangeArrowheads="1"/>
          </p:cNvSpPr>
          <p:nvPr/>
        </p:nvSpPr>
        <p:spPr bwMode="auto">
          <a:xfrm>
            <a:off x="6629400" y="4572000"/>
            <a:ext cx="1371600" cy="457200"/>
          </a:xfrm>
          <a:prstGeom prst="ellipse">
            <a:avLst/>
          </a:prstGeom>
          <a:noFill/>
          <a:ln w="28575" algn="ctr">
            <a:solidFill>
              <a:srgbClr val="CC33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ko-KR" altLang="en-US">
              <a:solidFill>
                <a:srgbClr val="CC3300"/>
              </a:solidFill>
              <a:ea typeface="굴림" pitchFamily="50" charset="-127"/>
            </a:endParaRPr>
          </a:p>
        </p:txBody>
      </p:sp>
      <p:pic>
        <p:nvPicPr>
          <p:cNvPr id="19568" name="Picture 112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905000"/>
            <a:ext cx="457200" cy="457200"/>
          </a:xfrm>
          <a:prstGeom prst="rect">
            <a:avLst/>
          </a:prstGeom>
          <a:noFill/>
        </p:spPr>
      </p:pic>
      <p:pic>
        <p:nvPicPr>
          <p:cNvPr id="19569" name="Picture 113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905000"/>
            <a:ext cx="457200" cy="457200"/>
          </a:xfrm>
          <a:prstGeom prst="rect">
            <a:avLst/>
          </a:prstGeom>
          <a:noFill/>
        </p:spPr>
      </p:pic>
      <p:grpSp>
        <p:nvGrpSpPr>
          <p:cNvPr id="19570" name="Group 114"/>
          <p:cNvGrpSpPr>
            <a:grpSpLocks/>
          </p:cNvGrpSpPr>
          <p:nvPr/>
        </p:nvGrpSpPr>
        <p:grpSpPr bwMode="auto">
          <a:xfrm>
            <a:off x="228600" y="3352800"/>
            <a:ext cx="1905000" cy="1676400"/>
            <a:chOff x="144" y="3888"/>
            <a:chExt cx="1200" cy="1056"/>
          </a:xfrm>
        </p:grpSpPr>
        <p:sp>
          <p:nvSpPr>
            <p:cNvPr id="19571" name="Rectangle 63"/>
            <p:cNvSpPr>
              <a:spLocks noChangeArrowheads="1"/>
            </p:cNvSpPr>
            <p:nvPr/>
          </p:nvSpPr>
          <p:spPr bwMode="auto">
            <a:xfrm>
              <a:off x="624" y="3888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2</a:t>
              </a:r>
            </a:p>
          </p:txBody>
        </p:sp>
        <p:sp>
          <p:nvSpPr>
            <p:cNvPr id="19572" name="Rectangle 64"/>
            <p:cNvSpPr>
              <a:spLocks noChangeArrowheads="1"/>
            </p:cNvSpPr>
            <p:nvPr/>
          </p:nvSpPr>
          <p:spPr bwMode="auto">
            <a:xfrm>
              <a:off x="624" y="427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1</a:t>
              </a:r>
            </a:p>
          </p:txBody>
        </p:sp>
        <p:sp>
          <p:nvSpPr>
            <p:cNvPr id="19573" name="Rectangle 65"/>
            <p:cNvSpPr>
              <a:spLocks noChangeArrowheads="1"/>
            </p:cNvSpPr>
            <p:nvPr/>
          </p:nvSpPr>
          <p:spPr bwMode="auto">
            <a:xfrm>
              <a:off x="624" y="465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bit 0</a:t>
              </a:r>
            </a:p>
          </p:txBody>
        </p:sp>
        <p:sp>
          <p:nvSpPr>
            <p:cNvPr id="19574" name="Rectangle 12"/>
            <p:cNvSpPr>
              <a:spLocks noChangeArrowheads="1"/>
            </p:cNvSpPr>
            <p:nvPr/>
          </p:nvSpPr>
          <p:spPr bwMode="auto">
            <a:xfrm>
              <a:off x="144" y="427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Bit Pointer</a:t>
              </a:r>
            </a:p>
          </p:txBody>
        </p:sp>
        <p:sp>
          <p:nvSpPr>
            <p:cNvPr id="19575" name="AutoShape 119"/>
            <p:cNvSpPr>
              <a:spLocks/>
            </p:cNvSpPr>
            <p:nvPr/>
          </p:nvSpPr>
          <p:spPr bwMode="auto">
            <a:xfrm>
              <a:off x="864" y="4032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2979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7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71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7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7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7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71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7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7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7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71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7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71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7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7" dur="500"/>
                                        <p:tgtEl>
                                          <p:spTgt spid="7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5" grpId="0" animBg="1"/>
      <p:bldP spid="717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8" name="Rectangle 40"/>
          <p:cNvSpPr>
            <a:spLocks noChangeArrowheads="1"/>
          </p:cNvSpPr>
          <p:nvPr/>
        </p:nvSpPr>
        <p:spPr bwMode="auto">
          <a:xfrm>
            <a:off x="2438400" y="2971800"/>
            <a:ext cx="381000" cy="1219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699" name="Rectangle 41"/>
          <p:cNvSpPr>
            <a:spLocks noChangeArrowheads="1"/>
          </p:cNvSpPr>
          <p:nvPr/>
        </p:nvSpPr>
        <p:spPr bwMode="auto">
          <a:xfrm>
            <a:off x="2819400" y="2971800"/>
            <a:ext cx="381000" cy="1219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0" name="Rectangle 42"/>
          <p:cNvSpPr>
            <a:spLocks noChangeArrowheads="1"/>
          </p:cNvSpPr>
          <p:nvPr/>
        </p:nvSpPr>
        <p:spPr bwMode="auto">
          <a:xfrm>
            <a:off x="3200400" y="2971800"/>
            <a:ext cx="381000" cy="1219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1" name="Rectangle 43"/>
          <p:cNvSpPr>
            <a:spLocks noChangeArrowheads="1"/>
          </p:cNvSpPr>
          <p:nvPr/>
        </p:nvSpPr>
        <p:spPr bwMode="auto">
          <a:xfrm>
            <a:off x="3581400" y="2971800"/>
            <a:ext cx="381000" cy="1219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2" name="Rectangle 44"/>
          <p:cNvSpPr>
            <a:spLocks noChangeArrowheads="1"/>
          </p:cNvSpPr>
          <p:nvPr/>
        </p:nvSpPr>
        <p:spPr bwMode="auto">
          <a:xfrm>
            <a:off x="3962400" y="2971800"/>
            <a:ext cx="381000" cy="1219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3" name="Rectangle 45"/>
          <p:cNvSpPr>
            <a:spLocks noChangeArrowheads="1"/>
          </p:cNvSpPr>
          <p:nvPr/>
        </p:nvSpPr>
        <p:spPr bwMode="auto">
          <a:xfrm>
            <a:off x="4343400" y="2971800"/>
            <a:ext cx="381000" cy="1219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4" name="Rectangle 46"/>
          <p:cNvSpPr>
            <a:spLocks noChangeArrowheads="1"/>
          </p:cNvSpPr>
          <p:nvPr/>
        </p:nvSpPr>
        <p:spPr bwMode="auto">
          <a:xfrm>
            <a:off x="4724400" y="2971800"/>
            <a:ext cx="381000" cy="1219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5" name="Rectangle 47"/>
          <p:cNvSpPr>
            <a:spLocks noChangeArrowheads="1"/>
          </p:cNvSpPr>
          <p:nvPr/>
        </p:nvSpPr>
        <p:spPr bwMode="auto">
          <a:xfrm>
            <a:off x="5105400" y="2971800"/>
            <a:ext cx="381000" cy="1219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6" name="Rectangle 48"/>
          <p:cNvSpPr>
            <a:spLocks noChangeArrowheads="1"/>
          </p:cNvSpPr>
          <p:nvPr/>
        </p:nvSpPr>
        <p:spPr bwMode="auto">
          <a:xfrm>
            <a:off x="5486400" y="2971800"/>
            <a:ext cx="381000" cy="1219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7" name="Rectangle 49"/>
          <p:cNvSpPr>
            <a:spLocks noChangeArrowheads="1"/>
          </p:cNvSpPr>
          <p:nvPr/>
        </p:nvSpPr>
        <p:spPr bwMode="auto">
          <a:xfrm>
            <a:off x="5867400" y="2971800"/>
            <a:ext cx="381000" cy="1219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8" name="Rectangle 50"/>
          <p:cNvSpPr>
            <a:spLocks noChangeArrowheads="1"/>
          </p:cNvSpPr>
          <p:nvPr/>
        </p:nvSpPr>
        <p:spPr bwMode="auto">
          <a:xfrm>
            <a:off x="6248400" y="2971800"/>
            <a:ext cx="381000" cy="1219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09" name="Rectangle 51"/>
          <p:cNvSpPr>
            <a:spLocks noChangeArrowheads="1"/>
          </p:cNvSpPr>
          <p:nvPr/>
        </p:nvSpPr>
        <p:spPr bwMode="auto">
          <a:xfrm>
            <a:off x="6629400" y="2971800"/>
            <a:ext cx="381000" cy="1219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10" name="Rectangle 52"/>
          <p:cNvSpPr>
            <a:spLocks noChangeArrowheads="1"/>
          </p:cNvSpPr>
          <p:nvPr/>
        </p:nvSpPr>
        <p:spPr bwMode="auto">
          <a:xfrm>
            <a:off x="7010400" y="2971800"/>
            <a:ext cx="381000" cy="1219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11" name="Rectangle 53"/>
          <p:cNvSpPr>
            <a:spLocks noChangeArrowheads="1"/>
          </p:cNvSpPr>
          <p:nvPr/>
        </p:nvSpPr>
        <p:spPr bwMode="auto">
          <a:xfrm>
            <a:off x="7391400" y="2971800"/>
            <a:ext cx="381000" cy="1219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12" name="Rectangle 54"/>
          <p:cNvSpPr>
            <a:spLocks noChangeArrowheads="1"/>
          </p:cNvSpPr>
          <p:nvPr/>
        </p:nvSpPr>
        <p:spPr bwMode="auto">
          <a:xfrm>
            <a:off x="7772400" y="2971800"/>
            <a:ext cx="381000" cy="1219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13" name="Rectangle 55"/>
          <p:cNvSpPr>
            <a:spLocks noChangeArrowheads="1"/>
          </p:cNvSpPr>
          <p:nvPr/>
        </p:nvSpPr>
        <p:spPr bwMode="auto">
          <a:xfrm>
            <a:off x="8153400" y="2971800"/>
            <a:ext cx="381000" cy="1219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2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291513" y="10439400"/>
            <a:ext cx="606425" cy="152400"/>
          </a:xfrm>
          <a:noFill/>
        </p:spPr>
        <p:txBody>
          <a:bodyPr/>
          <a:lstStyle/>
          <a:p>
            <a:fld id="{9D641DFF-13DC-484A-89AD-F8C784D785F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Extension to Multi-Group Partition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5476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Use two bits for 4 group partition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438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819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200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581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3962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4343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4724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105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1143000" y="1752600"/>
            <a:ext cx="1143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Data Block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143000" y="2209800"/>
            <a:ext cx="1143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438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15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2819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14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200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13</a:t>
            </a:r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3581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12</a:t>
            </a:r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3962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11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4343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10</a:t>
            </a: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724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9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5105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8</a:t>
            </a:r>
          </a:p>
        </p:txBody>
      </p:sp>
      <p:sp>
        <p:nvSpPr>
          <p:cNvPr id="20503" name="Rectangle 24"/>
          <p:cNvSpPr>
            <a:spLocks noChangeArrowheads="1"/>
          </p:cNvSpPr>
          <p:nvPr/>
        </p:nvSpPr>
        <p:spPr bwMode="auto">
          <a:xfrm>
            <a:off x="5486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4" name="Rectangle 25"/>
          <p:cNvSpPr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5" name="Rectangle 26"/>
          <p:cNvSpPr>
            <a:spLocks noChangeArrowheads="1"/>
          </p:cNvSpPr>
          <p:nvPr/>
        </p:nvSpPr>
        <p:spPr bwMode="auto">
          <a:xfrm>
            <a:off x="6248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6" name="Rectangle 27"/>
          <p:cNvSpPr>
            <a:spLocks noChangeArrowheads="1"/>
          </p:cNvSpPr>
          <p:nvPr/>
        </p:nvSpPr>
        <p:spPr bwMode="auto">
          <a:xfrm>
            <a:off x="6629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7" name="Rectangle 28"/>
          <p:cNvSpPr>
            <a:spLocks noChangeArrowheads="1"/>
          </p:cNvSpPr>
          <p:nvPr/>
        </p:nvSpPr>
        <p:spPr bwMode="auto">
          <a:xfrm>
            <a:off x="7010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8" name="Rectangle 29"/>
          <p:cNvSpPr>
            <a:spLocks noChangeArrowheads="1"/>
          </p:cNvSpPr>
          <p:nvPr/>
        </p:nvSpPr>
        <p:spPr bwMode="auto">
          <a:xfrm>
            <a:off x="7391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7772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0" name="Rectangle 31"/>
          <p:cNvSpPr>
            <a:spLocks noChangeArrowheads="1"/>
          </p:cNvSpPr>
          <p:nvPr/>
        </p:nvSpPr>
        <p:spPr bwMode="auto">
          <a:xfrm>
            <a:off x="8153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11" name="Rectangle 32"/>
          <p:cNvSpPr>
            <a:spLocks noChangeArrowheads="1"/>
          </p:cNvSpPr>
          <p:nvPr/>
        </p:nvSpPr>
        <p:spPr bwMode="auto">
          <a:xfrm>
            <a:off x="5486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20512" name="Rectangle 33"/>
          <p:cNvSpPr>
            <a:spLocks noChangeArrowheads="1"/>
          </p:cNvSpPr>
          <p:nvPr/>
        </p:nvSpPr>
        <p:spPr bwMode="auto">
          <a:xfrm>
            <a:off x="5867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20513" name="Rectangle 34"/>
          <p:cNvSpPr>
            <a:spLocks noChangeArrowheads="1"/>
          </p:cNvSpPr>
          <p:nvPr/>
        </p:nvSpPr>
        <p:spPr bwMode="auto">
          <a:xfrm>
            <a:off x="6248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20514" name="Rectangle 35"/>
          <p:cNvSpPr>
            <a:spLocks noChangeArrowheads="1"/>
          </p:cNvSpPr>
          <p:nvPr/>
        </p:nvSpPr>
        <p:spPr bwMode="auto">
          <a:xfrm>
            <a:off x="6629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20515" name="Rectangle 36"/>
          <p:cNvSpPr>
            <a:spLocks noChangeArrowheads="1"/>
          </p:cNvSpPr>
          <p:nvPr/>
        </p:nvSpPr>
        <p:spPr bwMode="auto">
          <a:xfrm>
            <a:off x="7010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20516" name="Rectangle 37"/>
          <p:cNvSpPr>
            <a:spLocks noChangeArrowheads="1"/>
          </p:cNvSpPr>
          <p:nvPr/>
        </p:nvSpPr>
        <p:spPr bwMode="auto">
          <a:xfrm>
            <a:off x="7391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20517" name="Rectangle 38"/>
          <p:cNvSpPr>
            <a:spLocks noChangeArrowheads="1"/>
          </p:cNvSpPr>
          <p:nvPr/>
        </p:nvSpPr>
        <p:spPr bwMode="auto">
          <a:xfrm>
            <a:off x="7772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518" name="Rectangle 39"/>
          <p:cNvSpPr>
            <a:spLocks noChangeArrowheads="1"/>
          </p:cNvSpPr>
          <p:nvPr/>
        </p:nvSpPr>
        <p:spPr bwMode="auto">
          <a:xfrm>
            <a:off x="8153400" y="22860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grpSp>
        <p:nvGrpSpPr>
          <p:cNvPr id="20624" name="Group 144"/>
          <p:cNvGrpSpPr>
            <a:grpSpLocks/>
          </p:cNvGrpSpPr>
          <p:nvPr/>
        </p:nvGrpSpPr>
        <p:grpSpPr bwMode="auto">
          <a:xfrm>
            <a:off x="1143000" y="5638800"/>
            <a:ext cx="7391400" cy="381000"/>
            <a:chOff x="528" y="1776"/>
            <a:chExt cx="4656" cy="240"/>
          </a:xfrm>
        </p:grpSpPr>
        <p:sp>
          <p:nvSpPr>
            <p:cNvPr id="20606" name="Rectangle 40"/>
            <p:cNvSpPr>
              <a:spLocks noChangeArrowheads="1"/>
            </p:cNvSpPr>
            <p:nvPr/>
          </p:nvSpPr>
          <p:spPr bwMode="auto">
            <a:xfrm>
              <a:off x="1344" y="177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07" name="Rectangle 41"/>
            <p:cNvSpPr>
              <a:spLocks noChangeArrowheads="1"/>
            </p:cNvSpPr>
            <p:nvPr/>
          </p:nvSpPr>
          <p:spPr bwMode="auto">
            <a:xfrm>
              <a:off x="1584" y="177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08" name="Rectangle 42"/>
            <p:cNvSpPr>
              <a:spLocks noChangeArrowheads="1"/>
            </p:cNvSpPr>
            <p:nvPr/>
          </p:nvSpPr>
          <p:spPr bwMode="auto">
            <a:xfrm>
              <a:off x="1824" y="177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09" name="Rectangle 43"/>
            <p:cNvSpPr>
              <a:spLocks noChangeArrowheads="1"/>
            </p:cNvSpPr>
            <p:nvPr/>
          </p:nvSpPr>
          <p:spPr bwMode="auto">
            <a:xfrm>
              <a:off x="2064" y="177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0" name="Rectangle 44"/>
            <p:cNvSpPr>
              <a:spLocks noChangeArrowheads="1"/>
            </p:cNvSpPr>
            <p:nvPr/>
          </p:nvSpPr>
          <p:spPr bwMode="auto">
            <a:xfrm>
              <a:off x="2304" y="177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1" name="Rectangle 45"/>
            <p:cNvSpPr>
              <a:spLocks noChangeArrowheads="1"/>
            </p:cNvSpPr>
            <p:nvPr/>
          </p:nvSpPr>
          <p:spPr bwMode="auto">
            <a:xfrm>
              <a:off x="2544" y="177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2" name="Rectangle 46"/>
            <p:cNvSpPr>
              <a:spLocks noChangeArrowheads="1"/>
            </p:cNvSpPr>
            <p:nvPr/>
          </p:nvSpPr>
          <p:spPr bwMode="auto">
            <a:xfrm>
              <a:off x="2784" y="177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3" name="Rectangle 47"/>
            <p:cNvSpPr>
              <a:spLocks noChangeArrowheads="1"/>
            </p:cNvSpPr>
            <p:nvPr/>
          </p:nvSpPr>
          <p:spPr bwMode="auto">
            <a:xfrm>
              <a:off x="3024" y="177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4" name="Rectangle 48"/>
            <p:cNvSpPr>
              <a:spLocks noChangeArrowheads="1"/>
            </p:cNvSpPr>
            <p:nvPr/>
          </p:nvSpPr>
          <p:spPr bwMode="auto">
            <a:xfrm>
              <a:off x="3264" y="177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5" name="Rectangle 49"/>
            <p:cNvSpPr>
              <a:spLocks noChangeArrowheads="1"/>
            </p:cNvSpPr>
            <p:nvPr/>
          </p:nvSpPr>
          <p:spPr bwMode="auto">
            <a:xfrm>
              <a:off x="3504" y="177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6" name="Rectangle 50"/>
            <p:cNvSpPr>
              <a:spLocks noChangeArrowheads="1"/>
            </p:cNvSpPr>
            <p:nvPr/>
          </p:nvSpPr>
          <p:spPr bwMode="auto">
            <a:xfrm>
              <a:off x="3744" y="177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7" name="Rectangle 51"/>
            <p:cNvSpPr>
              <a:spLocks noChangeArrowheads="1"/>
            </p:cNvSpPr>
            <p:nvPr/>
          </p:nvSpPr>
          <p:spPr bwMode="auto">
            <a:xfrm>
              <a:off x="3984" y="177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8" name="Rectangle 52"/>
            <p:cNvSpPr>
              <a:spLocks noChangeArrowheads="1"/>
            </p:cNvSpPr>
            <p:nvPr/>
          </p:nvSpPr>
          <p:spPr bwMode="auto">
            <a:xfrm>
              <a:off x="4224" y="177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19" name="Rectangle 53"/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20" name="Rectangle 54"/>
            <p:cNvSpPr>
              <a:spLocks noChangeArrowheads="1"/>
            </p:cNvSpPr>
            <p:nvPr/>
          </p:nvSpPr>
          <p:spPr bwMode="auto">
            <a:xfrm>
              <a:off x="4704" y="177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21" name="Rectangle 55"/>
            <p:cNvSpPr>
              <a:spLocks noChangeArrowheads="1"/>
            </p:cNvSpPr>
            <p:nvPr/>
          </p:nvSpPr>
          <p:spPr bwMode="auto">
            <a:xfrm>
              <a:off x="4944" y="177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22" name="Rectangle 136"/>
            <p:cNvSpPr>
              <a:spLocks noChangeArrowheads="1"/>
            </p:cNvSpPr>
            <p:nvPr/>
          </p:nvSpPr>
          <p:spPr bwMode="auto">
            <a:xfrm>
              <a:off x="528" y="1776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3, bit 2)</a:t>
              </a:r>
            </a:p>
          </p:txBody>
        </p:sp>
      </p:grpSp>
      <p:grpSp>
        <p:nvGrpSpPr>
          <p:cNvPr id="20625" name="Group 145"/>
          <p:cNvGrpSpPr>
            <a:grpSpLocks/>
          </p:cNvGrpSpPr>
          <p:nvPr/>
        </p:nvGrpSpPr>
        <p:grpSpPr bwMode="auto">
          <a:xfrm>
            <a:off x="1143000" y="6248400"/>
            <a:ext cx="7391400" cy="2819400"/>
            <a:chOff x="528" y="2160"/>
            <a:chExt cx="4656" cy="1776"/>
          </a:xfrm>
        </p:grpSpPr>
        <p:sp>
          <p:nvSpPr>
            <p:cNvPr id="20521" name="Rectangle 56"/>
            <p:cNvSpPr>
              <a:spLocks noChangeArrowheads="1"/>
            </p:cNvSpPr>
            <p:nvPr/>
          </p:nvSpPr>
          <p:spPr bwMode="auto">
            <a:xfrm>
              <a:off x="1344" y="2160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2" name="Rectangle 57"/>
            <p:cNvSpPr>
              <a:spLocks noChangeArrowheads="1"/>
            </p:cNvSpPr>
            <p:nvPr/>
          </p:nvSpPr>
          <p:spPr bwMode="auto">
            <a:xfrm>
              <a:off x="1584" y="2160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3" name="Rectangle 58"/>
            <p:cNvSpPr>
              <a:spLocks noChangeArrowheads="1"/>
            </p:cNvSpPr>
            <p:nvPr/>
          </p:nvSpPr>
          <p:spPr bwMode="auto">
            <a:xfrm>
              <a:off x="1824" y="2160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4" name="Rectangle 59"/>
            <p:cNvSpPr>
              <a:spLocks noChangeArrowheads="1"/>
            </p:cNvSpPr>
            <p:nvPr/>
          </p:nvSpPr>
          <p:spPr bwMode="auto">
            <a:xfrm>
              <a:off x="2064" y="2160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5" name="Rectangle 60"/>
            <p:cNvSpPr>
              <a:spLocks noChangeArrowheads="1"/>
            </p:cNvSpPr>
            <p:nvPr/>
          </p:nvSpPr>
          <p:spPr bwMode="auto">
            <a:xfrm>
              <a:off x="2304" y="2160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6" name="Rectangle 61"/>
            <p:cNvSpPr>
              <a:spLocks noChangeArrowheads="1"/>
            </p:cNvSpPr>
            <p:nvPr/>
          </p:nvSpPr>
          <p:spPr bwMode="auto">
            <a:xfrm>
              <a:off x="2544" y="2160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7" name="Rectangle 62"/>
            <p:cNvSpPr>
              <a:spLocks noChangeArrowheads="1"/>
            </p:cNvSpPr>
            <p:nvPr/>
          </p:nvSpPr>
          <p:spPr bwMode="auto">
            <a:xfrm>
              <a:off x="2784" y="2160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8" name="Rectangle 63"/>
            <p:cNvSpPr>
              <a:spLocks noChangeArrowheads="1"/>
            </p:cNvSpPr>
            <p:nvPr/>
          </p:nvSpPr>
          <p:spPr bwMode="auto">
            <a:xfrm>
              <a:off x="3024" y="2160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29" name="Rectangle 64"/>
            <p:cNvSpPr>
              <a:spLocks noChangeArrowheads="1"/>
            </p:cNvSpPr>
            <p:nvPr/>
          </p:nvSpPr>
          <p:spPr bwMode="auto">
            <a:xfrm>
              <a:off x="3264" y="2160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0" name="Rectangle 65"/>
            <p:cNvSpPr>
              <a:spLocks noChangeArrowheads="1"/>
            </p:cNvSpPr>
            <p:nvPr/>
          </p:nvSpPr>
          <p:spPr bwMode="auto">
            <a:xfrm>
              <a:off x="3504" y="2160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1" name="Rectangle 66"/>
            <p:cNvSpPr>
              <a:spLocks noChangeArrowheads="1"/>
            </p:cNvSpPr>
            <p:nvPr/>
          </p:nvSpPr>
          <p:spPr bwMode="auto">
            <a:xfrm>
              <a:off x="3744" y="2160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2" name="Rectangle 67"/>
            <p:cNvSpPr>
              <a:spLocks noChangeArrowheads="1"/>
            </p:cNvSpPr>
            <p:nvPr/>
          </p:nvSpPr>
          <p:spPr bwMode="auto">
            <a:xfrm>
              <a:off x="3984" y="2160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3" name="Rectangle 68"/>
            <p:cNvSpPr>
              <a:spLocks noChangeArrowheads="1"/>
            </p:cNvSpPr>
            <p:nvPr/>
          </p:nvSpPr>
          <p:spPr bwMode="auto">
            <a:xfrm>
              <a:off x="4224" y="2160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4" name="Rectangle 69"/>
            <p:cNvSpPr>
              <a:spLocks noChangeArrowheads="1"/>
            </p:cNvSpPr>
            <p:nvPr/>
          </p:nvSpPr>
          <p:spPr bwMode="auto">
            <a:xfrm>
              <a:off x="4464" y="2160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5" name="Rectangle 70"/>
            <p:cNvSpPr>
              <a:spLocks noChangeArrowheads="1"/>
            </p:cNvSpPr>
            <p:nvPr/>
          </p:nvSpPr>
          <p:spPr bwMode="auto">
            <a:xfrm>
              <a:off x="4704" y="2160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6" name="Rectangle 71"/>
            <p:cNvSpPr>
              <a:spLocks noChangeArrowheads="1"/>
            </p:cNvSpPr>
            <p:nvPr/>
          </p:nvSpPr>
          <p:spPr bwMode="auto">
            <a:xfrm>
              <a:off x="4944" y="2160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7" name="Rectangle 72"/>
            <p:cNvSpPr>
              <a:spLocks noChangeArrowheads="1"/>
            </p:cNvSpPr>
            <p:nvPr/>
          </p:nvSpPr>
          <p:spPr bwMode="auto">
            <a:xfrm>
              <a:off x="1344" y="2544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8" name="Rectangle 73"/>
            <p:cNvSpPr>
              <a:spLocks noChangeArrowheads="1"/>
            </p:cNvSpPr>
            <p:nvPr/>
          </p:nvSpPr>
          <p:spPr bwMode="auto">
            <a:xfrm>
              <a:off x="1584" y="2544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39" name="Rectangle 74"/>
            <p:cNvSpPr>
              <a:spLocks noChangeArrowheads="1"/>
            </p:cNvSpPr>
            <p:nvPr/>
          </p:nvSpPr>
          <p:spPr bwMode="auto">
            <a:xfrm>
              <a:off x="1824" y="2544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0" name="Rectangle 75"/>
            <p:cNvSpPr>
              <a:spLocks noChangeArrowheads="1"/>
            </p:cNvSpPr>
            <p:nvPr/>
          </p:nvSpPr>
          <p:spPr bwMode="auto">
            <a:xfrm>
              <a:off x="2064" y="2544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1" name="Rectangle 76"/>
            <p:cNvSpPr>
              <a:spLocks noChangeArrowheads="1"/>
            </p:cNvSpPr>
            <p:nvPr/>
          </p:nvSpPr>
          <p:spPr bwMode="auto">
            <a:xfrm>
              <a:off x="2304" y="2544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2" name="Rectangle 77"/>
            <p:cNvSpPr>
              <a:spLocks noChangeArrowheads="1"/>
            </p:cNvSpPr>
            <p:nvPr/>
          </p:nvSpPr>
          <p:spPr bwMode="auto">
            <a:xfrm>
              <a:off x="2544" y="2544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3" name="Rectangle 78"/>
            <p:cNvSpPr>
              <a:spLocks noChangeArrowheads="1"/>
            </p:cNvSpPr>
            <p:nvPr/>
          </p:nvSpPr>
          <p:spPr bwMode="auto">
            <a:xfrm>
              <a:off x="2784" y="2544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4" name="Rectangle 79"/>
            <p:cNvSpPr>
              <a:spLocks noChangeArrowheads="1"/>
            </p:cNvSpPr>
            <p:nvPr/>
          </p:nvSpPr>
          <p:spPr bwMode="auto">
            <a:xfrm>
              <a:off x="3024" y="2544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5" name="Rectangle 80"/>
            <p:cNvSpPr>
              <a:spLocks noChangeArrowheads="1"/>
            </p:cNvSpPr>
            <p:nvPr/>
          </p:nvSpPr>
          <p:spPr bwMode="auto">
            <a:xfrm>
              <a:off x="3264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6" name="Rectangle 81"/>
            <p:cNvSpPr>
              <a:spLocks noChangeArrowheads="1"/>
            </p:cNvSpPr>
            <p:nvPr/>
          </p:nvSpPr>
          <p:spPr bwMode="auto">
            <a:xfrm>
              <a:off x="3504" y="2544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7" name="Rectangle 82"/>
            <p:cNvSpPr>
              <a:spLocks noChangeArrowheads="1"/>
            </p:cNvSpPr>
            <p:nvPr/>
          </p:nvSpPr>
          <p:spPr bwMode="auto">
            <a:xfrm>
              <a:off x="3744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8" name="Rectangle 83"/>
            <p:cNvSpPr>
              <a:spLocks noChangeArrowheads="1"/>
            </p:cNvSpPr>
            <p:nvPr/>
          </p:nvSpPr>
          <p:spPr bwMode="auto">
            <a:xfrm>
              <a:off x="3984" y="2544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49" name="Rectangle 84"/>
            <p:cNvSpPr>
              <a:spLocks noChangeArrowheads="1"/>
            </p:cNvSpPr>
            <p:nvPr/>
          </p:nvSpPr>
          <p:spPr bwMode="auto">
            <a:xfrm>
              <a:off x="4224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0" name="Rectangle 85"/>
            <p:cNvSpPr>
              <a:spLocks noChangeArrowheads="1"/>
            </p:cNvSpPr>
            <p:nvPr/>
          </p:nvSpPr>
          <p:spPr bwMode="auto">
            <a:xfrm>
              <a:off x="4464" y="2544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1" name="Rectangle 86"/>
            <p:cNvSpPr>
              <a:spLocks noChangeArrowheads="1"/>
            </p:cNvSpPr>
            <p:nvPr/>
          </p:nvSpPr>
          <p:spPr bwMode="auto">
            <a:xfrm>
              <a:off x="4704" y="2544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2" name="Rectangle 87"/>
            <p:cNvSpPr>
              <a:spLocks noChangeArrowheads="1"/>
            </p:cNvSpPr>
            <p:nvPr/>
          </p:nvSpPr>
          <p:spPr bwMode="auto">
            <a:xfrm>
              <a:off x="4944" y="2544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3" name="Rectangle 88"/>
            <p:cNvSpPr>
              <a:spLocks noChangeArrowheads="1"/>
            </p:cNvSpPr>
            <p:nvPr/>
          </p:nvSpPr>
          <p:spPr bwMode="auto">
            <a:xfrm>
              <a:off x="1344" y="3312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4" name="Rectangle 89"/>
            <p:cNvSpPr>
              <a:spLocks noChangeArrowheads="1"/>
            </p:cNvSpPr>
            <p:nvPr/>
          </p:nvSpPr>
          <p:spPr bwMode="auto">
            <a:xfrm>
              <a:off x="1584" y="3312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5" name="Rectangle 90"/>
            <p:cNvSpPr>
              <a:spLocks noChangeArrowheads="1"/>
            </p:cNvSpPr>
            <p:nvPr/>
          </p:nvSpPr>
          <p:spPr bwMode="auto">
            <a:xfrm>
              <a:off x="2304" y="3312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6" name="Rectangle 91"/>
            <p:cNvSpPr>
              <a:spLocks noChangeArrowheads="1"/>
            </p:cNvSpPr>
            <p:nvPr/>
          </p:nvSpPr>
          <p:spPr bwMode="auto">
            <a:xfrm>
              <a:off x="2544" y="3312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7" name="Rectangle 92"/>
            <p:cNvSpPr>
              <a:spLocks noChangeArrowheads="1"/>
            </p:cNvSpPr>
            <p:nvPr/>
          </p:nvSpPr>
          <p:spPr bwMode="auto">
            <a:xfrm>
              <a:off x="1824" y="3312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8" name="Rectangle 93"/>
            <p:cNvSpPr>
              <a:spLocks noChangeArrowheads="1"/>
            </p:cNvSpPr>
            <p:nvPr/>
          </p:nvSpPr>
          <p:spPr bwMode="auto">
            <a:xfrm>
              <a:off x="2064" y="3312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59" name="Rectangle 94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0" name="Rectangle 95"/>
            <p:cNvSpPr>
              <a:spLocks noChangeArrowheads="1"/>
            </p:cNvSpPr>
            <p:nvPr/>
          </p:nvSpPr>
          <p:spPr bwMode="auto">
            <a:xfrm>
              <a:off x="3024" y="3312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1" name="Rectangle 96"/>
            <p:cNvSpPr>
              <a:spLocks noChangeArrowheads="1"/>
            </p:cNvSpPr>
            <p:nvPr/>
          </p:nvSpPr>
          <p:spPr bwMode="auto">
            <a:xfrm>
              <a:off x="3264" y="3312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2" name="Rectangle 97"/>
            <p:cNvSpPr>
              <a:spLocks noChangeArrowheads="1"/>
            </p:cNvSpPr>
            <p:nvPr/>
          </p:nvSpPr>
          <p:spPr bwMode="auto">
            <a:xfrm>
              <a:off x="3504" y="3312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3" name="Rectangle 98"/>
            <p:cNvSpPr>
              <a:spLocks noChangeArrowheads="1"/>
            </p:cNvSpPr>
            <p:nvPr/>
          </p:nvSpPr>
          <p:spPr bwMode="auto">
            <a:xfrm>
              <a:off x="4224" y="3312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4" name="Rectangle 99"/>
            <p:cNvSpPr>
              <a:spLocks noChangeArrowheads="1"/>
            </p:cNvSpPr>
            <p:nvPr/>
          </p:nvSpPr>
          <p:spPr bwMode="auto">
            <a:xfrm>
              <a:off x="4464" y="3312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5" name="Rectangle 100"/>
            <p:cNvSpPr>
              <a:spLocks noChangeArrowheads="1"/>
            </p:cNvSpPr>
            <p:nvPr/>
          </p:nvSpPr>
          <p:spPr bwMode="auto">
            <a:xfrm>
              <a:off x="3744" y="3312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6" name="Rectangle 101"/>
            <p:cNvSpPr>
              <a:spLocks noChangeArrowheads="1"/>
            </p:cNvSpPr>
            <p:nvPr/>
          </p:nvSpPr>
          <p:spPr bwMode="auto">
            <a:xfrm>
              <a:off x="3984" y="3312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7" name="Rectangle 102"/>
            <p:cNvSpPr>
              <a:spLocks noChangeArrowheads="1"/>
            </p:cNvSpPr>
            <p:nvPr/>
          </p:nvSpPr>
          <p:spPr bwMode="auto">
            <a:xfrm>
              <a:off x="4704" y="3312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8" name="Rectangle 103"/>
            <p:cNvSpPr>
              <a:spLocks noChangeArrowheads="1"/>
            </p:cNvSpPr>
            <p:nvPr/>
          </p:nvSpPr>
          <p:spPr bwMode="auto">
            <a:xfrm>
              <a:off x="4944" y="3312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69" name="Rectangle 104"/>
            <p:cNvSpPr>
              <a:spLocks noChangeArrowheads="1"/>
            </p:cNvSpPr>
            <p:nvPr/>
          </p:nvSpPr>
          <p:spPr bwMode="auto">
            <a:xfrm>
              <a:off x="1344" y="2928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0" name="Rectangle 105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1" name="Rectangle 106"/>
            <p:cNvSpPr>
              <a:spLocks noChangeArrowheads="1"/>
            </p:cNvSpPr>
            <p:nvPr/>
          </p:nvSpPr>
          <p:spPr bwMode="auto">
            <a:xfrm>
              <a:off x="1824" y="2928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2" name="Rectangle 107"/>
            <p:cNvSpPr>
              <a:spLocks noChangeArrowheads="1"/>
            </p:cNvSpPr>
            <p:nvPr/>
          </p:nvSpPr>
          <p:spPr bwMode="auto">
            <a:xfrm>
              <a:off x="2064" y="2928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3" name="Rectangle 108"/>
            <p:cNvSpPr>
              <a:spLocks noChangeArrowheads="1"/>
            </p:cNvSpPr>
            <p:nvPr/>
          </p:nvSpPr>
          <p:spPr bwMode="auto">
            <a:xfrm>
              <a:off x="2304" y="2928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4" name="Rectangle 109"/>
            <p:cNvSpPr>
              <a:spLocks noChangeArrowheads="1"/>
            </p:cNvSpPr>
            <p:nvPr/>
          </p:nvSpPr>
          <p:spPr bwMode="auto">
            <a:xfrm>
              <a:off x="2544" y="2928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5" name="Rectangle 110"/>
            <p:cNvSpPr>
              <a:spLocks noChangeArrowheads="1"/>
            </p:cNvSpPr>
            <p:nvPr/>
          </p:nvSpPr>
          <p:spPr bwMode="auto">
            <a:xfrm>
              <a:off x="2784" y="2928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6" name="Rectangle 111"/>
            <p:cNvSpPr>
              <a:spLocks noChangeArrowheads="1"/>
            </p:cNvSpPr>
            <p:nvPr/>
          </p:nvSpPr>
          <p:spPr bwMode="auto">
            <a:xfrm>
              <a:off x="3024" y="2928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7" name="Rectangle 112"/>
            <p:cNvSpPr>
              <a:spLocks noChangeArrowheads="1"/>
            </p:cNvSpPr>
            <p:nvPr/>
          </p:nvSpPr>
          <p:spPr bwMode="auto">
            <a:xfrm>
              <a:off x="3264" y="2928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8" name="Rectangle 113"/>
            <p:cNvSpPr>
              <a:spLocks noChangeArrowheads="1"/>
            </p:cNvSpPr>
            <p:nvPr/>
          </p:nvSpPr>
          <p:spPr bwMode="auto">
            <a:xfrm>
              <a:off x="3504" y="2928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79" name="Rectangle 114"/>
            <p:cNvSpPr>
              <a:spLocks noChangeArrowheads="1"/>
            </p:cNvSpPr>
            <p:nvPr/>
          </p:nvSpPr>
          <p:spPr bwMode="auto">
            <a:xfrm>
              <a:off x="3744" y="2928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0" name="Rectangle 115"/>
            <p:cNvSpPr>
              <a:spLocks noChangeArrowheads="1"/>
            </p:cNvSpPr>
            <p:nvPr/>
          </p:nvSpPr>
          <p:spPr bwMode="auto">
            <a:xfrm>
              <a:off x="3984" y="2928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1" name="Rectangle 116"/>
            <p:cNvSpPr>
              <a:spLocks noChangeArrowheads="1"/>
            </p:cNvSpPr>
            <p:nvPr/>
          </p:nvSpPr>
          <p:spPr bwMode="auto">
            <a:xfrm>
              <a:off x="4224" y="2928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2" name="Rectangle 117"/>
            <p:cNvSpPr>
              <a:spLocks noChangeArrowheads="1"/>
            </p:cNvSpPr>
            <p:nvPr/>
          </p:nvSpPr>
          <p:spPr bwMode="auto">
            <a:xfrm>
              <a:off x="4464" y="2928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3" name="Rectangle 118"/>
            <p:cNvSpPr>
              <a:spLocks noChangeArrowheads="1"/>
            </p:cNvSpPr>
            <p:nvPr/>
          </p:nvSpPr>
          <p:spPr bwMode="auto">
            <a:xfrm>
              <a:off x="4704" y="2928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4" name="Rectangle 119"/>
            <p:cNvSpPr>
              <a:spLocks noChangeArrowheads="1"/>
            </p:cNvSpPr>
            <p:nvPr/>
          </p:nvSpPr>
          <p:spPr bwMode="auto">
            <a:xfrm>
              <a:off x="4944" y="2928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5" name="Rectangle 120"/>
            <p:cNvSpPr>
              <a:spLocks noChangeArrowheads="1"/>
            </p:cNvSpPr>
            <p:nvPr/>
          </p:nvSpPr>
          <p:spPr bwMode="auto">
            <a:xfrm>
              <a:off x="1344" y="369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6" name="Rectangle 121"/>
            <p:cNvSpPr>
              <a:spLocks noChangeArrowheads="1"/>
            </p:cNvSpPr>
            <p:nvPr/>
          </p:nvSpPr>
          <p:spPr bwMode="auto">
            <a:xfrm>
              <a:off x="1584" y="369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7" name="Rectangle 122"/>
            <p:cNvSpPr>
              <a:spLocks noChangeArrowheads="1"/>
            </p:cNvSpPr>
            <p:nvPr/>
          </p:nvSpPr>
          <p:spPr bwMode="auto">
            <a:xfrm>
              <a:off x="1824" y="369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8" name="Rectangle 123"/>
            <p:cNvSpPr>
              <a:spLocks noChangeArrowheads="1"/>
            </p:cNvSpPr>
            <p:nvPr/>
          </p:nvSpPr>
          <p:spPr bwMode="auto">
            <a:xfrm>
              <a:off x="2064" y="369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89" name="Rectangle 124"/>
            <p:cNvSpPr>
              <a:spLocks noChangeArrowheads="1"/>
            </p:cNvSpPr>
            <p:nvPr/>
          </p:nvSpPr>
          <p:spPr bwMode="auto">
            <a:xfrm>
              <a:off x="2304" y="369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0" name="Rectangle 125"/>
            <p:cNvSpPr>
              <a:spLocks noChangeArrowheads="1"/>
            </p:cNvSpPr>
            <p:nvPr/>
          </p:nvSpPr>
          <p:spPr bwMode="auto">
            <a:xfrm>
              <a:off x="2544" y="369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1" name="Rectangle 126"/>
            <p:cNvSpPr>
              <a:spLocks noChangeArrowheads="1"/>
            </p:cNvSpPr>
            <p:nvPr/>
          </p:nvSpPr>
          <p:spPr bwMode="auto">
            <a:xfrm>
              <a:off x="2784" y="369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2" name="Rectangle 127"/>
            <p:cNvSpPr>
              <a:spLocks noChangeArrowheads="1"/>
            </p:cNvSpPr>
            <p:nvPr/>
          </p:nvSpPr>
          <p:spPr bwMode="auto">
            <a:xfrm>
              <a:off x="3024" y="369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3" name="Rectangle 128"/>
            <p:cNvSpPr>
              <a:spLocks noChangeArrowheads="1"/>
            </p:cNvSpPr>
            <p:nvPr/>
          </p:nvSpPr>
          <p:spPr bwMode="auto">
            <a:xfrm>
              <a:off x="3264" y="369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4" name="Rectangle 129"/>
            <p:cNvSpPr>
              <a:spLocks noChangeArrowheads="1"/>
            </p:cNvSpPr>
            <p:nvPr/>
          </p:nvSpPr>
          <p:spPr bwMode="auto">
            <a:xfrm>
              <a:off x="3504" y="369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5" name="Rectangle 130"/>
            <p:cNvSpPr>
              <a:spLocks noChangeArrowheads="1"/>
            </p:cNvSpPr>
            <p:nvPr/>
          </p:nvSpPr>
          <p:spPr bwMode="auto">
            <a:xfrm>
              <a:off x="3744" y="369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6" name="Rectangle 131"/>
            <p:cNvSpPr>
              <a:spLocks noChangeArrowheads="1"/>
            </p:cNvSpPr>
            <p:nvPr/>
          </p:nvSpPr>
          <p:spPr bwMode="auto">
            <a:xfrm>
              <a:off x="3984" y="369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7" name="Rectangle 132"/>
            <p:cNvSpPr>
              <a:spLocks noChangeArrowheads="1"/>
            </p:cNvSpPr>
            <p:nvPr/>
          </p:nvSpPr>
          <p:spPr bwMode="auto">
            <a:xfrm>
              <a:off x="4224" y="3696"/>
              <a:ext cx="240" cy="24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8" name="Rectangle 133"/>
            <p:cNvSpPr>
              <a:spLocks noChangeArrowheads="1"/>
            </p:cNvSpPr>
            <p:nvPr/>
          </p:nvSpPr>
          <p:spPr bwMode="auto">
            <a:xfrm>
              <a:off x="4464" y="3696"/>
              <a:ext cx="240" cy="240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599" name="Rectangle 134"/>
            <p:cNvSpPr>
              <a:spLocks noChangeArrowheads="1"/>
            </p:cNvSpPr>
            <p:nvPr/>
          </p:nvSpPr>
          <p:spPr bwMode="auto">
            <a:xfrm>
              <a:off x="4704" y="3696"/>
              <a:ext cx="240" cy="240"/>
            </a:xfrm>
            <a:prstGeom prst="rect">
              <a:avLst/>
            </a:prstGeom>
            <a:solidFill>
              <a:schemeClr val="bg2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00" name="Rectangle 135"/>
            <p:cNvSpPr>
              <a:spLocks noChangeArrowheads="1"/>
            </p:cNvSpPr>
            <p:nvPr/>
          </p:nvSpPr>
          <p:spPr bwMode="auto">
            <a:xfrm>
              <a:off x="4944" y="3696"/>
              <a:ext cx="240" cy="240"/>
            </a:xfrm>
            <a:prstGeom prst="rect">
              <a:avLst/>
            </a:prstGeom>
            <a:solidFill>
              <a:srgbClr val="CC3300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601" name="Rectangle 137"/>
            <p:cNvSpPr>
              <a:spLocks noChangeArrowheads="1"/>
            </p:cNvSpPr>
            <p:nvPr/>
          </p:nvSpPr>
          <p:spPr bwMode="auto">
            <a:xfrm>
              <a:off x="528" y="2160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3, bit 1)</a:t>
              </a:r>
            </a:p>
          </p:txBody>
        </p:sp>
        <p:sp>
          <p:nvSpPr>
            <p:cNvPr id="20602" name="Rectangle 138"/>
            <p:cNvSpPr>
              <a:spLocks noChangeArrowheads="1"/>
            </p:cNvSpPr>
            <p:nvPr/>
          </p:nvSpPr>
          <p:spPr bwMode="auto">
            <a:xfrm>
              <a:off x="528" y="2544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3, bit 0)</a:t>
              </a:r>
            </a:p>
          </p:txBody>
        </p:sp>
        <p:sp>
          <p:nvSpPr>
            <p:cNvPr id="20603" name="Rectangle 139"/>
            <p:cNvSpPr>
              <a:spLocks noChangeArrowheads="1"/>
            </p:cNvSpPr>
            <p:nvPr/>
          </p:nvSpPr>
          <p:spPr bwMode="auto">
            <a:xfrm>
              <a:off x="528" y="2928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2, bit 1)</a:t>
              </a:r>
            </a:p>
          </p:txBody>
        </p:sp>
        <p:sp>
          <p:nvSpPr>
            <p:cNvPr id="20604" name="Rectangle 140"/>
            <p:cNvSpPr>
              <a:spLocks noChangeArrowheads="1"/>
            </p:cNvSpPr>
            <p:nvPr/>
          </p:nvSpPr>
          <p:spPr bwMode="auto">
            <a:xfrm>
              <a:off x="528" y="3312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2, bit 0)</a:t>
              </a:r>
            </a:p>
          </p:txBody>
        </p:sp>
        <p:sp>
          <p:nvSpPr>
            <p:cNvPr id="20605" name="Rectangle 141"/>
            <p:cNvSpPr>
              <a:spLocks noChangeArrowheads="1"/>
            </p:cNvSpPr>
            <p:nvPr/>
          </p:nvSpPr>
          <p:spPr bwMode="auto">
            <a:xfrm>
              <a:off x="528" y="3696"/>
              <a:ext cx="720" cy="2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rIns="0" anchor="ctr"/>
            <a:lstStyle/>
            <a:p>
              <a:pPr algn="r"/>
              <a:r>
                <a:rPr lang="en-US" altLang="ko-KR">
                  <a:ea typeface="굴림" pitchFamily="50" charset="-127"/>
                </a:rPr>
                <a:t>(bit 1, bit 0)</a:t>
              </a:r>
            </a:p>
          </p:txBody>
        </p:sp>
      </p:grpSp>
      <p:sp>
        <p:nvSpPr>
          <p:cNvPr id="20627" name="Rectangle 63"/>
          <p:cNvSpPr>
            <a:spLocks noChangeArrowheads="1"/>
          </p:cNvSpPr>
          <p:nvPr/>
        </p:nvSpPr>
        <p:spPr bwMode="auto">
          <a:xfrm>
            <a:off x="1066800" y="36576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50" charset="-127"/>
              </a:rPr>
              <a:t>bit 2</a:t>
            </a:r>
          </a:p>
        </p:txBody>
      </p:sp>
      <p:sp>
        <p:nvSpPr>
          <p:cNvPr id="20628" name="Rectangle 64"/>
          <p:cNvSpPr>
            <a:spLocks noChangeArrowheads="1"/>
          </p:cNvSpPr>
          <p:nvPr/>
        </p:nvSpPr>
        <p:spPr bwMode="auto">
          <a:xfrm>
            <a:off x="1066800" y="42672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50" charset="-127"/>
              </a:rPr>
              <a:t>bit 1</a:t>
            </a:r>
          </a:p>
        </p:txBody>
      </p:sp>
      <p:sp>
        <p:nvSpPr>
          <p:cNvPr id="20629" name="Rectangle 65"/>
          <p:cNvSpPr>
            <a:spLocks noChangeArrowheads="1"/>
          </p:cNvSpPr>
          <p:nvPr/>
        </p:nvSpPr>
        <p:spPr bwMode="auto">
          <a:xfrm>
            <a:off x="1066800" y="48768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50" charset="-127"/>
              </a:rPr>
              <a:t>bit 0</a:t>
            </a:r>
          </a:p>
        </p:txBody>
      </p:sp>
      <p:sp>
        <p:nvSpPr>
          <p:cNvPr id="20630" name="Rectangle 12"/>
          <p:cNvSpPr>
            <a:spLocks noChangeArrowheads="1"/>
          </p:cNvSpPr>
          <p:nvPr/>
        </p:nvSpPr>
        <p:spPr bwMode="auto">
          <a:xfrm>
            <a:off x="304800" y="39624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20631" name="AutoShape 151"/>
          <p:cNvSpPr>
            <a:spLocks/>
          </p:cNvSpPr>
          <p:nvPr/>
        </p:nvSpPr>
        <p:spPr bwMode="auto">
          <a:xfrm>
            <a:off x="1447800" y="3276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2" name="Rectangle 63"/>
          <p:cNvSpPr>
            <a:spLocks noChangeArrowheads="1"/>
          </p:cNvSpPr>
          <p:nvPr/>
        </p:nvSpPr>
        <p:spPr bwMode="auto">
          <a:xfrm>
            <a:off x="1066800" y="3048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r"/>
            <a:r>
              <a:rPr lang="en-US" altLang="ko-KR">
                <a:ea typeface="굴림" pitchFamily="50" charset="-127"/>
              </a:rPr>
              <a:t>bit 3</a:t>
            </a:r>
          </a:p>
        </p:txBody>
      </p:sp>
      <p:sp>
        <p:nvSpPr>
          <p:cNvPr id="20633" name="Rectangle 14"/>
          <p:cNvSpPr>
            <a:spLocks noChangeArrowheads="1"/>
          </p:cNvSpPr>
          <p:nvPr/>
        </p:nvSpPr>
        <p:spPr bwMode="auto">
          <a:xfrm>
            <a:off x="2438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4" name="Rectangle 15"/>
          <p:cNvSpPr>
            <a:spLocks noChangeArrowheads="1"/>
          </p:cNvSpPr>
          <p:nvPr/>
        </p:nvSpPr>
        <p:spPr bwMode="auto">
          <a:xfrm>
            <a:off x="2819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5" name="Rectangle 16"/>
          <p:cNvSpPr>
            <a:spLocks noChangeArrowheads="1"/>
          </p:cNvSpPr>
          <p:nvPr/>
        </p:nvSpPr>
        <p:spPr bwMode="auto">
          <a:xfrm>
            <a:off x="3200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6" name="Rectangle 17"/>
          <p:cNvSpPr>
            <a:spLocks noChangeArrowheads="1"/>
          </p:cNvSpPr>
          <p:nvPr/>
        </p:nvSpPr>
        <p:spPr bwMode="auto">
          <a:xfrm>
            <a:off x="3581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7" name="Rectangle 18"/>
          <p:cNvSpPr>
            <a:spLocks noChangeArrowheads="1"/>
          </p:cNvSpPr>
          <p:nvPr/>
        </p:nvSpPr>
        <p:spPr bwMode="auto">
          <a:xfrm>
            <a:off x="3962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8" name="Rectangle 19"/>
          <p:cNvSpPr>
            <a:spLocks noChangeArrowheads="1"/>
          </p:cNvSpPr>
          <p:nvPr/>
        </p:nvSpPr>
        <p:spPr bwMode="auto">
          <a:xfrm>
            <a:off x="4343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39" name="Rectangle 20"/>
          <p:cNvSpPr>
            <a:spLocks noChangeArrowheads="1"/>
          </p:cNvSpPr>
          <p:nvPr/>
        </p:nvSpPr>
        <p:spPr bwMode="auto">
          <a:xfrm>
            <a:off x="4724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40" name="Rectangle 21"/>
          <p:cNvSpPr>
            <a:spLocks noChangeArrowheads="1"/>
          </p:cNvSpPr>
          <p:nvPr/>
        </p:nvSpPr>
        <p:spPr bwMode="auto">
          <a:xfrm>
            <a:off x="5105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41" name="Rectangle 32"/>
          <p:cNvSpPr>
            <a:spLocks noChangeArrowheads="1"/>
          </p:cNvSpPr>
          <p:nvPr/>
        </p:nvSpPr>
        <p:spPr bwMode="auto">
          <a:xfrm>
            <a:off x="5486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2" name="Rectangle 33"/>
          <p:cNvSpPr>
            <a:spLocks noChangeArrowheads="1"/>
          </p:cNvSpPr>
          <p:nvPr/>
        </p:nvSpPr>
        <p:spPr bwMode="auto">
          <a:xfrm>
            <a:off x="5867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3" name="Rectangle 34"/>
          <p:cNvSpPr>
            <a:spLocks noChangeArrowheads="1"/>
          </p:cNvSpPr>
          <p:nvPr/>
        </p:nvSpPr>
        <p:spPr bwMode="auto">
          <a:xfrm>
            <a:off x="6248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4" name="Rectangle 35"/>
          <p:cNvSpPr>
            <a:spLocks noChangeArrowheads="1"/>
          </p:cNvSpPr>
          <p:nvPr/>
        </p:nvSpPr>
        <p:spPr bwMode="auto">
          <a:xfrm>
            <a:off x="6629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5" name="Rectangle 36"/>
          <p:cNvSpPr>
            <a:spLocks noChangeArrowheads="1"/>
          </p:cNvSpPr>
          <p:nvPr/>
        </p:nvSpPr>
        <p:spPr bwMode="auto">
          <a:xfrm>
            <a:off x="7010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6" name="Rectangle 37"/>
          <p:cNvSpPr>
            <a:spLocks noChangeArrowheads="1"/>
          </p:cNvSpPr>
          <p:nvPr/>
        </p:nvSpPr>
        <p:spPr bwMode="auto">
          <a:xfrm>
            <a:off x="7391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7" name="Rectangle 38"/>
          <p:cNvSpPr>
            <a:spLocks noChangeArrowheads="1"/>
          </p:cNvSpPr>
          <p:nvPr/>
        </p:nvSpPr>
        <p:spPr bwMode="auto">
          <a:xfrm>
            <a:off x="7772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8" name="Rectangle 39"/>
          <p:cNvSpPr>
            <a:spLocks noChangeArrowheads="1"/>
          </p:cNvSpPr>
          <p:nvPr/>
        </p:nvSpPr>
        <p:spPr bwMode="auto">
          <a:xfrm>
            <a:off x="8153400" y="30480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49" name="Rectangle 14"/>
          <p:cNvSpPr>
            <a:spLocks noChangeArrowheads="1"/>
          </p:cNvSpPr>
          <p:nvPr/>
        </p:nvSpPr>
        <p:spPr bwMode="auto">
          <a:xfrm>
            <a:off x="2438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0" name="Rectangle 15"/>
          <p:cNvSpPr>
            <a:spLocks noChangeArrowheads="1"/>
          </p:cNvSpPr>
          <p:nvPr/>
        </p:nvSpPr>
        <p:spPr bwMode="auto">
          <a:xfrm>
            <a:off x="2819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1" name="Rectangle 16"/>
          <p:cNvSpPr>
            <a:spLocks noChangeArrowheads="1"/>
          </p:cNvSpPr>
          <p:nvPr/>
        </p:nvSpPr>
        <p:spPr bwMode="auto">
          <a:xfrm>
            <a:off x="3200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2" name="Rectangle 17"/>
          <p:cNvSpPr>
            <a:spLocks noChangeArrowheads="1"/>
          </p:cNvSpPr>
          <p:nvPr/>
        </p:nvSpPr>
        <p:spPr bwMode="auto">
          <a:xfrm>
            <a:off x="3581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3" name="Rectangle 18"/>
          <p:cNvSpPr>
            <a:spLocks noChangeArrowheads="1"/>
          </p:cNvSpPr>
          <p:nvPr/>
        </p:nvSpPr>
        <p:spPr bwMode="auto">
          <a:xfrm>
            <a:off x="5486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4" name="Rectangle 19"/>
          <p:cNvSpPr>
            <a:spLocks noChangeArrowheads="1"/>
          </p:cNvSpPr>
          <p:nvPr/>
        </p:nvSpPr>
        <p:spPr bwMode="auto">
          <a:xfrm>
            <a:off x="5867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5" name="Rectangle 20"/>
          <p:cNvSpPr>
            <a:spLocks noChangeArrowheads="1"/>
          </p:cNvSpPr>
          <p:nvPr/>
        </p:nvSpPr>
        <p:spPr bwMode="auto">
          <a:xfrm>
            <a:off x="6248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6" name="Rectangle 21"/>
          <p:cNvSpPr>
            <a:spLocks noChangeArrowheads="1"/>
          </p:cNvSpPr>
          <p:nvPr/>
        </p:nvSpPr>
        <p:spPr bwMode="auto">
          <a:xfrm>
            <a:off x="6629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57" name="Rectangle 32"/>
          <p:cNvSpPr>
            <a:spLocks noChangeArrowheads="1"/>
          </p:cNvSpPr>
          <p:nvPr/>
        </p:nvSpPr>
        <p:spPr bwMode="auto">
          <a:xfrm>
            <a:off x="3962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58" name="Rectangle 33"/>
          <p:cNvSpPr>
            <a:spLocks noChangeArrowheads="1"/>
          </p:cNvSpPr>
          <p:nvPr/>
        </p:nvSpPr>
        <p:spPr bwMode="auto">
          <a:xfrm>
            <a:off x="4343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59" name="Rectangle 34"/>
          <p:cNvSpPr>
            <a:spLocks noChangeArrowheads="1"/>
          </p:cNvSpPr>
          <p:nvPr/>
        </p:nvSpPr>
        <p:spPr bwMode="auto">
          <a:xfrm>
            <a:off x="4724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0" name="Rectangle 35"/>
          <p:cNvSpPr>
            <a:spLocks noChangeArrowheads="1"/>
          </p:cNvSpPr>
          <p:nvPr/>
        </p:nvSpPr>
        <p:spPr bwMode="auto">
          <a:xfrm>
            <a:off x="5105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1" name="Rectangle 36"/>
          <p:cNvSpPr>
            <a:spLocks noChangeArrowheads="1"/>
          </p:cNvSpPr>
          <p:nvPr/>
        </p:nvSpPr>
        <p:spPr bwMode="auto">
          <a:xfrm>
            <a:off x="7010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2" name="Rectangle 37"/>
          <p:cNvSpPr>
            <a:spLocks noChangeArrowheads="1"/>
          </p:cNvSpPr>
          <p:nvPr/>
        </p:nvSpPr>
        <p:spPr bwMode="auto">
          <a:xfrm>
            <a:off x="7391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3" name="Rectangle 38"/>
          <p:cNvSpPr>
            <a:spLocks noChangeArrowheads="1"/>
          </p:cNvSpPr>
          <p:nvPr/>
        </p:nvSpPr>
        <p:spPr bwMode="auto">
          <a:xfrm>
            <a:off x="7772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4" name="Rectangle 39"/>
          <p:cNvSpPr>
            <a:spLocks noChangeArrowheads="1"/>
          </p:cNvSpPr>
          <p:nvPr/>
        </p:nvSpPr>
        <p:spPr bwMode="auto">
          <a:xfrm>
            <a:off x="8153400" y="36576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5" name="Rectangle 14"/>
          <p:cNvSpPr>
            <a:spLocks noChangeArrowheads="1"/>
          </p:cNvSpPr>
          <p:nvPr/>
        </p:nvSpPr>
        <p:spPr bwMode="auto">
          <a:xfrm>
            <a:off x="2438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66" name="Rectangle 15"/>
          <p:cNvSpPr>
            <a:spLocks noChangeArrowheads="1"/>
          </p:cNvSpPr>
          <p:nvPr/>
        </p:nvSpPr>
        <p:spPr bwMode="auto">
          <a:xfrm>
            <a:off x="2819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67" name="Rectangle 33"/>
          <p:cNvSpPr>
            <a:spLocks noChangeArrowheads="1"/>
          </p:cNvSpPr>
          <p:nvPr/>
        </p:nvSpPr>
        <p:spPr bwMode="auto">
          <a:xfrm>
            <a:off x="3200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8" name="Rectangle 34"/>
          <p:cNvSpPr>
            <a:spLocks noChangeArrowheads="1"/>
          </p:cNvSpPr>
          <p:nvPr/>
        </p:nvSpPr>
        <p:spPr bwMode="auto">
          <a:xfrm>
            <a:off x="3581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69" name="Rectangle 14"/>
          <p:cNvSpPr>
            <a:spLocks noChangeArrowheads="1"/>
          </p:cNvSpPr>
          <p:nvPr/>
        </p:nvSpPr>
        <p:spPr bwMode="auto">
          <a:xfrm>
            <a:off x="3962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0" name="Rectangle 15"/>
          <p:cNvSpPr>
            <a:spLocks noChangeArrowheads="1"/>
          </p:cNvSpPr>
          <p:nvPr/>
        </p:nvSpPr>
        <p:spPr bwMode="auto">
          <a:xfrm>
            <a:off x="4343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1" name="Rectangle 33"/>
          <p:cNvSpPr>
            <a:spLocks noChangeArrowheads="1"/>
          </p:cNvSpPr>
          <p:nvPr/>
        </p:nvSpPr>
        <p:spPr bwMode="auto">
          <a:xfrm>
            <a:off x="4724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72" name="Rectangle 34"/>
          <p:cNvSpPr>
            <a:spLocks noChangeArrowheads="1"/>
          </p:cNvSpPr>
          <p:nvPr/>
        </p:nvSpPr>
        <p:spPr bwMode="auto">
          <a:xfrm>
            <a:off x="5105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73" name="Rectangle 14"/>
          <p:cNvSpPr>
            <a:spLocks noChangeArrowheads="1"/>
          </p:cNvSpPr>
          <p:nvPr/>
        </p:nvSpPr>
        <p:spPr bwMode="auto">
          <a:xfrm>
            <a:off x="5486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4" name="Rectangle 15"/>
          <p:cNvSpPr>
            <a:spLocks noChangeArrowheads="1"/>
          </p:cNvSpPr>
          <p:nvPr/>
        </p:nvSpPr>
        <p:spPr bwMode="auto">
          <a:xfrm>
            <a:off x="5867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5" name="Rectangle 33"/>
          <p:cNvSpPr>
            <a:spLocks noChangeArrowheads="1"/>
          </p:cNvSpPr>
          <p:nvPr/>
        </p:nvSpPr>
        <p:spPr bwMode="auto">
          <a:xfrm>
            <a:off x="6248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76" name="Rectangle 34"/>
          <p:cNvSpPr>
            <a:spLocks noChangeArrowheads="1"/>
          </p:cNvSpPr>
          <p:nvPr/>
        </p:nvSpPr>
        <p:spPr bwMode="auto">
          <a:xfrm>
            <a:off x="6629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77" name="Rectangle 14"/>
          <p:cNvSpPr>
            <a:spLocks noChangeArrowheads="1"/>
          </p:cNvSpPr>
          <p:nvPr/>
        </p:nvSpPr>
        <p:spPr bwMode="auto">
          <a:xfrm>
            <a:off x="7010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8" name="Rectangle 15"/>
          <p:cNvSpPr>
            <a:spLocks noChangeArrowheads="1"/>
          </p:cNvSpPr>
          <p:nvPr/>
        </p:nvSpPr>
        <p:spPr bwMode="auto">
          <a:xfrm>
            <a:off x="7391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79" name="Rectangle 33"/>
          <p:cNvSpPr>
            <a:spLocks noChangeArrowheads="1"/>
          </p:cNvSpPr>
          <p:nvPr/>
        </p:nvSpPr>
        <p:spPr bwMode="auto">
          <a:xfrm>
            <a:off x="7772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0" name="Rectangle 34"/>
          <p:cNvSpPr>
            <a:spLocks noChangeArrowheads="1"/>
          </p:cNvSpPr>
          <p:nvPr/>
        </p:nvSpPr>
        <p:spPr bwMode="auto">
          <a:xfrm>
            <a:off x="8153400" y="42672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1" name="Rectangle 14"/>
          <p:cNvSpPr>
            <a:spLocks noChangeArrowheads="1"/>
          </p:cNvSpPr>
          <p:nvPr/>
        </p:nvSpPr>
        <p:spPr bwMode="auto">
          <a:xfrm>
            <a:off x="2438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82" name="Rectangle 33"/>
          <p:cNvSpPr>
            <a:spLocks noChangeArrowheads="1"/>
          </p:cNvSpPr>
          <p:nvPr/>
        </p:nvSpPr>
        <p:spPr bwMode="auto">
          <a:xfrm>
            <a:off x="2819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3" name="Rectangle 14"/>
          <p:cNvSpPr>
            <a:spLocks noChangeArrowheads="1"/>
          </p:cNvSpPr>
          <p:nvPr/>
        </p:nvSpPr>
        <p:spPr bwMode="auto">
          <a:xfrm>
            <a:off x="3200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84" name="Rectangle 33"/>
          <p:cNvSpPr>
            <a:spLocks noChangeArrowheads="1"/>
          </p:cNvSpPr>
          <p:nvPr/>
        </p:nvSpPr>
        <p:spPr bwMode="auto">
          <a:xfrm>
            <a:off x="3581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5" name="Rectangle 14"/>
          <p:cNvSpPr>
            <a:spLocks noChangeArrowheads="1"/>
          </p:cNvSpPr>
          <p:nvPr/>
        </p:nvSpPr>
        <p:spPr bwMode="auto">
          <a:xfrm>
            <a:off x="3962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86" name="Rectangle 33"/>
          <p:cNvSpPr>
            <a:spLocks noChangeArrowheads="1"/>
          </p:cNvSpPr>
          <p:nvPr/>
        </p:nvSpPr>
        <p:spPr bwMode="auto">
          <a:xfrm>
            <a:off x="4343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7" name="Rectangle 14"/>
          <p:cNvSpPr>
            <a:spLocks noChangeArrowheads="1"/>
          </p:cNvSpPr>
          <p:nvPr/>
        </p:nvSpPr>
        <p:spPr bwMode="auto">
          <a:xfrm>
            <a:off x="4724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88" name="Rectangle 33"/>
          <p:cNvSpPr>
            <a:spLocks noChangeArrowheads="1"/>
          </p:cNvSpPr>
          <p:nvPr/>
        </p:nvSpPr>
        <p:spPr bwMode="auto">
          <a:xfrm>
            <a:off x="5105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89" name="Rectangle 14"/>
          <p:cNvSpPr>
            <a:spLocks noChangeArrowheads="1"/>
          </p:cNvSpPr>
          <p:nvPr/>
        </p:nvSpPr>
        <p:spPr bwMode="auto">
          <a:xfrm>
            <a:off x="5486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90" name="Rectangle 33"/>
          <p:cNvSpPr>
            <a:spLocks noChangeArrowheads="1"/>
          </p:cNvSpPr>
          <p:nvPr/>
        </p:nvSpPr>
        <p:spPr bwMode="auto">
          <a:xfrm>
            <a:off x="5867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91" name="Rectangle 14"/>
          <p:cNvSpPr>
            <a:spLocks noChangeArrowheads="1"/>
          </p:cNvSpPr>
          <p:nvPr/>
        </p:nvSpPr>
        <p:spPr bwMode="auto">
          <a:xfrm>
            <a:off x="6248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92" name="Rectangle 33"/>
          <p:cNvSpPr>
            <a:spLocks noChangeArrowheads="1"/>
          </p:cNvSpPr>
          <p:nvPr/>
        </p:nvSpPr>
        <p:spPr bwMode="auto">
          <a:xfrm>
            <a:off x="6629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93" name="Rectangle 14"/>
          <p:cNvSpPr>
            <a:spLocks noChangeArrowheads="1"/>
          </p:cNvSpPr>
          <p:nvPr/>
        </p:nvSpPr>
        <p:spPr bwMode="auto">
          <a:xfrm>
            <a:off x="7010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94" name="Rectangle 33"/>
          <p:cNvSpPr>
            <a:spLocks noChangeArrowheads="1"/>
          </p:cNvSpPr>
          <p:nvPr/>
        </p:nvSpPr>
        <p:spPr bwMode="auto">
          <a:xfrm>
            <a:off x="7391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0695" name="Rectangle 14"/>
          <p:cNvSpPr>
            <a:spLocks noChangeArrowheads="1"/>
          </p:cNvSpPr>
          <p:nvPr/>
        </p:nvSpPr>
        <p:spPr bwMode="auto">
          <a:xfrm>
            <a:off x="7772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0696" name="Rectangle 33"/>
          <p:cNvSpPr>
            <a:spLocks noChangeArrowheads="1"/>
          </p:cNvSpPr>
          <p:nvPr/>
        </p:nvSpPr>
        <p:spPr bwMode="auto">
          <a:xfrm>
            <a:off x="8153400" y="4876800"/>
            <a:ext cx="381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ransition advTm="7057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2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2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2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2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2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2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2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2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2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2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0" dur="500"/>
                                        <p:tgtEl>
                                          <p:spTgt spid="2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2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2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2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2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8" dur="500"/>
                                        <p:tgtEl>
                                          <p:spTgt spid="2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2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4" dur="500"/>
                                        <p:tgtEl>
                                          <p:spTgt spid="2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2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0" dur="500"/>
                                        <p:tgtEl>
                                          <p:spTgt spid="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2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2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2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2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2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2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1" dur="500"/>
                                        <p:tgtEl>
                                          <p:spTgt spid="2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2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A02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A02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2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1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2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2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5" dur="500"/>
                                        <p:tgtEl>
                                          <p:spTgt spid="2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79" dur="500"/>
                                        <p:tgtEl>
                                          <p:spTgt spid="20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2" dur="500"/>
                                        <p:tgtEl>
                                          <p:spTgt spid="20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5" dur="500"/>
                                        <p:tgtEl>
                                          <p:spTgt spid="20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88" dur="500"/>
                                        <p:tgtEl>
                                          <p:spTgt spid="20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1" dur="500"/>
                                        <p:tgtEl>
                                          <p:spTgt spid="20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4" dur="500"/>
                                        <p:tgtEl>
                                          <p:spTgt spid="20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97" dur="500"/>
                                        <p:tgtEl>
                                          <p:spTgt spid="20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0" dur="500"/>
                                        <p:tgtEl>
                                          <p:spTgt spid="20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3" dur="500"/>
                                        <p:tgtEl>
                                          <p:spTgt spid="20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6" dur="500"/>
                                        <p:tgtEl>
                                          <p:spTgt spid="2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09" dur="500"/>
                                        <p:tgtEl>
                                          <p:spTgt spid="20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2" dur="500"/>
                                        <p:tgtEl>
                                          <p:spTgt spid="20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5" dur="500"/>
                                        <p:tgtEl>
                                          <p:spTgt spid="20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18" dur="500"/>
                                        <p:tgtEl>
                                          <p:spTgt spid="20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1" dur="500"/>
                                        <p:tgtEl>
                                          <p:spTgt spid="20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4" dur="500"/>
                                        <p:tgtEl>
                                          <p:spTgt spid="20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27" dur="500"/>
                                        <p:tgtEl>
                                          <p:spTgt spid="2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0" dur="500"/>
                                        <p:tgtEl>
                                          <p:spTgt spid="20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3" dur="500"/>
                                        <p:tgtEl>
                                          <p:spTgt spid="20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6" dur="500"/>
                                        <p:tgtEl>
                                          <p:spTgt spid="20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39" dur="500"/>
                                        <p:tgtEl>
                                          <p:spTgt spid="20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2" dur="500"/>
                                        <p:tgtEl>
                                          <p:spTgt spid="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5" dur="500"/>
                                        <p:tgtEl>
                                          <p:spTgt spid="20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48" dur="500"/>
                                        <p:tgtEl>
                                          <p:spTgt spid="20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1" dur="500"/>
                                        <p:tgtEl>
                                          <p:spTgt spid="20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4" dur="500"/>
                                        <p:tgtEl>
                                          <p:spTgt spid="20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57" dur="500"/>
                                        <p:tgtEl>
                                          <p:spTgt spid="20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0" dur="500"/>
                                        <p:tgtEl>
                                          <p:spTgt spid="20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3" dur="500"/>
                                        <p:tgtEl>
                                          <p:spTgt spid="20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6" dur="500"/>
                                        <p:tgtEl>
                                          <p:spTgt spid="20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69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2" dur="500"/>
                                        <p:tgtEl>
                                          <p:spTgt spid="20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5" dur="500"/>
                                        <p:tgtEl>
                                          <p:spTgt spid="20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78" dur="500"/>
                                        <p:tgtEl>
                                          <p:spTgt spid="20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1" dur="500"/>
                                        <p:tgtEl>
                                          <p:spTgt spid="20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4" dur="500"/>
                                        <p:tgtEl>
                                          <p:spTgt spid="20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87" dur="500"/>
                                        <p:tgtEl>
                                          <p:spTgt spid="20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0" dur="500"/>
                                        <p:tgtEl>
                                          <p:spTgt spid="20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3" dur="500"/>
                                        <p:tgtEl>
                                          <p:spTgt spid="20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6" dur="500"/>
                                        <p:tgtEl>
                                          <p:spTgt spid="20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399" dur="500"/>
                                        <p:tgtEl>
                                          <p:spTgt spid="20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2" dur="500"/>
                                        <p:tgtEl>
                                          <p:spTgt spid="20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5" dur="500"/>
                                        <p:tgtEl>
                                          <p:spTgt spid="20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08" dur="500"/>
                                        <p:tgtEl>
                                          <p:spTgt spid="20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1" dur="500"/>
                                        <p:tgtEl>
                                          <p:spTgt spid="20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4" dur="500"/>
                                        <p:tgtEl>
                                          <p:spTgt spid="20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7" dur="500"/>
                                        <p:tgtEl>
                                          <p:spTgt spid="20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0" dur="500"/>
                                        <p:tgtEl>
                                          <p:spTgt spid="2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3" dur="500"/>
                                        <p:tgtEl>
                                          <p:spTgt spid="20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6" dur="500"/>
                                        <p:tgtEl>
                                          <p:spTgt spid="20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29" dur="500"/>
                                        <p:tgtEl>
                                          <p:spTgt spid="20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2" dur="500"/>
                                        <p:tgtEl>
                                          <p:spTgt spid="20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5" dur="500"/>
                                        <p:tgtEl>
                                          <p:spTgt spid="20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38" dur="500"/>
                                        <p:tgtEl>
                                          <p:spTgt spid="20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1" dur="500"/>
                                        <p:tgtEl>
                                          <p:spTgt spid="20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4" dur="500"/>
                                        <p:tgtEl>
                                          <p:spTgt spid="20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47" dur="500"/>
                                        <p:tgtEl>
                                          <p:spTgt spid="20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0" dur="500"/>
                                        <p:tgtEl>
                                          <p:spTgt spid="2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3" dur="500"/>
                                        <p:tgtEl>
                                          <p:spTgt spid="20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6" dur="500"/>
                                        <p:tgtEl>
                                          <p:spTgt spid="20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59" dur="500"/>
                                        <p:tgtEl>
                                          <p:spTgt spid="20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2" dur="500"/>
                                        <p:tgtEl>
                                          <p:spTgt spid="20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5" dur="500"/>
                                        <p:tgtEl>
                                          <p:spTgt spid="20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8" dur="500"/>
                                        <p:tgtEl>
                                          <p:spTgt spid="20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1" dur="500"/>
                                        <p:tgtEl>
                                          <p:spTgt spid="20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4" dur="500"/>
                                        <p:tgtEl>
                                          <p:spTgt spid="20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77" dur="500"/>
                                        <p:tgtEl>
                                          <p:spTgt spid="20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0" dur="500"/>
                                        <p:tgtEl>
                                          <p:spTgt spid="20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3" dur="500"/>
                                        <p:tgtEl>
                                          <p:spTgt spid="20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6" dur="500"/>
                                        <p:tgtEl>
                                          <p:spTgt spid="20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89" dur="500"/>
                                        <p:tgtEl>
                                          <p:spTgt spid="20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2" dur="500"/>
                                        <p:tgtEl>
                                          <p:spTgt spid="20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5" dur="500"/>
                                        <p:tgtEl>
                                          <p:spTgt spid="20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98" dur="500"/>
                                        <p:tgtEl>
                                          <p:spTgt spid="20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1" dur="500"/>
                                        <p:tgtEl>
                                          <p:spTgt spid="20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4" dur="500"/>
                                        <p:tgtEl>
                                          <p:spTgt spid="20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07" dur="500"/>
                                        <p:tgtEl>
                                          <p:spTgt spid="20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0" dur="500"/>
                                        <p:tgtEl>
                                          <p:spTgt spid="20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3" dur="500"/>
                                        <p:tgtEl>
                                          <p:spTgt spid="20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6" dur="500"/>
                                        <p:tgtEl>
                                          <p:spTgt spid="20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19" dur="500"/>
                                        <p:tgtEl>
                                          <p:spTgt spid="20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2" dur="500"/>
                                        <p:tgtEl>
                                          <p:spTgt spid="20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5" dur="500"/>
                                        <p:tgtEl>
                                          <p:spTgt spid="20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28" dur="500"/>
                                        <p:tgtEl>
                                          <p:spTgt spid="20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1" dur="500"/>
                                        <p:tgtEl>
                                          <p:spTgt spid="20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534" dur="500"/>
                                        <p:tgtEl>
                                          <p:spTgt spid="20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 " pathEditMode="relative" ptsTypes="AA">
                                      <p:cBhvr>
                                        <p:cTn id="541" dur="500" fill="hold"/>
                                        <p:tgtEl>
                                          <p:spTgt spid="20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 " pathEditMode="relative" ptsTypes="AA">
                                      <p:cBhvr>
                                        <p:cTn id="543" dur="500" fill="hold"/>
                                        <p:tgtEl>
                                          <p:spTgt spid="20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8" grpId="0" animBg="1"/>
      <p:bldP spid="20698" grpId="1" animBg="1"/>
      <p:bldP spid="20699" grpId="0" animBg="1"/>
      <p:bldP spid="20699" grpId="1" animBg="1"/>
      <p:bldP spid="20700" grpId="0" animBg="1"/>
      <p:bldP spid="20700" grpId="1" animBg="1"/>
      <p:bldP spid="20701" grpId="0" animBg="1"/>
      <p:bldP spid="20701" grpId="1" animBg="1"/>
      <p:bldP spid="20702" grpId="0" animBg="1"/>
      <p:bldP spid="20702" grpId="1" animBg="1"/>
      <p:bldP spid="20703" grpId="0" animBg="1"/>
      <p:bldP spid="20703" grpId="1" animBg="1"/>
      <p:bldP spid="20704" grpId="0" animBg="1"/>
      <p:bldP spid="20704" grpId="1" animBg="1"/>
      <p:bldP spid="20705" grpId="0" animBg="1"/>
      <p:bldP spid="20705" grpId="1" animBg="1"/>
      <p:bldP spid="20706" grpId="0" animBg="1"/>
      <p:bldP spid="20706" grpId="1" animBg="1"/>
      <p:bldP spid="20707" grpId="0" animBg="1"/>
      <p:bldP spid="20707" grpId="1" animBg="1"/>
      <p:bldP spid="20708" grpId="0" animBg="1"/>
      <p:bldP spid="20708" grpId="1" animBg="1"/>
      <p:bldP spid="20709" grpId="0" animBg="1"/>
      <p:bldP spid="20709" grpId="1" animBg="1"/>
      <p:bldP spid="20710" grpId="0" animBg="1"/>
      <p:bldP spid="20710" grpId="1" animBg="1"/>
      <p:bldP spid="20711" grpId="0" animBg="1"/>
      <p:bldP spid="20711" grpId="1" animBg="1"/>
      <p:bldP spid="20712" grpId="0" animBg="1"/>
      <p:bldP spid="20712" grpId="1" animBg="1"/>
      <p:bldP spid="20713" grpId="0" animBg="1"/>
      <p:bldP spid="20713" grpId="1" animBg="1"/>
      <p:bldP spid="20627" grpId="0" build="allAtOnce"/>
      <p:bldP spid="20627" grpId="1" build="allAtOnce"/>
      <p:bldP spid="20628" grpId="0"/>
      <p:bldP spid="20628" grpId="1"/>
      <p:bldP spid="20629" grpId="0"/>
      <p:bldP spid="20629" grpId="1"/>
      <p:bldP spid="20630" grpId="0"/>
      <p:bldP spid="20630" grpId="1"/>
      <p:bldP spid="20631" grpId="0" animBg="1"/>
      <p:bldP spid="20631" grpId="1" animBg="1"/>
      <p:bldP spid="20632" grpId="0" build="allAtOnce"/>
      <p:bldP spid="20632" grpId="1" build="allAtOnce"/>
      <p:bldP spid="20633" grpId="0"/>
      <p:bldP spid="20633" grpId="1"/>
      <p:bldP spid="20634" grpId="0"/>
      <p:bldP spid="20634" grpId="1"/>
      <p:bldP spid="20635" grpId="0"/>
      <p:bldP spid="20635" grpId="1"/>
      <p:bldP spid="20636" grpId="0"/>
      <p:bldP spid="20636" grpId="1"/>
      <p:bldP spid="20637" grpId="0"/>
      <p:bldP spid="20637" grpId="1"/>
      <p:bldP spid="20638" grpId="0"/>
      <p:bldP spid="20638" grpId="1"/>
      <p:bldP spid="20639" grpId="0"/>
      <p:bldP spid="20639" grpId="1"/>
      <p:bldP spid="20640" grpId="0"/>
      <p:bldP spid="20640" grpId="1"/>
      <p:bldP spid="20641" grpId="0"/>
      <p:bldP spid="20641" grpId="1"/>
      <p:bldP spid="20642" grpId="0"/>
      <p:bldP spid="20642" grpId="1"/>
      <p:bldP spid="20643" grpId="0"/>
      <p:bldP spid="20643" grpId="1"/>
      <p:bldP spid="20644" grpId="0"/>
      <p:bldP spid="20644" grpId="1"/>
      <p:bldP spid="20645" grpId="0"/>
      <p:bldP spid="20645" grpId="1"/>
      <p:bldP spid="20646" grpId="0"/>
      <p:bldP spid="20646" grpId="1"/>
      <p:bldP spid="20647" grpId="0"/>
      <p:bldP spid="20647" grpId="1"/>
      <p:bldP spid="20648" grpId="0"/>
      <p:bldP spid="20648" grpId="1"/>
      <p:bldP spid="20649" grpId="0"/>
      <p:bldP spid="20649" grpId="1"/>
      <p:bldP spid="20650" grpId="0"/>
      <p:bldP spid="20650" grpId="1"/>
      <p:bldP spid="20651" grpId="0"/>
      <p:bldP spid="20651" grpId="1"/>
      <p:bldP spid="20652" grpId="0"/>
      <p:bldP spid="20652" grpId="1"/>
      <p:bldP spid="20653" grpId="0"/>
      <p:bldP spid="20653" grpId="1"/>
      <p:bldP spid="20654" grpId="0"/>
      <p:bldP spid="20654" grpId="1"/>
      <p:bldP spid="20655" grpId="0"/>
      <p:bldP spid="20655" grpId="1"/>
      <p:bldP spid="20656" grpId="0"/>
      <p:bldP spid="20656" grpId="1"/>
      <p:bldP spid="20657" grpId="0"/>
      <p:bldP spid="20657" grpId="1"/>
      <p:bldP spid="20658" grpId="0"/>
      <p:bldP spid="20658" grpId="1"/>
      <p:bldP spid="20659" grpId="0"/>
      <p:bldP spid="20659" grpId="1"/>
      <p:bldP spid="20660" grpId="0"/>
      <p:bldP spid="20660" grpId="1"/>
      <p:bldP spid="20661" grpId="0"/>
      <p:bldP spid="20661" grpId="1"/>
      <p:bldP spid="20662" grpId="0"/>
      <p:bldP spid="20662" grpId="1"/>
      <p:bldP spid="20663" grpId="0"/>
      <p:bldP spid="20663" grpId="1"/>
      <p:bldP spid="20664" grpId="0"/>
      <p:bldP spid="20664" grpId="1"/>
      <p:bldP spid="20665" grpId="0"/>
      <p:bldP spid="20665" grpId="1"/>
      <p:bldP spid="20666" grpId="0"/>
      <p:bldP spid="20666" grpId="1"/>
      <p:bldP spid="20667" grpId="0"/>
      <p:bldP spid="20667" grpId="1"/>
      <p:bldP spid="20668" grpId="0"/>
      <p:bldP spid="20668" grpId="1"/>
      <p:bldP spid="20669" grpId="0"/>
      <p:bldP spid="20669" grpId="1"/>
      <p:bldP spid="20670" grpId="0"/>
      <p:bldP spid="20670" grpId="1"/>
      <p:bldP spid="20671" grpId="0"/>
      <p:bldP spid="20671" grpId="1"/>
      <p:bldP spid="20672" grpId="0"/>
      <p:bldP spid="20672" grpId="1"/>
      <p:bldP spid="20673" grpId="0"/>
      <p:bldP spid="20673" grpId="1"/>
      <p:bldP spid="20674" grpId="0"/>
      <p:bldP spid="20674" grpId="1"/>
      <p:bldP spid="20675" grpId="0"/>
      <p:bldP spid="20675" grpId="1"/>
      <p:bldP spid="20676" grpId="0"/>
      <p:bldP spid="20676" grpId="1"/>
      <p:bldP spid="20677" grpId="0"/>
      <p:bldP spid="20677" grpId="1"/>
      <p:bldP spid="20678" grpId="0"/>
      <p:bldP spid="20678" grpId="1"/>
      <p:bldP spid="20679" grpId="0"/>
      <p:bldP spid="20679" grpId="1"/>
      <p:bldP spid="20680" grpId="0"/>
      <p:bldP spid="20680" grpId="1"/>
      <p:bldP spid="20681" grpId="0"/>
      <p:bldP spid="20681" grpId="1"/>
      <p:bldP spid="20682" grpId="0"/>
      <p:bldP spid="20682" grpId="1"/>
      <p:bldP spid="20683" grpId="0"/>
      <p:bldP spid="20683" grpId="1"/>
      <p:bldP spid="20684" grpId="0"/>
      <p:bldP spid="20684" grpId="1"/>
      <p:bldP spid="20685" grpId="0"/>
      <p:bldP spid="20685" grpId="1"/>
      <p:bldP spid="20686" grpId="0"/>
      <p:bldP spid="20686" grpId="1"/>
      <p:bldP spid="20687" grpId="0"/>
      <p:bldP spid="20687" grpId="1"/>
      <p:bldP spid="20688" grpId="0"/>
      <p:bldP spid="20688" grpId="1"/>
      <p:bldP spid="20689" grpId="0"/>
      <p:bldP spid="20689" grpId="1"/>
      <p:bldP spid="20690" grpId="0"/>
      <p:bldP spid="20690" grpId="1"/>
      <p:bldP spid="20691" grpId="0"/>
      <p:bldP spid="20691" grpId="1"/>
      <p:bldP spid="20692" grpId="0"/>
      <p:bldP spid="20692" grpId="1"/>
      <p:bldP spid="20693" grpId="0"/>
      <p:bldP spid="20693" grpId="1"/>
      <p:bldP spid="20694" grpId="0"/>
      <p:bldP spid="20694" grpId="1"/>
      <p:bldP spid="20695" grpId="0"/>
      <p:bldP spid="20695" grpId="1"/>
      <p:bldP spid="20696" grpId="0"/>
      <p:bldP spid="2069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9" name="Group 175"/>
          <p:cNvGrpSpPr>
            <a:grpSpLocks/>
          </p:cNvGrpSpPr>
          <p:nvPr/>
        </p:nvGrpSpPr>
        <p:grpSpPr bwMode="auto">
          <a:xfrm>
            <a:off x="838200" y="5334000"/>
            <a:ext cx="7391400" cy="1219200"/>
            <a:chOff x="528" y="3360"/>
            <a:chExt cx="4656" cy="768"/>
          </a:xfrm>
        </p:grpSpPr>
        <p:grpSp>
          <p:nvGrpSpPr>
            <p:cNvPr id="2" name="Group 398"/>
            <p:cNvGrpSpPr>
              <a:grpSpLocks/>
            </p:cNvGrpSpPr>
            <p:nvPr/>
          </p:nvGrpSpPr>
          <p:grpSpPr bwMode="auto">
            <a:xfrm>
              <a:off x="528" y="3360"/>
              <a:ext cx="4656" cy="768"/>
              <a:chOff x="528" y="3360"/>
              <a:chExt cx="4656" cy="768"/>
            </a:xfrm>
          </p:grpSpPr>
          <p:sp>
            <p:nvSpPr>
              <p:cNvPr id="21640" name="Rectangle 352"/>
              <p:cNvSpPr>
                <a:spLocks noChangeArrowheads="1"/>
              </p:cNvSpPr>
              <p:nvPr/>
            </p:nvSpPr>
            <p:spPr bwMode="auto">
              <a:xfrm>
                <a:off x="528" y="3360"/>
                <a:ext cx="72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Data Block</a:t>
                </a:r>
              </a:p>
            </p:txBody>
          </p:sp>
          <p:sp>
            <p:nvSpPr>
              <p:cNvPr id="21641" name="Rectangle 353"/>
              <p:cNvSpPr>
                <a:spLocks noChangeArrowheads="1"/>
              </p:cNvSpPr>
              <p:nvPr/>
            </p:nvSpPr>
            <p:spPr bwMode="auto">
              <a:xfrm>
                <a:off x="528" y="3648"/>
                <a:ext cx="1152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1</a:t>
                </a:r>
                <a:r>
                  <a:rPr lang="en-US" altLang="ko-KR" baseline="30000">
                    <a:ea typeface="굴림" pitchFamily="50" charset="-127"/>
                  </a:rPr>
                  <a:t>st</a:t>
                </a:r>
                <a:r>
                  <a:rPr lang="en-US" altLang="ko-KR">
                    <a:ea typeface="굴림" pitchFamily="50" charset="-127"/>
                  </a:rPr>
                  <a:t> Partition Field</a:t>
                </a:r>
              </a:p>
            </p:txBody>
          </p:sp>
          <p:sp>
            <p:nvSpPr>
              <p:cNvPr id="21642" name="Rectangle 355"/>
              <p:cNvSpPr>
                <a:spLocks noChangeArrowheads="1"/>
              </p:cNvSpPr>
              <p:nvPr/>
            </p:nvSpPr>
            <p:spPr bwMode="auto">
              <a:xfrm>
                <a:off x="528" y="3888"/>
                <a:ext cx="1152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2</a:t>
                </a:r>
                <a:r>
                  <a:rPr lang="en-US" altLang="ko-KR" baseline="30000">
                    <a:ea typeface="굴림" pitchFamily="50" charset="-127"/>
                  </a:rPr>
                  <a:t>nd</a:t>
                </a:r>
                <a:r>
                  <a:rPr lang="en-US" altLang="ko-KR">
                    <a:ea typeface="굴림" pitchFamily="50" charset="-127"/>
                  </a:rPr>
                  <a:t> Partition Field</a:t>
                </a:r>
              </a:p>
            </p:txBody>
          </p:sp>
          <p:sp>
            <p:nvSpPr>
              <p:cNvPr id="21643" name="Rectangle 356"/>
              <p:cNvSpPr>
                <a:spLocks noChangeArrowheads="1"/>
              </p:cNvSpPr>
              <p:nvPr/>
            </p:nvSpPr>
            <p:spPr bwMode="auto">
              <a:xfrm>
                <a:off x="1776" y="3888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bit 0</a:t>
                </a:r>
              </a:p>
            </p:txBody>
          </p:sp>
          <p:sp>
            <p:nvSpPr>
              <p:cNvPr id="21644" name="Rectangle 357"/>
              <p:cNvSpPr>
                <a:spLocks noChangeArrowheads="1"/>
              </p:cNvSpPr>
              <p:nvPr/>
            </p:nvSpPr>
            <p:spPr bwMode="auto">
              <a:xfrm>
                <a:off x="3024" y="3744"/>
                <a:ext cx="1584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Fixed Partition Counter</a:t>
                </a:r>
              </a:p>
            </p:txBody>
          </p:sp>
          <p:sp>
            <p:nvSpPr>
              <p:cNvPr id="21645" name="Rectangle 377"/>
              <p:cNvSpPr>
                <a:spLocks noChangeArrowheads="1"/>
              </p:cNvSpPr>
              <p:nvPr/>
            </p:nvSpPr>
            <p:spPr bwMode="auto">
              <a:xfrm>
                <a:off x="4704" y="3744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b="1">
                    <a:solidFill>
                      <a:srgbClr val="0000FF"/>
                    </a:solidFill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21646" name="Rectangle 378"/>
              <p:cNvSpPr>
                <a:spLocks noChangeArrowheads="1"/>
              </p:cNvSpPr>
              <p:nvPr/>
            </p:nvSpPr>
            <p:spPr bwMode="auto">
              <a:xfrm>
                <a:off x="1776" y="3648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b="1">
                    <a:solidFill>
                      <a:srgbClr val="0000FF"/>
                    </a:solidFill>
                    <a:ea typeface="굴림" pitchFamily="50" charset="-127"/>
                  </a:rPr>
                  <a:t>bit 3</a:t>
                </a:r>
              </a:p>
            </p:txBody>
          </p:sp>
          <p:sp>
            <p:nvSpPr>
              <p:cNvPr id="21647" name="Rectangle 379"/>
              <p:cNvSpPr>
                <a:spLocks noChangeArrowheads="1"/>
              </p:cNvSpPr>
              <p:nvPr/>
            </p:nvSpPr>
            <p:spPr bwMode="auto">
              <a:xfrm>
                <a:off x="1344" y="3360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8" name="Rectangle 380"/>
              <p:cNvSpPr>
                <a:spLocks noChangeArrowheads="1"/>
              </p:cNvSpPr>
              <p:nvPr/>
            </p:nvSpPr>
            <p:spPr bwMode="auto">
              <a:xfrm>
                <a:off x="1584" y="3360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49" name="Rectangle 381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0" name="Rectangle 382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1" name="Rectangle 383"/>
              <p:cNvSpPr>
                <a:spLocks noChangeArrowheads="1"/>
              </p:cNvSpPr>
              <p:nvPr/>
            </p:nvSpPr>
            <p:spPr bwMode="auto">
              <a:xfrm>
                <a:off x="2304" y="3360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2" name="Rectangle 384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3" name="Rectangle 385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4" name="Rectangle 386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5" name="Rectangle 387"/>
              <p:cNvSpPr>
                <a:spLocks noChangeArrowheads="1"/>
              </p:cNvSpPr>
              <p:nvPr/>
            </p:nvSpPr>
            <p:spPr bwMode="auto">
              <a:xfrm>
                <a:off x="3264" y="3360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6" name="Rectangle 388"/>
              <p:cNvSpPr>
                <a:spLocks noChangeArrowheads="1"/>
              </p:cNvSpPr>
              <p:nvPr/>
            </p:nvSpPr>
            <p:spPr bwMode="auto">
              <a:xfrm>
                <a:off x="3504" y="3360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7" name="Rectangle 389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8" name="Rectangle 390"/>
              <p:cNvSpPr>
                <a:spLocks noChangeArrowheads="1"/>
              </p:cNvSpPr>
              <p:nvPr/>
            </p:nvSpPr>
            <p:spPr bwMode="auto">
              <a:xfrm>
                <a:off x="3984" y="3360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59" name="Rectangle 391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0" name="Rectangle 392"/>
              <p:cNvSpPr>
                <a:spLocks noChangeArrowheads="1"/>
              </p:cNvSpPr>
              <p:nvPr/>
            </p:nvSpPr>
            <p:spPr bwMode="auto">
              <a:xfrm>
                <a:off x="4464" y="3360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1" name="Rectangle 393"/>
              <p:cNvSpPr>
                <a:spLocks noChangeArrowheads="1"/>
              </p:cNvSpPr>
              <p:nvPr/>
            </p:nvSpPr>
            <p:spPr bwMode="auto">
              <a:xfrm>
                <a:off x="4704" y="3360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2" name="Rectangle 394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63" name="Rectangle 395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24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 altLang="ko-KR" sz="2000" b="1">
                  <a:solidFill>
                    <a:srgbClr val="FFFF66"/>
                  </a:solidFill>
                  <a:ea typeface="굴림" pitchFamily="50" charset="-127"/>
                </a:endParaRPr>
              </a:p>
            </p:txBody>
          </p:sp>
          <p:sp>
            <p:nvSpPr>
              <p:cNvPr id="21664" name="Rectangle 396"/>
              <p:cNvSpPr>
                <a:spLocks noChangeArrowheads="1"/>
              </p:cNvSpPr>
              <p:nvPr/>
            </p:nvSpPr>
            <p:spPr bwMode="auto">
              <a:xfrm>
                <a:off x="3024" y="3360"/>
                <a:ext cx="24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 altLang="ko-KR" sz="2000" b="1">
                  <a:solidFill>
                    <a:srgbClr val="FF0000"/>
                  </a:solidFill>
                  <a:ea typeface="굴림" pitchFamily="50" charset="-127"/>
                </a:endParaRPr>
              </a:p>
            </p:txBody>
          </p:sp>
          <p:sp>
            <p:nvSpPr>
              <p:cNvPr id="21665" name="Rectangle 397"/>
              <p:cNvSpPr>
                <a:spLocks noChangeArrowheads="1"/>
              </p:cNvSpPr>
              <p:nvPr/>
            </p:nvSpPr>
            <p:spPr bwMode="auto">
              <a:xfrm>
                <a:off x="4464" y="3360"/>
                <a:ext cx="24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 altLang="ko-KR" sz="2000" b="1">
                  <a:solidFill>
                    <a:srgbClr val="FFFF66"/>
                  </a:solidFill>
                  <a:ea typeface="굴림" pitchFamily="50" charset="-127"/>
                </a:endParaRPr>
              </a:p>
            </p:txBody>
          </p:sp>
        </p:grpSp>
        <p:pic>
          <p:nvPicPr>
            <p:cNvPr id="21676" name="Picture 172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3408"/>
              <a:ext cx="144" cy="144"/>
            </a:xfrm>
            <a:prstGeom prst="rect">
              <a:avLst/>
            </a:prstGeom>
            <a:noFill/>
          </p:spPr>
        </p:pic>
        <p:pic>
          <p:nvPicPr>
            <p:cNvPr id="21677" name="Picture 173" descr="MC900340824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12" y="3408"/>
              <a:ext cx="144" cy="144"/>
            </a:xfrm>
            <a:prstGeom prst="rect">
              <a:avLst/>
            </a:prstGeom>
            <a:noFill/>
          </p:spPr>
        </p:pic>
        <p:pic>
          <p:nvPicPr>
            <p:cNvPr id="21678" name="Picture 174" descr="MC900340824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92" y="3408"/>
              <a:ext cx="144" cy="144"/>
            </a:xfrm>
            <a:prstGeom prst="rect">
              <a:avLst/>
            </a:prstGeom>
            <a:noFill/>
          </p:spPr>
        </p:pic>
      </p:grpSp>
      <p:grpSp>
        <p:nvGrpSpPr>
          <p:cNvPr id="21672" name="Group 168"/>
          <p:cNvGrpSpPr>
            <a:grpSpLocks/>
          </p:cNvGrpSpPr>
          <p:nvPr/>
        </p:nvGrpSpPr>
        <p:grpSpPr bwMode="auto">
          <a:xfrm>
            <a:off x="838200" y="3733800"/>
            <a:ext cx="7391400" cy="1219200"/>
            <a:chOff x="528" y="2352"/>
            <a:chExt cx="4656" cy="768"/>
          </a:xfrm>
        </p:grpSpPr>
        <p:grpSp>
          <p:nvGrpSpPr>
            <p:cNvPr id="3" name="Group 345"/>
            <p:cNvGrpSpPr>
              <a:grpSpLocks/>
            </p:cNvGrpSpPr>
            <p:nvPr/>
          </p:nvGrpSpPr>
          <p:grpSpPr bwMode="auto">
            <a:xfrm>
              <a:off x="528" y="2352"/>
              <a:ext cx="4656" cy="768"/>
              <a:chOff x="528" y="2352"/>
              <a:chExt cx="4656" cy="768"/>
            </a:xfrm>
          </p:grpSpPr>
          <p:sp>
            <p:nvSpPr>
              <p:cNvPr id="21615" name="Rectangle 320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2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Data Block</a:t>
                </a:r>
              </a:p>
            </p:txBody>
          </p:sp>
          <p:sp>
            <p:nvSpPr>
              <p:cNvPr id="21616" name="Rectangle 321"/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1152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1</a:t>
                </a:r>
                <a:r>
                  <a:rPr lang="en-US" altLang="ko-KR" baseline="30000">
                    <a:ea typeface="굴림" pitchFamily="50" charset="-127"/>
                  </a:rPr>
                  <a:t>st</a:t>
                </a:r>
                <a:r>
                  <a:rPr lang="en-US" altLang="ko-KR">
                    <a:ea typeface="굴림" pitchFamily="50" charset="-127"/>
                  </a:rPr>
                  <a:t> Partition Field</a:t>
                </a:r>
              </a:p>
            </p:txBody>
          </p:sp>
          <p:sp>
            <p:nvSpPr>
              <p:cNvPr id="21617" name="Rectangle 322"/>
              <p:cNvSpPr>
                <a:spLocks noChangeArrowheads="1"/>
              </p:cNvSpPr>
              <p:nvPr/>
            </p:nvSpPr>
            <p:spPr bwMode="auto">
              <a:xfrm>
                <a:off x="1776" y="2640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bit 2</a:t>
                </a:r>
              </a:p>
            </p:txBody>
          </p:sp>
          <p:sp>
            <p:nvSpPr>
              <p:cNvPr id="21618" name="Rectangle 323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152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2</a:t>
                </a:r>
                <a:r>
                  <a:rPr lang="en-US" altLang="ko-KR" baseline="30000">
                    <a:ea typeface="굴림" pitchFamily="50" charset="-127"/>
                  </a:rPr>
                  <a:t>nd</a:t>
                </a:r>
                <a:r>
                  <a:rPr lang="en-US" altLang="ko-KR">
                    <a:ea typeface="굴림" pitchFamily="50" charset="-127"/>
                  </a:rPr>
                  <a:t> Partition Field</a:t>
                </a:r>
              </a:p>
            </p:txBody>
          </p:sp>
          <p:sp>
            <p:nvSpPr>
              <p:cNvPr id="21619" name="Rectangle 324"/>
              <p:cNvSpPr>
                <a:spLocks noChangeArrowheads="1"/>
              </p:cNvSpPr>
              <p:nvPr/>
            </p:nvSpPr>
            <p:spPr bwMode="auto">
              <a:xfrm>
                <a:off x="1776" y="2880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bit 0</a:t>
                </a:r>
              </a:p>
            </p:txBody>
          </p:sp>
          <p:sp>
            <p:nvSpPr>
              <p:cNvPr id="21620" name="Rectangle 325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1584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Fixed Partition Counter</a:t>
                </a:r>
              </a:p>
            </p:txBody>
          </p:sp>
          <p:sp>
            <p:nvSpPr>
              <p:cNvPr id="21621" name="Rectangle 326"/>
              <p:cNvSpPr>
                <a:spLocks noChangeArrowheads="1"/>
              </p:cNvSpPr>
              <p:nvPr/>
            </p:nvSpPr>
            <p:spPr bwMode="auto">
              <a:xfrm>
                <a:off x="4704" y="2736"/>
                <a:ext cx="480" cy="24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21622" name="Rectangle 327"/>
              <p:cNvSpPr>
                <a:spLocks noChangeArrowheads="1"/>
              </p:cNvSpPr>
              <p:nvPr/>
            </p:nvSpPr>
            <p:spPr bwMode="auto">
              <a:xfrm>
                <a:off x="1344" y="2352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3" name="Rectangle 328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4" name="Rectangle 329"/>
              <p:cNvSpPr>
                <a:spLocks noChangeArrowheads="1"/>
              </p:cNvSpPr>
              <p:nvPr/>
            </p:nvSpPr>
            <p:spPr bwMode="auto">
              <a:xfrm>
                <a:off x="2304" y="2352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5" name="Rectangle 330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6" name="Rectangle 331"/>
              <p:cNvSpPr>
                <a:spLocks noChangeArrowheads="1"/>
              </p:cNvSpPr>
              <p:nvPr/>
            </p:nvSpPr>
            <p:spPr bwMode="auto">
              <a:xfrm>
                <a:off x="1824" y="2352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7" name="Rectangle 332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8" name="Rectangle 333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29" name="Rectangle 334"/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0" name="Rectangle 33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1" name="Rectangle 336"/>
              <p:cNvSpPr>
                <a:spLocks noChangeArrowheads="1"/>
              </p:cNvSpPr>
              <p:nvPr/>
            </p:nvSpPr>
            <p:spPr bwMode="auto">
              <a:xfrm>
                <a:off x="3504" y="2352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2" name="Rectangle 337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3" name="Rectangle 338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4" name="Rectangle 339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rect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5" name="Rectangle 340"/>
              <p:cNvSpPr>
                <a:spLocks noChangeArrowheads="1"/>
              </p:cNvSpPr>
              <p:nvPr/>
            </p:nvSpPr>
            <p:spPr bwMode="auto">
              <a:xfrm>
                <a:off x="3984" y="2352"/>
                <a:ext cx="240" cy="240"/>
              </a:xfrm>
              <a:prstGeom prst="rect">
                <a:avLst/>
              </a:prstGeom>
              <a:solidFill>
                <a:srgbClr val="FF99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6" name="Rectangle 341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240"/>
              </a:xfrm>
              <a:prstGeom prst="rect">
                <a:avLst/>
              </a:prstGeom>
              <a:solidFill>
                <a:schemeClr val="bg2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7" name="Rectangle 342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240"/>
              </a:xfrm>
              <a:prstGeom prst="rect">
                <a:avLst/>
              </a:prstGeom>
              <a:solidFill>
                <a:srgbClr val="CC3300"/>
              </a:solidFill>
              <a:ln w="952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1638" name="Rectangle 343"/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 altLang="ko-KR" sz="2000" b="1">
                  <a:solidFill>
                    <a:srgbClr val="FFFF66"/>
                  </a:solidFill>
                  <a:ea typeface="굴림" pitchFamily="50" charset="-127"/>
                </a:endParaRPr>
              </a:p>
            </p:txBody>
          </p:sp>
          <p:sp>
            <p:nvSpPr>
              <p:cNvPr id="21639" name="Rectangle 344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24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 altLang="ko-KR" sz="2000" b="1">
                  <a:solidFill>
                    <a:srgbClr val="FFFF66"/>
                  </a:solidFill>
                  <a:ea typeface="굴림" pitchFamily="50" charset="-127"/>
                </a:endParaRPr>
              </a:p>
            </p:txBody>
          </p:sp>
        </p:grpSp>
        <p:pic>
          <p:nvPicPr>
            <p:cNvPr id="21669" name="Picture 165" descr="MC900340824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72" y="2400"/>
              <a:ext cx="144" cy="144"/>
            </a:xfrm>
            <a:prstGeom prst="rect">
              <a:avLst/>
            </a:prstGeom>
            <a:noFill/>
          </p:spPr>
        </p:pic>
        <p:pic>
          <p:nvPicPr>
            <p:cNvPr id="21670" name="Picture 166" descr="MC900340824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2" y="2400"/>
              <a:ext cx="144" cy="144"/>
            </a:xfrm>
            <a:prstGeom prst="rect">
              <a:avLst/>
            </a:prstGeom>
            <a:noFill/>
          </p:spPr>
        </p:pic>
      </p:grpSp>
      <p:sp>
        <p:nvSpPr>
          <p:cNvPr id="21506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7CF68EC-762E-4EAA-B12F-F6A919C287CF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Dynamic Partition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052513"/>
            <a:ext cx="8516937" cy="6238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4 group partition for a 16-bit data block</a:t>
            </a:r>
          </a:p>
        </p:txBody>
      </p:sp>
      <p:sp>
        <p:nvSpPr>
          <p:cNvPr id="21510" name="Rectangle 22"/>
          <p:cNvSpPr>
            <a:spLocks noChangeArrowheads="1"/>
          </p:cNvSpPr>
          <p:nvPr/>
        </p:nvSpPr>
        <p:spPr bwMode="auto">
          <a:xfrm>
            <a:off x="2133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1" name="Rectangle 23"/>
          <p:cNvSpPr>
            <a:spLocks noChangeArrowheads="1"/>
          </p:cNvSpPr>
          <p:nvPr/>
        </p:nvSpPr>
        <p:spPr bwMode="auto">
          <a:xfrm>
            <a:off x="2514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2895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3" name="Rectangle 25"/>
          <p:cNvSpPr>
            <a:spLocks noChangeArrowheads="1"/>
          </p:cNvSpPr>
          <p:nvPr/>
        </p:nvSpPr>
        <p:spPr bwMode="auto">
          <a:xfrm>
            <a:off x="3276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4" name="Rectangle 26"/>
          <p:cNvSpPr>
            <a:spLocks noChangeArrowheads="1"/>
          </p:cNvSpPr>
          <p:nvPr/>
        </p:nvSpPr>
        <p:spPr bwMode="auto">
          <a:xfrm>
            <a:off x="3657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5" name="Rectangle 27"/>
          <p:cNvSpPr>
            <a:spLocks noChangeArrowheads="1"/>
          </p:cNvSpPr>
          <p:nvPr/>
        </p:nvSpPr>
        <p:spPr bwMode="auto">
          <a:xfrm>
            <a:off x="4038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6" name="Rectangle 28"/>
          <p:cNvSpPr>
            <a:spLocks noChangeArrowheads="1"/>
          </p:cNvSpPr>
          <p:nvPr/>
        </p:nvSpPr>
        <p:spPr bwMode="auto">
          <a:xfrm>
            <a:off x="4419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7" name="Rectangle 29"/>
          <p:cNvSpPr>
            <a:spLocks noChangeArrowheads="1"/>
          </p:cNvSpPr>
          <p:nvPr/>
        </p:nvSpPr>
        <p:spPr bwMode="auto">
          <a:xfrm>
            <a:off x="4800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8" name="Rectangle 30"/>
          <p:cNvSpPr>
            <a:spLocks noChangeArrowheads="1"/>
          </p:cNvSpPr>
          <p:nvPr/>
        </p:nvSpPr>
        <p:spPr bwMode="auto">
          <a:xfrm>
            <a:off x="838200" y="2133600"/>
            <a:ext cx="1143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Data Block</a:t>
            </a:r>
          </a:p>
        </p:txBody>
      </p:sp>
      <p:sp>
        <p:nvSpPr>
          <p:cNvPr id="21519" name="Rectangle 40"/>
          <p:cNvSpPr>
            <a:spLocks noChangeArrowheads="1"/>
          </p:cNvSpPr>
          <p:nvPr/>
        </p:nvSpPr>
        <p:spPr bwMode="auto">
          <a:xfrm>
            <a:off x="5181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0" name="Rectangle 41"/>
          <p:cNvSpPr>
            <a:spLocks noChangeArrowheads="1"/>
          </p:cNvSpPr>
          <p:nvPr/>
        </p:nvSpPr>
        <p:spPr bwMode="auto">
          <a:xfrm>
            <a:off x="5562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1" name="Rectangle 42"/>
          <p:cNvSpPr>
            <a:spLocks noChangeArrowheads="1"/>
          </p:cNvSpPr>
          <p:nvPr/>
        </p:nvSpPr>
        <p:spPr bwMode="auto">
          <a:xfrm>
            <a:off x="5943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2" name="Rectangle 43"/>
          <p:cNvSpPr>
            <a:spLocks noChangeArrowheads="1"/>
          </p:cNvSpPr>
          <p:nvPr/>
        </p:nvSpPr>
        <p:spPr bwMode="auto">
          <a:xfrm>
            <a:off x="6324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3" name="Rectangle 44"/>
          <p:cNvSpPr>
            <a:spLocks noChangeArrowheads="1"/>
          </p:cNvSpPr>
          <p:nvPr/>
        </p:nvSpPr>
        <p:spPr bwMode="auto">
          <a:xfrm>
            <a:off x="6705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4" name="Rectangle 45"/>
          <p:cNvSpPr>
            <a:spLocks noChangeArrowheads="1"/>
          </p:cNvSpPr>
          <p:nvPr/>
        </p:nvSpPr>
        <p:spPr bwMode="auto">
          <a:xfrm>
            <a:off x="7086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5" name="Rectangle 46"/>
          <p:cNvSpPr>
            <a:spLocks noChangeArrowheads="1"/>
          </p:cNvSpPr>
          <p:nvPr/>
        </p:nvSpPr>
        <p:spPr bwMode="auto">
          <a:xfrm>
            <a:off x="7467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6" name="Rectangle 47"/>
          <p:cNvSpPr>
            <a:spLocks noChangeArrowheads="1"/>
          </p:cNvSpPr>
          <p:nvPr/>
        </p:nvSpPr>
        <p:spPr bwMode="auto">
          <a:xfrm>
            <a:off x="78486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7" name="Rectangle 56"/>
          <p:cNvSpPr>
            <a:spLocks noChangeArrowheads="1"/>
          </p:cNvSpPr>
          <p:nvPr/>
        </p:nvSpPr>
        <p:spPr bwMode="auto">
          <a:xfrm>
            <a:off x="838200" y="2590800"/>
            <a:ext cx="1828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  <a:r>
              <a:rPr lang="en-US" altLang="ko-KR" baseline="30000">
                <a:ea typeface="굴림" pitchFamily="50" charset="-127"/>
              </a:rPr>
              <a:t>st</a:t>
            </a:r>
            <a:r>
              <a:rPr lang="en-US" altLang="ko-KR">
                <a:ea typeface="굴림" pitchFamily="50" charset="-127"/>
              </a:rPr>
              <a:t> Partition Field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2819400" y="25908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2</a:t>
            </a:r>
          </a:p>
        </p:txBody>
      </p:sp>
      <p:sp>
        <p:nvSpPr>
          <p:cNvPr id="21529" name="Rectangle 58"/>
          <p:cNvSpPr>
            <a:spLocks noChangeArrowheads="1"/>
          </p:cNvSpPr>
          <p:nvPr/>
        </p:nvSpPr>
        <p:spPr bwMode="auto">
          <a:xfrm>
            <a:off x="838200" y="2971800"/>
            <a:ext cx="1828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  <a:r>
              <a:rPr lang="en-US" altLang="ko-KR" baseline="30000">
                <a:ea typeface="굴림" pitchFamily="50" charset="-127"/>
              </a:rPr>
              <a:t>nd</a:t>
            </a:r>
            <a:r>
              <a:rPr lang="en-US" altLang="ko-KR">
                <a:ea typeface="굴림" pitchFamily="50" charset="-127"/>
              </a:rPr>
              <a:t> Partition Field</a:t>
            </a:r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2819400" y="29718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0</a:t>
            </a:r>
          </a:p>
        </p:txBody>
      </p:sp>
      <p:sp>
        <p:nvSpPr>
          <p:cNvPr id="21531" name="Rectangle 60"/>
          <p:cNvSpPr>
            <a:spLocks noChangeArrowheads="1"/>
          </p:cNvSpPr>
          <p:nvPr/>
        </p:nvSpPr>
        <p:spPr bwMode="auto">
          <a:xfrm>
            <a:off x="4800600" y="2743200"/>
            <a:ext cx="25146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Fixed Partition Counter</a:t>
            </a:r>
          </a:p>
        </p:txBody>
      </p:sp>
      <p:sp>
        <p:nvSpPr>
          <p:cNvPr id="11325" name="Rectangle 61"/>
          <p:cNvSpPr>
            <a:spLocks noChangeArrowheads="1"/>
          </p:cNvSpPr>
          <p:nvPr/>
        </p:nvSpPr>
        <p:spPr bwMode="auto">
          <a:xfrm>
            <a:off x="7467600" y="27432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21533" name="Rectangle 169"/>
          <p:cNvSpPr>
            <a:spLocks noChangeArrowheads="1"/>
          </p:cNvSpPr>
          <p:nvPr/>
        </p:nvSpPr>
        <p:spPr bwMode="auto">
          <a:xfrm>
            <a:off x="838200" y="1676400"/>
            <a:ext cx="1143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21534" name="Rectangle 170"/>
          <p:cNvSpPr>
            <a:spLocks noChangeArrowheads="1"/>
          </p:cNvSpPr>
          <p:nvPr/>
        </p:nvSpPr>
        <p:spPr bwMode="auto">
          <a:xfrm>
            <a:off x="2133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15</a:t>
            </a:r>
          </a:p>
        </p:txBody>
      </p:sp>
      <p:sp>
        <p:nvSpPr>
          <p:cNvPr id="21535" name="Rectangle 171"/>
          <p:cNvSpPr>
            <a:spLocks noChangeArrowheads="1"/>
          </p:cNvSpPr>
          <p:nvPr/>
        </p:nvSpPr>
        <p:spPr bwMode="auto">
          <a:xfrm>
            <a:off x="2514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14</a:t>
            </a:r>
          </a:p>
        </p:txBody>
      </p:sp>
      <p:sp>
        <p:nvSpPr>
          <p:cNvPr id="21536" name="Rectangle 172"/>
          <p:cNvSpPr>
            <a:spLocks noChangeArrowheads="1"/>
          </p:cNvSpPr>
          <p:nvPr/>
        </p:nvSpPr>
        <p:spPr bwMode="auto">
          <a:xfrm>
            <a:off x="2895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13</a:t>
            </a:r>
          </a:p>
        </p:txBody>
      </p:sp>
      <p:sp>
        <p:nvSpPr>
          <p:cNvPr id="21537" name="Rectangle 173"/>
          <p:cNvSpPr>
            <a:spLocks noChangeArrowheads="1"/>
          </p:cNvSpPr>
          <p:nvPr/>
        </p:nvSpPr>
        <p:spPr bwMode="auto">
          <a:xfrm>
            <a:off x="3276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12</a:t>
            </a:r>
          </a:p>
        </p:txBody>
      </p:sp>
      <p:sp>
        <p:nvSpPr>
          <p:cNvPr id="21538" name="Rectangle 174"/>
          <p:cNvSpPr>
            <a:spLocks noChangeArrowheads="1"/>
          </p:cNvSpPr>
          <p:nvPr/>
        </p:nvSpPr>
        <p:spPr bwMode="auto">
          <a:xfrm>
            <a:off x="3657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11</a:t>
            </a:r>
          </a:p>
        </p:txBody>
      </p:sp>
      <p:sp>
        <p:nvSpPr>
          <p:cNvPr id="21539" name="Rectangle 175"/>
          <p:cNvSpPr>
            <a:spLocks noChangeArrowheads="1"/>
          </p:cNvSpPr>
          <p:nvPr/>
        </p:nvSpPr>
        <p:spPr bwMode="auto">
          <a:xfrm>
            <a:off x="4038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10</a:t>
            </a:r>
          </a:p>
        </p:txBody>
      </p:sp>
      <p:sp>
        <p:nvSpPr>
          <p:cNvPr id="21540" name="Rectangle 176"/>
          <p:cNvSpPr>
            <a:spLocks noChangeArrowheads="1"/>
          </p:cNvSpPr>
          <p:nvPr/>
        </p:nvSpPr>
        <p:spPr bwMode="auto">
          <a:xfrm>
            <a:off x="4419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9</a:t>
            </a:r>
          </a:p>
        </p:txBody>
      </p:sp>
      <p:sp>
        <p:nvSpPr>
          <p:cNvPr id="21541" name="Rectangle 177"/>
          <p:cNvSpPr>
            <a:spLocks noChangeArrowheads="1"/>
          </p:cNvSpPr>
          <p:nvPr/>
        </p:nvSpPr>
        <p:spPr bwMode="auto">
          <a:xfrm>
            <a:off x="4800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8</a:t>
            </a:r>
          </a:p>
        </p:txBody>
      </p:sp>
      <p:sp>
        <p:nvSpPr>
          <p:cNvPr id="21542" name="Rectangle 178"/>
          <p:cNvSpPr>
            <a:spLocks noChangeArrowheads="1"/>
          </p:cNvSpPr>
          <p:nvPr/>
        </p:nvSpPr>
        <p:spPr bwMode="auto">
          <a:xfrm>
            <a:off x="5181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21543" name="Rectangle 179"/>
          <p:cNvSpPr>
            <a:spLocks noChangeArrowheads="1"/>
          </p:cNvSpPr>
          <p:nvPr/>
        </p:nvSpPr>
        <p:spPr bwMode="auto">
          <a:xfrm>
            <a:off x="5562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21544" name="Rectangle 180"/>
          <p:cNvSpPr>
            <a:spLocks noChangeArrowheads="1"/>
          </p:cNvSpPr>
          <p:nvPr/>
        </p:nvSpPr>
        <p:spPr bwMode="auto">
          <a:xfrm>
            <a:off x="5943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21545" name="Rectangle 181"/>
          <p:cNvSpPr>
            <a:spLocks noChangeArrowheads="1"/>
          </p:cNvSpPr>
          <p:nvPr/>
        </p:nvSpPr>
        <p:spPr bwMode="auto">
          <a:xfrm>
            <a:off x="6324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21546" name="Rectangle 182"/>
          <p:cNvSpPr>
            <a:spLocks noChangeArrowheads="1"/>
          </p:cNvSpPr>
          <p:nvPr/>
        </p:nvSpPr>
        <p:spPr bwMode="auto">
          <a:xfrm>
            <a:off x="6705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21547" name="Rectangle 183"/>
          <p:cNvSpPr>
            <a:spLocks noChangeArrowheads="1"/>
          </p:cNvSpPr>
          <p:nvPr/>
        </p:nvSpPr>
        <p:spPr bwMode="auto">
          <a:xfrm>
            <a:off x="7086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21548" name="Rectangle 184"/>
          <p:cNvSpPr>
            <a:spLocks noChangeArrowheads="1"/>
          </p:cNvSpPr>
          <p:nvPr/>
        </p:nvSpPr>
        <p:spPr bwMode="auto">
          <a:xfrm>
            <a:off x="7467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21549" name="Rectangle 185"/>
          <p:cNvSpPr>
            <a:spLocks noChangeArrowheads="1"/>
          </p:cNvSpPr>
          <p:nvPr/>
        </p:nvSpPr>
        <p:spPr bwMode="auto">
          <a:xfrm>
            <a:off x="7848600" y="1752600"/>
            <a:ext cx="38100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11450" name="AutoShape 186"/>
          <p:cNvSpPr>
            <a:spLocks noChangeArrowheads="1"/>
          </p:cNvSpPr>
          <p:nvPr/>
        </p:nvSpPr>
        <p:spPr bwMode="auto">
          <a:xfrm>
            <a:off x="3886200" y="3276600"/>
            <a:ext cx="1066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97" name="Rectangle 233"/>
          <p:cNvSpPr>
            <a:spLocks noChangeArrowheads="1"/>
          </p:cNvSpPr>
          <p:nvPr/>
        </p:nvSpPr>
        <p:spPr bwMode="auto">
          <a:xfrm>
            <a:off x="2133600" y="53340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98" name="Rectangle 234"/>
          <p:cNvSpPr>
            <a:spLocks noChangeArrowheads="1"/>
          </p:cNvSpPr>
          <p:nvPr/>
        </p:nvSpPr>
        <p:spPr bwMode="auto">
          <a:xfrm>
            <a:off x="2514600" y="53340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499" name="Rectangle 235"/>
          <p:cNvSpPr>
            <a:spLocks noChangeArrowheads="1"/>
          </p:cNvSpPr>
          <p:nvPr/>
        </p:nvSpPr>
        <p:spPr bwMode="auto">
          <a:xfrm>
            <a:off x="2895600" y="53340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0" name="Rectangle 236"/>
          <p:cNvSpPr>
            <a:spLocks noChangeArrowheads="1"/>
          </p:cNvSpPr>
          <p:nvPr/>
        </p:nvSpPr>
        <p:spPr bwMode="auto">
          <a:xfrm>
            <a:off x="3276600" y="53340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1" name="Rectangle 237"/>
          <p:cNvSpPr>
            <a:spLocks noChangeArrowheads="1"/>
          </p:cNvSpPr>
          <p:nvPr/>
        </p:nvSpPr>
        <p:spPr bwMode="auto">
          <a:xfrm>
            <a:off x="3657600" y="53340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2" name="Rectangle 238"/>
          <p:cNvSpPr>
            <a:spLocks noChangeArrowheads="1"/>
          </p:cNvSpPr>
          <p:nvPr/>
        </p:nvSpPr>
        <p:spPr bwMode="auto">
          <a:xfrm>
            <a:off x="4038600" y="53340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3" name="Rectangle 239"/>
          <p:cNvSpPr>
            <a:spLocks noChangeArrowheads="1"/>
          </p:cNvSpPr>
          <p:nvPr/>
        </p:nvSpPr>
        <p:spPr bwMode="auto">
          <a:xfrm>
            <a:off x="4419600" y="53340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4" name="Rectangle 240"/>
          <p:cNvSpPr>
            <a:spLocks noChangeArrowheads="1"/>
          </p:cNvSpPr>
          <p:nvPr/>
        </p:nvSpPr>
        <p:spPr bwMode="auto">
          <a:xfrm>
            <a:off x="4800600" y="53340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5" name="Rectangle 241"/>
          <p:cNvSpPr>
            <a:spLocks noChangeArrowheads="1"/>
          </p:cNvSpPr>
          <p:nvPr/>
        </p:nvSpPr>
        <p:spPr bwMode="auto">
          <a:xfrm>
            <a:off x="5181600" y="53340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6" name="Rectangle 242"/>
          <p:cNvSpPr>
            <a:spLocks noChangeArrowheads="1"/>
          </p:cNvSpPr>
          <p:nvPr/>
        </p:nvSpPr>
        <p:spPr bwMode="auto">
          <a:xfrm>
            <a:off x="5562600" y="53340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7" name="Rectangle 243"/>
          <p:cNvSpPr>
            <a:spLocks noChangeArrowheads="1"/>
          </p:cNvSpPr>
          <p:nvPr/>
        </p:nvSpPr>
        <p:spPr bwMode="auto">
          <a:xfrm>
            <a:off x="5943600" y="53340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8" name="Rectangle 244"/>
          <p:cNvSpPr>
            <a:spLocks noChangeArrowheads="1"/>
          </p:cNvSpPr>
          <p:nvPr/>
        </p:nvSpPr>
        <p:spPr bwMode="auto">
          <a:xfrm>
            <a:off x="6324600" y="53340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09" name="Rectangle 245"/>
          <p:cNvSpPr>
            <a:spLocks noChangeArrowheads="1"/>
          </p:cNvSpPr>
          <p:nvPr/>
        </p:nvSpPr>
        <p:spPr bwMode="auto">
          <a:xfrm>
            <a:off x="6705600" y="53340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0" name="Rectangle 246"/>
          <p:cNvSpPr>
            <a:spLocks noChangeArrowheads="1"/>
          </p:cNvSpPr>
          <p:nvPr/>
        </p:nvSpPr>
        <p:spPr bwMode="auto">
          <a:xfrm>
            <a:off x="7086600" y="53340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1" name="Rectangle 247"/>
          <p:cNvSpPr>
            <a:spLocks noChangeArrowheads="1"/>
          </p:cNvSpPr>
          <p:nvPr/>
        </p:nvSpPr>
        <p:spPr bwMode="auto">
          <a:xfrm>
            <a:off x="7467600" y="53340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2" name="Rectangle 248"/>
          <p:cNvSpPr>
            <a:spLocks noChangeArrowheads="1"/>
          </p:cNvSpPr>
          <p:nvPr/>
        </p:nvSpPr>
        <p:spPr bwMode="auto">
          <a:xfrm>
            <a:off x="7848600" y="53340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9" name="Rectangle 265"/>
          <p:cNvSpPr>
            <a:spLocks noChangeArrowheads="1"/>
          </p:cNvSpPr>
          <p:nvPr/>
        </p:nvSpPr>
        <p:spPr bwMode="auto">
          <a:xfrm>
            <a:off x="2133600" y="21336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0" name="Rectangle 266"/>
          <p:cNvSpPr>
            <a:spLocks noChangeArrowheads="1"/>
          </p:cNvSpPr>
          <p:nvPr/>
        </p:nvSpPr>
        <p:spPr bwMode="auto">
          <a:xfrm>
            <a:off x="2514600" y="21336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1" name="Rectangle 267"/>
          <p:cNvSpPr>
            <a:spLocks noChangeArrowheads="1"/>
          </p:cNvSpPr>
          <p:nvPr/>
        </p:nvSpPr>
        <p:spPr bwMode="auto">
          <a:xfrm>
            <a:off x="3657600" y="21336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2" name="Rectangle 268"/>
          <p:cNvSpPr>
            <a:spLocks noChangeArrowheads="1"/>
          </p:cNvSpPr>
          <p:nvPr/>
        </p:nvSpPr>
        <p:spPr bwMode="auto">
          <a:xfrm>
            <a:off x="4038600" y="21336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3" name="Rectangle 269"/>
          <p:cNvSpPr>
            <a:spLocks noChangeArrowheads="1"/>
          </p:cNvSpPr>
          <p:nvPr/>
        </p:nvSpPr>
        <p:spPr bwMode="auto">
          <a:xfrm>
            <a:off x="2895600" y="21336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4" name="Rectangle 270"/>
          <p:cNvSpPr>
            <a:spLocks noChangeArrowheads="1"/>
          </p:cNvSpPr>
          <p:nvPr/>
        </p:nvSpPr>
        <p:spPr bwMode="auto">
          <a:xfrm>
            <a:off x="3276600" y="21336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5" name="Rectangle 271"/>
          <p:cNvSpPr>
            <a:spLocks noChangeArrowheads="1"/>
          </p:cNvSpPr>
          <p:nvPr/>
        </p:nvSpPr>
        <p:spPr bwMode="auto">
          <a:xfrm>
            <a:off x="4419600" y="21336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6" name="Rectangle 272"/>
          <p:cNvSpPr>
            <a:spLocks noChangeArrowheads="1"/>
          </p:cNvSpPr>
          <p:nvPr/>
        </p:nvSpPr>
        <p:spPr bwMode="auto">
          <a:xfrm>
            <a:off x="4800600" y="21336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7" name="Rectangle 273"/>
          <p:cNvSpPr>
            <a:spLocks noChangeArrowheads="1"/>
          </p:cNvSpPr>
          <p:nvPr/>
        </p:nvSpPr>
        <p:spPr bwMode="auto">
          <a:xfrm>
            <a:off x="5181600" y="21336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8" name="Rectangle 274"/>
          <p:cNvSpPr>
            <a:spLocks noChangeArrowheads="1"/>
          </p:cNvSpPr>
          <p:nvPr/>
        </p:nvSpPr>
        <p:spPr bwMode="auto">
          <a:xfrm>
            <a:off x="5562600" y="21336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39" name="Rectangle 275"/>
          <p:cNvSpPr>
            <a:spLocks noChangeArrowheads="1"/>
          </p:cNvSpPr>
          <p:nvPr/>
        </p:nvSpPr>
        <p:spPr bwMode="auto">
          <a:xfrm>
            <a:off x="6705600" y="21336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40" name="Rectangle 276"/>
          <p:cNvSpPr>
            <a:spLocks noChangeArrowheads="1"/>
          </p:cNvSpPr>
          <p:nvPr/>
        </p:nvSpPr>
        <p:spPr bwMode="auto">
          <a:xfrm>
            <a:off x="7086600" y="21336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41" name="Rectangle 277"/>
          <p:cNvSpPr>
            <a:spLocks noChangeArrowheads="1"/>
          </p:cNvSpPr>
          <p:nvPr/>
        </p:nvSpPr>
        <p:spPr bwMode="auto">
          <a:xfrm>
            <a:off x="5943600" y="21336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42" name="Rectangle 278"/>
          <p:cNvSpPr>
            <a:spLocks noChangeArrowheads="1"/>
          </p:cNvSpPr>
          <p:nvPr/>
        </p:nvSpPr>
        <p:spPr bwMode="auto">
          <a:xfrm>
            <a:off x="6324600" y="21336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43" name="Rectangle 279"/>
          <p:cNvSpPr>
            <a:spLocks noChangeArrowheads="1"/>
          </p:cNvSpPr>
          <p:nvPr/>
        </p:nvSpPr>
        <p:spPr bwMode="auto">
          <a:xfrm>
            <a:off x="7467600" y="21336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44" name="Rectangle 280"/>
          <p:cNvSpPr>
            <a:spLocks noChangeArrowheads="1"/>
          </p:cNvSpPr>
          <p:nvPr/>
        </p:nvSpPr>
        <p:spPr bwMode="auto">
          <a:xfrm>
            <a:off x="7848600" y="21336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82" name="Rectangle 318"/>
          <p:cNvSpPr>
            <a:spLocks noChangeArrowheads="1"/>
          </p:cNvSpPr>
          <p:nvPr/>
        </p:nvSpPr>
        <p:spPr bwMode="auto">
          <a:xfrm>
            <a:off x="4800600" y="21336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FF66"/>
              </a:solidFill>
              <a:ea typeface="굴림" pitchFamily="50" charset="-127"/>
            </a:endParaRPr>
          </a:p>
        </p:txBody>
      </p:sp>
      <p:sp>
        <p:nvSpPr>
          <p:cNvPr id="11583" name="Rectangle 319"/>
          <p:cNvSpPr>
            <a:spLocks noChangeArrowheads="1"/>
          </p:cNvSpPr>
          <p:nvPr/>
        </p:nvSpPr>
        <p:spPr bwMode="auto">
          <a:xfrm>
            <a:off x="7848600" y="21336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FF66"/>
              </a:solidFill>
              <a:ea typeface="굴림" pitchFamily="50" charset="-127"/>
            </a:endParaRPr>
          </a:p>
        </p:txBody>
      </p:sp>
      <p:sp>
        <p:nvSpPr>
          <p:cNvPr id="11493" name="Rectangle 229"/>
          <p:cNvSpPr>
            <a:spLocks noChangeArrowheads="1"/>
          </p:cNvSpPr>
          <p:nvPr/>
        </p:nvSpPr>
        <p:spPr bwMode="auto">
          <a:xfrm>
            <a:off x="2819400" y="41910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bit 3</a:t>
            </a:r>
          </a:p>
        </p:txBody>
      </p:sp>
      <p:sp>
        <p:nvSpPr>
          <p:cNvPr id="11494" name="Rectangle 230"/>
          <p:cNvSpPr>
            <a:spLocks noChangeArrowheads="1"/>
          </p:cNvSpPr>
          <p:nvPr/>
        </p:nvSpPr>
        <p:spPr bwMode="auto">
          <a:xfrm>
            <a:off x="7467600" y="43434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11513" name="Rectangle 249"/>
          <p:cNvSpPr>
            <a:spLocks noChangeArrowheads="1"/>
          </p:cNvSpPr>
          <p:nvPr/>
        </p:nvSpPr>
        <p:spPr bwMode="auto">
          <a:xfrm>
            <a:off x="2133600" y="37338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4" name="Rectangle 250"/>
          <p:cNvSpPr>
            <a:spLocks noChangeArrowheads="1"/>
          </p:cNvSpPr>
          <p:nvPr/>
        </p:nvSpPr>
        <p:spPr bwMode="auto">
          <a:xfrm>
            <a:off x="2514600" y="37338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5" name="Rectangle 251"/>
          <p:cNvSpPr>
            <a:spLocks noChangeArrowheads="1"/>
          </p:cNvSpPr>
          <p:nvPr/>
        </p:nvSpPr>
        <p:spPr bwMode="auto">
          <a:xfrm>
            <a:off x="2895600" y="37338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6" name="Rectangle 252"/>
          <p:cNvSpPr>
            <a:spLocks noChangeArrowheads="1"/>
          </p:cNvSpPr>
          <p:nvPr/>
        </p:nvSpPr>
        <p:spPr bwMode="auto">
          <a:xfrm>
            <a:off x="3276600" y="37338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7" name="Rectangle 253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8" name="Rectangle 254"/>
          <p:cNvSpPr>
            <a:spLocks noChangeArrowheads="1"/>
          </p:cNvSpPr>
          <p:nvPr/>
        </p:nvSpPr>
        <p:spPr bwMode="auto">
          <a:xfrm>
            <a:off x="4038600" y="37338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19" name="Rectangle 255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0" name="Rectangle 256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1" name="Rectangle 257"/>
          <p:cNvSpPr>
            <a:spLocks noChangeArrowheads="1"/>
          </p:cNvSpPr>
          <p:nvPr/>
        </p:nvSpPr>
        <p:spPr bwMode="auto">
          <a:xfrm>
            <a:off x="5181600" y="37338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2" name="Rectangle 258"/>
          <p:cNvSpPr>
            <a:spLocks noChangeArrowheads="1"/>
          </p:cNvSpPr>
          <p:nvPr/>
        </p:nvSpPr>
        <p:spPr bwMode="auto">
          <a:xfrm>
            <a:off x="5562600" y="37338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3" name="Rectangle 259"/>
          <p:cNvSpPr>
            <a:spLocks noChangeArrowheads="1"/>
          </p:cNvSpPr>
          <p:nvPr/>
        </p:nvSpPr>
        <p:spPr bwMode="auto">
          <a:xfrm>
            <a:off x="5943600" y="37338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4" name="Rectangle 260"/>
          <p:cNvSpPr>
            <a:spLocks noChangeArrowheads="1"/>
          </p:cNvSpPr>
          <p:nvPr/>
        </p:nvSpPr>
        <p:spPr bwMode="auto">
          <a:xfrm>
            <a:off x="6324600" y="37338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5" name="Rectangle 261"/>
          <p:cNvSpPr>
            <a:spLocks noChangeArrowheads="1"/>
          </p:cNvSpPr>
          <p:nvPr/>
        </p:nvSpPr>
        <p:spPr bwMode="auto">
          <a:xfrm>
            <a:off x="6705600" y="37338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6" name="Rectangle 262"/>
          <p:cNvSpPr>
            <a:spLocks noChangeArrowheads="1"/>
          </p:cNvSpPr>
          <p:nvPr/>
        </p:nvSpPr>
        <p:spPr bwMode="auto">
          <a:xfrm>
            <a:off x="7086600" y="37338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7" name="Rectangle 263"/>
          <p:cNvSpPr>
            <a:spLocks noChangeArrowheads="1"/>
          </p:cNvSpPr>
          <p:nvPr/>
        </p:nvSpPr>
        <p:spPr bwMode="auto">
          <a:xfrm>
            <a:off x="7467600" y="3733800"/>
            <a:ext cx="381000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28" name="Rectangle 264"/>
          <p:cNvSpPr>
            <a:spLocks noChangeArrowheads="1"/>
          </p:cNvSpPr>
          <p:nvPr/>
        </p:nvSpPr>
        <p:spPr bwMode="auto">
          <a:xfrm>
            <a:off x="7848600" y="3733800"/>
            <a:ext cx="381000" cy="3810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10" name="Rectangle 346"/>
          <p:cNvSpPr>
            <a:spLocks noChangeArrowheads="1"/>
          </p:cNvSpPr>
          <p:nvPr/>
        </p:nvSpPr>
        <p:spPr bwMode="auto">
          <a:xfrm>
            <a:off x="7848600" y="37338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FF66"/>
              </a:solidFill>
              <a:ea typeface="굴림" pitchFamily="50" charset="-127"/>
            </a:endParaRPr>
          </a:p>
        </p:txBody>
      </p:sp>
      <p:sp>
        <p:nvSpPr>
          <p:cNvPr id="11613" name="AutoShape 349"/>
          <p:cNvSpPr>
            <a:spLocks noChangeArrowheads="1"/>
          </p:cNvSpPr>
          <p:nvPr/>
        </p:nvSpPr>
        <p:spPr bwMode="auto">
          <a:xfrm>
            <a:off x="3886200" y="4876800"/>
            <a:ext cx="10668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63" name="Rectangle 399"/>
          <p:cNvSpPr>
            <a:spLocks noChangeArrowheads="1"/>
          </p:cNvSpPr>
          <p:nvPr/>
        </p:nvSpPr>
        <p:spPr bwMode="auto">
          <a:xfrm>
            <a:off x="2819400" y="61722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bit 1</a:t>
            </a:r>
          </a:p>
        </p:txBody>
      </p:sp>
      <p:sp>
        <p:nvSpPr>
          <p:cNvPr id="11664" name="Rectangle 400"/>
          <p:cNvSpPr>
            <a:spLocks noChangeArrowheads="1"/>
          </p:cNvSpPr>
          <p:nvPr/>
        </p:nvSpPr>
        <p:spPr bwMode="auto">
          <a:xfrm>
            <a:off x="7467600" y="5943600"/>
            <a:ext cx="762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b="1">
                <a:solidFill>
                  <a:srgbClr val="0000FF"/>
                </a:solidFill>
                <a:ea typeface="굴림" pitchFamily="50" charset="-127"/>
              </a:rPr>
              <a:t>2</a:t>
            </a:r>
          </a:p>
        </p:txBody>
      </p:sp>
      <p:sp>
        <p:nvSpPr>
          <p:cNvPr id="11665" name="Rectangle 401"/>
          <p:cNvSpPr>
            <a:spLocks noChangeArrowheads="1"/>
          </p:cNvSpPr>
          <p:nvPr/>
        </p:nvSpPr>
        <p:spPr bwMode="auto">
          <a:xfrm>
            <a:off x="7848600" y="53340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FF66"/>
              </a:solidFill>
              <a:ea typeface="굴림" pitchFamily="50" charset="-127"/>
            </a:endParaRPr>
          </a:p>
        </p:txBody>
      </p:sp>
      <p:sp>
        <p:nvSpPr>
          <p:cNvPr id="11666" name="Rectangle 402"/>
          <p:cNvSpPr>
            <a:spLocks noChangeArrowheads="1"/>
          </p:cNvSpPr>
          <p:nvPr/>
        </p:nvSpPr>
        <p:spPr bwMode="auto">
          <a:xfrm>
            <a:off x="7086600" y="53340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FF66"/>
              </a:solidFill>
              <a:ea typeface="굴림" pitchFamily="50" charset="-127"/>
            </a:endParaRPr>
          </a:p>
        </p:txBody>
      </p:sp>
      <p:sp>
        <p:nvSpPr>
          <p:cNvPr id="11667" name="Rectangle 403"/>
          <p:cNvSpPr>
            <a:spLocks noChangeArrowheads="1"/>
          </p:cNvSpPr>
          <p:nvPr/>
        </p:nvSpPr>
        <p:spPr bwMode="auto">
          <a:xfrm>
            <a:off x="4800600" y="5334000"/>
            <a:ext cx="3810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 altLang="ko-KR" sz="2000" b="1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11668" name="Text Box 404"/>
          <p:cNvSpPr txBox="1">
            <a:spLocks noChangeArrowheads="1"/>
          </p:cNvSpPr>
          <p:nvPr/>
        </p:nvSpPr>
        <p:spPr bwMode="auto">
          <a:xfrm>
            <a:off x="4876800" y="3200400"/>
            <a:ext cx="2970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ea typeface="굴림" pitchFamily="50" charset="-127"/>
              </a:rPr>
              <a:t>1000 </a:t>
            </a:r>
            <a:r>
              <a:rPr lang="en-US" altLang="ko-KR" sz="2400">
                <a:ea typeface="굴림" pitchFamily="50" charset="-127"/>
                <a:sym typeface="Symbol" pitchFamily="18" charset="2"/>
              </a:rPr>
              <a:t> 0010 = </a:t>
            </a:r>
            <a:r>
              <a:rPr lang="en-US" altLang="ko-KR" sz="2400" b="1">
                <a:solidFill>
                  <a:srgbClr val="0000FF"/>
                </a:solidFill>
                <a:ea typeface="굴림" pitchFamily="50" charset="-127"/>
                <a:sym typeface="Symbol" pitchFamily="18" charset="2"/>
              </a:rPr>
              <a:t>1</a:t>
            </a:r>
            <a:r>
              <a:rPr lang="en-US" altLang="ko-KR" sz="2400">
                <a:ea typeface="굴림" pitchFamily="50" charset="-127"/>
                <a:sym typeface="Symbol" pitchFamily="18" charset="2"/>
              </a:rPr>
              <a:t>010</a:t>
            </a:r>
          </a:p>
        </p:txBody>
      </p:sp>
      <p:sp>
        <p:nvSpPr>
          <p:cNvPr id="11670" name="Text Box 406"/>
          <p:cNvSpPr txBox="1">
            <a:spLocks noChangeArrowheads="1"/>
          </p:cNvSpPr>
          <p:nvPr/>
        </p:nvSpPr>
        <p:spPr bwMode="auto">
          <a:xfrm>
            <a:off x="4876800" y="4800600"/>
            <a:ext cx="29702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>
                <a:ea typeface="굴림" pitchFamily="50" charset="-127"/>
              </a:rPr>
              <a:t>0010 </a:t>
            </a:r>
            <a:r>
              <a:rPr lang="en-US" altLang="ko-KR" sz="2400">
                <a:ea typeface="굴림" pitchFamily="50" charset="-127"/>
                <a:sym typeface="Symbol" pitchFamily="18" charset="2"/>
              </a:rPr>
              <a:t> 0000 = 00</a:t>
            </a:r>
            <a:r>
              <a:rPr lang="en-US" altLang="ko-KR" sz="2400" b="1">
                <a:solidFill>
                  <a:srgbClr val="0000FF"/>
                </a:solidFill>
                <a:ea typeface="굴림" pitchFamily="50" charset="-127"/>
                <a:sym typeface="Symbol" pitchFamily="18" charset="2"/>
              </a:rPr>
              <a:t>1</a:t>
            </a:r>
            <a:r>
              <a:rPr lang="en-US" altLang="ko-KR" sz="2400">
                <a:ea typeface="굴림" pitchFamily="50" charset="-127"/>
                <a:sym typeface="Symbol" pitchFamily="18" charset="2"/>
              </a:rPr>
              <a:t>0</a:t>
            </a:r>
          </a:p>
        </p:txBody>
      </p:sp>
      <p:pic>
        <p:nvPicPr>
          <p:cNvPr id="21667" name="Picture 163" descr="MC900340824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2209800"/>
            <a:ext cx="228600" cy="228600"/>
          </a:xfrm>
          <a:prstGeom prst="rect">
            <a:avLst/>
          </a:prstGeom>
          <a:noFill/>
        </p:spPr>
      </p:pic>
      <p:pic>
        <p:nvPicPr>
          <p:cNvPr id="21668" name="Picture 164" descr="MC900340824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2800" y="2209800"/>
            <a:ext cx="228600" cy="228600"/>
          </a:xfrm>
          <a:prstGeom prst="rect">
            <a:avLst/>
          </a:prstGeom>
          <a:noFill/>
        </p:spPr>
      </p:pic>
      <p:pic>
        <p:nvPicPr>
          <p:cNvPr id="21673" name="Picture 169" descr="MC900340824[1]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76800" y="3810000"/>
            <a:ext cx="228600" cy="228600"/>
          </a:xfrm>
          <a:prstGeom prst="rect">
            <a:avLst/>
          </a:prstGeom>
          <a:noFill/>
        </p:spPr>
      </p:pic>
      <p:pic>
        <p:nvPicPr>
          <p:cNvPr id="21674" name="Picture 170" descr="MC900340824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62800" y="3810000"/>
            <a:ext cx="228600" cy="228600"/>
          </a:xfrm>
          <a:prstGeom prst="rect">
            <a:avLst/>
          </a:prstGeom>
          <a:noFill/>
        </p:spPr>
      </p:pic>
      <p:pic>
        <p:nvPicPr>
          <p:cNvPr id="21675" name="Picture 171" descr="MC900340824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24800" y="3810000"/>
            <a:ext cx="228600" cy="228600"/>
          </a:xfrm>
          <a:prstGeom prst="rect">
            <a:avLst/>
          </a:prstGeom>
          <a:noFill/>
        </p:spPr>
      </p:pic>
      <p:pic>
        <p:nvPicPr>
          <p:cNvPr id="21680" name="Picture 176" descr="MC900340824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76800" y="5410200"/>
            <a:ext cx="228600" cy="228600"/>
          </a:xfrm>
          <a:prstGeom prst="rect">
            <a:avLst/>
          </a:prstGeom>
          <a:noFill/>
        </p:spPr>
      </p:pic>
      <p:pic>
        <p:nvPicPr>
          <p:cNvPr id="21681" name="Picture 177" descr="MC900340824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5410200"/>
            <a:ext cx="228600" cy="228600"/>
          </a:xfrm>
          <a:prstGeom prst="rect">
            <a:avLst/>
          </a:prstGeom>
          <a:noFill/>
        </p:spPr>
      </p:pic>
      <p:pic>
        <p:nvPicPr>
          <p:cNvPr id="21682" name="Picture 178" descr="MC900340824[1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24800" y="5410200"/>
            <a:ext cx="228600" cy="228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2077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16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16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1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1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1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1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4" dur="500"/>
                                        <p:tgtEl>
                                          <p:spTgt spid="1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1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1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1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2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2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 tmFilter="0, 0; .2, .5; .8, .5; 1, 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250" autoRev="1" fill="hold"/>
                                        <p:tgtEl>
                                          <p:spTgt spid="216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7" dur="500"/>
                                        <p:tgtEl>
                                          <p:spTgt spid="2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2" dur="500"/>
                                        <p:tgtEl>
                                          <p:spTgt spid="1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7" dur="500"/>
                                        <p:tgtEl>
                                          <p:spTgt spid="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2" dur="500"/>
                                        <p:tgtEl>
                                          <p:spTgt spid="1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5" dur="500"/>
                                        <p:tgtEl>
                                          <p:spTgt spid="1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8" dur="500"/>
                                        <p:tgtEl>
                                          <p:spTgt spid="1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1" dur="500"/>
                                        <p:tgtEl>
                                          <p:spTgt spid="1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4" dur="500"/>
                                        <p:tgtEl>
                                          <p:spTgt spid="1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7" dur="500"/>
                                        <p:tgtEl>
                                          <p:spTgt spid="1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0" dur="500"/>
                                        <p:tgtEl>
                                          <p:spTgt spid="1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3" dur="500"/>
                                        <p:tgtEl>
                                          <p:spTgt spid="1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6" dur="500"/>
                                        <p:tgtEl>
                                          <p:spTgt spid="1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9" dur="500"/>
                                        <p:tgtEl>
                                          <p:spTgt spid="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2" dur="500"/>
                                        <p:tgtEl>
                                          <p:spTgt spid="1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5" dur="500"/>
                                        <p:tgtEl>
                                          <p:spTgt spid="1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8" dur="500"/>
                                        <p:tgtEl>
                                          <p:spTgt spid="1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1" dur="500"/>
                                        <p:tgtEl>
                                          <p:spTgt spid="1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4" dur="500"/>
                                        <p:tgtEl>
                                          <p:spTgt spid="1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7" dur="500"/>
                                        <p:tgtEl>
                                          <p:spTgt spid="1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0" dur="500"/>
                                        <p:tgtEl>
                                          <p:spTgt spid="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3" dur="500"/>
                                        <p:tgtEl>
                                          <p:spTgt spid="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6" dur="500"/>
                                        <p:tgtEl>
                                          <p:spTgt spid="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9" dur="500"/>
                                        <p:tgtEl>
                                          <p:spTgt spid="2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2" dur="500"/>
                                        <p:tgtEl>
                                          <p:spTgt spid="2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5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0" grpId="0" animBg="1"/>
      <p:bldP spid="11497" grpId="0" animBg="1"/>
      <p:bldP spid="11498" grpId="0" animBg="1"/>
      <p:bldP spid="11499" grpId="0" animBg="1"/>
      <p:bldP spid="11500" grpId="0" animBg="1"/>
      <p:bldP spid="11501" grpId="0" animBg="1"/>
      <p:bldP spid="11502" grpId="0" animBg="1"/>
      <p:bldP spid="11503" grpId="0" animBg="1"/>
      <p:bldP spid="11504" grpId="0" animBg="1"/>
      <p:bldP spid="11505" grpId="0" animBg="1"/>
      <p:bldP spid="11506" grpId="0" animBg="1"/>
      <p:bldP spid="11507" grpId="0" animBg="1"/>
      <p:bldP spid="11508" grpId="0" animBg="1"/>
      <p:bldP spid="11509" grpId="0" animBg="1"/>
      <p:bldP spid="11510" grpId="0" animBg="1"/>
      <p:bldP spid="11511" grpId="0" animBg="1"/>
      <p:bldP spid="11512" grpId="0" animBg="1"/>
      <p:bldP spid="11529" grpId="0" animBg="1"/>
      <p:bldP spid="11530" grpId="0" animBg="1"/>
      <p:bldP spid="11531" grpId="0" animBg="1"/>
      <p:bldP spid="11532" grpId="0" animBg="1"/>
      <p:bldP spid="11533" grpId="0" animBg="1"/>
      <p:bldP spid="11534" grpId="0" animBg="1"/>
      <p:bldP spid="11535" grpId="0" animBg="1"/>
      <p:bldP spid="11536" grpId="0" animBg="1"/>
      <p:bldP spid="11537" grpId="0" animBg="1"/>
      <p:bldP spid="11538" grpId="0" animBg="1"/>
      <p:bldP spid="11539" grpId="0" animBg="1"/>
      <p:bldP spid="11540" grpId="0" animBg="1"/>
      <p:bldP spid="11541" grpId="0" animBg="1"/>
      <p:bldP spid="11542" grpId="0" animBg="1"/>
      <p:bldP spid="11543" grpId="0" animBg="1"/>
      <p:bldP spid="11544" grpId="0" animBg="1"/>
      <p:bldP spid="11493" grpId="0" animBg="1"/>
      <p:bldP spid="11494" grpId="0" animBg="1"/>
      <p:bldP spid="11513" grpId="0" animBg="1"/>
      <p:bldP spid="11514" grpId="0" animBg="1"/>
      <p:bldP spid="11515" grpId="0" animBg="1"/>
      <p:bldP spid="11516" grpId="0" animBg="1"/>
      <p:bldP spid="11517" grpId="0" animBg="1"/>
      <p:bldP spid="11518" grpId="0" animBg="1"/>
      <p:bldP spid="11519" grpId="0" animBg="1"/>
      <p:bldP spid="11520" grpId="0" animBg="1"/>
      <p:bldP spid="11521" grpId="0" animBg="1"/>
      <p:bldP spid="11522" grpId="0" animBg="1"/>
      <p:bldP spid="11523" grpId="0" animBg="1"/>
      <p:bldP spid="11524" grpId="0" animBg="1"/>
      <p:bldP spid="11525" grpId="0" animBg="1"/>
      <p:bldP spid="11526" grpId="0" animBg="1"/>
      <p:bldP spid="11527" grpId="0" animBg="1"/>
      <p:bldP spid="11528" grpId="0" animBg="1"/>
      <p:bldP spid="11613" grpId="0" animBg="1"/>
      <p:bldP spid="11663" grpId="0" animBg="1"/>
      <p:bldP spid="11664" grpId="0" animBg="1"/>
      <p:bldP spid="11665" grpId="0"/>
      <p:bldP spid="11666" grpId="0"/>
      <p:bldP spid="11667" grpId="0"/>
      <p:bldP spid="11668" grpId="0"/>
      <p:bldP spid="116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A85099-F996-47D8-AA34-D43EBAD0FFC3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Dynamic Partition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Objective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Separate multiple stuck-at faults into different groups</a:t>
            </a: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Additional meta data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Assuming an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mtClean="0">
                <a:ea typeface="굴림" pitchFamily="50" charset="-127"/>
              </a:rPr>
              <a:t> bit block and a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mtClean="0">
                <a:ea typeface="굴림" pitchFamily="50" charset="-127"/>
              </a:rPr>
              <a:t> group partition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  <a:sym typeface="Symbol" pitchFamily="18" charset="2"/>
              </a:rPr>
              <a:t>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log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2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  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log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2 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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log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2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n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     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log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2 </a:t>
            </a:r>
            <a:r>
              <a:rPr lang="en-US" altLang="ko-KR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 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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log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2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k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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</a:t>
            </a:r>
            <a:r>
              <a:rPr lang="en-US" altLang="ko-KR" i="1" baseline="-25000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smtClean="0">
                <a:latin typeface="Times New Roman" pitchFamily="18" charset="0"/>
                <a:ea typeface="굴림" pitchFamily="50" charset="-127"/>
                <a:sym typeface="Symbol" pitchFamily="18" charset="2"/>
              </a:rPr>
              <a:t>1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</a:t>
            </a:r>
          </a:p>
          <a:p>
            <a:pPr lvl="1" eaLnBrk="1" hangingPunct="1"/>
            <a:endParaRPr lang="en-US" altLang="ko-KR" smtClean="0">
              <a:ea typeface="굴림" pitchFamily="50" charset="-127"/>
              <a:sym typeface="Symbol" pitchFamily="18" charset="2"/>
            </a:endParaRPr>
          </a:p>
          <a:p>
            <a:pPr lvl="1" eaLnBrk="1" hangingPunct="1"/>
            <a:endParaRPr lang="en-US" altLang="ko-KR" smtClean="0">
              <a:ea typeface="굴림" pitchFamily="50" charset="-127"/>
              <a:sym typeface="Symbol" pitchFamily="18" charset="2"/>
            </a:endParaRPr>
          </a:p>
          <a:p>
            <a:pPr lvl="1" eaLnBrk="1" hangingPunct="1"/>
            <a:endParaRPr lang="en-US" altLang="ko-KR" smtClean="0">
              <a:ea typeface="굴림" pitchFamily="50" charset="-127"/>
              <a:sym typeface="Symbol" pitchFamily="18" charset="2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  <a:sym typeface="Symbol" pitchFamily="18" charset="2"/>
              </a:rPr>
              <a:t>Example: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n </a:t>
            </a:r>
            <a:r>
              <a:rPr lang="en-US" altLang="ko-KR" sz="2400" smtClean="0">
                <a:ea typeface="굴림" pitchFamily="50" charset="-127"/>
              </a:rPr>
              <a:t>= 512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, k </a:t>
            </a:r>
            <a:r>
              <a:rPr lang="en-US" altLang="ko-KR" sz="2400" smtClean="0">
                <a:ea typeface="굴림" pitchFamily="50" charset="-127"/>
              </a:rPr>
              <a:t>= 32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Required meta data: 23 bits/block</a:t>
            </a:r>
          </a:p>
          <a:p>
            <a:pPr lvl="1" eaLnBrk="1" hangingPunct="1"/>
            <a:r>
              <a:rPr lang="en-US" altLang="ko-KR" b="1" smtClean="0">
                <a:solidFill>
                  <a:srgbClr val="0000FF"/>
                </a:solidFill>
                <a:ea typeface="굴림" pitchFamily="50" charset="-127"/>
              </a:rPr>
              <a:t>6</a:t>
            </a:r>
            <a:r>
              <a:rPr lang="en-US" altLang="ko-KR" b="1" smtClean="0">
                <a:ea typeface="굴림" pitchFamily="50" charset="-127"/>
              </a:rPr>
              <a:t> </a:t>
            </a:r>
            <a:r>
              <a:rPr lang="en-US" altLang="ko-KR" b="1" smtClean="0">
                <a:ea typeface="굴림" pitchFamily="50" charset="-127"/>
                <a:sym typeface="Symbol" pitchFamily="18" charset="2"/>
              </a:rPr>
              <a:t>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i="1" smtClean="0">
                <a:latin typeface="Times New Roman" pitchFamily="18" charset="0"/>
                <a:ea typeface="굴림" pitchFamily="50" charset="-127"/>
              </a:rPr>
              <a:t>the number of separable stuck-at faults</a:t>
            </a:r>
            <a:r>
              <a:rPr lang="en-US" altLang="ko-KR" smtClean="0">
                <a:ea typeface="굴림" pitchFamily="50" charset="-127"/>
              </a:rPr>
              <a:t> </a:t>
            </a:r>
            <a:r>
              <a:rPr lang="en-US" altLang="ko-KR" b="1" smtClean="0">
                <a:ea typeface="굴림" pitchFamily="50" charset="-127"/>
                <a:sym typeface="Symbol" pitchFamily="18" charset="2"/>
              </a:rPr>
              <a:t> </a:t>
            </a:r>
            <a:r>
              <a:rPr lang="en-US" altLang="ko-KR" b="1" smtClean="0">
                <a:solidFill>
                  <a:srgbClr val="0000FF"/>
                </a:solidFill>
                <a:ea typeface="굴림" pitchFamily="50" charset="-127"/>
              </a:rPr>
              <a:t>32</a:t>
            </a:r>
            <a:endParaRPr lang="en-US" altLang="ko-KR" smtClean="0">
              <a:ea typeface="굴림" pitchFamily="50" charset="-127"/>
              <a:sym typeface="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19200" y="3429000"/>
            <a:ext cx="2819400" cy="1270000"/>
            <a:chOff x="768" y="2160"/>
            <a:chExt cx="1776" cy="800"/>
          </a:xfrm>
        </p:grpSpPr>
        <p:sp>
          <p:nvSpPr>
            <p:cNvPr id="22544" name="Text Box 6"/>
            <p:cNvSpPr txBox="1">
              <a:spLocks noChangeArrowheads="1"/>
            </p:cNvSpPr>
            <p:nvPr/>
          </p:nvSpPr>
          <p:spPr bwMode="auto">
            <a:xfrm>
              <a:off x="1131" y="2710"/>
              <a:ext cx="141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2"/>
                  </a:solidFill>
                  <a:ea typeface="굴림" pitchFamily="50" charset="-127"/>
                </a:rPr>
                <a:t># of partition fields</a:t>
              </a:r>
            </a:p>
          </p:txBody>
        </p:sp>
        <p:sp>
          <p:nvSpPr>
            <p:cNvPr id="22545" name="Line 8"/>
            <p:cNvSpPr>
              <a:spLocks noChangeShapeType="1"/>
            </p:cNvSpPr>
            <p:nvPr/>
          </p:nvSpPr>
          <p:spPr bwMode="auto">
            <a:xfrm>
              <a:off x="768" y="2160"/>
              <a:ext cx="576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1"/>
            <p:cNvSpPr>
              <a:spLocks noChangeShapeType="1"/>
            </p:cNvSpPr>
            <p:nvPr/>
          </p:nvSpPr>
          <p:spPr bwMode="auto">
            <a:xfrm>
              <a:off x="912" y="2160"/>
              <a:ext cx="0" cy="67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12"/>
            <p:cNvSpPr>
              <a:spLocks noChangeShapeType="1"/>
            </p:cNvSpPr>
            <p:nvPr/>
          </p:nvSpPr>
          <p:spPr bwMode="auto">
            <a:xfrm>
              <a:off x="912" y="2832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38400" y="3429000"/>
            <a:ext cx="3632200" cy="889000"/>
            <a:chOff x="1536" y="2160"/>
            <a:chExt cx="2288" cy="560"/>
          </a:xfrm>
        </p:grpSpPr>
        <p:sp>
          <p:nvSpPr>
            <p:cNvPr id="22540" name="Text Box 5"/>
            <p:cNvSpPr txBox="1">
              <a:spLocks noChangeArrowheads="1"/>
            </p:cNvSpPr>
            <p:nvPr/>
          </p:nvSpPr>
          <p:spPr bwMode="auto">
            <a:xfrm>
              <a:off x="1904" y="2470"/>
              <a:ext cx="192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2"/>
                  </a:solidFill>
                  <a:ea typeface="굴림" pitchFamily="50" charset="-127"/>
                </a:rPr>
                <a:t>size of each partition field</a:t>
              </a:r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>
              <a:off x="1536" y="2160"/>
              <a:ext cx="115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1680" y="2160"/>
              <a:ext cx="0" cy="432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1680" y="2592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724400" y="3429000"/>
            <a:ext cx="4267200" cy="549275"/>
            <a:chOff x="2976" y="2160"/>
            <a:chExt cx="2688" cy="346"/>
          </a:xfrm>
        </p:grpSpPr>
        <p:sp>
          <p:nvSpPr>
            <p:cNvPr id="22536" name="Text Box 4"/>
            <p:cNvSpPr txBox="1">
              <a:spLocks noChangeArrowheads="1"/>
            </p:cNvSpPr>
            <p:nvPr/>
          </p:nvSpPr>
          <p:spPr bwMode="auto">
            <a:xfrm>
              <a:off x="3338" y="2256"/>
              <a:ext cx="232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accent2"/>
                  </a:solidFill>
                  <a:ea typeface="굴림" pitchFamily="50" charset="-127"/>
                </a:rPr>
                <a:t>size of fixed partition counter    </a:t>
              </a:r>
            </a:p>
          </p:txBody>
        </p:sp>
        <p:sp>
          <p:nvSpPr>
            <p:cNvPr id="22537" name="Line 10"/>
            <p:cNvSpPr>
              <a:spLocks noChangeShapeType="1"/>
            </p:cNvSpPr>
            <p:nvPr/>
          </p:nvSpPr>
          <p:spPr bwMode="auto">
            <a:xfrm>
              <a:off x="2976" y="2160"/>
              <a:ext cx="148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>
              <a:off x="3120" y="2160"/>
              <a:ext cx="0" cy="24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>
              <a:off x="3120" y="2400"/>
              <a:ext cx="240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900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2EBF8B-B4D8-410F-AD3D-4ADDC09BD50E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4400" b="1" dirty="0">
                <a:solidFill>
                  <a:srgbClr val="FFFF66"/>
                </a:solidFill>
                <a:ea typeface="굴림" pitchFamily="50" charset="-127"/>
                <a:cs typeface="+mn-cs"/>
              </a:rPr>
              <a:t>	SAFER:</a:t>
            </a:r>
            <a: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  <a:t>                             </a:t>
            </a:r>
            <a:b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</a:br>
            <a: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  <a:t>		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ea typeface="굴림" pitchFamily="50" charset="-127"/>
                <a:cs typeface="+mn-cs"/>
              </a:rPr>
              <a:t>1. Fault Separation</a:t>
            </a:r>
          </a:p>
          <a:p>
            <a:pPr>
              <a:defRPr/>
            </a:pPr>
            <a:r>
              <a:rPr lang="en-US" altLang="ko-KR" sz="3600" dirty="0">
                <a:solidFill>
                  <a:srgbClr val="FFFF66"/>
                </a:solidFill>
                <a:ea typeface="굴림" pitchFamily="50" charset="-127"/>
                <a:cs typeface="+mn-cs"/>
              </a:rPr>
              <a:t>		2. Single Error Correction</a:t>
            </a:r>
          </a:p>
          <a:p>
            <a:pPr>
              <a:defRPr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ea typeface="굴림" pitchFamily="50" charset="-127"/>
                <a:cs typeface="+mn-cs"/>
              </a:rPr>
              <a:t>		</a:t>
            </a:r>
          </a:p>
        </p:txBody>
      </p:sp>
    </p:spTree>
  </p:cSld>
  <p:clrMapOvr>
    <a:masterClrMapping/>
  </p:clrMapOvr>
  <p:transition advTm="6802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D69E19-F4F5-458D-869F-963CA75890D0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669337" cy="7588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700087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Stuck-At Fault Property: Readability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25908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25908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24639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0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1" name="Rectangle 7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2" name="Rectangle 9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643" name="Rectangle 63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452" name="Rectangle 92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53" name="Rectangle 93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54" name="Rectangle 94"/>
          <p:cNvSpPr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24645" name="Group 69"/>
          <p:cNvGrpSpPr>
            <a:grpSpLocks/>
          </p:cNvGrpSpPr>
          <p:nvPr/>
        </p:nvGrpSpPr>
        <p:grpSpPr bwMode="auto">
          <a:xfrm>
            <a:off x="3886200" y="2819400"/>
            <a:ext cx="1371600" cy="609600"/>
            <a:chOff x="1584" y="1776"/>
            <a:chExt cx="864" cy="384"/>
          </a:xfrm>
        </p:grpSpPr>
        <p:sp>
          <p:nvSpPr>
            <p:cNvPr id="24646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8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650" name="Group 74"/>
          <p:cNvGrpSpPr>
            <a:grpSpLocks/>
          </p:cNvGrpSpPr>
          <p:nvPr/>
        </p:nvGrpSpPr>
        <p:grpSpPr bwMode="auto">
          <a:xfrm>
            <a:off x="3886200" y="3886200"/>
            <a:ext cx="1371600" cy="609600"/>
            <a:chOff x="1584" y="1776"/>
            <a:chExt cx="864" cy="384"/>
          </a:xfrm>
        </p:grpSpPr>
        <p:sp>
          <p:nvSpPr>
            <p:cNvPr id="24651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56" name="AutoShape 96"/>
          <p:cNvSpPr>
            <a:spLocks noChangeArrowheads="1"/>
          </p:cNvSpPr>
          <p:nvPr/>
        </p:nvSpPr>
        <p:spPr bwMode="auto">
          <a:xfrm>
            <a:off x="4451350" y="3124200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2895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/>
      <p:bldP spid="15432" grpId="0"/>
      <p:bldP spid="15433" grpId="0"/>
      <p:bldP spid="15434" grpId="0"/>
      <p:bldP spid="15445" grpId="0"/>
      <p:bldP spid="15446" grpId="0"/>
      <p:bldP spid="15447" grpId="0"/>
      <p:bldP spid="15448" grpId="0"/>
      <p:bldP spid="15449" grpId="0"/>
      <p:bldP spid="15450" grpId="0"/>
      <p:bldP spid="15452" grpId="0"/>
      <p:bldP spid="15453" grpId="0"/>
      <p:bldP spid="15454" grpId="0"/>
      <p:bldP spid="15455" grpId="0"/>
      <p:bldP spid="154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25658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59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60" name="Rectangle 6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61" name="Rectangle 7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662" name="Rectangle 8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45720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2560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C8CC6B-0C2E-41CB-B861-5E653F9AFD34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256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Stuck-At Fault Property: Readability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908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25680" name="Group 80"/>
          <p:cNvGrpSpPr>
            <a:grpSpLocks/>
          </p:cNvGrpSpPr>
          <p:nvPr/>
        </p:nvGrpSpPr>
        <p:grpSpPr bwMode="auto">
          <a:xfrm>
            <a:off x="3886200" y="2819400"/>
            <a:ext cx="1371600" cy="609600"/>
            <a:chOff x="2448" y="1776"/>
            <a:chExt cx="864" cy="384"/>
          </a:xfrm>
        </p:grpSpPr>
        <p:sp>
          <p:nvSpPr>
            <p:cNvPr id="25654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25908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25677" name="Group 77"/>
          <p:cNvGrpSpPr>
            <a:grpSpLocks/>
          </p:cNvGrpSpPr>
          <p:nvPr/>
        </p:nvGrpSpPr>
        <p:grpSpPr bwMode="auto">
          <a:xfrm>
            <a:off x="4572000" y="3429000"/>
            <a:ext cx="457200" cy="457200"/>
            <a:chOff x="5040" y="1248"/>
            <a:chExt cx="288" cy="288"/>
          </a:xfrm>
        </p:grpSpPr>
        <p:pic>
          <p:nvPicPr>
            <p:cNvPr id="25678" name="Picture 78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</p:spPr>
        </p:pic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 sz="3200" b="1">
                  <a:solidFill>
                    <a:srgbClr val="FFFF66"/>
                  </a:solidFill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25681" name="Group 81"/>
          <p:cNvGrpSpPr>
            <a:grpSpLocks/>
          </p:cNvGrpSpPr>
          <p:nvPr/>
        </p:nvGrpSpPr>
        <p:grpSpPr bwMode="auto">
          <a:xfrm>
            <a:off x="3886200" y="3886200"/>
            <a:ext cx="1371600" cy="609600"/>
            <a:chOff x="2448" y="1776"/>
            <a:chExt cx="864" cy="384"/>
          </a:xfrm>
        </p:grpSpPr>
        <p:sp>
          <p:nvSpPr>
            <p:cNvPr id="25682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11" name="AutoShape 55"/>
          <p:cNvSpPr>
            <a:spLocks noChangeArrowheads="1"/>
          </p:cNvSpPr>
          <p:nvPr/>
        </p:nvSpPr>
        <p:spPr bwMode="auto">
          <a:xfrm>
            <a:off x="4687888" y="3100388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352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6" dur="1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5" grpId="0"/>
      <p:bldP spid="15446" grpId="0"/>
      <p:bldP spid="15447" grpId="0"/>
      <p:bldP spid="15448" grpId="0"/>
      <p:bldP spid="19468" grpId="0"/>
      <p:bldP spid="19469" grpId="0"/>
      <p:bldP spid="19470" grpId="0"/>
      <p:bldP spid="19471" grpId="0"/>
      <p:bldP spid="19472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5" grpId="0"/>
      <p:bldP spid="195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번호 개체 틀 3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68576F-3983-4465-96B0-A86D0DF971FC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18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505200" y="1676400"/>
            <a:ext cx="2133600" cy="39624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99333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4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5" name="Rectangle 6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6" name="Rectangle 7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7" name="Rectangle 8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9338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99339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1052513"/>
            <a:ext cx="8347075" cy="928687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Stuck-At Fault Property: Readability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25908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25908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3200400" y="5638800"/>
            <a:ext cx="2692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Need to recover!!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4572000" y="1752600"/>
            <a:ext cx="457200" cy="38100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9390" name="Group 62"/>
          <p:cNvGrpSpPr>
            <a:grpSpLocks/>
          </p:cNvGrpSpPr>
          <p:nvPr/>
        </p:nvGrpSpPr>
        <p:grpSpPr bwMode="auto">
          <a:xfrm>
            <a:off x="4572000" y="3429000"/>
            <a:ext cx="457200" cy="457200"/>
            <a:chOff x="5040" y="1248"/>
            <a:chExt cx="288" cy="288"/>
          </a:xfrm>
        </p:grpSpPr>
        <p:pic>
          <p:nvPicPr>
            <p:cNvPr id="99391" name="Picture 63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</p:spPr>
        </p:pic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tIns="0" bIns="0" anchor="ctr"/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ea typeface="굴림" pitchFamily="50" charset="-127"/>
                </a:rPr>
                <a:t>0</a:t>
              </a:r>
            </a:p>
          </p:txBody>
        </p:sp>
      </p:grp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99396" name="Group 68"/>
          <p:cNvGrpSpPr>
            <a:grpSpLocks/>
          </p:cNvGrpSpPr>
          <p:nvPr/>
        </p:nvGrpSpPr>
        <p:grpSpPr bwMode="auto">
          <a:xfrm>
            <a:off x="3886200" y="2819400"/>
            <a:ext cx="1371600" cy="609600"/>
            <a:chOff x="2448" y="1776"/>
            <a:chExt cx="864" cy="384"/>
          </a:xfrm>
        </p:grpSpPr>
        <p:sp>
          <p:nvSpPr>
            <p:cNvPr id="99397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8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9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0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99404" name="Group 76"/>
          <p:cNvGrpSpPr>
            <a:grpSpLocks/>
          </p:cNvGrpSpPr>
          <p:nvPr/>
        </p:nvGrpSpPr>
        <p:grpSpPr bwMode="auto">
          <a:xfrm>
            <a:off x="3886200" y="3886200"/>
            <a:ext cx="1371600" cy="609600"/>
            <a:chOff x="2448" y="1776"/>
            <a:chExt cx="864" cy="384"/>
          </a:xfrm>
        </p:grpSpPr>
        <p:sp>
          <p:nvSpPr>
            <p:cNvPr id="99405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6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7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8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15" name="AutoShape 59"/>
          <p:cNvSpPr>
            <a:spLocks noChangeArrowheads="1"/>
          </p:cNvSpPr>
          <p:nvPr/>
        </p:nvSpPr>
        <p:spPr bwMode="auto">
          <a:xfrm>
            <a:off x="4681538" y="2874963"/>
            <a:ext cx="233362" cy="1411287"/>
          </a:xfrm>
          <a:prstGeom prst="downArrow">
            <a:avLst>
              <a:gd name="adj1" fmla="val 49657"/>
              <a:gd name="adj2" fmla="val 104770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147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8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1" dur="20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4" dur="20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37" dur="2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91" grpId="0"/>
      <p:bldP spid="19492" grpId="0"/>
      <p:bldP spid="19493" grpId="0"/>
      <p:bldP spid="19494" grpId="0"/>
      <p:bldP spid="19505" grpId="0"/>
      <p:bldP spid="19506" grpId="0"/>
      <p:bldP spid="19507" grpId="0"/>
      <p:bldP spid="19508" grpId="0"/>
      <p:bldP spid="19509" grpId="0"/>
      <p:bldP spid="19510" grpId="0"/>
      <p:bldP spid="19516" grpId="0"/>
      <p:bldP spid="19517" grpId="0" animBg="1"/>
      <p:bldP spid="19482" grpId="0"/>
      <p:bldP spid="19483" grpId="0"/>
      <p:bldP spid="19485" grpId="0"/>
      <p:bldP spid="2" grpId="0"/>
      <p:bldP spid="3" grpId="0"/>
      <p:bldP spid="4" grpId="0"/>
      <p:bldP spid="195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66941E-0D8C-45CE-88F8-673F5D589706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26627" name="Rectangle 61"/>
          <p:cNvSpPr>
            <a:spLocks noChangeArrowheads="1"/>
          </p:cNvSpPr>
          <p:nvPr/>
        </p:nvSpPr>
        <p:spPr bwMode="auto">
          <a:xfrm>
            <a:off x="3505200" y="1676400"/>
            <a:ext cx="2667000" cy="39624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26725" name="Rectangle 3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726" name="Rectangle 4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727" name="Rectangle 5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728" name="Rectangle 6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729" name="Rectangle 7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662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1081087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Data Inversion as an SEC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114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4572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2057400" y="28956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2000" baseline="30000">
                <a:solidFill>
                  <a:srgbClr val="0000FF"/>
                </a:solidFill>
                <a:ea typeface="굴림" pitchFamily="50" charset="-127"/>
              </a:rPr>
              <a:t>nd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 Write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2057400" y="39624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2000" baseline="30000">
                <a:solidFill>
                  <a:srgbClr val="0000FF"/>
                </a:solidFill>
                <a:ea typeface="굴림" pitchFamily="50" charset="-127"/>
              </a:rPr>
              <a:t>nd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 Verify</a:t>
            </a:r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2438400" y="5638800"/>
            <a:ext cx="48593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Recovered from Stuck-At Fault!!</a:t>
            </a:r>
          </a:p>
        </p:txBody>
      </p:sp>
      <p:sp>
        <p:nvSpPr>
          <p:cNvPr id="26654" name="Rectangle 63"/>
          <p:cNvSpPr>
            <a:spLocks noChangeArrowheads="1"/>
          </p:cNvSpPr>
          <p:nvPr/>
        </p:nvSpPr>
        <p:spPr bwMode="auto">
          <a:xfrm>
            <a:off x="4572000" y="1752600"/>
            <a:ext cx="457200" cy="38100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4572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5562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sp>
        <p:nvSpPr>
          <p:cNvPr id="26661" name="Rectangle 70"/>
          <p:cNvSpPr>
            <a:spLocks noChangeArrowheads="1"/>
          </p:cNvSpPr>
          <p:nvPr/>
        </p:nvSpPr>
        <p:spPr bwMode="auto">
          <a:xfrm>
            <a:off x="5562600" y="3429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1828800" y="21336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Inversion</a:t>
            </a:r>
          </a:p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&amp; Mark</a:t>
            </a:r>
          </a:p>
        </p:txBody>
      </p:sp>
      <p:sp>
        <p:nvSpPr>
          <p:cNvPr id="17485" name="Rectangle 77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5562600" y="3429000"/>
            <a:ext cx="457200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5562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36576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93" name="Rectangle 85"/>
          <p:cNvSpPr>
            <a:spLocks noChangeArrowheads="1"/>
          </p:cNvSpPr>
          <p:nvPr/>
        </p:nvSpPr>
        <p:spPr bwMode="auto">
          <a:xfrm>
            <a:off x="41148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94" name="Rectangle 86"/>
          <p:cNvSpPr>
            <a:spLocks noChangeArrowheads="1"/>
          </p:cNvSpPr>
          <p:nvPr/>
        </p:nvSpPr>
        <p:spPr bwMode="auto">
          <a:xfrm>
            <a:off x="45720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50292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3810000" y="4800600"/>
            <a:ext cx="152400" cy="381000"/>
            <a:chOff x="2928" y="2976"/>
            <a:chExt cx="96" cy="240"/>
          </a:xfrm>
        </p:grpSpPr>
        <p:sp>
          <p:nvSpPr>
            <p:cNvPr id="26711" name="Line 91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12" name="Group 9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713" name="Freeform 88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4" name="Oval 89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4267200" y="4800600"/>
            <a:ext cx="152400" cy="381000"/>
            <a:chOff x="2928" y="2976"/>
            <a:chExt cx="96" cy="240"/>
          </a:xfrm>
        </p:grpSpPr>
        <p:sp>
          <p:nvSpPr>
            <p:cNvPr id="26707" name="Line 9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08" name="Group 9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709" name="Freeform 9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10" name="Oval 9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4724400" y="4800600"/>
            <a:ext cx="152400" cy="381000"/>
            <a:chOff x="2928" y="2976"/>
            <a:chExt cx="96" cy="240"/>
          </a:xfrm>
        </p:grpSpPr>
        <p:sp>
          <p:nvSpPr>
            <p:cNvPr id="26703" name="Line 9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04" name="Group 10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705" name="Freeform 10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6" name="Oval 10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5181600" y="4800600"/>
            <a:ext cx="152400" cy="381000"/>
            <a:chOff x="2928" y="2976"/>
            <a:chExt cx="96" cy="240"/>
          </a:xfrm>
        </p:grpSpPr>
        <p:sp>
          <p:nvSpPr>
            <p:cNvPr id="26699" name="Line 10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700" name="Group 10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701" name="Freeform 10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02" name="Oval 10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3810000" y="2133600"/>
            <a:ext cx="152400" cy="381000"/>
            <a:chOff x="2928" y="2976"/>
            <a:chExt cx="96" cy="240"/>
          </a:xfrm>
        </p:grpSpPr>
        <p:sp>
          <p:nvSpPr>
            <p:cNvPr id="26695" name="Line 10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96" name="Group 11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697" name="Freeform 11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8" name="Oval 11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4267200" y="2133600"/>
            <a:ext cx="152400" cy="381000"/>
            <a:chOff x="2928" y="2976"/>
            <a:chExt cx="96" cy="240"/>
          </a:xfrm>
        </p:grpSpPr>
        <p:sp>
          <p:nvSpPr>
            <p:cNvPr id="26691" name="Line 11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92" name="Group 11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693" name="Freeform 11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4" name="Oval 11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4724400" y="2133600"/>
            <a:ext cx="152400" cy="381000"/>
            <a:chOff x="2928" y="2976"/>
            <a:chExt cx="96" cy="240"/>
          </a:xfrm>
        </p:grpSpPr>
        <p:sp>
          <p:nvSpPr>
            <p:cNvPr id="26687" name="Line 11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8" name="Group 12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689" name="Freeform 12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90" name="Oval 12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23"/>
          <p:cNvGrpSpPr>
            <a:grpSpLocks/>
          </p:cNvGrpSpPr>
          <p:nvPr/>
        </p:nvGrpSpPr>
        <p:grpSpPr bwMode="auto">
          <a:xfrm>
            <a:off x="5181600" y="2133600"/>
            <a:ext cx="152400" cy="381000"/>
            <a:chOff x="2928" y="2976"/>
            <a:chExt cx="96" cy="240"/>
          </a:xfrm>
        </p:grpSpPr>
        <p:sp>
          <p:nvSpPr>
            <p:cNvPr id="26683" name="Line 12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4" name="Group 12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26685" name="Freeform 12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86" name="Oval 12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36" name="Rectangle 128"/>
          <p:cNvSpPr>
            <a:spLocks noChangeArrowheads="1"/>
          </p:cNvSpPr>
          <p:nvPr/>
        </p:nvSpPr>
        <p:spPr bwMode="auto">
          <a:xfrm>
            <a:off x="1905000" y="47244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Inversion</a:t>
            </a:r>
          </a:p>
        </p:txBody>
      </p:sp>
      <p:grpSp>
        <p:nvGrpSpPr>
          <p:cNvPr id="26731" name="Group 107"/>
          <p:cNvGrpSpPr>
            <a:grpSpLocks/>
          </p:cNvGrpSpPr>
          <p:nvPr/>
        </p:nvGrpSpPr>
        <p:grpSpPr bwMode="auto">
          <a:xfrm>
            <a:off x="4572000" y="3429000"/>
            <a:ext cx="457200" cy="457200"/>
            <a:chOff x="5040" y="1248"/>
            <a:chExt cx="288" cy="288"/>
          </a:xfrm>
        </p:grpSpPr>
        <p:pic>
          <p:nvPicPr>
            <p:cNvPr id="26732" name="Picture 108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</p:spPr>
        </p:pic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 sz="3200" b="1">
                  <a:solidFill>
                    <a:srgbClr val="FFFF66"/>
                  </a:solidFill>
                  <a:ea typeface="굴림" pitchFamily="50" charset="-127"/>
                </a:rPr>
                <a:t>0</a:t>
              </a:r>
            </a:p>
          </p:txBody>
        </p:sp>
      </p:grpSp>
      <p:grpSp>
        <p:nvGrpSpPr>
          <p:cNvPr id="26741" name="Group 117"/>
          <p:cNvGrpSpPr>
            <a:grpSpLocks/>
          </p:cNvGrpSpPr>
          <p:nvPr/>
        </p:nvGrpSpPr>
        <p:grpSpPr bwMode="auto">
          <a:xfrm>
            <a:off x="3886200" y="2819400"/>
            <a:ext cx="1905000" cy="609600"/>
            <a:chOff x="2448" y="1776"/>
            <a:chExt cx="1200" cy="384"/>
          </a:xfrm>
        </p:grpSpPr>
        <p:sp>
          <p:nvSpPr>
            <p:cNvPr id="26735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6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7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8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0" name="Line 21"/>
            <p:cNvSpPr>
              <a:spLocks noChangeShapeType="1"/>
            </p:cNvSpPr>
            <p:nvPr/>
          </p:nvSpPr>
          <p:spPr bwMode="auto">
            <a:xfrm>
              <a:off x="36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42" name="Group 118"/>
          <p:cNvGrpSpPr>
            <a:grpSpLocks/>
          </p:cNvGrpSpPr>
          <p:nvPr/>
        </p:nvGrpSpPr>
        <p:grpSpPr bwMode="auto">
          <a:xfrm>
            <a:off x="3886200" y="3886200"/>
            <a:ext cx="1905000" cy="609600"/>
            <a:chOff x="2448" y="1776"/>
            <a:chExt cx="1200" cy="384"/>
          </a:xfrm>
        </p:grpSpPr>
        <p:sp>
          <p:nvSpPr>
            <p:cNvPr id="26743" name="Line 18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4" name="Line 19"/>
            <p:cNvSpPr>
              <a:spLocks noChangeShapeType="1"/>
            </p:cNvSpPr>
            <p:nvPr/>
          </p:nvSpPr>
          <p:spPr bwMode="auto">
            <a:xfrm>
              <a:off x="2736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" name="Line 20"/>
            <p:cNvSpPr>
              <a:spLocks noChangeShapeType="1"/>
            </p:cNvSpPr>
            <p:nvPr/>
          </p:nvSpPr>
          <p:spPr bwMode="auto">
            <a:xfrm>
              <a:off x="302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" name="Line 21"/>
            <p:cNvSpPr>
              <a:spLocks noChangeShapeType="1"/>
            </p:cNvSpPr>
            <p:nvPr/>
          </p:nvSpPr>
          <p:spPr bwMode="auto">
            <a:xfrm>
              <a:off x="331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7" name="Line 21"/>
            <p:cNvSpPr>
              <a:spLocks noChangeShapeType="1"/>
            </p:cNvSpPr>
            <p:nvPr/>
          </p:nvSpPr>
          <p:spPr bwMode="auto">
            <a:xfrm>
              <a:off x="36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750" name="Group 126"/>
          <p:cNvGrpSpPr>
            <a:grpSpLocks/>
          </p:cNvGrpSpPr>
          <p:nvPr/>
        </p:nvGrpSpPr>
        <p:grpSpPr bwMode="auto">
          <a:xfrm>
            <a:off x="5943600" y="1752600"/>
            <a:ext cx="1568450" cy="762000"/>
            <a:chOff x="3744" y="1104"/>
            <a:chExt cx="988" cy="480"/>
          </a:xfrm>
        </p:grpSpPr>
        <p:sp>
          <p:nvSpPr>
            <p:cNvPr id="26748" name="Line 124"/>
            <p:cNvSpPr>
              <a:spLocks noChangeShapeType="1"/>
            </p:cNvSpPr>
            <p:nvPr/>
          </p:nvSpPr>
          <p:spPr bwMode="auto">
            <a:xfrm flipH="1">
              <a:off x="3744" y="1296"/>
              <a:ext cx="288" cy="288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49" name="Text Box 125"/>
            <p:cNvSpPr txBox="1">
              <a:spLocks noChangeArrowheads="1"/>
            </p:cNvSpPr>
            <p:nvPr/>
          </p:nvSpPr>
          <p:spPr bwMode="auto">
            <a:xfrm>
              <a:off x="3984" y="1104"/>
              <a:ext cx="7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66FF"/>
                  </a:solidFill>
                </a:rPr>
                <a:t>Flip Mark</a:t>
              </a:r>
            </a:p>
          </p:txBody>
        </p:sp>
      </p:grpSp>
      <p:sp>
        <p:nvSpPr>
          <p:cNvPr id="26751" name="AutoShape 127"/>
          <p:cNvSpPr>
            <a:spLocks noChangeArrowheads="1"/>
          </p:cNvSpPr>
          <p:nvPr/>
        </p:nvSpPr>
        <p:spPr bwMode="auto">
          <a:xfrm>
            <a:off x="6477000" y="3733800"/>
            <a:ext cx="2286000" cy="1447800"/>
          </a:xfrm>
          <a:prstGeom prst="wedgeRoundRectCallout">
            <a:avLst>
              <a:gd name="adj1" fmla="val -69306"/>
              <a:gd name="adj2" fmla="val -4002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>
                <a:solidFill>
                  <a:srgbClr val="FF3300"/>
                </a:solidFill>
              </a:rPr>
              <a:t>One additional bit</a:t>
            </a:r>
          </a:p>
          <a:p>
            <a:pPr algn="ctr"/>
            <a:r>
              <a:rPr lang="en-US" sz="2400" b="1">
                <a:solidFill>
                  <a:srgbClr val="FF3300"/>
                </a:solidFill>
              </a:rPr>
              <a:t>per group</a:t>
            </a:r>
          </a:p>
        </p:txBody>
      </p:sp>
      <p:sp>
        <p:nvSpPr>
          <p:cNvPr id="17537" name="AutoShape 129"/>
          <p:cNvSpPr>
            <a:spLocks noChangeArrowheads="1"/>
          </p:cNvSpPr>
          <p:nvPr/>
        </p:nvSpPr>
        <p:spPr bwMode="auto">
          <a:xfrm>
            <a:off x="4679950" y="2209800"/>
            <a:ext cx="228600" cy="2895600"/>
          </a:xfrm>
          <a:prstGeom prst="downArrow">
            <a:avLst>
              <a:gd name="adj1" fmla="val 50000"/>
              <a:gd name="adj2" fmla="val 126373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594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20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20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20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3" grpId="0"/>
      <p:bldP spid="17444" grpId="0"/>
      <p:bldP spid="17445" grpId="0"/>
      <p:bldP spid="17446" grpId="0"/>
      <p:bldP spid="17457" grpId="0"/>
      <p:bldP spid="17458" grpId="0"/>
      <p:bldP spid="17459" grpId="0"/>
      <p:bldP spid="17460" grpId="0"/>
      <p:bldP spid="17461" grpId="0"/>
      <p:bldP spid="17462" grpId="0"/>
      <p:bldP spid="17470" grpId="0"/>
      <p:bldP spid="17472" grpId="0"/>
      <p:bldP spid="17473" grpId="0"/>
      <p:bldP spid="17474" grpId="0"/>
      <p:bldP spid="17475" grpId="0"/>
      <p:bldP spid="17476" grpId="0"/>
      <p:bldP spid="17480" grpId="0"/>
      <p:bldP spid="17485" grpId="0"/>
      <p:bldP spid="17486" grpId="0"/>
      <p:bldP spid="17487" grpId="0"/>
      <p:bldP spid="17488" grpId="0" animBg="1"/>
      <p:bldP spid="17489" grpId="0"/>
      <p:bldP spid="17492" grpId="0"/>
      <p:bldP spid="17493" grpId="0"/>
      <p:bldP spid="17494" grpId="0"/>
      <p:bldP spid="17495" grpId="0"/>
      <p:bldP spid="17536" grpId="0"/>
      <p:bldP spid="26751" grpId="0" animBg="1"/>
      <p:bldP spid="175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31D539-A05D-4CE5-A765-A3618E4E4CA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Emerging Memory Technologies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Resistive memories</a:t>
            </a:r>
          </a:p>
          <a:p>
            <a:pPr lvl="1" eaLnBrk="1" hangingPunct="1"/>
            <a:r>
              <a:rPr lang="en-US" altLang="ko-KR" dirty="0" smtClean="0">
                <a:ea typeface="굴림" pitchFamily="50" charset="-127"/>
              </a:rPr>
              <a:t>Due to DRAM scaling challenge</a:t>
            </a:r>
          </a:p>
          <a:p>
            <a:pPr eaLnBrk="1" hangingPunct="1"/>
            <a:endParaRPr lang="en-US" altLang="ko-KR" b="1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/>
            <a:endParaRPr lang="en-US" altLang="ko-KR" b="1" dirty="0" smtClean="0">
              <a:solidFill>
                <a:srgbClr val="0000FF"/>
              </a:solidFill>
              <a:ea typeface="굴림" pitchFamily="50" charset="-127"/>
            </a:endParaRPr>
          </a:p>
          <a:p>
            <a:pPr eaLnBrk="1" hangingPunct="1"/>
            <a:r>
              <a:rPr lang="en-US" altLang="ko-KR" b="1" dirty="0" smtClean="0">
                <a:solidFill>
                  <a:srgbClr val="0000FF"/>
                </a:solidFill>
                <a:ea typeface="굴림" pitchFamily="50" charset="-127"/>
              </a:rPr>
              <a:t>Phase Change Memory (PCM)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dirty="0" smtClean="0">
                <a:ea typeface="굴림" pitchFamily="50" charset="-127"/>
              </a:rPr>
              <a:t>Scalability, high density</a:t>
            </a:r>
          </a:p>
          <a:p>
            <a:pPr lvl="1" eaLnBrk="1" hangingPunct="1">
              <a:buFont typeface="Wingdings" pitchFamily="2" charset="2"/>
              <a:buChar char="û"/>
            </a:pPr>
            <a:r>
              <a:rPr lang="en-US" altLang="ko-KR" b="1" dirty="0" smtClean="0">
                <a:solidFill>
                  <a:srgbClr val="FF0000"/>
                </a:solidFill>
                <a:ea typeface="굴림" pitchFamily="50" charset="-127"/>
              </a:rPr>
              <a:t>Limited write endurance </a:t>
            </a:r>
            <a:r>
              <a:rPr lang="en-US" altLang="ko-KR" dirty="0" smtClean="0">
                <a:ea typeface="굴림" pitchFamily="50" charset="-127"/>
              </a:rPr>
              <a:t>(Avg. 10</a:t>
            </a:r>
            <a:r>
              <a:rPr lang="en-US" altLang="ko-KR" baseline="30000" dirty="0" smtClean="0">
                <a:ea typeface="굴림" pitchFamily="50" charset="-127"/>
              </a:rPr>
              <a:t>8</a:t>
            </a:r>
            <a:r>
              <a:rPr lang="en-US" altLang="ko-KR" dirty="0" smtClean="0">
                <a:ea typeface="굴림" pitchFamily="50" charset="-127"/>
              </a:rPr>
              <a:t> writes)</a:t>
            </a:r>
            <a:endParaRPr lang="en-US" altLang="ko-KR" baseline="30000" dirty="0" smtClean="0">
              <a:ea typeface="굴림" pitchFamily="50" charset="-127"/>
            </a:endParaRPr>
          </a:p>
          <a:p>
            <a:pPr lvl="2" eaLnBrk="1" hangingPunct="1"/>
            <a:r>
              <a:rPr lang="en-US" altLang="ko-KR" sz="2400" dirty="0" smtClean="0">
                <a:ea typeface="굴림" pitchFamily="50" charset="-127"/>
              </a:rPr>
              <a:t>Incurring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itchFamily="50" charset="-127"/>
              </a:rPr>
              <a:t>stuck-at faults</a:t>
            </a:r>
          </a:p>
        </p:txBody>
      </p:sp>
    </p:spTree>
  </p:cSld>
  <p:clrMapOvr>
    <a:masterClrMapping/>
  </p:clrMapOvr>
  <p:transition advTm="50529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5F2F7C-C2B5-4F1A-91F8-91EB6622FF91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4400" b="1" dirty="0">
                <a:solidFill>
                  <a:srgbClr val="FFFF66"/>
                </a:solidFill>
                <a:ea typeface="굴림" pitchFamily="50" charset="-127"/>
                <a:cs typeface="+mn-cs"/>
              </a:rPr>
              <a:t>Design Issues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  <p:transition advTm="1279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A253E9-BCC3-4C4A-8C89-175246F6F02C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SAFER Sequence for a Write</a:t>
            </a:r>
          </a:p>
        </p:txBody>
      </p:sp>
      <p:sp>
        <p:nvSpPr>
          <p:cNvPr id="28676" name="Line 12"/>
          <p:cNvSpPr>
            <a:spLocks noChangeShapeType="1"/>
          </p:cNvSpPr>
          <p:nvPr/>
        </p:nvSpPr>
        <p:spPr bwMode="auto">
          <a:xfrm>
            <a:off x="30480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Line 22"/>
          <p:cNvSpPr>
            <a:spLocks noChangeShapeType="1"/>
          </p:cNvSpPr>
          <p:nvPr/>
        </p:nvSpPr>
        <p:spPr bwMode="auto">
          <a:xfrm flipH="1">
            <a:off x="1219200" y="3810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Rectangle 24"/>
          <p:cNvSpPr>
            <a:spLocks noChangeArrowheads="1"/>
          </p:cNvSpPr>
          <p:nvPr/>
        </p:nvSpPr>
        <p:spPr bwMode="auto">
          <a:xfrm>
            <a:off x="1905000" y="35814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>
                <a:ea typeface="굴림" pitchFamily="50" charset="-127"/>
              </a:rPr>
              <a:t>N</a:t>
            </a:r>
          </a:p>
        </p:txBody>
      </p:sp>
      <p:sp>
        <p:nvSpPr>
          <p:cNvPr id="28679" name="Line 25"/>
          <p:cNvSpPr>
            <a:spLocks noChangeShapeType="1"/>
          </p:cNvSpPr>
          <p:nvPr/>
        </p:nvSpPr>
        <p:spPr bwMode="auto">
          <a:xfrm>
            <a:off x="1219200" y="3810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43"/>
          <p:cNvSpPr>
            <a:spLocks noChangeShapeType="1"/>
          </p:cNvSpPr>
          <p:nvPr/>
        </p:nvSpPr>
        <p:spPr bwMode="auto">
          <a:xfrm>
            <a:off x="3048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36" name="AutoShape 44"/>
          <p:cNvSpPr>
            <a:spLocks noChangeArrowheads="1"/>
          </p:cNvSpPr>
          <p:nvPr/>
        </p:nvSpPr>
        <p:spPr bwMode="auto">
          <a:xfrm>
            <a:off x="2286000" y="1219200"/>
            <a:ext cx="1524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Start</a:t>
            </a:r>
          </a:p>
        </p:txBody>
      </p:sp>
      <p:sp>
        <p:nvSpPr>
          <p:cNvPr id="85037" name="AutoShape 45"/>
          <p:cNvSpPr>
            <a:spLocks noChangeArrowheads="1"/>
          </p:cNvSpPr>
          <p:nvPr/>
        </p:nvSpPr>
        <p:spPr bwMode="auto">
          <a:xfrm>
            <a:off x="2286000" y="1752600"/>
            <a:ext cx="1524000" cy="3048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Read</a:t>
            </a:r>
          </a:p>
        </p:txBody>
      </p:sp>
      <p:sp>
        <p:nvSpPr>
          <p:cNvPr id="85038" name="AutoShape 46"/>
          <p:cNvSpPr>
            <a:spLocks noChangeArrowheads="1"/>
          </p:cNvSpPr>
          <p:nvPr/>
        </p:nvSpPr>
        <p:spPr bwMode="auto">
          <a:xfrm>
            <a:off x="2286000" y="2514600"/>
            <a:ext cx="1524000" cy="3048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Write (1</a:t>
            </a:r>
            <a:r>
              <a:rPr lang="en-US" altLang="ko-KR" baseline="30000">
                <a:ea typeface="굴림" pitchFamily="50" charset="-127"/>
                <a:cs typeface="+mn-cs"/>
              </a:rPr>
              <a:t>st</a:t>
            </a:r>
            <a:r>
              <a:rPr lang="en-US" altLang="ko-KR">
                <a:ea typeface="굴림" pitchFamily="50" charset="-127"/>
                <a:cs typeface="+mn-cs"/>
              </a:rPr>
              <a:t>)</a:t>
            </a:r>
          </a:p>
        </p:txBody>
      </p:sp>
      <p:sp>
        <p:nvSpPr>
          <p:cNvPr id="85039" name="AutoShape 47"/>
          <p:cNvSpPr>
            <a:spLocks noChangeArrowheads="1"/>
          </p:cNvSpPr>
          <p:nvPr/>
        </p:nvSpPr>
        <p:spPr bwMode="auto">
          <a:xfrm>
            <a:off x="2286000" y="3048000"/>
            <a:ext cx="1524000" cy="3048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Verify</a:t>
            </a:r>
          </a:p>
        </p:txBody>
      </p:sp>
      <p:sp>
        <p:nvSpPr>
          <p:cNvPr id="28685" name="Line 49"/>
          <p:cNvSpPr>
            <a:spLocks noChangeShapeType="1"/>
          </p:cNvSpPr>
          <p:nvPr/>
        </p:nvSpPr>
        <p:spPr bwMode="auto">
          <a:xfrm>
            <a:off x="30480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42" name="AutoShape 50"/>
          <p:cNvSpPr>
            <a:spLocks noChangeArrowheads="1"/>
          </p:cNvSpPr>
          <p:nvPr/>
        </p:nvSpPr>
        <p:spPr bwMode="auto">
          <a:xfrm>
            <a:off x="2133600" y="3581400"/>
            <a:ext cx="1828800" cy="457200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Error</a:t>
            </a:r>
          </a:p>
        </p:txBody>
      </p:sp>
      <p:sp>
        <p:nvSpPr>
          <p:cNvPr id="28687" name="Line 51"/>
          <p:cNvSpPr>
            <a:spLocks noChangeShapeType="1"/>
          </p:cNvSpPr>
          <p:nvPr/>
        </p:nvSpPr>
        <p:spPr bwMode="auto">
          <a:xfrm>
            <a:off x="30480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50" name="AutoShape 58"/>
          <p:cNvSpPr>
            <a:spLocks noChangeArrowheads="1"/>
          </p:cNvSpPr>
          <p:nvPr/>
        </p:nvSpPr>
        <p:spPr bwMode="auto">
          <a:xfrm>
            <a:off x="457200" y="6096000"/>
            <a:ext cx="1524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078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>
                <a:ea typeface="굴림" pitchFamily="50" charset="-127"/>
                <a:cs typeface="+mn-cs"/>
              </a:rPr>
              <a:t>Success</a:t>
            </a:r>
          </a:p>
        </p:txBody>
      </p:sp>
      <p:sp>
        <p:nvSpPr>
          <p:cNvPr id="28689" name="AutoShape 74"/>
          <p:cNvSpPr>
            <a:spLocks noChangeArrowheads="1"/>
          </p:cNvSpPr>
          <p:nvPr/>
        </p:nvSpPr>
        <p:spPr bwMode="auto">
          <a:xfrm>
            <a:off x="4114800" y="6096000"/>
            <a:ext cx="1524000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5050"/>
              </a:gs>
              <a:gs pos="100000">
                <a:srgbClr val="B23838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solidFill>
                  <a:srgbClr val="FFFF66"/>
                </a:solidFill>
                <a:ea typeface="굴림" pitchFamily="50" charset="-127"/>
              </a:rPr>
              <a:t>Failure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676400" y="2286000"/>
            <a:ext cx="6705600" cy="3810000"/>
            <a:chOff x="1056" y="1440"/>
            <a:chExt cx="4224" cy="2400"/>
          </a:xfrm>
        </p:grpSpPr>
        <p:sp>
          <p:nvSpPr>
            <p:cNvPr id="28696" name="AutoShape 48"/>
            <p:cNvSpPr>
              <a:spLocks noChangeArrowheads="1"/>
            </p:cNvSpPr>
            <p:nvPr/>
          </p:nvSpPr>
          <p:spPr bwMode="auto">
            <a:xfrm>
              <a:off x="1248" y="2688"/>
              <a:ext cx="1344" cy="19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B28E6B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Inversion Write (2</a:t>
              </a:r>
              <a:r>
                <a:rPr lang="en-US" altLang="ko-KR" baseline="30000">
                  <a:ea typeface="굴림" pitchFamily="50" charset="-127"/>
                </a:rPr>
                <a:t>nd</a:t>
              </a:r>
              <a:r>
                <a:rPr lang="en-US" altLang="ko-KR">
                  <a:ea typeface="굴림" pitchFamily="50" charset="-127"/>
                </a:rPr>
                <a:t>)</a:t>
              </a:r>
            </a:p>
          </p:txBody>
        </p:sp>
        <p:sp>
          <p:nvSpPr>
            <p:cNvPr id="28697" name="Line 52"/>
            <p:cNvSpPr>
              <a:spLocks noChangeShapeType="1"/>
            </p:cNvSpPr>
            <p:nvPr/>
          </p:nvSpPr>
          <p:spPr bwMode="auto">
            <a:xfrm>
              <a:off x="1920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AutoShape 54"/>
            <p:cNvSpPr>
              <a:spLocks noChangeArrowheads="1"/>
            </p:cNvSpPr>
            <p:nvPr/>
          </p:nvSpPr>
          <p:spPr bwMode="auto">
            <a:xfrm>
              <a:off x="1440" y="3024"/>
              <a:ext cx="960" cy="19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B28E6B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Verify</a:t>
              </a:r>
            </a:p>
          </p:txBody>
        </p:sp>
        <p:sp>
          <p:nvSpPr>
            <p:cNvPr id="28699" name="Line 55"/>
            <p:cNvSpPr>
              <a:spLocks noChangeShapeType="1"/>
            </p:cNvSpPr>
            <p:nvPr/>
          </p:nvSpPr>
          <p:spPr bwMode="auto">
            <a:xfrm>
              <a:off x="192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56"/>
            <p:cNvSpPr>
              <a:spLocks noChangeShapeType="1"/>
            </p:cNvSpPr>
            <p:nvPr/>
          </p:nvSpPr>
          <p:spPr bwMode="auto">
            <a:xfrm>
              <a:off x="192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AutoShape 57"/>
            <p:cNvSpPr>
              <a:spLocks noChangeArrowheads="1"/>
            </p:cNvSpPr>
            <p:nvPr/>
          </p:nvSpPr>
          <p:spPr bwMode="auto">
            <a:xfrm>
              <a:off x="1344" y="3360"/>
              <a:ext cx="1152" cy="288"/>
            </a:xfrm>
            <a:prstGeom prst="diamond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B28E6B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Error</a:t>
              </a:r>
            </a:p>
          </p:txBody>
        </p:sp>
        <p:sp>
          <p:nvSpPr>
            <p:cNvPr id="28702" name="Line 59"/>
            <p:cNvSpPr>
              <a:spLocks noChangeShapeType="1"/>
            </p:cNvSpPr>
            <p:nvPr/>
          </p:nvSpPr>
          <p:spPr bwMode="auto">
            <a:xfrm flipH="1">
              <a:off x="1056" y="35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60"/>
            <p:cNvSpPr>
              <a:spLocks noChangeShapeType="1"/>
            </p:cNvSpPr>
            <p:nvPr/>
          </p:nvSpPr>
          <p:spPr bwMode="auto">
            <a:xfrm>
              <a:off x="1056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61"/>
            <p:cNvSpPr>
              <a:spLocks noChangeArrowheads="1"/>
            </p:cNvSpPr>
            <p:nvPr/>
          </p:nvSpPr>
          <p:spPr bwMode="auto">
            <a:xfrm>
              <a:off x="1200" y="336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N</a:t>
              </a:r>
            </a:p>
          </p:txBody>
        </p:sp>
        <p:sp>
          <p:nvSpPr>
            <p:cNvPr id="28705" name="Rectangle 62"/>
            <p:cNvSpPr>
              <a:spLocks noChangeArrowheads="1"/>
            </p:cNvSpPr>
            <p:nvPr/>
          </p:nvSpPr>
          <p:spPr bwMode="auto">
            <a:xfrm>
              <a:off x="1968" y="254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Y</a:t>
              </a:r>
            </a:p>
          </p:txBody>
        </p:sp>
        <p:sp>
          <p:nvSpPr>
            <p:cNvPr id="28706" name="Rectangle 63"/>
            <p:cNvSpPr>
              <a:spLocks noChangeArrowheads="1"/>
            </p:cNvSpPr>
            <p:nvPr/>
          </p:nvSpPr>
          <p:spPr bwMode="auto">
            <a:xfrm>
              <a:off x="2496" y="336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Y</a:t>
              </a:r>
            </a:p>
          </p:txBody>
        </p:sp>
        <p:sp>
          <p:nvSpPr>
            <p:cNvPr id="28707" name="AutoShape 64"/>
            <p:cNvSpPr>
              <a:spLocks noChangeArrowheads="1"/>
            </p:cNvSpPr>
            <p:nvPr/>
          </p:nvSpPr>
          <p:spPr bwMode="auto">
            <a:xfrm>
              <a:off x="3312" y="2256"/>
              <a:ext cx="1728" cy="672"/>
            </a:xfrm>
            <a:prstGeom prst="diamond">
              <a:avLst/>
            </a:prstGeom>
            <a:gradFill rotWithShape="1">
              <a:gsLst>
                <a:gs pos="0">
                  <a:srgbClr val="80B1E6"/>
                </a:gs>
                <a:gs pos="100000">
                  <a:srgbClr val="597CA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ea typeface="굴림" pitchFamily="50" charset="-127"/>
                </a:rPr>
                <a:t>Fixed Partition</a:t>
              </a:r>
            </a:p>
            <a:p>
              <a:pPr algn="ctr"/>
              <a:r>
                <a:rPr lang="en-US" altLang="ko-KR">
                  <a:solidFill>
                    <a:schemeClr val="bg1"/>
                  </a:solidFill>
                  <a:ea typeface="굴림" pitchFamily="50" charset="-127"/>
                </a:rPr>
                <a:t>Counter &lt; MAX</a:t>
              </a:r>
            </a:p>
          </p:txBody>
        </p:sp>
        <p:sp>
          <p:nvSpPr>
            <p:cNvPr id="28708" name="AutoShape 65"/>
            <p:cNvSpPr>
              <a:spLocks noChangeArrowheads="1"/>
            </p:cNvSpPr>
            <p:nvPr/>
          </p:nvSpPr>
          <p:spPr bwMode="auto">
            <a:xfrm>
              <a:off x="3696" y="3072"/>
              <a:ext cx="960" cy="192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80B1E6"/>
                </a:gs>
                <a:gs pos="100000">
                  <a:srgbClr val="597CA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ea typeface="굴림" pitchFamily="50" charset="-127"/>
                </a:rPr>
                <a:t>Re-partition</a:t>
              </a:r>
            </a:p>
          </p:txBody>
        </p:sp>
        <p:sp>
          <p:nvSpPr>
            <p:cNvPr id="28709" name="Line 67"/>
            <p:cNvSpPr>
              <a:spLocks noChangeShapeType="1"/>
            </p:cNvSpPr>
            <p:nvPr/>
          </p:nvSpPr>
          <p:spPr bwMode="auto">
            <a:xfrm>
              <a:off x="1920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68"/>
            <p:cNvSpPr>
              <a:spLocks noChangeShapeType="1"/>
            </p:cNvSpPr>
            <p:nvPr/>
          </p:nvSpPr>
          <p:spPr bwMode="auto">
            <a:xfrm>
              <a:off x="417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Rectangle 69"/>
            <p:cNvSpPr>
              <a:spLocks noChangeArrowheads="1"/>
            </p:cNvSpPr>
            <p:nvPr/>
          </p:nvSpPr>
          <p:spPr bwMode="auto">
            <a:xfrm>
              <a:off x="4224" y="292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Y</a:t>
              </a:r>
            </a:p>
          </p:txBody>
        </p:sp>
        <p:sp>
          <p:nvSpPr>
            <p:cNvPr id="28712" name="Line 70"/>
            <p:cNvSpPr>
              <a:spLocks noChangeShapeType="1"/>
            </p:cNvSpPr>
            <p:nvPr/>
          </p:nvSpPr>
          <p:spPr bwMode="auto">
            <a:xfrm flipH="1">
              <a:off x="2448" y="350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71"/>
            <p:cNvSpPr>
              <a:spLocks noChangeShapeType="1"/>
            </p:cNvSpPr>
            <p:nvPr/>
          </p:nvSpPr>
          <p:spPr bwMode="auto">
            <a:xfrm>
              <a:off x="2832" y="211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72"/>
            <p:cNvSpPr>
              <a:spLocks noChangeShapeType="1"/>
            </p:cNvSpPr>
            <p:nvPr/>
          </p:nvSpPr>
          <p:spPr bwMode="auto">
            <a:xfrm flipH="1">
              <a:off x="3072" y="2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Rectangle 73"/>
            <p:cNvSpPr>
              <a:spLocks noChangeArrowheads="1"/>
            </p:cNvSpPr>
            <p:nvPr/>
          </p:nvSpPr>
          <p:spPr bwMode="auto">
            <a:xfrm>
              <a:off x="3168" y="244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N</a:t>
              </a:r>
            </a:p>
          </p:txBody>
        </p:sp>
        <p:sp>
          <p:nvSpPr>
            <p:cNvPr id="28716" name="Line 75"/>
            <p:cNvSpPr>
              <a:spLocks noChangeShapeType="1"/>
            </p:cNvSpPr>
            <p:nvPr/>
          </p:nvSpPr>
          <p:spPr bwMode="auto">
            <a:xfrm>
              <a:off x="3072" y="259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76"/>
            <p:cNvSpPr>
              <a:spLocks noChangeShapeType="1"/>
            </p:cNvSpPr>
            <p:nvPr/>
          </p:nvSpPr>
          <p:spPr bwMode="auto">
            <a:xfrm flipH="1">
              <a:off x="2832" y="211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77"/>
            <p:cNvSpPr>
              <a:spLocks noChangeShapeType="1"/>
            </p:cNvSpPr>
            <p:nvPr/>
          </p:nvSpPr>
          <p:spPr bwMode="auto">
            <a:xfrm>
              <a:off x="4176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78"/>
            <p:cNvSpPr>
              <a:spLocks noChangeShapeType="1"/>
            </p:cNvSpPr>
            <p:nvPr/>
          </p:nvSpPr>
          <p:spPr bwMode="auto">
            <a:xfrm>
              <a:off x="417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79"/>
            <p:cNvSpPr>
              <a:spLocks noChangeShapeType="1"/>
            </p:cNvSpPr>
            <p:nvPr/>
          </p:nvSpPr>
          <p:spPr bwMode="auto">
            <a:xfrm flipH="1">
              <a:off x="4176" y="345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80"/>
            <p:cNvSpPr>
              <a:spLocks noChangeShapeType="1"/>
            </p:cNvSpPr>
            <p:nvPr/>
          </p:nvSpPr>
          <p:spPr bwMode="auto">
            <a:xfrm>
              <a:off x="5280" y="144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81"/>
            <p:cNvSpPr>
              <a:spLocks noChangeShapeType="1"/>
            </p:cNvSpPr>
            <p:nvPr/>
          </p:nvSpPr>
          <p:spPr bwMode="auto">
            <a:xfrm rot="5400000">
              <a:off x="3600" y="-240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962400" y="3581400"/>
            <a:ext cx="914400" cy="2514600"/>
            <a:chOff x="2496" y="2256"/>
            <a:chExt cx="576" cy="1584"/>
          </a:xfrm>
        </p:grpSpPr>
        <p:sp>
          <p:nvSpPr>
            <p:cNvPr id="28693" name="Line 84"/>
            <p:cNvSpPr>
              <a:spLocks noChangeShapeType="1"/>
            </p:cNvSpPr>
            <p:nvPr/>
          </p:nvSpPr>
          <p:spPr bwMode="auto">
            <a:xfrm flipH="1">
              <a:off x="2496" y="24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85"/>
            <p:cNvSpPr>
              <a:spLocks noChangeShapeType="1"/>
            </p:cNvSpPr>
            <p:nvPr/>
          </p:nvSpPr>
          <p:spPr bwMode="auto">
            <a:xfrm>
              <a:off x="3072" y="240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Rectangle 86"/>
            <p:cNvSpPr>
              <a:spLocks noChangeArrowheads="1"/>
            </p:cNvSpPr>
            <p:nvPr/>
          </p:nvSpPr>
          <p:spPr bwMode="auto">
            <a:xfrm>
              <a:off x="2496" y="2256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Y</a:t>
              </a:r>
            </a:p>
          </p:txBody>
        </p:sp>
      </p:grpSp>
      <p:sp>
        <p:nvSpPr>
          <p:cNvPr id="85074" name="AutoShape 82"/>
          <p:cNvSpPr>
            <a:spLocks noChangeArrowheads="1"/>
          </p:cNvSpPr>
          <p:nvPr/>
        </p:nvSpPr>
        <p:spPr bwMode="auto">
          <a:xfrm>
            <a:off x="4038600" y="1981200"/>
            <a:ext cx="4038600" cy="1524000"/>
          </a:xfrm>
          <a:prstGeom prst="wedgeRoundRectCallout">
            <a:avLst>
              <a:gd name="adj1" fmla="val -49370"/>
              <a:gd name="adj2" fmla="val 98958"/>
              <a:gd name="adj3" fmla="val 16667"/>
            </a:avLst>
          </a:prstGeom>
          <a:solidFill>
            <a:srgbClr val="F6C6D5"/>
          </a:solidFill>
          <a:ln w="9525" algn="ctr">
            <a:noFill/>
            <a:miter lim="800000"/>
            <a:headEnd/>
            <a:tailEnd type="none" w="lg" len="lg"/>
          </a:ln>
        </p:spPr>
        <p:txBody>
          <a:bodyPr anchor="ctr"/>
          <a:lstStyle/>
          <a:p>
            <a:r>
              <a:rPr lang="en-US" altLang="ko-KR" sz="24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Drawbacks: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- accelerating wear-out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- performance degradation</a:t>
            </a:r>
          </a:p>
        </p:txBody>
      </p:sp>
    </p:spTree>
    <p:custDataLst>
      <p:tags r:id="rId1"/>
    </p:custDataLst>
  </p:cSld>
  <p:clrMapOvr>
    <a:masterClrMapping/>
  </p:clrMapOvr>
  <p:transition advTm="14618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ECC5AD9-84E2-4B70-85E2-347F8B5C6709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Fail Information Cache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Objective: avoid the 2</a:t>
            </a:r>
            <a:r>
              <a:rPr lang="en-US" altLang="ko-KR" sz="2400" baseline="30000" smtClean="0">
                <a:ea typeface="굴림" pitchFamily="50" charset="-127"/>
              </a:rPr>
              <a:t>nd</a:t>
            </a:r>
            <a:r>
              <a:rPr lang="en-US" altLang="ko-KR" sz="2400" smtClean="0">
                <a:ea typeface="굴림" pitchFamily="50" charset="-127"/>
              </a:rPr>
              <a:t> writes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Solution: early inversion decision</a:t>
            </a:r>
          </a:p>
          <a:p>
            <a:pPr eaLnBrk="1" hangingPunct="1"/>
            <a:r>
              <a:rPr lang="en-US" altLang="ko-KR" sz="2400" smtClean="0">
                <a:ea typeface="굴림" pitchFamily="50" charset="-127"/>
              </a:rPr>
              <a:t>Fail Info. Cache with 1K entries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Keep track of recent data blocks with stuck-at faults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Store fail positions and their stuck-at values</a:t>
            </a:r>
          </a:p>
          <a:p>
            <a:pPr lvl="1" eaLnBrk="1" hangingPunct="1"/>
            <a:endParaRPr lang="ko-KR" altLang="en-US" sz="2000" smtClean="0">
              <a:ea typeface="굴림" pitchFamily="50" charset="-127"/>
            </a:endParaRPr>
          </a:p>
        </p:txBody>
      </p:sp>
      <p:grpSp>
        <p:nvGrpSpPr>
          <p:cNvPr id="29701" name="Group 108"/>
          <p:cNvGrpSpPr>
            <a:grpSpLocks/>
          </p:cNvGrpSpPr>
          <p:nvPr/>
        </p:nvGrpSpPr>
        <p:grpSpPr bwMode="auto">
          <a:xfrm>
            <a:off x="685800" y="4191000"/>
            <a:ext cx="7543800" cy="2451100"/>
            <a:chOff x="184" y="2265"/>
            <a:chExt cx="5336" cy="2032"/>
          </a:xfrm>
        </p:grpSpPr>
        <p:grpSp>
          <p:nvGrpSpPr>
            <p:cNvPr id="29711" name="직사각형 324"/>
            <p:cNvGrpSpPr>
              <a:grpSpLocks/>
            </p:cNvGrpSpPr>
            <p:nvPr/>
          </p:nvGrpSpPr>
          <p:grpSpPr bwMode="auto">
            <a:xfrm>
              <a:off x="1430" y="3321"/>
              <a:ext cx="1030" cy="215"/>
              <a:chOff x="3206" y="16608"/>
              <a:chExt cx="1030" cy="215"/>
            </a:xfrm>
          </p:grpSpPr>
          <p:pic>
            <p:nvPicPr>
              <p:cNvPr id="29805" name="직사각형 324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6" y="16608"/>
                <a:ext cx="1030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806" name="Text Box 6"/>
              <p:cNvSpPr txBox="1">
                <a:spLocks noChangeArrowheads="1"/>
              </p:cNvSpPr>
              <p:nvPr/>
            </p:nvSpPr>
            <p:spPr bwMode="auto">
              <a:xfrm>
                <a:off x="3216" y="16620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12" name="직사각형 323"/>
            <p:cNvGrpSpPr>
              <a:grpSpLocks/>
            </p:cNvGrpSpPr>
            <p:nvPr/>
          </p:nvGrpSpPr>
          <p:grpSpPr bwMode="auto">
            <a:xfrm>
              <a:off x="1430" y="2507"/>
              <a:ext cx="1030" cy="215"/>
              <a:chOff x="3206" y="15794"/>
              <a:chExt cx="1030" cy="215"/>
            </a:xfrm>
          </p:grpSpPr>
          <p:pic>
            <p:nvPicPr>
              <p:cNvPr id="29803" name="직사각형 32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6" y="15794"/>
                <a:ext cx="1030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804" name="Text Box 9"/>
              <p:cNvSpPr txBox="1">
                <a:spLocks noChangeArrowheads="1"/>
              </p:cNvSpPr>
              <p:nvPr/>
            </p:nvSpPr>
            <p:spPr bwMode="auto">
              <a:xfrm>
                <a:off x="3216" y="15804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13" name="직사각형 325"/>
            <p:cNvGrpSpPr>
              <a:grpSpLocks/>
            </p:cNvGrpSpPr>
            <p:nvPr/>
          </p:nvGrpSpPr>
          <p:grpSpPr bwMode="auto">
            <a:xfrm>
              <a:off x="1430" y="3513"/>
              <a:ext cx="1030" cy="215"/>
              <a:chOff x="3206" y="16800"/>
              <a:chExt cx="1030" cy="215"/>
            </a:xfrm>
          </p:grpSpPr>
          <p:pic>
            <p:nvPicPr>
              <p:cNvPr id="29801" name="직사각형 32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6" y="16800"/>
                <a:ext cx="1030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802" name="Text Box 12"/>
              <p:cNvSpPr txBox="1">
                <a:spLocks noChangeArrowheads="1"/>
              </p:cNvSpPr>
              <p:nvPr/>
            </p:nvSpPr>
            <p:spPr bwMode="auto">
              <a:xfrm>
                <a:off x="3216" y="16812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14" name="직사각형 326"/>
            <p:cNvGrpSpPr>
              <a:grpSpLocks/>
            </p:cNvGrpSpPr>
            <p:nvPr/>
          </p:nvGrpSpPr>
          <p:grpSpPr bwMode="auto">
            <a:xfrm>
              <a:off x="1430" y="3705"/>
              <a:ext cx="1030" cy="215"/>
              <a:chOff x="3206" y="16992"/>
              <a:chExt cx="1030" cy="215"/>
            </a:xfrm>
          </p:grpSpPr>
          <p:pic>
            <p:nvPicPr>
              <p:cNvPr id="29799" name="직사각형 32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6" y="16992"/>
                <a:ext cx="1030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800" name="Text Box 15"/>
              <p:cNvSpPr txBox="1">
                <a:spLocks noChangeArrowheads="1"/>
              </p:cNvSpPr>
              <p:nvPr/>
            </p:nvSpPr>
            <p:spPr bwMode="auto">
              <a:xfrm>
                <a:off x="3216" y="17004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29715" name="직사각형 262"/>
            <p:cNvSpPr>
              <a:spLocks noChangeArrowheads="1"/>
            </p:cNvSpPr>
            <p:nvPr/>
          </p:nvSpPr>
          <p:spPr bwMode="auto">
            <a:xfrm>
              <a:off x="1440" y="25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16" name="직사각형 263"/>
            <p:cNvSpPr>
              <a:spLocks noChangeArrowheads="1"/>
            </p:cNvSpPr>
            <p:nvPr/>
          </p:nvSpPr>
          <p:spPr bwMode="auto">
            <a:xfrm>
              <a:off x="1584" y="2517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17" name="직사각형 264"/>
            <p:cNvSpPr>
              <a:spLocks noChangeArrowheads="1"/>
            </p:cNvSpPr>
            <p:nvPr/>
          </p:nvSpPr>
          <p:spPr bwMode="auto">
            <a:xfrm>
              <a:off x="2304" y="25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18" name="직사각형 265"/>
            <p:cNvSpPr>
              <a:spLocks noChangeArrowheads="1"/>
            </p:cNvSpPr>
            <p:nvPr/>
          </p:nvSpPr>
          <p:spPr bwMode="auto">
            <a:xfrm>
              <a:off x="1440" y="2709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19" name="직사각형 266"/>
            <p:cNvSpPr>
              <a:spLocks noChangeArrowheads="1"/>
            </p:cNvSpPr>
            <p:nvPr/>
          </p:nvSpPr>
          <p:spPr bwMode="auto">
            <a:xfrm>
              <a:off x="1584" y="2709"/>
              <a:ext cx="720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0" name="직사각형 267"/>
            <p:cNvSpPr>
              <a:spLocks noChangeArrowheads="1"/>
            </p:cNvSpPr>
            <p:nvPr/>
          </p:nvSpPr>
          <p:spPr bwMode="auto">
            <a:xfrm>
              <a:off x="2304" y="2709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1" name="직사각형 268"/>
            <p:cNvSpPr>
              <a:spLocks noChangeArrowheads="1"/>
            </p:cNvSpPr>
            <p:nvPr/>
          </p:nvSpPr>
          <p:spPr bwMode="auto">
            <a:xfrm>
              <a:off x="1440" y="3333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2" name="직사각형 269"/>
            <p:cNvSpPr>
              <a:spLocks noChangeArrowheads="1"/>
            </p:cNvSpPr>
            <p:nvPr/>
          </p:nvSpPr>
          <p:spPr bwMode="auto">
            <a:xfrm>
              <a:off x="1584" y="3333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3" name="직사각형 270"/>
            <p:cNvSpPr>
              <a:spLocks noChangeArrowheads="1"/>
            </p:cNvSpPr>
            <p:nvPr/>
          </p:nvSpPr>
          <p:spPr bwMode="auto">
            <a:xfrm>
              <a:off x="2304" y="3333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4" name="직사각형 271"/>
            <p:cNvSpPr>
              <a:spLocks noChangeArrowheads="1"/>
            </p:cNvSpPr>
            <p:nvPr/>
          </p:nvSpPr>
          <p:spPr bwMode="auto">
            <a:xfrm>
              <a:off x="1440" y="3525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5" name="직사각형 272"/>
            <p:cNvSpPr>
              <a:spLocks noChangeArrowheads="1"/>
            </p:cNvSpPr>
            <p:nvPr/>
          </p:nvSpPr>
          <p:spPr bwMode="auto">
            <a:xfrm>
              <a:off x="1584" y="3525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tag_a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6" name="직사각형 273"/>
            <p:cNvSpPr>
              <a:spLocks noChangeArrowheads="1"/>
            </p:cNvSpPr>
            <p:nvPr/>
          </p:nvSpPr>
          <p:spPr bwMode="auto">
            <a:xfrm>
              <a:off x="2304" y="3525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7" name="직사각형 274"/>
            <p:cNvSpPr>
              <a:spLocks noChangeArrowheads="1"/>
            </p:cNvSpPr>
            <p:nvPr/>
          </p:nvSpPr>
          <p:spPr bwMode="auto">
            <a:xfrm>
              <a:off x="1440" y="37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8" name="직사각형 275"/>
            <p:cNvSpPr>
              <a:spLocks noChangeArrowheads="1"/>
            </p:cNvSpPr>
            <p:nvPr/>
          </p:nvSpPr>
          <p:spPr bwMode="auto">
            <a:xfrm>
              <a:off x="1584" y="3717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29" name="직사각형 276"/>
            <p:cNvSpPr>
              <a:spLocks noChangeArrowheads="1"/>
            </p:cNvSpPr>
            <p:nvPr/>
          </p:nvSpPr>
          <p:spPr bwMode="auto">
            <a:xfrm>
              <a:off x="2304" y="37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30" name="TextBox 277"/>
            <p:cNvSpPr txBox="1">
              <a:spLocks noChangeArrowheads="1"/>
            </p:cNvSpPr>
            <p:nvPr/>
          </p:nvSpPr>
          <p:spPr bwMode="auto">
            <a:xfrm>
              <a:off x="1662" y="2265"/>
              <a:ext cx="59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ctr" defTabSz="3028950"/>
              <a:r>
                <a:rPr lang="en-US" altLang="ko-KR">
                  <a:ea typeface="굴림" pitchFamily="50" charset="-127"/>
                </a:rPr>
                <a:t>Bank #0</a:t>
              </a: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31" name="TextBox 278"/>
            <p:cNvSpPr txBox="1">
              <a:spLocks noChangeArrowheads="1"/>
            </p:cNvSpPr>
            <p:nvPr/>
          </p:nvSpPr>
          <p:spPr bwMode="auto">
            <a:xfrm>
              <a:off x="1770" y="3993"/>
              <a:ext cx="27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defTabSz="3028950"/>
              <a:r>
                <a:rPr lang="en-US" altLang="ko-KR">
                  <a:ea typeface="굴림" pitchFamily="50" charset="-127"/>
                </a:rPr>
                <a:t>Tag</a:t>
              </a: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32" name="TextBox 282"/>
            <p:cNvSpPr txBox="1">
              <a:spLocks noChangeArrowheads="1"/>
            </p:cNvSpPr>
            <p:nvPr/>
          </p:nvSpPr>
          <p:spPr bwMode="auto">
            <a:xfrm>
              <a:off x="720" y="3993"/>
              <a:ext cx="651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r" defTabSz="3028950"/>
              <a:r>
                <a:rPr lang="en-US" altLang="ko-KR">
                  <a:ea typeface="굴림" pitchFamily="50" charset="-127"/>
                </a:rPr>
                <a:t>Valid</a:t>
              </a:r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33" name="Shape 285"/>
            <p:cNvCxnSpPr>
              <a:cxnSpLocks noChangeShapeType="1"/>
              <a:stCxn id="29727" idx="2"/>
              <a:endCxn id="29732" idx="3"/>
            </p:cNvCxnSpPr>
            <p:nvPr/>
          </p:nvCxnSpPr>
          <p:spPr bwMode="auto">
            <a:xfrm rot="5400000">
              <a:off x="1341" y="3938"/>
              <a:ext cx="200" cy="142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sp>
          <p:nvSpPr>
            <p:cNvPr id="29734" name="TextBox 287"/>
            <p:cNvSpPr txBox="1">
              <a:spLocks noChangeArrowheads="1"/>
            </p:cNvSpPr>
            <p:nvPr/>
          </p:nvSpPr>
          <p:spPr bwMode="auto">
            <a:xfrm>
              <a:off x="2489" y="3993"/>
              <a:ext cx="86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defTabSz="3028950"/>
              <a:r>
                <a:rPr lang="en-US" altLang="ko-KR">
                  <a:ea typeface="굴림" pitchFamily="50" charset="-127"/>
                </a:rPr>
                <a:t>Stuck Value</a:t>
              </a:r>
              <a:endParaRPr lang="ko-KR" altLang="en-US">
                <a:ea typeface="굴림" pitchFamily="50" charset="-127"/>
              </a:endParaRPr>
            </a:p>
          </p:txBody>
        </p:sp>
        <p:cxnSp>
          <p:nvCxnSpPr>
            <p:cNvPr id="29735" name="Shape 293"/>
            <p:cNvCxnSpPr>
              <a:cxnSpLocks noChangeShapeType="1"/>
              <a:stCxn id="29729" idx="2"/>
              <a:endCxn id="29734" idx="1"/>
            </p:cNvCxnSpPr>
            <p:nvPr/>
          </p:nvCxnSpPr>
          <p:spPr bwMode="auto">
            <a:xfrm rot="16200000" flipH="1">
              <a:off x="2333" y="3952"/>
              <a:ext cx="200" cy="11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</p:spPr>
        </p:cxnSp>
        <p:pic>
          <p:nvPicPr>
            <p:cNvPr id="29736" name="그룹 32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18" y="2753"/>
              <a:ext cx="54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737" name="직선 화살표 연결선 330"/>
            <p:cNvCxnSpPr>
              <a:cxnSpLocks noChangeShapeType="1"/>
              <a:stCxn id="29738" idx="3"/>
              <a:endCxn id="29782" idx="1"/>
            </p:cNvCxnSpPr>
            <p:nvPr/>
          </p:nvCxnSpPr>
          <p:spPr bwMode="auto">
            <a:xfrm flipV="1">
              <a:off x="1144" y="3624"/>
              <a:ext cx="242" cy="1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8" name="직사각형 333"/>
            <p:cNvSpPr>
              <a:spLocks noChangeArrowheads="1"/>
            </p:cNvSpPr>
            <p:nvPr/>
          </p:nvSpPr>
          <p:spPr bwMode="auto">
            <a:xfrm>
              <a:off x="184" y="3529"/>
              <a:ext cx="960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Cache Index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grpSp>
          <p:nvGrpSpPr>
            <p:cNvPr id="29739" name="직사각형 337"/>
            <p:cNvGrpSpPr>
              <a:grpSpLocks/>
            </p:cNvGrpSpPr>
            <p:nvPr/>
          </p:nvGrpSpPr>
          <p:grpSpPr bwMode="auto">
            <a:xfrm>
              <a:off x="2655" y="3321"/>
              <a:ext cx="1033" cy="215"/>
              <a:chOff x="4431" y="16608"/>
              <a:chExt cx="1033" cy="215"/>
            </a:xfrm>
          </p:grpSpPr>
          <p:pic>
            <p:nvPicPr>
              <p:cNvPr id="29797" name="직사각형 337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31" y="16608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98" name="Text Box 42"/>
              <p:cNvSpPr txBox="1">
                <a:spLocks noChangeArrowheads="1"/>
              </p:cNvSpPr>
              <p:nvPr/>
            </p:nvSpPr>
            <p:spPr bwMode="auto">
              <a:xfrm>
                <a:off x="4445" y="16620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40" name="직사각형 338"/>
            <p:cNvGrpSpPr>
              <a:grpSpLocks/>
            </p:cNvGrpSpPr>
            <p:nvPr/>
          </p:nvGrpSpPr>
          <p:grpSpPr bwMode="auto">
            <a:xfrm>
              <a:off x="2655" y="2507"/>
              <a:ext cx="1033" cy="215"/>
              <a:chOff x="4431" y="15794"/>
              <a:chExt cx="1033" cy="215"/>
            </a:xfrm>
          </p:grpSpPr>
          <p:pic>
            <p:nvPicPr>
              <p:cNvPr id="29795" name="직사각형 338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31" y="15794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96" name="Text Box 45"/>
              <p:cNvSpPr txBox="1">
                <a:spLocks noChangeArrowheads="1"/>
              </p:cNvSpPr>
              <p:nvPr/>
            </p:nvSpPr>
            <p:spPr bwMode="auto">
              <a:xfrm>
                <a:off x="4445" y="15804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41" name="직사각형 339"/>
            <p:cNvGrpSpPr>
              <a:grpSpLocks/>
            </p:cNvGrpSpPr>
            <p:nvPr/>
          </p:nvGrpSpPr>
          <p:grpSpPr bwMode="auto">
            <a:xfrm>
              <a:off x="2655" y="3513"/>
              <a:ext cx="1033" cy="215"/>
              <a:chOff x="4431" y="16800"/>
              <a:chExt cx="1033" cy="215"/>
            </a:xfrm>
          </p:grpSpPr>
          <p:pic>
            <p:nvPicPr>
              <p:cNvPr id="29793" name="직사각형 339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31" y="16800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94" name="Text Box 48"/>
              <p:cNvSpPr txBox="1">
                <a:spLocks noChangeArrowheads="1"/>
              </p:cNvSpPr>
              <p:nvPr/>
            </p:nvSpPr>
            <p:spPr bwMode="auto">
              <a:xfrm>
                <a:off x="4445" y="16812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42" name="직사각형 340"/>
            <p:cNvGrpSpPr>
              <a:grpSpLocks/>
            </p:cNvGrpSpPr>
            <p:nvPr/>
          </p:nvGrpSpPr>
          <p:grpSpPr bwMode="auto">
            <a:xfrm>
              <a:off x="2655" y="3705"/>
              <a:ext cx="1033" cy="215"/>
              <a:chOff x="4431" y="16992"/>
              <a:chExt cx="1033" cy="215"/>
            </a:xfrm>
          </p:grpSpPr>
          <p:pic>
            <p:nvPicPr>
              <p:cNvPr id="29791" name="직사각형 340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431" y="16992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92" name="Text Box 51"/>
              <p:cNvSpPr txBox="1">
                <a:spLocks noChangeArrowheads="1"/>
              </p:cNvSpPr>
              <p:nvPr/>
            </p:nvSpPr>
            <p:spPr bwMode="auto">
              <a:xfrm>
                <a:off x="4445" y="17004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29743" name="직사각형 341"/>
            <p:cNvSpPr>
              <a:spLocks noChangeArrowheads="1"/>
            </p:cNvSpPr>
            <p:nvPr/>
          </p:nvSpPr>
          <p:spPr bwMode="auto">
            <a:xfrm>
              <a:off x="2669" y="25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4" name="직사각형 342"/>
            <p:cNvSpPr>
              <a:spLocks noChangeArrowheads="1"/>
            </p:cNvSpPr>
            <p:nvPr/>
          </p:nvSpPr>
          <p:spPr bwMode="auto">
            <a:xfrm>
              <a:off x="2813" y="2517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5" name="직사각형 343"/>
            <p:cNvSpPr>
              <a:spLocks noChangeArrowheads="1"/>
            </p:cNvSpPr>
            <p:nvPr/>
          </p:nvSpPr>
          <p:spPr bwMode="auto">
            <a:xfrm>
              <a:off x="3533" y="25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6" name="직사각형 344"/>
            <p:cNvSpPr>
              <a:spLocks noChangeArrowheads="1"/>
            </p:cNvSpPr>
            <p:nvPr/>
          </p:nvSpPr>
          <p:spPr bwMode="auto">
            <a:xfrm>
              <a:off x="2669" y="2709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7" name="직사각형 345"/>
            <p:cNvSpPr>
              <a:spLocks noChangeArrowheads="1"/>
            </p:cNvSpPr>
            <p:nvPr/>
          </p:nvSpPr>
          <p:spPr bwMode="auto">
            <a:xfrm>
              <a:off x="2813" y="2709"/>
              <a:ext cx="720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8" name="직사각형 346"/>
            <p:cNvSpPr>
              <a:spLocks noChangeArrowheads="1"/>
            </p:cNvSpPr>
            <p:nvPr/>
          </p:nvSpPr>
          <p:spPr bwMode="auto">
            <a:xfrm>
              <a:off x="3533" y="2709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49" name="직사각형 347"/>
            <p:cNvSpPr>
              <a:spLocks noChangeArrowheads="1"/>
            </p:cNvSpPr>
            <p:nvPr/>
          </p:nvSpPr>
          <p:spPr bwMode="auto">
            <a:xfrm>
              <a:off x="2669" y="3333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0" name="직사각형 348"/>
            <p:cNvSpPr>
              <a:spLocks noChangeArrowheads="1"/>
            </p:cNvSpPr>
            <p:nvPr/>
          </p:nvSpPr>
          <p:spPr bwMode="auto">
            <a:xfrm>
              <a:off x="2813" y="3333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tag_b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1" name="직사각형 349"/>
            <p:cNvSpPr>
              <a:spLocks noChangeArrowheads="1"/>
            </p:cNvSpPr>
            <p:nvPr/>
          </p:nvSpPr>
          <p:spPr bwMode="auto">
            <a:xfrm>
              <a:off x="3533" y="3333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2" name="직사각형 350"/>
            <p:cNvSpPr>
              <a:spLocks noChangeArrowheads="1"/>
            </p:cNvSpPr>
            <p:nvPr/>
          </p:nvSpPr>
          <p:spPr bwMode="auto">
            <a:xfrm>
              <a:off x="2669" y="3525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3" name="직사각형 351"/>
            <p:cNvSpPr>
              <a:spLocks noChangeArrowheads="1"/>
            </p:cNvSpPr>
            <p:nvPr/>
          </p:nvSpPr>
          <p:spPr bwMode="auto">
            <a:xfrm>
              <a:off x="2813" y="3525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tag_c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4" name="직사각형 352"/>
            <p:cNvSpPr>
              <a:spLocks noChangeArrowheads="1"/>
            </p:cNvSpPr>
            <p:nvPr/>
          </p:nvSpPr>
          <p:spPr bwMode="auto">
            <a:xfrm>
              <a:off x="3533" y="3525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5" name="직사각형 353"/>
            <p:cNvSpPr>
              <a:spLocks noChangeArrowheads="1"/>
            </p:cNvSpPr>
            <p:nvPr/>
          </p:nvSpPr>
          <p:spPr bwMode="auto">
            <a:xfrm>
              <a:off x="2669" y="37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6" name="직사각형 354"/>
            <p:cNvSpPr>
              <a:spLocks noChangeArrowheads="1"/>
            </p:cNvSpPr>
            <p:nvPr/>
          </p:nvSpPr>
          <p:spPr bwMode="auto">
            <a:xfrm>
              <a:off x="2813" y="3717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7" name="직사각형 355"/>
            <p:cNvSpPr>
              <a:spLocks noChangeArrowheads="1"/>
            </p:cNvSpPr>
            <p:nvPr/>
          </p:nvSpPr>
          <p:spPr bwMode="auto">
            <a:xfrm>
              <a:off x="3533" y="371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58" name="TextBox 356"/>
            <p:cNvSpPr txBox="1">
              <a:spLocks noChangeArrowheads="1"/>
            </p:cNvSpPr>
            <p:nvPr/>
          </p:nvSpPr>
          <p:spPr bwMode="auto">
            <a:xfrm>
              <a:off x="2889" y="2265"/>
              <a:ext cx="59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ctr" defTabSz="3028950"/>
              <a:r>
                <a:rPr lang="en-US" altLang="ko-KR">
                  <a:ea typeface="굴림" pitchFamily="50" charset="-127"/>
                </a:rPr>
                <a:t>Bank #1</a:t>
              </a: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29759" name="그룹 357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43" y="2753"/>
              <a:ext cx="58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60" name="그룹 364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15" y="3187"/>
              <a:ext cx="530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61" name="직사각형 371"/>
            <p:cNvGrpSpPr>
              <a:grpSpLocks/>
            </p:cNvGrpSpPr>
            <p:nvPr/>
          </p:nvGrpSpPr>
          <p:grpSpPr bwMode="auto">
            <a:xfrm>
              <a:off x="4449" y="3317"/>
              <a:ext cx="1033" cy="215"/>
              <a:chOff x="6225" y="16604"/>
              <a:chExt cx="1033" cy="215"/>
            </a:xfrm>
          </p:grpSpPr>
          <p:pic>
            <p:nvPicPr>
              <p:cNvPr id="29789" name="직사각형 371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25" y="16604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90" name="Text Box 72"/>
              <p:cNvSpPr txBox="1">
                <a:spLocks noChangeArrowheads="1"/>
              </p:cNvSpPr>
              <p:nvPr/>
            </p:nvSpPr>
            <p:spPr bwMode="auto">
              <a:xfrm>
                <a:off x="6237" y="16614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62" name="직사각형 372"/>
            <p:cNvGrpSpPr>
              <a:grpSpLocks/>
            </p:cNvGrpSpPr>
            <p:nvPr/>
          </p:nvGrpSpPr>
          <p:grpSpPr bwMode="auto">
            <a:xfrm>
              <a:off x="4449" y="2499"/>
              <a:ext cx="1033" cy="215"/>
              <a:chOff x="6225" y="15786"/>
              <a:chExt cx="1033" cy="215"/>
            </a:xfrm>
          </p:grpSpPr>
          <p:pic>
            <p:nvPicPr>
              <p:cNvPr id="29787" name="직사각형 372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25" y="15786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88" name="Text Box 75"/>
              <p:cNvSpPr txBox="1">
                <a:spLocks noChangeArrowheads="1"/>
              </p:cNvSpPr>
              <p:nvPr/>
            </p:nvSpPr>
            <p:spPr bwMode="auto">
              <a:xfrm>
                <a:off x="6237" y="15798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63" name="직사각형 373"/>
            <p:cNvGrpSpPr>
              <a:grpSpLocks/>
            </p:cNvGrpSpPr>
            <p:nvPr/>
          </p:nvGrpSpPr>
          <p:grpSpPr bwMode="auto">
            <a:xfrm>
              <a:off x="4449" y="3509"/>
              <a:ext cx="1033" cy="215"/>
              <a:chOff x="6225" y="16796"/>
              <a:chExt cx="1033" cy="215"/>
            </a:xfrm>
          </p:grpSpPr>
          <p:pic>
            <p:nvPicPr>
              <p:cNvPr id="29785" name="직사각형 373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25" y="16796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86" name="Text Box 78"/>
              <p:cNvSpPr txBox="1">
                <a:spLocks noChangeArrowheads="1"/>
              </p:cNvSpPr>
              <p:nvPr/>
            </p:nvSpPr>
            <p:spPr bwMode="auto">
              <a:xfrm>
                <a:off x="6237" y="16806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grpSp>
          <p:nvGrpSpPr>
            <p:cNvPr id="29764" name="직사각형 374"/>
            <p:cNvGrpSpPr>
              <a:grpSpLocks/>
            </p:cNvGrpSpPr>
            <p:nvPr/>
          </p:nvGrpSpPr>
          <p:grpSpPr bwMode="auto">
            <a:xfrm>
              <a:off x="4449" y="3701"/>
              <a:ext cx="1033" cy="215"/>
              <a:chOff x="6225" y="16988"/>
              <a:chExt cx="1033" cy="215"/>
            </a:xfrm>
          </p:grpSpPr>
          <p:pic>
            <p:nvPicPr>
              <p:cNvPr id="29783" name="직사각형 374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25" y="16988"/>
                <a:ext cx="1033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784" name="Text Box 81"/>
              <p:cNvSpPr txBox="1">
                <a:spLocks noChangeArrowheads="1"/>
              </p:cNvSpPr>
              <p:nvPr/>
            </p:nvSpPr>
            <p:spPr bwMode="auto">
              <a:xfrm>
                <a:off x="6237" y="16998"/>
                <a:ext cx="100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 defTabSz="3028950"/>
                <a:endParaRPr lang="ko-KR" altLang="en-US" sz="5900">
                  <a:solidFill>
                    <a:srgbClr val="FFFFFF"/>
                  </a:solidFill>
                  <a:latin typeface="Corbel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29765" name="직사각형 375"/>
            <p:cNvSpPr>
              <a:spLocks noChangeArrowheads="1"/>
            </p:cNvSpPr>
            <p:nvPr/>
          </p:nvSpPr>
          <p:spPr bwMode="auto">
            <a:xfrm>
              <a:off x="4461" y="2511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66" name="직사각형 376"/>
            <p:cNvSpPr>
              <a:spLocks noChangeArrowheads="1"/>
            </p:cNvSpPr>
            <p:nvPr/>
          </p:nvSpPr>
          <p:spPr bwMode="auto">
            <a:xfrm>
              <a:off x="4605" y="2511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tag_d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67" name="직사각형 377"/>
            <p:cNvSpPr>
              <a:spLocks noChangeArrowheads="1"/>
            </p:cNvSpPr>
            <p:nvPr/>
          </p:nvSpPr>
          <p:spPr bwMode="auto">
            <a:xfrm>
              <a:off x="5325" y="2511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68" name="직사각형 378"/>
            <p:cNvSpPr>
              <a:spLocks noChangeArrowheads="1"/>
            </p:cNvSpPr>
            <p:nvPr/>
          </p:nvSpPr>
          <p:spPr bwMode="auto">
            <a:xfrm>
              <a:off x="4461" y="2703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69" name="직사각형 379"/>
            <p:cNvSpPr>
              <a:spLocks noChangeArrowheads="1"/>
            </p:cNvSpPr>
            <p:nvPr/>
          </p:nvSpPr>
          <p:spPr bwMode="auto">
            <a:xfrm>
              <a:off x="4605" y="2703"/>
              <a:ext cx="720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0" name="직사각형 380"/>
            <p:cNvSpPr>
              <a:spLocks noChangeArrowheads="1"/>
            </p:cNvSpPr>
            <p:nvPr/>
          </p:nvSpPr>
          <p:spPr bwMode="auto">
            <a:xfrm>
              <a:off x="5325" y="2703"/>
              <a:ext cx="144" cy="624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1" name="직사각형 381"/>
            <p:cNvSpPr>
              <a:spLocks noChangeArrowheads="1"/>
            </p:cNvSpPr>
            <p:nvPr/>
          </p:nvSpPr>
          <p:spPr bwMode="auto">
            <a:xfrm>
              <a:off x="4461" y="332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2" name="직사각형 382"/>
            <p:cNvSpPr>
              <a:spLocks noChangeArrowheads="1"/>
            </p:cNvSpPr>
            <p:nvPr/>
          </p:nvSpPr>
          <p:spPr bwMode="auto">
            <a:xfrm>
              <a:off x="4605" y="3327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3" name="직사각형 383"/>
            <p:cNvSpPr>
              <a:spLocks noChangeArrowheads="1"/>
            </p:cNvSpPr>
            <p:nvPr/>
          </p:nvSpPr>
          <p:spPr bwMode="auto">
            <a:xfrm>
              <a:off x="5325" y="3327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4" name="직사각형 384"/>
            <p:cNvSpPr>
              <a:spLocks noChangeArrowheads="1"/>
            </p:cNvSpPr>
            <p:nvPr/>
          </p:nvSpPr>
          <p:spPr bwMode="auto">
            <a:xfrm>
              <a:off x="4461" y="3519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5" name="직사각형 385"/>
            <p:cNvSpPr>
              <a:spLocks noChangeArrowheads="1"/>
            </p:cNvSpPr>
            <p:nvPr/>
          </p:nvSpPr>
          <p:spPr bwMode="auto">
            <a:xfrm>
              <a:off x="4605" y="3519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6" name="직사각형 386"/>
            <p:cNvSpPr>
              <a:spLocks noChangeArrowheads="1"/>
            </p:cNvSpPr>
            <p:nvPr/>
          </p:nvSpPr>
          <p:spPr bwMode="auto">
            <a:xfrm>
              <a:off x="5325" y="3519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7" name="직사각형 387"/>
            <p:cNvSpPr>
              <a:spLocks noChangeArrowheads="1"/>
            </p:cNvSpPr>
            <p:nvPr/>
          </p:nvSpPr>
          <p:spPr bwMode="auto">
            <a:xfrm>
              <a:off x="4461" y="3711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1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8" name="직사각형 388"/>
            <p:cNvSpPr>
              <a:spLocks noChangeArrowheads="1"/>
            </p:cNvSpPr>
            <p:nvPr/>
          </p:nvSpPr>
          <p:spPr bwMode="auto">
            <a:xfrm>
              <a:off x="4605" y="3711"/>
              <a:ext cx="720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tag_e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79" name="직사각형 389"/>
            <p:cNvSpPr>
              <a:spLocks noChangeArrowheads="1"/>
            </p:cNvSpPr>
            <p:nvPr/>
          </p:nvSpPr>
          <p:spPr bwMode="auto">
            <a:xfrm>
              <a:off x="5325" y="3711"/>
              <a:ext cx="144" cy="1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r>
                <a:rPr lang="en-US" altLang="ko-KR" sz="2000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0</a:t>
              </a:r>
              <a:endParaRPr lang="ko-KR" altLang="en-US" sz="2000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80" name="TextBox 390"/>
            <p:cNvSpPr txBox="1">
              <a:spLocks noChangeArrowheads="1"/>
            </p:cNvSpPr>
            <p:nvPr/>
          </p:nvSpPr>
          <p:spPr bwMode="auto">
            <a:xfrm>
              <a:off x="4650" y="2276"/>
              <a:ext cx="68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>
              <a:spAutoFit/>
            </a:bodyPr>
            <a:lstStyle/>
            <a:p>
              <a:pPr algn="ctr" defTabSz="3028950"/>
              <a:r>
                <a:rPr lang="en-US" altLang="ko-KR">
                  <a:ea typeface="굴림" pitchFamily="50" charset="-127"/>
                </a:rPr>
                <a:t>Bank #15</a:t>
              </a:r>
              <a:endParaRPr lang="ko-KR" altLang="en-US">
                <a:ea typeface="굴림" pitchFamily="50" charset="-127"/>
              </a:endParaRPr>
            </a:p>
          </p:txBody>
        </p:sp>
        <p:pic>
          <p:nvPicPr>
            <p:cNvPr id="29781" name="그룹 391"/>
            <p:cNvPicPr>
              <a:picLocks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36" y="2749"/>
              <a:ext cx="58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82" name="직사각형 399"/>
            <p:cNvSpPr>
              <a:spLocks noChangeArrowheads="1"/>
            </p:cNvSpPr>
            <p:nvPr/>
          </p:nvSpPr>
          <p:spPr bwMode="auto">
            <a:xfrm>
              <a:off x="1392" y="3513"/>
              <a:ext cx="4128" cy="22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prstDash val="dashDot"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defTabSz="3028950"/>
              <a:endParaRPr lang="ko-KR" altLang="en-US" sz="5900">
                <a:solidFill>
                  <a:srgbClr val="FFFFFF"/>
                </a:solidFill>
                <a:latin typeface="Corbel" pitchFamily="34" charset="0"/>
                <a:ea typeface="굴림" pitchFamily="50" charset="-127"/>
              </a:endParaRPr>
            </a:p>
          </p:txBody>
        </p:sp>
      </p:grpSp>
      <p:grpSp>
        <p:nvGrpSpPr>
          <p:cNvPr id="29702" name="Group 109"/>
          <p:cNvGrpSpPr>
            <a:grpSpLocks/>
          </p:cNvGrpSpPr>
          <p:nvPr/>
        </p:nvGrpSpPr>
        <p:grpSpPr bwMode="auto">
          <a:xfrm>
            <a:off x="2286000" y="3276600"/>
            <a:ext cx="4876800" cy="833438"/>
            <a:chOff x="1776" y="1536"/>
            <a:chExt cx="3168" cy="686"/>
          </a:xfrm>
        </p:grpSpPr>
        <p:sp>
          <p:nvSpPr>
            <p:cNvPr id="254" name="직사각형 253"/>
            <p:cNvSpPr/>
            <p:nvPr/>
          </p:nvSpPr>
          <p:spPr>
            <a:xfrm>
              <a:off x="1776" y="1536"/>
              <a:ext cx="1872" cy="19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3028950">
                <a:defRPr/>
              </a:pPr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Block Address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3648" y="1536"/>
              <a:ext cx="1296" cy="19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3028950">
                <a:defRPr/>
              </a:pPr>
              <a:r>
                <a:rPr lang="en-US" altLang="ko-KR">
                  <a:solidFill>
                    <a:srgbClr val="000000"/>
                  </a:solidFill>
                  <a:latin typeface="Corbel" pitchFamily="34" charset="0"/>
                  <a:ea typeface="굴림" pitchFamily="50" charset="-127"/>
                </a:rPr>
                <a:t>Fail Pointer</a:t>
              </a:r>
              <a:endParaRPr lang="ko-KR" altLang="en-US">
                <a:solidFill>
                  <a:srgbClr val="000000"/>
                </a:solidFill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05" name="왼쪽 중괄호 255"/>
            <p:cNvSpPr>
              <a:spLocks/>
            </p:cNvSpPr>
            <p:nvPr/>
          </p:nvSpPr>
          <p:spPr bwMode="auto">
            <a:xfrm rot="-5400000">
              <a:off x="2328" y="1224"/>
              <a:ext cx="144" cy="1248"/>
            </a:xfrm>
            <a:prstGeom prst="leftBrace">
              <a:avLst>
                <a:gd name="adj1" fmla="val 8346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anchor="ctr"/>
            <a:lstStyle/>
            <a:p>
              <a:pPr algn="ctr" defTabSz="3028950"/>
              <a:endParaRPr lang="ko-KR" altLang="en-US" sz="520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06" name="왼쪽 중괄호 256"/>
            <p:cNvSpPr>
              <a:spLocks/>
            </p:cNvSpPr>
            <p:nvPr/>
          </p:nvSpPr>
          <p:spPr bwMode="auto">
            <a:xfrm rot="-5400000">
              <a:off x="3456" y="1392"/>
              <a:ext cx="144" cy="912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anchor="ctr"/>
            <a:lstStyle/>
            <a:p>
              <a:pPr algn="ctr" defTabSz="3028950"/>
              <a:endParaRPr lang="ko-KR" altLang="en-US" sz="520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07" name="왼쪽 중괄호 257"/>
            <p:cNvSpPr>
              <a:spLocks/>
            </p:cNvSpPr>
            <p:nvPr/>
          </p:nvSpPr>
          <p:spPr bwMode="auto">
            <a:xfrm rot="-5400000">
              <a:off x="4416" y="1392"/>
              <a:ext cx="144" cy="912"/>
            </a:xfrm>
            <a:prstGeom prst="leftBrace">
              <a:avLst>
                <a:gd name="adj1" fmla="val 8327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vert="eaVert" anchor="ctr"/>
            <a:lstStyle/>
            <a:p>
              <a:pPr algn="ctr" defTabSz="3028950"/>
              <a:endParaRPr lang="ko-KR" altLang="en-US" sz="5200">
                <a:latin typeface="Corbel" pitchFamily="34" charset="0"/>
                <a:ea typeface="굴림" pitchFamily="50" charset="-127"/>
              </a:endParaRPr>
            </a:p>
          </p:txBody>
        </p:sp>
        <p:sp>
          <p:nvSpPr>
            <p:cNvPr id="29708" name="TextBox 258"/>
            <p:cNvSpPr txBox="1">
              <a:spLocks noChangeArrowheads="1"/>
            </p:cNvSpPr>
            <p:nvPr/>
          </p:nvSpPr>
          <p:spPr bwMode="auto">
            <a:xfrm>
              <a:off x="2208" y="1920"/>
              <a:ext cx="37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3028950"/>
              <a:r>
                <a:rPr lang="en-US" altLang="ko-KR">
                  <a:ea typeface="굴림" pitchFamily="50" charset="-127"/>
                </a:rPr>
                <a:t>Tag</a:t>
              </a: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09" name="TextBox 259"/>
            <p:cNvSpPr txBox="1">
              <a:spLocks noChangeArrowheads="1"/>
            </p:cNvSpPr>
            <p:nvPr/>
          </p:nvSpPr>
          <p:spPr bwMode="auto">
            <a:xfrm>
              <a:off x="3264" y="1920"/>
              <a:ext cx="48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3028950"/>
              <a:r>
                <a:rPr lang="en-US" altLang="ko-KR">
                  <a:ea typeface="굴림" pitchFamily="50" charset="-127"/>
                </a:rPr>
                <a:t>Index</a:t>
              </a:r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9710" name="TextBox 260"/>
            <p:cNvSpPr txBox="1">
              <a:spLocks noChangeArrowheads="1"/>
            </p:cNvSpPr>
            <p:nvPr/>
          </p:nvSpPr>
          <p:spPr bwMode="auto">
            <a:xfrm>
              <a:off x="4032" y="1920"/>
              <a:ext cx="813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3028950"/>
              <a:r>
                <a:rPr lang="en-US" altLang="ko-KR">
                  <a:ea typeface="굴림" pitchFamily="50" charset="-127"/>
                </a:rPr>
                <a:t>Bank Addr</a:t>
              </a:r>
              <a:endParaRPr lang="ko-KR" altLang="en-US">
                <a:ea typeface="굴림" pitchFamily="50" charset="-127"/>
              </a:endParaRPr>
            </a:p>
          </p:txBody>
        </p:sp>
      </p:grpSp>
    </p:spTree>
  </p:cSld>
  <p:clrMapOvr>
    <a:masterClrMapping/>
  </p:clrMapOvr>
  <p:transition advTm="94724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2F6E78-F005-49D9-A880-DAC2F86E2438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altLang="ko-KR" sz="4400" b="1">
                <a:solidFill>
                  <a:srgbClr val="FFFF66"/>
                </a:solidFill>
                <a:ea typeface="굴림" pitchFamily="50" charset="-127"/>
              </a:rPr>
              <a:t>Evaluation</a:t>
            </a:r>
            <a:endParaRPr lang="en-US" altLang="ko-KR" sz="3600">
              <a:solidFill>
                <a:srgbClr val="7F7F7F"/>
              </a:solidFill>
              <a:ea typeface="굴림" pitchFamily="50" charset="-127"/>
            </a:endParaRPr>
          </a:p>
        </p:txBody>
      </p:sp>
    </p:spTree>
  </p:cSld>
  <p:clrMapOvr>
    <a:masterClrMapping/>
  </p:clrMapOvr>
  <p:transition advTm="1311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Evaluation</a:t>
            </a:r>
            <a:endParaRPr 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Monte Carlo simulations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Data block size = 512 bits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Perfect wear-leveling scheme (256-byte block)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Cell write endurance: </a:t>
            </a:r>
            <a:r>
              <a:rPr lang="en-US" altLang="ko-KR" sz="2000" smtClean="0">
                <a:ea typeface="굴림" pitchFamily="50" charset="-127"/>
                <a:sym typeface="Symbol" pitchFamily="18" charset="2"/>
              </a:rPr>
              <a:t></a:t>
            </a:r>
          </a:p>
          <a:p>
            <a:pPr lvl="1" eaLnBrk="1" hangingPunct="1"/>
            <a:r>
              <a:rPr lang="en-US" altLang="ko-KR" sz="2000" smtClean="0">
                <a:solidFill>
                  <a:srgbClr val="009900"/>
                </a:solidFill>
                <a:ea typeface="굴림" pitchFamily="50" charset="-127"/>
              </a:rPr>
              <a:t>IdealECC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smtClean="0">
                <a:solidFill>
                  <a:srgbClr val="FF9900"/>
                </a:solidFill>
                <a:ea typeface="굴림" pitchFamily="50" charset="-127"/>
              </a:rPr>
              <a:t>ECP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smtClean="0">
                <a:solidFill>
                  <a:srgbClr val="0000FF"/>
                </a:solidFill>
                <a:ea typeface="굴림" pitchFamily="50" charset="-127"/>
              </a:rPr>
              <a:t>SAFER</a:t>
            </a:r>
            <a:r>
              <a:rPr lang="en-US" altLang="ko-KR" sz="2000" smtClean="0">
                <a:ea typeface="굴림" pitchFamily="50" charset="-127"/>
              </a:rPr>
              <a:t>, </a:t>
            </a:r>
            <a:r>
              <a:rPr lang="en-US" altLang="ko-KR" sz="2000" smtClean="0">
                <a:solidFill>
                  <a:srgbClr val="333333"/>
                </a:solidFill>
                <a:ea typeface="굴림" pitchFamily="50" charset="-127"/>
              </a:rPr>
              <a:t>SAFER_FC</a:t>
            </a:r>
          </a:p>
          <a:p>
            <a:pPr eaLnBrk="1" hangingPunct="1"/>
            <a:r>
              <a:rPr lang="en-US" altLang="ko-KR" sz="2400" smtClean="0">
                <a:solidFill>
                  <a:srgbClr val="333333"/>
                </a:solidFill>
                <a:ea typeface="굴림" pitchFamily="50" charset="-127"/>
              </a:rPr>
              <a:t>Hardware overhead</a:t>
            </a:r>
          </a:p>
          <a:p>
            <a:endParaRPr lang="en-US" sz="2400" smtClean="0"/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4267200" y="3429001"/>
          <a:ext cx="2981823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/>
        </p:nvGraphicFramePr>
        <p:xfrm>
          <a:off x="1600200" y="3429000"/>
          <a:ext cx="3010221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</p:cSld>
  <p:clrMapOvr>
    <a:masterClrMapping/>
  </p:clrMapOvr>
  <p:transition advTm="21791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번호 개체 틀 4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7264803-D05E-4E4B-BCA5-CD0435BC10DC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25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Relative Lifetime Improvement</a:t>
            </a:r>
          </a:p>
        </p:txBody>
      </p:sp>
      <p:graphicFrame>
        <p:nvGraphicFramePr>
          <p:cNvPr id="84996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4138" y="2438400"/>
          <a:ext cx="8669337" cy="357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Worksheet" r:id="rId6" imgW="6781678" imgH="2800259" progId="Excel.Sheet.8">
                  <p:embed/>
                </p:oleObj>
              </mc:Choice>
              <mc:Fallback>
                <p:oleObj name="Worksheet" r:id="rId6" imgW="6781678" imgH="2800259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2438400"/>
                        <a:ext cx="8669337" cy="357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Freeform 12"/>
          <p:cNvSpPr>
            <a:spLocks/>
          </p:cNvSpPr>
          <p:nvPr/>
        </p:nvSpPr>
        <p:spPr bwMode="auto">
          <a:xfrm>
            <a:off x="3733800" y="3160713"/>
            <a:ext cx="1371600" cy="971550"/>
          </a:xfrm>
          <a:custGeom>
            <a:avLst/>
            <a:gdLst>
              <a:gd name="T0" fmla="*/ 0 w 864"/>
              <a:gd name="T1" fmla="*/ 612 h 612"/>
              <a:gd name="T2" fmla="*/ 168 w 864"/>
              <a:gd name="T3" fmla="*/ 404 h 612"/>
              <a:gd name="T4" fmla="*/ 340 w 864"/>
              <a:gd name="T5" fmla="*/ 264 h 612"/>
              <a:gd name="T6" fmla="*/ 512 w 864"/>
              <a:gd name="T7" fmla="*/ 156 h 612"/>
              <a:gd name="T8" fmla="*/ 688 w 864"/>
              <a:gd name="T9" fmla="*/ 68 h 612"/>
              <a:gd name="T10" fmla="*/ 860 w 864"/>
              <a:gd name="T11" fmla="*/ 0 h 612"/>
              <a:gd name="T12" fmla="*/ 864 w 864"/>
              <a:gd name="T13" fmla="*/ 24 h 6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612"/>
              <a:gd name="T23" fmla="*/ 864 w 864"/>
              <a:gd name="T24" fmla="*/ 612 h 6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612">
                <a:moveTo>
                  <a:pt x="0" y="612"/>
                </a:moveTo>
                <a:lnTo>
                  <a:pt x="168" y="404"/>
                </a:lnTo>
                <a:lnTo>
                  <a:pt x="340" y="264"/>
                </a:lnTo>
                <a:lnTo>
                  <a:pt x="512" y="156"/>
                </a:lnTo>
                <a:lnTo>
                  <a:pt x="688" y="68"/>
                </a:lnTo>
                <a:lnTo>
                  <a:pt x="860" y="0"/>
                </a:lnTo>
                <a:lnTo>
                  <a:pt x="864" y="2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Freeform 13"/>
          <p:cNvSpPr>
            <a:spLocks/>
          </p:cNvSpPr>
          <p:nvPr/>
        </p:nvSpPr>
        <p:spPr bwMode="auto">
          <a:xfrm>
            <a:off x="5645150" y="3122613"/>
            <a:ext cx="1092200" cy="1035050"/>
          </a:xfrm>
          <a:custGeom>
            <a:avLst/>
            <a:gdLst>
              <a:gd name="T0" fmla="*/ 0 w 688"/>
              <a:gd name="T1" fmla="*/ 652 h 652"/>
              <a:gd name="T2" fmla="*/ 172 w 688"/>
              <a:gd name="T3" fmla="*/ 496 h 652"/>
              <a:gd name="T4" fmla="*/ 348 w 688"/>
              <a:gd name="T5" fmla="*/ 336 h 652"/>
              <a:gd name="T6" fmla="*/ 520 w 688"/>
              <a:gd name="T7" fmla="*/ 172 h 652"/>
              <a:gd name="T8" fmla="*/ 688 w 688"/>
              <a:gd name="T9" fmla="*/ 0 h 6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8"/>
              <a:gd name="T16" fmla="*/ 0 h 652"/>
              <a:gd name="T17" fmla="*/ 688 w 688"/>
              <a:gd name="T18" fmla="*/ 652 h 6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8" h="652">
                <a:moveTo>
                  <a:pt x="0" y="652"/>
                </a:moveTo>
                <a:lnTo>
                  <a:pt x="172" y="496"/>
                </a:lnTo>
                <a:lnTo>
                  <a:pt x="348" y="336"/>
                </a:lnTo>
                <a:lnTo>
                  <a:pt x="520" y="172"/>
                </a:lnTo>
                <a:lnTo>
                  <a:pt x="68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Freeform 15"/>
          <p:cNvSpPr>
            <a:spLocks/>
          </p:cNvSpPr>
          <p:nvPr/>
        </p:nvSpPr>
        <p:spPr bwMode="auto">
          <a:xfrm>
            <a:off x="7296150" y="2925763"/>
            <a:ext cx="1098550" cy="889000"/>
          </a:xfrm>
          <a:custGeom>
            <a:avLst/>
            <a:gdLst>
              <a:gd name="T0" fmla="*/ 0 w 692"/>
              <a:gd name="T1" fmla="*/ 560 h 560"/>
              <a:gd name="T2" fmla="*/ 168 w 692"/>
              <a:gd name="T3" fmla="*/ 404 h 560"/>
              <a:gd name="T4" fmla="*/ 340 w 692"/>
              <a:gd name="T5" fmla="*/ 268 h 560"/>
              <a:gd name="T6" fmla="*/ 516 w 692"/>
              <a:gd name="T7" fmla="*/ 132 h 560"/>
              <a:gd name="T8" fmla="*/ 692 w 692"/>
              <a:gd name="T9" fmla="*/ 0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2"/>
              <a:gd name="T16" fmla="*/ 0 h 560"/>
              <a:gd name="T17" fmla="*/ 692 w 692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2" h="560">
                <a:moveTo>
                  <a:pt x="0" y="560"/>
                </a:moveTo>
                <a:lnTo>
                  <a:pt x="168" y="404"/>
                </a:lnTo>
                <a:lnTo>
                  <a:pt x="340" y="268"/>
                </a:lnTo>
                <a:lnTo>
                  <a:pt x="516" y="132"/>
                </a:lnTo>
                <a:lnTo>
                  <a:pt x="69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Freeform 17"/>
          <p:cNvSpPr>
            <a:spLocks/>
          </p:cNvSpPr>
          <p:nvPr/>
        </p:nvSpPr>
        <p:spPr bwMode="auto">
          <a:xfrm>
            <a:off x="1252538" y="2979738"/>
            <a:ext cx="1924050" cy="1157287"/>
          </a:xfrm>
          <a:custGeom>
            <a:avLst/>
            <a:gdLst>
              <a:gd name="T0" fmla="*/ 0 w 1212"/>
              <a:gd name="T1" fmla="*/ 729 h 729"/>
              <a:gd name="T2" fmla="*/ 174 w 1212"/>
              <a:gd name="T3" fmla="*/ 519 h 729"/>
              <a:gd name="T4" fmla="*/ 354 w 1212"/>
              <a:gd name="T5" fmla="*/ 381 h 729"/>
              <a:gd name="T6" fmla="*/ 522 w 1212"/>
              <a:gd name="T7" fmla="*/ 273 h 729"/>
              <a:gd name="T8" fmla="*/ 693 w 1212"/>
              <a:gd name="T9" fmla="*/ 186 h 729"/>
              <a:gd name="T10" fmla="*/ 867 w 1212"/>
              <a:gd name="T11" fmla="*/ 117 h 729"/>
              <a:gd name="T12" fmla="*/ 1044 w 1212"/>
              <a:gd name="T13" fmla="*/ 54 h 729"/>
              <a:gd name="T14" fmla="*/ 1212 w 1212"/>
              <a:gd name="T15" fmla="*/ 0 h 7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2"/>
              <a:gd name="T25" fmla="*/ 0 h 729"/>
              <a:gd name="T26" fmla="*/ 1212 w 1212"/>
              <a:gd name="T27" fmla="*/ 729 h 72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2" h="729">
                <a:moveTo>
                  <a:pt x="0" y="729"/>
                </a:moveTo>
                <a:lnTo>
                  <a:pt x="174" y="519"/>
                </a:lnTo>
                <a:lnTo>
                  <a:pt x="354" y="381"/>
                </a:lnTo>
                <a:lnTo>
                  <a:pt x="522" y="273"/>
                </a:lnTo>
                <a:lnTo>
                  <a:pt x="693" y="186"/>
                </a:lnTo>
                <a:lnTo>
                  <a:pt x="867" y="117"/>
                </a:lnTo>
                <a:lnTo>
                  <a:pt x="1044" y="54"/>
                </a:lnTo>
                <a:lnTo>
                  <a:pt x="121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4730750" y="3168650"/>
            <a:ext cx="39497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007350" y="2513013"/>
            <a:ext cx="831850" cy="655637"/>
            <a:chOff x="5044" y="1344"/>
            <a:chExt cx="524" cy="413"/>
          </a:xfrm>
        </p:grpSpPr>
        <p:sp>
          <p:nvSpPr>
            <p:cNvPr id="85003" name="Line 21"/>
            <p:cNvSpPr>
              <a:spLocks noChangeShapeType="1"/>
            </p:cNvSpPr>
            <p:nvPr/>
          </p:nvSpPr>
          <p:spPr bwMode="auto">
            <a:xfrm flipV="1">
              <a:off x="5424" y="1598"/>
              <a:ext cx="0" cy="1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4" name="Text Box 22"/>
            <p:cNvSpPr txBox="1">
              <a:spLocks noChangeArrowheads="1"/>
            </p:cNvSpPr>
            <p:nvPr/>
          </p:nvSpPr>
          <p:spPr bwMode="auto">
            <a:xfrm>
              <a:off x="5044" y="1344"/>
              <a:ext cx="524" cy="23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rgbClr val="FF0000"/>
                  </a:solidFill>
                  <a:ea typeface="굴림" pitchFamily="50" charset="-127"/>
                </a:rPr>
                <a:t>14.8%</a:t>
              </a:r>
            </a:p>
          </p:txBody>
        </p:sp>
      </p:grp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2971800" y="2932113"/>
            <a:ext cx="57023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98463" y="1052513"/>
            <a:ext cx="8347075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ko-KR" sz="2400">
                <a:ea typeface="굴림" pitchFamily="50" charset="-127"/>
              </a:rPr>
              <a:t>Cell write endurance: </a:t>
            </a:r>
            <a:r>
              <a:rPr lang="en-US" altLang="ko-KR" sz="2400">
                <a:ea typeface="굴림" pitchFamily="50" charset="-127"/>
                <a:sym typeface="Symbol" pitchFamily="18" charset="2"/>
              </a:rPr>
              <a:t>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ko-KR" sz="2000">
                <a:ea typeface="굴림" pitchFamily="50" charset="-127"/>
                <a:sym typeface="Symbol" pitchFamily="18" charset="2"/>
              </a:rPr>
              <a:t> = 100M writes,  = 10M writes</a:t>
            </a:r>
            <a:endParaRPr lang="en-US" altLang="ko-KR" sz="2000">
              <a:solidFill>
                <a:srgbClr val="333333"/>
              </a:solidFill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ko-KR" sz="2400">
              <a:solidFill>
                <a:srgbClr val="333333"/>
              </a:solidFill>
              <a:ea typeface="굴림" pitchFamily="50" charset="-127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  <p:custDataLst>
      <p:tags r:id="rId2"/>
    </p:custDataLst>
  </p:cSld>
  <p:clrMapOvr>
    <a:masterClrMapping/>
  </p:clrMapOvr>
  <p:transition advTm="1156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animBg="1"/>
      <p:bldP spid="95244" grpId="1" animBg="1"/>
      <p:bldP spid="95245" grpId="0" animBg="1"/>
      <p:bldP spid="95245" grpId="1" animBg="1"/>
      <p:bldP spid="95247" grpId="0" animBg="1"/>
      <p:bldP spid="95247" grpId="1" animBg="1"/>
      <p:bldP spid="95249" grpId="0" animBg="1"/>
      <p:bldP spid="95249" grpId="1" animBg="1"/>
      <p:bldP spid="95251" grpId="0" animBg="1"/>
      <p:bldP spid="952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910160-C365-4393-BC3E-F721E0DA1D36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Conclusion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516937" cy="547211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Need to recover from multiple stuck-at faults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SAFER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Efficient recovery scheme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handles the growing stuck-at faults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Dynamic partition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Data inversion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SAFER32_FC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11.9% (11.5%) better hardware efficiency than ECP6 (IdealECC8)</a:t>
            </a:r>
          </a:p>
          <a:p>
            <a:pPr lvl="2" eaLnBrk="1" hangingPunct="1"/>
            <a:r>
              <a:rPr lang="en-US" altLang="ko-KR" sz="1800" smtClean="0">
                <a:ea typeface="굴림" pitchFamily="50" charset="-127"/>
              </a:rPr>
              <a:t>14.8% (3.1%) better lifetime improvement than ECP6 (IdealECC8)</a:t>
            </a:r>
          </a:p>
        </p:txBody>
      </p:sp>
    </p:spTree>
  </p:cSld>
  <p:clrMapOvr>
    <a:masterClrMapping/>
  </p:clrMapOvr>
  <p:transition advTm="46971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D7F09C-270B-4133-BADD-DB6FC00D60FE}" type="slidenum">
              <a:rPr lang="zh-TW" altLang="en-US"/>
              <a:pPr/>
              <a:t>27</a:t>
            </a:fld>
            <a:endParaRPr lang="en-US" altLang="zh-TW"/>
          </a:p>
        </p:txBody>
      </p:sp>
      <p:pic>
        <p:nvPicPr>
          <p:cNvPr id="32771" name="Picture 6" descr="ma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itle 1"/>
          <p:cNvSpPr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ko-KR" altLang="en-US" sz="400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32773" name="Text Placeholder 2"/>
          <p:cNvSpPr>
            <a:spLocks/>
          </p:cNvSpPr>
          <p:nvPr/>
        </p:nvSpPr>
        <p:spPr bwMode="auto">
          <a:xfrm>
            <a:off x="722313" y="914400"/>
            <a:ext cx="77724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en-US" altLang="ko-KR" sz="2800">
                <a:solidFill>
                  <a:schemeClr val="bg1"/>
                </a:solidFill>
                <a:latin typeface="Copperplate Gothic Bold" pitchFamily="34" charset="0"/>
                <a:ea typeface="굴림" pitchFamily="50" charset="-127"/>
              </a:rPr>
              <a:t>Thank You All!!</a:t>
            </a:r>
          </a:p>
          <a:p>
            <a:pPr>
              <a:spcBef>
                <a:spcPct val="20000"/>
              </a:spcBef>
            </a:pPr>
            <a:r>
              <a:rPr lang="en-US" altLang="ko-KR" sz="2800">
                <a:solidFill>
                  <a:schemeClr val="bg1"/>
                </a:solidFill>
                <a:latin typeface="Copperplate Gothic Bold" pitchFamily="34" charset="0"/>
                <a:ea typeface="굴림" pitchFamily="50" charset="-127"/>
              </a:rPr>
              <a:t>Questions?</a:t>
            </a:r>
            <a:endParaRPr lang="en-US" altLang="ko-KR" sz="240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6240" y="5166360"/>
            <a:ext cx="4800600" cy="138499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ea typeface="新細明體" pitchFamily="18" charset="-120"/>
              </a:rPr>
              <a:t>Georgia Tech</a:t>
            </a:r>
          </a:p>
          <a:p>
            <a:pPr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ea typeface="新細明體" pitchFamily="18" charset="-120"/>
              </a:rPr>
              <a:t>ECE MARS Lab</a:t>
            </a:r>
          </a:p>
          <a:p>
            <a:pPr>
              <a:defRPr/>
            </a:pPr>
            <a:r>
              <a:rPr lang="en-US" sz="2800" b="1" dirty="0">
                <a:ln w="11430"/>
                <a:solidFill>
                  <a:srgbClr val="FF99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ea typeface="新細明體" pitchFamily="18" charset="-120"/>
              </a:rPr>
              <a:t>http://arch.ece.gatech.edu</a:t>
            </a:r>
          </a:p>
        </p:txBody>
      </p:sp>
      <p:pic>
        <p:nvPicPr>
          <p:cNvPr id="32775" name="Picture 5" descr="buzz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5038" y="4181475"/>
            <a:ext cx="10001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262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C7BDC5-E981-423F-ABE2-1F6CA9039C07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SRAM Fail Info. Cache Overhead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052513"/>
            <a:ext cx="8440737" cy="5472112"/>
          </a:xfrm>
        </p:spPr>
        <p:txBody>
          <a:bodyPr/>
          <a:lstStyle/>
          <a:p>
            <a:pPr eaLnBrk="1" hangingPunct="1"/>
            <a:r>
              <a:rPr lang="en-US" altLang="ko-KR" sz="2000" smtClean="0">
                <a:ea typeface="굴림" pitchFamily="50" charset="-127"/>
              </a:rPr>
              <a:t>Cell size in 2024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SRAM = 140 </a:t>
            </a:r>
            <a:r>
              <a:rPr lang="en-US" altLang="ko-KR" sz="2000" i="1" smtClean="0">
                <a:ea typeface="굴림" pitchFamily="50" charset="-127"/>
              </a:rPr>
              <a:t>F</a:t>
            </a:r>
            <a:r>
              <a:rPr lang="en-US" altLang="ko-KR" sz="2000" baseline="30000" smtClean="0">
                <a:ea typeface="굴림" pitchFamily="50" charset="-127"/>
              </a:rPr>
              <a:t>2</a:t>
            </a:r>
            <a:r>
              <a:rPr lang="en-US" altLang="ko-KR" sz="2000" smtClean="0">
                <a:ea typeface="굴림" pitchFamily="50" charset="-127"/>
              </a:rPr>
              <a:t> @ 10nm, PCM = 6 </a:t>
            </a:r>
            <a:r>
              <a:rPr lang="en-US" altLang="ko-KR" sz="2000" i="1" smtClean="0">
                <a:ea typeface="굴림" pitchFamily="50" charset="-127"/>
              </a:rPr>
              <a:t>F</a:t>
            </a:r>
            <a:r>
              <a:rPr lang="en-US" altLang="ko-KR" sz="2000" baseline="30000" smtClean="0">
                <a:ea typeface="굴림" pitchFamily="50" charset="-127"/>
              </a:rPr>
              <a:t>2</a:t>
            </a:r>
            <a:r>
              <a:rPr lang="en-US" altLang="ko-KR" sz="2000" smtClean="0">
                <a:ea typeface="굴림" pitchFamily="50" charset="-127"/>
              </a:rPr>
              <a:t> @ 8nm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36.6X difference </a:t>
            </a:r>
          </a:p>
          <a:p>
            <a:pPr eaLnBrk="1" hangingPunct="1"/>
            <a:r>
              <a:rPr lang="en-US" altLang="ko-KR" sz="2000" smtClean="0">
                <a:ea typeface="굴림" pitchFamily="50" charset="-127"/>
              </a:rPr>
              <a:t>Compared with a 8 Gbit PCM chip</a:t>
            </a:r>
          </a:p>
        </p:txBody>
      </p:sp>
      <p:graphicFrame>
        <p:nvGraphicFramePr>
          <p:cNvPr id="102560" name="Group 160"/>
          <p:cNvGraphicFramePr>
            <a:graphicFrameLocks noGrp="1"/>
          </p:cNvGraphicFramePr>
          <p:nvPr>
            <p:ph sz="half" idx="2"/>
          </p:nvPr>
        </p:nvGraphicFramePr>
        <p:xfrm>
          <a:off x="1143000" y="2667000"/>
          <a:ext cx="6934200" cy="3742944"/>
        </p:xfrm>
        <a:graphic>
          <a:graphicData uri="http://schemas.openxmlformats.org/drawingml/2006/table">
            <a:tbl>
              <a:tblPr/>
              <a:tblGrid>
                <a:gridCol w="1387475"/>
                <a:gridCol w="1384300"/>
                <a:gridCol w="1390650"/>
                <a:gridCol w="1384300"/>
                <a:gridCol w="13874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Number of Entries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Tag 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Entry 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Cache Size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Area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Overhead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25.6K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49.2K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94.2K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0.18M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0.08%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16K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0.33M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32K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0.63M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0.28%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64K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1.19M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0.53%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128K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2.25M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1.00%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265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0B3F5B-AF5B-49D3-B234-17E4BD145155}" type="slidenum">
              <a:rPr lang="zh-TW" altLang="en-US"/>
              <a:pPr/>
              <a:t>29</a:t>
            </a:fld>
            <a:endParaRPr lang="en-US" altLang="zh-TW"/>
          </a:p>
        </p:txBody>
      </p:sp>
      <p:graphicFrame>
        <p:nvGraphicFramePr>
          <p:cNvPr id="3074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3352800"/>
          <a:ext cx="9144000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hart" r:id="rId6" imgW="6162650" imgH="2209841" progId="Excel.Sheet.8">
                  <p:embed/>
                </p:oleObj>
              </mc:Choice>
              <mc:Fallback>
                <p:oleObj name="Chart" r:id="rId6" imgW="6162650" imgH="2209841" progId="Excel.Shee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9144000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Relative Lifetime Improvement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052513"/>
            <a:ext cx="8364537" cy="16906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Need a method measuring relative lifetime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independent from </a:t>
            </a:r>
            <a:r>
              <a:rPr lang="en-US" altLang="ko-KR" b="1" smtClean="0">
                <a:solidFill>
                  <a:srgbClr val="0000FF"/>
                </a:solidFill>
                <a:ea typeface="굴림" pitchFamily="50" charset="-127"/>
                <a:sym typeface="Symbol" pitchFamily="18" charset="2"/>
              </a:rPr>
              <a:t>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 and </a:t>
            </a:r>
            <a:r>
              <a:rPr lang="en-US" altLang="ko-KR" b="1" i="1" smtClean="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sym typeface="Symbol" pitchFamily="18" charset="2"/>
              </a:rPr>
              <a:t>T</a:t>
            </a:r>
            <a:r>
              <a:rPr lang="en-US" altLang="ko-KR" smtClean="0">
                <a:ea typeface="굴림" pitchFamily="50" charset="-127"/>
                <a:sym typeface="Symbol" pitchFamily="18" charset="2"/>
              </a:rPr>
              <a:t> </a:t>
            </a:r>
            <a:endParaRPr lang="en-US" altLang="ko-KR" b="1" smtClean="0">
              <a:ea typeface="굴림" pitchFamily="50" charset="-127"/>
              <a:sym typeface="Symbol" pitchFamily="18" charset="2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  <a:sym typeface="Symbol" pitchFamily="18" charset="2"/>
              </a:rPr>
              <a:t>Definition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5334000" y="3124200"/>
            <a:ext cx="361315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33333"/>
                </a:solidFill>
                <a:ea typeface="굴림" pitchFamily="50" charset="-127"/>
              </a:rPr>
              <a:t>Cell Write Endurance Distribution:</a:t>
            </a:r>
          </a:p>
          <a:p>
            <a:r>
              <a:rPr lang="en-US" altLang="ko-KR">
                <a:solidFill>
                  <a:srgbClr val="333333"/>
                </a:solidFill>
                <a:ea typeface="굴림" pitchFamily="50" charset="-127"/>
              </a:rPr>
              <a:t>	</a:t>
            </a:r>
            <a:r>
              <a:rPr lang="en-US" altLang="ko-KR" b="1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 </a:t>
            </a:r>
            <a:r>
              <a:rPr lang="en-US" altLang="ko-KR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 100M writes</a:t>
            </a:r>
          </a:p>
          <a:p>
            <a:r>
              <a:rPr lang="en-US" altLang="ko-KR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	</a:t>
            </a:r>
            <a:r>
              <a:rPr lang="en-US" altLang="ko-KR" b="1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 </a:t>
            </a:r>
            <a:r>
              <a:rPr lang="en-US" altLang="ko-KR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 10M writes</a:t>
            </a:r>
          </a:p>
          <a:p>
            <a:r>
              <a:rPr lang="en-US" altLang="ko-KR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Bit Toggle Rate (</a:t>
            </a:r>
            <a:r>
              <a:rPr lang="en-US" altLang="ko-KR" i="1">
                <a:solidFill>
                  <a:srgbClr val="333333"/>
                </a:solidFill>
                <a:latin typeface="Times New Roman" pitchFamily="18" charset="0"/>
                <a:ea typeface="굴림" pitchFamily="50" charset="-127"/>
                <a:sym typeface="Symbol" pitchFamily="18" charset="2"/>
              </a:rPr>
              <a:t>T</a:t>
            </a:r>
            <a:r>
              <a:rPr lang="en-US" altLang="ko-KR">
                <a:solidFill>
                  <a:srgbClr val="333333"/>
                </a:solidFill>
                <a:ea typeface="굴림" pitchFamily="50" charset="-127"/>
                <a:sym typeface="Symbol" pitchFamily="18" charset="2"/>
              </a:rPr>
              <a:t>) = 0.5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77900" y="2449513"/>
            <a:ext cx="6573838" cy="822325"/>
            <a:chOff x="616" y="1543"/>
            <a:chExt cx="4141" cy="518"/>
          </a:xfrm>
        </p:grpSpPr>
        <p:sp>
          <p:nvSpPr>
            <p:cNvPr id="3091" name="Text Box 6"/>
            <p:cNvSpPr txBox="1">
              <a:spLocks noChangeArrowheads="1"/>
            </p:cNvSpPr>
            <p:nvPr/>
          </p:nvSpPr>
          <p:spPr bwMode="auto">
            <a:xfrm>
              <a:off x="789" y="1543"/>
              <a:ext cx="396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00FF"/>
                  </a:solidFill>
                  <a:ea typeface="굴림" pitchFamily="50" charset="-127"/>
                </a:rPr>
                <a:t>Recovery scheme contribution for lifetime </a:t>
              </a:r>
              <a:r>
                <a:rPr lang="en-US" altLang="ko-KR" sz="2400" b="1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 </a:t>
              </a:r>
              <a:r>
                <a:rPr lang="en-US" altLang="ko-KR" sz="2400" b="1" i="1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  <a:sym typeface="Symbol" pitchFamily="18" charset="2"/>
                </a:rPr>
                <a:t>T</a:t>
              </a:r>
            </a:p>
            <a:p>
              <a:pPr algn="ctr"/>
              <a:r>
                <a:rPr lang="en-US" altLang="ko-KR" sz="2400" b="1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</a:t>
              </a:r>
            </a:p>
          </p:txBody>
        </p:sp>
        <p:sp>
          <p:nvSpPr>
            <p:cNvPr id="3092" name="Line 7"/>
            <p:cNvSpPr>
              <a:spLocks noChangeShapeType="1"/>
            </p:cNvSpPr>
            <p:nvPr/>
          </p:nvSpPr>
          <p:spPr bwMode="auto">
            <a:xfrm>
              <a:off x="816" y="1834"/>
              <a:ext cx="39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Text Box 8"/>
            <p:cNvSpPr txBox="1">
              <a:spLocks noChangeArrowheads="1"/>
            </p:cNvSpPr>
            <p:nvPr/>
          </p:nvSpPr>
          <p:spPr bwMode="auto">
            <a:xfrm>
              <a:off x="616" y="1713"/>
              <a:ext cx="2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rgbClr val="0000FF"/>
                  </a:solidFill>
                  <a:ea typeface="굴림" pitchFamily="50" charset="-127"/>
                </a:rPr>
                <a:t>=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77900" y="3048000"/>
            <a:ext cx="1917700" cy="822325"/>
            <a:chOff x="616" y="1920"/>
            <a:chExt cx="1208" cy="518"/>
          </a:xfrm>
        </p:grpSpPr>
        <p:sp>
          <p:nvSpPr>
            <p:cNvPr id="3088" name="Text Box 11"/>
            <p:cNvSpPr txBox="1">
              <a:spLocks noChangeArrowheads="1"/>
            </p:cNvSpPr>
            <p:nvPr/>
          </p:nvSpPr>
          <p:spPr bwMode="auto">
            <a:xfrm>
              <a:off x="803" y="1920"/>
              <a:ext cx="101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</a:rPr>
                <a:t>(</a:t>
              </a:r>
              <a:r>
                <a:rPr lang="en-US" altLang="ko-KR" sz="2400" b="1" i="1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  <a:sym typeface="Symbol" pitchFamily="18" charset="2"/>
                </a:rPr>
                <a:t>L</a:t>
              </a:r>
              <a:r>
                <a:rPr lang="en-US" altLang="ko-KR" sz="2400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en-US" altLang="ko-KR" sz="2400" b="1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</a:t>
              </a:r>
              <a:r>
                <a:rPr lang="en-US" altLang="ko-KR" sz="2400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 </a:t>
              </a:r>
              <a:r>
                <a:rPr lang="en-US" altLang="ko-KR" sz="2400" b="1" i="1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</a:rPr>
                <a:t>F</a:t>
              </a:r>
              <a:r>
                <a:rPr lang="en-US" altLang="ko-KR" sz="2400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  <a:sym typeface="Symbol" pitchFamily="18" charset="2"/>
                </a:rPr>
                <a:t>) </a:t>
              </a:r>
              <a:r>
                <a:rPr lang="en-US" altLang="ko-KR" sz="2400" b="1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 </a:t>
              </a:r>
              <a:r>
                <a:rPr lang="en-US" altLang="ko-KR" sz="2400" b="1" i="1">
                  <a:solidFill>
                    <a:srgbClr val="0000FF"/>
                  </a:solidFill>
                  <a:latin typeface="Times New Roman" pitchFamily="18" charset="0"/>
                  <a:ea typeface="굴림" pitchFamily="50" charset="-127"/>
                  <a:sym typeface="Symbol" pitchFamily="18" charset="2"/>
                </a:rPr>
                <a:t>T</a:t>
              </a:r>
              <a:endParaRPr lang="en-US" altLang="ko-KR" sz="3200">
                <a:solidFill>
                  <a:srgbClr val="0000FF"/>
                </a:solidFill>
                <a:latin typeface="Times New Roman" pitchFamily="18" charset="0"/>
                <a:ea typeface="굴림" pitchFamily="50" charset="-127"/>
                <a:sym typeface="Symbol" pitchFamily="18" charset="2"/>
              </a:endParaRPr>
            </a:p>
            <a:p>
              <a:pPr algn="ctr"/>
              <a:r>
                <a:rPr lang="en-US" altLang="ko-KR" sz="2400" b="1">
                  <a:solidFill>
                    <a:srgbClr val="0000FF"/>
                  </a:solidFill>
                  <a:ea typeface="굴림" pitchFamily="50" charset="-127"/>
                  <a:sym typeface="Symbol" pitchFamily="18" charset="2"/>
                </a:rPr>
                <a:t></a:t>
              </a:r>
            </a:p>
          </p:txBody>
        </p:sp>
        <p:sp>
          <p:nvSpPr>
            <p:cNvPr id="3089" name="Line 12"/>
            <p:cNvSpPr>
              <a:spLocks noChangeShapeType="1"/>
            </p:cNvSpPr>
            <p:nvPr/>
          </p:nvSpPr>
          <p:spPr bwMode="auto">
            <a:xfrm>
              <a:off x="816" y="2208"/>
              <a:ext cx="100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Text Box 13"/>
            <p:cNvSpPr txBox="1">
              <a:spLocks noChangeArrowheads="1"/>
            </p:cNvSpPr>
            <p:nvPr/>
          </p:nvSpPr>
          <p:spPr bwMode="auto">
            <a:xfrm>
              <a:off x="616" y="2087"/>
              <a:ext cx="20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rgbClr val="0000FF"/>
                  </a:solidFill>
                  <a:ea typeface="굴림" pitchFamily="50" charset="-127"/>
                </a:rPr>
                <a:t>=</a:t>
              </a:r>
            </a:p>
          </p:txBody>
        </p:sp>
      </p:grp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1981200" y="441960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1789113" y="5715000"/>
            <a:ext cx="387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1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F</a:t>
            </a:r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1981200" y="4419600"/>
            <a:ext cx="0" cy="12192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4048125" y="5715000"/>
            <a:ext cx="369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 i="1">
                <a:solidFill>
                  <a:srgbClr val="0000FF"/>
                </a:solidFill>
                <a:latin typeface="Times New Roman" pitchFamily="18" charset="0"/>
                <a:ea typeface="굴림" pitchFamily="50" charset="-127"/>
              </a:rPr>
              <a:t>L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981200" y="4419600"/>
            <a:ext cx="2286000" cy="381000"/>
            <a:chOff x="1248" y="2784"/>
            <a:chExt cx="1440" cy="240"/>
          </a:xfrm>
        </p:grpSpPr>
        <p:sp>
          <p:nvSpPr>
            <p:cNvPr id="3086" name="Line 23"/>
            <p:cNvSpPr>
              <a:spLocks noChangeShapeType="1"/>
            </p:cNvSpPr>
            <p:nvPr/>
          </p:nvSpPr>
          <p:spPr bwMode="auto">
            <a:xfrm>
              <a:off x="1248" y="3024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arrow" w="med" len="med"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Text Box 24"/>
            <p:cNvSpPr txBox="1">
              <a:spLocks noChangeArrowheads="1"/>
            </p:cNvSpPr>
            <p:nvPr/>
          </p:nvSpPr>
          <p:spPr bwMode="auto">
            <a:xfrm>
              <a:off x="1248" y="2784"/>
              <a:ext cx="14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solidFill>
                    <a:srgbClr val="0000FF"/>
                  </a:solidFill>
                  <a:ea typeface="굴림" pitchFamily="50" charset="-127"/>
                </a:rPr>
                <a:t>Lifetime Contribution</a:t>
              </a:r>
            </a:p>
          </p:txBody>
        </p:sp>
      </p:grpSp>
    </p:spTree>
    <p:custDataLst>
      <p:tags r:id="rId2"/>
    </p:custDataLst>
  </p:cSld>
  <p:clrMapOvr>
    <a:masterClrMapping/>
  </p:clrMapOvr>
  <p:transition advTm="12625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1" dur="20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0" grpId="0" animBg="1"/>
      <p:bldP spid="93201" grpId="0"/>
      <p:bldP spid="93203" grpId="0" animBg="1"/>
      <p:bldP spid="93203" grpId="1" animBg="1"/>
      <p:bldP spid="932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667B26-8697-4DF4-897D-0E471B7CB4A0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Cell Write Endurance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Endurance variation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No spatial correlation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Increases with technology scaling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Issues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Unpredictable cell endurance</a:t>
            </a:r>
          </a:p>
          <a:p>
            <a:pPr lvl="2" eaLnBrk="1" hangingPunct="1"/>
            <a:r>
              <a:rPr lang="en-US" altLang="ko-KR" smtClean="0">
                <a:ea typeface="굴림" pitchFamily="50" charset="-127"/>
              </a:rPr>
              <a:t>Read verification required for each write</a:t>
            </a:r>
          </a:p>
          <a:p>
            <a:pPr lvl="1" eaLnBrk="1" hangingPunct="1"/>
            <a:r>
              <a:rPr lang="en-US" altLang="ko-KR" b="1" smtClean="0">
                <a:solidFill>
                  <a:schemeClr val="accent2"/>
                </a:solidFill>
                <a:ea typeface="굴림" pitchFamily="50" charset="-127"/>
              </a:rPr>
              <a:t>The weakest cell dictates memory lifetime!</a:t>
            </a:r>
          </a:p>
          <a:p>
            <a:pPr lvl="1" eaLnBrk="1" hangingPunct="1"/>
            <a:r>
              <a:rPr lang="en-US" altLang="ko-KR" b="1" smtClean="0">
                <a:solidFill>
                  <a:schemeClr val="accent2"/>
                </a:solidFill>
                <a:ea typeface="굴림" pitchFamily="50" charset="-127"/>
              </a:rPr>
              <a:t># of stuck-at faults gradually grows!</a:t>
            </a:r>
          </a:p>
          <a:p>
            <a:pPr lvl="2" eaLnBrk="1" hangingPunct="1"/>
            <a:r>
              <a:rPr lang="en-US" altLang="ko-KR" sz="2400" b="1" smtClean="0">
                <a:solidFill>
                  <a:srgbClr val="FF0000"/>
                </a:solidFill>
                <a:ea typeface="굴림" pitchFamily="50" charset="-127"/>
              </a:rPr>
              <a:t>Multi-bit error recovery scheme is needed!</a:t>
            </a:r>
          </a:p>
          <a:p>
            <a:pPr eaLnBrk="1" hangingPunct="1"/>
            <a:endParaRPr lang="en-US" altLang="ko-KR" sz="3200" smtClean="0">
              <a:ea typeface="굴림" pitchFamily="50" charset="-127"/>
            </a:endParaRPr>
          </a:p>
        </p:txBody>
      </p:sp>
    </p:spTree>
  </p:cSld>
  <p:clrMapOvr>
    <a:masterClrMapping/>
  </p:clrMapOvr>
  <p:transition advTm="87875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C6768F-8093-4480-896A-D135DB78924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Lifetime Contribution per Meta-bit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998663"/>
          <a:ext cx="8686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차트" r:id="rId5" imgW="6705600" imgH="2762385" progId="Excel.Sheet.8">
                  <p:embed/>
                </p:oleObj>
              </mc:Choice>
              <mc:Fallback>
                <p:oleObj name="차트" r:id="rId5" imgW="6705600" imgH="276238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98663"/>
                        <a:ext cx="86868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66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FBFCC2-42A0-436A-A75C-4920DE8AB756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Average Number of Recovered Fails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998663"/>
          <a:ext cx="8686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차트" r:id="rId5" imgW="6705600" imgH="2762385" progId="Excel.Sheet.8">
                  <p:embed/>
                </p:oleObj>
              </mc:Choice>
              <mc:Fallback>
                <p:oleObj name="차트" r:id="rId5" imgW="6705600" imgH="2762385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98663"/>
                        <a:ext cx="86868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24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D4F13B-05EC-466A-985F-C175CA2DBEF9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SAFER with Fail Cache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2374900"/>
          <a:ext cx="46482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hart" r:id="rId5" imgW="5343672" imgH="3086039" progId="Excel.Sheet.8">
                  <p:embed/>
                </p:oleObj>
              </mc:Choice>
              <mc:Fallback>
                <p:oleObj name="Chart" r:id="rId5" imgW="5343672" imgH="308603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74900"/>
                        <a:ext cx="4648200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495800" y="2239963"/>
          <a:ext cx="4648200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hart" r:id="rId8" imgW="4876800" imgH="3086039" progId="Excel.Sheet.8">
                  <p:embed/>
                </p:oleObj>
              </mc:Choice>
              <mc:Fallback>
                <p:oleObj name="Chart" r:id="rId8" imgW="4876800" imgH="3086039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39963"/>
                        <a:ext cx="4648200" cy="294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56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2286000" y="3429000"/>
            <a:ext cx="2590800" cy="457200"/>
            <a:chOff x="2352" y="2160"/>
            <a:chExt cx="1632" cy="288"/>
          </a:xfrm>
        </p:grpSpPr>
        <p:sp>
          <p:nvSpPr>
            <p:cNvPr id="93187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188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189" name="Rectangle 7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190" name="Rectangle 9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191" name="Rectangle 63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3192" name="슬라이드 번호 개체 틀 3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59A62D6-0F25-4DEA-9424-2898DE856532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33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931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317500"/>
            <a:ext cx="8669337" cy="758825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8463" y="1052513"/>
            <a:ext cx="8347075" cy="700087"/>
          </a:xfrm>
        </p:spPr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Stuck-At Fault Property: Readability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6002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514600" y="2819400"/>
            <a:ext cx="1371600" cy="609600"/>
            <a:chOff x="1584" y="1776"/>
            <a:chExt cx="864" cy="384"/>
          </a:xfrm>
        </p:grpSpPr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2860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2743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2004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16002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2286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2743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5486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5943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6400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67818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67818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5451" name="AutoShape 91"/>
          <p:cNvSpPr>
            <a:spLocks noChangeArrowheads="1"/>
          </p:cNvSpPr>
          <p:nvPr/>
        </p:nvSpPr>
        <p:spPr bwMode="auto">
          <a:xfrm>
            <a:off x="3092450" y="3113088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5029200" y="3429000"/>
            <a:ext cx="2590800" cy="457200"/>
            <a:chOff x="2352" y="2160"/>
            <a:chExt cx="1632" cy="288"/>
          </a:xfrm>
        </p:grpSpPr>
        <p:sp>
          <p:nvSpPr>
            <p:cNvPr id="93226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227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228" name="Rectangle 7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229" name="Rectangle 9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230" name="Rectangle 63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452" name="Rectangle 92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53" name="Rectangle 93"/>
          <p:cNvSpPr>
            <a:spLocks noChangeArrowheads="1"/>
          </p:cNvSpPr>
          <p:nvPr/>
        </p:nvSpPr>
        <p:spPr bwMode="auto">
          <a:xfrm>
            <a:off x="54864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5454" name="Rectangle 94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6400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93235" name="Group 51"/>
          <p:cNvGrpSpPr>
            <a:grpSpLocks/>
          </p:cNvGrpSpPr>
          <p:nvPr/>
        </p:nvGrpSpPr>
        <p:grpSpPr bwMode="auto">
          <a:xfrm>
            <a:off x="5257800" y="2819400"/>
            <a:ext cx="1371600" cy="609600"/>
            <a:chOff x="1584" y="1776"/>
            <a:chExt cx="864" cy="384"/>
          </a:xfrm>
        </p:grpSpPr>
        <p:sp>
          <p:nvSpPr>
            <p:cNvPr id="93236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7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8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39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40" name="Group 56"/>
          <p:cNvGrpSpPr>
            <a:grpSpLocks/>
          </p:cNvGrpSpPr>
          <p:nvPr/>
        </p:nvGrpSpPr>
        <p:grpSpPr bwMode="auto">
          <a:xfrm>
            <a:off x="5257800" y="3886200"/>
            <a:ext cx="1371600" cy="609600"/>
            <a:chOff x="1584" y="1776"/>
            <a:chExt cx="864" cy="384"/>
          </a:xfrm>
        </p:grpSpPr>
        <p:sp>
          <p:nvSpPr>
            <p:cNvPr id="93241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2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3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4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45" name="Group 61"/>
          <p:cNvGrpSpPr>
            <a:grpSpLocks/>
          </p:cNvGrpSpPr>
          <p:nvPr/>
        </p:nvGrpSpPr>
        <p:grpSpPr bwMode="auto">
          <a:xfrm>
            <a:off x="2514600" y="3886200"/>
            <a:ext cx="1371600" cy="609600"/>
            <a:chOff x="1584" y="1776"/>
            <a:chExt cx="864" cy="384"/>
          </a:xfrm>
        </p:grpSpPr>
        <p:sp>
          <p:nvSpPr>
            <p:cNvPr id="93246" name="Line 17"/>
            <p:cNvSpPr>
              <a:spLocks noChangeShapeType="1"/>
            </p:cNvSpPr>
            <p:nvPr/>
          </p:nvSpPr>
          <p:spPr bwMode="auto">
            <a:xfrm>
              <a:off x="1584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7" name="Line 18"/>
            <p:cNvSpPr>
              <a:spLocks noChangeShapeType="1"/>
            </p:cNvSpPr>
            <p:nvPr/>
          </p:nvSpPr>
          <p:spPr bwMode="auto">
            <a:xfrm>
              <a:off x="1872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8" name="Line 19"/>
            <p:cNvSpPr>
              <a:spLocks noChangeShapeType="1"/>
            </p:cNvSpPr>
            <p:nvPr/>
          </p:nvSpPr>
          <p:spPr bwMode="auto">
            <a:xfrm>
              <a:off x="2160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9" name="Line 20"/>
            <p:cNvSpPr>
              <a:spLocks noChangeShapeType="1"/>
            </p:cNvSpPr>
            <p:nvPr/>
          </p:nvSpPr>
          <p:spPr bwMode="auto">
            <a:xfrm>
              <a:off x="2448" y="17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56" name="AutoShape 96"/>
          <p:cNvSpPr>
            <a:spLocks noChangeArrowheads="1"/>
          </p:cNvSpPr>
          <p:nvPr/>
        </p:nvSpPr>
        <p:spPr bwMode="auto">
          <a:xfrm>
            <a:off x="5822950" y="3124200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3714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3" grpId="0"/>
      <p:bldP spid="15374" grpId="0"/>
      <p:bldP spid="15375" grpId="0"/>
      <p:bldP spid="15376" grpId="0"/>
      <p:bldP spid="15381" grpId="0"/>
      <p:bldP spid="15382" grpId="0"/>
      <p:bldP spid="15383" grpId="0"/>
      <p:bldP spid="15384" grpId="0"/>
      <p:bldP spid="15386" grpId="0"/>
      <p:bldP spid="15393" grpId="0"/>
      <p:bldP spid="15394" grpId="0"/>
      <p:bldP spid="15395" grpId="0"/>
      <p:bldP spid="15396" grpId="0"/>
      <p:bldP spid="15431" grpId="0"/>
      <p:bldP spid="15432" grpId="0"/>
      <p:bldP spid="15433" grpId="0"/>
      <p:bldP spid="15434" grpId="0"/>
      <p:bldP spid="15445" grpId="0"/>
      <p:bldP spid="15446" grpId="0"/>
      <p:bldP spid="15447" grpId="0"/>
      <p:bldP spid="15448" grpId="0"/>
      <p:bldP spid="15449" grpId="0"/>
      <p:bldP spid="15450" grpId="0"/>
      <p:bldP spid="15451" grpId="0" animBg="1"/>
      <p:bldP spid="15452" grpId="0"/>
      <p:bldP spid="15453" grpId="0"/>
      <p:bldP spid="15454" grpId="0"/>
      <p:bldP spid="15455" grpId="0"/>
      <p:bldP spid="154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번호 개체 틀 3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CB34FBD-C852-4B5F-9771-485D89198E3B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34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876800" y="1676400"/>
            <a:ext cx="2667000" cy="3962400"/>
          </a:xfrm>
          <a:prstGeom prst="rect">
            <a:avLst/>
          </a:prstGeom>
          <a:solidFill>
            <a:srgbClr val="EAE3AE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5236" name="Group 3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95237" name="Rectangle 4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38" name="Rectangle 5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39" name="Rectangle 6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0" name="Rectangle 7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241" name="Rectangle 8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5242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95243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Stuck-At Fault Property: Readability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7526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667000" y="2819400"/>
            <a:ext cx="2590800" cy="609600"/>
            <a:chOff x="1728" y="1728"/>
            <a:chExt cx="1632" cy="432"/>
          </a:xfrm>
        </p:grpSpPr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728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2016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2304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592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17526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2286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2743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flipH="1">
            <a:off x="2667000" y="3886200"/>
            <a:ext cx="2590800" cy="609600"/>
            <a:chOff x="1728" y="1728"/>
            <a:chExt cx="1632" cy="432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1728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016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2304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2592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486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943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6400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 flipH="1">
            <a:off x="3886200" y="2819400"/>
            <a:ext cx="2590800" cy="609600"/>
            <a:chOff x="1728" y="1728"/>
            <a:chExt cx="1632" cy="432"/>
          </a:xfrm>
        </p:grpSpPr>
        <p:sp>
          <p:nvSpPr>
            <p:cNvPr id="95272" name="Line 40"/>
            <p:cNvSpPr>
              <a:spLocks noChangeShapeType="1"/>
            </p:cNvSpPr>
            <p:nvPr/>
          </p:nvSpPr>
          <p:spPr bwMode="auto">
            <a:xfrm>
              <a:off x="1728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3" name="Line 41"/>
            <p:cNvSpPr>
              <a:spLocks noChangeShapeType="1"/>
            </p:cNvSpPr>
            <p:nvPr/>
          </p:nvSpPr>
          <p:spPr bwMode="auto">
            <a:xfrm>
              <a:off x="2016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4" name="Line 42"/>
            <p:cNvSpPr>
              <a:spLocks noChangeShapeType="1"/>
            </p:cNvSpPr>
            <p:nvPr/>
          </p:nvSpPr>
          <p:spPr bwMode="auto">
            <a:xfrm>
              <a:off x="2304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5" name="Line 43"/>
            <p:cNvSpPr>
              <a:spLocks noChangeShapeType="1"/>
            </p:cNvSpPr>
            <p:nvPr/>
          </p:nvSpPr>
          <p:spPr bwMode="auto">
            <a:xfrm>
              <a:off x="2592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3886200" y="3886200"/>
            <a:ext cx="2590800" cy="609600"/>
            <a:chOff x="1728" y="1728"/>
            <a:chExt cx="1632" cy="432"/>
          </a:xfrm>
        </p:grpSpPr>
        <p:sp>
          <p:nvSpPr>
            <p:cNvPr id="95277" name="Line 45"/>
            <p:cNvSpPr>
              <a:spLocks noChangeShapeType="1"/>
            </p:cNvSpPr>
            <p:nvPr/>
          </p:nvSpPr>
          <p:spPr bwMode="auto">
            <a:xfrm>
              <a:off x="1728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8" name="Line 46"/>
            <p:cNvSpPr>
              <a:spLocks noChangeShapeType="1"/>
            </p:cNvSpPr>
            <p:nvPr/>
          </p:nvSpPr>
          <p:spPr bwMode="auto">
            <a:xfrm>
              <a:off x="2016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9" name="Line 47"/>
            <p:cNvSpPr>
              <a:spLocks noChangeShapeType="1"/>
            </p:cNvSpPr>
            <p:nvPr/>
          </p:nvSpPr>
          <p:spPr bwMode="auto">
            <a:xfrm>
              <a:off x="2304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0" name="Line 48"/>
            <p:cNvSpPr>
              <a:spLocks noChangeShapeType="1"/>
            </p:cNvSpPr>
            <p:nvPr/>
          </p:nvSpPr>
          <p:spPr bwMode="auto">
            <a:xfrm>
              <a:off x="2592" y="1728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05" name="Rectangle 49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506" name="Rectangle 50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66294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66294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19511" name="AutoShape 55"/>
          <p:cNvSpPr>
            <a:spLocks noChangeArrowheads="1"/>
          </p:cNvSpPr>
          <p:nvPr/>
        </p:nvSpPr>
        <p:spPr bwMode="auto">
          <a:xfrm>
            <a:off x="3124200" y="3124200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9515" name="AutoShape 59"/>
          <p:cNvSpPr>
            <a:spLocks noChangeArrowheads="1"/>
          </p:cNvSpPr>
          <p:nvPr/>
        </p:nvSpPr>
        <p:spPr bwMode="auto">
          <a:xfrm>
            <a:off x="6019800" y="3124200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4851400" y="5638800"/>
            <a:ext cx="2692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Need to recover!!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943600" y="1752600"/>
            <a:ext cx="457200" cy="38100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5294" name="Group 62"/>
          <p:cNvGrpSpPr>
            <a:grpSpLocks/>
          </p:cNvGrpSpPr>
          <p:nvPr/>
        </p:nvGrpSpPr>
        <p:grpSpPr bwMode="auto">
          <a:xfrm>
            <a:off x="4572000" y="3429000"/>
            <a:ext cx="457200" cy="457200"/>
            <a:chOff x="5040" y="1248"/>
            <a:chExt cx="288" cy="288"/>
          </a:xfrm>
        </p:grpSpPr>
        <p:pic>
          <p:nvPicPr>
            <p:cNvPr id="95295" name="Picture 63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</p:spPr>
        </p:pic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 sz="3200" b="1">
                  <a:solidFill>
                    <a:srgbClr val="FFFF66"/>
                  </a:solidFill>
                  <a:ea typeface="굴림" pitchFamily="50" charset="-127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477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5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1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7" dur="10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0" dur="10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3" dur="10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8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4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68" grpId="0"/>
      <p:bldP spid="19469" grpId="0"/>
      <p:bldP spid="19470" grpId="0"/>
      <p:bldP spid="19471" grpId="0"/>
      <p:bldP spid="19472" grpId="0"/>
      <p:bldP spid="19478" grpId="0"/>
      <p:bldP spid="19478" grpId="1"/>
      <p:bldP spid="19479" grpId="0"/>
      <p:bldP spid="19479" grpId="1"/>
      <p:bldP spid="19480" grpId="0"/>
      <p:bldP spid="19480" grpId="1"/>
      <p:bldP spid="19481" grpId="0"/>
      <p:bldP spid="19482" grpId="0"/>
      <p:bldP spid="19483" grpId="0"/>
      <p:bldP spid="19484" grpId="0"/>
      <p:bldP spid="19485" grpId="0"/>
      <p:bldP spid="19491" grpId="0"/>
      <p:bldP spid="19492" grpId="0"/>
      <p:bldP spid="19493" grpId="0"/>
      <p:bldP spid="19494" grpId="0"/>
      <p:bldP spid="19505" grpId="0"/>
      <p:bldP spid="19506" grpId="0"/>
      <p:bldP spid="19507" grpId="0"/>
      <p:bldP spid="19508" grpId="0"/>
      <p:bldP spid="19509" grpId="0"/>
      <p:bldP spid="19510" grpId="0"/>
      <p:bldP spid="19511" grpId="0" animBg="1"/>
      <p:bldP spid="19512" grpId="0"/>
      <p:bldP spid="19512" grpId="1"/>
      <p:bldP spid="19513" grpId="0"/>
      <p:bldP spid="19513" grpId="1"/>
      <p:bldP spid="19514" grpId="0"/>
      <p:bldP spid="19514" grpId="1"/>
      <p:bldP spid="19515" grpId="0" animBg="1"/>
      <p:bldP spid="19516" grpId="0"/>
      <p:bldP spid="195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번호 개체 틀 3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3DDAEB-2C0D-485C-822A-330F45594378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35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97283" name="Rectangle 61"/>
          <p:cNvSpPr>
            <a:spLocks noChangeArrowheads="1"/>
          </p:cNvSpPr>
          <p:nvPr/>
        </p:nvSpPr>
        <p:spPr bwMode="auto">
          <a:xfrm>
            <a:off x="4876800" y="1676400"/>
            <a:ext cx="2667000" cy="3962400"/>
          </a:xfrm>
          <a:prstGeom prst="rect">
            <a:avLst/>
          </a:prstGeom>
          <a:solidFill>
            <a:srgbClr val="EAE3AE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7284" name="Group 2"/>
          <p:cNvGrpSpPr>
            <a:grpSpLocks/>
          </p:cNvGrpSpPr>
          <p:nvPr/>
        </p:nvGrpSpPr>
        <p:grpSpPr bwMode="auto">
          <a:xfrm>
            <a:off x="3657600" y="3429000"/>
            <a:ext cx="2590800" cy="457200"/>
            <a:chOff x="2352" y="2160"/>
            <a:chExt cx="1632" cy="288"/>
          </a:xfrm>
        </p:grpSpPr>
        <p:sp>
          <p:nvSpPr>
            <p:cNvPr id="97285" name="Rectangle 3"/>
            <p:cNvSpPr>
              <a:spLocks noChangeArrowheads="1"/>
            </p:cNvSpPr>
            <p:nvPr/>
          </p:nvSpPr>
          <p:spPr bwMode="auto">
            <a:xfrm>
              <a:off x="2352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7286" name="Rectangle 4"/>
            <p:cNvSpPr>
              <a:spLocks noChangeArrowheads="1"/>
            </p:cNvSpPr>
            <p:nvPr/>
          </p:nvSpPr>
          <p:spPr bwMode="auto">
            <a:xfrm>
              <a:off x="2640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7287" name="Rectangle 5"/>
            <p:cNvSpPr>
              <a:spLocks noChangeArrowheads="1"/>
            </p:cNvSpPr>
            <p:nvPr/>
          </p:nvSpPr>
          <p:spPr bwMode="auto">
            <a:xfrm>
              <a:off x="3216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7288" name="Rectangle 6"/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7289" name="Rectangle 7"/>
            <p:cNvSpPr>
              <a:spLocks noChangeArrowheads="1"/>
            </p:cNvSpPr>
            <p:nvPr/>
          </p:nvSpPr>
          <p:spPr bwMode="auto">
            <a:xfrm>
              <a:off x="3696" y="216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97290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Low-cost Single Error Correction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Data Inversion as an SEC</a:t>
            </a:r>
          </a:p>
          <a:p>
            <a:pPr lvl="1" eaLnBrk="1" hangingPunct="1"/>
            <a:r>
              <a:rPr lang="en-US" altLang="ko-KR" b="1" smtClean="0">
                <a:solidFill>
                  <a:srgbClr val="FF0000"/>
                </a:solidFill>
                <a:latin typeface="Arial Narrow" pitchFamily="34" charset="0"/>
                <a:ea typeface="굴림" pitchFamily="50" charset="-127"/>
              </a:rPr>
              <a:t>one additional bit per group</a:t>
            </a:r>
          </a:p>
        </p:txBody>
      </p:sp>
      <p:sp>
        <p:nvSpPr>
          <p:cNvPr id="97292" name="Rectangle 11"/>
          <p:cNvSpPr>
            <a:spLocks noChangeArrowheads="1"/>
          </p:cNvSpPr>
          <p:nvPr/>
        </p:nvSpPr>
        <p:spPr bwMode="auto">
          <a:xfrm>
            <a:off x="1752600" y="28956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Write</a:t>
            </a:r>
          </a:p>
        </p:txBody>
      </p:sp>
      <p:sp>
        <p:nvSpPr>
          <p:cNvPr id="97293" name="Rectangle 12"/>
          <p:cNvSpPr>
            <a:spLocks noChangeArrowheads="1"/>
          </p:cNvSpPr>
          <p:nvPr/>
        </p:nvSpPr>
        <p:spPr bwMode="auto">
          <a:xfrm>
            <a:off x="22860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>
            <a:off x="2743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97295" name="Rectangle 14"/>
          <p:cNvSpPr>
            <a:spLocks noChangeArrowheads="1"/>
          </p:cNvSpPr>
          <p:nvPr/>
        </p:nvSpPr>
        <p:spPr bwMode="auto">
          <a:xfrm>
            <a:off x="3200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97296" name="Rectangle 15"/>
          <p:cNvSpPr>
            <a:spLocks noChangeArrowheads="1"/>
          </p:cNvSpPr>
          <p:nvPr/>
        </p:nvSpPr>
        <p:spPr bwMode="auto">
          <a:xfrm>
            <a:off x="3657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97297" name="Rectangle 25"/>
          <p:cNvSpPr>
            <a:spLocks noChangeArrowheads="1"/>
          </p:cNvSpPr>
          <p:nvPr/>
        </p:nvSpPr>
        <p:spPr bwMode="auto">
          <a:xfrm>
            <a:off x="1752600" y="3962400"/>
            <a:ext cx="762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Verify</a:t>
            </a:r>
          </a:p>
        </p:txBody>
      </p:sp>
      <p:sp>
        <p:nvSpPr>
          <p:cNvPr id="97298" name="Rectangle 26"/>
          <p:cNvSpPr>
            <a:spLocks noChangeArrowheads="1"/>
          </p:cNvSpPr>
          <p:nvPr/>
        </p:nvSpPr>
        <p:spPr bwMode="auto">
          <a:xfrm>
            <a:off x="22860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97299" name="Rectangle 27"/>
          <p:cNvSpPr>
            <a:spLocks noChangeArrowheads="1"/>
          </p:cNvSpPr>
          <p:nvPr/>
        </p:nvSpPr>
        <p:spPr bwMode="auto">
          <a:xfrm>
            <a:off x="2743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97300" name="Rectangle 28"/>
          <p:cNvSpPr>
            <a:spLocks noChangeArrowheads="1"/>
          </p:cNvSpPr>
          <p:nvPr/>
        </p:nvSpPr>
        <p:spPr bwMode="auto">
          <a:xfrm>
            <a:off x="3200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chemeClr val="accent2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97301" name="Rectangle 29"/>
          <p:cNvSpPr>
            <a:spLocks noChangeArrowheads="1"/>
          </p:cNvSpPr>
          <p:nvPr/>
        </p:nvSpPr>
        <p:spPr bwMode="auto">
          <a:xfrm>
            <a:off x="3657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5486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5943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6400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5029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  <a:ea typeface="굴림" pitchFamily="50" charset="-127"/>
              </a:rPr>
              <a:t>0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64008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7543800" y="28956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2000" baseline="30000">
                <a:solidFill>
                  <a:srgbClr val="0000FF"/>
                </a:solidFill>
                <a:ea typeface="굴림" pitchFamily="50" charset="-127"/>
              </a:rPr>
              <a:t>nd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 Write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7543800" y="39624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2</a:t>
            </a:r>
            <a:r>
              <a:rPr lang="en-US" altLang="ko-KR" sz="2000" baseline="30000">
                <a:solidFill>
                  <a:srgbClr val="0000FF"/>
                </a:solidFill>
                <a:ea typeface="굴림" pitchFamily="50" charset="-127"/>
              </a:rPr>
              <a:t>nd</a:t>
            </a:r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 Verify</a:t>
            </a:r>
          </a:p>
        </p:txBody>
      </p:sp>
      <p:sp>
        <p:nvSpPr>
          <p:cNvPr id="97312" name="AutoShape 55"/>
          <p:cNvSpPr>
            <a:spLocks noChangeArrowheads="1"/>
          </p:cNvSpPr>
          <p:nvPr/>
        </p:nvSpPr>
        <p:spPr bwMode="auto">
          <a:xfrm>
            <a:off x="3124200" y="3124200"/>
            <a:ext cx="228600" cy="1066800"/>
          </a:xfrm>
          <a:prstGeom prst="downArrow">
            <a:avLst>
              <a:gd name="adj1" fmla="val 50000"/>
              <a:gd name="adj2" fmla="val 116667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3810000" y="5638800"/>
            <a:ext cx="48593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400" b="1">
                <a:solidFill>
                  <a:srgbClr val="FF0000"/>
                </a:solidFill>
                <a:ea typeface="굴림" pitchFamily="50" charset="-127"/>
              </a:rPr>
              <a:t>Recovered from Stuck-At Fault!!</a:t>
            </a:r>
          </a:p>
        </p:txBody>
      </p:sp>
      <p:sp>
        <p:nvSpPr>
          <p:cNvPr id="97314" name="Rectangle 63"/>
          <p:cNvSpPr>
            <a:spLocks noChangeArrowheads="1"/>
          </p:cNvSpPr>
          <p:nvPr/>
        </p:nvSpPr>
        <p:spPr bwMode="auto">
          <a:xfrm>
            <a:off x="5943600" y="1752600"/>
            <a:ext cx="457200" cy="3810000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5029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4864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59436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64008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3886200" y="2819400"/>
            <a:ext cx="3124200" cy="609600"/>
            <a:chOff x="2448" y="1776"/>
            <a:chExt cx="1968" cy="384"/>
          </a:xfrm>
        </p:grpSpPr>
        <p:sp>
          <p:nvSpPr>
            <p:cNvPr id="97321" name="Line 40"/>
            <p:cNvSpPr>
              <a:spLocks noChangeShapeType="1"/>
            </p:cNvSpPr>
            <p:nvPr/>
          </p:nvSpPr>
          <p:spPr bwMode="auto">
            <a:xfrm flipH="1">
              <a:off x="3312" y="177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2" name="Line 41"/>
            <p:cNvSpPr>
              <a:spLocks noChangeShapeType="1"/>
            </p:cNvSpPr>
            <p:nvPr/>
          </p:nvSpPr>
          <p:spPr bwMode="auto">
            <a:xfrm flipH="1">
              <a:off x="3024" y="177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Line 42"/>
            <p:cNvSpPr>
              <a:spLocks noChangeShapeType="1"/>
            </p:cNvSpPr>
            <p:nvPr/>
          </p:nvSpPr>
          <p:spPr bwMode="auto">
            <a:xfrm flipH="1">
              <a:off x="2736" y="177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4" name="Line 43"/>
            <p:cNvSpPr>
              <a:spLocks noChangeShapeType="1"/>
            </p:cNvSpPr>
            <p:nvPr/>
          </p:nvSpPr>
          <p:spPr bwMode="auto">
            <a:xfrm flipH="1">
              <a:off x="2448" y="177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Line 69"/>
            <p:cNvSpPr>
              <a:spLocks noChangeShapeType="1"/>
            </p:cNvSpPr>
            <p:nvPr/>
          </p:nvSpPr>
          <p:spPr bwMode="auto">
            <a:xfrm flipH="1">
              <a:off x="3648" y="177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26" name="Rectangle 70"/>
          <p:cNvSpPr>
            <a:spLocks noChangeArrowheads="1"/>
          </p:cNvSpPr>
          <p:nvPr/>
        </p:nvSpPr>
        <p:spPr bwMode="auto">
          <a:xfrm>
            <a:off x="5562600" y="3429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7315200" y="21336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Inversion</a:t>
            </a:r>
          </a:p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&amp; Mark</a:t>
            </a:r>
          </a:p>
        </p:txBody>
      </p:sp>
      <p:sp>
        <p:nvSpPr>
          <p:cNvPr id="17485" name="Rectangle 77"/>
          <p:cNvSpPr>
            <a:spLocks noChangeArrowheads="1"/>
          </p:cNvSpPr>
          <p:nvPr/>
        </p:nvSpPr>
        <p:spPr bwMode="auto">
          <a:xfrm>
            <a:off x="36576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41148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5029200" y="34290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5562600" y="3429000"/>
            <a:ext cx="457200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sp>
        <p:nvSpPr>
          <p:cNvPr id="17489" name="Rectangle 81"/>
          <p:cNvSpPr>
            <a:spLocks noChangeArrowheads="1"/>
          </p:cNvSpPr>
          <p:nvPr/>
        </p:nvSpPr>
        <p:spPr bwMode="auto">
          <a:xfrm>
            <a:off x="6934200" y="44196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“F”</a:t>
            </a:r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3886200" y="3886200"/>
            <a:ext cx="3124200" cy="609600"/>
            <a:chOff x="2448" y="2448"/>
            <a:chExt cx="1968" cy="384"/>
          </a:xfrm>
        </p:grpSpPr>
        <p:sp>
          <p:nvSpPr>
            <p:cNvPr id="97334" name="Line 45"/>
            <p:cNvSpPr>
              <a:spLocks noChangeShapeType="1"/>
            </p:cNvSpPr>
            <p:nvPr/>
          </p:nvSpPr>
          <p:spPr bwMode="auto">
            <a:xfrm>
              <a:off x="2448" y="244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5" name="Line 46"/>
            <p:cNvSpPr>
              <a:spLocks noChangeShapeType="1"/>
            </p:cNvSpPr>
            <p:nvPr/>
          </p:nvSpPr>
          <p:spPr bwMode="auto">
            <a:xfrm>
              <a:off x="2736" y="244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6" name="Line 47"/>
            <p:cNvSpPr>
              <a:spLocks noChangeShapeType="1"/>
            </p:cNvSpPr>
            <p:nvPr/>
          </p:nvSpPr>
          <p:spPr bwMode="auto">
            <a:xfrm>
              <a:off x="3024" y="244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7" name="Line 48"/>
            <p:cNvSpPr>
              <a:spLocks noChangeShapeType="1"/>
            </p:cNvSpPr>
            <p:nvPr/>
          </p:nvSpPr>
          <p:spPr bwMode="auto">
            <a:xfrm>
              <a:off x="3312" y="244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38" name="Line 82"/>
            <p:cNvSpPr>
              <a:spLocks noChangeShapeType="1"/>
            </p:cNvSpPr>
            <p:nvPr/>
          </p:nvSpPr>
          <p:spPr bwMode="auto">
            <a:xfrm>
              <a:off x="3648" y="244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50292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93" name="Rectangle 85"/>
          <p:cNvSpPr>
            <a:spLocks noChangeArrowheads="1"/>
          </p:cNvSpPr>
          <p:nvPr/>
        </p:nvSpPr>
        <p:spPr bwMode="auto">
          <a:xfrm>
            <a:off x="54864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sp>
        <p:nvSpPr>
          <p:cNvPr id="17494" name="Rectangle 86"/>
          <p:cNvSpPr>
            <a:spLocks noChangeArrowheads="1"/>
          </p:cNvSpPr>
          <p:nvPr/>
        </p:nvSpPr>
        <p:spPr bwMode="auto">
          <a:xfrm>
            <a:off x="59436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1</a:t>
            </a: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6400800" y="5105400"/>
            <a:ext cx="45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ea typeface="굴림" pitchFamily="50" charset="-127"/>
              </a:rPr>
              <a:t>0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5181600" y="4800600"/>
            <a:ext cx="152400" cy="381000"/>
            <a:chOff x="2928" y="2976"/>
            <a:chExt cx="96" cy="240"/>
          </a:xfrm>
        </p:grpSpPr>
        <p:sp>
          <p:nvSpPr>
            <p:cNvPr id="97344" name="Line 91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45" name="Group 9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46" name="Freeform 88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47" name="Oval 89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93"/>
          <p:cNvGrpSpPr>
            <a:grpSpLocks/>
          </p:cNvGrpSpPr>
          <p:nvPr/>
        </p:nvGrpSpPr>
        <p:grpSpPr bwMode="auto">
          <a:xfrm>
            <a:off x="5638800" y="4800600"/>
            <a:ext cx="152400" cy="381000"/>
            <a:chOff x="2928" y="2976"/>
            <a:chExt cx="96" cy="240"/>
          </a:xfrm>
        </p:grpSpPr>
        <p:sp>
          <p:nvSpPr>
            <p:cNvPr id="97349" name="Line 9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50" name="Group 9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51" name="Freeform 9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52" name="Oval 9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6096000" y="4800600"/>
            <a:ext cx="152400" cy="381000"/>
            <a:chOff x="2928" y="2976"/>
            <a:chExt cx="96" cy="240"/>
          </a:xfrm>
        </p:grpSpPr>
        <p:sp>
          <p:nvSpPr>
            <p:cNvPr id="97354" name="Line 9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55" name="Group 10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56" name="Freeform 10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57" name="Oval 10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3"/>
          <p:cNvGrpSpPr>
            <a:grpSpLocks/>
          </p:cNvGrpSpPr>
          <p:nvPr/>
        </p:nvGrpSpPr>
        <p:grpSpPr bwMode="auto">
          <a:xfrm>
            <a:off x="6553200" y="4800600"/>
            <a:ext cx="152400" cy="381000"/>
            <a:chOff x="2928" y="2976"/>
            <a:chExt cx="96" cy="240"/>
          </a:xfrm>
        </p:grpSpPr>
        <p:sp>
          <p:nvSpPr>
            <p:cNvPr id="97359" name="Line 10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60" name="Group 10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61" name="Freeform 10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62" name="Oval 10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5181600" y="2133600"/>
            <a:ext cx="152400" cy="381000"/>
            <a:chOff x="2928" y="2976"/>
            <a:chExt cx="96" cy="240"/>
          </a:xfrm>
        </p:grpSpPr>
        <p:sp>
          <p:nvSpPr>
            <p:cNvPr id="97364" name="Line 10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65" name="Group 11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66" name="Freeform 11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67" name="Oval 11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5638800" y="2133600"/>
            <a:ext cx="152400" cy="381000"/>
            <a:chOff x="2928" y="2976"/>
            <a:chExt cx="96" cy="240"/>
          </a:xfrm>
        </p:grpSpPr>
        <p:sp>
          <p:nvSpPr>
            <p:cNvPr id="97369" name="Line 11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70" name="Group 11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71" name="Freeform 11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72" name="Oval 11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6096000" y="2133600"/>
            <a:ext cx="152400" cy="381000"/>
            <a:chOff x="2928" y="2976"/>
            <a:chExt cx="96" cy="240"/>
          </a:xfrm>
        </p:grpSpPr>
        <p:sp>
          <p:nvSpPr>
            <p:cNvPr id="97374" name="Line 119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75" name="Group 120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76" name="Freeform 121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77" name="Oval 122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23"/>
          <p:cNvGrpSpPr>
            <a:grpSpLocks/>
          </p:cNvGrpSpPr>
          <p:nvPr/>
        </p:nvGrpSpPr>
        <p:grpSpPr bwMode="auto">
          <a:xfrm>
            <a:off x="6553200" y="2133600"/>
            <a:ext cx="152400" cy="381000"/>
            <a:chOff x="2928" y="2976"/>
            <a:chExt cx="96" cy="240"/>
          </a:xfrm>
        </p:grpSpPr>
        <p:sp>
          <p:nvSpPr>
            <p:cNvPr id="97379" name="Line 124"/>
            <p:cNvSpPr>
              <a:spLocks noChangeShapeType="1"/>
            </p:cNvSpPr>
            <p:nvPr/>
          </p:nvSpPr>
          <p:spPr bwMode="auto">
            <a:xfrm>
              <a:off x="297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80" name="Group 125"/>
            <p:cNvGrpSpPr>
              <a:grpSpLocks/>
            </p:cNvGrpSpPr>
            <p:nvPr/>
          </p:nvGrpSpPr>
          <p:grpSpPr bwMode="auto">
            <a:xfrm>
              <a:off x="2928" y="3072"/>
              <a:ext cx="96" cy="96"/>
              <a:chOff x="1728" y="3744"/>
              <a:chExt cx="192" cy="192"/>
            </a:xfrm>
          </p:grpSpPr>
          <p:sp>
            <p:nvSpPr>
              <p:cNvPr id="97381" name="Freeform 126"/>
              <p:cNvSpPr>
                <a:spLocks/>
              </p:cNvSpPr>
              <p:nvPr/>
            </p:nvSpPr>
            <p:spPr bwMode="auto">
              <a:xfrm>
                <a:off x="1728" y="3744"/>
                <a:ext cx="192" cy="144"/>
              </a:xfrm>
              <a:custGeom>
                <a:avLst/>
                <a:gdLst>
                  <a:gd name="T0" fmla="*/ 0 w 192"/>
                  <a:gd name="T1" fmla="*/ 0 h 144"/>
                  <a:gd name="T2" fmla="*/ 192 w 192"/>
                  <a:gd name="T3" fmla="*/ 0 h 144"/>
                  <a:gd name="T4" fmla="*/ 96 w 192"/>
                  <a:gd name="T5" fmla="*/ 144 h 144"/>
                  <a:gd name="T6" fmla="*/ 0 w 19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0" y="0"/>
                    </a:moveTo>
                    <a:lnTo>
                      <a:pt x="192" y="0"/>
                    </a:lnTo>
                    <a:lnTo>
                      <a:pt x="96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382" name="Oval 127"/>
              <p:cNvSpPr>
                <a:spLocks noChangeArrowheads="1"/>
              </p:cNvSpPr>
              <p:nvPr/>
            </p:nvSpPr>
            <p:spPr bwMode="auto">
              <a:xfrm>
                <a:off x="1800" y="388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536" name="Rectangle 128"/>
          <p:cNvSpPr>
            <a:spLocks noChangeArrowheads="1"/>
          </p:cNvSpPr>
          <p:nvPr/>
        </p:nvSpPr>
        <p:spPr bwMode="auto">
          <a:xfrm>
            <a:off x="7391400" y="47244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>
                <a:solidFill>
                  <a:srgbClr val="0000FF"/>
                </a:solidFill>
                <a:ea typeface="굴림" pitchFamily="50" charset="-127"/>
              </a:rPr>
              <a:t>Inversion</a:t>
            </a:r>
          </a:p>
        </p:txBody>
      </p:sp>
      <p:sp>
        <p:nvSpPr>
          <p:cNvPr id="17537" name="AutoShape 129"/>
          <p:cNvSpPr>
            <a:spLocks noChangeArrowheads="1"/>
          </p:cNvSpPr>
          <p:nvPr/>
        </p:nvSpPr>
        <p:spPr bwMode="auto">
          <a:xfrm>
            <a:off x="6051550" y="2209800"/>
            <a:ext cx="228600" cy="2895600"/>
          </a:xfrm>
          <a:prstGeom prst="downArrow">
            <a:avLst>
              <a:gd name="adj1" fmla="val 50000"/>
              <a:gd name="adj2" fmla="val 126373"/>
            </a:avLst>
          </a:prstGeom>
          <a:solidFill>
            <a:srgbClr val="7FCA24"/>
          </a:solidFill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97385" name="Group 105"/>
          <p:cNvGrpSpPr>
            <a:grpSpLocks/>
          </p:cNvGrpSpPr>
          <p:nvPr/>
        </p:nvGrpSpPr>
        <p:grpSpPr bwMode="auto">
          <a:xfrm>
            <a:off x="4572000" y="3429000"/>
            <a:ext cx="457200" cy="457200"/>
            <a:chOff x="5040" y="1248"/>
            <a:chExt cx="288" cy="288"/>
          </a:xfrm>
        </p:grpSpPr>
        <p:pic>
          <p:nvPicPr>
            <p:cNvPr id="97386" name="Picture 106" descr="MC900340824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</p:spPr>
        </p:pic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5040" y="1248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 sz="3200" b="1">
                  <a:solidFill>
                    <a:srgbClr val="FFFF66"/>
                  </a:solidFill>
                  <a:ea typeface="굴림" pitchFamily="50" charset="-127"/>
                </a:rPr>
                <a:t>0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504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-0.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1.11022E-16 -0.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20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20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6" dur="20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3" grpId="0"/>
      <p:bldP spid="17444" grpId="0"/>
      <p:bldP spid="17445" grpId="0"/>
      <p:bldP spid="17446" grpId="0"/>
      <p:bldP spid="17457" grpId="0"/>
      <p:bldP spid="17458" grpId="0"/>
      <p:bldP spid="17459" grpId="0"/>
      <p:bldP spid="17460" grpId="0"/>
      <p:bldP spid="17461" grpId="0"/>
      <p:bldP spid="17462" grpId="0"/>
      <p:bldP spid="17470" grpId="0"/>
      <p:bldP spid="17472" grpId="0"/>
      <p:bldP spid="17473" grpId="0"/>
      <p:bldP spid="17474" grpId="0"/>
      <p:bldP spid="17475" grpId="0"/>
      <p:bldP spid="17476" grpId="0"/>
      <p:bldP spid="17480" grpId="0"/>
      <p:bldP spid="17485" grpId="0"/>
      <p:bldP spid="17486" grpId="0"/>
      <p:bldP spid="17487" grpId="0"/>
      <p:bldP spid="17488" grpId="0" animBg="1"/>
      <p:bldP spid="17489" grpId="0"/>
      <p:bldP spid="17492" grpId="0"/>
      <p:bldP spid="17493" grpId="0"/>
      <p:bldP spid="17494" grpId="0"/>
      <p:bldP spid="17495" grpId="0"/>
      <p:bldP spid="17536" grpId="0"/>
      <p:bldP spid="175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D26BA3-E1C2-42AF-B898-1653AC6E3BCE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Evaluation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052513"/>
            <a:ext cx="8516937" cy="5472112"/>
          </a:xfrm>
        </p:spPr>
        <p:txBody>
          <a:bodyPr/>
          <a:lstStyle/>
          <a:p>
            <a:pPr eaLnBrk="1" hangingPunct="1"/>
            <a:r>
              <a:rPr lang="en-US" altLang="ko-KR" sz="2400" smtClean="0">
                <a:ea typeface="굴림" pitchFamily="50" charset="-127"/>
              </a:rPr>
              <a:t>Monte Carlo simulations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Data block size = 512 bits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Perfect wear-leveling scheme (256-byte block)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Cell write endurance: </a:t>
            </a:r>
            <a:r>
              <a:rPr lang="en-US" altLang="ko-KR" sz="2000" smtClean="0">
                <a:ea typeface="굴림" pitchFamily="50" charset="-127"/>
                <a:sym typeface="Symbol" pitchFamily="18" charset="2"/>
              </a:rPr>
              <a:t></a:t>
            </a:r>
          </a:p>
          <a:p>
            <a:pPr lvl="1" eaLnBrk="1" hangingPunct="1"/>
            <a:r>
              <a:rPr lang="en-US" altLang="ko-KR" sz="2000" smtClean="0">
                <a:ea typeface="굴림" pitchFamily="50" charset="-127"/>
              </a:rPr>
              <a:t>IdealECC, ECP, SAFER, SAFER_FC</a:t>
            </a:r>
            <a:endParaRPr lang="ko-KR" altLang="en-US" sz="2000" smtClean="0">
              <a:ea typeface="굴림" pitchFamily="50" charset="-127"/>
            </a:endParaRPr>
          </a:p>
        </p:txBody>
      </p:sp>
      <p:graphicFrame>
        <p:nvGraphicFramePr>
          <p:cNvPr id="1036" name="Object 23"/>
          <p:cNvGraphicFramePr>
            <a:graphicFrameLocks noChangeAspect="1"/>
          </p:cNvGraphicFramePr>
          <p:nvPr/>
        </p:nvGraphicFramePr>
        <p:xfrm>
          <a:off x="228600" y="2971800"/>
          <a:ext cx="8686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차트" r:id="rId6" imgW="6705600" imgH="2762385" progId="Excel.Sheet.8">
                  <p:embed/>
                </p:oleObj>
              </mc:Choice>
              <mc:Fallback>
                <p:oleObj name="차트" r:id="rId6" imgW="6705600" imgH="2762385" progId="Excel.Shee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8686800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Line 24"/>
          <p:cNvSpPr>
            <a:spLocks noChangeShapeType="1"/>
          </p:cNvSpPr>
          <p:nvPr/>
        </p:nvSpPr>
        <p:spPr bwMode="auto">
          <a:xfrm flipH="1">
            <a:off x="5105400" y="3614738"/>
            <a:ext cx="358457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Line 26"/>
          <p:cNvSpPr>
            <a:spLocks noChangeShapeType="1"/>
          </p:cNvSpPr>
          <p:nvPr/>
        </p:nvSpPr>
        <p:spPr bwMode="auto">
          <a:xfrm flipV="1">
            <a:off x="6896100" y="3614738"/>
            <a:ext cx="0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7062788" y="3667125"/>
            <a:ext cx="685800" cy="3127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 type="none" w="lg" len="lg"/>
          </a:ln>
        </p:spPr>
        <p:txBody>
          <a:bodyPr lIns="18288" tIns="18288" rIns="18288" bIns="18288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  <a:ea typeface="굴림" pitchFamily="50" charset="-127"/>
              </a:rPr>
              <a:t>11.9%</a:t>
            </a:r>
          </a:p>
        </p:txBody>
      </p:sp>
    </p:spTree>
    <p:custDataLst>
      <p:tags r:id="rId2"/>
    </p:custDataLst>
  </p:cSld>
  <p:clrMapOvr>
    <a:masterClrMapping/>
  </p:clrMapOvr>
  <p:transition advTm="15576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2" grpId="0" animBg="1"/>
      <p:bldP spid="89114" grpId="0" animBg="1"/>
      <p:bldP spid="891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DA48F8-91E0-4AC3-AABF-0DAF6C96AF8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317500"/>
            <a:ext cx="8516937" cy="758825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Existing Error Correcting Methods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(72,64) Hamming code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For transient faults</a:t>
            </a:r>
          </a:p>
          <a:p>
            <a:pPr lvl="1" eaLnBrk="1" hangingPunct="1"/>
            <a:r>
              <a:rPr lang="en-US" altLang="ko-KR" b="1" smtClean="0">
                <a:solidFill>
                  <a:srgbClr val="FF0000"/>
                </a:solidFill>
                <a:ea typeface="굴림" pitchFamily="50" charset="-127"/>
              </a:rPr>
              <a:t>Single Error Correction</a:t>
            </a:r>
            <a:r>
              <a:rPr lang="en-US" altLang="ko-KR" smtClean="0">
                <a:ea typeface="굴림" pitchFamily="50" charset="-127"/>
              </a:rPr>
              <a:t> Double Error Detection (SECDED)</a:t>
            </a:r>
          </a:p>
          <a:p>
            <a:pPr lvl="1" eaLnBrk="1" hangingPunct="1"/>
            <a:r>
              <a:rPr lang="en-US" altLang="ko-KR" b="1" smtClean="0">
                <a:solidFill>
                  <a:srgbClr val="FF0000"/>
                </a:solidFill>
                <a:ea typeface="굴림" pitchFamily="50" charset="-127"/>
              </a:rPr>
              <a:t>12.5% overhead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Error-Correcting Pointers (ECP) </a:t>
            </a:r>
            <a:r>
              <a:rPr lang="en-US" altLang="ko-KR" sz="1800" b="1" smtClean="0">
                <a:solidFill>
                  <a:srgbClr val="0000FF"/>
                </a:solidFill>
                <a:ea typeface="굴림" pitchFamily="50" charset="-127"/>
              </a:rPr>
              <a:t>[Schechter, ISCA37]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Dynamically replace failed cells with extra cells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Storing multiple fail pointers for each data block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Recover from </a:t>
            </a:r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6</a:t>
            </a:r>
            <a:r>
              <a:rPr lang="en-US" altLang="ko-KR" smtClean="0">
                <a:ea typeface="굴림" pitchFamily="50" charset="-127"/>
              </a:rPr>
              <a:t> fails with </a:t>
            </a:r>
            <a:r>
              <a:rPr lang="en-US" altLang="ko-KR" smtClean="0">
                <a:solidFill>
                  <a:srgbClr val="0000FF"/>
                </a:solidFill>
                <a:ea typeface="굴림" pitchFamily="50" charset="-127"/>
              </a:rPr>
              <a:t>61-bit overhead (11.9%)</a:t>
            </a:r>
          </a:p>
        </p:txBody>
      </p:sp>
    </p:spTree>
  </p:cSld>
  <p:clrMapOvr>
    <a:masterClrMapping/>
  </p:clrMapOvr>
  <p:transition advTm="96705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2F1145-35C7-44DD-AC0B-8D928C60229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4400" b="1">
                <a:solidFill>
                  <a:srgbClr val="FFFF66"/>
                </a:solidFill>
                <a:ea typeface="굴림" pitchFamily="50" charset="-127"/>
              </a:rPr>
              <a:t>SAFER:</a:t>
            </a:r>
            <a:r>
              <a:rPr lang="en-US" altLang="ko-KR" sz="4000">
                <a:solidFill>
                  <a:srgbClr val="FFFF66"/>
                </a:solidFill>
                <a:ea typeface="굴림" pitchFamily="50" charset="-127"/>
              </a:rPr>
              <a:t>                             </a:t>
            </a:r>
            <a:br>
              <a:rPr lang="en-US" altLang="ko-KR" sz="4000">
                <a:solidFill>
                  <a:srgbClr val="FFFF66"/>
                </a:solidFill>
                <a:ea typeface="굴림" pitchFamily="50" charset="-127"/>
              </a:rPr>
            </a:br>
            <a:r>
              <a:rPr lang="en-US" altLang="ko-KR" sz="3600">
                <a:solidFill>
                  <a:srgbClr val="FFFF66"/>
                </a:solidFill>
                <a:ea typeface="굴림" pitchFamily="50" charset="-127"/>
              </a:rPr>
              <a:t>Stuck-At-Fault Error Recovery</a:t>
            </a:r>
          </a:p>
        </p:txBody>
      </p:sp>
    </p:spTree>
  </p:cSld>
  <p:clrMapOvr>
    <a:masterClrMapping/>
  </p:clrMapOvr>
  <p:transition advTm="17378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8" name="Oval 86"/>
          <p:cNvSpPr>
            <a:spLocks noChangeArrowheads="1"/>
          </p:cNvSpPr>
          <p:nvPr/>
        </p:nvSpPr>
        <p:spPr bwMode="auto">
          <a:xfrm>
            <a:off x="4572000" y="3962400"/>
            <a:ext cx="1828800" cy="609600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0000FF"/>
                </a:solidFill>
                <a:ea typeface="굴림" pitchFamily="50" charset="-127"/>
              </a:rPr>
              <a:t>SEC</a:t>
            </a:r>
          </a:p>
        </p:txBody>
      </p:sp>
      <p:sp>
        <p:nvSpPr>
          <p:cNvPr id="13399" name="Oval 87"/>
          <p:cNvSpPr>
            <a:spLocks noChangeArrowheads="1"/>
          </p:cNvSpPr>
          <p:nvPr/>
        </p:nvSpPr>
        <p:spPr bwMode="auto">
          <a:xfrm>
            <a:off x="6858000" y="3962400"/>
            <a:ext cx="1828800" cy="609600"/>
          </a:xfrm>
          <a:prstGeom prst="ellipse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 sz="2000" b="1">
                <a:solidFill>
                  <a:srgbClr val="0000FF"/>
                </a:solidFill>
                <a:ea typeface="굴림" pitchFamily="50" charset="-127"/>
              </a:rPr>
              <a:t>SEC</a:t>
            </a:r>
          </a:p>
        </p:txBody>
      </p:sp>
      <p:sp>
        <p:nvSpPr>
          <p:cNvPr id="91178" name="Rectangle 42"/>
          <p:cNvSpPr>
            <a:spLocks noChangeArrowheads="1"/>
          </p:cNvSpPr>
          <p:nvPr/>
        </p:nvSpPr>
        <p:spPr bwMode="auto">
          <a:xfrm>
            <a:off x="4800600" y="1752600"/>
            <a:ext cx="457200" cy="457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79" name="Rectangle 43"/>
          <p:cNvSpPr>
            <a:spLocks noChangeArrowheads="1"/>
          </p:cNvSpPr>
          <p:nvPr/>
        </p:nvSpPr>
        <p:spPr bwMode="auto">
          <a:xfrm>
            <a:off x="5257800" y="1752600"/>
            <a:ext cx="4572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0" name="Rectangle 44"/>
          <p:cNvSpPr>
            <a:spLocks noChangeArrowheads="1"/>
          </p:cNvSpPr>
          <p:nvPr/>
        </p:nvSpPr>
        <p:spPr bwMode="auto">
          <a:xfrm>
            <a:off x="5715000" y="17526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1" name="Rectangle 45"/>
          <p:cNvSpPr>
            <a:spLocks noChangeArrowheads="1"/>
          </p:cNvSpPr>
          <p:nvPr/>
        </p:nvSpPr>
        <p:spPr bwMode="auto">
          <a:xfrm>
            <a:off x="6172200" y="1752600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86600" y="1752600"/>
            <a:ext cx="4572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543800" y="1752600"/>
            <a:ext cx="457200" cy="457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5" name="Rectangle 49"/>
          <p:cNvSpPr>
            <a:spLocks noChangeArrowheads="1"/>
          </p:cNvSpPr>
          <p:nvPr/>
        </p:nvSpPr>
        <p:spPr bwMode="auto">
          <a:xfrm>
            <a:off x="8001000" y="1752600"/>
            <a:ext cx="457200" cy="4572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186" name="Picture 50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752600"/>
            <a:ext cx="457200" cy="457200"/>
          </a:xfrm>
          <a:prstGeom prst="rect">
            <a:avLst/>
          </a:prstGeom>
          <a:noFill/>
        </p:spPr>
      </p:pic>
      <p:pic>
        <p:nvPicPr>
          <p:cNvPr id="91187" name="Picture 51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752600"/>
            <a:ext cx="457200" cy="457200"/>
          </a:xfrm>
          <a:prstGeom prst="rect">
            <a:avLst/>
          </a:prstGeom>
          <a:noFill/>
        </p:spPr>
      </p:pic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4572000" y="3124200"/>
            <a:ext cx="457200" cy="457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0" name="Rectangle 64"/>
          <p:cNvSpPr>
            <a:spLocks noChangeArrowheads="1"/>
          </p:cNvSpPr>
          <p:nvPr/>
        </p:nvSpPr>
        <p:spPr bwMode="auto">
          <a:xfrm>
            <a:off x="5029200" y="3124200"/>
            <a:ext cx="4572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1" name="Rectangle 65"/>
          <p:cNvSpPr>
            <a:spLocks noChangeArrowheads="1"/>
          </p:cNvSpPr>
          <p:nvPr/>
        </p:nvSpPr>
        <p:spPr bwMode="auto">
          <a:xfrm>
            <a:off x="5486400" y="3124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2" name="Rectangle 66"/>
          <p:cNvSpPr>
            <a:spLocks noChangeArrowheads="1"/>
          </p:cNvSpPr>
          <p:nvPr/>
        </p:nvSpPr>
        <p:spPr bwMode="auto">
          <a:xfrm>
            <a:off x="5943600" y="3124200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203" name="Picture 67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124200"/>
            <a:ext cx="457200" cy="457200"/>
          </a:xfrm>
          <a:prstGeom prst="rect">
            <a:avLst/>
          </a:prstGeom>
          <a:noFill/>
        </p:spPr>
      </p:pic>
      <p:sp>
        <p:nvSpPr>
          <p:cNvPr id="91204" name="Rectangle 68"/>
          <p:cNvSpPr>
            <a:spLocks noChangeArrowheads="1"/>
          </p:cNvSpPr>
          <p:nvPr/>
        </p:nvSpPr>
        <p:spPr bwMode="auto">
          <a:xfrm>
            <a:off x="6858000" y="3124200"/>
            <a:ext cx="4572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5" name="Rectangle 69"/>
          <p:cNvSpPr>
            <a:spLocks noChangeArrowheads="1"/>
          </p:cNvSpPr>
          <p:nvPr/>
        </p:nvSpPr>
        <p:spPr bwMode="auto">
          <a:xfrm>
            <a:off x="7315200" y="3124200"/>
            <a:ext cx="4572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7772400" y="3124200"/>
            <a:ext cx="457200" cy="457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8229600" y="3124200"/>
            <a:ext cx="457200" cy="4572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208" name="Picture 72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3124200"/>
            <a:ext cx="457200" cy="457200"/>
          </a:xfrm>
          <a:prstGeom prst="rect">
            <a:avLst/>
          </a:prstGeom>
          <a:noFill/>
        </p:spPr>
      </p:pic>
      <p:sp>
        <p:nvSpPr>
          <p:cNvPr id="91138" name="슬라이드 번호 개체 틀 4"/>
          <p:cNvSpPr txBox="1">
            <a:spLocks noGrp="1"/>
          </p:cNvSpPr>
          <p:nvPr/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CF8D93-057F-45AA-A5A7-CF182E2E6C7B}" type="slidenum">
              <a:rPr lang="zh-TW" altLang="en-US" sz="900">
                <a:solidFill>
                  <a:schemeClr val="bg2"/>
                </a:solidFill>
                <a:latin typeface="Franklin Gothic Book" pitchFamily="34" charset="0"/>
                <a:ea typeface="PMingLiU" pitchFamily="18" charset="-120"/>
              </a:rPr>
              <a:pPr algn="r"/>
              <a:t>6</a:t>
            </a:fld>
            <a:endParaRPr lang="en-US" altLang="zh-TW" sz="900">
              <a:solidFill>
                <a:schemeClr val="bg2"/>
              </a:solidFill>
              <a:latin typeface="Franklin Gothic Book" pitchFamily="34" charset="0"/>
              <a:ea typeface="PMingLiU" pitchFamily="18" charset="-120"/>
            </a:endParaRPr>
          </a:p>
        </p:txBody>
      </p:sp>
      <p:sp>
        <p:nvSpPr>
          <p:cNvPr id="91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Concept of SAFER</a:t>
            </a:r>
          </a:p>
        </p:txBody>
      </p:sp>
      <p:sp>
        <p:nvSpPr>
          <p:cNvPr id="911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8463" y="1052513"/>
            <a:ext cx="4249737" cy="547211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Exploit two properties of Stuck-At Faults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Permanency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Readability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Multiple error correction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Fault separation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Low-cost Single Error Correction (SEC)</a:t>
            </a:r>
          </a:p>
          <a:p>
            <a:pPr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endParaRPr lang="ko-KR" altLang="en-US" smtClean="0">
              <a:ea typeface="굴림" pitchFamily="50" charset="-127"/>
            </a:endParaRPr>
          </a:p>
        </p:txBody>
      </p:sp>
      <p:sp>
        <p:nvSpPr>
          <p:cNvPr id="91188" name="Rectangle 52"/>
          <p:cNvSpPr>
            <a:spLocks noChangeArrowheads="1"/>
          </p:cNvSpPr>
          <p:nvPr/>
        </p:nvSpPr>
        <p:spPr bwMode="auto">
          <a:xfrm>
            <a:off x="4800600" y="1752600"/>
            <a:ext cx="457200" cy="457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89" name="Rectangle 53"/>
          <p:cNvSpPr>
            <a:spLocks noChangeArrowheads="1"/>
          </p:cNvSpPr>
          <p:nvPr/>
        </p:nvSpPr>
        <p:spPr bwMode="auto">
          <a:xfrm>
            <a:off x="5257800" y="1752600"/>
            <a:ext cx="4572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0" name="Rectangle 54"/>
          <p:cNvSpPr>
            <a:spLocks noChangeArrowheads="1"/>
          </p:cNvSpPr>
          <p:nvPr/>
        </p:nvSpPr>
        <p:spPr bwMode="auto">
          <a:xfrm>
            <a:off x="5715000" y="17526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1" name="Rectangle 55"/>
          <p:cNvSpPr>
            <a:spLocks noChangeArrowheads="1"/>
          </p:cNvSpPr>
          <p:nvPr/>
        </p:nvSpPr>
        <p:spPr bwMode="auto">
          <a:xfrm>
            <a:off x="6172200" y="1752600"/>
            <a:ext cx="4572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2" name="Rectangle 56"/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3" name="Rectangle 57"/>
          <p:cNvSpPr>
            <a:spLocks noChangeArrowheads="1"/>
          </p:cNvSpPr>
          <p:nvPr/>
        </p:nvSpPr>
        <p:spPr bwMode="auto">
          <a:xfrm>
            <a:off x="7086600" y="1752600"/>
            <a:ext cx="4572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7543800" y="1752600"/>
            <a:ext cx="457200" cy="4572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95" name="Rectangle 59"/>
          <p:cNvSpPr>
            <a:spLocks noChangeArrowheads="1"/>
          </p:cNvSpPr>
          <p:nvPr/>
        </p:nvSpPr>
        <p:spPr bwMode="auto">
          <a:xfrm>
            <a:off x="8001000" y="1752600"/>
            <a:ext cx="457200" cy="457200"/>
          </a:xfrm>
          <a:prstGeom prst="rect">
            <a:avLst/>
          </a:prstGeom>
          <a:solidFill>
            <a:srgbClr val="33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196" name="Picture 60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752600"/>
            <a:ext cx="457200" cy="457200"/>
          </a:xfrm>
          <a:prstGeom prst="rect">
            <a:avLst/>
          </a:prstGeom>
          <a:noFill/>
        </p:spPr>
      </p:pic>
      <p:pic>
        <p:nvPicPr>
          <p:cNvPr id="91197" name="Picture 61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1752600"/>
            <a:ext cx="457200" cy="457200"/>
          </a:xfrm>
          <a:prstGeom prst="rect">
            <a:avLst/>
          </a:prstGeom>
          <a:noFill/>
        </p:spPr>
      </p:pic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5572125" y="2438400"/>
            <a:ext cx="2173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>
                <a:solidFill>
                  <a:srgbClr val="0000FF"/>
                </a:solidFill>
                <a:ea typeface="굴림" pitchFamily="50" charset="-127"/>
              </a:rPr>
              <a:t>Fault Separation</a:t>
            </a:r>
          </a:p>
        </p:txBody>
      </p:sp>
    </p:spTree>
    <p:custDataLst>
      <p:tags r:id="rId1"/>
    </p:custDataLst>
  </p:cSld>
  <p:clrMapOvr>
    <a:masterClrMapping/>
  </p:clrMapOvr>
  <p:transition advTm="924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2 " pathEditMode="relative" ptsTypes="AA">
                                      <p:cBhvr>
                                        <p:cTn id="71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2 " pathEditMode="relative" ptsTypes="AA">
                                      <p:cBhvr>
                                        <p:cTn id="73" dur="10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2 " pathEditMode="relative" ptsTypes="AA">
                                      <p:cBhvr>
                                        <p:cTn id="75" dur="1000" fill="hold"/>
                                        <p:tgtEl>
                                          <p:spTgt spid="9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2 " pathEditMode="relative" ptsTypes="AA">
                                      <p:cBhvr>
                                        <p:cTn id="77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5 0.2 " pathEditMode="relative" ptsTypes="AA">
                                      <p:cBhvr>
                                        <p:cTn id="79" dur="10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.2 " pathEditMode="relative" ptsTypes="AA">
                                      <p:cBhvr>
                                        <p:cTn id="81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.2 " pathEditMode="relative" ptsTypes="AA">
                                      <p:cBhvr>
                                        <p:cTn id="83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.2 " pathEditMode="relative" ptsTypes="AA">
                                      <p:cBhvr>
                                        <p:cTn id="85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.2 " pathEditMode="relative" ptsTypes="AA">
                                      <p:cBhvr>
                                        <p:cTn id="87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 0.2 " pathEditMode="relative" ptsTypes="AA">
                                      <p:cBhvr>
                                        <p:cTn id="89" dur="10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2 L -0.025 0.33334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2 L -0.025 0.33334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2 L -0.025 0.33334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9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2 L -0.025 0.3333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2 L 0.025 0.33334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2 L 0.025 0.33334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2 L 0.025 0.33334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2 L 0.025 0.33334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2 L -0.025 0.33334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91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2 L 0.025 0.33334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91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7" dur="500"/>
                                        <p:tgtEl>
                                          <p:spTgt spid="91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0" dur="5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33333 L 0 0.5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9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33333 L 1.11022E-16 0.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1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3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33333 L 1.11022E-16 0.5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91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0.33333 L 0 0.5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91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3333 L 1.11022E-16 0.5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91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3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3333 L 0 0.5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91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3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3333 L 1.11022E-16 0.5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91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0.33333 L 0 0.5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91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8" grpId="0" animBg="1"/>
      <p:bldP spid="13399" grpId="0" animBg="1"/>
      <p:bldP spid="91178" grpId="0" animBg="1"/>
      <p:bldP spid="91179" grpId="0" animBg="1"/>
      <p:bldP spid="91180" grpId="0" animBg="1"/>
      <p:bldP spid="91181" grpId="0" animBg="1"/>
      <p:bldP spid="91182" grpId="0" animBg="1"/>
      <p:bldP spid="91183" grpId="0" animBg="1"/>
      <p:bldP spid="91184" grpId="0" animBg="1"/>
      <p:bldP spid="91185" grpId="0" animBg="1"/>
      <p:bldP spid="91199" grpId="0" animBg="1"/>
      <p:bldP spid="91200" grpId="0" animBg="1"/>
      <p:bldP spid="91201" grpId="0" animBg="1"/>
      <p:bldP spid="91202" grpId="0" animBg="1"/>
      <p:bldP spid="91204" grpId="0" animBg="1"/>
      <p:bldP spid="91205" grpId="0" animBg="1"/>
      <p:bldP spid="91206" grpId="0" animBg="1"/>
      <p:bldP spid="91207" grpId="0" animBg="1"/>
      <p:bldP spid="91188" grpId="0" animBg="1"/>
      <p:bldP spid="91188" grpId="1" animBg="1"/>
      <p:bldP spid="91188" grpId="2" animBg="1"/>
      <p:bldP spid="91188" grpId="3" animBg="1"/>
      <p:bldP spid="91189" grpId="0" animBg="1"/>
      <p:bldP spid="91189" grpId="1" animBg="1"/>
      <p:bldP spid="91189" grpId="2" animBg="1"/>
      <p:bldP spid="91189" grpId="3" animBg="1"/>
      <p:bldP spid="91190" grpId="0" animBg="1"/>
      <p:bldP spid="91190" grpId="1" animBg="1"/>
      <p:bldP spid="91190" grpId="2" animBg="1"/>
      <p:bldP spid="91190" grpId="3" animBg="1"/>
      <p:bldP spid="91191" grpId="0" animBg="1"/>
      <p:bldP spid="91191" grpId="1" animBg="1"/>
      <p:bldP spid="91191" grpId="2" animBg="1"/>
      <p:bldP spid="91191" grpId="3" animBg="1"/>
      <p:bldP spid="91192" grpId="0" animBg="1"/>
      <p:bldP spid="91192" grpId="1" animBg="1"/>
      <p:bldP spid="91192" grpId="2" animBg="1"/>
      <p:bldP spid="91192" grpId="3" animBg="1"/>
      <p:bldP spid="91193" grpId="0" animBg="1"/>
      <p:bldP spid="91193" grpId="1" animBg="1"/>
      <p:bldP spid="91193" grpId="2" animBg="1"/>
      <p:bldP spid="91193" grpId="3" animBg="1"/>
      <p:bldP spid="91194" grpId="0" animBg="1"/>
      <p:bldP spid="91194" grpId="1" animBg="1"/>
      <p:bldP spid="91194" grpId="2" animBg="1"/>
      <p:bldP spid="91194" grpId="3" animBg="1"/>
      <p:bldP spid="91195" grpId="0" animBg="1"/>
      <p:bldP spid="91195" grpId="1" animBg="1"/>
      <p:bldP spid="91195" grpId="2" animBg="1"/>
      <p:bldP spid="91195" grpId="3" animBg="1"/>
      <p:bldP spid="134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ECDD92-AEB0-46FE-9433-86681CDE9883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4400" b="1" dirty="0">
                <a:solidFill>
                  <a:srgbClr val="FFFF66"/>
                </a:solidFill>
                <a:ea typeface="굴림" pitchFamily="50" charset="-127"/>
                <a:cs typeface="+mn-cs"/>
              </a:rPr>
              <a:t>	SAFER:</a:t>
            </a:r>
            <a: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  <a:t>                             </a:t>
            </a:r>
            <a:b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</a:br>
            <a:r>
              <a:rPr lang="en-US" altLang="ko-KR" sz="4000" dirty="0">
                <a:solidFill>
                  <a:srgbClr val="FFFF66"/>
                </a:solidFill>
                <a:ea typeface="굴림" pitchFamily="50" charset="-127"/>
                <a:cs typeface="+mn-cs"/>
              </a:rPr>
              <a:t>		</a:t>
            </a:r>
            <a:r>
              <a:rPr lang="en-US" altLang="ko-KR" sz="3600" dirty="0">
                <a:solidFill>
                  <a:srgbClr val="FFFF66"/>
                </a:solidFill>
                <a:ea typeface="굴림" pitchFamily="50" charset="-127"/>
                <a:cs typeface="+mn-cs"/>
              </a:rPr>
              <a:t>1. Fault Separation</a:t>
            </a:r>
          </a:p>
          <a:p>
            <a:pPr>
              <a:defRPr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ea typeface="굴림" pitchFamily="50" charset="-127"/>
                <a:cs typeface="+mn-cs"/>
              </a:rPr>
              <a:t>		2. Single Error Correction</a:t>
            </a:r>
          </a:p>
        </p:txBody>
      </p:sp>
    </p:spTree>
  </p:cSld>
  <p:clrMapOvr>
    <a:masterClrMapping/>
  </p:clrMapOvr>
  <p:transition advTm="4493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BD8CAF-C054-48BB-898C-1F5585A811A3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Fault Separation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19954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Assuming 2 faults in an 8-bit block</a:t>
            </a:r>
          </a:p>
          <a:p>
            <a:pPr lvl="1" eaLnBrk="1" hangingPunct="1"/>
            <a:r>
              <a:rPr lang="en-US" altLang="ko-KR" smtClean="0">
                <a:ea typeface="굴림" pitchFamily="50" charset="-127"/>
              </a:rPr>
              <a:t>C(8,2) = 28 possible fault pairs</a:t>
            </a:r>
          </a:p>
          <a:p>
            <a:pPr lvl="1" eaLnBrk="1" hangingPunct="1"/>
            <a:endParaRPr lang="en-US" altLang="ko-KR" smtClean="0">
              <a:ea typeface="굴림" pitchFamily="50" charset="-127"/>
            </a:endParaRPr>
          </a:p>
          <a:p>
            <a:pPr eaLnBrk="1" hangingPunct="1"/>
            <a:r>
              <a:rPr lang="en-US" altLang="ko-KR" smtClean="0">
                <a:ea typeface="굴림" pitchFamily="50" charset="-127"/>
              </a:rPr>
              <a:t>How to separate these 2 faults (of all 28 pairs)?</a:t>
            </a:r>
          </a:p>
          <a:p>
            <a:pPr lvl="1" eaLnBrk="1" hangingPunct="1">
              <a:buFontTx/>
              <a:buNone/>
            </a:pPr>
            <a:endParaRPr lang="en-US" altLang="ko-KR" smtClean="0">
              <a:ea typeface="굴림" pitchFamily="50" charset="-127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352800" y="5334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810000" y="5334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267200" y="5334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724400" y="5334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181600" y="5334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5638800" y="5334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096000" y="5334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553200" y="5334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810000" y="44196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724400" y="44196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181600" y="44196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638800" y="44196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096000" y="44196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6553200" y="44196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3352800" y="3429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181600" y="3429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5638800" y="3429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4724400" y="3429000"/>
            <a:ext cx="457200" cy="457200"/>
          </a:xfrm>
          <a:prstGeom prst="rect">
            <a:avLst/>
          </a:prstGeom>
          <a:solidFill>
            <a:srgbClr val="66FF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6096000" y="3429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6553200" y="3429000"/>
            <a:ext cx="457200" cy="4572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33528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38100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42672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47244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51816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6388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60960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553200" y="5410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2057400" y="3429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Pattern #2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2057400" y="44196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Pattern #1</a:t>
            </a:r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2057400" y="5334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Pattern #0</a:t>
            </a: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33528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38100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42672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63536" name="Rectangle 48"/>
          <p:cNvSpPr>
            <a:spLocks noChangeArrowheads="1"/>
          </p:cNvSpPr>
          <p:nvPr/>
        </p:nvSpPr>
        <p:spPr bwMode="auto">
          <a:xfrm>
            <a:off x="47244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63537" name="Rectangle 49"/>
          <p:cNvSpPr>
            <a:spLocks noChangeArrowheads="1"/>
          </p:cNvSpPr>
          <p:nvPr/>
        </p:nvSpPr>
        <p:spPr bwMode="auto">
          <a:xfrm>
            <a:off x="51816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63538" name="Rectangle 50"/>
          <p:cNvSpPr>
            <a:spLocks noChangeArrowheads="1"/>
          </p:cNvSpPr>
          <p:nvPr/>
        </p:nvSpPr>
        <p:spPr bwMode="auto">
          <a:xfrm>
            <a:off x="56388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63539" name="Rectangle 51"/>
          <p:cNvSpPr>
            <a:spLocks noChangeArrowheads="1"/>
          </p:cNvSpPr>
          <p:nvPr/>
        </p:nvSpPr>
        <p:spPr bwMode="auto">
          <a:xfrm>
            <a:off x="60960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3540" name="Rectangle 52"/>
          <p:cNvSpPr>
            <a:spLocks noChangeArrowheads="1"/>
          </p:cNvSpPr>
          <p:nvPr/>
        </p:nvSpPr>
        <p:spPr bwMode="auto">
          <a:xfrm>
            <a:off x="6553200" y="44958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sp>
        <p:nvSpPr>
          <p:cNvPr id="63541" name="Rectangle 53"/>
          <p:cNvSpPr>
            <a:spLocks noChangeArrowheads="1"/>
          </p:cNvSpPr>
          <p:nvPr/>
        </p:nvSpPr>
        <p:spPr bwMode="auto">
          <a:xfrm>
            <a:off x="33528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63542" name="Rectangle 54"/>
          <p:cNvSpPr>
            <a:spLocks noChangeArrowheads="1"/>
          </p:cNvSpPr>
          <p:nvPr/>
        </p:nvSpPr>
        <p:spPr bwMode="auto">
          <a:xfrm>
            <a:off x="38100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42672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47244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51816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56388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63547" name="Rectangle 59"/>
          <p:cNvSpPr>
            <a:spLocks noChangeArrowheads="1"/>
          </p:cNvSpPr>
          <p:nvPr/>
        </p:nvSpPr>
        <p:spPr bwMode="auto">
          <a:xfrm>
            <a:off x="60960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3548" name="Rectangle 60"/>
          <p:cNvSpPr>
            <a:spLocks noChangeArrowheads="1"/>
          </p:cNvSpPr>
          <p:nvPr/>
        </p:nvSpPr>
        <p:spPr bwMode="auto">
          <a:xfrm>
            <a:off x="6553200" y="35052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pic>
        <p:nvPicPr>
          <p:cNvPr id="16442" name="Picture 58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505200"/>
            <a:ext cx="304800" cy="304800"/>
          </a:xfrm>
          <a:prstGeom prst="rect">
            <a:avLst/>
          </a:prstGeom>
          <a:noFill/>
        </p:spPr>
      </p:pic>
      <p:pic>
        <p:nvPicPr>
          <p:cNvPr id="16443" name="Picture 59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4495800"/>
            <a:ext cx="304800" cy="304800"/>
          </a:xfrm>
          <a:prstGeom prst="rect">
            <a:avLst/>
          </a:prstGeom>
          <a:noFill/>
        </p:spPr>
      </p:pic>
      <p:pic>
        <p:nvPicPr>
          <p:cNvPr id="16444" name="Picture 60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5410200"/>
            <a:ext cx="304800" cy="304800"/>
          </a:xfrm>
          <a:prstGeom prst="rect">
            <a:avLst/>
          </a:prstGeom>
          <a:noFill/>
        </p:spPr>
      </p:pic>
      <p:pic>
        <p:nvPicPr>
          <p:cNvPr id="16445" name="Picture 61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505200"/>
            <a:ext cx="304800" cy="304800"/>
          </a:xfrm>
          <a:prstGeom prst="rect">
            <a:avLst/>
          </a:prstGeom>
          <a:noFill/>
        </p:spPr>
      </p:pic>
      <p:pic>
        <p:nvPicPr>
          <p:cNvPr id="16446" name="Picture 62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495800"/>
            <a:ext cx="304800" cy="304800"/>
          </a:xfrm>
          <a:prstGeom prst="rect">
            <a:avLst/>
          </a:prstGeom>
          <a:noFill/>
        </p:spPr>
      </p:pic>
      <p:pic>
        <p:nvPicPr>
          <p:cNvPr id="16447" name="Picture 63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5410200"/>
            <a:ext cx="304800" cy="304800"/>
          </a:xfrm>
          <a:prstGeom prst="rect">
            <a:avLst/>
          </a:prstGeom>
          <a:noFill/>
        </p:spPr>
      </p:pic>
      <p:pic>
        <p:nvPicPr>
          <p:cNvPr id="16448" name="Picture 64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505200"/>
            <a:ext cx="304800" cy="304800"/>
          </a:xfrm>
          <a:prstGeom prst="rect">
            <a:avLst/>
          </a:prstGeom>
          <a:noFill/>
        </p:spPr>
      </p:pic>
      <p:pic>
        <p:nvPicPr>
          <p:cNvPr id="16449" name="Picture 65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495800"/>
            <a:ext cx="304800" cy="304800"/>
          </a:xfrm>
          <a:prstGeom prst="rect">
            <a:avLst/>
          </a:prstGeom>
          <a:noFill/>
        </p:spPr>
      </p:pic>
      <p:pic>
        <p:nvPicPr>
          <p:cNvPr id="16450" name="Picture 66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410200"/>
            <a:ext cx="304800" cy="304800"/>
          </a:xfrm>
          <a:prstGeom prst="rect">
            <a:avLst/>
          </a:prstGeom>
          <a:noFill/>
        </p:spPr>
      </p:pic>
      <p:pic>
        <p:nvPicPr>
          <p:cNvPr id="16451" name="Picture 67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05200"/>
            <a:ext cx="304800" cy="304800"/>
          </a:xfrm>
          <a:prstGeom prst="rect">
            <a:avLst/>
          </a:prstGeom>
          <a:noFill/>
        </p:spPr>
      </p:pic>
      <p:pic>
        <p:nvPicPr>
          <p:cNvPr id="16452" name="Picture 68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495800"/>
            <a:ext cx="304800" cy="304800"/>
          </a:xfrm>
          <a:prstGeom prst="rect">
            <a:avLst/>
          </a:prstGeom>
          <a:noFill/>
        </p:spPr>
      </p:pic>
      <p:pic>
        <p:nvPicPr>
          <p:cNvPr id="16453" name="Picture 69" descr="MC900340824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410200"/>
            <a:ext cx="304800" cy="304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advTm="6408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9" dur="5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6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9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2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5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63502" grpId="0" animBg="1"/>
      <p:bldP spid="63503" grpId="0" animBg="1"/>
      <p:bldP spid="63504" grpId="0" animBg="1"/>
      <p:bldP spid="63505" grpId="0" animBg="1"/>
      <p:bldP spid="63506" grpId="0" animBg="1"/>
      <p:bldP spid="63507" grpId="0" animBg="1"/>
      <p:bldP spid="63508" grpId="0" animBg="1"/>
      <p:bldP spid="63509" grpId="0" animBg="1"/>
      <p:bldP spid="63510" grpId="0" animBg="1"/>
      <p:bldP spid="63511" grpId="0" animBg="1"/>
      <p:bldP spid="63512" grpId="0" animBg="1"/>
      <p:bldP spid="63513" grpId="0" animBg="1"/>
      <p:bldP spid="63514" grpId="0" animBg="1"/>
      <p:bldP spid="63515" grpId="0" animBg="1"/>
      <p:bldP spid="63516" grpId="0"/>
      <p:bldP spid="63517" grpId="0"/>
      <p:bldP spid="63518" grpId="0"/>
      <p:bldP spid="63519" grpId="0"/>
      <p:bldP spid="63520" grpId="0"/>
      <p:bldP spid="63521" grpId="0"/>
      <p:bldP spid="63522" grpId="0"/>
      <p:bldP spid="63523" grpId="0"/>
      <p:bldP spid="63525" grpId="0"/>
      <p:bldP spid="63526" grpId="0"/>
      <p:bldP spid="63527" grpId="0"/>
      <p:bldP spid="63533" grpId="0"/>
      <p:bldP spid="63534" grpId="0"/>
      <p:bldP spid="63535" grpId="0"/>
      <p:bldP spid="63536" grpId="0"/>
      <p:bldP spid="63537" grpId="0"/>
      <p:bldP spid="63538" grpId="0"/>
      <p:bldP spid="63539" grpId="0"/>
      <p:bldP spid="63540" grpId="0"/>
      <p:bldP spid="63541" grpId="0"/>
      <p:bldP spid="63542" grpId="0"/>
      <p:bldP spid="63543" grpId="0"/>
      <p:bldP spid="63544" grpId="0"/>
      <p:bldP spid="63545" grpId="0"/>
      <p:bldP spid="63546" grpId="0"/>
      <p:bldP spid="63547" grpId="0"/>
      <p:bldP spid="635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98FBAC-4A86-4195-A7FB-F5BD2B1664CF}" type="slidenum">
              <a:rPr lang="zh-TW" altLang="en-US"/>
              <a:pPr/>
              <a:t>9</a:t>
            </a:fld>
            <a:endParaRPr lang="en-US" altLang="zh-TW"/>
          </a:p>
        </p:txBody>
      </p:sp>
      <p:grpSp>
        <p:nvGrpSpPr>
          <p:cNvPr id="17508" name="Group 100"/>
          <p:cNvGrpSpPr>
            <a:grpSpLocks/>
          </p:cNvGrpSpPr>
          <p:nvPr/>
        </p:nvGrpSpPr>
        <p:grpSpPr bwMode="auto">
          <a:xfrm>
            <a:off x="2438400" y="3352800"/>
            <a:ext cx="5486400" cy="457200"/>
            <a:chOff x="1536" y="3264"/>
            <a:chExt cx="3456" cy="288"/>
          </a:xfrm>
        </p:grpSpPr>
        <p:sp>
          <p:nvSpPr>
            <p:cNvPr id="17497" name="Rectangle 14"/>
            <p:cNvSpPr>
              <a:spLocks noChangeArrowheads="1"/>
            </p:cNvSpPr>
            <p:nvPr/>
          </p:nvSpPr>
          <p:spPr bwMode="auto">
            <a:xfrm>
              <a:off x="1536" y="3264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8" name="Rectangle 15"/>
            <p:cNvSpPr>
              <a:spLocks noChangeArrowheads="1"/>
            </p:cNvSpPr>
            <p:nvPr/>
          </p:nvSpPr>
          <p:spPr bwMode="auto">
            <a:xfrm>
              <a:off x="1824" y="3264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9" name="Rectangle 16"/>
            <p:cNvSpPr>
              <a:spLocks noChangeArrowheads="1"/>
            </p:cNvSpPr>
            <p:nvPr/>
          </p:nvSpPr>
          <p:spPr bwMode="auto">
            <a:xfrm>
              <a:off x="2112" y="3264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0" name="Rectangle 17"/>
            <p:cNvSpPr>
              <a:spLocks noChangeArrowheads="1"/>
            </p:cNvSpPr>
            <p:nvPr/>
          </p:nvSpPr>
          <p:spPr bwMode="auto">
            <a:xfrm>
              <a:off x="2400" y="3264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1" name="Rectangle 18"/>
            <p:cNvSpPr>
              <a:spLocks noChangeArrowheads="1"/>
            </p:cNvSpPr>
            <p:nvPr/>
          </p:nvSpPr>
          <p:spPr bwMode="auto">
            <a:xfrm>
              <a:off x="2688" y="3264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2" name="Rectangle 19"/>
            <p:cNvSpPr>
              <a:spLocks noChangeArrowheads="1"/>
            </p:cNvSpPr>
            <p:nvPr/>
          </p:nvSpPr>
          <p:spPr bwMode="auto">
            <a:xfrm>
              <a:off x="2976" y="3264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3" name="Rectangle 20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4" name="Rectangle 21"/>
            <p:cNvSpPr>
              <a:spLocks noChangeArrowheads="1"/>
            </p:cNvSpPr>
            <p:nvPr/>
          </p:nvSpPr>
          <p:spPr bwMode="auto">
            <a:xfrm>
              <a:off x="3552" y="3264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505" name="Rectangle 85"/>
            <p:cNvSpPr>
              <a:spLocks noChangeArrowheads="1"/>
            </p:cNvSpPr>
            <p:nvPr/>
          </p:nvSpPr>
          <p:spPr bwMode="auto">
            <a:xfrm>
              <a:off x="4272" y="3264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#2</a:t>
              </a:r>
            </a:p>
          </p:txBody>
        </p:sp>
        <p:sp>
          <p:nvSpPr>
            <p:cNvPr id="17506" name="AutoShape 86"/>
            <p:cNvSpPr>
              <a:spLocks noChangeArrowheads="1"/>
            </p:cNvSpPr>
            <p:nvPr/>
          </p:nvSpPr>
          <p:spPr bwMode="auto">
            <a:xfrm>
              <a:off x="3936" y="3360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7509" name="Group 101"/>
          <p:cNvGrpSpPr>
            <a:grpSpLocks/>
          </p:cNvGrpSpPr>
          <p:nvPr/>
        </p:nvGrpSpPr>
        <p:grpSpPr bwMode="auto">
          <a:xfrm>
            <a:off x="2438400" y="3962400"/>
            <a:ext cx="5486400" cy="457200"/>
            <a:chOff x="1536" y="3648"/>
            <a:chExt cx="3456" cy="288"/>
          </a:xfrm>
        </p:grpSpPr>
        <p:sp>
          <p:nvSpPr>
            <p:cNvPr id="17487" name="Rectangle 66"/>
            <p:cNvSpPr>
              <a:spLocks noChangeArrowheads="1"/>
            </p:cNvSpPr>
            <p:nvPr/>
          </p:nvSpPr>
          <p:spPr bwMode="auto">
            <a:xfrm>
              <a:off x="1536" y="3648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8" name="Rectangle 67"/>
            <p:cNvSpPr>
              <a:spLocks noChangeArrowheads="1"/>
            </p:cNvSpPr>
            <p:nvPr/>
          </p:nvSpPr>
          <p:spPr bwMode="auto">
            <a:xfrm>
              <a:off x="1824" y="3648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9" name="Rectangle 68"/>
            <p:cNvSpPr>
              <a:spLocks noChangeArrowheads="1"/>
            </p:cNvSpPr>
            <p:nvPr/>
          </p:nvSpPr>
          <p:spPr bwMode="auto">
            <a:xfrm>
              <a:off x="2112" y="3648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0" name="Rectangle 69"/>
            <p:cNvSpPr>
              <a:spLocks noChangeArrowheads="1"/>
            </p:cNvSpPr>
            <p:nvPr/>
          </p:nvSpPr>
          <p:spPr bwMode="auto">
            <a:xfrm>
              <a:off x="2400" y="3648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1" name="Rectangle 70"/>
            <p:cNvSpPr>
              <a:spLocks noChangeArrowheads="1"/>
            </p:cNvSpPr>
            <p:nvPr/>
          </p:nvSpPr>
          <p:spPr bwMode="auto">
            <a:xfrm>
              <a:off x="2688" y="3648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2" name="Rectangle 71"/>
            <p:cNvSpPr>
              <a:spLocks noChangeArrowheads="1"/>
            </p:cNvSpPr>
            <p:nvPr/>
          </p:nvSpPr>
          <p:spPr bwMode="auto">
            <a:xfrm>
              <a:off x="2976" y="3648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3" name="Rectangle 72"/>
            <p:cNvSpPr>
              <a:spLocks noChangeArrowheads="1"/>
            </p:cNvSpPr>
            <p:nvPr/>
          </p:nvSpPr>
          <p:spPr bwMode="auto">
            <a:xfrm>
              <a:off x="3264" y="3648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4" name="Rectangle 73"/>
            <p:cNvSpPr>
              <a:spLocks noChangeArrowheads="1"/>
            </p:cNvSpPr>
            <p:nvPr/>
          </p:nvSpPr>
          <p:spPr bwMode="auto">
            <a:xfrm>
              <a:off x="3552" y="3648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95" name="Rectangle 84"/>
            <p:cNvSpPr>
              <a:spLocks noChangeArrowheads="1"/>
            </p:cNvSpPr>
            <p:nvPr/>
          </p:nvSpPr>
          <p:spPr bwMode="auto">
            <a:xfrm>
              <a:off x="4272" y="3648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#1</a:t>
              </a:r>
            </a:p>
          </p:txBody>
        </p:sp>
        <p:sp>
          <p:nvSpPr>
            <p:cNvPr id="17496" name="AutoShape 87"/>
            <p:cNvSpPr>
              <a:spLocks noChangeArrowheads="1"/>
            </p:cNvSpPr>
            <p:nvPr/>
          </p:nvSpPr>
          <p:spPr bwMode="auto">
            <a:xfrm>
              <a:off x="3936" y="374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7510" name="Group 102"/>
          <p:cNvGrpSpPr>
            <a:grpSpLocks/>
          </p:cNvGrpSpPr>
          <p:nvPr/>
        </p:nvGrpSpPr>
        <p:grpSpPr bwMode="auto">
          <a:xfrm>
            <a:off x="2438400" y="4572000"/>
            <a:ext cx="5486400" cy="457200"/>
            <a:chOff x="1536" y="4032"/>
            <a:chExt cx="3456" cy="288"/>
          </a:xfrm>
        </p:grpSpPr>
        <p:sp>
          <p:nvSpPr>
            <p:cNvPr id="17477" name="Rectangle 74"/>
            <p:cNvSpPr>
              <a:spLocks noChangeArrowheads="1"/>
            </p:cNvSpPr>
            <p:nvPr/>
          </p:nvSpPr>
          <p:spPr bwMode="auto">
            <a:xfrm>
              <a:off x="1536" y="4032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78" name="Rectangle 75"/>
            <p:cNvSpPr>
              <a:spLocks noChangeArrowheads="1"/>
            </p:cNvSpPr>
            <p:nvPr/>
          </p:nvSpPr>
          <p:spPr bwMode="auto">
            <a:xfrm>
              <a:off x="1824" y="4032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79" name="Rectangle 76"/>
            <p:cNvSpPr>
              <a:spLocks noChangeArrowheads="1"/>
            </p:cNvSpPr>
            <p:nvPr/>
          </p:nvSpPr>
          <p:spPr bwMode="auto">
            <a:xfrm>
              <a:off x="2112" y="4032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0" name="Rectangle 77"/>
            <p:cNvSpPr>
              <a:spLocks noChangeArrowheads="1"/>
            </p:cNvSpPr>
            <p:nvPr/>
          </p:nvSpPr>
          <p:spPr bwMode="auto">
            <a:xfrm>
              <a:off x="2400" y="4032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1" name="Rectangle 78"/>
            <p:cNvSpPr>
              <a:spLocks noChangeArrowheads="1"/>
            </p:cNvSpPr>
            <p:nvPr/>
          </p:nvSpPr>
          <p:spPr bwMode="auto">
            <a:xfrm>
              <a:off x="2688" y="4032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2" name="Rectangle 79"/>
            <p:cNvSpPr>
              <a:spLocks noChangeArrowheads="1"/>
            </p:cNvSpPr>
            <p:nvPr/>
          </p:nvSpPr>
          <p:spPr bwMode="auto">
            <a:xfrm>
              <a:off x="2976" y="4032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3" name="Rectangle 80"/>
            <p:cNvSpPr>
              <a:spLocks noChangeArrowheads="1"/>
            </p:cNvSpPr>
            <p:nvPr/>
          </p:nvSpPr>
          <p:spPr bwMode="auto">
            <a:xfrm>
              <a:off x="3264" y="4032"/>
              <a:ext cx="288" cy="288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4" name="Rectangle 81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rgbClr val="FF9933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485" name="Rectangle 83"/>
            <p:cNvSpPr>
              <a:spLocks noChangeArrowheads="1"/>
            </p:cNvSpPr>
            <p:nvPr/>
          </p:nvSpPr>
          <p:spPr bwMode="auto">
            <a:xfrm>
              <a:off x="4272" y="4032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Pattern #0</a:t>
              </a:r>
            </a:p>
          </p:txBody>
        </p:sp>
        <p:sp>
          <p:nvSpPr>
            <p:cNvPr id="17486" name="AutoShape 88"/>
            <p:cNvSpPr>
              <a:spLocks noChangeArrowheads="1"/>
            </p:cNvSpPr>
            <p:nvPr/>
          </p:nvSpPr>
          <p:spPr bwMode="auto">
            <a:xfrm>
              <a:off x="3936" y="4128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Decision for Fault Separation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052513"/>
            <a:ext cx="8347075" cy="776287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50" charset="-127"/>
              </a:rPr>
              <a:t>Use bit pointers for fault separation</a:t>
            </a:r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2438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2895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3352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19" name="Rectangle 7"/>
          <p:cNvSpPr>
            <a:spLocks noChangeArrowheads="1"/>
          </p:cNvSpPr>
          <p:nvPr/>
        </p:nvSpPr>
        <p:spPr bwMode="auto">
          <a:xfrm>
            <a:off x="38100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0" name="Rectangle 8"/>
          <p:cNvSpPr>
            <a:spLocks noChangeArrowheads="1"/>
          </p:cNvSpPr>
          <p:nvPr/>
        </p:nvSpPr>
        <p:spPr bwMode="auto">
          <a:xfrm>
            <a:off x="42672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1" name="Rectangle 9"/>
          <p:cNvSpPr>
            <a:spLocks noChangeArrowheads="1"/>
          </p:cNvSpPr>
          <p:nvPr/>
        </p:nvSpPr>
        <p:spPr bwMode="auto">
          <a:xfrm>
            <a:off x="47244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2" name="Rectangle 10"/>
          <p:cNvSpPr>
            <a:spLocks noChangeArrowheads="1"/>
          </p:cNvSpPr>
          <p:nvPr/>
        </p:nvSpPr>
        <p:spPr bwMode="auto">
          <a:xfrm>
            <a:off x="51816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3" name="Rectangle 11"/>
          <p:cNvSpPr>
            <a:spLocks noChangeArrowheads="1"/>
          </p:cNvSpPr>
          <p:nvPr/>
        </p:nvSpPr>
        <p:spPr bwMode="auto">
          <a:xfrm>
            <a:off x="5638800" y="1905000"/>
            <a:ext cx="457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424" name="Rectangle 12"/>
          <p:cNvSpPr>
            <a:spLocks noChangeArrowheads="1"/>
          </p:cNvSpPr>
          <p:nvPr/>
        </p:nvSpPr>
        <p:spPr bwMode="auto">
          <a:xfrm>
            <a:off x="990600" y="19050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Data Block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990600" y="2362200"/>
            <a:ext cx="1143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Bit Pointer</a:t>
            </a:r>
          </a:p>
        </p:txBody>
      </p: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2438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7</a:t>
            </a:r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2895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6</a:t>
            </a: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3352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5</a:t>
            </a:r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38100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4</a:t>
            </a:r>
          </a:p>
        </p:txBody>
      </p:sp>
      <p:sp>
        <p:nvSpPr>
          <p:cNvPr id="65562" name="Rectangle 26"/>
          <p:cNvSpPr>
            <a:spLocks noChangeArrowheads="1"/>
          </p:cNvSpPr>
          <p:nvPr/>
        </p:nvSpPr>
        <p:spPr bwMode="auto">
          <a:xfrm>
            <a:off x="42672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3</a:t>
            </a:r>
          </a:p>
        </p:txBody>
      </p: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47244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2</a:t>
            </a:r>
          </a:p>
        </p:txBody>
      </p:sp>
      <p:sp>
        <p:nvSpPr>
          <p:cNvPr id="65564" name="Rectangle 28"/>
          <p:cNvSpPr>
            <a:spLocks noChangeArrowheads="1"/>
          </p:cNvSpPr>
          <p:nvPr/>
        </p:nvSpPr>
        <p:spPr bwMode="auto">
          <a:xfrm>
            <a:off x="51816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1</a:t>
            </a:r>
          </a:p>
        </p:txBody>
      </p: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5638800" y="2438400"/>
            <a:ext cx="457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altLang="ko-KR">
                <a:ea typeface="굴림" pitchFamily="50" charset="-127"/>
              </a:rPr>
              <a:t>0</a:t>
            </a:r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895600" y="2819400"/>
            <a:ext cx="457200" cy="2209800"/>
            <a:chOff x="1824" y="1776"/>
            <a:chExt cx="288" cy="1392"/>
          </a:xfrm>
        </p:grpSpPr>
        <p:sp>
          <p:nvSpPr>
            <p:cNvPr id="17473" name="Rectangle 31"/>
            <p:cNvSpPr>
              <a:spLocks noChangeArrowheads="1"/>
            </p:cNvSpPr>
            <p:nvPr/>
          </p:nvSpPr>
          <p:spPr bwMode="auto">
            <a:xfrm>
              <a:off x="1824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74" name="Rectangle 39"/>
            <p:cNvSpPr>
              <a:spLocks noChangeArrowheads="1"/>
            </p:cNvSpPr>
            <p:nvPr/>
          </p:nvSpPr>
          <p:spPr bwMode="auto">
            <a:xfrm>
              <a:off x="1824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75" name="Rectangle 47"/>
            <p:cNvSpPr>
              <a:spLocks noChangeArrowheads="1"/>
            </p:cNvSpPr>
            <p:nvPr/>
          </p:nvSpPr>
          <p:spPr bwMode="auto">
            <a:xfrm>
              <a:off x="1824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76" name="AutoShape 56"/>
            <p:cNvSpPr>
              <a:spLocks noChangeArrowheads="1"/>
            </p:cNvSpPr>
            <p:nvPr/>
          </p:nvSpPr>
          <p:spPr bwMode="auto">
            <a:xfrm>
              <a:off x="1920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3352800" y="2819400"/>
            <a:ext cx="457200" cy="2209800"/>
            <a:chOff x="2112" y="1776"/>
            <a:chExt cx="288" cy="1392"/>
          </a:xfrm>
        </p:grpSpPr>
        <p:sp>
          <p:nvSpPr>
            <p:cNvPr id="17469" name="Rectangle 32"/>
            <p:cNvSpPr>
              <a:spLocks noChangeArrowheads="1"/>
            </p:cNvSpPr>
            <p:nvPr/>
          </p:nvSpPr>
          <p:spPr bwMode="auto">
            <a:xfrm>
              <a:off x="2112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70" name="Rectangle 40"/>
            <p:cNvSpPr>
              <a:spLocks noChangeArrowheads="1"/>
            </p:cNvSpPr>
            <p:nvPr/>
          </p:nvSpPr>
          <p:spPr bwMode="auto">
            <a:xfrm>
              <a:off x="2112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71" name="Rectangle 48"/>
            <p:cNvSpPr>
              <a:spLocks noChangeArrowheads="1"/>
            </p:cNvSpPr>
            <p:nvPr/>
          </p:nvSpPr>
          <p:spPr bwMode="auto">
            <a:xfrm>
              <a:off x="2112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72" name="AutoShape 57"/>
            <p:cNvSpPr>
              <a:spLocks noChangeArrowheads="1"/>
            </p:cNvSpPr>
            <p:nvPr/>
          </p:nvSpPr>
          <p:spPr bwMode="auto">
            <a:xfrm>
              <a:off x="2208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3810000" y="2819400"/>
            <a:ext cx="457200" cy="2209800"/>
            <a:chOff x="2400" y="1776"/>
            <a:chExt cx="288" cy="1392"/>
          </a:xfrm>
        </p:grpSpPr>
        <p:sp>
          <p:nvSpPr>
            <p:cNvPr id="17465" name="Rectangle 33"/>
            <p:cNvSpPr>
              <a:spLocks noChangeArrowheads="1"/>
            </p:cNvSpPr>
            <p:nvPr/>
          </p:nvSpPr>
          <p:spPr bwMode="auto">
            <a:xfrm>
              <a:off x="2400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66" name="Rectangle 41"/>
            <p:cNvSpPr>
              <a:spLocks noChangeArrowheads="1"/>
            </p:cNvSpPr>
            <p:nvPr/>
          </p:nvSpPr>
          <p:spPr bwMode="auto">
            <a:xfrm>
              <a:off x="2400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67" name="Rectangle 49"/>
            <p:cNvSpPr>
              <a:spLocks noChangeArrowheads="1"/>
            </p:cNvSpPr>
            <p:nvPr/>
          </p:nvSpPr>
          <p:spPr bwMode="auto">
            <a:xfrm>
              <a:off x="2400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68" name="AutoShape 58"/>
            <p:cNvSpPr>
              <a:spLocks noChangeArrowheads="1"/>
            </p:cNvSpPr>
            <p:nvPr/>
          </p:nvSpPr>
          <p:spPr bwMode="auto">
            <a:xfrm>
              <a:off x="2496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4267200" y="2819400"/>
            <a:ext cx="457200" cy="2209800"/>
            <a:chOff x="2688" y="1776"/>
            <a:chExt cx="288" cy="1392"/>
          </a:xfrm>
        </p:grpSpPr>
        <p:sp>
          <p:nvSpPr>
            <p:cNvPr id="17461" name="Rectangle 34"/>
            <p:cNvSpPr>
              <a:spLocks noChangeArrowheads="1"/>
            </p:cNvSpPr>
            <p:nvPr/>
          </p:nvSpPr>
          <p:spPr bwMode="auto">
            <a:xfrm>
              <a:off x="2688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62" name="Rectangle 42"/>
            <p:cNvSpPr>
              <a:spLocks noChangeArrowheads="1"/>
            </p:cNvSpPr>
            <p:nvPr/>
          </p:nvSpPr>
          <p:spPr bwMode="auto">
            <a:xfrm>
              <a:off x="2688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63" name="Rectangle 50"/>
            <p:cNvSpPr>
              <a:spLocks noChangeArrowheads="1"/>
            </p:cNvSpPr>
            <p:nvPr/>
          </p:nvSpPr>
          <p:spPr bwMode="auto">
            <a:xfrm>
              <a:off x="2688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64" name="AutoShape 59"/>
            <p:cNvSpPr>
              <a:spLocks noChangeArrowheads="1"/>
            </p:cNvSpPr>
            <p:nvPr/>
          </p:nvSpPr>
          <p:spPr bwMode="auto">
            <a:xfrm>
              <a:off x="2784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4724400" y="2819400"/>
            <a:ext cx="457200" cy="2209800"/>
            <a:chOff x="2976" y="1776"/>
            <a:chExt cx="288" cy="1392"/>
          </a:xfrm>
        </p:grpSpPr>
        <p:sp>
          <p:nvSpPr>
            <p:cNvPr id="17457" name="Rectangle 35"/>
            <p:cNvSpPr>
              <a:spLocks noChangeArrowheads="1"/>
            </p:cNvSpPr>
            <p:nvPr/>
          </p:nvSpPr>
          <p:spPr bwMode="auto">
            <a:xfrm>
              <a:off x="2976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8" name="Rectangle 43"/>
            <p:cNvSpPr>
              <a:spLocks noChangeArrowheads="1"/>
            </p:cNvSpPr>
            <p:nvPr/>
          </p:nvSpPr>
          <p:spPr bwMode="auto">
            <a:xfrm>
              <a:off x="2976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2976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60" name="AutoShape 60"/>
            <p:cNvSpPr>
              <a:spLocks noChangeArrowheads="1"/>
            </p:cNvSpPr>
            <p:nvPr/>
          </p:nvSpPr>
          <p:spPr bwMode="auto">
            <a:xfrm>
              <a:off x="3072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7"/>
          <p:cNvGrpSpPr>
            <a:grpSpLocks/>
          </p:cNvGrpSpPr>
          <p:nvPr/>
        </p:nvGrpSpPr>
        <p:grpSpPr bwMode="auto">
          <a:xfrm>
            <a:off x="5181600" y="2819400"/>
            <a:ext cx="457200" cy="2209800"/>
            <a:chOff x="3264" y="1776"/>
            <a:chExt cx="288" cy="1392"/>
          </a:xfrm>
        </p:grpSpPr>
        <p:sp>
          <p:nvSpPr>
            <p:cNvPr id="17453" name="Rectangle 36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4" name="Rectangle 44"/>
            <p:cNvSpPr>
              <a:spLocks noChangeArrowheads="1"/>
            </p:cNvSpPr>
            <p:nvPr/>
          </p:nvSpPr>
          <p:spPr bwMode="auto">
            <a:xfrm>
              <a:off x="3264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5" name="Rectangle 52"/>
            <p:cNvSpPr>
              <a:spLocks noChangeArrowheads="1"/>
            </p:cNvSpPr>
            <p:nvPr/>
          </p:nvSpPr>
          <p:spPr bwMode="auto">
            <a:xfrm>
              <a:off x="3264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1</a:t>
              </a:r>
            </a:p>
          </p:txBody>
        </p:sp>
        <p:sp>
          <p:nvSpPr>
            <p:cNvPr id="17456" name="AutoShape 61"/>
            <p:cNvSpPr>
              <a:spLocks noChangeArrowheads="1"/>
            </p:cNvSpPr>
            <p:nvPr/>
          </p:nvSpPr>
          <p:spPr bwMode="auto">
            <a:xfrm>
              <a:off x="3360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98"/>
          <p:cNvGrpSpPr>
            <a:grpSpLocks/>
          </p:cNvGrpSpPr>
          <p:nvPr/>
        </p:nvGrpSpPr>
        <p:grpSpPr bwMode="auto">
          <a:xfrm>
            <a:off x="5638800" y="2819400"/>
            <a:ext cx="457200" cy="2209800"/>
            <a:chOff x="3552" y="1776"/>
            <a:chExt cx="288" cy="1392"/>
          </a:xfrm>
        </p:grpSpPr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3552" y="2112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0" name="Rectangle 45"/>
            <p:cNvSpPr>
              <a:spLocks noChangeArrowheads="1"/>
            </p:cNvSpPr>
            <p:nvPr/>
          </p:nvSpPr>
          <p:spPr bwMode="auto">
            <a:xfrm>
              <a:off x="3552" y="2496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1" name="Rectangle 53"/>
            <p:cNvSpPr>
              <a:spLocks noChangeArrowheads="1"/>
            </p:cNvSpPr>
            <p:nvPr/>
          </p:nvSpPr>
          <p:spPr bwMode="auto">
            <a:xfrm>
              <a:off x="3552" y="2880"/>
              <a:ext cx="28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0</a:t>
              </a:r>
            </a:p>
          </p:txBody>
        </p:sp>
        <p:sp>
          <p:nvSpPr>
            <p:cNvPr id="17452" name="AutoShape 62"/>
            <p:cNvSpPr>
              <a:spLocks noChangeArrowheads="1"/>
            </p:cNvSpPr>
            <p:nvPr/>
          </p:nvSpPr>
          <p:spPr bwMode="auto">
            <a:xfrm>
              <a:off x="3648" y="1776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2"/>
            </a:solidFill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7514" name="Group 106"/>
          <p:cNvGrpSpPr>
            <a:grpSpLocks/>
          </p:cNvGrpSpPr>
          <p:nvPr/>
        </p:nvGrpSpPr>
        <p:grpSpPr bwMode="auto">
          <a:xfrm>
            <a:off x="228600" y="2819400"/>
            <a:ext cx="2667000" cy="2209800"/>
            <a:chOff x="144" y="1776"/>
            <a:chExt cx="1680" cy="1392"/>
          </a:xfrm>
        </p:grpSpPr>
        <p:grpSp>
          <p:nvGrpSpPr>
            <p:cNvPr id="12" name="Group 91"/>
            <p:cNvGrpSpPr>
              <a:grpSpLocks/>
            </p:cNvGrpSpPr>
            <p:nvPr/>
          </p:nvGrpSpPr>
          <p:grpSpPr bwMode="auto">
            <a:xfrm>
              <a:off x="624" y="1776"/>
              <a:ext cx="1200" cy="1392"/>
              <a:chOff x="624" y="1776"/>
              <a:chExt cx="1200" cy="1392"/>
            </a:xfrm>
          </p:grpSpPr>
          <p:sp>
            <p:nvSpPr>
              <p:cNvPr id="17442" name="Rectangle 30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28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17443" name="Rectangle 38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28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17444" name="Rectangle 46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288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17445" name="AutoShape 55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96" cy="240"/>
              </a:xfrm>
              <a:prstGeom prst="downArrow">
                <a:avLst>
                  <a:gd name="adj1" fmla="val 50000"/>
                  <a:gd name="adj2" fmla="val 62500"/>
                </a:avLst>
              </a:prstGeom>
              <a:solidFill>
                <a:schemeClr val="accent2"/>
              </a:solidFill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7446" name="Rectangle 63"/>
              <p:cNvSpPr>
                <a:spLocks noChangeArrowheads="1"/>
              </p:cNvSpPr>
              <p:nvPr/>
            </p:nvSpPr>
            <p:spPr bwMode="auto">
              <a:xfrm>
                <a:off x="624" y="2112"/>
                <a:ext cx="72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r"/>
                <a:r>
                  <a:rPr lang="en-US" altLang="ko-KR">
                    <a:ea typeface="굴림" pitchFamily="50" charset="-127"/>
                  </a:rPr>
                  <a:t>bit 2</a:t>
                </a:r>
              </a:p>
            </p:txBody>
          </p:sp>
          <p:sp>
            <p:nvSpPr>
              <p:cNvPr id="17447" name="Rectangle 64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72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r"/>
                <a:r>
                  <a:rPr lang="en-US" altLang="ko-KR">
                    <a:ea typeface="굴림" pitchFamily="50" charset="-127"/>
                  </a:rPr>
                  <a:t>bit 1</a:t>
                </a:r>
              </a:p>
            </p:txBody>
          </p:sp>
          <p:sp>
            <p:nvSpPr>
              <p:cNvPr id="17448" name="Rectangle 65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72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r"/>
                <a:r>
                  <a:rPr lang="en-US" altLang="ko-KR">
                    <a:ea typeface="굴림" pitchFamily="50" charset="-127"/>
                  </a:rPr>
                  <a:t>bit 0</a:t>
                </a:r>
              </a:p>
            </p:txBody>
          </p:sp>
        </p:grpSp>
        <p:sp>
          <p:nvSpPr>
            <p:cNvPr id="17511" name="Rectangle 12"/>
            <p:cNvSpPr>
              <a:spLocks noChangeArrowheads="1"/>
            </p:cNvSpPr>
            <p:nvPr/>
          </p:nvSpPr>
          <p:spPr bwMode="auto">
            <a:xfrm>
              <a:off x="144" y="2496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lang="en-US" altLang="ko-KR">
                  <a:ea typeface="굴림" pitchFamily="50" charset="-127"/>
                </a:rPr>
                <a:t>Bit Pointer</a:t>
              </a:r>
            </a:p>
          </p:txBody>
        </p:sp>
        <p:sp>
          <p:nvSpPr>
            <p:cNvPr id="17513" name="AutoShape 105"/>
            <p:cNvSpPr>
              <a:spLocks/>
            </p:cNvSpPr>
            <p:nvPr/>
          </p:nvSpPr>
          <p:spPr bwMode="auto">
            <a:xfrm>
              <a:off x="864" y="2256"/>
              <a:ext cx="96" cy="768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6288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9" grpId="0"/>
      <p:bldP spid="65558" grpId="0"/>
      <p:bldP spid="65559" grpId="0"/>
      <p:bldP spid="65560" grpId="0"/>
      <p:bldP spid="65561" grpId="0"/>
      <p:bldP spid="65562" grpId="0"/>
      <p:bldP spid="65563" grpId="0"/>
      <p:bldP spid="65564" grpId="0"/>
      <p:bldP spid="655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5|6.5|5.1|19.8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3|4.2|1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2|1|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4.6|3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8|5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9|11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28.1|31.4|14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.4|0.4|0.4|0.2|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4|0|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5|0|0|0|0|0|0|0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13.9|10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8.5|21.4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7.3|16|1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3.3|8.2|0.7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|5.8|5.3|11.6|11.7|13.5|6.3|15.1|2.9|15.1|5.3|16|4.1|4|45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2|3.2|5.1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6|9.3|2.2|2.8"/>
</p:tagLst>
</file>

<file path=ppt/theme/theme1.xml><?xml version="1.0" encoding="utf-8"?>
<a:theme xmlns:a="http://schemas.openxmlformats.org/drawingml/2006/main" name="powerpoint_template">
  <a:themeElements>
    <a:clrScheme name="powerpoin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cf07</Template>
  <TotalTime>6416</TotalTime>
  <Words>1549</Words>
  <Application>Microsoft Office PowerPoint</Application>
  <PresentationFormat>On-screen Show (4:3)</PresentationFormat>
  <Paragraphs>816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powerpoint_template</vt:lpstr>
      <vt:lpstr>Worksheet</vt:lpstr>
      <vt:lpstr>Chart</vt:lpstr>
      <vt:lpstr>차트</vt:lpstr>
      <vt:lpstr>SAFER:  Stuck-At-Fault Error Recovery for Memories</vt:lpstr>
      <vt:lpstr>Emerging Memory Technologies</vt:lpstr>
      <vt:lpstr>Cell Write Endurance</vt:lpstr>
      <vt:lpstr>Existing Error Correcting Methods</vt:lpstr>
      <vt:lpstr>PowerPoint Presentation</vt:lpstr>
      <vt:lpstr>Concept of SAFER</vt:lpstr>
      <vt:lpstr>PowerPoint Presentation</vt:lpstr>
      <vt:lpstr>Fault Separation</vt:lpstr>
      <vt:lpstr>Decision for Fault Separation</vt:lpstr>
      <vt:lpstr>Decision for Fault Separation</vt:lpstr>
      <vt:lpstr>Decision for Fault Separation</vt:lpstr>
      <vt:lpstr>Extension to Multi-Group Partition</vt:lpstr>
      <vt:lpstr>Dynamic Partition</vt:lpstr>
      <vt:lpstr>Dynamic Partition</vt:lpstr>
      <vt:lpstr>PowerPoint Presentation</vt:lpstr>
      <vt:lpstr>Low-cost Single Error Correction</vt:lpstr>
      <vt:lpstr>Low-cost Single Error Correction</vt:lpstr>
      <vt:lpstr>Low-cost Single Error Correction</vt:lpstr>
      <vt:lpstr>Low-cost Single Error Correction</vt:lpstr>
      <vt:lpstr>PowerPoint Presentation</vt:lpstr>
      <vt:lpstr>SAFER Sequence for a Write</vt:lpstr>
      <vt:lpstr>Fail Information Cache</vt:lpstr>
      <vt:lpstr>PowerPoint Presentation</vt:lpstr>
      <vt:lpstr>Evaluation</vt:lpstr>
      <vt:lpstr>Relative Lifetime Improvement</vt:lpstr>
      <vt:lpstr>Conclusion</vt:lpstr>
      <vt:lpstr>PowerPoint Presentation</vt:lpstr>
      <vt:lpstr>SRAM Fail Info. Cache Overhead</vt:lpstr>
      <vt:lpstr>Relative Lifetime Improvement</vt:lpstr>
      <vt:lpstr>Lifetime Contribution per Meta-bit</vt:lpstr>
      <vt:lpstr>Average Number of Recovered Fails</vt:lpstr>
      <vt:lpstr>SAFER with Fail Cache</vt:lpstr>
      <vt:lpstr>Low-cost Single Error Correction</vt:lpstr>
      <vt:lpstr>Low-cost Single Error Correction</vt:lpstr>
      <vt:lpstr>Low-cost Single Error Correction</vt:lpstr>
      <vt:lpstr>Evaluation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SAFER:  Stuck-At-Fault Error Recovery for Memories</dc:title>
  <dc:creator>School of ECE</dc:creator>
  <cp:lastModifiedBy>Hsien-Hsin Lee</cp:lastModifiedBy>
  <cp:revision>67</cp:revision>
  <dcterms:created xsi:type="dcterms:W3CDTF">2010-11-27T22:14:04Z</dcterms:created>
  <dcterms:modified xsi:type="dcterms:W3CDTF">2010-12-14T04:15:23Z</dcterms:modified>
</cp:coreProperties>
</file>