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9"/>
    <p:restoredTop sz="94686"/>
  </p:normalViewPr>
  <p:slideViewPr>
    <p:cSldViewPr snapToGrid="0" snapToObjects="1">
      <p:cViewPr varScale="1">
        <p:scale>
          <a:sx n="103" d="100"/>
          <a:sy n="103" d="100"/>
        </p:scale>
        <p:origin x="1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gb0ed89cf6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9" name="Google Shape;3909;gb0ed89cf6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b0ed89cf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b0ed89cf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gb0ed89cf6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3" name="Google Shape;3923;gb0ed89cf6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gb0ed89cf6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8" name="Google Shape;3928;gb0ed89cf6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gb0ed89cf6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Google Shape;3938;gb0ed89cf6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gb0ed89cf6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8" name="Google Shape;3948;gb0ed89cf6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gb0ed89cf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8" name="Google Shape;3958;gb0ed89cf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b0ed89cf64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b0ed89cf64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gb0ed89cf6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9" name="Google Shape;3979;gb0ed89cf6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4" name="Google Shape;398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3" name="Google Shape;399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b104bcd28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1" name="Google Shape;3861;gb104bcd28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Google Shape;38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a7e8b9ee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a7e8b9ee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b11685c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b11685c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b11685caf4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b11685caf4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b11685caf4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b11685caf4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1999" y="696425"/>
            <a:ext cx="646670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 Shot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7" name="Google Shape;3837;p13"/>
          <p:cNvSpPr txBox="1">
            <a:spLocks noGrp="1"/>
          </p:cNvSpPr>
          <p:nvPr>
            <p:ph type="subTitle" idx="4294967295"/>
          </p:nvPr>
        </p:nvSpPr>
        <p:spPr>
          <a:xfrm>
            <a:off x="2245625" y="1856230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Team: I Love Data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Members: Els Dai, Jieru Shen, Yanjun Wan, Crystal Wu, Flora Zhang</a:t>
            </a:r>
            <a:endParaRPr>
              <a:solidFill>
                <a:srgbClr val="D3EBD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p22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2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Preprocessing</a:t>
            </a:r>
            <a:endParaRPr/>
          </a:p>
        </p:txBody>
      </p:sp>
      <p:sp>
        <p:nvSpPr>
          <p:cNvPr id="3917" name="Google Shape;3917;p23"/>
          <p:cNvSpPr txBox="1">
            <a:spLocks noGrp="1"/>
          </p:cNvSpPr>
          <p:nvPr>
            <p:ph type="body" idx="1"/>
          </p:nvPr>
        </p:nvSpPr>
        <p:spPr>
          <a:xfrm>
            <a:off x="5336800" y="1402225"/>
            <a:ext cx="2349900" cy="3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Numerical Variables: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Fill null values with the medians of the numerical variables </a:t>
            </a:r>
            <a:endParaRPr sz="14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H1n1_concern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H1n1_knowledge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Opinion_h1n1_vacc_effective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Opinion_h1n1_risk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Opinion_h1n1_sick_from_vacc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Opinion_seas_vacc_effective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Opinion_seas_risk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Opinion_seas_sick_from_vacc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18" name="Google Shape;3918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9" name="Google Shape;3919;p23"/>
          <p:cNvSpPr txBox="1">
            <a:spLocks noGrp="1"/>
          </p:cNvSpPr>
          <p:nvPr>
            <p:ph type="body" idx="2"/>
          </p:nvPr>
        </p:nvSpPr>
        <p:spPr>
          <a:xfrm>
            <a:off x="2749350" y="1402225"/>
            <a:ext cx="2179200" cy="3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Categorical Variables: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Convert categorical data to binary variables using one-hot encoding method</a:t>
            </a:r>
            <a:endParaRPr sz="14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Age_group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Education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Race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Income_poverty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Sex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Marital_status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Rent_or_own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Employment_status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Census_msa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0" name="Google Shape;3920;p23"/>
          <p:cNvSpPr txBox="1">
            <a:spLocks noGrp="1"/>
          </p:cNvSpPr>
          <p:nvPr>
            <p:ph type="body" idx="3"/>
          </p:nvPr>
        </p:nvSpPr>
        <p:spPr>
          <a:xfrm>
            <a:off x="570150" y="1402225"/>
            <a:ext cx="2179200" cy="3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Drop Columns and Null Values: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Hhs_geo_region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Employment_industry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Employment_occupation</a:t>
            </a: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050"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Health_insurance</a:t>
            </a:r>
            <a:endParaRPr sz="1050"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24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931" name="Google Shape;3931;p25"/>
          <p:cNvSpPr txBox="1">
            <a:spLocks noGrp="1"/>
          </p:cNvSpPr>
          <p:nvPr>
            <p:ph type="body" idx="1"/>
          </p:nvPr>
        </p:nvSpPr>
        <p:spPr>
          <a:xfrm>
            <a:off x="718300" y="15340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for H1N1 vaccine</a:t>
            </a:r>
            <a:endParaRPr sz="16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 sz="1600"/>
              <a:t>: </a:t>
            </a: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84.60%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932" name="Google Shape;3932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33" name="Google Shape;3933;p25"/>
          <p:cNvSpPr txBox="1">
            <a:spLocks noGrp="1"/>
          </p:cNvSpPr>
          <p:nvPr>
            <p:ph type="body" idx="2"/>
          </p:nvPr>
        </p:nvSpPr>
        <p:spPr>
          <a:xfrm>
            <a:off x="4156071" y="15340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for seasonal flu vaccine</a:t>
            </a:r>
            <a:endParaRPr sz="16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 sz="1600"/>
              <a:t>: </a:t>
            </a: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79.75%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934" name="Google Shape;39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2350875"/>
            <a:ext cx="32004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5" name="Google Shape;39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068" y="2350875"/>
            <a:ext cx="3200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p2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941" name="Google Shape;3941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942" name="Google Shape;3942;p26"/>
          <p:cNvSpPr txBox="1">
            <a:spLocks noGrp="1"/>
          </p:cNvSpPr>
          <p:nvPr>
            <p:ph type="body" idx="1"/>
          </p:nvPr>
        </p:nvSpPr>
        <p:spPr>
          <a:xfrm>
            <a:off x="718300" y="15340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for H1N1 vaccine</a:t>
            </a:r>
            <a:endParaRPr sz="16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 sz="1600"/>
              <a:t>: </a:t>
            </a:r>
            <a:r>
              <a:rPr lang="en" sz="1800" b="1">
                <a:latin typeface="Titillium Web"/>
                <a:ea typeface="Titillium Web"/>
                <a:cs typeface="Titillium Web"/>
                <a:sym typeface="Titillium Web"/>
              </a:rPr>
              <a:t>84.31%</a:t>
            </a:r>
            <a:endParaRPr sz="18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943" name="Google Shape;3943;p26"/>
          <p:cNvSpPr txBox="1">
            <a:spLocks noGrp="1"/>
          </p:cNvSpPr>
          <p:nvPr>
            <p:ph type="body" idx="4294967295"/>
          </p:nvPr>
        </p:nvSpPr>
        <p:spPr>
          <a:xfrm>
            <a:off x="4156071" y="15340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for seasonal flu vaccine</a:t>
            </a:r>
            <a:endParaRPr sz="16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 sz="1600"/>
              <a:t>: </a:t>
            </a:r>
            <a:r>
              <a:rPr lang="en" sz="1800" b="1">
                <a:latin typeface="Titillium Web"/>
                <a:ea typeface="Titillium Web"/>
                <a:cs typeface="Titillium Web"/>
                <a:sym typeface="Titillium Web"/>
              </a:rPr>
              <a:t>80.40%</a:t>
            </a:r>
            <a:endParaRPr sz="18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944" name="Google Shape;39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5" y="2335050"/>
            <a:ext cx="3200399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5" name="Google Shape;39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075" y="2335050"/>
            <a:ext cx="3200399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2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(KNN)</a:t>
            </a:r>
            <a:endParaRPr/>
          </a:p>
        </p:txBody>
      </p:sp>
      <p:sp>
        <p:nvSpPr>
          <p:cNvPr id="3951" name="Google Shape;3951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952" name="Google Shape;3952;p27"/>
          <p:cNvSpPr txBox="1">
            <a:spLocks noGrp="1"/>
          </p:cNvSpPr>
          <p:nvPr>
            <p:ph type="body" idx="1"/>
          </p:nvPr>
        </p:nvSpPr>
        <p:spPr>
          <a:xfrm>
            <a:off x="718300" y="15340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for H1N1 vaccine</a:t>
            </a:r>
            <a:endParaRPr sz="16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 sz="1600"/>
              <a:t>: </a:t>
            </a:r>
            <a:r>
              <a:rPr lang="en" sz="1800" b="1">
                <a:latin typeface="Titillium Web"/>
                <a:ea typeface="Titillium Web"/>
                <a:cs typeface="Titillium Web"/>
                <a:sym typeface="Titillium Web"/>
              </a:rPr>
              <a:t>81.99%</a:t>
            </a:r>
            <a:endParaRPr sz="18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953" name="Google Shape;3953;p27"/>
          <p:cNvSpPr txBox="1">
            <a:spLocks noGrp="1"/>
          </p:cNvSpPr>
          <p:nvPr>
            <p:ph type="body" idx="4294967295"/>
          </p:nvPr>
        </p:nvSpPr>
        <p:spPr>
          <a:xfrm>
            <a:off x="4156071" y="15340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for seasonal flu vaccine</a:t>
            </a:r>
            <a:endParaRPr sz="16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 sz="1600"/>
              <a:t>: </a:t>
            </a:r>
            <a:r>
              <a:rPr lang="en" sz="1800" b="1">
                <a:latin typeface="Titillium Web"/>
                <a:ea typeface="Titillium Web"/>
                <a:cs typeface="Titillium Web"/>
                <a:sym typeface="Titillium Web"/>
              </a:rPr>
              <a:t>60.73%</a:t>
            </a:r>
            <a:endParaRPr sz="18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954" name="Google Shape;39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00" y="2335050"/>
            <a:ext cx="3200399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5" name="Google Shape;39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075" y="2335050"/>
            <a:ext cx="3200399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(Feature Importance)</a:t>
            </a:r>
            <a:endParaRPr/>
          </a:p>
        </p:txBody>
      </p:sp>
      <p:sp>
        <p:nvSpPr>
          <p:cNvPr id="3966" name="Google Shape;3966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67" name="Google Shape;3967;p29"/>
          <p:cNvSpPr txBox="1">
            <a:spLocks noGrp="1"/>
          </p:cNvSpPr>
          <p:nvPr>
            <p:ph type="body" idx="1"/>
          </p:nvPr>
        </p:nvSpPr>
        <p:spPr>
          <a:xfrm>
            <a:off x="718300" y="1534050"/>
            <a:ext cx="75447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Model </a:t>
            </a:r>
            <a:r>
              <a:rPr lang="en"/>
              <a:t>with the highest </a:t>
            </a: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/>
              <a:t> and </a:t>
            </a: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AUC</a:t>
            </a:r>
            <a:r>
              <a:rPr lang="en"/>
              <a:t>: </a:t>
            </a: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Logistic regression model</a:t>
            </a:r>
            <a:endParaRPr sz="16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8" name="Google Shape;3968;p29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f</a:t>
            </a: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or H1N1 vaccine</a:t>
            </a:r>
            <a:endParaRPr sz="16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Important features (coefficients):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Doctor_recc_h1n1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Seasonal_vaccine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>
                <a:solidFill>
                  <a:srgbClr val="990000"/>
                </a:solidFill>
              </a:rPr>
              <a:t>Doctor_recc_seasonal (negative)</a:t>
            </a:r>
            <a:endParaRPr sz="1400">
              <a:solidFill>
                <a:srgbClr val="990000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Health_worker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Opinion_h1n1_vacc_effective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Opinion_h1n1_risk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Child_under_6_months</a:t>
            </a:r>
            <a:endParaRPr sz="1400"/>
          </a:p>
        </p:txBody>
      </p:sp>
      <p:sp>
        <p:nvSpPr>
          <p:cNvPr id="3969" name="Google Shape;3969;p2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f</a:t>
            </a: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or seasonal flu vaccine</a:t>
            </a:r>
            <a:endParaRPr sz="16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Important features (coefficients):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H1n1_vaccine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Doctor_recc_seasonal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65+ Years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>
                <a:solidFill>
                  <a:srgbClr val="990000"/>
                </a:solidFill>
              </a:rPr>
              <a:t>Doctor_recc_h1n1 (negative)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Health_worker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Opinion_seas_risk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</a:pPr>
            <a:r>
              <a:rPr lang="en" sz="1400"/>
              <a:t>Opinion_seas_vacc_effective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3975" name="Google Shape;3975;p30"/>
          <p:cNvSpPr txBox="1">
            <a:spLocks noGrp="1"/>
          </p:cNvSpPr>
          <p:nvPr>
            <p:ph type="body" idx="1"/>
          </p:nvPr>
        </p:nvSpPr>
        <p:spPr>
          <a:xfrm>
            <a:off x="718300" y="14287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AutoNum type="arabicPeriod"/>
            </a:pPr>
            <a:r>
              <a:rPr lang="en" sz="1800"/>
              <a:t>Whether an individual </a:t>
            </a:r>
            <a:r>
              <a:rPr lang="en" sz="18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had received H1N1 or seasonal flu vaccine</a:t>
            </a:r>
            <a:r>
              <a:rPr lang="en" sz="1800"/>
              <a:t> is a powerful predictor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AutoNum type="arabicPeriod"/>
            </a:pPr>
            <a:r>
              <a:rPr lang="en" sz="1800"/>
              <a:t>People tend to listen to </a:t>
            </a:r>
            <a:r>
              <a:rPr lang="en" sz="18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doctors’ recommendations</a:t>
            </a:r>
            <a:r>
              <a:rPr lang="en" sz="1800"/>
              <a:t> to decide whether to receive vaccines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AutoNum type="arabicPeriod"/>
            </a:pPr>
            <a:r>
              <a:rPr lang="en" sz="1800"/>
              <a:t>Similar to our intuitive assumptions,</a:t>
            </a:r>
            <a:r>
              <a:rPr lang="en" sz="1800" b="1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individuals who work in the healthcare industry, infants, or elderly people</a:t>
            </a:r>
            <a:r>
              <a:rPr lang="en" sz="1800"/>
              <a:t> are more likely to receive vaccines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AutoNum type="arabicPeriod"/>
            </a:pPr>
            <a:r>
              <a:rPr lang="en" sz="1800"/>
              <a:t>Individuals that are </a:t>
            </a:r>
            <a:r>
              <a:rPr lang="en" sz="18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opinionated about the infectious disease</a:t>
            </a:r>
            <a:r>
              <a:rPr lang="en" sz="1800"/>
              <a:t>, such as its risk and the effectiveness of the vaccine, are also more likely to receive vaccines</a:t>
            </a:r>
            <a:endParaRPr sz="1800"/>
          </a:p>
        </p:txBody>
      </p:sp>
      <p:sp>
        <p:nvSpPr>
          <p:cNvPr id="3976" name="Google Shape;3976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p3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Goal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43" name="Google Shape;3843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624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Predict how likely individuals are to receive their H1N1 and seasonal flu vaccines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44" name="Google Shape;3844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5" name="Google Shape;3845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6" name="Google Shape;3846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8" name="Google Shape;3848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9" name="Google Shape;3849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3" name="Google Shape;3853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4" name="Google Shape;3854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5" name="Google Shape;3855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6" name="Google Shape;3856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7" name="Google Shape;3857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858" name="Google Shape;38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75" y="346325"/>
            <a:ext cx="3963800" cy="2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p32"/>
          <p:cNvSpPr txBox="1">
            <a:spLocks noGrp="1"/>
          </p:cNvSpPr>
          <p:nvPr>
            <p:ph type="body" idx="1"/>
          </p:nvPr>
        </p:nvSpPr>
        <p:spPr>
          <a:xfrm>
            <a:off x="718300" y="15340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Limitation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AutoNum type="arabicPeriod"/>
            </a:pPr>
            <a:r>
              <a:rPr lang="en" sz="14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Ambiguous criterion for ratings  </a:t>
            </a:r>
            <a:r>
              <a:rPr lang="en" sz="1400" b="1"/>
              <a:t>such as the level of concern for the disease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AutoNum type="arabicPeriod"/>
            </a:pPr>
            <a:r>
              <a:rPr lang="en" sz="14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input features</a:t>
            </a:r>
            <a:r>
              <a:rPr lang="en" sz="1400" b="1"/>
              <a:t> such as occupations and medical checkups frequency can possibly add values to our models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AutoNum type="arabicPeriod"/>
            </a:pPr>
            <a:r>
              <a:rPr lang="en" sz="1400" b="1"/>
              <a:t>Taking </a:t>
            </a:r>
            <a:r>
              <a:rPr lang="en" sz="14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correlations between input features </a:t>
            </a:r>
            <a:r>
              <a:rPr lang="en" sz="1400" b="1"/>
              <a:t>into consideration may improve model efficiency</a:t>
            </a:r>
            <a:endParaRPr sz="1400" b="1"/>
          </a:p>
        </p:txBody>
      </p:sp>
      <p:sp>
        <p:nvSpPr>
          <p:cNvPr id="3987" name="Google Shape;3987;p3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</a:t>
            </a:r>
            <a:endParaRPr/>
          </a:p>
        </p:txBody>
      </p:sp>
      <p:sp>
        <p:nvSpPr>
          <p:cNvPr id="3988" name="Google Shape;3988;p32"/>
          <p:cNvSpPr txBox="1">
            <a:spLocks noGrp="1"/>
          </p:cNvSpPr>
          <p:nvPr>
            <p:ph type="body" idx="2"/>
          </p:nvPr>
        </p:nvSpPr>
        <p:spPr>
          <a:xfrm>
            <a:off x="4156071" y="15340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Generalization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Our prediction models can potentially be utilized to </a:t>
            </a:r>
            <a:r>
              <a:rPr lang="en" sz="16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 the likelihood for people to receive COVID-19 vaccines</a:t>
            </a:r>
            <a:r>
              <a:rPr lang="en" sz="1600"/>
              <a:t>, given sufficient data regarding individuals’ demographic information and viewpoints on COVID-19. </a:t>
            </a:r>
            <a:endParaRPr sz="1600"/>
          </a:p>
        </p:txBody>
      </p:sp>
      <p:sp>
        <p:nvSpPr>
          <p:cNvPr id="3989" name="Google Shape;398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990" name="Google Shape;3990;p32"/>
          <p:cNvPicPr preferRelativeResize="0"/>
          <p:nvPr/>
        </p:nvPicPr>
        <p:blipFill rotWithShape="1">
          <a:blip r:embed="rId3">
            <a:alphaModFix/>
          </a:blip>
          <a:srcRect l="18382" r="23609"/>
          <a:stretch/>
        </p:blipFill>
        <p:spPr>
          <a:xfrm>
            <a:off x="5928899" y="636250"/>
            <a:ext cx="1327775" cy="12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p33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3996" name="Google Shape;3996;p33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</a:rPr>
              <a:t>Any questions?</a:t>
            </a:r>
            <a:endParaRPr sz="3600">
              <a:solidFill>
                <a:srgbClr val="D3EBD5"/>
              </a:solidFill>
            </a:endParaRPr>
          </a:p>
        </p:txBody>
      </p:sp>
      <p:sp>
        <p:nvSpPr>
          <p:cNvPr id="3997" name="Google Shape;399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64" name="Google Shape;3864;p1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1. Overview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2. Data Preprocessing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3. Models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4. Key Findings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5. Further Discussion</a:t>
            </a:r>
            <a:endParaRPr/>
          </a:p>
        </p:txBody>
      </p:sp>
      <p:sp>
        <p:nvSpPr>
          <p:cNvPr id="3865" name="Google Shape;3865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1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876" name="Google Shape;3876;p1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provided by the US National Center for Health Statistics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35 predictor variables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2 dependent variables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Results may provide insights for future public health efforts</a:t>
            </a:r>
            <a:endParaRPr/>
          </a:p>
        </p:txBody>
      </p:sp>
      <p:sp>
        <p:nvSpPr>
          <p:cNvPr id="3877" name="Google Shape;3877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883" name="Google Shape;38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6" y="275100"/>
            <a:ext cx="35858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4" name="Google Shape;38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800" y="1606525"/>
            <a:ext cx="4389700" cy="34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5" name="Google Shape;3885;p18"/>
          <p:cNvSpPr txBox="1">
            <a:spLocks noGrp="1"/>
          </p:cNvSpPr>
          <p:nvPr>
            <p:ph type="body" idx="1"/>
          </p:nvPr>
        </p:nvSpPr>
        <p:spPr>
          <a:xfrm>
            <a:off x="3760550" y="339575"/>
            <a:ext cx="478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←List of features (predictor variables)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↓Whether the flu shot is taken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0" name="Google Shape;38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950" y="2529225"/>
            <a:ext cx="3131596" cy="2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" name="Google Shape;38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00" y="2419575"/>
            <a:ext cx="3009925" cy="25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2" name="Google Shape;3892;p19"/>
          <p:cNvSpPr txBox="1">
            <a:spLocks noGrp="1"/>
          </p:cNvSpPr>
          <p:nvPr>
            <p:ph type="body" idx="4294967295"/>
          </p:nvPr>
        </p:nvSpPr>
        <p:spPr>
          <a:xfrm>
            <a:off x="318700" y="534675"/>
            <a:ext cx="54693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≈ ¼ people get the H1N1 flu shot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≈ ½ people get the seasonal flu shot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9" name="Google Shape;38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62" y="1019675"/>
            <a:ext cx="5916774" cy="4123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Google Shape;3900;p20"/>
          <p:cNvSpPr txBox="1">
            <a:spLocks noGrp="1"/>
          </p:cNvSpPr>
          <p:nvPr>
            <p:ph type="title" idx="4294967295"/>
          </p:nvPr>
        </p:nvSpPr>
        <p:spPr>
          <a:xfrm>
            <a:off x="122025" y="906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Correlation between numerical predictors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5" name="Google Shape;39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00" y="939150"/>
            <a:ext cx="5109975" cy="4204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06" name="Google Shape;3906;p21"/>
          <p:cNvSpPr txBox="1">
            <a:spLocks noGrp="1"/>
          </p:cNvSpPr>
          <p:nvPr>
            <p:ph type="title" idx="4294967295"/>
          </p:nvPr>
        </p:nvSpPr>
        <p:spPr>
          <a:xfrm>
            <a:off x="486250" y="81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Distribution of Numerical Variables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On-screen Show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Dosis ExtraLight</vt:lpstr>
      <vt:lpstr>Titillium Web Light</vt:lpstr>
      <vt:lpstr>Dosis</vt:lpstr>
      <vt:lpstr>Titillium Web</vt:lpstr>
      <vt:lpstr>Mowbray template</vt:lpstr>
      <vt:lpstr>Flu Shot Learning </vt:lpstr>
      <vt:lpstr>Goal</vt:lpstr>
      <vt:lpstr>Agenda</vt:lpstr>
      <vt:lpstr>1. Overview </vt:lpstr>
      <vt:lpstr>Overview</vt:lpstr>
      <vt:lpstr>PowerPoint Presentation</vt:lpstr>
      <vt:lpstr>PowerPoint Presentation</vt:lpstr>
      <vt:lpstr>PowerPoint Presentation</vt:lpstr>
      <vt:lpstr>Distribution of Numerical Variables</vt:lpstr>
      <vt:lpstr>2. Data Preprocessing</vt:lpstr>
      <vt:lpstr>Data Preprocessing</vt:lpstr>
      <vt:lpstr>3. Models</vt:lpstr>
      <vt:lpstr>Logistic Regression</vt:lpstr>
      <vt:lpstr>Random Forest</vt:lpstr>
      <vt:lpstr>K-Nearest Neighbors (KNN)</vt:lpstr>
      <vt:lpstr>4. Key Findings</vt:lpstr>
      <vt:lpstr>Key Findings (Feature Importance)</vt:lpstr>
      <vt:lpstr>Key Findings</vt:lpstr>
      <vt:lpstr>5. Further Discussion</vt:lpstr>
      <vt:lpstr>Further Discussion</vt:lpstr>
      <vt:lpstr>THANKS!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Shot Learning </dc:title>
  <cp:lastModifiedBy>Els Dai</cp:lastModifiedBy>
  <cp:revision>1</cp:revision>
  <dcterms:modified xsi:type="dcterms:W3CDTF">2020-12-17T07:19:16Z</dcterms:modified>
</cp:coreProperties>
</file>