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2"/>
    <p:sldId id="286" r:id="rId3"/>
    <p:sldId id="287" r:id="rId4"/>
    <p:sldId id="288" r:id="rId5"/>
    <p:sldId id="291" r:id="rId6"/>
    <p:sldId id="289" r:id="rId7"/>
    <p:sldId id="290" r:id="rId8"/>
    <p:sldId id="278" r:id="rId9"/>
    <p:sldId id="280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00"/>
    <a:srgbClr val="0033CC"/>
    <a:srgbClr val="006600"/>
    <a:srgbClr val="1BA486"/>
    <a:srgbClr val="2FBA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742" autoAdjust="0"/>
    <p:restoredTop sz="94711"/>
  </p:normalViewPr>
  <p:slideViewPr>
    <p:cSldViewPr snapToGrid="0">
      <p:cViewPr varScale="1">
        <p:scale>
          <a:sx n="64" d="100"/>
          <a:sy n="64" d="100"/>
        </p:scale>
        <p:origin x="99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D09D85-8CC2-4BA6-A68E-A2FF53FBEE1B}" type="datetimeFigureOut">
              <a:rPr lang="zh-CN" altLang="en-US" smtClean="0"/>
              <a:t>2020/2/8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2263F8-6408-4335-B3DC-0FAED625441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23862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08518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38998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54453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97668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94251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E93174-DEC1-430A-BBC0-E419078C3006}" type="datetimeFigureOut">
              <a:rPr lang="zh-CN" altLang="en-US" smtClean="0"/>
              <a:t>2020/2/8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>
    <p:pull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626579" y="2676407"/>
            <a:ext cx="5032147" cy="110799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sz="6600" spc="-300" dirty="0">
                <a:ln/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趣学数据结构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0" y="2483890"/>
            <a:ext cx="12191999" cy="1491018"/>
            <a:chOff x="0" y="2620370"/>
            <a:chExt cx="12191999" cy="1491018"/>
          </a:xfrm>
        </p:grpSpPr>
        <p:sp>
          <p:nvSpPr>
            <p:cNvPr id="7" name="矩形 6"/>
            <p:cNvSpPr/>
            <p:nvPr/>
          </p:nvSpPr>
          <p:spPr>
            <a:xfrm>
              <a:off x="0" y="2620370"/>
              <a:ext cx="559558" cy="1491018"/>
            </a:xfrm>
            <a:prstGeom prst="rect">
              <a:avLst/>
            </a:prstGeom>
            <a:solidFill>
              <a:srgbClr val="1BA4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印品黑体" panose="00000500000000000000" pitchFamily="2" charset="-122"/>
                <a:ea typeface="印品黑体" panose="00000500000000000000" pitchFamily="2" charset="-122"/>
                <a:sym typeface="印品黑体" panose="00000500000000000000" pitchFamily="2" charset="-122"/>
              </a:endParaRPr>
            </a:p>
          </p:txBody>
        </p:sp>
        <p:grpSp>
          <p:nvGrpSpPr>
            <p:cNvPr id="12" name="组合 11"/>
            <p:cNvGrpSpPr/>
            <p:nvPr/>
          </p:nvGrpSpPr>
          <p:grpSpPr>
            <a:xfrm>
              <a:off x="7541902" y="2620370"/>
              <a:ext cx="4650097" cy="1491018"/>
              <a:chOff x="7541902" y="2620370"/>
              <a:chExt cx="4650097" cy="1491018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7541902" y="2620370"/>
                <a:ext cx="4650097" cy="1491018"/>
              </a:xfrm>
              <a:prstGeom prst="rect">
                <a:avLst/>
              </a:prstGeom>
              <a:solidFill>
                <a:srgbClr val="1BA4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印品黑体" panose="00000500000000000000" pitchFamily="2" charset="-122"/>
                  <a:ea typeface="印品黑体" panose="00000500000000000000" pitchFamily="2" charset="-122"/>
                  <a:sym typeface="印品黑体" panose="00000500000000000000" pitchFamily="2" charset="-122"/>
                </a:endParaRPr>
              </a:p>
            </p:txBody>
          </p:sp>
          <p:pic>
            <p:nvPicPr>
              <p:cNvPr id="10" name="图片 9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86700" y="2887354"/>
                <a:ext cx="957049" cy="957049"/>
              </a:xfrm>
              <a:prstGeom prst="rect">
                <a:avLst/>
              </a:prstGeom>
            </p:spPr>
          </p:pic>
        </p:grpSp>
      </p:grpSp>
      <p:sp>
        <p:nvSpPr>
          <p:cNvPr id="14" name="文本框 13"/>
          <p:cNvSpPr txBox="1"/>
          <p:nvPr/>
        </p:nvSpPr>
        <p:spPr>
          <a:xfrm>
            <a:off x="10460143" y="305811"/>
            <a:ext cx="10871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2400" dirty="0">
                <a:solidFill>
                  <a:schemeClr val="bg1"/>
                </a:solidFill>
                <a:latin typeface="印品黑体" panose="00000500000000000000" pitchFamily="2" charset="-122"/>
                <a:ea typeface="印品黑体" panose="00000500000000000000" pitchFamily="2" charset="-122"/>
                <a:sym typeface="印品黑体" panose="00000500000000000000" pitchFamily="2" charset="-122"/>
              </a:rPr>
              <a:t>LOGO</a:t>
            </a:r>
            <a:endParaRPr lang="zh-CN" altLang="en-US" sz="2400" dirty="0">
              <a:solidFill>
                <a:schemeClr val="bg1"/>
              </a:solidFill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106166" y="6095199"/>
            <a:ext cx="66335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spc="500" dirty="0">
                <a:solidFill>
                  <a:schemeClr val="bg1"/>
                </a:solidFill>
                <a:latin typeface="印品黑体" panose="00000500000000000000" pitchFamily="2" charset="-122"/>
                <a:ea typeface="印品黑体" panose="00000500000000000000" pitchFamily="2" charset="-122"/>
                <a:cs typeface="Segoe UI" panose="020B0502040204020203" pitchFamily="34" charset="0"/>
                <a:sym typeface="印品黑体" panose="00000500000000000000" pitchFamily="2" charset="-122"/>
              </a:rPr>
              <a:t>DESIGNED &amp; WORDPRESS ALL BY ALONIC</a:t>
            </a:r>
            <a:endParaRPr lang="zh-CN" altLang="en-US" sz="1600" b="1" spc="500" dirty="0">
              <a:solidFill>
                <a:schemeClr val="bg1"/>
              </a:solidFill>
              <a:latin typeface="印品黑体" panose="00000500000000000000" pitchFamily="2" charset="-122"/>
              <a:ea typeface="印品黑体" panose="00000500000000000000" pitchFamily="2" charset="-122"/>
              <a:cs typeface="Segoe UI" panose="020B0502040204020203" pitchFamily="34" charset="0"/>
              <a:sym typeface="印品黑体" panose="00000500000000000000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107471" y="4143913"/>
            <a:ext cx="2339102" cy="5232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2800" b="1" dirty="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主讲：陈小玉</a:t>
            </a:r>
            <a:endParaRPr lang="en-US" altLang="zh-CN" sz="2800" b="1" dirty="0">
              <a:solidFill>
                <a:srgbClr val="99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6620619" y="368483"/>
            <a:ext cx="5571381" cy="1314569"/>
            <a:chOff x="6620619" y="368483"/>
            <a:chExt cx="5571381" cy="1314569"/>
          </a:xfrm>
        </p:grpSpPr>
        <p:sp>
          <p:nvSpPr>
            <p:cNvPr id="2" name="矩形 1"/>
            <p:cNvSpPr/>
            <p:nvPr/>
          </p:nvSpPr>
          <p:spPr>
            <a:xfrm>
              <a:off x="11823510" y="368487"/>
              <a:ext cx="368490" cy="1313595"/>
            </a:xfrm>
            <a:prstGeom prst="rect">
              <a:avLst/>
            </a:prstGeom>
            <a:solidFill>
              <a:srgbClr val="1BA4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印品黑体" panose="00000500000000000000" pitchFamily="2" charset="-122"/>
                <a:ea typeface="印品黑体" panose="00000500000000000000" pitchFamily="2" charset="-122"/>
                <a:sym typeface="印品黑体" panose="00000500000000000000" pitchFamily="2" charset="-122"/>
              </a:endParaRPr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8586316" y="390390"/>
              <a:ext cx="2954655" cy="12926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zh-CN" altLang="en-US" sz="5400" dirty="0">
                  <a:solidFill>
                    <a:srgbClr val="1BA48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本节要点</a:t>
              </a:r>
              <a:endParaRPr lang="zh-CN" altLang="en-US" sz="3600" dirty="0">
                <a:solidFill>
                  <a:srgbClr val="1BA48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endParaRPr>
            </a:p>
            <a:p>
              <a:pPr algn="r"/>
              <a:r>
                <a:rPr lang="en-US" altLang="zh-CN" sz="2400" dirty="0">
                  <a:solidFill>
                    <a:srgbClr val="1BA48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CONTENTS</a:t>
              </a:r>
            </a:p>
          </p:txBody>
        </p:sp>
        <p:sp>
          <p:nvSpPr>
            <p:cNvPr id="6" name="任意多边形 5"/>
            <p:cNvSpPr/>
            <p:nvPr/>
          </p:nvSpPr>
          <p:spPr>
            <a:xfrm rot="16200000">
              <a:off x="6566025" y="423077"/>
              <a:ext cx="1313598" cy="1204410"/>
            </a:xfrm>
            <a:custGeom>
              <a:avLst/>
              <a:gdLst>
                <a:gd name="connsiteX0" fmla="*/ 1313598 w 1313598"/>
                <a:gd name="connsiteY0" fmla="*/ 835921 h 1204410"/>
                <a:gd name="connsiteX1" fmla="*/ 1313595 w 1313598"/>
                <a:gd name="connsiteY1" fmla="*/ 835921 h 1204410"/>
                <a:gd name="connsiteX2" fmla="*/ 1313595 w 1313598"/>
                <a:gd name="connsiteY2" fmla="*/ 1204410 h 1204410"/>
                <a:gd name="connsiteX3" fmla="*/ 0 w 1313598"/>
                <a:gd name="connsiteY3" fmla="*/ 1204410 h 1204410"/>
                <a:gd name="connsiteX4" fmla="*/ 0 w 1313598"/>
                <a:gd name="connsiteY4" fmla="*/ 835920 h 1204410"/>
                <a:gd name="connsiteX5" fmla="*/ 2 w 1313598"/>
                <a:gd name="connsiteY5" fmla="*/ 835920 h 1204410"/>
                <a:gd name="connsiteX6" fmla="*/ 656800 w 1313598"/>
                <a:gd name="connsiteY6" fmla="*/ 0 h 1204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13598" h="1204410">
                  <a:moveTo>
                    <a:pt x="1313598" y="835921"/>
                  </a:moveTo>
                  <a:lnTo>
                    <a:pt x="1313595" y="835921"/>
                  </a:lnTo>
                  <a:lnTo>
                    <a:pt x="1313595" y="1204410"/>
                  </a:lnTo>
                  <a:lnTo>
                    <a:pt x="0" y="1204410"/>
                  </a:lnTo>
                  <a:lnTo>
                    <a:pt x="0" y="835920"/>
                  </a:lnTo>
                  <a:lnTo>
                    <a:pt x="2" y="835920"/>
                  </a:lnTo>
                  <a:lnTo>
                    <a:pt x="656800" y="0"/>
                  </a:lnTo>
                  <a:close/>
                </a:path>
              </a:pathLst>
            </a:custGeom>
            <a:solidFill>
              <a:srgbClr val="1BA4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印品黑体" panose="00000500000000000000" pitchFamily="2" charset="-122"/>
                <a:ea typeface="印品黑体" panose="00000500000000000000" pitchFamily="2" charset="-122"/>
                <a:sym typeface="印品黑体" panose="00000500000000000000" pitchFamily="2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3247721" y="3077286"/>
            <a:ext cx="2643720" cy="703428"/>
            <a:chOff x="1376718" y="2067067"/>
            <a:chExt cx="2274603" cy="703428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76718" y="2067067"/>
              <a:ext cx="703428" cy="703428"/>
            </a:xfrm>
            <a:prstGeom prst="rect">
              <a:avLst/>
            </a:prstGeom>
          </p:spPr>
        </p:pic>
        <p:sp>
          <p:nvSpPr>
            <p:cNvPr id="15" name="文本框 14"/>
            <p:cNvSpPr txBox="1"/>
            <p:nvPr/>
          </p:nvSpPr>
          <p:spPr>
            <a:xfrm>
              <a:off x="2080146" y="2126393"/>
              <a:ext cx="157117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2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印品黑体" panose="00000500000000000000" pitchFamily="2" charset="-122"/>
                </a:rPr>
                <a:t>病毒检测</a:t>
              </a:r>
            </a:p>
          </p:txBody>
        </p:sp>
      </p:grpSp>
    </p:spTree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36729" y="391182"/>
            <a:ext cx="15071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病毒检测 </a:t>
            </a:r>
          </a:p>
        </p:txBody>
      </p:sp>
      <p:pic>
        <p:nvPicPr>
          <p:cNvPr id="2" name="图片 1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13B5E353-BEE9-478E-A865-9DEFC98F16FF}"/>
              </a:ext>
            </a:extLst>
          </p:cNvPr>
          <p:cNvSpPr txBox="1"/>
          <p:nvPr/>
        </p:nvSpPr>
        <p:spPr>
          <a:xfrm>
            <a:off x="1468461" y="1587209"/>
            <a:ext cx="9255077" cy="3329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题目：疫情暴发，专家发现了一种新型环状病毒，这种病毒的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DNA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序列是环状的，而人类的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DNA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序列是线性的。专家把人类和病毒的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DNA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表示为字母组成的字符串序列，如果在某个患者的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DNA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中发现这种环状病毒，说明该患者已被感染病毒，否则没有感染。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648000">
              <a:lnSpc>
                <a:spcPct val="150000"/>
              </a:lnSpc>
            </a:pP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例如：病毒的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DNA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为</a:t>
            </a:r>
            <a:r>
              <a:rPr lang="en-US" altLang="zh-CN" sz="2400" b="1" dirty="0" err="1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aabb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，患者的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DNA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为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e</a:t>
            </a:r>
            <a:r>
              <a:rPr lang="en-US" altLang="zh-CN" sz="2400" b="1" dirty="0" err="1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abba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cab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，说明该患者已被感染。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0808983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36729" y="391182"/>
            <a:ext cx="15071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病毒检测 </a:t>
            </a:r>
          </a:p>
        </p:txBody>
      </p:sp>
      <p:pic>
        <p:nvPicPr>
          <p:cNvPr id="2" name="图片 1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666BE0E4-EA63-4044-9DCC-F8D71F910C45}"/>
              </a:ext>
            </a:extLst>
          </p:cNvPr>
          <p:cNvSpPr/>
          <p:nvPr/>
        </p:nvSpPr>
        <p:spPr>
          <a:xfrm>
            <a:off x="1691458" y="1004877"/>
            <a:ext cx="35477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266700" algn="just">
              <a:spcAft>
                <a:spcPts val="0"/>
              </a:spcAft>
            </a:pPr>
            <a:r>
              <a:rPr lang="zh-CN" altLang="zh-CN" sz="2400" b="1" kern="100" dirty="0">
                <a:solidFill>
                  <a:srgbClr val="990033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如何处理环状病毒呢？</a:t>
            </a:r>
            <a:endParaRPr lang="zh-CN" altLang="zh-CN" sz="24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610C094-F0B4-4549-B6E5-FF084B83AA31}"/>
              </a:ext>
            </a:extLst>
          </p:cNvPr>
          <p:cNvSpPr/>
          <p:nvPr/>
        </p:nvSpPr>
        <p:spPr>
          <a:xfrm>
            <a:off x="1648450" y="1405814"/>
            <a:ext cx="8213002" cy="1130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6480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环形处理</a:t>
            </a:r>
          </a:p>
          <a:p>
            <a:pPr indent="720000">
              <a:lnSpc>
                <a:spcPct val="150000"/>
              </a:lnSpc>
            </a:pP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使用循环存储的方式，循环队列或循环链表。</a:t>
            </a:r>
            <a:endParaRPr lang="en-US" altLang="zh-CN" sz="24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2E24A46-3E3D-4B3A-9BE8-8A528D47A4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0381" y="2611688"/>
            <a:ext cx="3606339" cy="3491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208870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36729" y="391182"/>
            <a:ext cx="15071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病毒检测 </a:t>
            </a:r>
          </a:p>
        </p:txBody>
      </p:sp>
      <p:pic>
        <p:nvPicPr>
          <p:cNvPr id="2" name="图片 1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0610C094-F0B4-4549-B6E5-FF084B83AA31}"/>
              </a:ext>
            </a:extLst>
          </p:cNvPr>
          <p:cNvSpPr/>
          <p:nvPr/>
        </p:nvSpPr>
        <p:spPr>
          <a:xfrm>
            <a:off x="1606247" y="1183093"/>
            <a:ext cx="8789778" cy="1130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indent="-457200" algn="just">
              <a:lnSpc>
                <a:spcPct val="150000"/>
              </a:lnSpc>
              <a:buFont typeface="+mj-lt"/>
              <a:buAutoNum type="arabicPeriod" startAt="2"/>
            </a:pP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线性处理</a:t>
            </a:r>
          </a:p>
          <a:p>
            <a:pPr indent="648000">
              <a:lnSpc>
                <a:spcPct val="150000"/>
              </a:lnSpc>
            </a:pP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将病毒序列扩大两倍，依次从每个下标开始，取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个字符</a:t>
            </a:r>
            <a:r>
              <a:rPr lang="zh-CN" altLang="en-US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zh-CN" altLang="zh-CN" sz="24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9A36326E-38F4-404A-8678-08AA6D7072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6532" y="2913943"/>
            <a:ext cx="7141997" cy="1247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573513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36729" y="391182"/>
            <a:ext cx="15071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病毒检测 </a:t>
            </a:r>
          </a:p>
        </p:txBody>
      </p:sp>
      <p:pic>
        <p:nvPicPr>
          <p:cNvPr id="2" name="图片 1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2036EB99-57FA-4EB7-9A2E-EE8A9BFEEE9F}"/>
              </a:ext>
            </a:extLst>
          </p:cNvPr>
          <p:cNvSpPr/>
          <p:nvPr/>
        </p:nvSpPr>
        <p:spPr>
          <a:xfrm>
            <a:off x="815546" y="1438900"/>
            <a:ext cx="10232205" cy="33462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648000" algn="just">
              <a:lnSpc>
                <a:spcPct val="150000"/>
              </a:lnSpc>
            </a:pPr>
            <a:r>
              <a:rPr lang="zh-CN" altLang="en-US" sz="2400" b="1" kern="100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算法步骤</a:t>
            </a:r>
            <a:r>
              <a:rPr lang="en-US" altLang="zh-CN" sz="2400" b="1" kern="100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:</a:t>
            </a:r>
            <a:endParaRPr lang="zh-CN" altLang="en-US" sz="2400" b="1" kern="100" dirty="0">
              <a:solidFill>
                <a:srgbClr val="99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indent="648000" algn="just">
              <a:lnSpc>
                <a:spcPct val="150000"/>
              </a:lnSpc>
            </a:pPr>
            <a:r>
              <a:rPr lang="zh-CN" altLang="en-US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）	首先对环状病毒进行处理（环形处理或线性处理）。</a:t>
            </a:r>
          </a:p>
          <a:p>
            <a:pPr marL="342900" indent="648000" algn="just">
              <a:lnSpc>
                <a:spcPct val="150000"/>
              </a:lnSpc>
            </a:pPr>
            <a:r>
              <a:rPr lang="zh-CN" altLang="en-US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）	依次把每一个环状病毒变种作为子串，把患者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DNA</a:t>
            </a:r>
            <a:r>
              <a:rPr lang="zh-CN" altLang="en-US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序列作为</a:t>
            </a:r>
            <a:endParaRPr lang="en-US" altLang="zh-CN" sz="24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indent="648000" algn="just">
              <a:lnSpc>
                <a:spcPct val="150000"/>
              </a:lnSpc>
            </a:pPr>
            <a:r>
              <a:rPr lang="zh-CN" altLang="en-US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 主串，进行模式匹配。若匹配成功，返回已感染病毒；</a:t>
            </a:r>
          </a:p>
          <a:p>
            <a:pPr marL="342900" indent="648000" algn="just">
              <a:lnSpc>
                <a:spcPct val="150000"/>
              </a:lnSpc>
            </a:pPr>
            <a:r>
              <a:rPr lang="zh-CN" altLang="en-US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en-US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）	重复运行（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）步。</a:t>
            </a:r>
          </a:p>
          <a:p>
            <a:pPr marL="342900" indent="648000" algn="just">
              <a:lnSpc>
                <a:spcPct val="150000"/>
              </a:lnSpc>
            </a:pPr>
            <a:r>
              <a:rPr lang="zh-CN" altLang="en-US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zh-CN" altLang="en-US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）	如果检测所有病毒变种都未匹配成功，返回未感染病毒。</a:t>
            </a:r>
          </a:p>
        </p:txBody>
      </p:sp>
    </p:spTree>
    <p:extLst>
      <p:ext uri="{BB962C8B-B14F-4D97-AF65-F5344CB8AC3E}">
        <p14:creationId xmlns:p14="http://schemas.microsoft.com/office/powerpoint/2010/main" val="1157071182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36729" y="391182"/>
            <a:ext cx="15071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病毒检测 </a:t>
            </a:r>
          </a:p>
        </p:txBody>
      </p:sp>
      <p:pic>
        <p:nvPicPr>
          <p:cNvPr id="2" name="图片 1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29F21D1B-3D8B-4961-9DF6-FA0A6EF88CCC}"/>
              </a:ext>
            </a:extLst>
          </p:cNvPr>
          <p:cNvSpPr/>
          <p:nvPr/>
        </p:nvSpPr>
        <p:spPr>
          <a:xfrm>
            <a:off x="1190300" y="1244028"/>
            <a:ext cx="9121317" cy="1130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648000" algn="just">
              <a:lnSpc>
                <a:spcPct val="150000"/>
              </a:lnSpc>
            </a:pP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例如：患者的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DNA </a:t>
            </a: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序列</a:t>
            </a:r>
            <a:r>
              <a:rPr lang="en-US" altLang="zh-CN" sz="2400" kern="1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eabbacab</a:t>
            </a: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，病毒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DNA</a:t>
            </a: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序列：</a:t>
            </a:r>
            <a:r>
              <a:rPr lang="en-US" altLang="zh-CN" sz="2400" kern="1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aabb</a:t>
            </a: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，检测患者是否感染病毒。</a:t>
            </a:r>
          </a:p>
        </p:txBody>
      </p:sp>
    </p:spTree>
    <p:extLst>
      <p:ext uri="{BB962C8B-B14F-4D97-AF65-F5344CB8AC3E}">
        <p14:creationId xmlns:p14="http://schemas.microsoft.com/office/powerpoint/2010/main" val="3838475522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36729" y="391182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课程总结</a:t>
            </a:r>
            <a:endParaRPr lang="zh-CN" altLang="en-US" sz="2400" b="1" dirty="0">
              <a:solidFill>
                <a:srgbClr val="1BA48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676448" y="2279879"/>
            <a:ext cx="9255077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dirty="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通过本节的学习，掌握环形字符串模式匹配的求解方法。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36729" y="391182"/>
            <a:ext cx="15071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下节预告 </a:t>
            </a:r>
            <a:endParaRPr lang="zh-CN" altLang="en-US" sz="2400" b="1" dirty="0">
              <a:solidFill>
                <a:srgbClr val="1BA48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E38569AE-56CE-475D-9CD8-3466475A977E}"/>
              </a:ext>
            </a:extLst>
          </p:cNvPr>
          <p:cNvSpPr txBox="1"/>
          <p:nvPr/>
        </p:nvSpPr>
        <p:spPr>
          <a:xfrm>
            <a:off x="1943873" y="1666880"/>
            <a:ext cx="7658276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下节讲述数组的顺序存储方法，一起体会算法之美</a:t>
            </a:r>
            <a:r>
              <a:rPr lang="zh-CN" altLang="zh-CN" sz="2400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191889354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313</Words>
  <Application>Microsoft Office PowerPoint</Application>
  <PresentationFormat>宽屏</PresentationFormat>
  <Paragraphs>39</Paragraphs>
  <Slides>9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等线</vt:lpstr>
      <vt:lpstr>等线 Light</vt:lpstr>
      <vt:lpstr>宋体</vt:lpstr>
      <vt:lpstr>微软雅黑</vt:lpstr>
      <vt:lpstr>印品黑体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5a7580219f0b6</dc:title>
  <dc:creator>高志远</dc:creator>
  <cp:lastModifiedBy>祁 全</cp:lastModifiedBy>
  <cp:revision>360</cp:revision>
  <dcterms:created xsi:type="dcterms:W3CDTF">2018-02-03T05:34:00Z</dcterms:created>
  <dcterms:modified xsi:type="dcterms:W3CDTF">2020-02-08T11:48:57Z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2052-10.1.0.7698</vt:lpwstr>
  </property>
</Properties>
</file>