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86" r:id="rId3"/>
    <p:sldId id="272" r:id="rId4"/>
    <p:sldId id="291" r:id="rId5"/>
    <p:sldId id="292" r:id="rId6"/>
    <p:sldId id="293" r:id="rId7"/>
    <p:sldId id="294" r:id="rId8"/>
    <p:sldId id="295" r:id="rId9"/>
    <p:sldId id="296" r:id="rId10"/>
    <p:sldId id="297" r:id="rId11"/>
    <p:sldId id="298" r:id="rId12"/>
    <p:sldId id="299" r:id="rId13"/>
    <p:sldId id="278" r:id="rId14"/>
    <p:sldId id="28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0033CC"/>
    <a:srgbClr val="006600"/>
    <a:srgbClr val="1BA486"/>
    <a:srgbClr val="2FBA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2" autoAdjust="0"/>
    <p:restoredTop sz="94711"/>
  </p:normalViewPr>
  <p:slideViewPr>
    <p:cSldViewPr snapToGrid="0">
      <p:cViewPr varScale="1">
        <p:scale>
          <a:sx n="64" d="100"/>
          <a:sy n="64" d="100"/>
        </p:scale>
        <p:origin x="9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09D85-8CC2-4BA6-A68E-A2FF53FBEE1B}" type="datetimeFigureOut">
              <a:rPr lang="zh-CN" altLang="en-US" smtClean="0"/>
              <a:t>2020/2/8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263F8-6408-4335-B3DC-0FAED625441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10</a:t>
            </a:fld>
            <a:endParaRPr lang="zh-CN" altLang="en-US"/>
          </a:p>
        </p:txBody>
      </p:sp>
    </p:spTree>
    <p:extLst>
      <p:ext uri="{BB962C8B-B14F-4D97-AF65-F5344CB8AC3E}">
        <p14:creationId xmlns:p14="http://schemas.microsoft.com/office/powerpoint/2010/main" val="2124547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11</a:t>
            </a:fld>
            <a:endParaRPr lang="zh-CN" altLang="en-US"/>
          </a:p>
        </p:txBody>
      </p:sp>
    </p:spTree>
    <p:extLst>
      <p:ext uri="{BB962C8B-B14F-4D97-AF65-F5344CB8AC3E}">
        <p14:creationId xmlns:p14="http://schemas.microsoft.com/office/powerpoint/2010/main" val="1692410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12</a:t>
            </a:fld>
            <a:endParaRPr lang="zh-CN" altLang="en-US"/>
          </a:p>
        </p:txBody>
      </p:sp>
    </p:spTree>
    <p:extLst>
      <p:ext uri="{BB962C8B-B14F-4D97-AF65-F5344CB8AC3E}">
        <p14:creationId xmlns:p14="http://schemas.microsoft.com/office/powerpoint/2010/main" val="1297296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14</a:t>
            </a:fld>
            <a:endParaRPr lang="zh-CN" altLang="en-US"/>
          </a:p>
        </p:txBody>
      </p:sp>
    </p:spTree>
    <p:extLst>
      <p:ext uri="{BB962C8B-B14F-4D97-AF65-F5344CB8AC3E}">
        <p14:creationId xmlns:p14="http://schemas.microsoft.com/office/powerpoint/2010/main" val="3589425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4</a:t>
            </a:fld>
            <a:endParaRPr lang="zh-CN" altLang="en-US"/>
          </a:p>
        </p:txBody>
      </p:sp>
    </p:spTree>
    <p:extLst>
      <p:ext uri="{BB962C8B-B14F-4D97-AF65-F5344CB8AC3E}">
        <p14:creationId xmlns:p14="http://schemas.microsoft.com/office/powerpoint/2010/main" val="2485310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5</a:t>
            </a:fld>
            <a:endParaRPr lang="zh-CN" altLang="en-US"/>
          </a:p>
        </p:txBody>
      </p:sp>
    </p:spTree>
    <p:extLst>
      <p:ext uri="{BB962C8B-B14F-4D97-AF65-F5344CB8AC3E}">
        <p14:creationId xmlns:p14="http://schemas.microsoft.com/office/powerpoint/2010/main" val="1368642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6</a:t>
            </a:fld>
            <a:endParaRPr lang="zh-CN" altLang="en-US"/>
          </a:p>
        </p:txBody>
      </p:sp>
    </p:spTree>
    <p:extLst>
      <p:ext uri="{BB962C8B-B14F-4D97-AF65-F5344CB8AC3E}">
        <p14:creationId xmlns:p14="http://schemas.microsoft.com/office/powerpoint/2010/main" val="1528975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7</a:t>
            </a:fld>
            <a:endParaRPr lang="zh-CN" altLang="en-US"/>
          </a:p>
        </p:txBody>
      </p:sp>
    </p:spTree>
    <p:extLst>
      <p:ext uri="{BB962C8B-B14F-4D97-AF65-F5344CB8AC3E}">
        <p14:creationId xmlns:p14="http://schemas.microsoft.com/office/powerpoint/2010/main" val="2491527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8</a:t>
            </a:fld>
            <a:endParaRPr lang="zh-CN" altLang="en-US"/>
          </a:p>
        </p:txBody>
      </p:sp>
    </p:spTree>
    <p:extLst>
      <p:ext uri="{BB962C8B-B14F-4D97-AF65-F5344CB8AC3E}">
        <p14:creationId xmlns:p14="http://schemas.microsoft.com/office/powerpoint/2010/main" val="561581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9</a:t>
            </a:fld>
            <a:endParaRPr lang="zh-CN" altLang="en-US"/>
          </a:p>
        </p:txBody>
      </p:sp>
    </p:spTree>
    <p:extLst>
      <p:ext uri="{BB962C8B-B14F-4D97-AF65-F5344CB8AC3E}">
        <p14:creationId xmlns:p14="http://schemas.microsoft.com/office/powerpoint/2010/main" val="4053126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4E93174-DEC1-430A-BBC0-E419078C3006}" type="datetimeFigureOut">
              <a:rPr lang="zh-CN" altLang="en-US" smtClean="0"/>
              <a:t>2020/2/8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4E93174-DEC1-430A-BBC0-E419078C3006}" type="datetimeFigureOut">
              <a:rPr lang="zh-CN" altLang="en-US" smtClean="0"/>
              <a:t>2020/2/8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4E93174-DEC1-430A-BBC0-E419078C3006}" type="datetimeFigureOut">
              <a:rPr lang="zh-CN" altLang="en-US" smtClean="0"/>
              <a:t>2020/2/8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4E93174-DEC1-430A-BBC0-E419078C3006}" type="datetimeFigureOut">
              <a:rPr lang="zh-CN" altLang="en-US" smtClean="0"/>
              <a:t>2020/2/8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4E93174-DEC1-430A-BBC0-E419078C3006}" type="datetimeFigureOut">
              <a:rPr lang="zh-CN" altLang="en-US" smtClean="0"/>
              <a:t>2020/2/8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4E93174-DEC1-430A-BBC0-E419078C3006}" type="datetimeFigureOut">
              <a:rPr lang="zh-CN" altLang="en-US" smtClean="0"/>
              <a:t>2020/2/8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93174-DEC1-430A-BBC0-E419078C3006}" type="datetimeFigureOut">
              <a:rPr lang="zh-CN" altLang="en-US" smtClean="0"/>
              <a:t>2020/2/8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F8A655-D562-4EF7-A260-06DCED64A3B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26579" y="2676407"/>
            <a:ext cx="5032147" cy="1107996"/>
          </a:xfrm>
          <a:prstGeom prst="rect">
            <a:avLst/>
          </a:prstGeom>
          <a:noFill/>
        </p:spPr>
        <p:txBody>
          <a:bodyPr wrap="none" rtlCol="0">
            <a:spAutoFit/>
            <a:scene3d>
              <a:camera prst="orthographicFront"/>
              <a:lightRig rig="threePt" dir="t"/>
            </a:scene3d>
          </a:bodyPr>
          <a:lstStyle/>
          <a:p>
            <a:r>
              <a:rPr lang="zh-CN" altLang="en-US" sz="6600" spc="-300" dirty="0">
                <a:ln/>
                <a:solidFill>
                  <a:schemeClr val="tx1"/>
                </a:solidFill>
                <a:effectLst/>
                <a:latin typeface="微软雅黑" panose="020B0503020204020204" pitchFamily="34" charset="-122"/>
                <a:ea typeface="微软雅黑" panose="020B0503020204020204" pitchFamily="34" charset="-122"/>
                <a:sym typeface="印品黑体" panose="00000500000000000000" pitchFamily="2" charset="-122"/>
              </a:rPr>
              <a:t>趣学数据结构</a:t>
            </a:r>
          </a:p>
        </p:txBody>
      </p:sp>
      <p:grpSp>
        <p:nvGrpSpPr>
          <p:cNvPr id="13" name="组合 12"/>
          <p:cNvGrpSpPr/>
          <p:nvPr/>
        </p:nvGrpSpPr>
        <p:grpSpPr>
          <a:xfrm>
            <a:off x="0" y="2483890"/>
            <a:ext cx="12191999" cy="1491018"/>
            <a:chOff x="0" y="2620370"/>
            <a:chExt cx="12191999" cy="1491018"/>
          </a:xfrm>
        </p:grpSpPr>
        <p:sp>
          <p:nvSpPr>
            <p:cNvPr id="7" name="矩形 6"/>
            <p:cNvSpPr/>
            <p:nvPr/>
          </p:nvSpPr>
          <p:spPr>
            <a:xfrm>
              <a:off x="0" y="2620370"/>
              <a:ext cx="559558" cy="1491018"/>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grpSp>
          <p:nvGrpSpPr>
            <p:cNvPr id="12" name="组合 11"/>
            <p:cNvGrpSpPr/>
            <p:nvPr/>
          </p:nvGrpSpPr>
          <p:grpSpPr>
            <a:xfrm>
              <a:off x="7541902" y="2620370"/>
              <a:ext cx="4650097" cy="1491018"/>
              <a:chOff x="7541902" y="2620370"/>
              <a:chExt cx="4650097" cy="1491018"/>
            </a:xfrm>
          </p:grpSpPr>
          <p:sp>
            <p:nvSpPr>
              <p:cNvPr id="9" name="矩形 8"/>
              <p:cNvSpPr/>
              <p:nvPr/>
            </p:nvSpPr>
            <p:spPr>
              <a:xfrm>
                <a:off x="7541902" y="2620370"/>
                <a:ext cx="4650097" cy="1491018"/>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6700" y="2887354"/>
                <a:ext cx="957049" cy="957049"/>
              </a:xfrm>
              <a:prstGeom prst="rect">
                <a:avLst/>
              </a:prstGeom>
            </p:spPr>
          </p:pic>
        </p:grpSp>
      </p:grpSp>
      <p:sp>
        <p:nvSpPr>
          <p:cNvPr id="14" name="文本框 13"/>
          <p:cNvSpPr txBox="1"/>
          <p:nvPr/>
        </p:nvSpPr>
        <p:spPr>
          <a:xfrm>
            <a:off x="10460143" y="305811"/>
            <a:ext cx="1087157" cy="461665"/>
          </a:xfrm>
          <a:prstGeom prst="rect">
            <a:avLst/>
          </a:prstGeom>
          <a:noFill/>
        </p:spPr>
        <p:txBody>
          <a:bodyPr wrap="none" rtlCol="0">
            <a:spAutoFit/>
          </a:bodyPr>
          <a:lstStyle/>
          <a:p>
            <a:pPr algn="r"/>
            <a:r>
              <a:rPr lang="en-US" altLang="zh-CN" sz="2400" dirty="0">
                <a:solidFill>
                  <a:schemeClr val="bg1"/>
                </a:solidFill>
                <a:latin typeface="印品黑体" panose="00000500000000000000" pitchFamily="2" charset="-122"/>
                <a:ea typeface="印品黑体" panose="00000500000000000000" pitchFamily="2" charset="-122"/>
                <a:sym typeface="印品黑体" panose="00000500000000000000" pitchFamily="2" charset="-122"/>
              </a:rPr>
              <a:t>LOGO</a:t>
            </a:r>
            <a:endParaRPr lang="zh-CN" altLang="en-US" sz="2400" dirty="0">
              <a:solidFill>
                <a:schemeClr val="bg1"/>
              </a:solidFill>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17" name="文本框 16"/>
          <p:cNvSpPr txBox="1"/>
          <p:nvPr/>
        </p:nvSpPr>
        <p:spPr>
          <a:xfrm>
            <a:off x="1106166" y="6095199"/>
            <a:ext cx="6633547" cy="338554"/>
          </a:xfrm>
          <a:prstGeom prst="rect">
            <a:avLst/>
          </a:prstGeom>
          <a:noFill/>
        </p:spPr>
        <p:txBody>
          <a:bodyPr wrap="none" rtlCol="0">
            <a:spAutoFit/>
          </a:bodyPr>
          <a:lstStyle/>
          <a:p>
            <a:r>
              <a:rPr lang="en-US" altLang="zh-CN" sz="1600" b="1" spc="500" dirty="0">
                <a:solidFill>
                  <a:schemeClr val="bg1"/>
                </a:solidFill>
                <a:latin typeface="印品黑体" panose="00000500000000000000" pitchFamily="2" charset="-122"/>
                <a:ea typeface="印品黑体" panose="00000500000000000000" pitchFamily="2" charset="-122"/>
                <a:cs typeface="Segoe UI" panose="020B0502040204020203" pitchFamily="34" charset="0"/>
                <a:sym typeface="印品黑体" panose="00000500000000000000" pitchFamily="2" charset="-122"/>
              </a:rPr>
              <a:t>DESIGNED &amp; WORDPRESS ALL BY ALONIC</a:t>
            </a:r>
            <a:endParaRPr lang="zh-CN" altLang="en-US" sz="1600" b="1" spc="500" dirty="0">
              <a:solidFill>
                <a:schemeClr val="bg1"/>
              </a:solidFill>
              <a:latin typeface="印品黑体" panose="00000500000000000000" pitchFamily="2" charset="-122"/>
              <a:ea typeface="印品黑体" panose="00000500000000000000" pitchFamily="2" charset="-122"/>
              <a:cs typeface="Segoe UI" panose="020B0502040204020203" pitchFamily="34" charset="0"/>
              <a:sym typeface="印品黑体" panose="00000500000000000000" pitchFamily="2" charset="-122"/>
            </a:endParaRPr>
          </a:p>
        </p:txBody>
      </p:sp>
      <p:sp>
        <p:nvSpPr>
          <p:cNvPr id="8" name="文本框 7"/>
          <p:cNvSpPr txBox="1"/>
          <p:nvPr/>
        </p:nvSpPr>
        <p:spPr>
          <a:xfrm>
            <a:off x="4107471" y="4143913"/>
            <a:ext cx="2339102" cy="523220"/>
          </a:xfrm>
          <a:prstGeom prst="rect">
            <a:avLst/>
          </a:prstGeom>
          <a:noFill/>
        </p:spPr>
        <p:txBody>
          <a:bodyPr wrap="none" rtlCol="0" anchor="t">
            <a:spAutoFit/>
          </a:bodyPr>
          <a:lstStyle/>
          <a:p>
            <a:r>
              <a:rPr lang="zh-CN" altLang="en-US" sz="2800" b="1" dirty="0">
                <a:solidFill>
                  <a:srgbClr val="990000"/>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主讲：陈小玉</a:t>
            </a:r>
            <a:endParaRPr lang="en-US" altLang="zh-CN" sz="2800" b="1" dirty="0">
              <a:solidFill>
                <a:srgbClr val="990000"/>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p:txBody>
      </p:sp>
      <p:pic>
        <p:nvPicPr>
          <p:cNvPr id="16" name="图片 15" descr="新logo1"/>
          <p:cNvPicPr>
            <a:picLocks noChangeAspect="1"/>
          </p:cNvPicPr>
          <p:nvPr/>
        </p:nvPicPr>
        <p:blipFill>
          <a:blip r:embed="rId4"/>
          <a:stretch>
            <a:fillRect/>
          </a:stretch>
        </p:blipFill>
        <p:spPr>
          <a:xfrm>
            <a:off x="9992995" y="220345"/>
            <a:ext cx="1877060" cy="699770"/>
          </a:xfrm>
          <a:prstGeom prst="rect">
            <a:avLst/>
          </a:prstGeom>
        </p:spPr>
      </p:pic>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遍历序列还原树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8" name="文本框 7">
            <a:extLst>
              <a:ext uri="{FF2B5EF4-FFF2-40B4-BE49-F238E27FC236}">
                <a16:creationId xmlns:a16="http://schemas.microsoft.com/office/drawing/2014/main" id="{969CEF23-8F9F-4E49-BDA3-A1B0089D1A06}"/>
              </a:ext>
            </a:extLst>
          </p:cNvPr>
          <p:cNvSpPr txBox="1"/>
          <p:nvPr/>
        </p:nvSpPr>
        <p:spPr>
          <a:xfrm>
            <a:off x="973171" y="1324138"/>
            <a:ext cx="10245657" cy="2238241"/>
          </a:xfrm>
          <a:prstGeom prst="rect">
            <a:avLst/>
          </a:prstGeom>
          <a:noFill/>
        </p:spPr>
        <p:txBody>
          <a:bodyPr wrap="square" rtlCol="0">
            <a:spAutoFit/>
          </a:bodyPr>
          <a:lstStyle/>
          <a:p>
            <a:pPr indent="648000">
              <a:lnSpc>
                <a:spcPct val="150000"/>
              </a:lnSpc>
            </a:pPr>
            <a:r>
              <a:rPr lang="zh-CN" altLang="zh-CN" sz="2400" dirty="0">
                <a:latin typeface="Times New Roman" panose="02020603050405020304" pitchFamily="18" charset="0"/>
                <a:ea typeface="宋体" panose="02010600030101010101" pitchFamily="2" charset="-122"/>
              </a:rPr>
              <a:t>先序遍历和中序遍历还原二叉树</a:t>
            </a:r>
            <a:r>
              <a:rPr lang="zh-CN" altLang="zh-CN" sz="2400" b="1" dirty="0">
                <a:solidFill>
                  <a:srgbClr val="990000"/>
                </a:solidFill>
                <a:latin typeface="Times New Roman" panose="02020603050405020304" pitchFamily="18" charset="0"/>
                <a:ea typeface="宋体" panose="02010600030101010101" pitchFamily="2" charset="-122"/>
              </a:rPr>
              <a:t>秘籍</a:t>
            </a:r>
            <a:r>
              <a:rPr lang="zh-CN" altLang="zh-CN" sz="2400" dirty="0">
                <a:latin typeface="Times New Roman" panose="02020603050405020304" pitchFamily="18" charset="0"/>
                <a:ea typeface="宋体" panose="02010600030101010101" pitchFamily="2" charset="-122"/>
              </a:rPr>
              <a:t>：先序找根，中序分左右。</a:t>
            </a:r>
          </a:p>
          <a:p>
            <a:pPr indent="648000">
              <a:lnSpc>
                <a:spcPct val="150000"/>
              </a:lnSpc>
            </a:pPr>
            <a:r>
              <a:rPr lang="zh-CN" altLang="zh-CN" sz="2400" dirty="0">
                <a:latin typeface="Times New Roman" panose="02020603050405020304" pitchFamily="18" charset="0"/>
                <a:ea typeface="宋体" panose="02010600030101010101" pitchFamily="2" charset="-122"/>
              </a:rPr>
              <a:t>后序遍历和中序遍历还原二叉树</a:t>
            </a:r>
            <a:r>
              <a:rPr lang="zh-CN" altLang="zh-CN" sz="2400" b="1" dirty="0">
                <a:solidFill>
                  <a:srgbClr val="990000"/>
                </a:solidFill>
                <a:latin typeface="Times New Roman" panose="02020603050405020304" pitchFamily="18" charset="0"/>
                <a:ea typeface="宋体" panose="02010600030101010101" pitchFamily="2" charset="-122"/>
              </a:rPr>
              <a:t>秘籍</a:t>
            </a:r>
            <a:r>
              <a:rPr lang="zh-CN" altLang="zh-CN" sz="2400" dirty="0">
                <a:latin typeface="Times New Roman" panose="02020603050405020304" pitchFamily="18" charset="0"/>
                <a:ea typeface="宋体" panose="02010600030101010101" pitchFamily="2" charset="-122"/>
              </a:rPr>
              <a:t>：后序找根，中序分左右。</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zh-CN" altLang="zh-CN" sz="2400" b="1" dirty="0">
                <a:solidFill>
                  <a:srgbClr val="990000"/>
                </a:solidFill>
                <a:latin typeface="Times New Roman" panose="02020603050405020304" pitchFamily="18" charset="0"/>
                <a:ea typeface="宋体" panose="02010600030101010101" pitchFamily="2" charset="-122"/>
              </a:rPr>
              <a:t>练习：</a:t>
            </a:r>
            <a:r>
              <a:rPr lang="zh-CN" altLang="zh-CN" sz="2400" dirty="0">
                <a:latin typeface="Times New Roman" panose="02020603050405020304" pitchFamily="18" charset="0"/>
                <a:ea typeface="宋体" panose="02010600030101010101" pitchFamily="2" charset="-122"/>
              </a:rPr>
              <a:t>已知一棵二叉树的后序序列</a:t>
            </a:r>
            <a:r>
              <a:rPr lang="en-US" altLang="zh-CN" sz="2400" dirty="0">
                <a:latin typeface="Times New Roman" panose="02020603050405020304" pitchFamily="18" charset="0"/>
                <a:ea typeface="宋体" panose="02010600030101010101" pitchFamily="2" charset="-122"/>
              </a:rPr>
              <a:t>DEBGFCA</a:t>
            </a:r>
            <a:r>
              <a:rPr lang="zh-CN" altLang="zh-CN" sz="2400" dirty="0">
                <a:latin typeface="Times New Roman" panose="02020603050405020304" pitchFamily="18" charset="0"/>
                <a:ea typeface="宋体" panose="02010600030101010101" pitchFamily="2" charset="-122"/>
              </a:rPr>
              <a:t>和中序序列</a:t>
            </a:r>
            <a:r>
              <a:rPr lang="en-US" altLang="zh-CN" sz="2400" dirty="0">
                <a:latin typeface="Times New Roman" panose="02020603050405020304" pitchFamily="18" charset="0"/>
                <a:ea typeface="宋体" panose="02010600030101010101" pitchFamily="2" charset="-122"/>
              </a:rPr>
              <a:t>DBEAFGC</a:t>
            </a:r>
            <a:r>
              <a:rPr lang="zh-CN" altLang="zh-CN" sz="2400" dirty="0">
                <a:latin typeface="Times New Roman" panose="02020603050405020304" pitchFamily="18" charset="0"/>
                <a:ea typeface="宋体" panose="02010600030101010101" pitchFamily="2" charset="-122"/>
              </a:rPr>
              <a:t>，画出这棵二叉树。</a:t>
            </a:r>
          </a:p>
        </p:txBody>
      </p:sp>
    </p:spTree>
    <p:extLst>
      <p:ext uri="{BB962C8B-B14F-4D97-AF65-F5344CB8AC3E}">
        <p14:creationId xmlns:p14="http://schemas.microsoft.com/office/powerpoint/2010/main" val="1521547850"/>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遍历序列还原树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8" name="文本框 7">
            <a:extLst>
              <a:ext uri="{FF2B5EF4-FFF2-40B4-BE49-F238E27FC236}">
                <a16:creationId xmlns:a16="http://schemas.microsoft.com/office/drawing/2014/main" id="{969CEF23-8F9F-4E49-BDA3-A1B0089D1A06}"/>
              </a:ext>
            </a:extLst>
          </p:cNvPr>
          <p:cNvSpPr txBox="1"/>
          <p:nvPr/>
        </p:nvSpPr>
        <p:spPr>
          <a:xfrm>
            <a:off x="973171" y="1324138"/>
            <a:ext cx="10245657" cy="2238241"/>
          </a:xfrm>
          <a:prstGeom prst="rect">
            <a:avLst/>
          </a:prstGeom>
          <a:noFill/>
        </p:spPr>
        <p:txBody>
          <a:bodyPr wrap="square" rtlCol="0">
            <a:spAutoFit/>
          </a:bodyPr>
          <a:lstStyle/>
          <a:p>
            <a:pPr indent="648000">
              <a:lnSpc>
                <a:spcPct val="150000"/>
              </a:lnSpc>
            </a:pPr>
            <a:r>
              <a:rPr lang="zh-CN" altLang="zh-CN" sz="2400" dirty="0">
                <a:latin typeface="Times New Roman" panose="02020603050405020304" pitchFamily="18" charset="0"/>
                <a:ea typeface="宋体" panose="02010600030101010101" pitchFamily="2" charset="-122"/>
              </a:rPr>
              <a:t>由于树的先根遍历和后根遍历与其对应二叉树的先序遍历和中序遍历相同，因此根据对应关系，先还原为二叉树，然后再把二叉树转换为树。</a:t>
            </a:r>
          </a:p>
          <a:p>
            <a:pPr indent="648000">
              <a:lnSpc>
                <a:spcPct val="150000"/>
              </a:lnSpc>
            </a:pPr>
            <a:r>
              <a:rPr lang="zh-CN" altLang="zh-CN" sz="2400" b="1" dirty="0">
                <a:solidFill>
                  <a:srgbClr val="990000"/>
                </a:solidFill>
                <a:latin typeface="Times New Roman" panose="02020603050405020304" pitchFamily="18" charset="0"/>
                <a:ea typeface="宋体" panose="02010600030101010101" pitchFamily="2" charset="-122"/>
              </a:rPr>
              <a:t>练习：</a:t>
            </a:r>
            <a:r>
              <a:rPr lang="zh-CN" altLang="zh-CN" sz="2400" dirty="0">
                <a:latin typeface="Times New Roman" panose="02020603050405020304" pitchFamily="18" charset="0"/>
                <a:ea typeface="宋体" panose="02010600030101010101" pitchFamily="2" charset="-122"/>
              </a:rPr>
              <a:t>已知一棵树的先根遍历序列</a:t>
            </a:r>
            <a:r>
              <a:rPr lang="en-US" altLang="zh-CN" sz="2400" dirty="0">
                <a:latin typeface="Times New Roman" panose="02020603050405020304" pitchFamily="18" charset="0"/>
                <a:ea typeface="宋体" panose="02010600030101010101" pitchFamily="2" charset="-122"/>
              </a:rPr>
              <a:t>ABEFCDGIH</a:t>
            </a:r>
            <a:r>
              <a:rPr lang="zh-CN" altLang="zh-CN" sz="2400" dirty="0">
                <a:latin typeface="Times New Roman" panose="02020603050405020304" pitchFamily="18" charset="0"/>
                <a:ea typeface="宋体" panose="02010600030101010101" pitchFamily="2" charset="-122"/>
              </a:rPr>
              <a:t>和后根遍历序列</a:t>
            </a:r>
            <a:r>
              <a:rPr lang="en-US" altLang="zh-CN" sz="2400" dirty="0">
                <a:latin typeface="Times New Roman" panose="02020603050405020304" pitchFamily="18" charset="0"/>
                <a:ea typeface="宋体" panose="02010600030101010101" pitchFamily="2" charset="-122"/>
              </a:rPr>
              <a:t>EFBCIGHDA</a:t>
            </a:r>
            <a:r>
              <a:rPr lang="zh-CN" altLang="zh-CN" sz="2400" dirty="0">
                <a:latin typeface="Times New Roman" panose="02020603050405020304" pitchFamily="18" charset="0"/>
                <a:ea typeface="宋体" panose="02010600030101010101" pitchFamily="2" charset="-122"/>
              </a:rPr>
              <a:t>，画出这棵树。</a:t>
            </a:r>
          </a:p>
        </p:txBody>
      </p:sp>
    </p:spTree>
    <p:extLst>
      <p:ext uri="{BB962C8B-B14F-4D97-AF65-F5344CB8AC3E}">
        <p14:creationId xmlns:p14="http://schemas.microsoft.com/office/powerpoint/2010/main" val="1763292136"/>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遍历序列还原树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8" name="文本框 7">
            <a:extLst>
              <a:ext uri="{FF2B5EF4-FFF2-40B4-BE49-F238E27FC236}">
                <a16:creationId xmlns:a16="http://schemas.microsoft.com/office/drawing/2014/main" id="{969CEF23-8F9F-4E49-BDA3-A1B0089D1A06}"/>
              </a:ext>
            </a:extLst>
          </p:cNvPr>
          <p:cNvSpPr txBox="1"/>
          <p:nvPr/>
        </p:nvSpPr>
        <p:spPr>
          <a:xfrm>
            <a:off x="973171" y="1324138"/>
            <a:ext cx="10245657" cy="2238241"/>
          </a:xfrm>
          <a:prstGeom prst="rect">
            <a:avLst/>
          </a:prstGeom>
          <a:noFill/>
        </p:spPr>
        <p:txBody>
          <a:bodyPr wrap="square" rtlCol="0">
            <a:spAutoFit/>
          </a:bodyPr>
          <a:lstStyle/>
          <a:p>
            <a:pPr indent="648000">
              <a:lnSpc>
                <a:spcPct val="150000"/>
              </a:lnSpc>
            </a:pPr>
            <a:r>
              <a:rPr lang="zh-CN" altLang="zh-CN" sz="2400" dirty="0">
                <a:latin typeface="Times New Roman" panose="02020603050405020304" pitchFamily="18" charset="0"/>
                <a:ea typeface="宋体" panose="02010600030101010101" pitchFamily="2" charset="-122"/>
              </a:rPr>
              <a:t>由于森林的先序遍历和中序遍历与其对应二叉树的先序遍历和中序遍历相同，因此根据对应关系，先还原为二叉树，然后再把二叉树转换为森林。</a:t>
            </a:r>
          </a:p>
          <a:p>
            <a:pPr indent="648000">
              <a:lnSpc>
                <a:spcPct val="150000"/>
              </a:lnSpc>
            </a:pPr>
            <a:r>
              <a:rPr lang="zh-CN" altLang="zh-CN" sz="2400" b="1" dirty="0">
                <a:solidFill>
                  <a:srgbClr val="990000"/>
                </a:solidFill>
                <a:latin typeface="Times New Roman" panose="02020603050405020304" pitchFamily="18" charset="0"/>
                <a:ea typeface="宋体" panose="02010600030101010101" pitchFamily="2" charset="-122"/>
              </a:rPr>
              <a:t>练习：</a:t>
            </a:r>
            <a:r>
              <a:rPr lang="zh-CN" altLang="zh-CN" sz="2400" dirty="0">
                <a:latin typeface="Times New Roman" panose="02020603050405020304" pitchFamily="18" charset="0"/>
                <a:ea typeface="宋体" panose="02010600030101010101" pitchFamily="2" charset="-122"/>
              </a:rPr>
              <a:t>已知森林的先序遍历序列</a:t>
            </a:r>
            <a:r>
              <a:rPr lang="en-US" altLang="zh-CN" sz="2400" dirty="0">
                <a:latin typeface="Times New Roman" panose="02020603050405020304" pitchFamily="18" charset="0"/>
                <a:ea typeface="宋体" panose="02010600030101010101" pitchFamily="2" charset="-122"/>
              </a:rPr>
              <a:t>ABCDEFGHJI</a:t>
            </a:r>
            <a:r>
              <a:rPr lang="zh-CN" altLang="zh-CN" sz="2400" dirty="0">
                <a:latin typeface="Times New Roman" panose="02020603050405020304" pitchFamily="18" charset="0"/>
                <a:ea typeface="宋体" panose="02010600030101010101" pitchFamily="2" charset="-122"/>
              </a:rPr>
              <a:t>和中序遍历序列</a:t>
            </a:r>
            <a:r>
              <a:rPr lang="en-US" altLang="zh-CN" sz="2400" dirty="0">
                <a:latin typeface="Times New Roman" panose="02020603050405020304" pitchFamily="18" charset="0"/>
                <a:ea typeface="宋体" panose="02010600030101010101" pitchFamily="2" charset="-122"/>
              </a:rPr>
              <a:t>BCDAFEJHIG</a:t>
            </a:r>
            <a:r>
              <a:rPr lang="zh-CN" altLang="zh-CN" sz="2400" dirty="0">
                <a:latin typeface="Times New Roman" panose="02020603050405020304" pitchFamily="18" charset="0"/>
                <a:ea typeface="宋体" panose="02010600030101010101" pitchFamily="2" charset="-122"/>
              </a:rPr>
              <a:t>，画出该森林。</a:t>
            </a:r>
          </a:p>
        </p:txBody>
      </p:sp>
    </p:spTree>
    <p:extLst>
      <p:ext uri="{BB962C8B-B14F-4D97-AF65-F5344CB8AC3E}">
        <p14:creationId xmlns:p14="http://schemas.microsoft.com/office/powerpoint/2010/main" val="67549206"/>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3672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课程总结</a:t>
            </a:r>
            <a:endParaRPr lang="zh-CN" altLang="en-US" sz="2400" b="1"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p:txBody>
      </p:sp>
      <p:sp>
        <p:nvSpPr>
          <p:cNvPr id="14" name="文本框 13"/>
          <p:cNvSpPr txBox="1"/>
          <p:nvPr/>
        </p:nvSpPr>
        <p:spPr>
          <a:xfrm>
            <a:off x="1566936" y="2293946"/>
            <a:ext cx="9058128" cy="1135054"/>
          </a:xfrm>
          <a:prstGeom prst="rect">
            <a:avLst/>
          </a:prstGeom>
          <a:noFill/>
        </p:spPr>
        <p:txBody>
          <a:bodyPr wrap="square" rtlCol="0">
            <a:spAutoFit/>
          </a:bodyPr>
          <a:lstStyle/>
          <a:p>
            <a:pPr indent="648000">
              <a:lnSpc>
                <a:spcPct val="150000"/>
              </a:lnSpc>
            </a:pPr>
            <a:r>
              <a:rPr lang="zh-CN" altLang="en-US" sz="2400" dirty="0">
                <a:solidFill>
                  <a:srgbClr val="990000"/>
                </a:solidFill>
                <a:latin typeface="微软雅黑" panose="020B0503020204020204" pitchFamily="34" charset="-122"/>
                <a:ea typeface="微软雅黑" panose="020B0503020204020204" pitchFamily="34" charset="-122"/>
              </a:rPr>
              <a:t>通过本节的学习，掌握递归求解二叉树深度、叶子数，以及遍历序列还原树的方法。</a:t>
            </a:r>
            <a:endParaRPr lang="zh-CN" altLang="zh-CN" sz="2400" dirty="0">
              <a:solidFill>
                <a:srgbClr val="990000"/>
              </a:solidFill>
              <a:latin typeface="微软雅黑" panose="020B0503020204020204" pitchFamily="34" charset="-122"/>
              <a:ea typeface="微软雅黑" panose="020B0503020204020204" pitchFamily="34" charset="-122"/>
            </a:endParaRP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Tree>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36729" y="391182"/>
            <a:ext cx="1507144"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下节预告 </a:t>
            </a:r>
            <a:endParaRPr lang="zh-CN" altLang="en-US" sz="2400" b="1"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6" name="文本框 5">
            <a:extLst>
              <a:ext uri="{FF2B5EF4-FFF2-40B4-BE49-F238E27FC236}">
                <a16:creationId xmlns:a16="http://schemas.microsoft.com/office/drawing/2014/main" id="{21D6216C-7A3A-43AF-A934-0A1B7001B41F}"/>
              </a:ext>
            </a:extLst>
          </p:cNvPr>
          <p:cNvSpPr txBox="1"/>
          <p:nvPr/>
        </p:nvSpPr>
        <p:spPr>
          <a:xfrm>
            <a:off x="1288777" y="1928489"/>
            <a:ext cx="9318265" cy="1135054"/>
          </a:xfrm>
          <a:prstGeom prst="rect">
            <a:avLst/>
          </a:prstGeom>
          <a:noFill/>
        </p:spPr>
        <p:txBody>
          <a:bodyPr wrap="square" rtlCol="0">
            <a:spAutoFit/>
          </a:bodyPr>
          <a:lstStyle/>
          <a:p>
            <a:pPr indent="648000">
              <a:lnSpc>
                <a:spcPct val="150000"/>
              </a:lnSpc>
            </a:pPr>
            <a:r>
              <a:rPr lang="zh-CN" altLang="en-US" sz="2400" dirty="0">
                <a:solidFill>
                  <a:srgbClr val="006600"/>
                </a:solidFill>
                <a:latin typeface="微软雅黑" panose="020B0503020204020204" pitchFamily="34" charset="-122"/>
                <a:ea typeface="微软雅黑" panose="020B0503020204020204" pitchFamily="34" charset="-122"/>
              </a:rPr>
              <a:t>下节讲述树的应用</a:t>
            </a:r>
            <a:r>
              <a:rPr lang="en-US" altLang="zh-CN" sz="2400" dirty="0">
                <a:solidFill>
                  <a:srgbClr val="006600"/>
                </a:solidFill>
                <a:latin typeface="微软雅黑" panose="020B0503020204020204" pitchFamily="34" charset="-122"/>
                <a:ea typeface="微软雅黑" panose="020B0503020204020204" pitchFamily="34" charset="-122"/>
              </a:rPr>
              <a:t>——</a:t>
            </a:r>
            <a:r>
              <a:rPr lang="zh-CN" altLang="en-US" sz="2400" dirty="0">
                <a:solidFill>
                  <a:srgbClr val="006600"/>
                </a:solidFill>
                <a:latin typeface="微软雅黑" panose="020B0503020204020204" pitchFamily="34" charset="-122"/>
                <a:ea typeface="微软雅黑" panose="020B0503020204020204" pitchFamily="34" charset="-122"/>
              </a:rPr>
              <a:t>哈夫曼树，通过图解玩转哈夫曼树及哈夫曼编码，一起体会算法之美</a:t>
            </a:r>
            <a:r>
              <a:rPr lang="zh-CN" altLang="zh-CN" sz="2400" dirty="0">
                <a:solidFill>
                  <a:srgbClr val="0066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191889354"/>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620619" y="368483"/>
            <a:ext cx="5571381" cy="1314569"/>
            <a:chOff x="6620619" y="368483"/>
            <a:chExt cx="5571381" cy="1314569"/>
          </a:xfrm>
        </p:grpSpPr>
        <p:sp>
          <p:nvSpPr>
            <p:cNvPr id="2" name="矩形 1"/>
            <p:cNvSpPr/>
            <p:nvPr/>
          </p:nvSpPr>
          <p:spPr>
            <a:xfrm>
              <a:off x="11823510" y="368487"/>
              <a:ext cx="368490" cy="1313595"/>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3" name="文本框 2"/>
            <p:cNvSpPr txBox="1"/>
            <p:nvPr/>
          </p:nvSpPr>
          <p:spPr>
            <a:xfrm>
              <a:off x="8586316" y="390390"/>
              <a:ext cx="2954655" cy="1292662"/>
            </a:xfrm>
            <a:prstGeom prst="rect">
              <a:avLst/>
            </a:prstGeom>
            <a:noFill/>
          </p:spPr>
          <p:txBody>
            <a:bodyPr wrap="none" rtlCol="0">
              <a:spAutoFit/>
            </a:bodyPr>
            <a:lstStyle/>
            <a:p>
              <a:pPr algn="r"/>
              <a:r>
                <a:rPr lang="zh-CN" altLang="en-US" sz="5400"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本节要点</a:t>
              </a:r>
              <a:endParaRPr lang="zh-CN" altLang="en-US" sz="3600"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a:p>
              <a:pPr algn="r"/>
              <a:r>
                <a:rPr lang="en-US" altLang="zh-CN" sz="2400"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CONTENTS</a:t>
              </a:r>
            </a:p>
          </p:txBody>
        </p:sp>
        <p:sp>
          <p:nvSpPr>
            <p:cNvPr id="6" name="任意多边形 5"/>
            <p:cNvSpPr/>
            <p:nvPr/>
          </p:nvSpPr>
          <p:spPr>
            <a:xfrm rot="16200000">
              <a:off x="6566025" y="423077"/>
              <a:ext cx="1313598" cy="1204410"/>
            </a:xfrm>
            <a:custGeom>
              <a:avLst/>
              <a:gdLst>
                <a:gd name="connsiteX0" fmla="*/ 1313598 w 1313598"/>
                <a:gd name="connsiteY0" fmla="*/ 835921 h 1204410"/>
                <a:gd name="connsiteX1" fmla="*/ 1313595 w 1313598"/>
                <a:gd name="connsiteY1" fmla="*/ 835921 h 1204410"/>
                <a:gd name="connsiteX2" fmla="*/ 1313595 w 1313598"/>
                <a:gd name="connsiteY2" fmla="*/ 1204410 h 1204410"/>
                <a:gd name="connsiteX3" fmla="*/ 0 w 1313598"/>
                <a:gd name="connsiteY3" fmla="*/ 1204410 h 1204410"/>
                <a:gd name="connsiteX4" fmla="*/ 0 w 1313598"/>
                <a:gd name="connsiteY4" fmla="*/ 835920 h 1204410"/>
                <a:gd name="connsiteX5" fmla="*/ 2 w 1313598"/>
                <a:gd name="connsiteY5" fmla="*/ 835920 h 1204410"/>
                <a:gd name="connsiteX6" fmla="*/ 656800 w 1313598"/>
                <a:gd name="connsiteY6" fmla="*/ 0 h 1204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3598" h="1204410">
                  <a:moveTo>
                    <a:pt x="1313598" y="835921"/>
                  </a:moveTo>
                  <a:lnTo>
                    <a:pt x="1313595" y="835921"/>
                  </a:lnTo>
                  <a:lnTo>
                    <a:pt x="1313595" y="1204410"/>
                  </a:lnTo>
                  <a:lnTo>
                    <a:pt x="0" y="1204410"/>
                  </a:lnTo>
                  <a:lnTo>
                    <a:pt x="0" y="835920"/>
                  </a:lnTo>
                  <a:lnTo>
                    <a:pt x="2" y="835920"/>
                  </a:lnTo>
                  <a:lnTo>
                    <a:pt x="656800" y="0"/>
                  </a:lnTo>
                  <a:close/>
                </a:path>
              </a:pathLst>
            </a:cu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grpSp>
      <p:grpSp>
        <p:nvGrpSpPr>
          <p:cNvPr id="13" name="组合 12"/>
          <p:cNvGrpSpPr/>
          <p:nvPr/>
        </p:nvGrpSpPr>
        <p:grpSpPr>
          <a:xfrm>
            <a:off x="1925357" y="2511206"/>
            <a:ext cx="6124756" cy="707886"/>
            <a:chOff x="1376718" y="2067067"/>
            <a:chExt cx="4991233" cy="707886"/>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718" y="2067067"/>
              <a:ext cx="703428" cy="703428"/>
            </a:xfrm>
            <a:prstGeom prst="rect">
              <a:avLst/>
            </a:prstGeom>
          </p:spPr>
        </p:pic>
        <p:sp>
          <p:nvSpPr>
            <p:cNvPr id="15" name="文本框 14"/>
            <p:cNvSpPr txBox="1"/>
            <p:nvPr/>
          </p:nvSpPr>
          <p:spPr>
            <a:xfrm>
              <a:off x="2080146" y="2126393"/>
              <a:ext cx="2157014" cy="584775"/>
            </a:xfrm>
            <a:prstGeom prst="rect">
              <a:avLst/>
            </a:prstGeom>
            <a:noFill/>
          </p:spPr>
          <p:txBody>
            <a:bodyPr wrap="none" rtlCol="0">
              <a:spAutoFit/>
            </a:bodyPr>
            <a:lstStyle/>
            <a:p>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sym typeface="印品黑体" panose="00000500000000000000" pitchFamily="2" charset="-122"/>
                </a:rPr>
                <a:t>二叉树的深度</a:t>
              </a:r>
            </a:p>
          </p:txBody>
        </p:sp>
        <p:sp>
          <p:nvSpPr>
            <p:cNvPr id="16" name="文本框 15"/>
            <p:cNvSpPr txBox="1"/>
            <p:nvPr/>
          </p:nvSpPr>
          <p:spPr>
            <a:xfrm>
              <a:off x="5726281" y="2067067"/>
              <a:ext cx="641670" cy="707886"/>
            </a:xfrm>
            <a:prstGeom prst="rect">
              <a:avLst/>
            </a:prstGeom>
            <a:noFill/>
          </p:spPr>
          <p:txBody>
            <a:bodyPr wrap="none" rtlCol="0">
              <a:spAutoFit/>
            </a:bodyPr>
            <a:lstStyle/>
            <a:p>
              <a:pPr algn="r"/>
              <a:r>
                <a:rPr lang="en-US" altLang="zh-CN" sz="4000" dirty="0">
                  <a:solidFill>
                    <a:srgbClr val="1BA486"/>
                  </a:solidFill>
                  <a:latin typeface="微软雅黑" panose="020B0503020204020204" pitchFamily="34" charset="-122"/>
                  <a:ea typeface="微软雅黑" panose="020B0503020204020204" pitchFamily="34" charset="-122"/>
                  <a:sym typeface="印品黑体" panose="00000500000000000000" pitchFamily="2" charset="-122"/>
                </a:rPr>
                <a:t>01</a:t>
              </a:r>
            </a:p>
          </p:txBody>
        </p:sp>
      </p:grpSp>
      <p:grpSp>
        <p:nvGrpSpPr>
          <p:cNvPr id="17" name="组合 16"/>
          <p:cNvGrpSpPr/>
          <p:nvPr/>
        </p:nvGrpSpPr>
        <p:grpSpPr>
          <a:xfrm>
            <a:off x="1925356" y="3472922"/>
            <a:ext cx="6124755" cy="707886"/>
            <a:chOff x="1376718" y="2067067"/>
            <a:chExt cx="4991233" cy="707886"/>
          </a:xfrm>
        </p:grpSpPr>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718" y="2067067"/>
              <a:ext cx="703428" cy="703428"/>
            </a:xfrm>
            <a:prstGeom prst="rect">
              <a:avLst/>
            </a:prstGeom>
          </p:spPr>
        </p:pic>
        <p:sp>
          <p:nvSpPr>
            <p:cNvPr id="19" name="文本框 18"/>
            <p:cNvSpPr txBox="1"/>
            <p:nvPr/>
          </p:nvSpPr>
          <p:spPr>
            <a:xfrm>
              <a:off x="2080146" y="2126393"/>
              <a:ext cx="2491436" cy="584775"/>
            </a:xfrm>
            <a:prstGeom prst="rect">
              <a:avLst/>
            </a:prstGeom>
            <a:noFill/>
          </p:spPr>
          <p:txBody>
            <a:bodyPr wrap="none" rtlCol="0">
              <a:spAutoFit/>
            </a:bodyPr>
            <a:lstStyle/>
            <a:p>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sym typeface="印品黑体" panose="00000500000000000000" pitchFamily="2" charset="-122"/>
                </a:rPr>
                <a:t>二叉树的叶子数</a:t>
              </a:r>
            </a:p>
          </p:txBody>
        </p:sp>
        <p:sp>
          <p:nvSpPr>
            <p:cNvPr id="20" name="文本框 19"/>
            <p:cNvSpPr txBox="1"/>
            <p:nvPr/>
          </p:nvSpPr>
          <p:spPr>
            <a:xfrm>
              <a:off x="5726281" y="2067067"/>
              <a:ext cx="641670" cy="707886"/>
            </a:xfrm>
            <a:prstGeom prst="rect">
              <a:avLst/>
            </a:prstGeom>
            <a:noFill/>
          </p:spPr>
          <p:txBody>
            <a:bodyPr wrap="none" rtlCol="0">
              <a:spAutoFit/>
            </a:bodyPr>
            <a:lstStyle/>
            <a:p>
              <a:pPr algn="r"/>
              <a:r>
                <a:rPr lang="en-US" altLang="zh-CN" sz="4000" dirty="0">
                  <a:solidFill>
                    <a:srgbClr val="1BA486"/>
                  </a:solidFill>
                  <a:latin typeface="微软雅黑" panose="020B0503020204020204" pitchFamily="34" charset="-122"/>
                  <a:ea typeface="微软雅黑" panose="020B0503020204020204" pitchFamily="34" charset="-122"/>
                  <a:sym typeface="印品黑体" panose="00000500000000000000" pitchFamily="2" charset="-122"/>
                </a:rPr>
                <a:t>02</a:t>
              </a:r>
            </a:p>
          </p:txBody>
        </p:sp>
      </p:grpSp>
      <p:grpSp>
        <p:nvGrpSpPr>
          <p:cNvPr id="21" name="组合 20">
            <a:extLst>
              <a:ext uri="{FF2B5EF4-FFF2-40B4-BE49-F238E27FC236}">
                <a16:creationId xmlns:a16="http://schemas.microsoft.com/office/drawing/2014/main" id="{6D950724-A504-404E-8B20-CA308A85AE81}"/>
              </a:ext>
            </a:extLst>
          </p:cNvPr>
          <p:cNvGrpSpPr/>
          <p:nvPr/>
        </p:nvGrpSpPr>
        <p:grpSpPr>
          <a:xfrm>
            <a:off x="1911290" y="4457661"/>
            <a:ext cx="6124755" cy="707886"/>
            <a:chOff x="1376718" y="2067067"/>
            <a:chExt cx="4991233" cy="707886"/>
          </a:xfrm>
        </p:grpSpPr>
        <p:pic>
          <p:nvPicPr>
            <p:cNvPr id="22" name="图片 21">
              <a:extLst>
                <a:ext uri="{FF2B5EF4-FFF2-40B4-BE49-F238E27FC236}">
                  <a16:creationId xmlns:a16="http://schemas.microsoft.com/office/drawing/2014/main" id="{5CFA3983-1E9F-4A3A-9C83-494F60153C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718" y="2067067"/>
              <a:ext cx="703428" cy="703428"/>
            </a:xfrm>
            <a:prstGeom prst="rect">
              <a:avLst/>
            </a:prstGeom>
          </p:spPr>
        </p:pic>
        <p:sp>
          <p:nvSpPr>
            <p:cNvPr id="23" name="文本框 22">
              <a:extLst>
                <a:ext uri="{FF2B5EF4-FFF2-40B4-BE49-F238E27FC236}">
                  <a16:creationId xmlns:a16="http://schemas.microsoft.com/office/drawing/2014/main" id="{F3B1301C-807D-4B22-8939-F3CDD4E4CF77}"/>
                </a:ext>
              </a:extLst>
            </p:cNvPr>
            <p:cNvSpPr txBox="1"/>
            <p:nvPr/>
          </p:nvSpPr>
          <p:spPr>
            <a:xfrm>
              <a:off x="2080146" y="2126393"/>
              <a:ext cx="2491436" cy="584775"/>
            </a:xfrm>
            <a:prstGeom prst="rect">
              <a:avLst/>
            </a:prstGeom>
            <a:noFill/>
          </p:spPr>
          <p:txBody>
            <a:bodyPr wrap="none" rtlCol="0">
              <a:spAutoFit/>
            </a:bodyPr>
            <a:lstStyle/>
            <a:p>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sym typeface="印品黑体" panose="00000500000000000000" pitchFamily="2" charset="-122"/>
                </a:rPr>
                <a:t>遍历序列还原树</a:t>
              </a:r>
            </a:p>
          </p:txBody>
        </p:sp>
        <p:sp>
          <p:nvSpPr>
            <p:cNvPr id="24" name="文本框 23">
              <a:extLst>
                <a:ext uri="{FF2B5EF4-FFF2-40B4-BE49-F238E27FC236}">
                  <a16:creationId xmlns:a16="http://schemas.microsoft.com/office/drawing/2014/main" id="{25318345-A262-46C9-ABC5-4B15FA947FC9}"/>
                </a:ext>
              </a:extLst>
            </p:cNvPr>
            <p:cNvSpPr txBox="1"/>
            <p:nvPr/>
          </p:nvSpPr>
          <p:spPr>
            <a:xfrm>
              <a:off x="5726281" y="2067067"/>
              <a:ext cx="641670" cy="707886"/>
            </a:xfrm>
            <a:prstGeom prst="rect">
              <a:avLst/>
            </a:prstGeom>
            <a:noFill/>
          </p:spPr>
          <p:txBody>
            <a:bodyPr wrap="none" rtlCol="0">
              <a:spAutoFit/>
            </a:bodyPr>
            <a:lstStyle/>
            <a:p>
              <a:pPr algn="r"/>
              <a:r>
                <a:rPr lang="en-US" altLang="zh-CN" sz="4000" dirty="0">
                  <a:solidFill>
                    <a:srgbClr val="1BA486"/>
                  </a:solidFill>
                  <a:latin typeface="微软雅黑" panose="020B0503020204020204" pitchFamily="34" charset="-122"/>
                  <a:ea typeface="微软雅黑" panose="020B0503020204020204" pitchFamily="34" charset="-122"/>
                  <a:sym typeface="印品黑体" panose="00000500000000000000" pitchFamily="2" charset="-122"/>
                </a:rPr>
                <a:t>03</a:t>
              </a:r>
            </a:p>
          </p:txBody>
        </p:sp>
      </p:gr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二叉树的深度</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8" name="文本框 7">
            <a:extLst>
              <a:ext uri="{FF2B5EF4-FFF2-40B4-BE49-F238E27FC236}">
                <a16:creationId xmlns:a16="http://schemas.microsoft.com/office/drawing/2014/main" id="{969CEF23-8F9F-4E49-BDA3-A1B0089D1A06}"/>
              </a:ext>
            </a:extLst>
          </p:cNvPr>
          <p:cNvSpPr txBox="1"/>
          <p:nvPr/>
        </p:nvSpPr>
        <p:spPr>
          <a:xfrm>
            <a:off x="1191687" y="1281935"/>
            <a:ext cx="9808625" cy="1130246"/>
          </a:xfrm>
          <a:prstGeom prst="rect">
            <a:avLst/>
          </a:prstGeom>
          <a:noFill/>
        </p:spPr>
        <p:txBody>
          <a:bodyPr wrap="square" rtlCol="0">
            <a:spAutoFit/>
          </a:bodyPr>
          <a:lstStyle/>
          <a:p>
            <a:pPr indent="648000">
              <a:lnSpc>
                <a:spcPct val="150000"/>
              </a:lnSpc>
            </a:pPr>
            <a:r>
              <a:rPr lang="zh-CN" altLang="zh-CN" sz="2400" dirty="0">
                <a:latin typeface="Times New Roman" panose="02020603050405020304" pitchFamily="18" charset="0"/>
                <a:ea typeface="宋体" panose="02010600030101010101" pitchFamily="2" charset="-122"/>
              </a:rPr>
              <a:t>如果二叉树为空，则深度为</a:t>
            </a:r>
            <a:r>
              <a:rPr lang="en-US" altLang="zh-CN" sz="2400" dirty="0">
                <a:latin typeface="Times New Roman" panose="02020603050405020304" pitchFamily="18" charset="0"/>
                <a:ea typeface="宋体" panose="02010600030101010101" pitchFamily="2" charset="-122"/>
              </a:rPr>
              <a:t>0</a:t>
            </a:r>
            <a:r>
              <a:rPr lang="zh-CN" altLang="zh-CN" sz="2400" dirty="0">
                <a:latin typeface="Times New Roman" panose="02020603050405020304" pitchFamily="18" charset="0"/>
                <a:ea typeface="宋体" panose="02010600030101010101" pitchFamily="2" charset="-122"/>
              </a:rPr>
              <a:t>，否则二叉树的深度等于二叉树左右子树的深度最大值加</a:t>
            </a:r>
            <a:r>
              <a:rPr lang="en-US" altLang="zh-CN" sz="2400" dirty="0">
                <a:latin typeface="Times New Roman" panose="02020603050405020304" pitchFamily="18" charset="0"/>
                <a:ea typeface="宋体" panose="02010600030101010101" pitchFamily="2" charset="-122"/>
              </a:rPr>
              <a:t>1</a:t>
            </a:r>
            <a:r>
              <a:rPr lang="zh-CN" altLang="zh-CN"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p:txBody>
      </p:sp>
      <p:pic>
        <p:nvPicPr>
          <p:cNvPr id="6" name="图片 5">
            <a:extLst>
              <a:ext uri="{FF2B5EF4-FFF2-40B4-BE49-F238E27FC236}">
                <a16:creationId xmlns:a16="http://schemas.microsoft.com/office/drawing/2014/main" id="{4636950F-4480-4EDF-8BDB-E1C15D4295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0561" y="2412181"/>
            <a:ext cx="5650875" cy="3540475"/>
          </a:xfrm>
          <a:prstGeom prst="rect">
            <a:avLst/>
          </a:prstGeom>
        </p:spPr>
      </p:pic>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二叉树的深度</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pic>
        <p:nvPicPr>
          <p:cNvPr id="3" name="图片 2">
            <a:extLst>
              <a:ext uri="{FF2B5EF4-FFF2-40B4-BE49-F238E27FC236}">
                <a16:creationId xmlns:a16="http://schemas.microsoft.com/office/drawing/2014/main" id="{B9539566-D256-4733-A50B-9E695E2CAC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6420" y="1111348"/>
            <a:ext cx="6385546" cy="5213199"/>
          </a:xfrm>
          <a:prstGeom prst="rect">
            <a:avLst/>
          </a:prstGeom>
        </p:spPr>
      </p:pic>
    </p:spTree>
    <p:extLst>
      <p:ext uri="{BB962C8B-B14F-4D97-AF65-F5344CB8AC3E}">
        <p14:creationId xmlns:p14="http://schemas.microsoft.com/office/powerpoint/2010/main" val="4251346066"/>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二叉树的叶子数</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8" name="文本框 7">
            <a:extLst>
              <a:ext uri="{FF2B5EF4-FFF2-40B4-BE49-F238E27FC236}">
                <a16:creationId xmlns:a16="http://schemas.microsoft.com/office/drawing/2014/main" id="{969CEF23-8F9F-4E49-BDA3-A1B0089D1A06}"/>
              </a:ext>
            </a:extLst>
          </p:cNvPr>
          <p:cNvSpPr txBox="1"/>
          <p:nvPr/>
        </p:nvSpPr>
        <p:spPr>
          <a:xfrm>
            <a:off x="1191687" y="1281935"/>
            <a:ext cx="9808625" cy="1684244"/>
          </a:xfrm>
          <a:prstGeom prst="rect">
            <a:avLst/>
          </a:prstGeom>
          <a:noFill/>
        </p:spPr>
        <p:txBody>
          <a:bodyPr wrap="square" rtlCol="0">
            <a:spAutoFit/>
          </a:bodyPr>
          <a:lstStyle/>
          <a:p>
            <a:pPr indent="648000">
              <a:lnSpc>
                <a:spcPct val="150000"/>
              </a:lnSpc>
            </a:pPr>
            <a:r>
              <a:rPr lang="zh-CN" altLang="zh-CN" sz="2400" dirty="0">
                <a:latin typeface="Times New Roman" panose="02020603050405020304" pitchFamily="18" charset="0"/>
                <a:ea typeface="宋体" panose="02010600030101010101" pitchFamily="2" charset="-122"/>
              </a:rPr>
              <a:t>如果二叉树为空，则叶子数为</a:t>
            </a:r>
            <a:r>
              <a:rPr lang="en-US" altLang="zh-CN" sz="2400" dirty="0">
                <a:latin typeface="Times New Roman" panose="02020603050405020304" pitchFamily="18" charset="0"/>
                <a:ea typeface="宋体" panose="02010600030101010101" pitchFamily="2" charset="-122"/>
              </a:rPr>
              <a:t>0</a:t>
            </a:r>
            <a:r>
              <a:rPr lang="zh-CN" altLang="zh-CN" sz="2400" dirty="0">
                <a:latin typeface="Times New Roman" panose="02020603050405020304" pitchFamily="18" charset="0"/>
                <a:ea typeface="宋体" panose="02010600030101010101" pitchFamily="2" charset="-122"/>
              </a:rPr>
              <a:t>；如果根的左、右子树都为空，则叶子数为</a:t>
            </a:r>
            <a:r>
              <a:rPr lang="en-US" altLang="zh-CN" sz="2400" dirty="0">
                <a:latin typeface="Times New Roman" panose="02020603050405020304" pitchFamily="18" charset="0"/>
                <a:ea typeface="宋体" panose="02010600030101010101" pitchFamily="2" charset="-122"/>
              </a:rPr>
              <a:t>1</a:t>
            </a:r>
            <a:r>
              <a:rPr lang="zh-CN" altLang="zh-CN" sz="2400" dirty="0">
                <a:latin typeface="Times New Roman" panose="02020603050405020304" pitchFamily="18" charset="0"/>
                <a:ea typeface="宋体" panose="02010600030101010101" pitchFamily="2" charset="-122"/>
              </a:rPr>
              <a:t>；其他情况下，二叉树的叶子数等于左子树的叶子数与右子树的叶子数之和。</a:t>
            </a:r>
          </a:p>
        </p:txBody>
      </p:sp>
      <p:pic>
        <p:nvPicPr>
          <p:cNvPr id="3" name="图片 2">
            <a:extLst>
              <a:ext uri="{FF2B5EF4-FFF2-40B4-BE49-F238E27FC236}">
                <a16:creationId xmlns:a16="http://schemas.microsoft.com/office/drawing/2014/main" id="{F2FB4CCE-F1DC-4D81-B8BB-AEC41A8D67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9508" y="2774759"/>
            <a:ext cx="4832984" cy="3511021"/>
          </a:xfrm>
          <a:prstGeom prst="rect">
            <a:avLst/>
          </a:prstGeom>
        </p:spPr>
      </p:pic>
    </p:spTree>
    <p:extLst>
      <p:ext uri="{BB962C8B-B14F-4D97-AF65-F5344CB8AC3E}">
        <p14:creationId xmlns:p14="http://schemas.microsoft.com/office/powerpoint/2010/main" val="1002933397"/>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二叉树的叶子数</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pic>
        <p:nvPicPr>
          <p:cNvPr id="6" name="图片 5">
            <a:extLst>
              <a:ext uri="{FF2B5EF4-FFF2-40B4-BE49-F238E27FC236}">
                <a16:creationId xmlns:a16="http://schemas.microsoft.com/office/drawing/2014/main" id="{5CA6EA1A-9C09-4F17-A074-26C0CDDCB4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6605" y="1610128"/>
            <a:ext cx="10384563" cy="3890340"/>
          </a:xfrm>
          <a:prstGeom prst="rect">
            <a:avLst/>
          </a:prstGeom>
        </p:spPr>
      </p:pic>
    </p:spTree>
    <p:extLst>
      <p:ext uri="{BB962C8B-B14F-4D97-AF65-F5344CB8AC3E}">
        <p14:creationId xmlns:p14="http://schemas.microsoft.com/office/powerpoint/2010/main" val="3473243279"/>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遍历序列还原树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8" name="文本框 7">
            <a:extLst>
              <a:ext uri="{FF2B5EF4-FFF2-40B4-BE49-F238E27FC236}">
                <a16:creationId xmlns:a16="http://schemas.microsoft.com/office/drawing/2014/main" id="{969CEF23-8F9F-4E49-BDA3-A1B0089D1A06}"/>
              </a:ext>
            </a:extLst>
          </p:cNvPr>
          <p:cNvSpPr txBox="1"/>
          <p:nvPr/>
        </p:nvSpPr>
        <p:spPr>
          <a:xfrm>
            <a:off x="895955" y="1605492"/>
            <a:ext cx="10400090" cy="2792239"/>
          </a:xfrm>
          <a:prstGeom prst="rect">
            <a:avLst/>
          </a:prstGeom>
          <a:noFill/>
        </p:spPr>
        <p:txBody>
          <a:bodyPr wrap="square" rtlCol="0">
            <a:spAutoFit/>
          </a:bodyPr>
          <a:lstStyle/>
          <a:p>
            <a:pPr indent="648000">
              <a:lnSpc>
                <a:spcPct val="150000"/>
              </a:lnSpc>
            </a:pPr>
            <a:r>
              <a:rPr lang="zh-CN" altLang="zh-CN" sz="2400" dirty="0">
                <a:latin typeface="Times New Roman" panose="02020603050405020304" pitchFamily="18" charset="0"/>
                <a:ea typeface="宋体" panose="02010600030101010101" pitchFamily="2" charset="-122"/>
              </a:rPr>
              <a:t>根据遍历序列可以还原树，包括二叉树还原、树还原和森林还原</a:t>
            </a:r>
            <a:r>
              <a:rPr lang="en-US" altLang="zh-CN" sz="2400" dirty="0">
                <a:latin typeface="Times New Roman" panose="02020603050405020304" pitchFamily="18" charset="0"/>
                <a:ea typeface="宋体" panose="02010600030101010101" pitchFamily="2" charset="-122"/>
              </a:rPr>
              <a:t>3</a:t>
            </a:r>
            <a:r>
              <a:rPr lang="zh-CN" altLang="zh-CN" sz="2400" dirty="0">
                <a:latin typeface="Times New Roman" panose="02020603050405020304" pitchFamily="18" charset="0"/>
                <a:ea typeface="宋体" panose="02010600030101010101" pitchFamily="2" charset="-122"/>
              </a:rPr>
              <a:t>种。</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zh-CN" altLang="zh-CN" sz="2400" b="1" dirty="0">
                <a:solidFill>
                  <a:srgbClr val="990000"/>
                </a:solidFill>
                <a:latin typeface="Times New Roman" panose="02020603050405020304" pitchFamily="18" charset="0"/>
                <a:ea typeface="宋体" panose="02010600030101010101" pitchFamily="2" charset="-122"/>
              </a:rPr>
              <a:t>二叉树还原</a:t>
            </a:r>
            <a:r>
              <a:rPr lang="zh-CN" altLang="en-US" sz="2400" b="1" dirty="0">
                <a:solidFill>
                  <a:srgbClr val="990000"/>
                </a:solidFill>
                <a:latin typeface="Times New Roman" panose="02020603050405020304" pitchFamily="18" charset="0"/>
                <a:ea typeface="宋体" panose="02010600030101010101" pitchFamily="2" charset="-122"/>
              </a:rPr>
              <a:t>：</a:t>
            </a:r>
            <a:endParaRPr lang="en-US" altLang="zh-CN" sz="2400" b="1" dirty="0">
              <a:solidFill>
                <a:srgbClr val="990000"/>
              </a:solidFill>
              <a:latin typeface="Times New Roman" panose="02020603050405020304" pitchFamily="18" charset="0"/>
              <a:ea typeface="宋体" panose="02010600030101010101" pitchFamily="2" charset="-122"/>
            </a:endParaRPr>
          </a:p>
          <a:p>
            <a:pPr indent="648000">
              <a:lnSpc>
                <a:spcPct val="150000"/>
              </a:lnSpc>
            </a:pPr>
            <a:r>
              <a:rPr lang="zh-CN" altLang="zh-CN" sz="2400" dirty="0">
                <a:latin typeface="Times New Roman" panose="02020603050405020304" pitchFamily="18" charset="0"/>
                <a:ea typeface="宋体" panose="02010600030101010101" pitchFamily="2" charset="-122"/>
              </a:rPr>
              <a:t>由二叉树的</a:t>
            </a:r>
            <a:r>
              <a:rPr lang="zh-CN" altLang="en-US" sz="2400" dirty="0">
                <a:latin typeface="Times New Roman" panose="02020603050405020304" pitchFamily="18" charset="0"/>
                <a:ea typeface="宋体" panose="02010600030101010101" pitchFamily="2" charset="-122"/>
              </a:rPr>
              <a:t>先</a:t>
            </a:r>
            <a:r>
              <a:rPr lang="zh-CN" altLang="zh-CN" sz="2400" dirty="0">
                <a:latin typeface="Times New Roman" panose="02020603050405020304" pitchFamily="18" charset="0"/>
                <a:ea typeface="宋体" panose="02010600030101010101" pitchFamily="2" charset="-122"/>
              </a:rPr>
              <a:t>序序列和中序序列，或者中序序列和后序序列，可以唯一地还原一棵二叉树。</a:t>
            </a:r>
          </a:p>
          <a:p>
            <a:pPr indent="648000">
              <a:lnSpc>
                <a:spcPct val="150000"/>
              </a:lnSpc>
            </a:pPr>
            <a:r>
              <a:rPr lang="zh-CN" altLang="zh-CN" sz="2400" b="1" dirty="0">
                <a:solidFill>
                  <a:srgbClr val="C00000"/>
                </a:solidFill>
                <a:latin typeface="Times New Roman" panose="02020603050405020304" pitchFamily="18" charset="0"/>
                <a:ea typeface="宋体" panose="02010600030101010101" pitchFamily="2" charset="-122"/>
              </a:rPr>
              <a:t>注意：</a:t>
            </a:r>
            <a:r>
              <a:rPr lang="zh-CN" altLang="zh-CN" sz="2400" dirty="0">
                <a:latin typeface="Times New Roman" panose="02020603050405020304" pitchFamily="18" charset="0"/>
                <a:ea typeface="宋体" panose="02010600030101010101" pitchFamily="2" charset="-122"/>
              </a:rPr>
              <a:t>由二叉树的</a:t>
            </a:r>
            <a:r>
              <a:rPr lang="zh-CN" altLang="en-US" sz="2400" dirty="0">
                <a:latin typeface="Times New Roman" panose="02020603050405020304" pitchFamily="18" charset="0"/>
                <a:ea typeface="宋体" panose="02010600030101010101" pitchFamily="2" charset="-122"/>
              </a:rPr>
              <a:t>先</a:t>
            </a:r>
            <a:r>
              <a:rPr lang="zh-CN" altLang="zh-CN" sz="2400" dirty="0">
                <a:latin typeface="Times New Roman" panose="02020603050405020304" pitchFamily="18" charset="0"/>
                <a:ea typeface="宋体" panose="02010600030101010101" pitchFamily="2" charset="-122"/>
              </a:rPr>
              <a:t>序序列和后序序列不能唯一地还原一棵二叉树。</a:t>
            </a:r>
          </a:p>
        </p:txBody>
      </p:sp>
    </p:spTree>
    <p:extLst>
      <p:ext uri="{BB962C8B-B14F-4D97-AF65-F5344CB8AC3E}">
        <p14:creationId xmlns:p14="http://schemas.microsoft.com/office/powerpoint/2010/main" val="2983709110"/>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遍历序列还原树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8" name="文本框 7">
            <a:extLst>
              <a:ext uri="{FF2B5EF4-FFF2-40B4-BE49-F238E27FC236}">
                <a16:creationId xmlns:a16="http://schemas.microsoft.com/office/drawing/2014/main" id="{969CEF23-8F9F-4E49-BDA3-A1B0089D1A06}"/>
              </a:ext>
            </a:extLst>
          </p:cNvPr>
          <p:cNvSpPr txBox="1"/>
          <p:nvPr/>
        </p:nvSpPr>
        <p:spPr>
          <a:xfrm>
            <a:off x="1597224" y="1092924"/>
            <a:ext cx="7720663" cy="2792239"/>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先</a:t>
            </a:r>
            <a:r>
              <a:rPr lang="zh-CN" altLang="zh-CN" sz="2400" dirty="0">
                <a:latin typeface="Times New Roman" panose="02020603050405020304" pitchFamily="18" charset="0"/>
                <a:ea typeface="宋体" panose="02010600030101010101" pitchFamily="2" charset="-122"/>
              </a:rPr>
              <a:t>序序列和中序序列</a:t>
            </a:r>
            <a:r>
              <a:rPr lang="zh-CN" altLang="en-US" sz="2400" dirty="0">
                <a:latin typeface="Times New Roman" panose="02020603050405020304" pitchFamily="18" charset="0"/>
                <a:ea typeface="宋体" panose="02010600030101010101" pitchFamily="2" charset="-122"/>
              </a:rPr>
              <a:t>还原二叉树。</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zh-CN" altLang="zh-CN" sz="2400" b="1" dirty="0">
                <a:solidFill>
                  <a:srgbClr val="990000"/>
                </a:solidFill>
                <a:latin typeface="Times New Roman" panose="02020603050405020304" pitchFamily="18" charset="0"/>
                <a:ea typeface="宋体" panose="02010600030101010101" pitchFamily="2" charset="-122"/>
              </a:rPr>
              <a:t>算法步骤</a:t>
            </a:r>
            <a:r>
              <a:rPr lang="en-US" altLang="zh-CN" sz="2400" b="1" dirty="0">
                <a:solidFill>
                  <a:srgbClr val="990000"/>
                </a:solidFill>
                <a:latin typeface="Times New Roman" panose="02020603050405020304" pitchFamily="18" charset="0"/>
                <a:ea typeface="宋体" panose="02010600030101010101" pitchFamily="2" charset="-122"/>
              </a:rPr>
              <a:t>:</a:t>
            </a:r>
            <a:endParaRPr lang="zh-CN" altLang="zh-CN" sz="2400" b="1" dirty="0">
              <a:solidFill>
                <a:srgbClr val="990000"/>
              </a:solidFill>
              <a:latin typeface="Times New Roman" panose="02020603050405020304" pitchFamily="18" charset="0"/>
              <a:ea typeface="宋体" panose="02010600030101010101" pitchFamily="2" charset="-122"/>
            </a:endParaRPr>
          </a:p>
          <a:p>
            <a:pPr indent="648000">
              <a:lnSpc>
                <a:spcPct val="150000"/>
              </a:lnSpc>
            </a:pPr>
            <a:r>
              <a:rPr lang="en-US" altLang="zh-CN" sz="2400" dirty="0">
                <a:latin typeface="Times New Roman" panose="02020603050405020304" pitchFamily="18" charset="0"/>
                <a:ea typeface="宋体" panose="02010600030101010101" pitchFamily="2" charset="-122"/>
              </a:rPr>
              <a:t>1</a:t>
            </a:r>
            <a:r>
              <a:rPr lang="zh-CN" altLang="zh-CN" sz="2400" dirty="0">
                <a:latin typeface="Times New Roman" panose="02020603050405020304" pitchFamily="18" charset="0"/>
                <a:ea typeface="宋体" panose="02010600030101010101" pitchFamily="2" charset="-122"/>
              </a:rPr>
              <a:t>）先序序列的第一个字符为根。</a:t>
            </a:r>
          </a:p>
          <a:p>
            <a:pPr indent="648000">
              <a:lnSpc>
                <a:spcPct val="150000"/>
              </a:lnSpc>
            </a:pPr>
            <a:r>
              <a:rPr lang="en-US" altLang="zh-CN" sz="2400" dirty="0">
                <a:latin typeface="Times New Roman" panose="02020603050405020304" pitchFamily="18" charset="0"/>
                <a:ea typeface="宋体" panose="02010600030101010101" pitchFamily="2" charset="-122"/>
              </a:rPr>
              <a:t>2</a:t>
            </a:r>
            <a:r>
              <a:rPr lang="zh-CN" altLang="zh-CN" sz="2400" dirty="0">
                <a:latin typeface="Times New Roman" panose="02020603050405020304" pitchFamily="18" charset="0"/>
                <a:ea typeface="宋体" panose="02010600030101010101" pitchFamily="2" charset="-122"/>
              </a:rPr>
              <a:t>）在中序序列中，以根为中心划分左右子树。</a:t>
            </a:r>
          </a:p>
          <a:p>
            <a:pPr indent="648000">
              <a:lnSpc>
                <a:spcPct val="150000"/>
              </a:lnSpc>
            </a:pPr>
            <a:r>
              <a:rPr lang="en-US" altLang="zh-CN" sz="2400" dirty="0">
                <a:latin typeface="Times New Roman" panose="02020603050405020304" pitchFamily="18" charset="0"/>
                <a:ea typeface="宋体" panose="02010600030101010101" pitchFamily="2" charset="-122"/>
              </a:rPr>
              <a:t>3</a:t>
            </a:r>
            <a:r>
              <a:rPr lang="zh-CN" altLang="zh-CN" sz="2400" dirty="0">
                <a:latin typeface="Times New Roman" panose="02020603050405020304" pitchFamily="18" charset="0"/>
                <a:ea typeface="宋体" panose="02010600030101010101" pitchFamily="2" charset="-122"/>
              </a:rPr>
              <a:t>）还原左右子树。</a:t>
            </a:r>
          </a:p>
        </p:txBody>
      </p:sp>
      <p:pic>
        <p:nvPicPr>
          <p:cNvPr id="3" name="图片 2">
            <a:extLst>
              <a:ext uri="{FF2B5EF4-FFF2-40B4-BE49-F238E27FC236}">
                <a16:creationId xmlns:a16="http://schemas.microsoft.com/office/drawing/2014/main" id="{2CAD8425-B0E1-45F3-AC8D-E615795C2C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6078" y="4057972"/>
            <a:ext cx="8072257" cy="2177385"/>
          </a:xfrm>
          <a:prstGeom prst="rect">
            <a:avLst/>
          </a:prstGeom>
        </p:spPr>
      </p:pic>
    </p:spTree>
    <p:extLst>
      <p:ext uri="{BB962C8B-B14F-4D97-AF65-F5344CB8AC3E}">
        <p14:creationId xmlns:p14="http://schemas.microsoft.com/office/powerpoint/2010/main" val="4223963666"/>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遍历序列还原树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8" name="文本框 7">
            <a:extLst>
              <a:ext uri="{FF2B5EF4-FFF2-40B4-BE49-F238E27FC236}">
                <a16:creationId xmlns:a16="http://schemas.microsoft.com/office/drawing/2014/main" id="{969CEF23-8F9F-4E49-BDA3-A1B0089D1A06}"/>
              </a:ext>
            </a:extLst>
          </p:cNvPr>
          <p:cNvSpPr txBox="1"/>
          <p:nvPr/>
        </p:nvSpPr>
        <p:spPr>
          <a:xfrm>
            <a:off x="973171" y="1324138"/>
            <a:ext cx="10245657" cy="1130246"/>
          </a:xfrm>
          <a:prstGeom prst="rect">
            <a:avLst/>
          </a:prstGeom>
          <a:noFill/>
        </p:spPr>
        <p:txBody>
          <a:bodyPr wrap="square" rtlCol="0">
            <a:spAutoFit/>
          </a:bodyPr>
          <a:lstStyle/>
          <a:p>
            <a:pPr indent="648000">
              <a:lnSpc>
                <a:spcPct val="150000"/>
              </a:lnSpc>
            </a:pPr>
            <a:r>
              <a:rPr lang="zh-CN" altLang="zh-CN" sz="2400" dirty="0">
                <a:latin typeface="Times New Roman" panose="02020603050405020304" pitchFamily="18" charset="0"/>
                <a:ea typeface="宋体" panose="02010600030101010101" pitchFamily="2" charset="-122"/>
              </a:rPr>
              <a:t>例如：已知一棵二叉树的先序序列</a:t>
            </a:r>
            <a:r>
              <a:rPr lang="en-US" altLang="zh-CN" sz="2400" dirty="0">
                <a:latin typeface="Times New Roman" panose="02020603050405020304" pitchFamily="18" charset="0"/>
                <a:ea typeface="宋体" panose="02010600030101010101" pitchFamily="2" charset="-122"/>
              </a:rPr>
              <a:t>ABDECFG</a:t>
            </a:r>
            <a:r>
              <a:rPr lang="zh-CN" altLang="zh-CN" sz="2400" dirty="0">
                <a:latin typeface="Times New Roman" panose="02020603050405020304" pitchFamily="18" charset="0"/>
                <a:ea typeface="宋体" panose="02010600030101010101" pitchFamily="2" charset="-122"/>
              </a:rPr>
              <a:t>和中序序列</a:t>
            </a:r>
            <a:r>
              <a:rPr lang="en-US" altLang="zh-CN" sz="2400" dirty="0">
                <a:latin typeface="Times New Roman" panose="02020603050405020304" pitchFamily="18" charset="0"/>
                <a:ea typeface="宋体" panose="02010600030101010101" pitchFamily="2" charset="-122"/>
              </a:rPr>
              <a:t>DBEAFGC</a:t>
            </a:r>
            <a:r>
              <a:rPr lang="zh-CN" altLang="zh-CN" sz="2400" dirty="0">
                <a:latin typeface="Times New Roman" panose="02020603050405020304" pitchFamily="18" charset="0"/>
                <a:ea typeface="宋体" panose="02010600030101010101" pitchFamily="2" charset="-122"/>
              </a:rPr>
              <a:t>，画出这棵二叉树。</a:t>
            </a:r>
          </a:p>
        </p:txBody>
      </p:sp>
    </p:spTree>
    <p:extLst>
      <p:ext uri="{BB962C8B-B14F-4D97-AF65-F5344CB8AC3E}">
        <p14:creationId xmlns:p14="http://schemas.microsoft.com/office/powerpoint/2010/main" val="3170252437"/>
      </p:ext>
    </p:extLst>
  </p:cSld>
  <p:clrMapOvr>
    <a:masterClrMapping/>
  </p:clrMapOvr>
  <p:transition spd="med">
    <p:pull/>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538</Words>
  <Application>Microsoft Office PowerPoint</Application>
  <PresentationFormat>宽屏</PresentationFormat>
  <Paragraphs>59</Paragraphs>
  <Slides>14</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等线 Light</vt:lpstr>
      <vt:lpstr>微软雅黑</vt:lpstr>
      <vt:lpstr>印品黑体</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5a7580219f0b6</dc:title>
  <dc:creator>高志远</dc:creator>
  <cp:lastModifiedBy>祁 全</cp:lastModifiedBy>
  <cp:revision>331</cp:revision>
  <dcterms:created xsi:type="dcterms:W3CDTF">2018-02-03T05:34:00Z</dcterms:created>
  <dcterms:modified xsi:type="dcterms:W3CDTF">2020-02-08T11:54:31Z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