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286" r:id="rId3"/>
    <p:sldId id="272" r:id="rId4"/>
    <p:sldId id="291" r:id="rId5"/>
    <p:sldId id="300" r:id="rId6"/>
    <p:sldId id="301" r:id="rId7"/>
    <p:sldId id="303" r:id="rId8"/>
    <p:sldId id="304" r:id="rId9"/>
    <p:sldId id="305" r:id="rId10"/>
    <p:sldId id="302" r:id="rId11"/>
    <p:sldId id="292" r:id="rId12"/>
    <p:sldId id="306" r:id="rId13"/>
    <p:sldId id="307" r:id="rId14"/>
    <p:sldId id="308" r:id="rId15"/>
    <p:sldId id="309" r:id="rId16"/>
    <p:sldId id="310" r:id="rId17"/>
    <p:sldId id="311" r:id="rId18"/>
    <p:sldId id="315" r:id="rId19"/>
    <p:sldId id="293" r:id="rId20"/>
    <p:sldId id="312" r:id="rId21"/>
    <p:sldId id="313" r:id="rId22"/>
    <p:sldId id="314" r:id="rId23"/>
    <p:sldId id="316" r:id="rId24"/>
    <p:sldId id="278" r:id="rId25"/>
    <p:sldId id="280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0033CC"/>
    <a:srgbClr val="006600"/>
    <a:srgbClr val="1BA486"/>
    <a:srgbClr val="2FBA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42" autoAdjust="0"/>
    <p:restoredTop sz="94711"/>
  </p:normalViewPr>
  <p:slideViewPr>
    <p:cSldViewPr snapToGrid="0">
      <p:cViewPr varScale="1">
        <p:scale>
          <a:sx n="64" d="100"/>
          <a:sy n="64" d="100"/>
        </p:scale>
        <p:origin x="9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09D85-8CC2-4BA6-A68E-A2FF53FBEE1B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263F8-6408-4335-B3DC-0FAED62544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1032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6427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8788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560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4581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1274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872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6715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4199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975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4623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2456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0837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624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425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310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492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9571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633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5088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298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26579" y="2676407"/>
            <a:ext cx="5032147" cy="110799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6600" spc="-300" dirty="0">
                <a:ln/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0" y="2483890"/>
            <a:ext cx="12191999" cy="1491018"/>
            <a:chOff x="0" y="2620370"/>
            <a:chExt cx="12191999" cy="1491018"/>
          </a:xfrm>
        </p:grpSpPr>
        <p:sp>
          <p:nvSpPr>
            <p:cNvPr id="7" name="矩形 6"/>
            <p:cNvSpPr/>
            <p:nvPr/>
          </p:nvSpPr>
          <p:spPr>
            <a:xfrm>
              <a:off x="0" y="2620370"/>
              <a:ext cx="559558" cy="1491018"/>
            </a:xfrm>
            <a:prstGeom prst="rect">
              <a:avLst/>
            </a:pr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7541902" y="2620370"/>
              <a:ext cx="4650097" cy="1491018"/>
              <a:chOff x="7541902" y="2620370"/>
              <a:chExt cx="4650097" cy="149101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7541902" y="2620370"/>
                <a:ext cx="4650097" cy="1491018"/>
              </a:xfrm>
              <a:prstGeom prst="rect">
                <a:avLst/>
              </a:prstGeom>
              <a:solidFill>
                <a:srgbClr val="1BA4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印品黑体" panose="00000500000000000000" pitchFamily="2" charset="-122"/>
                  <a:ea typeface="印品黑体" panose="00000500000000000000" pitchFamily="2" charset="-122"/>
                  <a:sym typeface="印品黑体" panose="00000500000000000000" pitchFamily="2" charset="-122"/>
                </a:endParaRPr>
              </a:p>
            </p:txBody>
          </p:sp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86700" y="2887354"/>
                <a:ext cx="957049" cy="957049"/>
              </a:xfrm>
              <a:prstGeom prst="rect">
                <a:avLst/>
              </a:prstGeom>
            </p:spPr>
          </p:pic>
        </p:grpSp>
      </p:grpSp>
      <p:sp>
        <p:nvSpPr>
          <p:cNvPr id="14" name="文本框 13"/>
          <p:cNvSpPr txBox="1"/>
          <p:nvPr/>
        </p:nvSpPr>
        <p:spPr>
          <a:xfrm>
            <a:off x="10460143" y="305811"/>
            <a:ext cx="1087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rPr>
              <a:t>LOGO</a:t>
            </a:r>
            <a:endParaRPr lang="zh-CN" altLang="en-US" sz="24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106166" y="6095199"/>
            <a:ext cx="6633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spc="5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Segoe UI" panose="020B0502040204020203" pitchFamily="34" charset="0"/>
                <a:sym typeface="印品黑体" panose="00000500000000000000" pitchFamily="2" charset="-122"/>
              </a:rPr>
              <a:t>DESIGNED &amp; WORDPRESS ALL BY ALONIC</a:t>
            </a:r>
            <a:endParaRPr lang="zh-CN" altLang="en-US" sz="1600" b="1" spc="5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cs typeface="Segoe UI" panose="020B0502040204020203" pitchFamily="34" charset="0"/>
              <a:sym typeface="印品黑体" panose="000005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07471" y="4143913"/>
            <a:ext cx="2339102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主讲：陈小玉</a:t>
            </a:r>
            <a:endParaRPr lang="en-US" altLang="zh-CN" sz="2800" b="1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邻接矩阵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1E9039E-B809-40BC-94D3-0CB7DC8D340C}"/>
              </a:ext>
            </a:extLst>
          </p:cNvPr>
          <p:cNvSpPr txBox="1"/>
          <p:nvPr/>
        </p:nvSpPr>
        <p:spPr>
          <a:xfrm>
            <a:off x="1744710" y="1478882"/>
            <a:ext cx="6236054" cy="3900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优点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zh-CN" altLang="zh-CN" sz="2400" b="1" dirty="0">
              <a:solidFill>
                <a:srgbClr val="99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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快速判断两顶点之间是否右边。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  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方便计算各顶点的度。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缺点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zh-CN" altLang="zh-CN" sz="2400" b="1" dirty="0">
              <a:solidFill>
                <a:srgbClr val="99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不便于增删顶点。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不便于访问所有邻接点。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空间复杂度高。</a:t>
            </a:r>
          </a:p>
        </p:txBody>
      </p:sp>
    </p:spTree>
    <p:extLst>
      <p:ext uri="{BB962C8B-B14F-4D97-AF65-F5344CB8AC3E}">
        <p14:creationId xmlns:p14="http://schemas.microsoft.com/office/powerpoint/2010/main" val="2592710523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边集数组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69CEF23-8F9F-4E49-BDA3-A1B0089D1A06}"/>
              </a:ext>
            </a:extLst>
          </p:cNvPr>
          <p:cNvSpPr txBox="1"/>
          <p:nvPr/>
        </p:nvSpPr>
        <p:spPr>
          <a:xfrm>
            <a:off x="1191687" y="1281935"/>
            <a:ext cx="9808625" cy="168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边集数组表示法，通过数组存储每条边的起点和终点。如果是网，则增加一个权值域。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网的边集数组数据结构定义如下：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A667B06-FCEE-48AB-97F2-8DA5E60F0A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455" y="3081982"/>
            <a:ext cx="2510260" cy="20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933397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边集数组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69CEF23-8F9F-4E49-BDA3-A1B0089D1A06}"/>
              </a:ext>
            </a:extLst>
          </p:cNvPr>
          <p:cNvSpPr txBox="1"/>
          <p:nvPr/>
        </p:nvSpPr>
        <p:spPr>
          <a:xfrm>
            <a:off x="1191688" y="1281935"/>
            <a:ext cx="3985224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写出下图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的边集数组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809977B-8815-41AD-8B4E-4E9FAF1C92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915" y="2174729"/>
            <a:ext cx="4369045" cy="311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563831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邻接表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69CEF23-8F9F-4E49-BDA3-A1B0089D1A06}"/>
              </a:ext>
            </a:extLst>
          </p:cNvPr>
          <p:cNvSpPr txBox="1"/>
          <p:nvPr/>
        </p:nvSpPr>
        <p:spPr>
          <a:xfrm>
            <a:off x="1191687" y="1914981"/>
            <a:ext cx="9584165" cy="2792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邻接表（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Adjacency List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）是图的一种链式存储方法。邻接表包含两部分：顶点和邻接点。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顶点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包括顶点信息和指向第一个邻接点的指针。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邻接点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包括邻接点的存储下标和指向下一个邻接点的指针。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顶点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vi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的所有邻接点构成一个单链表。</a:t>
            </a:r>
          </a:p>
        </p:txBody>
      </p:sp>
    </p:spTree>
    <p:extLst>
      <p:ext uri="{BB962C8B-B14F-4D97-AF65-F5344CB8AC3E}">
        <p14:creationId xmlns:p14="http://schemas.microsoft.com/office/powerpoint/2010/main" val="580444998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邻接表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C894E2D-80B9-497C-AB3A-A1CE26EB29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013" y="2335237"/>
            <a:ext cx="3114418" cy="255542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5C51848-AC3E-48AD-B7ED-AB28D52773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052" y="1809080"/>
            <a:ext cx="7350001" cy="359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207497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邻接表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7F7C2D8-92D7-4211-83E8-FB6EAC33F9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220" y="2002413"/>
            <a:ext cx="8494677" cy="285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142540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邻接表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EFFB692-9409-4468-A8B3-DA433103BB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398" y="1516943"/>
            <a:ext cx="8599611" cy="356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374644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邻接表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8D7553D-1F76-4751-88D7-BC0156001B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710" y="1772529"/>
            <a:ext cx="8933650" cy="292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88097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邻接表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1004B08-A4A5-4615-A03B-6CB287F628B6}"/>
              </a:ext>
            </a:extLst>
          </p:cNvPr>
          <p:cNvSpPr txBox="1"/>
          <p:nvPr/>
        </p:nvSpPr>
        <p:spPr>
          <a:xfrm>
            <a:off x="2021370" y="1478882"/>
            <a:ext cx="6559923" cy="3900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优点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zh-CN" altLang="zh-CN" sz="2400" b="1" dirty="0">
              <a:solidFill>
                <a:srgbClr val="99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便于增删顶点。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便于访问所有邻接点。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空间复杂度低。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缺点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zh-CN" altLang="zh-CN" sz="2400" b="1" dirty="0">
              <a:solidFill>
                <a:srgbClr val="99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不便于判断两顶点之间是否有边。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不便于计算各顶点的度。</a:t>
            </a:r>
          </a:p>
        </p:txBody>
      </p:sp>
    </p:spTree>
    <p:extLst>
      <p:ext uri="{BB962C8B-B14F-4D97-AF65-F5344CB8AC3E}">
        <p14:creationId xmlns:p14="http://schemas.microsoft.com/office/powerpoint/2010/main" val="803951556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链式前向星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DAAA0AC-1341-4250-8114-D3D1FB0090CC}"/>
              </a:ext>
            </a:extLst>
          </p:cNvPr>
          <p:cNvSpPr txBox="1"/>
          <p:nvPr/>
        </p:nvSpPr>
        <p:spPr>
          <a:xfrm>
            <a:off x="1899454" y="1478882"/>
            <a:ext cx="7586864" cy="3900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链式前向星存储包括两种结构：</a:t>
            </a:r>
          </a:p>
          <a:p>
            <a:pPr lvl="0" indent="648000">
              <a:lnSpc>
                <a:spcPct val="150000"/>
              </a:lnSpc>
            </a:pP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边集数组：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edge[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表示第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条边；</a:t>
            </a:r>
          </a:p>
          <a:p>
            <a:pPr lvl="0" indent="648000">
              <a:lnSpc>
                <a:spcPct val="150000"/>
              </a:lnSpc>
            </a:pP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头结点数组：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head[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存以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为起点的第一条边的下标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struct node{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   int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to,w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, next;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}edge[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maxe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];//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边集数组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int head[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maxn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];//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头结点数组</a:t>
            </a:r>
          </a:p>
        </p:txBody>
      </p:sp>
    </p:spTree>
    <p:extLst>
      <p:ext uri="{BB962C8B-B14F-4D97-AF65-F5344CB8AC3E}">
        <p14:creationId xmlns:p14="http://schemas.microsoft.com/office/powerpoint/2010/main" val="3473243279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20619" y="368483"/>
            <a:ext cx="5571381" cy="1314569"/>
            <a:chOff x="6620619" y="368483"/>
            <a:chExt cx="5571381" cy="1314569"/>
          </a:xfrm>
        </p:grpSpPr>
        <p:sp>
          <p:nvSpPr>
            <p:cNvPr id="2" name="矩形 1"/>
            <p:cNvSpPr/>
            <p:nvPr/>
          </p:nvSpPr>
          <p:spPr>
            <a:xfrm>
              <a:off x="11823510" y="368487"/>
              <a:ext cx="368490" cy="1313595"/>
            </a:xfrm>
            <a:prstGeom prst="rect">
              <a:avLst/>
            </a:pr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8586316" y="390390"/>
              <a:ext cx="2954655" cy="12926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5400" dirty="0">
                  <a:solidFill>
                    <a:srgbClr val="1BA4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本节要点</a:t>
              </a:r>
              <a:endParaRPr lang="zh-CN" altLang="en-US" sz="3600" dirty="0">
                <a:solidFill>
                  <a:srgbClr val="1BA4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endParaRPr>
            </a:p>
            <a:p>
              <a:pPr algn="r"/>
              <a:r>
                <a:rPr lang="en-US" altLang="zh-CN" sz="2400" dirty="0">
                  <a:solidFill>
                    <a:srgbClr val="1BA4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CONTENTS</a:t>
              </a:r>
            </a:p>
          </p:txBody>
        </p:sp>
        <p:sp>
          <p:nvSpPr>
            <p:cNvPr id="6" name="任意多边形 5"/>
            <p:cNvSpPr/>
            <p:nvPr/>
          </p:nvSpPr>
          <p:spPr>
            <a:xfrm rot="16200000">
              <a:off x="6566025" y="423077"/>
              <a:ext cx="1313598" cy="1204410"/>
            </a:xfrm>
            <a:custGeom>
              <a:avLst/>
              <a:gdLst>
                <a:gd name="connsiteX0" fmla="*/ 1313598 w 1313598"/>
                <a:gd name="connsiteY0" fmla="*/ 835921 h 1204410"/>
                <a:gd name="connsiteX1" fmla="*/ 1313595 w 1313598"/>
                <a:gd name="connsiteY1" fmla="*/ 835921 h 1204410"/>
                <a:gd name="connsiteX2" fmla="*/ 1313595 w 1313598"/>
                <a:gd name="connsiteY2" fmla="*/ 1204410 h 1204410"/>
                <a:gd name="connsiteX3" fmla="*/ 0 w 1313598"/>
                <a:gd name="connsiteY3" fmla="*/ 1204410 h 1204410"/>
                <a:gd name="connsiteX4" fmla="*/ 0 w 1313598"/>
                <a:gd name="connsiteY4" fmla="*/ 835920 h 1204410"/>
                <a:gd name="connsiteX5" fmla="*/ 2 w 1313598"/>
                <a:gd name="connsiteY5" fmla="*/ 835920 h 1204410"/>
                <a:gd name="connsiteX6" fmla="*/ 656800 w 1313598"/>
                <a:gd name="connsiteY6" fmla="*/ 0 h 1204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13598" h="1204410">
                  <a:moveTo>
                    <a:pt x="1313598" y="835921"/>
                  </a:moveTo>
                  <a:lnTo>
                    <a:pt x="1313595" y="835921"/>
                  </a:lnTo>
                  <a:lnTo>
                    <a:pt x="1313595" y="1204410"/>
                  </a:lnTo>
                  <a:lnTo>
                    <a:pt x="0" y="1204410"/>
                  </a:lnTo>
                  <a:lnTo>
                    <a:pt x="0" y="835920"/>
                  </a:lnTo>
                  <a:lnTo>
                    <a:pt x="2" y="835920"/>
                  </a:lnTo>
                  <a:lnTo>
                    <a:pt x="656800" y="0"/>
                  </a:lnTo>
                  <a:close/>
                </a:path>
              </a:pathLst>
            </a:cu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867893" y="3228658"/>
            <a:ext cx="3510056" cy="703428"/>
            <a:chOff x="1376718" y="2067067"/>
            <a:chExt cx="2860442" cy="703428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6718" y="2067067"/>
              <a:ext cx="703428" cy="703428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>
              <a:off x="2080146" y="2126393"/>
              <a:ext cx="21570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印品黑体" panose="00000500000000000000" pitchFamily="2" charset="-122"/>
                </a:rPr>
                <a:t>图的存储结构</a:t>
              </a:r>
            </a:p>
          </p:txBody>
        </p:sp>
      </p:grpSp>
    </p:spTree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链式前向星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8AD2AB3-3CC1-4434-888E-87249B3153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637" y="2008919"/>
            <a:ext cx="3905543" cy="251970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83DFC31-0654-4FF8-BDB2-ED5653C28F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444" y="1600837"/>
            <a:ext cx="3457575" cy="426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481400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链式前向星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88E5E1F-2104-4742-8A46-F2C73CCD7F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874" y="1254594"/>
            <a:ext cx="4878717" cy="356909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C58CCD8-FFAA-490E-BE36-DC4233778C89}"/>
              </a:ext>
            </a:extLst>
          </p:cNvPr>
          <p:cNvSpPr txBox="1"/>
          <p:nvPr/>
        </p:nvSpPr>
        <p:spPr>
          <a:xfrm>
            <a:off x="830000" y="4932776"/>
            <a:ext cx="7685336" cy="113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有向图，每输入一条边，执行一次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add(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u,v,w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无向图，则需要执行两次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add(u,v,w);  add(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v,u,w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04E2BE5-F023-4B07-A11B-C7E101DABE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083" y="1395278"/>
            <a:ext cx="521970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35739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链式前向星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DAAA0AC-1341-4250-8114-D3D1FB0090CC}"/>
              </a:ext>
            </a:extLst>
          </p:cNvPr>
          <p:cNvSpPr txBox="1"/>
          <p:nvPr/>
        </p:nvSpPr>
        <p:spPr>
          <a:xfrm>
            <a:off x="938158" y="1394478"/>
            <a:ext cx="9795491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如何使用链式前向星访问一个结点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的所有邻接点呢？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47A2865-EACE-4457-A2E7-B3FEB750D3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35" y="2558333"/>
            <a:ext cx="5064368" cy="225416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B22BF70-12C8-4C85-8F54-026F27C471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903" y="2558333"/>
            <a:ext cx="6195322" cy="333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043086"/>
      </p:ext>
    </p:extLst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链式前向星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DAAA0AC-1341-4250-8114-D3D1FB0090CC}"/>
              </a:ext>
            </a:extLst>
          </p:cNvPr>
          <p:cNvSpPr txBox="1"/>
          <p:nvPr/>
        </p:nvSpPr>
        <p:spPr>
          <a:xfrm>
            <a:off x="952223" y="1111030"/>
            <a:ext cx="10048711" cy="22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1) 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和邻接表一样，采用头插法进行链接，所以边输入顺序不同，创建的链式前向星也不同。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2) 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对于无向图，每输入一条边，需要添加两条边，互为反向边。下标为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的边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，则其反向边为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i^1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9EB8D5B-C222-41B4-BFC6-DA51F5309C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710" y="3317422"/>
            <a:ext cx="6387875" cy="1310036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0D255A2-2921-450B-B372-F4AB8D6A8FC4}"/>
              </a:ext>
            </a:extLst>
          </p:cNvPr>
          <p:cNvSpPr txBox="1"/>
          <p:nvPr/>
        </p:nvSpPr>
        <p:spPr>
          <a:xfrm>
            <a:off x="952223" y="4627458"/>
            <a:ext cx="9795491" cy="113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3) 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链式前向星具有边集数组和邻接表的功能，属于静态链表，应用十分灵活。</a:t>
            </a:r>
          </a:p>
        </p:txBody>
      </p:sp>
    </p:spTree>
    <p:extLst>
      <p:ext uri="{BB962C8B-B14F-4D97-AF65-F5344CB8AC3E}">
        <p14:creationId xmlns:p14="http://schemas.microsoft.com/office/powerpoint/2010/main" val="2393834550"/>
      </p:ext>
    </p:extLst>
  </p:cSld>
  <p:clrMapOvr>
    <a:masterClrMapping/>
  </p:clrMapOvr>
  <p:transition spd="med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课程总结</a:t>
            </a:r>
            <a:endParaRPr lang="zh-CN" altLang="en-US" sz="2400" b="1" dirty="0">
              <a:solidFill>
                <a:srgbClr val="1BA48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566936" y="2293946"/>
            <a:ext cx="9058128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通过本节的学习，掌握图的常见</a:t>
            </a:r>
            <a:r>
              <a:rPr lang="en-US" altLang="zh-CN" sz="2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种存储方法：邻接矩阵、边集数组、邻接表、链式前向星。</a:t>
            </a:r>
            <a:endParaRPr lang="zh-CN" altLang="zh-CN" sz="2400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507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下节预告 </a:t>
            </a:r>
            <a:endParaRPr lang="zh-CN" altLang="en-US" sz="2400" b="1" dirty="0">
              <a:solidFill>
                <a:srgbClr val="1BA48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1D6216C-7A3A-43AF-A934-0A1B7001B41F}"/>
              </a:ext>
            </a:extLst>
          </p:cNvPr>
          <p:cNvSpPr txBox="1"/>
          <p:nvPr/>
        </p:nvSpPr>
        <p:spPr>
          <a:xfrm>
            <a:off x="1288777" y="1928489"/>
            <a:ext cx="9318265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下节讲述图的搜索</a:t>
            </a:r>
            <a:r>
              <a:rPr lang="en-US" altLang="zh-CN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广度优先、深度优先，通过图解玩转图的两种搜索方式，一起体会算法之美</a:t>
            </a:r>
            <a:r>
              <a:rPr lang="zh-CN" altLang="zh-CN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91889354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图的存储结构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69CEF23-8F9F-4E49-BDA3-A1B0089D1A06}"/>
              </a:ext>
            </a:extLst>
          </p:cNvPr>
          <p:cNvSpPr txBox="1"/>
          <p:nvPr/>
        </p:nvSpPr>
        <p:spPr>
          <a:xfrm>
            <a:off x="2996420" y="2706555"/>
            <a:ext cx="4477904" cy="22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2400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邻接矩阵</a:t>
            </a:r>
            <a:endParaRPr lang="en-US" altLang="zh-CN" sz="2400" dirty="0">
              <a:solidFill>
                <a:srgbClr val="99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2400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边集数组</a:t>
            </a:r>
            <a:endParaRPr lang="en-US" altLang="zh-CN" sz="2400" dirty="0">
              <a:solidFill>
                <a:srgbClr val="99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2400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邻接表</a:t>
            </a:r>
            <a:endParaRPr lang="en-US" altLang="zh-CN" sz="2400" dirty="0">
              <a:solidFill>
                <a:srgbClr val="99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链式前向星</a:t>
            </a:r>
            <a:endParaRPr lang="en-US" altLang="zh-CN" sz="2400" dirty="0">
              <a:solidFill>
                <a:srgbClr val="99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751461" y="1359219"/>
            <a:ext cx="8689078" cy="113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图的结构比较复杂，任何两个顶点之间都可能有关系。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常用的图存储方法：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邻接矩阵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1E9039E-B809-40BC-94D3-0CB7DC8D340C}"/>
              </a:ext>
            </a:extLst>
          </p:cNvPr>
          <p:cNvSpPr txBox="1"/>
          <p:nvPr/>
        </p:nvSpPr>
        <p:spPr>
          <a:xfrm>
            <a:off x="1744710" y="1830576"/>
            <a:ext cx="7866978" cy="2792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邻接矩阵是表示顶点之间关系的矩阵。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邻接矩阵存储方法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一个一维数组存储图中顶点的信息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一个二维数组存储图中顶点之间的邻接关系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存储顶点之间邻接关系的二维数组称为邻接矩阵。</a:t>
            </a:r>
          </a:p>
        </p:txBody>
      </p:sp>
    </p:spTree>
    <p:extLst>
      <p:ext uri="{BB962C8B-B14F-4D97-AF65-F5344CB8AC3E}">
        <p14:creationId xmlns:p14="http://schemas.microsoft.com/office/powerpoint/2010/main" val="4251346066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邻接矩阵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1E9039E-B809-40BC-94D3-0CB7DC8D340C}"/>
              </a:ext>
            </a:extLst>
          </p:cNvPr>
          <p:cNvSpPr txBox="1"/>
          <p:nvPr/>
        </p:nvSpPr>
        <p:spPr>
          <a:xfrm>
            <a:off x="1191687" y="1281935"/>
            <a:ext cx="9808625" cy="113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在无向图中，如果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vi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到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vj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有边，则邻接矩阵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M[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][j]=M [j][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]=1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，否则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M [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][j]=0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9DF0FA8-A92D-49D5-96B2-955453CD9F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804" y="2511014"/>
            <a:ext cx="3745158" cy="291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999838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邻接矩阵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87BC6FB-3718-44F8-95FD-2226AF5B69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314" y="3403561"/>
            <a:ext cx="8451268" cy="230724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98ACFD5-BB7B-48EA-B195-805ED8B3B0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434" y="1184456"/>
            <a:ext cx="3363754" cy="261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535549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邻接矩阵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1E9039E-B809-40BC-94D3-0CB7DC8D340C}"/>
              </a:ext>
            </a:extLst>
          </p:cNvPr>
          <p:cNvSpPr txBox="1"/>
          <p:nvPr/>
        </p:nvSpPr>
        <p:spPr>
          <a:xfrm>
            <a:off x="1122900" y="1297165"/>
            <a:ext cx="9808625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有向图中，如果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vi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到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vj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有边，则邻接矩阵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M[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][j]=1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，否则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M[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][j]=0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829BEA4-E9B0-46CB-B550-E1F1D8D3B8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102" y="2221994"/>
            <a:ext cx="3287789" cy="349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91994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邻接矩阵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C0006C4-B3EC-4775-9189-D7167D5EDE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093" y="3151164"/>
            <a:ext cx="8249813" cy="225747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1E32BD5-AD91-48C4-BEE7-71C7923213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420" y="1039285"/>
            <a:ext cx="2678189" cy="284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623401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邻接矩阵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AD4A4C5-3133-4396-9178-857B893DF5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003" y="3629684"/>
            <a:ext cx="8191940" cy="196046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B8D771E-4F08-4865-A9E4-D3B8A2BAA8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312" y="1267852"/>
            <a:ext cx="3740687" cy="266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558452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735</Words>
  <Application>Microsoft Office PowerPoint</Application>
  <PresentationFormat>宽屏</PresentationFormat>
  <Paragraphs>104</Paragraphs>
  <Slides>25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等线</vt:lpstr>
      <vt:lpstr>等线 Light</vt:lpstr>
      <vt:lpstr>微软雅黑</vt:lpstr>
      <vt:lpstr>印品黑体</vt:lpstr>
      <vt:lpstr>Arial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5a7580219f0b6</dc:title>
  <dc:creator>高志远</dc:creator>
  <cp:lastModifiedBy>祁 全</cp:lastModifiedBy>
  <cp:revision>383</cp:revision>
  <dcterms:created xsi:type="dcterms:W3CDTF">2018-02-03T05:34:00Z</dcterms:created>
  <dcterms:modified xsi:type="dcterms:W3CDTF">2020-02-08T12:00:27Z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