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86" r:id="rId3"/>
    <p:sldId id="272" r:id="rId4"/>
    <p:sldId id="300" r:id="rId5"/>
    <p:sldId id="301" r:id="rId6"/>
    <p:sldId id="306" r:id="rId7"/>
    <p:sldId id="302" r:id="rId8"/>
    <p:sldId id="303" r:id="rId9"/>
    <p:sldId id="304" r:id="rId10"/>
    <p:sldId id="305" r:id="rId11"/>
    <p:sldId id="307" r:id="rId12"/>
    <p:sldId id="311" r:id="rId13"/>
    <p:sldId id="312" r:id="rId14"/>
    <p:sldId id="313" r:id="rId15"/>
    <p:sldId id="308" r:id="rId16"/>
    <p:sldId id="316" r:id="rId17"/>
    <p:sldId id="314" r:id="rId18"/>
    <p:sldId id="315" r:id="rId19"/>
    <p:sldId id="309" r:id="rId20"/>
    <p:sldId id="317" r:id="rId21"/>
    <p:sldId id="319" r:id="rId22"/>
    <p:sldId id="278" r:id="rId23"/>
    <p:sldId id="280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33CC"/>
    <a:srgbClr val="006600"/>
    <a:srgbClr val="1BA486"/>
    <a:srgbClr val="2FBA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42" autoAdjust="0"/>
    <p:restoredTop sz="94711"/>
  </p:normalViewPr>
  <p:slideViewPr>
    <p:cSldViewPr snapToGrid="0">
      <p:cViewPr varScale="1">
        <p:scale>
          <a:sx n="64" d="100"/>
          <a:sy n="64" d="100"/>
        </p:scale>
        <p:origin x="9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09D85-8CC2-4BA6-A68E-A2FF53FBEE1B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263F8-6408-4335-B3DC-0FAED625441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415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9857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1968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4025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2475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9828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3054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8432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6162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803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8496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5735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425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542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857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651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717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364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2263F8-6408-4335-B3DC-0FAED625441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067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93174-DEC1-430A-BBC0-E419078C3006}" type="datetimeFigureOut">
              <a:rPr lang="zh-CN" altLang="en-US" smtClean="0"/>
              <a:t>2020/2/8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8A655-D562-4EF7-A260-06DCED64A3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26579" y="2676407"/>
            <a:ext cx="5032147" cy="110799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6600" spc="-300" dirty="0">
                <a:ln/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0" y="2483890"/>
            <a:ext cx="12191999" cy="1491018"/>
            <a:chOff x="0" y="2620370"/>
            <a:chExt cx="12191999" cy="1491018"/>
          </a:xfrm>
        </p:grpSpPr>
        <p:sp>
          <p:nvSpPr>
            <p:cNvPr id="7" name="矩形 6"/>
            <p:cNvSpPr/>
            <p:nvPr/>
          </p:nvSpPr>
          <p:spPr>
            <a:xfrm>
              <a:off x="0" y="2620370"/>
              <a:ext cx="559558" cy="1491018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7541902" y="2620370"/>
              <a:ext cx="4650097" cy="1491018"/>
              <a:chOff x="7541902" y="2620370"/>
              <a:chExt cx="4650097" cy="1491018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7541902" y="2620370"/>
                <a:ext cx="4650097" cy="1491018"/>
              </a:xfrm>
              <a:prstGeom prst="rect">
                <a:avLst/>
              </a:prstGeom>
              <a:solidFill>
                <a:srgbClr val="1BA4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印品黑体" panose="00000500000000000000" pitchFamily="2" charset="-122"/>
                  <a:ea typeface="印品黑体" panose="00000500000000000000" pitchFamily="2" charset="-122"/>
                  <a:sym typeface="印品黑体" panose="00000500000000000000" pitchFamily="2" charset="-122"/>
                </a:endParaRPr>
              </a:p>
            </p:txBody>
          </p:sp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86700" y="2887354"/>
                <a:ext cx="957049" cy="957049"/>
              </a:xfrm>
              <a:prstGeom prst="rect">
                <a:avLst/>
              </a:prstGeom>
            </p:spPr>
          </p:pic>
        </p:grpSp>
      </p:grpSp>
      <p:sp>
        <p:nvSpPr>
          <p:cNvPr id="14" name="文本框 13"/>
          <p:cNvSpPr txBox="1"/>
          <p:nvPr/>
        </p:nvSpPr>
        <p:spPr>
          <a:xfrm>
            <a:off x="10460143" y="305811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rPr>
              <a:t>LOGO</a:t>
            </a:r>
            <a:endParaRPr lang="zh-CN" altLang="en-US" sz="24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106166" y="6095199"/>
            <a:ext cx="6633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spc="500" dirty="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cs typeface="Segoe UI" panose="020B0502040204020203" pitchFamily="34" charset="0"/>
                <a:sym typeface="印品黑体" panose="00000500000000000000" pitchFamily="2" charset="-122"/>
              </a:rPr>
              <a:t>DESIGNED &amp; WORDPRESS ALL BY ALONIC</a:t>
            </a:r>
            <a:endParaRPr lang="zh-CN" altLang="en-US" sz="1600" b="1" spc="500" dirty="0">
              <a:solidFill>
                <a:schemeClr val="bg1"/>
              </a:solidFill>
              <a:latin typeface="印品黑体" panose="00000500000000000000" pitchFamily="2" charset="-122"/>
              <a:ea typeface="印品黑体" panose="00000500000000000000" pitchFamily="2" charset="-122"/>
              <a:cs typeface="Segoe UI" panose="020B0502040204020203" pitchFamily="34" charset="0"/>
              <a:sym typeface="印品黑体" panose="000005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07471" y="4143913"/>
            <a:ext cx="2339102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主讲：陈小玉</a:t>
            </a:r>
            <a:endParaRPr lang="en-US" altLang="zh-CN" sz="2800" b="1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广度优先搜索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7" name="Picture 1" descr="C:\Users\Administrator\AppData\Roaming\Tencent\Users\155170962\QQ\WinTemp\RichOle\SME0@X1{UEUR0N_VAE%2UMT.png">
            <a:extLst>
              <a:ext uri="{FF2B5EF4-FFF2-40B4-BE49-F238E27FC236}">
                <a16:creationId xmlns:a16="http://schemas.microsoft.com/office/drawing/2014/main" id="{D61188D8-9DFB-440C-8113-5F75C2CE3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698" y="1257520"/>
            <a:ext cx="6462218" cy="3031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Administrator\AppData\Roaming\Tencent\Users\155170962\QQ\WinTemp\RichOle\O%HL2]FM0_LGL]AVC]O4~UR.png">
            <a:extLst>
              <a:ext uri="{FF2B5EF4-FFF2-40B4-BE49-F238E27FC236}">
                <a16:creationId xmlns:a16="http://schemas.microsoft.com/office/drawing/2014/main" id="{BCF0AA3F-3CA5-4F41-ADA0-DBB9FE867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457" y="4693440"/>
            <a:ext cx="5440699" cy="79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4113747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广度优先搜索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9" name="Picture 1" descr="C:\Users\Administrator\AppData\Roaming\Tencent\Users\155170962\QQ\WinTemp\RichOle\FPRFI4BIF1`S@0]B0W2BPPD.png">
            <a:extLst>
              <a:ext uri="{FF2B5EF4-FFF2-40B4-BE49-F238E27FC236}">
                <a16:creationId xmlns:a16="http://schemas.microsoft.com/office/drawing/2014/main" id="{CE575398-1E91-4300-AE66-8B31E9E46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396" y="1280160"/>
            <a:ext cx="6371352" cy="289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Administrator\AppData\Roaming\Tencent\Users\155170962\QQ\WinTemp\RichOle\[X}@CM8M[{J~J%UROA~CB73.png">
            <a:extLst>
              <a:ext uri="{FF2B5EF4-FFF2-40B4-BE49-F238E27FC236}">
                <a16:creationId xmlns:a16="http://schemas.microsoft.com/office/drawing/2014/main" id="{01B304F2-33F9-4367-84AA-8FFB64C02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030" y="4602526"/>
            <a:ext cx="5488307" cy="78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554154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广度优先搜索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6" name="Picture 1" descr="C:\Users\Administrator\AppData\Roaming\Tencent\Users\155170962\QQ\WinTemp\RichOle\NBAD(A84W0R57PW5Q}KW5NO.png">
            <a:extLst>
              <a:ext uri="{FF2B5EF4-FFF2-40B4-BE49-F238E27FC236}">
                <a16:creationId xmlns:a16="http://schemas.microsoft.com/office/drawing/2014/main" id="{93D9591E-DDCB-4367-85CF-97E26B84D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612" y="1364566"/>
            <a:ext cx="6456775" cy="294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Administrator\AppData\Roaming\Tencent\Users\155170962\QQ\WinTemp\RichOle\3BYU)~$3MG9G9CA3@144(XG.png">
            <a:extLst>
              <a:ext uri="{FF2B5EF4-FFF2-40B4-BE49-F238E27FC236}">
                <a16:creationId xmlns:a16="http://schemas.microsoft.com/office/drawing/2014/main" id="{D52FAB75-D7C4-43FD-A09E-BCF4A00E7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630" y="4718976"/>
            <a:ext cx="5672738" cy="78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666713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广度优先搜索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6" name="Picture 1" descr="C:\Users\Administrator\AppData\Roaming\Tencent\Users\155170962\QQ\WinTemp\RichOle\))U1`@LXQN1TMD_UB02}CM2.png">
            <a:extLst>
              <a:ext uri="{FF2B5EF4-FFF2-40B4-BE49-F238E27FC236}">
                <a16:creationId xmlns:a16="http://schemas.microsoft.com/office/drawing/2014/main" id="{27C20483-8983-4CE3-A1FA-A8AC1E7E0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312" y="1375921"/>
            <a:ext cx="6503043" cy="296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Administrator\AppData\Roaming\Tencent\Users\155170962\QQ\WinTemp\RichOle\ZA][2P1K{EGH}XYWXHA9$37.png">
            <a:extLst>
              <a:ext uri="{FF2B5EF4-FFF2-40B4-BE49-F238E27FC236}">
                <a16:creationId xmlns:a16="http://schemas.microsoft.com/office/drawing/2014/main" id="{66C5BF6F-5F6B-4EAF-93DE-E94E55D25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140" y="4838915"/>
            <a:ext cx="5713385" cy="81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509520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广度优先搜索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6" name="Picture 1" descr="C:\Users\Administrator\AppData\Roaming\Tencent\Users\155170962\QQ\WinTemp\RichOle\XV}38{KW0Z]LNK5TH2S$PSU.png">
            <a:extLst>
              <a:ext uri="{FF2B5EF4-FFF2-40B4-BE49-F238E27FC236}">
                <a16:creationId xmlns:a16="http://schemas.microsoft.com/office/drawing/2014/main" id="{D885BDF6-89A3-42F9-BE28-FA09C6709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19" y="1378634"/>
            <a:ext cx="6191256" cy="281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DA187A6-54DE-45B5-BF77-17AEEAD1BB9F}"/>
              </a:ext>
            </a:extLst>
          </p:cNvPr>
          <p:cNvSpPr/>
          <p:nvPr/>
        </p:nvSpPr>
        <p:spPr>
          <a:xfrm>
            <a:off x="4875538" y="4723557"/>
            <a:ext cx="32568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广度优先生成树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6290281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广度优先搜索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9" name="Picture 1" descr="C:\Users\Administrator\AppData\Roaming\Tencent\Users\155170962\QQ\WinTemp\RichOle\}0LOC$6$2]EY}G)`76_Y_)F.png">
            <a:extLst>
              <a:ext uri="{FF2B5EF4-FFF2-40B4-BE49-F238E27FC236}">
                <a16:creationId xmlns:a16="http://schemas.microsoft.com/office/drawing/2014/main" id="{06DDA098-C0BD-4306-B089-BB4A95FC6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596" y="2041624"/>
            <a:ext cx="7558807" cy="277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C840BB28-4F86-4606-9D27-2D80FC13D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710" y="1150758"/>
            <a:ext cx="9060335" cy="576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indent="457200"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zh-CN" altLang="en-US" sz="2400" b="1" dirty="0">
                <a:solidFill>
                  <a:srgbClr val="990000"/>
                </a:solidFill>
              </a:rPr>
              <a:t>练习：</a:t>
            </a:r>
            <a:r>
              <a:rPr lang="zh-CN" altLang="en-US" sz="2400" dirty="0"/>
              <a:t>对下图进行</a:t>
            </a:r>
            <a:r>
              <a:rPr lang="zh-CN" altLang="zh-CN" sz="2400" dirty="0"/>
              <a:t>广度优先遍历</a:t>
            </a:r>
            <a:r>
              <a:rPr lang="zh-CN" altLang="en-US" sz="2400" dirty="0"/>
              <a:t>：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624892232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深度优先搜索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4A724F4-05A4-4511-9063-37B4FEC71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687" y="1765595"/>
            <a:ext cx="9808625" cy="2238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深度优先搜索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Depth First Search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DFS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），是最常见的图搜索方法之一。深度优先搜索沿着一条路径一直走下去，无法行进时，回退回退到刚刚访问的结点，似不撞南墙不回头，不到黄河不死心。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深度优先遍历是按照深度优先搜索的方式对图进行遍历。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858650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深度优先搜索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2CF91A1-0B51-4FEB-A734-F9B7D2C2B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0959" y="2120249"/>
            <a:ext cx="8959976" cy="57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深</a:t>
            </a:r>
            <a:r>
              <a:rPr kumimoji="1"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度优先遍历</a:t>
            </a:r>
            <a:r>
              <a:rPr kumimoji="1"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秘籍</a:t>
            </a:r>
            <a:r>
              <a:rPr kumimoji="1"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en-US" sz="2400" b="1" dirty="0">
                <a:solidFill>
                  <a:srgbClr val="99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后</a:t>
            </a:r>
            <a:r>
              <a:rPr lang="zh-CN" altLang="zh-CN" sz="2400" b="1" dirty="0">
                <a:solidFill>
                  <a:srgbClr val="99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被访问的顶点，其邻接点先被访问。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D17990A-A138-49B0-8FC7-ED20D47F2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704" y="2770625"/>
            <a:ext cx="9060335" cy="1130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indent="457200">
              <a:lnSpc>
                <a:spcPct val="150000"/>
              </a:lnSpc>
            </a:pPr>
            <a:r>
              <a:rPr lang="zh-CN" altLang="zh-CN" sz="2400" dirty="0"/>
              <a:t>根据深度优先遍历秘籍，后来先服务，可以借助于栈实现。递归本身就是使用栈实现的，因此使用递归方法更方便。</a:t>
            </a:r>
          </a:p>
        </p:txBody>
      </p:sp>
    </p:spTree>
    <p:extLst>
      <p:ext uri="{BB962C8B-B14F-4D97-AF65-F5344CB8AC3E}">
        <p14:creationId xmlns:p14="http://schemas.microsoft.com/office/powerpoint/2010/main" val="1442887704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深度优先搜索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89F216F8-DCA5-4136-8AB1-4B02A8BB3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4813" y="1742246"/>
            <a:ext cx="8592227" cy="244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</a:rPr>
              <a:t>算法步骤：</a:t>
            </a:r>
            <a:endParaRPr lang="en-US" altLang="zh-CN" sz="2400" b="1" dirty="0">
              <a:solidFill>
                <a:srgbClr val="990000"/>
              </a:solidFill>
            </a:endParaRPr>
          </a:p>
          <a:p>
            <a:pPr marL="514350" lvl="0" indent="-514350">
              <a:lnSpc>
                <a:spcPct val="125000"/>
              </a:lnSpc>
              <a:buFont typeface="+mj-lt"/>
              <a:buAutoNum type="arabicPeriod"/>
            </a:pPr>
            <a:r>
              <a:rPr lang="zh-CN" altLang="zh-CN" sz="2400" dirty="0"/>
              <a:t>初始化图中所有顶点未被访问。</a:t>
            </a:r>
          </a:p>
          <a:p>
            <a:pPr marL="514350" lvl="0" indent="-514350">
              <a:lnSpc>
                <a:spcPct val="125000"/>
              </a:lnSpc>
              <a:buFont typeface="+mj-lt"/>
              <a:buAutoNum type="arabicPeriod"/>
            </a:pPr>
            <a:r>
              <a:rPr lang="zh-CN" altLang="zh-CN" sz="2400" dirty="0"/>
              <a:t>从图中的某个顶点</a:t>
            </a:r>
            <a:r>
              <a:rPr lang="en-US" altLang="zh-CN" sz="2400" i="1" dirty="0"/>
              <a:t>v</a:t>
            </a:r>
            <a:r>
              <a:rPr lang="zh-CN" altLang="zh-CN" sz="2400" dirty="0"/>
              <a:t>出发，访问</a:t>
            </a:r>
            <a:r>
              <a:rPr lang="en-US" altLang="zh-CN" sz="2400" i="1" dirty="0"/>
              <a:t>v</a:t>
            </a:r>
            <a:r>
              <a:rPr lang="zh-CN" altLang="zh-CN" sz="2400" dirty="0"/>
              <a:t>并标记已访问；</a:t>
            </a:r>
          </a:p>
          <a:p>
            <a:pPr marL="514350" lvl="0" indent="-514350">
              <a:lnSpc>
                <a:spcPct val="125000"/>
              </a:lnSpc>
              <a:buFont typeface="+mj-lt"/>
              <a:buAutoNum type="arabicPeriod"/>
            </a:pPr>
            <a:r>
              <a:rPr lang="zh-CN" altLang="zh-CN" sz="2400" dirty="0"/>
              <a:t>依次检查</a:t>
            </a:r>
            <a:r>
              <a:rPr lang="en-US" altLang="zh-CN" sz="2400" i="1" dirty="0"/>
              <a:t>v</a:t>
            </a:r>
            <a:r>
              <a:rPr lang="zh-CN" altLang="zh-CN" sz="2400" dirty="0"/>
              <a:t>的所有邻接点</a:t>
            </a:r>
            <a:r>
              <a:rPr lang="en-US" altLang="zh-CN" sz="2400" i="1" dirty="0"/>
              <a:t>w</a:t>
            </a:r>
            <a:r>
              <a:rPr lang="zh-CN" altLang="zh-CN" sz="2400" dirty="0"/>
              <a:t>，如果</a:t>
            </a:r>
            <a:r>
              <a:rPr lang="en-US" altLang="zh-CN" sz="2400" i="1" dirty="0"/>
              <a:t>w</a:t>
            </a:r>
            <a:r>
              <a:rPr lang="zh-CN" altLang="zh-CN" sz="2400" dirty="0"/>
              <a:t>未被访问，则从</a:t>
            </a:r>
            <a:r>
              <a:rPr lang="en-US" altLang="zh-CN" sz="2400" i="1" dirty="0"/>
              <a:t>w</a:t>
            </a:r>
            <a:r>
              <a:rPr lang="zh-CN" altLang="zh-CN" sz="2400" dirty="0"/>
              <a:t>出发进行深度优先遍历（递归调用，重复</a:t>
            </a:r>
            <a:r>
              <a:rPr lang="en-US" altLang="zh-CN" sz="2400" dirty="0"/>
              <a:t>2</a:t>
            </a:r>
            <a:r>
              <a:rPr lang="zh-CN" altLang="zh-CN" sz="2400" dirty="0"/>
              <a:t>—</a:t>
            </a:r>
            <a:r>
              <a:rPr lang="en-US" altLang="zh-CN" sz="2400" dirty="0"/>
              <a:t>3</a:t>
            </a:r>
            <a:r>
              <a:rPr lang="zh-CN" altLang="zh-CN" sz="2400" dirty="0"/>
              <a:t>步）。</a:t>
            </a:r>
          </a:p>
        </p:txBody>
      </p:sp>
    </p:spTree>
    <p:extLst>
      <p:ext uri="{BB962C8B-B14F-4D97-AF65-F5344CB8AC3E}">
        <p14:creationId xmlns:p14="http://schemas.microsoft.com/office/powerpoint/2010/main" val="2122008265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深度优先搜索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9" name="Picture 1" descr="C:\Users\Administrator\AppData\Roaming\Tencent\Users\155170962\QQ\WinTemp\RichOle\4K(7FY12J}{{%E@VC5[$EXW.png">
            <a:extLst>
              <a:ext uri="{FF2B5EF4-FFF2-40B4-BE49-F238E27FC236}">
                <a16:creationId xmlns:a16="http://schemas.microsoft.com/office/drawing/2014/main" id="{2442D82B-80F7-4F7B-816E-9F0F1BCB2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577" y="1530040"/>
            <a:ext cx="5110158" cy="379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629657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6620619" y="368483"/>
            <a:ext cx="5571381" cy="1314569"/>
            <a:chOff x="6620619" y="368483"/>
            <a:chExt cx="5571381" cy="1314569"/>
          </a:xfrm>
        </p:grpSpPr>
        <p:sp>
          <p:nvSpPr>
            <p:cNvPr id="2" name="矩形 1"/>
            <p:cNvSpPr/>
            <p:nvPr/>
          </p:nvSpPr>
          <p:spPr>
            <a:xfrm>
              <a:off x="11823510" y="368487"/>
              <a:ext cx="368490" cy="1313595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8586316" y="390390"/>
              <a:ext cx="2954655" cy="12926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zh-CN" altLang="en-US" sz="5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本节要点</a:t>
              </a:r>
              <a:endParaRPr lang="zh-CN" altLang="en-US" sz="3600" dirty="0">
                <a:solidFill>
                  <a:srgbClr val="1BA4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endParaRPr>
            </a:p>
            <a:p>
              <a:pPr algn="r"/>
              <a:r>
                <a:rPr lang="en-US" altLang="zh-CN" sz="2400" dirty="0">
                  <a:solidFill>
                    <a:srgbClr val="1BA48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印品黑体" panose="00000500000000000000" pitchFamily="2" charset="-122"/>
                </a:rPr>
                <a:t>CONTENTS</a:t>
              </a:r>
            </a:p>
          </p:txBody>
        </p:sp>
        <p:sp>
          <p:nvSpPr>
            <p:cNvPr id="6" name="任意多边形 5"/>
            <p:cNvSpPr/>
            <p:nvPr/>
          </p:nvSpPr>
          <p:spPr>
            <a:xfrm rot="16200000">
              <a:off x="6566025" y="423077"/>
              <a:ext cx="1313598" cy="1204410"/>
            </a:xfrm>
            <a:custGeom>
              <a:avLst/>
              <a:gdLst>
                <a:gd name="connsiteX0" fmla="*/ 1313598 w 1313598"/>
                <a:gd name="connsiteY0" fmla="*/ 835921 h 1204410"/>
                <a:gd name="connsiteX1" fmla="*/ 1313595 w 1313598"/>
                <a:gd name="connsiteY1" fmla="*/ 835921 h 1204410"/>
                <a:gd name="connsiteX2" fmla="*/ 1313595 w 1313598"/>
                <a:gd name="connsiteY2" fmla="*/ 1204410 h 1204410"/>
                <a:gd name="connsiteX3" fmla="*/ 0 w 1313598"/>
                <a:gd name="connsiteY3" fmla="*/ 1204410 h 1204410"/>
                <a:gd name="connsiteX4" fmla="*/ 0 w 1313598"/>
                <a:gd name="connsiteY4" fmla="*/ 835920 h 1204410"/>
                <a:gd name="connsiteX5" fmla="*/ 2 w 1313598"/>
                <a:gd name="connsiteY5" fmla="*/ 835920 h 1204410"/>
                <a:gd name="connsiteX6" fmla="*/ 656800 w 1313598"/>
                <a:gd name="connsiteY6" fmla="*/ 0 h 120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13598" h="1204410">
                  <a:moveTo>
                    <a:pt x="1313598" y="835921"/>
                  </a:moveTo>
                  <a:lnTo>
                    <a:pt x="1313595" y="835921"/>
                  </a:lnTo>
                  <a:lnTo>
                    <a:pt x="1313595" y="1204410"/>
                  </a:lnTo>
                  <a:lnTo>
                    <a:pt x="0" y="1204410"/>
                  </a:lnTo>
                  <a:lnTo>
                    <a:pt x="0" y="835920"/>
                  </a:lnTo>
                  <a:lnTo>
                    <a:pt x="2" y="835920"/>
                  </a:lnTo>
                  <a:lnTo>
                    <a:pt x="656800" y="0"/>
                  </a:lnTo>
                  <a:close/>
                </a:path>
              </a:pathLst>
            </a:cu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191449" y="3077286"/>
            <a:ext cx="2689320" cy="703428"/>
            <a:chOff x="1376718" y="2067067"/>
            <a:chExt cx="2191601" cy="703428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6718" y="2067067"/>
              <a:ext cx="703428" cy="703428"/>
            </a:xfrm>
            <a:prstGeom prst="rect">
              <a:avLst/>
            </a:prstGeom>
          </p:spPr>
        </p:pic>
        <p:sp>
          <p:nvSpPr>
            <p:cNvPr id="15" name="文本框 14"/>
            <p:cNvSpPr txBox="1"/>
            <p:nvPr/>
          </p:nvSpPr>
          <p:spPr>
            <a:xfrm>
              <a:off x="2080146" y="2126393"/>
              <a:ext cx="14881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图的搜索</a:t>
              </a:r>
            </a:p>
          </p:txBody>
        </p:sp>
      </p:grpSp>
    </p:spTree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深度优先搜索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75A0355-C54B-40FF-A9BC-692C5259A91D}"/>
              </a:ext>
            </a:extLst>
          </p:cNvPr>
          <p:cNvSpPr/>
          <p:nvPr/>
        </p:nvSpPr>
        <p:spPr>
          <a:xfrm>
            <a:off x="4723442" y="5165081"/>
            <a:ext cx="35905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深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度优先生成树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8" name="Picture 1" descr="C:\Users\Administrator\AppData\Roaming\Tencent\Users\155170962\QQ\WinTemp\RichOle\V0MLOY84H0K]($U0XM74]BY.png">
            <a:extLst>
              <a:ext uri="{FF2B5EF4-FFF2-40B4-BE49-F238E27FC236}">
                <a16:creationId xmlns:a16="http://schemas.microsoft.com/office/drawing/2014/main" id="{1C8D1D41-C2B9-4FF7-9D1C-F949993D1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173" y="1358124"/>
            <a:ext cx="4737615" cy="351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499926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深度优先搜索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C840BB28-4F86-4606-9D27-2D80FC13D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710" y="1150758"/>
            <a:ext cx="9060335" cy="576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indent="457200">
              <a:lnSpc>
                <a:spcPct val="150000"/>
              </a:lnSpc>
            </a:pPr>
            <a:r>
              <a:rPr lang="en-US" altLang="zh-CN" sz="2400" dirty="0"/>
              <a:t> </a:t>
            </a:r>
            <a:r>
              <a:rPr lang="zh-CN" altLang="en-US" sz="2400" b="1" dirty="0">
                <a:solidFill>
                  <a:srgbClr val="990000"/>
                </a:solidFill>
              </a:rPr>
              <a:t>练习：</a:t>
            </a:r>
            <a:r>
              <a:rPr lang="zh-CN" altLang="en-US" sz="2400" dirty="0"/>
              <a:t>对下图进行深</a:t>
            </a:r>
            <a:r>
              <a:rPr lang="zh-CN" altLang="zh-CN" sz="2400" dirty="0"/>
              <a:t>度优先遍历</a:t>
            </a:r>
            <a:r>
              <a:rPr lang="zh-CN" altLang="en-US" sz="2400" dirty="0"/>
              <a:t>：</a:t>
            </a:r>
            <a:endParaRPr lang="zh-CN" altLang="zh-CN" sz="2400" dirty="0"/>
          </a:p>
        </p:txBody>
      </p:sp>
      <p:pic>
        <p:nvPicPr>
          <p:cNvPr id="7" name="Picture 1" descr="C:\Users\Administrator\AppData\Roaming\Tencent\Users\155170962\QQ\WinTemp\RichOle\}0LOC$6$2]EY}G)`76_Y_)F.png">
            <a:extLst>
              <a:ext uri="{FF2B5EF4-FFF2-40B4-BE49-F238E27FC236}">
                <a16:creationId xmlns:a16="http://schemas.microsoft.com/office/drawing/2014/main" id="{9B6B16D7-D003-40AA-BB3C-52FCF055C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916" y="2335237"/>
            <a:ext cx="6945650" cy="2549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0665675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课程总结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66936" y="2293946"/>
            <a:ext cx="9208916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通过本节的学习，掌握图的广度优先遍历和深度优先遍历方法。</a:t>
            </a:r>
            <a:endParaRPr lang="zh-CN" altLang="zh-CN" sz="240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6729" y="391182"/>
            <a:ext cx="1507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下节预告 </a:t>
            </a:r>
            <a:endParaRPr lang="zh-CN" altLang="en-US" sz="2400" b="1" dirty="0">
              <a:solidFill>
                <a:srgbClr val="1BA4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1D6216C-7A3A-43AF-A934-0A1B7001B41F}"/>
              </a:ext>
            </a:extLst>
          </p:cNvPr>
          <p:cNvSpPr txBox="1"/>
          <p:nvPr/>
        </p:nvSpPr>
        <p:spPr>
          <a:xfrm>
            <a:off x="1288777" y="1928489"/>
            <a:ext cx="9318265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下节讲述图的应用</a:t>
            </a:r>
            <a:r>
              <a:rPr lang="en-US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最短路径，通过图解展示最短路径求解过程，一起体会算法之美</a:t>
            </a:r>
            <a:r>
              <a:rPr lang="zh-CN" altLang="zh-CN" sz="240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91889354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图的搜索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4A724F4-05A4-4511-9063-37B4FEC71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814" y="1915496"/>
            <a:ext cx="9276371" cy="2238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图的遍历和树的遍历类似，是从图的某一顶点出发，按照某种搜索方式对图中所有顶点访问一次且仅一次。图的遍历可以解决很多搜索问题，在实际中应用非常广泛。图的遍历根据搜索方式的不同，分为广度优先搜索和深度优先搜索。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广度优先搜索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4A724F4-05A4-4511-9063-37B4FEC71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687" y="1765595"/>
            <a:ext cx="9808625" cy="2792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广度优先搜索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Breadth First Search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BFS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，又称为宽度优先搜索，是最常见的图搜索方法之一。广度优先搜索是从某个顶点（源点）出发，一次性访问所有未被访问的邻接点，再依次从这些访问过邻接点出发，…，似水中涟漪，似声音传播，一层层地传播开来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广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度优先遍历是按照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广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度优先搜索的方式对图进行遍历。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19385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广度优先搜索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6" name="Picture 1" descr="C:\Users\Administrator\AppData\Roaming\Tencent\Users\155170962\QQ\WinTemp\RichOle\4)Y7EKQ5FEMN%@]N({6G(1X.png">
            <a:extLst>
              <a:ext uri="{FF2B5EF4-FFF2-40B4-BE49-F238E27FC236}">
                <a16:creationId xmlns:a16="http://schemas.microsoft.com/office/drawing/2014/main" id="{9DCE5DBB-6817-4AA5-97F7-7260C344D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403" y="1561564"/>
            <a:ext cx="6323565" cy="3324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261999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广度优先搜索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7" name="Picture 1" descr="C:\Users\Administrator\AppData\Roaming\Tencent\Users\155170962\QQ\WinTemp\RichOle\TQ)STVK7X)1YTJ6K@9D4LGX.png">
            <a:extLst>
              <a:ext uri="{FF2B5EF4-FFF2-40B4-BE49-F238E27FC236}">
                <a16:creationId xmlns:a16="http://schemas.microsoft.com/office/drawing/2014/main" id="{BACFD322-0832-4E88-83D0-5D2796C8E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079" y="1723542"/>
            <a:ext cx="6133295" cy="312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599659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广度优先搜索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2CF91A1-0B51-4FEB-A734-F9B7D2C2B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0621" y="1627880"/>
            <a:ext cx="8959976" cy="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广度优先遍历</a:t>
            </a:r>
            <a:r>
              <a:rPr kumimoji="1" lang="zh-CN" altLang="zh-CN" sz="24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秘籍</a:t>
            </a:r>
            <a:r>
              <a:rPr kumimoji="1"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zh-CN" sz="2400" b="1" dirty="0">
                <a:solidFill>
                  <a:srgbClr val="99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先被访问的顶点，其邻接点先被访问。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D17990A-A138-49B0-8FC7-ED20D47F2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66" y="2278256"/>
            <a:ext cx="9060335" cy="2238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indent="457200">
              <a:lnSpc>
                <a:spcPct val="150000"/>
              </a:lnSpc>
            </a:pPr>
            <a:r>
              <a:rPr lang="zh-CN" altLang="zh-CN" sz="2400" dirty="0"/>
              <a:t>根据广度优先遍历秘籍，先来先服务，可以借助于队列实现。每个结点访问一次且只访问一次，因此可以设置一个辅助数组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indent="457200">
              <a:lnSpc>
                <a:spcPct val="150000"/>
              </a:lnSpc>
            </a:pPr>
            <a:r>
              <a:rPr lang="en-US" altLang="zh-CN" sz="2400" dirty="0"/>
              <a:t>visited[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]=false</a:t>
            </a:r>
            <a:r>
              <a:rPr lang="zh-CN" altLang="zh-CN" sz="2400" dirty="0"/>
              <a:t>，表示第</a:t>
            </a:r>
            <a:r>
              <a:rPr lang="en-US" altLang="zh-CN" sz="2400" dirty="0" err="1"/>
              <a:t>i</a:t>
            </a:r>
            <a:r>
              <a:rPr lang="zh-CN" altLang="zh-CN" sz="2400" dirty="0"/>
              <a:t>个顶点未访问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indent="457200">
              <a:lnSpc>
                <a:spcPct val="150000"/>
              </a:lnSpc>
            </a:pPr>
            <a:r>
              <a:rPr lang="en-US" altLang="zh-CN" sz="2400" dirty="0"/>
              <a:t>visited[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]=true</a:t>
            </a:r>
            <a:r>
              <a:rPr lang="zh-CN" altLang="zh-CN" sz="2400" dirty="0"/>
              <a:t>，表示第</a:t>
            </a:r>
            <a:r>
              <a:rPr lang="en-US" altLang="zh-CN" sz="2400" dirty="0" err="1"/>
              <a:t>i</a:t>
            </a:r>
            <a:r>
              <a:rPr lang="zh-CN" altLang="zh-CN" sz="2400" dirty="0"/>
              <a:t>个顶点已访问。</a:t>
            </a:r>
          </a:p>
        </p:txBody>
      </p:sp>
    </p:spTree>
    <p:extLst>
      <p:ext uri="{BB962C8B-B14F-4D97-AF65-F5344CB8AC3E}">
        <p14:creationId xmlns:p14="http://schemas.microsoft.com/office/powerpoint/2010/main" val="3614278288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广度优先搜索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89F216F8-DCA5-4136-8AB1-4B02A8BB3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203" y="1770382"/>
            <a:ext cx="8592227" cy="334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sz="2400" b="1" dirty="0">
                <a:solidFill>
                  <a:srgbClr val="990000"/>
                </a:solidFill>
              </a:rPr>
              <a:t>算法步骤：</a:t>
            </a:r>
            <a:endParaRPr lang="en-US" altLang="zh-CN" sz="2400" b="1" dirty="0">
              <a:solidFill>
                <a:srgbClr val="990000"/>
              </a:solidFill>
            </a:endParaRPr>
          </a:p>
          <a:p>
            <a:pPr lvl="0" indent="4572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400" dirty="0"/>
              <a:t>初始化图中所有顶点未被访问，初始化一个空队列。</a:t>
            </a:r>
          </a:p>
          <a:p>
            <a:pPr lvl="0" indent="4572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400" dirty="0"/>
              <a:t>从图中的某个顶点</a:t>
            </a:r>
            <a:r>
              <a:rPr lang="en-US" altLang="zh-CN" sz="2400" dirty="0"/>
              <a:t>v</a:t>
            </a:r>
            <a:r>
              <a:rPr lang="zh-CN" altLang="zh-CN" sz="2400" dirty="0"/>
              <a:t>出发，访问</a:t>
            </a:r>
            <a:r>
              <a:rPr lang="en-US" altLang="zh-CN" sz="2400" dirty="0"/>
              <a:t>v</a:t>
            </a:r>
            <a:r>
              <a:rPr lang="zh-CN" altLang="zh-CN" sz="2400" dirty="0"/>
              <a:t>并标记已访问，将</a:t>
            </a:r>
            <a:r>
              <a:rPr lang="en-US" altLang="zh-CN" sz="2400" dirty="0"/>
              <a:t>v</a:t>
            </a:r>
            <a:r>
              <a:rPr lang="zh-CN" altLang="zh-CN" sz="2400" dirty="0"/>
              <a:t>入队；</a:t>
            </a:r>
          </a:p>
          <a:p>
            <a:pPr lvl="0" indent="4572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400" dirty="0"/>
              <a:t>如果队列非空，则继续执行，否则算法结束；</a:t>
            </a:r>
          </a:p>
          <a:p>
            <a:pPr lvl="0" indent="457200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400" dirty="0"/>
              <a:t>队头元素</a:t>
            </a:r>
            <a:r>
              <a:rPr lang="en-US" altLang="zh-CN" sz="2400" dirty="0"/>
              <a:t>v</a:t>
            </a:r>
            <a:r>
              <a:rPr lang="zh-CN" altLang="zh-CN" sz="2400" dirty="0"/>
              <a:t>出队，依次访问</a:t>
            </a:r>
            <a:r>
              <a:rPr lang="en-US" altLang="zh-CN" sz="2400" dirty="0"/>
              <a:t>v</a:t>
            </a:r>
            <a:r>
              <a:rPr lang="zh-CN" altLang="zh-CN" sz="2400" dirty="0"/>
              <a:t>的所有未被访问邻接点，标记已</a:t>
            </a:r>
            <a:r>
              <a:rPr lang="en-US" altLang="zh-CN" sz="2400" dirty="0"/>
              <a:t>   </a:t>
            </a:r>
            <a:r>
              <a:rPr lang="zh-CN" altLang="zh-CN" sz="2400" dirty="0"/>
              <a:t>访问并入队。转向步骤</a:t>
            </a:r>
            <a:r>
              <a:rPr lang="en-US" altLang="zh-CN" sz="2400" dirty="0"/>
              <a:t>3</a:t>
            </a:r>
            <a:r>
              <a:rPr lang="zh-CN" altLang="en-US" sz="2400" dirty="0"/>
              <a:t>。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070644794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603" y="1"/>
            <a:ext cx="150126" cy="791570"/>
          </a:xfrm>
          <a:prstGeom prst="rect">
            <a:avLst/>
          </a:prstGeom>
          <a:solidFill>
            <a:srgbClr val="1BA4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  <a:ea typeface="印品黑体" panose="00000500000000000000" pitchFamily="2" charset="-122"/>
              <a:sym typeface="印品黑体" panose="000005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001" y="391182"/>
            <a:ext cx="2503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广度优先搜索</a:t>
            </a:r>
          </a:p>
        </p:txBody>
      </p:sp>
      <p:pic>
        <p:nvPicPr>
          <p:cNvPr id="16" name="图片 15" descr="新logo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995" y="220345"/>
            <a:ext cx="1877060" cy="699770"/>
          </a:xfrm>
          <a:prstGeom prst="rect">
            <a:avLst/>
          </a:prstGeom>
        </p:spPr>
      </p:pic>
      <p:pic>
        <p:nvPicPr>
          <p:cNvPr id="7" name="Picture 1" descr="C:\Users\Administrator\AppData\Roaming\Tencent\Users\155170962\QQ\WinTemp\RichOle\4$46YIJ4LOA9BIM`S_15WHT.png">
            <a:extLst>
              <a:ext uri="{FF2B5EF4-FFF2-40B4-BE49-F238E27FC236}">
                <a16:creationId xmlns:a16="http://schemas.microsoft.com/office/drawing/2014/main" id="{2A752068-6569-4A10-A689-01819F7E5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420" y="1223889"/>
            <a:ext cx="6462562" cy="292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Administrator\AppData\Roaming\Tencent\Users\155170962\QQ\WinTemp\RichOle\R`)X(U[R68HY~4@TC%_HVDT.png">
            <a:extLst>
              <a:ext uri="{FF2B5EF4-FFF2-40B4-BE49-F238E27FC236}">
                <a16:creationId xmlns:a16="http://schemas.microsoft.com/office/drawing/2014/main" id="{1C158A01-F523-4557-B7A8-511D6EA44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684" y="4649420"/>
            <a:ext cx="5950632" cy="81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363038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622</Words>
  <Application>Microsoft Office PowerPoint</Application>
  <PresentationFormat>宽屏</PresentationFormat>
  <Paragraphs>77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等线</vt:lpstr>
      <vt:lpstr>等线 Light</vt:lpstr>
      <vt:lpstr>宋体</vt:lpstr>
      <vt:lpstr>微软雅黑</vt:lpstr>
      <vt:lpstr>印品黑体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5a7580219f0b6</dc:title>
  <dc:creator>高志远</dc:creator>
  <cp:lastModifiedBy>祁 全</cp:lastModifiedBy>
  <cp:revision>352</cp:revision>
  <dcterms:created xsi:type="dcterms:W3CDTF">2018-02-03T05:34:00Z</dcterms:created>
  <dcterms:modified xsi:type="dcterms:W3CDTF">2020-02-08T12:02:20Z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