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86" r:id="rId3"/>
    <p:sldId id="272" r:id="rId4"/>
    <p:sldId id="317" r:id="rId5"/>
    <p:sldId id="318" r:id="rId6"/>
    <p:sldId id="319" r:id="rId7"/>
    <p:sldId id="320" r:id="rId8"/>
    <p:sldId id="321" r:id="rId9"/>
    <p:sldId id="322" r:id="rId10"/>
    <p:sldId id="291" r:id="rId11"/>
    <p:sldId id="323" r:id="rId12"/>
    <p:sldId id="324" r:id="rId13"/>
    <p:sldId id="325" r:id="rId14"/>
    <p:sldId id="326" r:id="rId15"/>
    <p:sldId id="328" r:id="rId16"/>
    <p:sldId id="329" r:id="rId17"/>
    <p:sldId id="330" r:id="rId18"/>
    <p:sldId id="331" r:id="rId19"/>
    <p:sldId id="332" r:id="rId20"/>
    <p:sldId id="327" r:id="rId21"/>
    <p:sldId id="333" r:id="rId22"/>
    <p:sldId id="278" r:id="rId23"/>
    <p:sldId id="2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>
        <p:scale>
          <a:sx n="70" d="100"/>
          <a:sy n="70" d="100"/>
        </p:scale>
        <p:origin x="834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10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679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56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660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040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58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841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076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05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14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69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825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09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766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478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3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53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9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481955" y="1816509"/>
            <a:ext cx="9228090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AOV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网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可以反映活动之间的先后制约关系，但在实际工程中，有时活动不仅有先后顺序，还有持续时间，即必须经过多长时间该活动才可以完成。这时需要另外一种网络——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AOE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Activity On Edge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网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，即边表示活动的网。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AOE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网是一个带权的有向无环图，顶点表示事件，弧表示活动，弧上的权值表示活动持续的时间。</a:t>
            </a:r>
          </a:p>
        </p:txBody>
      </p:sp>
    </p:spTree>
    <p:extLst>
      <p:ext uri="{BB962C8B-B14F-4D97-AF65-F5344CB8AC3E}">
        <p14:creationId xmlns:p14="http://schemas.microsoft.com/office/powerpoint/2010/main" val="425134606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32F153A-F7CF-4FFF-A6DB-00B09C0B5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05" y="1819547"/>
            <a:ext cx="6444029" cy="358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3775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481955" y="1633629"/>
            <a:ext cx="9228090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在实际工程应用中，通常需要解决两个问题：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）估算完成整个工程至少需要多少时间；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）判断哪些活动是关键活动，即如果该活动耽搁会影响整个工程进度。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AOE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网中，从源点到汇点的带权路径长度最大的路径为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关键路径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，关键路径上的活动为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关键活动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4034461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481955" y="1816509"/>
            <a:ext cx="9228090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如何确定关键路径呢？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首先要清楚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个问题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事件的最早发生时间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事件的最迟发生时间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活动的最早发生时间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活动的最迟发生时间</a:t>
            </a:r>
          </a:p>
        </p:txBody>
      </p:sp>
    </p:spTree>
    <p:extLst>
      <p:ext uri="{BB962C8B-B14F-4D97-AF65-F5344CB8AC3E}">
        <p14:creationId xmlns:p14="http://schemas.microsoft.com/office/powerpoint/2010/main" val="119828615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355347" y="1196901"/>
            <a:ext cx="9228090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）事件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的最早发生时间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事件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的最早发生时间是从源点到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的最大路径长度。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的最早发生时间考查入边，取弧尾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入边权值的最大值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6A090B-34EA-4E31-AC35-482ABD750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106" y="2996045"/>
            <a:ext cx="3956906" cy="286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5691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355347" y="1196901"/>
            <a:ext cx="9228090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）事件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迟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发生时间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的最迟发生时间考查出边，取弧头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出边权值的最小值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31891F-8E6C-46F9-A6C0-0799F1534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122" y="2482027"/>
            <a:ext cx="3815349" cy="298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96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214669" y="1202274"/>
            <a:ext cx="9228090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）活动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ai=&lt;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的最早发生时间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的最早发生时间为其弧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尾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的最早发生时间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51F2B4-801F-45D3-9990-B27B92251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84" y="2904753"/>
            <a:ext cx="4472207" cy="185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2800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355347" y="1196901"/>
            <a:ext cx="9228090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）活动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ai=&lt;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的最迟发生时间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即活动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的最迟发生时间等于弧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头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的最迟发生时间减去边值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8BC81B-BCB2-4662-A36E-02964275A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966" y="2912013"/>
            <a:ext cx="5406783" cy="18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6255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327212" y="1324137"/>
            <a:ext cx="9228090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求解秘籍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）事件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的最早发生时间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：考查入边，弧尾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入边权值的最大值。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）事件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的最迟发生时间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：考查出边，弧头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出边权值的最小值。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）活动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的最早发生时间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：弧尾的最早发生时间。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）活动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的最迟发生时间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：弧头的最迟发生时间减去边值。</a:t>
            </a:r>
          </a:p>
        </p:txBody>
      </p:sp>
    </p:spTree>
    <p:extLst>
      <p:ext uri="{BB962C8B-B14F-4D97-AF65-F5344CB8AC3E}">
        <p14:creationId xmlns:p14="http://schemas.microsoft.com/office/powerpoint/2010/main" val="1895829484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313144" y="1478882"/>
            <a:ext cx="9228090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）利用拓扑排序算法，将拓扑排序结果保存在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topo[]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数组中。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）将每个事件的最早发生时间初始化为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，即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]=0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）根据拓扑顺序从前向后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求每个事件的最早发生时间。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）按照逆拓扑顺序从后向前，求解每个事件的最迟发生时间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）判断活动是否为关键活动。计算活动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&lt;Vi,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的最早和最迟发生时间，如果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两者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相等，则活动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&lt;Vi,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为关键活动。</a:t>
            </a:r>
          </a:p>
        </p:txBody>
      </p:sp>
    </p:spTree>
    <p:extLst>
      <p:ext uri="{BB962C8B-B14F-4D97-AF65-F5344CB8AC3E}">
        <p14:creationId xmlns:p14="http://schemas.microsoft.com/office/powerpoint/2010/main" val="402932708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59930" y="2581545"/>
            <a:ext cx="2689320" cy="703428"/>
            <a:chOff x="1376718" y="2067067"/>
            <a:chExt cx="2191601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4881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拓扑排序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B775EDF-B8A4-45B6-A379-B9F9CEACA97C}"/>
              </a:ext>
            </a:extLst>
          </p:cNvPr>
          <p:cNvGrpSpPr/>
          <p:nvPr/>
        </p:nvGrpSpPr>
        <p:grpSpPr>
          <a:xfrm>
            <a:off x="2445863" y="3721028"/>
            <a:ext cx="2689320" cy="703428"/>
            <a:chOff x="1376718" y="2067067"/>
            <a:chExt cx="2191601" cy="70342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B6B55AE-1027-4988-909B-98376703F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3E1A0B7-F069-4390-9BEF-C550C0683A4B}"/>
                </a:ext>
              </a:extLst>
            </p:cNvPr>
            <p:cNvSpPr txBox="1"/>
            <p:nvPr/>
          </p:nvSpPr>
          <p:spPr>
            <a:xfrm>
              <a:off x="2080146" y="2126393"/>
              <a:ext cx="14881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关键路径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222648" y="1125030"/>
            <a:ext cx="9228090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求解下图的关键路径：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999104-B6B8-4F66-8743-9D3EF871E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9" y="2549709"/>
            <a:ext cx="5746066" cy="3177380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DC0AC8A4-9600-47D6-8AEA-3796E23F9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984646D-8A44-4A0D-A332-1ED09AC0BE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033" y="1824108"/>
            <a:ext cx="4049648" cy="42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39413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DC0AC8A4-9600-47D6-8AEA-3796E23F9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4D6D29-3488-4FCE-81DC-1F674F79B0D5}"/>
              </a:ext>
            </a:extLst>
          </p:cNvPr>
          <p:cNvSpPr txBox="1"/>
          <p:nvPr/>
        </p:nvSpPr>
        <p:spPr>
          <a:xfrm>
            <a:off x="2241768" y="2298754"/>
            <a:ext cx="3854232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时间复杂度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空间复杂度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30493493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905812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通过本节的学习，掌握拓扑排序、关键路径两种求解方法。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554239" y="2092262"/>
            <a:ext cx="9083522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下节讲述查找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顺序表查找，包括顺序查找和二分查找，一起体会算法之美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拓扑排序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27903" y="1528031"/>
            <a:ext cx="9277611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一个无环的有向图称为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有向无环图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Directed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Acycline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Graph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DAG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有向无环图是描述一个工程、计划、生产、系统等流程的有效工具。一个大工程可分为若干个子工程（活动），活动之间通常有一定的约束，例如先做什么活动、后做什么活动。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用顶点表示活动，用弧表示活动之间的优先关系的有向图，称为顶点表示活动的网（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Activity On Vertex Network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），简称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AOV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网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拓扑排序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27903" y="1528031"/>
            <a:ext cx="9277611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AOV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网中，若从顶点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之间存在一条有向路径，称顶点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前驱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，或者称顶点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是顶点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后继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j&gt;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是图中的弧，则称顶点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直接前驱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是顶点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直接后驱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AOV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网中的弧表示活动之间存在的制约关系。例如，计算机专业的学生必须完成一系列规定的基础课和专业课才能毕业。学生按照怎样的顺序来学习这些课程呢？</a:t>
            </a:r>
          </a:p>
        </p:txBody>
      </p:sp>
    </p:spTree>
    <p:extLst>
      <p:ext uri="{BB962C8B-B14F-4D97-AF65-F5344CB8AC3E}">
        <p14:creationId xmlns:p14="http://schemas.microsoft.com/office/powerpoint/2010/main" val="410933060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拓扑排序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3AFA76D-6A14-4500-822E-72EAB5565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640" y="1927275"/>
            <a:ext cx="8884720" cy="338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3038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拓扑排序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145C079-7364-480F-8053-5ECA441DD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96" y="2531341"/>
            <a:ext cx="2468879" cy="332857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BDCD496-C772-4826-A192-856719B38339}"/>
              </a:ext>
            </a:extLst>
          </p:cNvPr>
          <p:cNvSpPr txBox="1"/>
          <p:nvPr/>
        </p:nvSpPr>
        <p:spPr>
          <a:xfrm>
            <a:off x="964824" y="1126971"/>
            <a:ext cx="9277611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如果用顶点表示课程，弧表示先修关系，若课程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是课程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的先修课程，则用弧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j&gt;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表示，课程之间的关系如图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340577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拓扑排序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EC526E3-D6A3-4915-BBE6-1AB521A9F741}"/>
              </a:ext>
            </a:extLst>
          </p:cNvPr>
          <p:cNvSpPr txBox="1"/>
          <p:nvPr/>
        </p:nvSpPr>
        <p:spPr>
          <a:xfrm>
            <a:off x="1235612" y="1744756"/>
            <a:ext cx="9523828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拓扑排序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是指将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AOV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网中的顶点排成一个线性序列，该序列必须满足：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若从顶点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有一条路径，则该序列中顶点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一定在顶点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之前。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拓扑排序并不是唯一的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518770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拓扑排序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05B10BD-71F6-41BC-A6E3-9AF345A7F185}"/>
              </a:ext>
            </a:extLst>
          </p:cNvPr>
          <p:cNvSpPr/>
          <p:nvPr/>
        </p:nvSpPr>
        <p:spPr>
          <a:xfrm>
            <a:off x="1442280" y="1474528"/>
            <a:ext cx="9307440" cy="4454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）求出各顶点的入度，存入数组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indegree[]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中，并将入度为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的顶点入栈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）如果栈不空，则重复执行以下操作：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栈顶元素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出栈，并保存到拓扑序列数组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topo[]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顶点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的所有邻接点入度减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，如果减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后入度为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，立即入栈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）如果输出的顶点数小于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AOV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网中的顶点数，则说明网中有环，否则输出拓扑序列。</a:t>
            </a:r>
          </a:p>
        </p:txBody>
      </p:sp>
    </p:spTree>
    <p:extLst>
      <p:ext uri="{BB962C8B-B14F-4D97-AF65-F5344CB8AC3E}">
        <p14:creationId xmlns:p14="http://schemas.microsoft.com/office/powerpoint/2010/main" val="249032711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拓扑排序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05B10BD-71F6-41BC-A6E3-9AF345A7F185}"/>
              </a:ext>
            </a:extLst>
          </p:cNvPr>
          <p:cNvSpPr/>
          <p:nvPr/>
        </p:nvSpPr>
        <p:spPr>
          <a:xfrm>
            <a:off x="1132792" y="1242442"/>
            <a:ext cx="6548169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一个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AOV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网如图所示，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其拓扑排序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B0BBB2-3FAE-4C50-A7E2-224FDE855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42" y="2309833"/>
            <a:ext cx="4135585" cy="32493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D26916-D579-4A28-BD67-9E9520552B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775" y="2054897"/>
            <a:ext cx="5095672" cy="9575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9154DF0-99AD-4F4A-A37F-90389E4795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940" y="3320191"/>
            <a:ext cx="1189503" cy="260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1178</Words>
  <Application>Microsoft Office PowerPoint</Application>
  <PresentationFormat>宽屏</PresentationFormat>
  <Paragraphs>104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429</cp:revision>
  <dcterms:created xsi:type="dcterms:W3CDTF">2018-02-03T05:34:00Z</dcterms:created>
  <dcterms:modified xsi:type="dcterms:W3CDTF">2020-02-05T07:50:48Z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