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86" r:id="rId3"/>
    <p:sldId id="272" r:id="rId4"/>
    <p:sldId id="287" r:id="rId5"/>
    <p:sldId id="288" r:id="rId6"/>
    <p:sldId id="289" r:id="rId7"/>
    <p:sldId id="290" r:id="rId8"/>
    <p:sldId id="291" r:id="rId9"/>
    <p:sldId id="292" r:id="rId10"/>
    <p:sldId id="298" r:id="rId11"/>
    <p:sldId id="299" r:id="rId12"/>
    <p:sldId id="301" r:id="rId13"/>
    <p:sldId id="300" r:id="rId14"/>
    <p:sldId id="293" r:id="rId15"/>
    <p:sldId id="294" r:id="rId16"/>
    <p:sldId id="295" r:id="rId17"/>
    <p:sldId id="296" r:id="rId18"/>
    <p:sldId id="297" r:id="rId19"/>
    <p:sldId id="278" r:id="rId20"/>
    <p:sldId id="280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0033CC"/>
    <a:srgbClr val="006600"/>
    <a:srgbClr val="1BA486"/>
    <a:srgbClr val="2FBA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42" autoAdjust="0"/>
    <p:restoredTop sz="94711"/>
  </p:normalViewPr>
  <p:slideViewPr>
    <p:cSldViewPr snapToGrid="0">
      <p:cViewPr varScale="1">
        <p:scale>
          <a:sx n="64" d="100"/>
          <a:sy n="64" d="100"/>
        </p:scale>
        <p:origin x="9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09D85-8CC2-4BA6-A68E-A2FF53FBEE1B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263F8-6408-4335-B3DC-0FAED62544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550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2430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8869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7034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9166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5597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1045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7895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6770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425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234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645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904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598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2614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869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26579" y="2676407"/>
            <a:ext cx="5032147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6600" spc="-300" dirty="0">
                <a:ln/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0" y="2483890"/>
            <a:ext cx="12191999" cy="1491018"/>
            <a:chOff x="0" y="2620370"/>
            <a:chExt cx="12191999" cy="1491018"/>
          </a:xfrm>
        </p:grpSpPr>
        <p:sp>
          <p:nvSpPr>
            <p:cNvPr id="7" name="矩形 6"/>
            <p:cNvSpPr/>
            <p:nvPr/>
          </p:nvSpPr>
          <p:spPr>
            <a:xfrm>
              <a:off x="0" y="2620370"/>
              <a:ext cx="559558" cy="1491018"/>
            </a:xfrm>
            <a:prstGeom prst="rect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7541902" y="2620370"/>
              <a:ext cx="4650097" cy="1491018"/>
              <a:chOff x="7541902" y="2620370"/>
              <a:chExt cx="4650097" cy="149101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7541902" y="2620370"/>
                <a:ext cx="4650097" cy="1491018"/>
              </a:xfrm>
              <a:prstGeom prst="rect">
                <a:avLst/>
              </a:prstGeom>
              <a:solidFill>
                <a:srgbClr val="1BA4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印品黑体" panose="00000500000000000000" pitchFamily="2" charset="-122"/>
                  <a:ea typeface="印品黑体" panose="00000500000000000000" pitchFamily="2" charset="-122"/>
                  <a:sym typeface="印品黑体" panose="00000500000000000000" pitchFamily="2" charset="-122"/>
                </a:endParaRPr>
              </a:p>
            </p:txBody>
          </p:sp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86700" y="2887354"/>
                <a:ext cx="957049" cy="957049"/>
              </a:xfrm>
              <a:prstGeom prst="rect">
                <a:avLst/>
              </a:prstGeom>
            </p:spPr>
          </p:pic>
        </p:grpSp>
      </p:grpSp>
      <p:sp>
        <p:nvSpPr>
          <p:cNvPr id="14" name="文本框 13"/>
          <p:cNvSpPr txBox="1"/>
          <p:nvPr/>
        </p:nvSpPr>
        <p:spPr>
          <a:xfrm>
            <a:off x="10460143" y="305811"/>
            <a:ext cx="1087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rPr>
              <a:t>LOGO</a:t>
            </a:r>
            <a:endParaRPr lang="zh-CN" altLang="en-US" sz="24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06166" y="6095199"/>
            <a:ext cx="6633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spc="5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Segoe UI" panose="020B0502040204020203" pitchFamily="34" charset="0"/>
                <a:sym typeface="印品黑体" panose="00000500000000000000" pitchFamily="2" charset="-122"/>
              </a:rPr>
              <a:t>DESIGNED &amp; WORDPRESS ALL BY ALONIC</a:t>
            </a:r>
            <a:endParaRPr lang="zh-CN" altLang="en-US" sz="1600" b="1" spc="5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cs typeface="Segoe UI" panose="020B0502040204020203" pitchFamily="34" charset="0"/>
              <a:sym typeface="印品黑体" panose="000005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07471" y="4143913"/>
            <a:ext cx="2339102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主讲：陈小玉</a:t>
            </a:r>
            <a:endParaRPr lang="en-US" altLang="zh-CN" sz="2800" b="1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平衡二叉树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744710" y="1136506"/>
            <a:ext cx="8836328" cy="11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RR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旋转：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逆时针旋转到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的左子树，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原来的左子树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被抛弃，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旋转后正好右子树空闲，被抛弃的子树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放到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右子树。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90F8833-23BF-4185-9C61-A1FB93DD83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182" y="2491340"/>
            <a:ext cx="8123856" cy="328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897357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平衡二叉树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677836" y="1307517"/>
            <a:ext cx="8836328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LR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旋转：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分两次旋转，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做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RR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旋转，然后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再做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LL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旋转。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C940D22-9D82-40DC-945C-8B2BC20E21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05" y="2259763"/>
            <a:ext cx="10357241" cy="316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20802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平衡二叉树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677836" y="1307517"/>
            <a:ext cx="8836328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RL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旋转：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分两次旋转，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做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LL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旋转，然后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再做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RR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旋转。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212D108-1539-4D7B-A0BE-3BAA969980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529" y="2239083"/>
            <a:ext cx="9923642" cy="303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250635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平衡二叉树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549499" y="1163137"/>
            <a:ext cx="9311006" cy="4454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在平衡二叉树上插入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，首先查找插入位置。查找过程中，用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指针记录当前节点，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指针记录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的双亲。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算法步骤：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）在平衡二叉树查找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，如果查找失败，则执行插入操作。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）创建一个新节点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存储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，该节点的双亲为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，高度为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）从新节点之父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出发，向上寻找最近的不平衡节点。逐层检查各代祖先节点，如果平衡，则更新其高度，继续向上寻找；如果不平衡，则判断失衡类型，调平衡。</a:t>
            </a:r>
          </a:p>
        </p:txBody>
      </p:sp>
    </p:spTree>
    <p:extLst>
      <p:ext uri="{BB962C8B-B14F-4D97-AF65-F5344CB8AC3E}">
        <p14:creationId xmlns:p14="http://schemas.microsoft.com/office/powerpoint/2010/main" val="1293753315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平衡二叉树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558708" y="1343703"/>
            <a:ext cx="8689078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例如，一棵平衡二叉树，如图所示，在该树中插入元素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F147950-AD39-4229-B210-E506B7A99F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232" y="2343539"/>
            <a:ext cx="4180441" cy="331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452956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平衡二叉树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109529" y="1423914"/>
            <a:ext cx="9301797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依次输入关键字（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25, 18, 5, 10, 15, 17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），创建一棵二叉查找树。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5595294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平衡二叉树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606835" y="1792883"/>
            <a:ext cx="8689078" cy="22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平衡二叉树的插入只需要从插入节点之父向上检查，发现不平衡立即调整，一次调平衡即可。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删除操作则需要一直从删除节点之父向上检查，发现不平衡立即调整，然后继续向上检查，检查到树根为止。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3916812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平衡二叉树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204470" y="1332101"/>
            <a:ext cx="9783060" cy="3900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算法步骤：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）在平衡二叉树查找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，如果查找成功，则执行删除操作（同二叉查找树的删除）。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）从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实际被删除节点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之父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出发，向上寻找最近的不平衡节点。逐层检查各代祖先节点，如果平衡，则更新其高度，继续向上寻找；如果不平衡，则调平衡。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）继续向上检查，一直到树根。</a:t>
            </a:r>
          </a:p>
        </p:txBody>
      </p:sp>
    </p:spTree>
    <p:extLst>
      <p:ext uri="{BB962C8B-B14F-4D97-AF65-F5344CB8AC3E}">
        <p14:creationId xmlns:p14="http://schemas.microsoft.com/office/powerpoint/2010/main" val="1948673652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平衡二叉树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542667" y="1263493"/>
            <a:ext cx="8689078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例如，一棵二叉平衡树，如图所示，删除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16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391EEF7-96BD-42EE-90CE-EF5BA26C8E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883" y="1989721"/>
            <a:ext cx="4695017" cy="395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145054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课程总结</a:t>
            </a:r>
            <a:endParaRPr lang="zh-CN" altLang="en-US" sz="2400" b="1" dirty="0">
              <a:solidFill>
                <a:srgbClr val="1BA4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66936" y="1908935"/>
            <a:ext cx="9058128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通过本节的学习，掌握平衡二叉树</a:t>
            </a:r>
            <a:r>
              <a:rPr lang="en-US" altLang="zh-CN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种调平衡方法，以及插入、删除等基本操作。</a:t>
            </a:r>
            <a:endParaRPr lang="zh-CN" altLang="zh-CN" sz="2400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20619" y="368483"/>
            <a:ext cx="5571381" cy="1314569"/>
            <a:chOff x="6620619" y="368483"/>
            <a:chExt cx="5571381" cy="1314569"/>
          </a:xfrm>
        </p:grpSpPr>
        <p:sp>
          <p:nvSpPr>
            <p:cNvPr id="2" name="矩形 1"/>
            <p:cNvSpPr/>
            <p:nvPr/>
          </p:nvSpPr>
          <p:spPr>
            <a:xfrm>
              <a:off x="11823510" y="368487"/>
              <a:ext cx="368490" cy="1313595"/>
            </a:xfrm>
            <a:prstGeom prst="rect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8586316" y="390390"/>
              <a:ext cx="2954655" cy="1292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54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本节要点</a:t>
              </a:r>
              <a:endParaRPr lang="zh-CN" altLang="en-US" sz="3600" dirty="0">
                <a:solidFill>
                  <a:srgbClr val="1BA4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endParaRPr>
            </a:p>
            <a:p>
              <a:pPr algn="r"/>
              <a:r>
                <a:rPr lang="en-US" altLang="zh-CN" sz="24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CONTENTS</a:t>
              </a:r>
            </a:p>
          </p:txBody>
        </p:sp>
        <p:sp>
          <p:nvSpPr>
            <p:cNvPr id="6" name="任意多边形 5"/>
            <p:cNvSpPr/>
            <p:nvPr/>
          </p:nvSpPr>
          <p:spPr>
            <a:xfrm rot="16200000">
              <a:off x="6566025" y="423077"/>
              <a:ext cx="1313598" cy="1204410"/>
            </a:xfrm>
            <a:custGeom>
              <a:avLst/>
              <a:gdLst>
                <a:gd name="connsiteX0" fmla="*/ 1313598 w 1313598"/>
                <a:gd name="connsiteY0" fmla="*/ 835921 h 1204410"/>
                <a:gd name="connsiteX1" fmla="*/ 1313595 w 1313598"/>
                <a:gd name="connsiteY1" fmla="*/ 835921 h 1204410"/>
                <a:gd name="connsiteX2" fmla="*/ 1313595 w 1313598"/>
                <a:gd name="connsiteY2" fmla="*/ 1204410 h 1204410"/>
                <a:gd name="connsiteX3" fmla="*/ 0 w 1313598"/>
                <a:gd name="connsiteY3" fmla="*/ 1204410 h 1204410"/>
                <a:gd name="connsiteX4" fmla="*/ 0 w 1313598"/>
                <a:gd name="connsiteY4" fmla="*/ 835920 h 1204410"/>
                <a:gd name="connsiteX5" fmla="*/ 2 w 1313598"/>
                <a:gd name="connsiteY5" fmla="*/ 835920 h 1204410"/>
                <a:gd name="connsiteX6" fmla="*/ 656800 w 1313598"/>
                <a:gd name="connsiteY6" fmla="*/ 0 h 1204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13598" h="1204410">
                  <a:moveTo>
                    <a:pt x="1313598" y="835921"/>
                  </a:moveTo>
                  <a:lnTo>
                    <a:pt x="1313595" y="835921"/>
                  </a:lnTo>
                  <a:lnTo>
                    <a:pt x="1313595" y="1204410"/>
                  </a:lnTo>
                  <a:lnTo>
                    <a:pt x="0" y="1204410"/>
                  </a:lnTo>
                  <a:lnTo>
                    <a:pt x="0" y="835920"/>
                  </a:lnTo>
                  <a:lnTo>
                    <a:pt x="2" y="835920"/>
                  </a:lnTo>
                  <a:lnTo>
                    <a:pt x="656800" y="0"/>
                  </a:lnTo>
                  <a:close/>
                </a:path>
              </a:pathLst>
            </a:cu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867893" y="3228658"/>
            <a:ext cx="3099688" cy="703428"/>
            <a:chOff x="1376718" y="2067067"/>
            <a:chExt cx="2526024" cy="703428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6718" y="2067067"/>
              <a:ext cx="703428" cy="703428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2080146" y="2126393"/>
              <a:ext cx="18225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平衡二叉树</a:t>
              </a:r>
            </a:p>
          </p:txBody>
        </p:sp>
      </p:grpSp>
    </p:spTree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507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下节预告 </a:t>
            </a:r>
            <a:endParaRPr lang="zh-CN" altLang="en-US" sz="2400" b="1" dirty="0">
              <a:solidFill>
                <a:srgbClr val="1BA4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1D6216C-7A3A-43AF-A934-0A1B7001B41F}"/>
              </a:ext>
            </a:extLst>
          </p:cNvPr>
          <p:cNvSpPr txBox="1"/>
          <p:nvPr/>
        </p:nvSpPr>
        <p:spPr>
          <a:xfrm>
            <a:off x="1550767" y="1928489"/>
            <a:ext cx="9090465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下节讲述散列表查找</a:t>
            </a:r>
            <a:r>
              <a:rPr lang="en-US" altLang="zh-CN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散列函数、处理冲突的方法，通过图解玩转散列表，一起体会算法之美</a:t>
            </a:r>
            <a:r>
              <a:rPr lang="zh-CN" altLang="zh-CN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91889354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平衡二叉树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506570" y="1179272"/>
            <a:ext cx="8960903" cy="11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二叉查找树的查找、插入、删除的时间复杂度均线性正比于二叉查找树的高度，高度越小，效率越高。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5482AC5-A18F-452B-BB3A-C25FE3D8AC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710" y="2553357"/>
            <a:ext cx="4544929" cy="288244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73FA4F7-B4F8-4E79-A8CE-1720A890B0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834" y="2309518"/>
            <a:ext cx="2307808" cy="3070116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平衡二叉树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744710" y="1527009"/>
            <a:ext cx="8689078" cy="3346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理想平衡与适度平衡</a:t>
            </a:r>
            <a:endParaRPr lang="en-US" altLang="zh-CN" sz="2400" b="1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在理想的状态下，树的高度为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logn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，左右子树的高度一样，称为理想平衡。但是理想平衡需要大量时间调整平衡以维护其严格的平衡性。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如果可以适度放松平衡的标准，大致平衡就可以了，称为适度平衡。</a:t>
            </a:r>
          </a:p>
        </p:txBody>
      </p:sp>
    </p:spTree>
    <p:extLst>
      <p:ext uri="{BB962C8B-B14F-4D97-AF65-F5344CB8AC3E}">
        <p14:creationId xmlns:p14="http://schemas.microsoft.com/office/powerpoint/2010/main" val="861821966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平衡二叉树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606835" y="1478882"/>
            <a:ext cx="9157418" cy="390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平衡二叉查找树（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Balanced Binary Search Tree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BBST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），简称平衡二叉树，由苏联数学家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Adelson-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Velskii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Landis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提出，所以又称为</a:t>
            </a: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AVL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树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平衡二叉树或者为空树，或者为具有以下性质的平衡二叉树：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）左右子树高度差的绝对值不超过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）左右子树也是平衡二叉树。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节点左右子树的高度之差称为平衡因子。</a:t>
            </a:r>
          </a:p>
        </p:txBody>
      </p:sp>
    </p:spTree>
    <p:extLst>
      <p:ext uri="{BB962C8B-B14F-4D97-AF65-F5344CB8AC3E}">
        <p14:creationId xmlns:p14="http://schemas.microsoft.com/office/powerpoint/2010/main" val="3186683286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平衡二叉树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744710" y="1176455"/>
            <a:ext cx="8689078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在这棵平衡二叉树中插入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，结果会怎样？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4506B99-3A45-42CE-AF8B-29B3C42CE3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605" y="2009043"/>
            <a:ext cx="4327104" cy="345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130851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平衡二叉树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509269" y="1100390"/>
            <a:ext cx="9335193" cy="11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从新插入节点向上，找最近不平衡节点，以该节点为根的子树称为最小不平衡子树。只需将最小不平衡子树调整为平衡二叉树即可。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1683F2C-ED8D-4459-A4F4-CB5C18E876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965" y="2463792"/>
            <a:ext cx="4353172" cy="356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518132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平衡二叉树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506018" y="1520169"/>
            <a:ext cx="9179964" cy="2792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调整平衡的方法：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以插入操作为例，调整平衡可以分为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种情况：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LL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型、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RR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型、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LR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型、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RL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型。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插入新节点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后，从该节点向上找到最近的不平衡节点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。如果最近不平衡节点到新节点的路径前两个都是左子树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，即为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LL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型。</a:t>
            </a:r>
          </a:p>
        </p:txBody>
      </p:sp>
    </p:spTree>
    <p:extLst>
      <p:ext uri="{BB962C8B-B14F-4D97-AF65-F5344CB8AC3E}">
        <p14:creationId xmlns:p14="http://schemas.microsoft.com/office/powerpoint/2010/main" val="3478684600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平衡二叉树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677836" y="1147095"/>
            <a:ext cx="8836328" cy="11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LL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旋转：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顺时针旋转到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的右子树，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原来的右子树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T3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被抛弃，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旋转后正好左子树空闲，被抛弃的子树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T3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放到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左子树。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A0ACA5E-98D3-4589-B982-6BCB20DD59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399" y="2360197"/>
            <a:ext cx="8167506" cy="340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39327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871</Words>
  <Application>Microsoft Office PowerPoint</Application>
  <PresentationFormat>宽屏</PresentationFormat>
  <Paragraphs>79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等线</vt:lpstr>
      <vt:lpstr>等线 Light</vt:lpstr>
      <vt:lpstr>微软雅黑</vt:lpstr>
      <vt:lpstr>印品黑体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5a7580219f0b6</dc:title>
  <dc:creator>高志远</dc:creator>
  <cp:lastModifiedBy>祁 全</cp:lastModifiedBy>
  <cp:revision>432</cp:revision>
  <dcterms:created xsi:type="dcterms:W3CDTF">2018-02-03T05:34:00Z</dcterms:created>
  <dcterms:modified xsi:type="dcterms:W3CDTF">2020-02-08T12:27:32Z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