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86" r:id="rId3"/>
    <p:sldId id="272" r:id="rId4"/>
    <p:sldId id="287" r:id="rId5"/>
    <p:sldId id="288" r:id="rId6"/>
    <p:sldId id="289" r:id="rId7"/>
    <p:sldId id="291" r:id="rId8"/>
    <p:sldId id="292" r:id="rId9"/>
    <p:sldId id="293" r:id="rId10"/>
    <p:sldId id="294" r:id="rId11"/>
    <p:sldId id="295" r:id="rId12"/>
    <p:sldId id="296" r:id="rId13"/>
    <p:sldId id="297" r:id="rId14"/>
    <p:sldId id="298" r:id="rId15"/>
    <p:sldId id="299" r:id="rId16"/>
    <p:sldId id="301" r:id="rId17"/>
    <p:sldId id="303" r:id="rId18"/>
    <p:sldId id="302" r:id="rId19"/>
    <p:sldId id="304" r:id="rId20"/>
    <p:sldId id="305" r:id="rId21"/>
    <p:sldId id="309" r:id="rId22"/>
    <p:sldId id="306" r:id="rId23"/>
    <p:sldId id="307" r:id="rId24"/>
    <p:sldId id="308" r:id="rId25"/>
    <p:sldId id="278" r:id="rId26"/>
    <p:sldId id="280"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0033CC"/>
    <a:srgbClr val="006600"/>
    <a:srgbClr val="1BA486"/>
    <a:srgbClr val="2FBA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2" autoAdjust="0"/>
    <p:restoredTop sz="94711"/>
  </p:normalViewPr>
  <p:slideViewPr>
    <p:cSldViewPr snapToGrid="0">
      <p:cViewPr varScale="1">
        <p:scale>
          <a:sx n="64" d="100"/>
          <a:sy n="64" d="100"/>
        </p:scale>
        <p:origin x="9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09D85-8CC2-4BA6-A68E-A2FF53FBEE1B}" type="datetimeFigureOut">
              <a:rPr lang="zh-CN" altLang="en-US" smtClean="0"/>
              <a:t>2020/2/8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263F8-6408-4335-B3DC-0FAED625441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10</a:t>
            </a:fld>
            <a:endParaRPr lang="zh-CN" altLang="en-US"/>
          </a:p>
        </p:txBody>
      </p:sp>
    </p:spTree>
    <p:extLst>
      <p:ext uri="{BB962C8B-B14F-4D97-AF65-F5344CB8AC3E}">
        <p14:creationId xmlns:p14="http://schemas.microsoft.com/office/powerpoint/2010/main" val="3501150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11</a:t>
            </a:fld>
            <a:endParaRPr lang="zh-CN" altLang="en-US"/>
          </a:p>
        </p:txBody>
      </p:sp>
    </p:spTree>
    <p:extLst>
      <p:ext uri="{BB962C8B-B14F-4D97-AF65-F5344CB8AC3E}">
        <p14:creationId xmlns:p14="http://schemas.microsoft.com/office/powerpoint/2010/main" val="469784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12</a:t>
            </a:fld>
            <a:endParaRPr lang="zh-CN" altLang="en-US"/>
          </a:p>
        </p:txBody>
      </p:sp>
    </p:spTree>
    <p:extLst>
      <p:ext uri="{BB962C8B-B14F-4D97-AF65-F5344CB8AC3E}">
        <p14:creationId xmlns:p14="http://schemas.microsoft.com/office/powerpoint/2010/main" val="2880595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13</a:t>
            </a:fld>
            <a:endParaRPr lang="zh-CN" altLang="en-US"/>
          </a:p>
        </p:txBody>
      </p:sp>
    </p:spTree>
    <p:extLst>
      <p:ext uri="{BB962C8B-B14F-4D97-AF65-F5344CB8AC3E}">
        <p14:creationId xmlns:p14="http://schemas.microsoft.com/office/powerpoint/2010/main" val="1958249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14</a:t>
            </a:fld>
            <a:endParaRPr lang="zh-CN" altLang="en-US"/>
          </a:p>
        </p:txBody>
      </p:sp>
    </p:spTree>
    <p:extLst>
      <p:ext uri="{BB962C8B-B14F-4D97-AF65-F5344CB8AC3E}">
        <p14:creationId xmlns:p14="http://schemas.microsoft.com/office/powerpoint/2010/main" val="999664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15</a:t>
            </a:fld>
            <a:endParaRPr lang="zh-CN" altLang="en-US"/>
          </a:p>
        </p:txBody>
      </p:sp>
    </p:spTree>
    <p:extLst>
      <p:ext uri="{BB962C8B-B14F-4D97-AF65-F5344CB8AC3E}">
        <p14:creationId xmlns:p14="http://schemas.microsoft.com/office/powerpoint/2010/main" val="3416012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16</a:t>
            </a:fld>
            <a:endParaRPr lang="zh-CN" altLang="en-US"/>
          </a:p>
        </p:txBody>
      </p:sp>
    </p:spTree>
    <p:extLst>
      <p:ext uri="{BB962C8B-B14F-4D97-AF65-F5344CB8AC3E}">
        <p14:creationId xmlns:p14="http://schemas.microsoft.com/office/powerpoint/2010/main" val="1428350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17</a:t>
            </a:fld>
            <a:endParaRPr lang="zh-CN" altLang="en-US"/>
          </a:p>
        </p:txBody>
      </p:sp>
    </p:spTree>
    <p:extLst>
      <p:ext uri="{BB962C8B-B14F-4D97-AF65-F5344CB8AC3E}">
        <p14:creationId xmlns:p14="http://schemas.microsoft.com/office/powerpoint/2010/main" val="3484817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18</a:t>
            </a:fld>
            <a:endParaRPr lang="zh-CN" altLang="en-US"/>
          </a:p>
        </p:txBody>
      </p:sp>
    </p:spTree>
    <p:extLst>
      <p:ext uri="{BB962C8B-B14F-4D97-AF65-F5344CB8AC3E}">
        <p14:creationId xmlns:p14="http://schemas.microsoft.com/office/powerpoint/2010/main" val="4022828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19</a:t>
            </a:fld>
            <a:endParaRPr lang="zh-CN" altLang="en-US"/>
          </a:p>
        </p:txBody>
      </p:sp>
    </p:spTree>
    <p:extLst>
      <p:ext uri="{BB962C8B-B14F-4D97-AF65-F5344CB8AC3E}">
        <p14:creationId xmlns:p14="http://schemas.microsoft.com/office/powerpoint/2010/main" val="37161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20</a:t>
            </a:fld>
            <a:endParaRPr lang="zh-CN" altLang="en-US"/>
          </a:p>
        </p:txBody>
      </p:sp>
    </p:spTree>
    <p:extLst>
      <p:ext uri="{BB962C8B-B14F-4D97-AF65-F5344CB8AC3E}">
        <p14:creationId xmlns:p14="http://schemas.microsoft.com/office/powerpoint/2010/main" val="3013422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21</a:t>
            </a:fld>
            <a:endParaRPr lang="zh-CN" altLang="en-US"/>
          </a:p>
        </p:txBody>
      </p:sp>
    </p:spTree>
    <p:extLst>
      <p:ext uri="{BB962C8B-B14F-4D97-AF65-F5344CB8AC3E}">
        <p14:creationId xmlns:p14="http://schemas.microsoft.com/office/powerpoint/2010/main" val="10190596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22</a:t>
            </a:fld>
            <a:endParaRPr lang="zh-CN" altLang="en-US"/>
          </a:p>
        </p:txBody>
      </p:sp>
    </p:spTree>
    <p:extLst>
      <p:ext uri="{BB962C8B-B14F-4D97-AF65-F5344CB8AC3E}">
        <p14:creationId xmlns:p14="http://schemas.microsoft.com/office/powerpoint/2010/main" val="320688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23</a:t>
            </a:fld>
            <a:endParaRPr lang="zh-CN" altLang="en-US"/>
          </a:p>
        </p:txBody>
      </p:sp>
    </p:spTree>
    <p:extLst>
      <p:ext uri="{BB962C8B-B14F-4D97-AF65-F5344CB8AC3E}">
        <p14:creationId xmlns:p14="http://schemas.microsoft.com/office/powerpoint/2010/main" val="34158125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24</a:t>
            </a:fld>
            <a:endParaRPr lang="zh-CN" altLang="en-US"/>
          </a:p>
        </p:txBody>
      </p:sp>
    </p:spTree>
    <p:extLst>
      <p:ext uri="{BB962C8B-B14F-4D97-AF65-F5344CB8AC3E}">
        <p14:creationId xmlns:p14="http://schemas.microsoft.com/office/powerpoint/2010/main" val="14061542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26</a:t>
            </a:fld>
            <a:endParaRPr lang="zh-CN" altLang="en-US"/>
          </a:p>
        </p:txBody>
      </p:sp>
    </p:spTree>
    <p:extLst>
      <p:ext uri="{BB962C8B-B14F-4D97-AF65-F5344CB8AC3E}">
        <p14:creationId xmlns:p14="http://schemas.microsoft.com/office/powerpoint/2010/main" val="3589425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4</a:t>
            </a:fld>
            <a:endParaRPr lang="zh-CN" altLang="en-US"/>
          </a:p>
        </p:txBody>
      </p:sp>
    </p:spTree>
    <p:extLst>
      <p:ext uri="{BB962C8B-B14F-4D97-AF65-F5344CB8AC3E}">
        <p14:creationId xmlns:p14="http://schemas.microsoft.com/office/powerpoint/2010/main" val="886802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5</a:t>
            </a:fld>
            <a:endParaRPr lang="zh-CN" altLang="en-US"/>
          </a:p>
        </p:txBody>
      </p:sp>
    </p:spTree>
    <p:extLst>
      <p:ext uri="{BB962C8B-B14F-4D97-AF65-F5344CB8AC3E}">
        <p14:creationId xmlns:p14="http://schemas.microsoft.com/office/powerpoint/2010/main" val="3280010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6</a:t>
            </a:fld>
            <a:endParaRPr lang="zh-CN" altLang="en-US"/>
          </a:p>
        </p:txBody>
      </p:sp>
    </p:spTree>
    <p:extLst>
      <p:ext uri="{BB962C8B-B14F-4D97-AF65-F5344CB8AC3E}">
        <p14:creationId xmlns:p14="http://schemas.microsoft.com/office/powerpoint/2010/main" val="4235935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7</a:t>
            </a:fld>
            <a:endParaRPr lang="zh-CN" altLang="en-US"/>
          </a:p>
        </p:txBody>
      </p:sp>
    </p:spTree>
    <p:extLst>
      <p:ext uri="{BB962C8B-B14F-4D97-AF65-F5344CB8AC3E}">
        <p14:creationId xmlns:p14="http://schemas.microsoft.com/office/powerpoint/2010/main" val="2037256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8</a:t>
            </a:fld>
            <a:endParaRPr lang="zh-CN" altLang="en-US"/>
          </a:p>
        </p:txBody>
      </p:sp>
    </p:spTree>
    <p:extLst>
      <p:ext uri="{BB962C8B-B14F-4D97-AF65-F5344CB8AC3E}">
        <p14:creationId xmlns:p14="http://schemas.microsoft.com/office/powerpoint/2010/main" val="3971116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9</a:t>
            </a:fld>
            <a:endParaRPr lang="zh-CN" altLang="en-US"/>
          </a:p>
        </p:txBody>
      </p:sp>
    </p:spTree>
    <p:extLst>
      <p:ext uri="{BB962C8B-B14F-4D97-AF65-F5344CB8AC3E}">
        <p14:creationId xmlns:p14="http://schemas.microsoft.com/office/powerpoint/2010/main" val="3333920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4E93174-DEC1-430A-BBC0-E419078C3006}" type="datetimeFigureOut">
              <a:rPr lang="zh-CN" altLang="en-US" smtClean="0"/>
              <a:t>2020/2/8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4E93174-DEC1-430A-BBC0-E419078C3006}" type="datetimeFigureOut">
              <a:rPr lang="zh-CN" altLang="en-US" smtClean="0"/>
              <a:t>2020/2/8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4E93174-DEC1-430A-BBC0-E419078C3006}" type="datetimeFigureOut">
              <a:rPr lang="zh-CN" altLang="en-US" smtClean="0"/>
              <a:t>2020/2/8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4E93174-DEC1-430A-BBC0-E419078C3006}" type="datetimeFigureOut">
              <a:rPr lang="zh-CN" altLang="en-US" smtClean="0"/>
              <a:t>2020/2/8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4E93174-DEC1-430A-BBC0-E419078C3006}" type="datetimeFigureOut">
              <a:rPr lang="zh-CN" altLang="en-US" smtClean="0"/>
              <a:t>2020/2/8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4E93174-DEC1-430A-BBC0-E419078C3006}" type="datetimeFigureOut">
              <a:rPr lang="zh-CN" altLang="en-US" smtClean="0"/>
              <a:t>2020/2/8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4E93174-DEC1-430A-BBC0-E419078C3006}" type="datetimeFigureOut">
              <a:rPr lang="zh-CN" altLang="en-US" smtClean="0"/>
              <a:t>2020/2/8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4E93174-DEC1-430A-BBC0-E419078C3006}" type="datetimeFigureOut">
              <a:rPr lang="zh-CN" altLang="en-US" smtClean="0"/>
              <a:t>2020/2/8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4E93174-DEC1-430A-BBC0-E419078C3006}" type="datetimeFigureOut">
              <a:rPr lang="zh-CN" altLang="en-US" smtClean="0"/>
              <a:t>2020/2/8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4E93174-DEC1-430A-BBC0-E419078C3006}" type="datetimeFigureOut">
              <a:rPr lang="zh-CN" altLang="en-US" smtClean="0"/>
              <a:t>2020/2/8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4E93174-DEC1-430A-BBC0-E419078C3006}" type="datetimeFigureOut">
              <a:rPr lang="zh-CN" altLang="en-US" smtClean="0"/>
              <a:t>2020/2/8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93174-DEC1-430A-BBC0-E419078C3006}" type="datetimeFigureOut">
              <a:rPr lang="zh-CN" altLang="en-US" smtClean="0"/>
              <a:t>2020/2/8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F8A655-D562-4EF7-A260-06DCED64A3B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26579" y="2676407"/>
            <a:ext cx="5032147" cy="1107996"/>
          </a:xfrm>
          <a:prstGeom prst="rect">
            <a:avLst/>
          </a:prstGeom>
          <a:noFill/>
        </p:spPr>
        <p:txBody>
          <a:bodyPr wrap="none" rtlCol="0">
            <a:spAutoFit/>
            <a:scene3d>
              <a:camera prst="orthographicFront"/>
              <a:lightRig rig="threePt" dir="t"/>
            </a:scene3d>
          </a:bodyPr>
          <a:lstStyle/>
          <a:p>
            <a:r>
              <a:rPr lang="zh-CN" altLang="en-US" sz="6600" spc="-300" dirty="0">
                <a:ln/>
                <a:solidFill>
                  <a:schemeClr val="tx1"/>
                </a:solidFill>
                <a:effectLst/>
                <a:latin typeface="微软雅黑" panose="020B0503020204020204" pitchFamily="34" charset="-122"/>
                <a:ea typeface="微软雅黑" panose="020B0503020204020204" pitchFamily="34" charset="-122"/>
                <a:sym typeface="印品黑体" panose="00000500000000000000" pitchFamily="2" charset="-122"/>
              </a:rPr>
              <a:t>趣学数据结构</a:t>
            </a:r>
          </a:p>
        </p:txBody>
      </p:sp>
      <p:grpSp>
        <p:nvGrpSpPr>
          <p:cNvPr id="13" name="组合 12"/>
          <p:cNvGrpSpPr/>
          <p:nvPr/>
        </p:nvGrpSpPr>
        <p:grpSpPr>
          <a:xfrm>
            <a:off x="0" y="2483890"/>
            <a:ext cx="12191999" cy="1491018"/>
            <a:chOff x="0" y="2620370"/>
            <a:chExt cx="12191999" cy="1491018"/>
          </a:xfrm>
        </p:grpSpPr>
        <p:sp>
          <p:nvSpPr>
            <p:cNvPr id="7" name="矩形 6"/>
            <p:cNvSpPr/>
            <p:nvPr/>
          </p:nvSpPr>
          <p:spPr>
            <a:xfrm>
              <a:off x="0" y="2620370"/>
              <a:ext cx="559558" cy="1491018"/>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grpSp>
          <p:nvGrpSpPr>
            <p:cNvPr id="12" name="组合 11"/>
            <p:cNvGrpSpPr/>
            <p:nvPr/>
          </p:nvGrpSpPr>
          <p:grpSpPr>
            <a:xfrm>
              <a:off x="7541902" y="2620370"/>
              <a:ext cx="4650097" cy="1491018"/>
              <a:chOff x="7541902" y="2620370"/>
              <a:chExt cx="4650097" cy="1491018"/>
            </a:xfrm>
          </p:grpSpPr>
          <p:sp>
            <p:nvSpPr>
              <p:cNvPr id="9" name="矩形 8"/>
              <p:cNvSpPr/>
              <p:nvPr/>
            </p:nvSpPr>
            <p:spPr>
              <a:xfrm>
                <a:off x="7541902" y="2620370"/>
                <a:ext cx="4650097" cy="1491018"/>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6700" y="2887354"/>
                <a:ext cx="957049" cy="957049"/>
              </a:xfrm>
              <a:prstGeom prst="rect">
                <a:avLst/>
              </a:prstGeom>
            </p:spPr>
          </p:pic>
        </p:grpSp>
      </p:grpSp>
      <p:sp>
        <p:nvSpPr>
          <p:cNvPr id="14" name="文本框 13"/>
          <p:cNvSpPr txBox="1"/>
          <p:nvPr/>
        </p:nvSpPr>
        <p:spPr>
          <a:xfrm>
            <a:off x="10460143" y="305811"/>
            <a:ext cx="1087157" cy="461665"/>
          </a:xfrm>
          <a:prstGeom prst="rect">
            <a:avLst/>
          </a:prstGeom>
          <a:noFill/>
        </p:spPr>
        <p:txBody>
          <a:bodyPr wrap="none" rtlCol="0">
            <a:spAutoFit/>
          </a:bodyPr>
          <a:lstStyle/>
          <a:p>
            <a:pPr algn="r"/>
            <a:r>
              <a:rPr lang="en-US" altLang="zh-CN" sz="2400" dirty="0">
                <a:solidFill>
                  <a:schemeClr val="bg1"/>
                </a:solidFill>
                <a:latin typeface="印品黑体" panose="00000500000000000000" pitchFamily="2" charset="-122"/>
                <a:ea typeface="印品黑体" panose="00000500000000000000" pitchFamily="2" charset="-122"/>
                <a:sym typeface="印品黑体" panose="00000500000000000000" pitchFamily="2" charset="-122"/>
              </a:rPr>
              <a:t>LOGO</a:t>
            </a:r>
            <a:endParaRPr lang="zh-CN" altLang="en-US" sz="2400" dirty="0">
              <a:solidFill>
                <a:schemeClr val="bg1"/>
              </a:solidFill>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17" name="文本框 16"/>
          <p:cNvSpPr txBox="1"/>
          <p:nvPr/>
        </p:nvSpPr>
        <p:spPr>
          <a:xfrm>
            <a:off x="1106166" y="6095199"/>
            <a:ext cx="6633547" cy="338554"/>
          </a:xfrm>
          <a:prstGeom prst="rect">
            <a:avLst/>
          </a:prstGeom>
          <a:noFill/>
        </p:spPr>
        <p:txBody>
          <a:bodyPr wrap="none" rtlCol="0">
            <a:spAutoFit/>
          </a:bodyPr>
          <a:lstStyle/>
          <a:p>
            <a:r>
              <a:rPr lang="en-US" altLang="zh-CN" sz="1600" b="1" spc="500" dirty="0">
                <a:solidFill>
                  <a:schemeClr val="bg1"/>
                </a:solidFill>
                <a:latin typeface="印品黑体" panose="00000500000000000000" pitchFamily="2" charset="-122"/>
                <a:ea typeface="印品黑体" panose="00000500000000000000" pitchFamily="2" charset="-122"/>
                <a:cs typeface="Segoe UI" panose="020B0502040204020203" pitchFamily="34" charset="0"/>
                <a:sym typeface="印品黑体" panose="00000500000000000000" pitchFamily="2" charset="-122"/>
              </a:rPr>
              <a:t>DESIGNED &amp; WORDPRESS ALL BY ALONIC</a:t>
            </a:r>
            <a:endParaRPr lang="zh-CN" altLang="en-US" sz="1600" b="1" spc="500" dirty="0">
              <a:solidFill>
                <a:schemeClr val="bg1"/>
              </a:solidFill>
              <a:latin typeface="印品黑体" panose="00000500000000000000" pitchFamily="2" charset="-122"/>
              <a:ea typeface="印品黑体" panose="00000500000000000000" pitchFamily="2" charset="-122"/>
              <a:cs typeface="Segoe UI" panose="020B0502040204020203" pitchFamily="34" charset="0"/>
              <a:sym typeface="印品黑体" panose="00000500000000000000" pitchFamily="2" charset="-122"/>
            </a:endParaRPr>
          </a:p>
        </p:txBody>
      </p:sp>
      <p:sp>
        <p:nvSpPr>
          <p:cNvPr id="8" name="文本框 7"/>
          <p:cNvSpPr txBox="1"/>
          <p:nvPr/>
        </p:nvSpPr>
        <p:spPr>
          <a:xfrm>
            <a:off x="4107471" y="4143913"/>
            <a:ext cx="2339102" cy="523220"/>
          </a:xfrm>
          <a:prstGeom prst="rect">
            <a:avLst/>
          </a:prstGeom>
          <a:noFill/>
        </p:spPr>
        <p:txBody>
          <a:bodyPr wrap="none" rtlCol="0" anchor="t">
            <a:spAutoFit/>
          </a:bodyPr>
          <a:lstStyle/>
          <a:p>
            <a:r>
              <a:rPr lang="zh-CN" altLang="en-US" sz="2800" b="1" dirty="0">
                <a:solidFill>
                  <a:srgbClr val="990000"/>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主讲：陈小玉</a:t>
            </a:r>
            <a:endParaRPr lang="en-US" altLang="zh-CN" sz="2800" b="1" dirty="0">
              <a:solidFill>
                <a:srgbClr val="990000"/>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endParaRPr>
          </a:p>
        </p:txBody>
      </p:sp>
      <p:pic>
        <p:nvPicPr>
          <p:cNvPr id="16" name="图片 15" descr="新logo1"/>
          <p:cNvPicPr>
            <a:picLocks noChangeAspect="1"/>
          </p:cNvPicPr>
          <p:nvPr/>
        </p:nvPicPr>
        <p:blipFill>
          <a:blip r:embed="rId4"/>
          <a:stretch>
            <a:fillRect/>
          </a:stretch>
        </p:blipFill>
        <p:spPr>
          <a:xfrm>
            <a:off x="9992995" y="220345"/>
            <a:ext cx="1877060" cy="699770"/>
          </a:xfrm>
          <a:prstGeom prst="rect">
            <a:avLst/>
          </a:prstGeom>
        </p:spPr>
      </p:pic>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pic>
        <p:nvPicPr>
          <p:cNvPr id="3" name="图片 2">
            <a:extLst>
              <a:ext uri="{FF2B5EF4-FFF2-40B4-BE49-F238E27FC236}">
                <a16:creationId xmlns:a16="http://schemas.microsoft.com/office/drawing/2014/main" id="{4F165BDF-7319-4AA1-8D33-188E08F485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2692" y="783813"/>
            <a:ext cx="5697732" cy="3000940"/>
          </a:xfrm>
          <a:prstGeom prst="rect">
            <a:avLst/>
          </a:prstGeom>
        </p:spPr>
      </p:pic>
      <p:sp>
        <p:nvSpPr>
          <p:cNvPr id="8" name="文本框 7">
            <a:extLst>
              <a:ext uri="{FF2B5EF4-FFF2-40B4-BE49-F238E27FC236}">
                <a16:creationId xmlns:a16="http://schemas.microsoft.com/office/drawing/2014/main" id="{F419F133-B089-4701-987A-2E6F74060098}"/>
              </a:ext>
            </a:extLst>
          </p:cNvPr>
          <p:cNvSpPr txBox="1"/>
          <p:nvPr/>
        </p:nvSpPr>
        <p:spPr>
          <a:xfrm>
            <a:off x="1515311" y="3784753"/>
            <a:ext cx="9161378" cy="1130246"/>
          </a:xfrm>
          <a:prstGeom prst="rect">
            <a:avLst/>
          </a:prstGeom>
          <a:noFill/>
        </p:spPr>
        <p:txBody>
          <a:bodyPr wrap="square" rtlCol="0">
            <a:spAutoFit/>
          </a:bodyPr>
          <a:lstStyle/>
          <a:p>
            <a:pPr indent="648000">
              <a:lnSpc>
                <a:spcPct val="150000"/>
              </a:lnSpc>
            </a:pPr>
            <a:r>
              <a:rPr lang="zh-CN" altLang="en-US" sz="2400" dirty="0">
                <a:latin typeface="Times New Roman" panose="02020603050405020304" pitchFamily="18" charset="0"/>
                <a:ea typeface="宋体" panose="02010600030101010101" pitchFamily="2" charset="-122"/>
              </a:rPr>
              <a:t>叶子节点的个数至少为</a:t>
            </a:r>
            <a:r>
              <a:rPr lang="en-US" altLang="zh-CN" sz="2400" dirty="0">
                <a:latin typeface="Times New Roman" panose="02020603050405020304" pitchFamily="18" charset="0"/>
                <a:ea typeface="宋体" panose="02010600030101010101" pitchFamily="2" charset="-122"/>
              </a:rPr>
              <a:t>2</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latin typeface="Times New Roman" panose="02020603050405020304" pitchFamily="18" charset="0"/>
                <a:ea typeface="宋体" panose="02010600030101010101" pitchFamily="2" charset="-122"/>
              </a:rPr>
              <a:t>m</a:t>
            </a:r>
            <a:r>
              <a:rPr lang="en-US" altLang="zh-CN" sz="2400" dirty="0">
                <a:latin typeface="Times New Roman" panose="02020603050405020304" pitchFamily="18" charset="0"/>
                <a:ea typeface="宋体" panose="02010600030101010101" pitchFamily="2" charset="-122"/>
              </a:rPr>
              <a:t>/2</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i="1" baseline="30000" dirty="0">
                <a:latin typeface="Times New Roman" panose="02020603050405020304" pitchFamily="18" charset="0"/>
                <a:ea typeface="宋体" panose="02010600030101010101" pitchFamily="2" charset="-122"/>
              </a:rPr>
              <a:t>h</a:t>
            </a:r>
            <a:r>
              <a:rPr lang="en-US" altLang="zh-CN" sz="2400" baseline="300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，叶子节点为查找失败的空指针，</a:t>
            </a:r>
            <a:r>
              <a:rPr lang="en-US" altLang="zh-CN" sz="2400" dirty="0">
                <a:latin typeface="Times New Roman" panose="02020603050405020304" pitchFamily="18" charset="0"/>
                <a:ea typeface="宋体" panose="02010600030101010101" pitchFamily="2" charset="-122"/>
              </a:rPr>
              <a:t>n</a:t>
            </a:r>
            <a:r>
              <a:rPr lang="zh-CN" altLang="en-US" sz="2400" dirty="0">
                <a:latin typeface="Times New Roman" panose="02020603050405020304" pitchFamily="18" charset="0"/>
                <a:ea typeface="宋体" panose="02010600030101010101" pitchFamily="2" charset="-122"/>
              </a:rPr>
              <a:t>个关键字有</a:t>
            </a:r>
            <a:r>
              <a:rPr lang="en-US" altLang="zh-CN" sz="2400" dirty="0">
                <a:latin typeface="Times New Roman" panose="02020603050405020304" pitchFamily="18" charset="0"/>
                <a:ea typeface="宋体" panose="02010600030101010101" pitchFamily="2" charset="-122"/>
              </a:rPr>
              <a:t>n+1</a:t>
            </a:r>
            <a:r>
              <a:rPr lang="zh-CN" altLang="en-US" sz="2400" dirty="0">
                <a:latin typeface="Times New Roman" panose="02020603050405020304" pitchFamily="18" charset="0"/>
                <a:ea typeface="宋体" panose="02010600030101010101" pitchFamily="2" charset="-122"/>
              </a:rPr>
              <a:t>种查找失败的情况，即：</a:t>
            </a:r>
            <a:endParaRPr lang="en-US" altLang="zh-CN" sz="2400" dirty="0">
              <a:latin typeface="Times New Roman" panose="02020603050405020304" pitchFamily="18" charset="0"/>
              <a:ea typeface="宋体" panose="02010600030101010101" pitchFamily="2" charset="-122"/>
            </a:endParaRPr>
          </a:p>
        </p:txBody>
      </p:sp>
      <p:pic>
        <p:nvPicPr>
          <p:cNvPr id="9" name="图片 8">
            <a:extLst>
              <a:ext uri="{FF2B5EF4-FFF2-40B4-BE49-F238E27FC236}">
                <a16:creationId xmlns:a16="http://schemas.microsoft.com/office/drawing/2014/main" id="{AE0C5F7C-462B-4E64-BF95-5D73A4FCFE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51516" y="5156616"/>
            <a:ext cx="3971127" cy="917571"/>
          </a:xfrm>
          <a:prstGeom prst="rect">
            <a:avLst/>
          </a:prstGeom>
        </p:spPr>
      </p:pic>
    </p:spTree>
    <p:extLst>
      <p:ext uri="{BB962C8B-B14F-4D97-AF65-F5344CB8AC3E}">
        <p14:creationId xmlns:p14="http://schemas.microsoft.com/office/powerpoint/2010/main" val="4051190412"/>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7" name="文本框 6">
            <a:extLst>
              <a:ext uri="{FF2B5EF4-FFF2-40B4-BE49-F238E27FC236}">
                <a16:creationId xmlns:a16="http://schemas.microsoft.com/office/drawing/2014/main" id="{2079399E-701F-4C5C-8A00-C2DB783881E4}"/>
              </a:ext>
            </a:extLst>
          </p:cNvPr>
          <p:cNvSpPr txBox="1"/>
          <p:nvPr/>
        </p:nvSpPr>
        <p:spPr>
          <a:xfrm>
            <a:off x="1515311" y="1190759"/>
            <a:ext cx="9161378" cy="1684244"/>
          </a:xfrm>
          <a:prstGeom prst="rect">
            <a:avLst/>
          </a:prstGeom>
          <a:noFill/>
        </p:spPr>
        <p:txBody>
          <a:bodyPr wrap="square" rtlCol="0">
            <a:spAutoFit/>
          </a:bodyPr>
          <a:lstStyle/>
          <a:p>
            <a:pPr indent="648000">
              <a:lnSpc>
                <a:spcPct val="150000"/>
              </a:lnSpc>
            </a:pPr>
            <a:r>
              <a:rPr lang="zh-CN" altLang="en-US" sz="2400" dirty="0">
                <a:latin typeface="Times New Roman" panose="02020603050405020304" pitchFamily="18" charset="0"/>
                <a:ea typeface="宋体" panose="02010600030101010101" pitchFamily="2" charset="-122"/>
              </a:rPr>
              <a:t>首先将根节点作为当前节点，在当前节点的关键字中查找目标，若查找成功，则返回。否则通过判断进入下一层的节点，重复查找过程。例如</a:t>
            </a:r>
            <a:r>
              <a:rPr lang="zh-CN" altLang="zh-CN" sz="2400" dirty="0">
                <a:latin typeface="Times New Roman" panose="02020603050405020304" pitchFamily="18" charset="0"/>
                <a:ea typeface="宋体" panose="02010600030101010101" pitchFamily="2" charset="-122"/>
              </a:rPr>
              <a:t>在</a:t>
            </a:r>
            <a:r>
              <a:rPr lang="zh-CN" altLang="en-US" sz="2400" dirty="0">
                <a:latin typeface="Times New Roman" panose="02020603050405020304" pitchFamily="18" charset="0"/>
                <a:ea typeface="宋体" panose="02010600030101010101" pitchFamily="2" charset="-122"/>
              </a:rPr>
              <a:t>下面</a:t>
            </a:r>
            <a:r>
              <a:rPr lang="en-US" altLang="zh-CN" sz="2400" dirty="0">
                <a:latin typeface="Times New Roman" panose="02020603050405020304" pitchFamily="18" charset="0"/>
                <a:ea typeface="宋体" panose="02010600030101010101" pitchFamily="2" charset="-122"/>
              </a:rPr>
              <a:t>B-</a:t>
            </a:r>
            <a:r>
              <a:rPr lang="zh-CN" altLang="zh-CN" sz="2400" dirty="0">
                <a:latin typeface="Times New Roman" panose="02020603050405020304" pitchFamily="18" charset="0"/>
                <a:ea typeface="宋体" panose="02010600030101010101" pitchFamily="2" charset="-122"/>
              </a:rPr>
              <a:t>树中查找</a:t>
            </a:r>
            <a:r>
              <a:rPr lang="en-US" altLang="zh-CN" sz="2400" dirty="0">
                <a:latin typeface="Times New Roman" panose="02020603050405020304" pitchFamily="18" charset="0"/>
                <a:ea typeface="宋体" panose="02010600030101010101" pitchFamily="2" charset="-122"/>
              </a:rPr>
              <a:t>80</a:t>
            </a:r>
            <a:r>
              <a:rPr lang="zh-CN" altLang="zh-CN" sz="2400" dirty="0">
                <a:latin typeface="Times New Roman" panose="02020603050405020304" pitchFamily="18" charset="0"/>
                <a:ea typeface="宋体" panose="02010600030101010101" pitchFamily="2" charset="-122"/>
              </a:rPr>
              <a:t>。</a:t>
            </a:r>
          </a:p>
        </p:txBody>
      </p:sp>
      <p:pic>
        <p:nvPicPr>
          <p:cNvPr id="3" name="图片 2">
            <a:extLst>
              <a:ext uri="{FF2B5EF4-FFF2-40B4-BE49-F238E27FC236}">
                <a16:creationId xmlns:a16="http://schemas.microsoft.com/office/drawing/2014/main" id="{0E8C14B2-2E48-4A3C-93E6-897FB0FDC5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6334" y="3039256"/>
            <a:ext cx="4685250" cy="2407249"/>
          </a:xfrm>
          <a:prstGeom prst="rect">
            <a:avLst/>
          </a:prstGeom>
        </p:spPr>
      </p:pic>
    </p:spTree>
    <p:extLst>
      <p:ext uri="{BB962C8B-B14F-4D97-AF65-F5344CB8AC3E}">
        <p14:creationId xmlns:p14="http://schemas.microsoft.com/office/powerpoint/2010/main" val="2981606772"/>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7" name="文本框 6">
            <a:extLst>
              <a:ext uri="{FF2B5EF4-FFF2-40B4-BE49-F238E27FC236}">
                <a16:creationId xmlns:a16="http://schemas.microsoft.com/office/drawing/2014/main" id="{2079399E-701F-4C5C-8A00-C2DB783881E4}"/>
              </a:ext>
            </a:extLst>
          </p:cNvPr>
          <p:cNvSpPr txBox="1"/>
          <p:nvPr/>
        </p:nvSpPr>
        <p:spPr>
          <a:xfrm>
            <a:off x="1382245" y="1343971"/>
            <a:ext cx="9427509" cy="4454233"/>
          </a:xfrm>
          <a:prstGeom prst="rect">
            <a:avLst/>
          </a:prstGeom>
          <a:noFill/>
        </p:spPr>
        <p:txBody>
          <a:bodyPr wrap="square" rtlCol="0">
            <a:spAutoFit/>
          </a:bodyPr>
          <a:lstStyle/>
          <a:p>
            <a:pPr indent="648000">
              <a:lnSpc>
                <a:spcPct val="150000"/>
              </a:lnSpc>
            </a:pPr>
            <a:r>
              <a:rPr lang="zh-CN" altLang="en-US" sz="2400" b="1" dirty="0">
                <a:solidFill>
                  <a:srgbClr val="990000"/>
                </a:solidFill>
                <a:latin typeface="Times New Roman" panose="02020603050405020304" pitchFamily="18" charset="0"/>
                <a:ea typeface="宋体" panose="02010600030101010101" pitchFamily="2" charset="-122"/>
              </a:rPr>
              <a:t>算法复杂度分析：</a:t>
            </a:r>
          </a:p>
          <a:p>
            <a:pPr indent="648000">
              <a:lnSpc>
                <a:spcPct val="150000"/>
              </a:lnSpc>
            </a:pP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树的查找时间包括将节点从外存调入内存和在内存中当前节点查找两个方面。节点间的跳转作为一次外存访问，节点内的查找作为多次内存操作，因为外存和内存操作时间相差巨大，因此节点内的内存操作忽略不计，只需要考察在查找的过程中访问了多少个节点即可。查找最多从根访问到叶子，即树的高度</a:t>
            </a:r>
            <a:r>
              <a:rPr lang="en-US" altLang="zh-CN" sz="2400" i="1" dirty="0">
                <a:latin typeface="Times New Roman" panose="02020603050405020304" pitchFamily="18" charset="0"/>
                <a:ea typeface="宋体" panose="02010600030101010101" pitchFamily="2" charset="-122"/>
              </a:rPr>
              <a:t>O</a:t>
            </a:r>
            <a:r>
              <a:rPr lang="en-US" altLang="zh-CN" sz="2400" dirty="0">
                <a:latin typeface="Times New Roman" panose="02020603050405020304" pitchFamily="18" charset="0"/>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rPr>
              <a:t>log</a:t>
            </a:r>
            <a:r>
              <a:rPr lang="en-US" altLang="zh-CN" sz="2400" i="1" baseline="-25000" dirty="0" err="1">
                <a:latin typeface="Times New Roman" panose="02020603050405020304" pitchFamily="18" charset="0"/>
                <a:ea typeface="宋体" panose="02010600030101010101" pitchFamily="2" charset="-122"/>
              </a:rPr>
              <a:t>m</a:t>
            </a:r>
            <a:r>
              <a:rPr lang="en-US" altLang="zh-CN" sz="2400" i="1" dirty="0" err="1">
                <a:latin typeface="Times New Roman" panose="02020603050405020304" pitchFamily="18" charset="0"/>
                <a:ea typeface="宋体" panose="02010600030101010101" pitchFamily="2" charset="-122"/>
              </a:rPr>
              <a:t>n</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，含有</a:t>
            </a:r>
            <a:r>
              <a:rPr lang="en-US" altLang="zh-CN" sz="2400" i="1" dirty="0">
                <a:latin typeface="Times New Roman" panose="02020603050405020304" pitchFamily="18" charset="0"/>
                <a:ea typeface="宋体" panose="02010600030101010101" pitchFamily="2" charset="-122"/>
              </a:rPr>
              <a:t>n</a:t>
            </a:r>
            <a:r>
              <a:rPr lang="zh-CN" altLang="en-US" sz="2400" dirty="0">
                <a:latin typeface="Times New Roman" panose="02020603050405020304" pitchFamily="18" charset="0"/>
                <a:ea typeface="宋体" panose="02010600030101010101" pitchFamily="2" charset="-122"/>
              </a:rPr>
              <a:t>个关键字的</a:t>
            </a:r>
            <a:r>
              <a:rPr lang="en-US" altLang="zh-CN" sz="2400" i="1" dirty="0">
                <a:latin typeface="Times New Roman" panose="02020603050405020304" pitchFamily="18" charset="0"/>
                <a:ea typeface="宋体" panose="02010600030101010101" pitchFamily="2" charset="-122"/>
              </a:rPr>
              <a:t>m</a:t>
            </a:r>
            <a:r>
              <a:rPr lang="zh-CN" altLang="en-US" sz="2400" dirty="0">
                <a:latin typeface="Times New Roman" panose="02020603050405020304" pitchFamily="18" charset="0"/>
                <a:ea typeface="宋体" panose="02010600030101010101" pitchFamily="2" charset="-122"/>
              </a:rPr>
              <a:t>阶</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树，因此</a:t>
            </a:r>
            <a:r>
              <a:rPr lang="en-US" altLang="zh-CN" sz="2400" i="1" dirty="0">
                <a:latin typeface="Times New Roman" panose="02020603050405020304" pitchFamily="18" charset="0"/>
                <a:ea typeface="宋体" panose="02010600030101010101" pitchFamily="2" charset="-122"/>
              </a:rPr>
              <a:t>m</a:t>
            </a:r>
            <a:r>
              <a:rPr lang="zh-CN" altLang="en-US" sz="2400" dirty="0">
                <a:latin typeface="Times New Roman" panose="02020603050405020304" pitchFamily="18" charset="0"/>
                <a:ea typeface="宋体" panose="02010600030101010101" pitchFamily="2" charset="-122"/>
              </a:rPr>
              <a:t>阶</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树查找的时间复杂度为</a:t>
            </a:r>
            <a:r>
              <a:rPr lang="en-US" altLang="zh-CN" sz="2400" i="1" dirty="0">
                <a:latin typeface="Times New Roman" panose="02020603050405020304" pitchFamily="18" charset="0"/>
                <a:ea typeface="宋体" panose="02010600030101010101" pitchFamily="2" charset="-122"/>
              </a:rPr>
              <a:t>O</a:t>
            </a:r>
            <a:r>
              <a:rPr lang="en-US" altLang="zh-CN" sz="2400" dirty="0">
                <a:latin typeface="Times New Roman" panose="02020603050405020304" pitchFamily="18" charset="0"/>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rPr>
              <a:t>log</a:t>
            </a:r>
            <a:r>
              <a:rPr lang="en-US" altLang="zh-CN" sz="2400" i="1" baseline="-25000" dirty="0" err="1">
                <a:latin typeface="Times New Roman" panose="02020603050405020304" pitchFamily="18" charset="0"/>
                <a:ea typeface="宋体" panose="02010600030101010101" pitchFamily="2" charset="-122"/>
              </a:rPr>
              <a:t>m</a:t>
            </a:r>
            <a:r>
              <a:rPr lang="en-US" altLang="zh-CN" sz="2400" i="1" dirty="0" err="1">
                <a:latin typeface="Times New Roman" panose="02020603050405020304" pitchFamily="18" charset="0"/>
                <a:ea typeface="宋体" panose="02010600030101010101" pitchFamily="2" charset="-122"/>
              </a:rPr>
              <a:t>n</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。后面插入、删除的时间复杂度均为</a:t>
            </a:r>
            <a:r>
              <a:rPr lang="en-US" altLang="zh-CN" sz="2400" i="1" dirty="0">
                <a:latin typeface="Times New Roman" panose="02020603050405020304" pitchFamily="18" charset="0"/>
                <a:ea typeface="宋体" panose="02010600030101010101" pitchFamily="2" charset="-122"/>
              </a:rPr>
              <a:t>O</a:t>
            </a:r>
            <a:r>
              <a:rPr lang="en-US" altLang="zh-CN" sz="2400" dirty="0">
                <a:latin typeface="Times New Roman" panose="02020603050405020304" pitchFamily="18" charset="0"/>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rPr>
              <a:t>log</a:t>
            </a:r>
            <a:r>
              <a:rPr lang="en-US" altLang="zh-CN" sz="2400" i="1" baseline="-25000" dirty="0" err="1">
                <a:latin typeface="Times New Roman" panose="02020603050405020304" pitchFamily="18" charset="0"/>
                <a:ea typeface="宋体" panose="02010600030101010101" pitchFamily="2" charset="-122"/>
              </a:rPr>
              <a:t>m</a:t>
            </a:r>
            <a:r>
              <a:rPr lang="en-US" altLang="zh-CN" sz="2400" i="1" dirty="0" err="1">
                <a:latin typeface="Times New Roman" panose="02020603050405020304" pitchFamily="18" charset="0"/>
                <a:ea typeface="宋体" panose="02010600030101010101" pitchFamily="2" charset="-122"/>
              </a:rPr>
              <a:t>n</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964033506"/>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7" name="文本框 6">
            <a:extLst>
              <a:ext uri="{FF2B5EF4-FFF2-40B4-BE49-F238E27FC236}">
                <a16:creationId xmlns:a16="http://schemas.microsoft.com/office/drawing/2014/main" id="{2079399E-701F-4C5C-8A00-C2DB783881E4}"/>
              </a:ext>
            </a:extLst>
          </p:cNvPr>
          <p:cNvSpPr txBox="1"/>
          <p:nvPr/>
        </p:nvSpPr>
        <p:spPr>
          <a:xfrm>
            <a:off x="1515311" y="1645051"/>
            <a:ext cx="9161378" cy="3346237"/>
          </a:xfrm>
          <a:prstGeom prst="rect">
            <a:avLst/>
          </a:prstGeom>
          <a:noFill/>
        </p:spPr>
        <p:txBody>
          <a:bodyPr wrap="square" rtlCol="0">
            <a:spAutoFit/>
          </a:bodyPr>
          <a:lstStyle/>
          <a:p>
            <a:pPr indent="648000">
              <a:lnSpc>
                <a:spcPct val="150000"/>
              </a:lnSpc>
            </a:pPr>
            <a:r>
              <a:rPr lang="zh-CN" altLang="en-US" sz="2400" b="1" dirty="0">
                <a:solidFill>
                  <a:srgbClr val="990000"/>
                </a:solidFill>
                <a:latin typeface="Times New Roman" panose="02020603050405020304" pitchFamily="18" charset="0"/>
                <a:ea typeface="宋体" panose="02010600030101010101" pitchFamily="2" charset="-122"/>
              </a:rPr>
              <a:t>上溢：</a:t>
            </a:r>
            <a:endParaRPr lang="en-US" altLang="zh-CN" sz="2400" b="1" dirty="0">
              <a:solidFill>
                <a:srgbClr val="990000"/>
              </a:solidFill>
              <a:latin typeface="Times New Roman" panose="02020603050405020304" pitchFamily="18" charset="0"/>
              <a:ea typeface="宋体" panose="02010600030101010101" pitchFamily="2" charset="-122"/>
            </a:endParaRPr>
          </a:p>
          <a:p>
            <a:pPr indent="648000">
              <a:lnSpc>
                <a:spcPct val="150000"/>
              </a:lnSpc>
            </a:pPr>
            <a:r>
              <a:rPr lang="zh-CN" altLang="en-US" sz="2400" dirty="0">
                <a:latin typeface="Times New Roman" panose="02020603050405020304" pitchFamily="18" charset="0"/>
                <a:ea typeface="宋体" panose="02010600030101010101" pitchFamily="2" charset="-122"/>
              </a:rPr>
              <a:t>插入操作时，首先要在</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树中查找合适的插入位置。如果查找失败，则将关键字插入到失败节点的双亲节点中。但是</a:t>
            </a:r>
            <a:r>
              <a:rPr lang="en-US" altLang="zh-CN" sz="2400" dirty="0">
                <a:latin typeface="Times New Roman" panose="02020603050405020304" pitchFamily="18" charset="0"/>
                <a:ea typeface="宋体" panose="02010600030101010101" pitchFamily="2" charset="-122"/>
              </a:rPr>
              <a:t>m</a:t>
            </a:r>
            <a:r>
              <a:rPr lang="zh-CN" altLang="en-US" sz="2400" dirty="0">
                <a:latin typeface="Times New Roman" panose="02020603050405020304" pitchFamily="18" charset="0"/>
                <a:ea typeface="宋体" panose="02010600030101010101" pitchFamily="2" charset="-122"/>
              </a:rPr>
              <a:t>阶</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树每个节点的关键字个数不能超过</a:t>
            </a:r>
            <a:r>
              <a:rPr lang="en-US" altLang="zh-CN" sz="2400" dirty="0">
                <a:latin typeface="Times New Roman" panose="02020603050405020304" pitchFamily="18" charset="0"/>
                <a:ea typeface="宋体" panose="02010600030101010101" pitchFamily="2" charset="-122"/>
              </a:rPr>
              <a:t>m−1</a:t>
            </a:r>
            <a:r>
              <a:rPr lang="zh-CN" altLang="en-US" sz="2400" dirty="0">
                <a:latin typeface="Times New Roman" panose="02020603050405020304" pitchFamily="18" charset="0"/>
                <a:ea typeface="宋体" panose="02010600030101010101" pitchFamily="2" charset="-122"/>
              </a:rPr>
              <a:t>，插入关键字后，如果仍然满足此条件，那么插入操作完成。如果插入后，关键字个数为</a:t>
            </a:r>
            <a:r>
              <a:rPr lang="en-US" altLang="zh-CN" sz="2400" dirty="0">
                <a:latin typeface="Times New Roman" panose="02020603050405020304" pitchFamily="18" charset="0"/>
                <a:ea typeface="宋体" panose="02010600030101010101" pitchFamily="2" charset="-122"/>
              </a:rPr>
              <a:t>m</a:t>
            </a:r>
            <a:r>
              <a:rPr lang="zh-CN" altLang="en-US" sz="2400" dirty="0">
                <a:latin typeface="Times New Roman" panose="02020603050405020304" pitchFamily="18" charset="0"/>
                <a:ea typeface="宋体" panose="02010600030101010101" pitchFamily="2" charset="-122"/>
              </a:rPr>
              <a:t>（超过了</a:t>
            </a:r>
            <a:r>
              <a:rPr lang="en-US" altLang="zh-CN" sz="2400" dirty="0">
                <a:latin typeface="Times New Roman" panose="02020603050405020304" pitchFamily="18" charset="0"/>
                <a:ea typeface="宋体" panose="02010600030101010101" pitchFamily="2" charset="-122"/>
              </a:rPr>
              <a:t>m−1</a:t>
            </a:r>
            <a:r>
              <a:rPr lang="zh-CN" altLang="en-US" sz="2400" dirty="0">
                <a:latin typeface="Times New Roman" panose="02020603050405020304" pitchFamily="18" charset="0"/>
                <a:ea typeface="宋体" panose="02010600030101010101" pitchFamily="2" charset="-122"/>
              </a:rPr>
              <a:t>），则发生了一次上溢。需要进行分裂操作解除上溢。</a:t>
            </a:r>
            <a:endParaRPr lang="en-US" altLang="zh-CN" sz="24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44137938"/>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pic>
        <p:nvPicPr>
          <p:cNvPr id="3" name="图片 2">
            <a:extLst>
              <a:ext uri="{FF2B5EF4-FFF2-40B4-BE49-F238E27FC236}">
                <a16:creationId xmlns:a16="http://schemas.microsoft.com/office/drawing/2014/main" id="{7BD3EC92-1756-4D03-8A23-D3EEA31657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7396" y="1888761"/>
            <a:ext cx="8846576" cy="3252865"/>
          </a:xfrm>
          <a:prstGeom prst="rect">
            <a:avLst/>
          </a:prstGeom>
        </p:spPr>
      </p:pic>
    </p:spTree>
    <p:extLst>
      <p:ext uri="{BB962C8B-B14F-4D97-AF65-F5344CB8AC3E}">
        <p14:creationId xmlns:p14="http://schemas.microsoft.com/office/powerpoint/2010/main" val="3531503823"/>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pic>
        <p:nvPicPr>
          <p:cNvPr id="3" name="图片 2">
            <a:extLst>
              <a:ext uri="{FF2B5EF4-FFF2-40B4-BE49-F238E27FC236}">
                <a16:creationId xmlns:a16="http://schemas.microsoft.com/office/drawing/2014/main" id="{91ED49D0-22B9-407F-8541-1EAF46E588C3}"/>
              </a:ext>
            </a:extLst>
          </p:cNvPr>
          <p:cNvPicPr>
            <a:picLocks noChangeAspect="1"/>
          </p:cNvPicPr>
          <p:nvPr/>
        </p:nvPicPr>
        <p:blipFill rotWithShape="1">
          <a:blip r:embed="rId4">
            <a:extLst>
              <a:ext uri="{28A0092B-C50C-407E-A947-70E740481C1C}">
                <a14:useLocalDpi xmlns:a14="http://schemas.microsoft.com/office/drawing/2010/main" val="0"/>
              </a:ext>
            </a:extLst>
          </a:blip>
          <a:srcRect r="2955"/>
          <a:stretch/>
        </p:blipFill>
        <p:spPr>
          <a:xfrm>
            <a:off x="1481728" y="2008682"/>
            <a:ext cx="5512303" cy="2516020"/>
          </a:xfrm>
          <a:prstGeom prst="rect">
            <a:avLst/>
          </a:prstGeom>
        </p:spPr>
      </p:pic>
    </p:spTree>
    <p:extLst>
      <p:ext uri="{BB962C8B-B14F-4D97-AF65-F5344CB8AC3E}">
        <p14:creationId xmlns:p14="http://schemas.microsoft.com/office/powerpoint/2010/main" val="188193450"/>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pic>
        <p:nvPicPr>
          <p:cNvPr id="3" name="图片 2">
            <a:extLst>
              <a:ext uri="{FF2B5EF4-FFF2-40B4-BE49-F238E27FC236}">
                <a16:creationId xmlns:a16="http://schemas.microsoft.com/office/drawing/2014/main" id="{2508EEEA-8135-491C-A483-06E415B81A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9252" y="2243435"/>
            <a:ext cx="5549093" cy="2403026"/>
          </a:xfrm>
          <a:prstGeom prst="rect">
            <a:avLst/>
          </a:prstGeom>
        </p:spPr>
      </p:pic>
    </p:spTree>
    <p:extLst>
      <p:ext uri="{BB962C8B-B14F-4D97-AF65-F5344CB8AC3E}">
        <p14:creationId xmlns:p14="http://schemas.microsoft.com/office/powerpoint/2010/main" val="4051859259"/>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7" name="文本框 6">
            <a:extLst>
              <a:ext uri="{FF2B5EF4-FFF2-40B4-BE49-F238E27FC236}">
                <a16:creationId xmlns:a16="http://schemas.microsoft.com/office/drawing/2014/main" id="{2079399E-701F-4C5C-8A00-C2DB783881E4}"/>
              </a:ext>
            </a:extLst>
          </p:cNvPr>
          <p:cNvSpPr txBox="1"/>
          <p:nvPr/>
        </p:nvSpPr>
        <p:spPr>
          <a:xfrm>
            <a:off x="1515311" y="1734992"/>
            <a:ext cx="9161378" cy="3346237"/>
          </a:xfrm>
          <a:prstGeom prst="rect">
            <a:avLst/>
          </a:prstGeom>
          <a:noFill/>
        </p:spPr>
        <p:txBody>
          <a:bodyPr wrap="square" rtlCol="0">
            <a:spAutoFit/>
          </a:bodyPr>
          <a:lstStyle/>
          <a:p>
            <a:pPr indent="648000">
              <a:lnSpc>
                <a:spcPct val="150000"/>
              </a:lnSpc>
            </a:pPr>
            <a:r>
              <a:rPr lang="zh-CN" altLang="en-US" sz="2400" dirty="0">
                <a:latin typeface="Times New Roman" panose="02020603050405020304" pitchFamily="18" charset="0"/>
                <a:ea typeface="宋体" panose="02010600030101010101" pitchFamily="2" charset="-122"/>
              </a:rPr>
              <a:t>删除操作时，首先要在</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树中查找待删除关键字的位置。如果查找成功，则执行删除操作。如果待删除关键字的子树非空，则需要像二叉搜索树一样，令该关键字的直接前驱（或直接后继）代替待删除关键字，然后删除其直接前驱（或直接后继）即可。直接前驱（或直接后继）的子树一定为空，因此只需要处理待删除关键字的子树为空的情况即可。</a:t>
            </a:r>
            <a:endParaRPr lang="en-US" altLang="zh-CN" sz="24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001764626"/>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pic>
        <p:nvPicPr>
          <p:cNvPr id="6" name="图片 5">
            <a:extLst>
              <a:ext uri="{FF2B5EF4-FFF2-40B4-BE49-F238E27FC236}">
                <a16:creationId xmlns:a16="http://schemas.microsoft.com/office/drawing/2014/main" id="{6CF08772-AA4B-4600-9D72-381BC41EF8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2317" y="2020290"/>
            <a:ext cx="5797511" cy="2566700"/>
          </a:xfrm>
          <a:prstGeom prst="rect">
            <a:avLst/>
          </a:prstGeom>
        </p:spPr>
      </p:pic>
    </p:spTree>
    <p:extLst>
      <p:ext uri="{BB962C8B-B14F-4D97-AF65-F5344CB8AC3E}">
        <p14:creationId xmlns:p14="http://schemas.microsoft.com/office/powerpoint/2010/main" val="610383151"/>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7" name="文本框 6">
            <a:extLst>
              <a:ext uri="{FF2B5EF4-FFF2-40B4-BE49-F238E27FC236}">
                <a16:creationId xmlns:a16="http://schemas.microsoft.com/office/drawing/2014/main" id="{2079399E-701F-4C5C-8A00-C2DB783881E4}"/>
              </a:ext>
            </a:extLst>
          </p:cNvPr>
          <p:cNvSpPr txBox="1"/>
          <p:nvPr/>
        </p:nvSpPr>
        <p:spPr>
          <a:xfrm>
            <a:off x="1515311" y="1734992"/>
            <a:ext cx="9161378" cy="2792239"/>
          </a:xfrm>
          <a:prstGeom prst="rect">
            <a:avLst/>
          </a:prstGeom>
          <a:noFill/>
        </p:spPr>
        <p:txBody>
          <a:bodyPr wrap="square" rtlCol="0">
            <a:spAutoFit/>
          </a:bodyPr>
          <a:lstStyle/>
          <a:p>
            <a:pPr indent="648000">
              <a:lnSpc>
                <a:spcPct val="150000"/>
              </a:lnSpc>
            </a:pPr>
            <a:r>
              <a:rPr lang="zh-CN" altLang="en-US" sz="2400" b="1" dirty="0">
                <a:solidFill>
                  <a:srgbClr val="990000"/>
                </a:solidFill>
                <a:latin typeface="Times New Roman" panose="02020603050405020304" pitchFamily="18" charset="0"/>
                <a:ea typeface="宋体" panose="02010600030101010101" pitchFamily="2" charset="-122"/>
              </a:rPr>
              <a:t>下溢：</a:t>
            </a:r>
          </a:p>
          <a:p>
            <a:pPr indent="648000">
              <a:lnSpc>
                <a:spcPct val="150000"/>
              </a:lnSpc>
            </a:pPr>
            <a:r>
              <a:rPr lang="en-US" altLang="zh-CN" sz="2400" dirty="0">
                <a:latin typeface="Times New Roman" panose="02020603050405020304" pitchFamily="18" charset="0"/>
                <a:ea typeface="宋体" panose="02010600030101010101" pitchFamily="2" charset="-122"/>
              </a:rPr>
              <a:t>m</a:t>
            </a:r>
            <a:r>
              <a:rPr lang="zh-CN" altLang="en-US" sz="2400" dirty="0">
                <a:latin typeface="Times New Roman" panose="02020603050405020304" pitchFamily="18" charset="0"/>
                <a:ea typeface="宋体" panose="02010600030101010101" pitchFamily="2" charset="-122"/>
              </a:rPr>
              <a:t>阶</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树中，除根之外，所有非终端节点的关键字个数不能少于</a:t>
            </a:r>
            <a:r>
              <a:rPr lang="zh-CN" altLang="en-US"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rPr>
              <a:t>m/2</a:t>
            </a:r>
            <a:r>
              <a:rPr lang="en-US" altLang="zh-CN" sz="2400" dirty="0">
                <a:latin typeface="Times New Roman" panose="02020603050405020304" pitchFamily="18" charset="0"/>
                <a:ea typeface="宋体" panose="02010600030101010101" pitchFamily="2" charset="-122"/>
                <a:sym typeface="Symbol" panose="05050102010706020507" pitchFamily="18" charset="2"/>
              </a:rPr>
              <a:t> </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，删除关键字后，如果仍然满足此条件，那么删除操作完成。如果删除后，关键字个数为少于</a:t>
            </a:r>
            <a:r>
              <a:rPr lang="zh-CN" altLang="en-US"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rPr>
              <a:t>m/2</a:t>
            </a:r>
            <a:r>
              <a:rPr lang="en-US" altLang="zh-CN" sz="2400" dirty="0">
                <a:latin typeface="Times New Roman" panose="02020603050405020304" pitchFamily="18" charset="0"/>
                <a:ea typeface="宋体" panose="02010600030101010101" pitchFamily="2" charset="-122"/>
                <a:sym typeface="Symbol" panose="05050102010706020507" pitchFamily="18" charset="2"/>
              </a:rPr>
              <a:t> </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，则发生了一次下溢。需要相关操作解除下溢。</a:t>
            </a:r>
          </a:p>
        </p:txBody>
      </p:sp>
    </p:spTree>
    <p:extLst>
      <p:ext uri="{BB962C8B-B14F-4D97-AF65-F5344CB8AC3E}">
        <p14:creationId xmlns:p14="http://schemas.microsoft.com/office/powerpoint/2010/main" val="4170172413"/>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620619" y="368483"/>
            <a:ext cx="5571381" cy="1314569"/>
            <a:chOff x="6620619" y="368483"/>
            <a:chExt cx="5571381" cy="1314569"/>
          </a:xfrm>
        </p:grpSpPr>
        <p:sp>
          <p:nvSpPr>
            <p:cNvPr id="2" name="矩形 1"/>
            <p:cNvSpPr/>
            <p:nvPr/>
          </p:nvSpPr>
          <p:spPr>
            <a:xfrm>
              <a:off x="11823510" y="368487"/>
              <a:ext cx="368490" cy="1313595"/>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3" name="文本框 2"/>
            <p:cNvSpPr txBox="1"/>
            <p:nvPr/>
          </p:nvSpPr>
          <p:spPr>
            <a:xfrm>
              <a:off x="8586316" y="390390"/>
              <a:ext cx="2954655" cy="1292662"/>
            </a:xfrm>
            <a:prstGeom prst="rect">
              <a:avLst/>
            </a:prstGeom>
            <a:noFill/>
          </p:spPr>
          <p:txBody>
            <a:bodyPr wrap="none" rtlCol="0">
              <a:spAutoFit/>
            </a:bodyPr>
            <a:lstStyle/>
            <a:p>
              <a:pPr algn="r"/>
              <a:r>
                <a:rPr lang="zh-CN" altLang="en-US" sz="5400" dirty="0">
                  <a:solidFill>
                    <a:srgbClr val="1BA486"/>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本节要点</a:t>
              </a:r>
              <a:endParaRPr lang="zh-CN" altLang="en-US" sz="3600" dirty="0">
                <a:solidFill>
                  <a:srgbClr val="1BA486"/>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endParaRPr>
            </a:p>
            <a:p>
              <a:pPr algn="r"/>
              <a:r>
                <a:rPr lang="en-US" altLang="zh-CN" sz="2400" dirty="0">
                  <a:solidFill>
                    <a:srgbClr val="1BA486"/>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CONTENTS</a:t>
              </a:r>
            </a:p>
          </p:txBody>
        </p:sp>
        <p:sp>
          <p:nvSpPr>
            <p:cNvPr id="6" name="任意多边形 5"/>
            <p:cNvSpPr/>
            <p:nvPr/>
          </p:nvSpPr>
          <p:spPr>
            <a:xfrm rot="16200000">
              <a:off x="6566025" y="423077"/>
              <a:ext cx="1313598" cy="1204410"/>
            </a:xfrm>
            <a:custGeom>
              <a:avLst/>
              <a:gdLst>
                <a:gd name="connsiteX0" fmla="*/ 1313598 w 1313598"/>
                <a:gd name="connsiteY0" fmla="*/ 835921 h 1204410"/>
                <a:gd name="connsiteX1" fmla="*/ 1313595 w 1313598"/>
                <a:gd name="connsiteY1" fmla="*/ 835921 h 1204410"/>
                <a:gd name="connsiteX2" fmla="*/ 1313595 w 1313598"/>
                <a:gd name="connsiteY2" fmla="*/ 1204410 h 1204410"/>
                <a:gd name="connsiteX3" fmla="*/ 0 w 1313598"/>
                <a:gd name="connsiteY3" fmla="*/ 1204410 h 1204410"/>
                <a:gd name="connsiteX4" fmla="*/ 0 w 1313598"/>
                <a:gd name="connsiteY4" fmla="*/ 835920 h 1204410"/>
                <a:gd name="connsiteX5" fmla="*/ 2 w 1313598"/>
                <a:gd name="connsiteY5" fmla="*/ 835920 h 1204410"/>
                <a:gd name="connsiteX6" fmla="*/ 656800 w 1313598"/>
                <a:gd name="connsiteY6" fmla="*/ 0 h 1204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3598" h="1204410">
                  <a:moveTo>
                    <a:pt x="1313598" y="835921"/>
                  </a:moveTo>
                  <a:lnTo>
                    <a:pt x="1313595" y="835921"/>
                  </a:lnTo>
                  <a:lnTo>
                    <a:pt x="1313595" y="1204410"/>
                  </a:lnTo>
                  <a:lnTo>
                    <a:pt x="0" y="1204410"/>
                  </a:lnTo>
                  <a:lnTo>
                    <a:pt x="0" y="835920"/>
                  </a:lnTo>
                  <a:lnTo>
                    <a:pt x="2" y="835920"/>
                  </a:lnTo>
                  <a:lnTo>
                    <a:pt x="656800" y="0"/>
                  </a:lnTo>
                  <a:close/>
                </a:path>
              </a:pathLst>
            </a:cu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grpSp>
      <p:grpSp>
        <p:nvGrpSpPr>
          <p:cNvPr id="13" name="组合 12"/>
          <p:cNvGrpSpPr/>
          <p:nvPr/>
        </p:nvGrpSpPr>
        <p:grpSpPr>
          <a:xfrm>
            <a:off x="2867894" y="3228658"/>
            <a:ext cx="1918275" cy="703428"/>
            <a:chOff x="1376718" y="2067067"/>
            <a:chExt cx="1563255" cy="703428"/>
          </a:xfrm>
        </p:grpSpPr>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718" y="2067067"/>
              <a:ext cx="703428" cy="703428"/>
            </a:xfrm>
            <a:prstGeom prst="rect">
              <a:avLst/>
            </a:prstGeom>
          </p:spPr>
        </p:pic>
        <p:sp>
          <p:nvSpPr>
            <p:cNvPr id="15" name="文本框 14"/>
            <p:cNvSpPr txBox="1"/>
            <p:nvPr/>
          </p:nvSpPr>
          <p:spPr>
            <a:xfrm>
              <a:off x="2080146" y="2126393"/>
              <a:ext cx="859827" cy="584775"/>
            </a:xfrm>
            <a:prstGeom prst="rect">
              <a:avLst/>
            </a:prstGeom>
            <a:noFill/>
          </p:spPr>
          <p:txBody>
            <a:bodyPr wrap="none" rtlCol="0">
              <a:spAutoFit/>
            </a:bodyPr>
            <a:lstStyle/>
            <a:p>
              <a:r>
                <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grpSp>
    </p:spTree>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7" name="文本框 6">
            <a:extLst>
              <a:ext uri="{FF2B5EF4-FFF2-40B4-BE49-F238E27FC236}">
                <a16:creationId xmlns:a16="http://schemas.microsoft.com/office/drawing/2014/main" id="{2079399E-701F-4C5C-8A00-C2DB783881E4}"/>
              </a:ext>
            </a:extLst>
          </p:cNvPr>
          <p:cNvSpPr txBox="1"/>
          <p:nvPr/>
        </p:nvSpPr>
        <p:spPr>
          <a:xfrm>
            <a:off x="1344978" y="1151513"/>
            <a:ext cx="9586547" cy="1130246"/>
          </a:xfrm>
          <a:prstGeom prst="rect">
            <a:avLst/>
          </a:prstGeom>
          <a:noFill/>
        </p:spPr>
        <p:txBody>
          <a:bodyPr wrap="square" rtlCol="0">
            <a:spAutoFit/>
          </a:bodyPr>
          <a:lstStyle/>
          <a:p>
            <a:pPr indent="648000">
              <a:lnSpc>
                <a:spcPct val="150000"/>
              </a:lnSpc>
            </a:pPr>
            <a:r>
              <a:rPr lang="zh-CN" altLang="en-US" sz="2400" dirty="0">
                <a:latin typeface="Times New Roman" panose="02020603050405020304" pitchFamily="18" charset="0"/>
                <a:ea typeface="宋体" panose="02010600030101010101" pitchFamily="2" charset="-122"/>
              </a:rPr>
              <a:t>考查下溢节点</a:t>
            </a:r>
            <a:r>
              <a:rPr lang="en-US" altLang="zh-CN" sz="2400" dirty="0">
                <a:latin typeface="Times New Roman" panose="02020603050405020304" pitchFamily="18" charset="0"/>
                <a:ea typeface="宋体" panose="02010600030101010101" pitchFamily="2" charset="-122"/>
              </a:rPr>
              <a:t>V</a:t>
            </a:r>
            <a:r>
              <a:rPr lang="zh-CN" altLang="en-US" sz="2400" dirty="0">
                <a:latin typeface="Times New Roman" panose="02020603050405020304" pitchFamily="18" charset="0"/>
                <a:ea typeface="宋体" panose="02010600030101010101" pitchFamily="2" charset="-122"/>
              </a:rPr>
              <a:t>的左右兄弟，下溢处理分为</a:t>
            </a:r>
            <a:r>
              <a:rPr lang="en-US" altLang="zh-CN" sz="2400" dirty="0">
                <a:latin typeface="Times New Roman" panose="02020603050405020304" pitchFamily="18" charset="0"/>
                <a:ea typeface="宋体" panose="02010600030101010101" pitchFamily="2" charset="-122"/>
              </a:rPr>
              <a:t>3</a:t>
            </a:r>
            <a:r>
              <a:rPr lang="zh-CN" altLang="en-US" sz="2400" dirty="0">
                <a:latin typeface="Times New Roman" panose="02020603050405020304" pitchFamily="18" charset="0"/>
                <a:ea typeface="宋体" panose="02010600030101010101" pitchFamily="2" charset="-122"/>
              </a:rPr>
              <a:t>种情况：</a:t>
            </a:r>
            <a:endParaRPr lang="en-US" altLang="zh-CN" sz="2400" dirty="0">
              <a:latin typeface="Times New Roman" panose="02020603050405020304" pitchFamily="18" charset="0"/>
              <a:ea typeface="宋体" panose="02010600030101010101" pitchFamily="2" charset="-122"/>
            </a:endParaRPr>
          </a:p>
          <a:p>
            <a:pPr indent="648000">
              <a:lnSpc>
                <a:spcPct val="150000"/>
              </a:lnSpc>
            </a:pPr>
            <a:r>
              <a:rPr lang="zh-CN" altLang="en-US" sz="2400" b="1" dirty="0">
                <a:solidFill>
                  <a:srgbClr val="990000"/>
                </a:solidFill>
                <a:latin typeface="Times New Roman" panose="02020603050405020304" pitchFamily="18" charset="0"/>
                <a:ea typeface="宋体" panose="02010600030101010101" pitchFamily="2" charset="-122"/>
              </a:rPr>
              <a:t>左借</a:t>
            </a:r>
            <a:r>
              <a:rPr lang="zh-CN" altLang="en-US" sz="2400" dirty="0">
                <a:latin typeface="Times New Roman" panose="02020603050405020304" pitchFamily="18" charset="0"/>
                <a:ea typeface="宋体" panose="02010600030101010101" pitchFamily="2" charset="-122"/>
              </a:rPr>
              <a:t>、</a:t>
            </a:r>
            <a:r>
              <a:rPr lang="zh-CN" altLang="en-US" sz="2400" b="1" dirty="0">
                <a:solidFill>
                  <a:srgbClr val="990000"/>
                </a:solidFill>
                <a:latin typeface="Times New Roman" panose="02020603050405020304" pitchFamily="18" charset="0"/>
                <a:ea typeface="宋体" panose="02010600030101010101" pitchFamily="2" charset="-122"/>
              </a:rPr>
              <a:t>右借</a:t>
            </a:r>
            <a:r>
              <a:rPr lang="zh-CN" altLang="en-US" sz="2400" dirty="0">
                <a:latin typeface="Times New Roman" panose="02020603050405020304" pitchFamily="18" charset="0"/>
                <a:ea typeface="宋体" panose="02010600030101010101" pitchFamily="2" charset="-122"/>
              </a:rPr>
              <a:t>、</a:t>
            </a:r>
            <a:r>
              <a:rPr lang="zh-CN" altLang="en-US" sz="2400" b="1" dirty="0">
                <a:solidFill>
                  <a:srgbClr val="990000"/>
                </a:solidFill>
                <a:latin typeface="Times New Roman" panose="02020603050405020304" pitchFamily="18" charset="0"/>
                <a:ea typeface="宋体" panose="02010600030101010101" pitchFamily="2" charset="-122"/>
              </a:rPr>
              <a:t>合并</a:t>
            </a:r>
            <a:r>
              <a:rPr lang="zh-CN" altLang="en-US" sz="2400" dirty="0">
                <a:latin typeface="Times New Roman" panose="02020603050405020304" pitchFamily="18" charset="0"/>
                <a:ea typeface="宋体" panose="02010600030101010101" pitchFamily="2" charset="-122"/>
              </a:rPr>
              <a:t>。</a:t>
            </a:r>
          </a:p>
        </p:txBody>
      </p:sp>
      <p:pic>
        <p:nvPicPr>
          <p:cNvPr id="3" name="图片 2">
            <a:extLst>
              <a:ext uri="{FF2B5EF4-FFF2-40B4-BE49-F238E27FC236}">
                <a16:creationId xmlns:a16="http://schemas.microsoft.com/office/drawing/2014/main" id="{4DEDA303-0027-470C-9A51-0DE2D98F05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6026" y="2580425"/>
            <a:ext cx="8108042" cy="3265739"/>
          </a:xfrm>
          <a:prstGeom prst="rect">
            <a:avLst/>
          </a:prstGeom>
        </p:spPr>
      </p:pic>
    </p:spTree>
    <p:extLst>
      <p:ext uri="{BB962C8B-B14F-4D97-AF65-F5344CB8AC3E}">
        <p14:creationId xmlns:p14="http://schemas.microsoft.com/office/powerpoint/2010/main" val="3433802657"/>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7" name="文本框 6">
            <a:extLst>
              <a:ext uri="{FF2B5EF4-FFF2-40B4-BE49-F238E27FC236}">
                <a16:creationId xmlns:a16="http://schemas.microsoft.com/office/drawing/2014/main" id="{2079399E-701F-4C5C-8A00-C2DB783881E4}"/>
              </a:ext>
            </a:extLst>
          </p:cNvPr>
          <p:cNvSpPr txBox="1"/>
          <p:nvPr/>
        </p:nvSpPr>
        <p:spPr>
          <a:xfrm>
            <a:off x="1344978" y="1151513"/>
            <a:ext cx="9586547" cy="1130246"/>
          </a:xfrm>
          <a:prstGeom prst="rect">
            <a:avLst/>
          </a:prstGeom>
          <a:noFill/>
        </p:spPr>
        <p:txBody>
          <a:bodyPr wrap="square" rtlCol="0">
            <a:spAutoFit/>
          </a:bodyPr>
          <a:lstStyle/>
          <a:p>
            <a:pPr indent="648000">
              <a:lnSpc>
                <a:spcPct val="150000"/>
              </a:lnSpc>
            </a:pPr>
            <a:r>
              <a:rPr lang="zh-CN" altLang="en-US" sz="2400" dirty="0">
                <a:latin typeface="Times New Roman" panose="02020603050405020304" pitchFamily="18" charset="0"/>
                <a:ea typeface="宋体" panose="02010600030101010101" pitchFamily="2" charset="-122"/>
              </a:rPr>
              <a:t>考查下溢节点</a:t>
            </a:r>
            <a:r>
              <a:rPr lang="en-US" altLang="zh-CN" sz="2400" dirty="0">
                <a:latin typeface="Times New Roman" panose="02020603050405020304" pitchFamily="18" charset="0"/>
                <a:ea typeface="宋体" panose="02010600030101010101" pitchFamily="2" charset="-122"/>
              </a:rPr>
              <a:t>V</a:t>
            </a:r>
            <a:r>
              <a:rPr lang="zh-CN" altLang="en-US" sz="2400" dirty="0">
                <a:latin typeface="Times New Roman" panose="02020603050405020304" pitchFamily="18" charset="0"/>
                <a:ea typeface="宋体" panose="02010600030101010101" pitchFamily="2" charset="-122"/>
              </a:rPr>
              <a:t>的左右兄弟，下溢处理分为</a:t>
            </a:r>
            <a:r>
              <a:rPr lang="en-US" altLang="zh-CN" sz="2400" dirty="0">
                <a:latin typeface="Times New Roman" panose="02020603050405020304" pitchFamily="18" charset="0"/>
                <a:ea typeface="宋体" panose="02010600030101010101" pitchFamily="2" charset="-122"/>
              </a:rPr>
              <a:t>3</a:t>
            </a:r>
            <a:r>
              <a:rPr lang="zh-CN" altLang="en-US" sz="2400" dirty="0">
                <a:latin typeface="Times New Roman" panose="02020603050405020304" pitchFamily="18" charset="0"/>
                <a:ea typeface="宋体" panose="02010600030101010101" pitchFamily="2" charset="-122"/>
              </a:rPr>
              <a:t>种情况：</a:t>
            </a:r>
            <a:endParaRPr lang="en-US" altLang="zh-CN" sz="2400" dirty="0">
              <a:latin typeface="Times New Roman" panose="02020603050405020304" pitchFamily="18" charset="0"/>
              <a:ea typeface="宋体" panose="02010600030101010101" pitchFamily="2" charset="-122"/>
            </a:endParaRPr>
          </a:p>
          <a:p>
            <a:pPr indent="648000">
              <a:lnSpc>
                <a:spcPct val="150000"/>
              </a:lnSpc>
            </a:pPr>
            <a:r>
              <a:rPr lang="zh-CN" altLang="en-US" sz="2400" b="1" dirty="0">
                <a:solidFill>
                  <a:srgbClr val="990000"/>
                </a:solidFill>
                <a:latin typeface="Times New Roman" panose="02020603050405020304" pitchFamily="18" charset="0"/>
                <a:ea typeface="宋体" panose="02010600030101010101" pitchFamily="2" charset="-122"/>
              </a:rPr>
              <a:t>左借</a:t>
            </a:r>
            <a:r>
              <a:rPr lang="zh-CN" altLang="en-US" sz="2400" dirty="0">
                <a:latin typeface="Times New Roman" panose="02020603050405020304" pitchFamily="18" charset="0"/>
                <a:ea typeface="宋体" panose="02010600030101010101" pitchFamily="2" charset="-122"/>
              </a:rPr>
              <a:t>、</a:t>
            </a:r>
            <a:r>
              <a:rPr lang="zh-CN" altLang="en-US" sz="2400" b="1" dirty="0">
                <a:solidFill>
                  <a:srgbClr val="990000"/>
                </a:solidFill>
                <a:latin typeface="Times New Roman" panose="02020603050405020304" pitchFamily="18" charset="0"/>
                <a:ea typeface="宋体" panose="02010600030101010101" pitchFamily="2" charset="-122"/>
              </a:rPr>
              <a:t>右借</a:t>
            </a:r>
            <a:r>
              <a:rPr lang="zh-CN" altLang="en-US" sz="2400" dirty="0">
                <a:latin typeface="Times New Roman" panose="02020603050405020304" pitchFamily="18" charset="0"/>
                <a:ea typeface="宋体" panose="02010600030101010101" pitchFamily="2" charset="-122"/>
              </a:rPr>
              <a:t>、</a:t>
            </a:r>
            <a:r>
              <a:rPr lang="zh-CN" altLang="en-US" sz="2400" b="1" dirty="0">
                <a:solidFill>
                  <a:srgbClr val="990000"/>
                </a:solidFill>
                <a:latin typeface="Times New Roman" panose="02020603050405020304" pitchFamily="18" charset="0"/>
                <a:ea typeface="宋体" panose="02010600030101010101" pitchFamily="2" charset="-122"/>
              </a:rPr>
              <a:t>合并</a:t>
            </a:r>
            <a:r>
              <a:rPr lang="zh-CN" altLang="en-US" sz="2400" dirty="0">
                <a:latin typeface="Times New Roman" panose="02020603050405020304" pitchFamily="18" charset="0"/>
                <a:ea typeface="宋体" panose="02010600030101010101" pitchFamily="2" charset="-122"/>
              </a:rPr>
              <a:t>。</a:t>
            </a:r>
          </a:p>
        </p:txBody>
      </p:sp>
      <p:pic>
        <p:nvPicPr>
          <p:cNvPr id="6" name="图片 5">
            <a:extLst>
              <a:ext uri="{FF2B5EF4-FFF2-40B4-BE49-F238E27FC236}">
                <a16:creationId xmlns:a16="http://schemas.microsoft.com/office/drawing/2014/main" id="{5C25BC1D-A2E7-4B89-AC9B-3514B8B067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4632" y="2569370"/>
            <a:ext cx="7804024" cy="3186852"/>
          </a:xfrm>
          <a:prstGeom prst="rect">
            <a:avLst/>
          </a:prstGeom>
        </p:spPr>
      </p:pic>
    </p:spTree>
    <p:extLst>
      <p:ext uri="{BB962C8B-B14F-4D97-AF65-F5344CB8AC3E}">
        <p14:creationId xmlns:p14="http://schemas.microsoft.com/office/powerpoint/2010/main" val="8154555"/>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pic>
        <p:nvPicPr>
          <p:cNvPr id="6" name="图片 5">
            <a:extLst>
              <a:ext uri="{FF2B5EF4-FFF2-40B4-BE49-F238E27FC236}">
                <a16:creationId xmlns:a16="http://schemas.microsoft.com/office/drawing/2014/main" id="{A8110825-4F64-4F6B-B3CA-92DB4498BE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2411" y="1814554"/>
            <a:ext cx="7941176" cy="3446994"/>
          </a:xfrm>
          <a:prstGeom prst="rect">
            <a:avLst/>
          </a:prstGeom>
        </p:spPr>
      </p:pic>
    </p:spTree>
    <p:extLst>
      <p:ext uri="{BB962C8B-B14F-4D97-AF65-F5344CB8AC3E}">
        <p14:creationId xmlns:p14="http://schemas.microsoft.com/office/powerpoint/2010/main" val="1819460186"/>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pic>
        <p:nvPicPr>
          <p:cNvPr id="3" name="图片 2">
            <a:extLst>
              <a:ext uri="{FF2B5EF4-FFF2-40B4-BE49-F238E27FC236}">
                <a16:creationId xmlns:a16="http://schemas.microsoft.com/office/drawing/2014/main" id="{AA9FAEE9-9677-4B6B-8E3F-2EE8DE1E92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2304" y="2262484"/>
            <a:ext cx="5861934" cy="2507417"/>
          </a:xfrm>
          <a:prstGeom prst="rect">
            <a:avLst/>
          </a:prstGeom>
        </p:spPr>
      </p:pic>
    </p:spTree>
    <p:extLst>
      <p:ext uri="{BB962C8B-B14F-4D97-AF65-F5344CB8AC3E}">
        <p14:creationId xmlns:p14="http://schemas.microsoft.com/office/powerpoint/2010/main" val="4255336106"/>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pic>
        <p:nvPicPr>
          <p:cNvPr id="6" name="图片 5">
            <a:extLst>
              <a:ext uri="{FF2B5EF4-FFF2-40B4-BE49-F238E27FC236}">
                <a16:creationId xmlns:a16="http://schemas.microsoft.com/office/drawing/2014/main" id="{51C4594D-6C78-458B-8A04-5C94F71FC1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488" y="2184403"/>
            <a:ext cx="5694232" cy="2489193"/>
          </a:xfrm>
          <a:prstGeom prst="rect">
            <a:avLst/>
          </a:prstGeom>
        </p:spPr>
      </p:pic>
    </p:spTree>
    <p:extLst>
      <p:ext uri="{BB962C8B-B14F-4D97-AF65-F5344CB8AC3E}">
        <p14:creationId xmlns:p14="http://schemas.microsoft.com/office/powerpoint/2010/main" val="1641560115"/>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3672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课程总结</a:t>
            </a:r>
            <a:endParaRPr lang="zh-CN" altLang="en-US" sz="2400" b="1" dirty="0">
              <a:solidFill>
                <a:srgbClr val="1BA486"/>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endParaRPr>
          </a:p>
        </p:txBody>
      </p:sp>
      <p:sp>
        <p:nvSpPr>
          <p:cNvPr id="14" name="文本框 13"/>
          <p:cNvSpPr txBox="1"/>
          <p:nvPr/>
        </p:nvSpPr>
        <p:spPr>
          <a:xfrm>
            <a:off x="1566936" y="2293946"/>
            <a:ext cx="9058128" cy="1135054"/>
          </a:xfrm>
          <a:prstGeom prst="rect">
            <a:avLst/>
          </a:prstGeom>
          <a:noFill/>
        </p:spPr>
        <p:txBody>
          <a:bodyPr wrap="square" rtlCol="0">
            <a:spAutoFit/>
          </a:bodyPr>
          <a:lstStyle/>
          <a:p>
            <a:pPr indent="648000">
              <a:lnSpc>
                <a:spcPct val="150000"/>
              </a:lnSpc>
            </a:pPr>
            <a:r>
              <a:rPr lang="zh-CN" altLang="en-US" sz="2400" dirty="0">
                <a:solidFill>
                  <a:srgbClr val="990000"/>
                </a:solidFill>
                <a:latin typeface="微软雅黑" panose="020B0503020204020204" pitchFamily="34" charset="-122"/>
                <a:ea typeface="微软雅黑" panose="020B0503020204020204" pitchFamily="34" charset="-122"/>
              </a:rPr>
              <a:t>通过本节的学习，掌握</a:t>
            </a:r>
            <a:r>
              <a:rPr lang="en-US" altLang="zh-CN" sz="2400" dirty="0">
                <a:solidFill>
                  <a:srgbClr val="990000"/>
                </a:solidFill>
                <a:latin typeface="微软雅黑" panose="020B0503020204020204" pitchFamily="34" charset="-122"/>
                <a:ea typeface="微软雅黑" panose="020B0503020204020204" pitchFamily="34" charset="-122"/>
              </a:rPr>
              <a:t>B-</a:t>
            </a:r>
            <a:r>
              <a:rPr lang="zh-CN" altLang="en-US" sz="2400" dirty="0">
                <a:solidFill>
                  <a:srgbClr val="990000"/>
                </a:solidFill>
                <a:latin typeface="微软雅黑" panose="020B0503020204020204" pitchFamily="34" charset="-122"/>
                <a:ea typeface="微软雅黑" panose="020B0503020204020204" pitchFamily="34" charset="-122"/>
              </a:rPr>
              <a:t>树查找、插入、删除等基本操作，学会解除上溢和下溢。</a:t>
            </a:r>
            <a:endParaRPr lang="zh-CN" altLang="zh-CN" sz="2400" dirty="0">
              <a:solidFill>
                <a:srgbClr val="990000"/>
              </a:solidFill>
              <a:latin typeface="微软雅黑" panose="020B0503020204020204" pitchFamily="34" charset="-122"/>
              <a:ea typeface="微软雅黑" panose="020B0503020204020204" pitchFamily="34" charset="-122"/>
            </a:endParaRP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Tree>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36729" y="391182"/>
            <a:ext cx="1507144"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下节预告 </a:t>
            </a:r>
            <a:endParaRPr lang="zh-CN" altLang="en-US" sz="2400" b="1" dirty="0">
              <a:solidFill>
                <a:srgbClr val="1BA486"/>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endParaRP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6" name="文本框 5">
            <a:extLst>
              <a:ext uri="{FF2B5EF4-FFF2-40B4-BE49-F238E27FC236}">
                <a16:creationId xmlns:a16="http://schemas.microsoft.com/office/drawing/2014/main" id="{21D6216C-7A3A-43AF-A934-0A1B7001B41F}"/>
              </a:ext>
            </a:extLst>
          </p:cNvPr>
          <p:cNvSpPr txBox="1"/>
          <p:nvPr/>
        </p:nvSpPr>
        <p:spPr>
          <a:xfrm>
            <a:off x="1288777" y="1928489"/>
            <a:ext cx="9318265" cy="1135054"/>
          </a:xfrm>
          <a:prstGeom prst="rect">
            <a:avLst/>
          </a:prstGeom>
          <a:noFill/>
        </p:spPr>
        <p:txBody>
          <a:bodyPr wrap="square" rtlCol="0">
            <a:spAutoFit/>
          </a:bodyPr>
          <a:lstStyle/>
          <a:p>
            <a:pPr indent="648000">
              <a:lnSpc>
                <a:spcPct val="150000"/>
              </a:lnSpc>
            </a:pPr>
            <a:r>
              <a:rPr lang="zh-CN" altLang="en-US" sz="2400" dirty="0">
                <a:solidFill>
                  <a:srgbClr val="006600"/>
                </a:solidFill>
                <a:latin typeface="微软雅黑" panose="020B0503020204020204" pitchFamily="34" charset="-122"/>
                <a:ea typeface="微软雅黑" panose="020B0503020204020204" pitchFamily="34" charset="-122"/>
              </a:rPr>
              <a:t>下节讲述</a:t>
            </a:r>
            <a:r>
              <a:rPr lang="en-US" altLang="zh-CN" sz="2400" dirty="0">
                <a:solidFill>
                  <a:srgbClr val="006600"/>
                </a:solidFill>
                <a:latin typeface="微软雅黑" panose="020B0503020204020204" pitchFamily="34" charset="-122"/>
                <a:ea typeface="微软雅黑" panose="020B0503020204020204" pitchFamily="34" charset="-122"/>
              </a:rPr>
              <a:t>B+</a:t>
            </a:r>
            <a:r>
              <a:rPr lang="zh-CN" altLang="en-US" sz="2400" dirty="0">
                <a:solidFill>
                  <a:srgbClr val="006600"/>
                </a:solidFill>
                <a:latin typeface="微软雅黑" panose="020B0503020204020204" pitchFamily="34" charset="-122"/>
                <a:ea typeface="微软雅黑" panose="020B0503020204020204" pitchFamily="34" charset="-122"/>
              </a:rPr>
              <a:t>树</a:t>
            </a:r>
            <a:r>
              <a:rPr lang="en-US" altLang="zh-CN" sz="2400" dirty="0">
                <a:solidFill>
                  <a:srgbClr val="006600"/>
                </a:solidFill>
                <a:latin typeface="微软雅黑" panose="020B0503020204020204" pitchFamily="34" charset="-122"/>
                <a:ea typeface="微软雅黑" panose="020B0503020204020204" pitchFamily="34" charset="-122"/>
              </a:rPr>
              <a:t>——</a:t>
            </a:r>
            <a:r>
              <a:rPr lang="zh-CN" altLang="en-US" sz="2400" dirty="0">
                <a:solidFill>
                  <a:srgbClr val="006600"/>
                </a:solidFill>
                <a:latin typeface="微软雅黑" panose="020B0503020204020204" pitchFamily="34" charset="-122"/>
                <a:ea typeface="微软雅黑" panose="020B0503020204020204" pitchFamily="34" charset="-122"/>
              </a:rPr>
              <a:t>讲述</a:t>
            </a:r>
            <a:r>
              <a:rPr lang="en-US" altLang="zh-CN" sz="2400" dirty="0">
                <a:solidFill>
                  <a:srgbClr val="006600"/>
                </a:solidFill>
                <a:latin typeface="微软雅黑" panose="020B0503020204020204" pitchFamily="34" charset="-122"/>
                <a:ea typeface="微软雅黑" panose="020B0503020204020204" pitchFamily="34" charset="-122"/>
              </a:rPr>
              <a:t>B+</a:t>
            </a:r>
            <a:r>
              <a:rPr lang="zh-CN" altLang="en-US" sz="2400" dirty="0">
                <a:solidFill>
                  <a:srgbClr val="006600"/>
                </a:solidFill>
                <a:latin typeface="微软雅黑" panose="020B0503020204020204" pitchFamily="34" charset="-122"/>
                <a:ea typeface="微软雅黑" panose="020B0503020204020204" pitchFamily="34" charset="-122"/>
              </a:rPr>
              <a:t>树的查找、插入和删除，通过图解玩转</a:t>
            </a:r>
            <a:r>
              <a:rPr lang="en-US" altLang="zh-CN" sz="2400" dirty="0">
                <a:solidFill>
                  <a:srgbClr val="006600"/>
                </a:solidFill>
                <a:latin typeface="微软雅黑" panose="020B0503020204020204" pitchFamily="34" charset="-122"/>
                <a:ea typeface="微软雅黑" panose="020B0503020204020204" pitchFamily="34" charset="-122"/>
              </a:rPr>
              <a:t>B+</a:t>
            </a:r>
            <a:r>
              <a:rPr lang="zh-CN" altLang="en-US" sz="2400" dirty="0">
                <a:solidFill>
                  <a:srgbClr val="006600"/>
                </a:solidFill>
                <a:latin typeface="微软雅黑" panose="020B0503020204020204" pitchFamily="34" charset="-122"/>
                <a:ea typeface="微软雅黑" panose="020B0503020204020204" pitchFamily="34" charset="-122"/>
              </a:rPr>
              <a:t>树，一起体会算法之美</a:t>
            </a:r>
            <a:r>
              <a:rPr lang="zh-CN" altLang="zh-CN" sz="2400" dirty="0">
                <a:solidFill>
                  <a:srgbClr val="0066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191889354"/>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7" name="文本框 6">
            <a:extLst>
              <a:ext uri="{FF2B5EF4-FFF2-40B4-BE49-F238E27FC236}">
                <a16:creationId xmlns:a16="http://schemas.microsoft.com/office/drawing/2014/main" id="{2079399E-701F-4C5C-8A00-C2DB783881E4}"/>
              </a:ext>
            </a:extLst>
          </p:cNvPr>
          <p:cNvSpPr txBox="1"/>
          <p:nvPr/>
        </p:nvSpPr>
        <p:spPr>
          <a:xfrm>
            <a:off x="1751460" y="1689003"/>
            <a:ext cx="8561773" cy="2238241"/>
          </a:xfrm>
          <a:prstGeom prst="rect">
            <a:avLst/>
          </a:prstGeom>
          <a:noFill/>
        </p:spPr>
        <p:txBody>
          <a:bodyPr wrap="square" rtlCol="0">
            <a:spAutoFit/>
          </a:bodyPr>
          <a:lstStyle/>
          <a:p>
            <a:pPr indent="648000">
              <a:lnSpc>
                <a:spcPct val="150000"/>
              </a:lnSpc>
            </a:pPr>
            <a:r>
              <a:rPr lang="zh-CN" altLang="en-US" sz="2400" dirty="0">
                <a:latin typeface="Times New Roman" panose="02020603050405020304" pitchFamily="18" charset="0"/>
                <a:ea typeface="宋体" panose="02010600030101010101" pitchFamily="2" charset="-122"/>
              </a:rPr>
              <a:t>二叉搜索树的搜索时间和树高成正比关系，通过减少二叉搜索树的高度，可以提高搜索效率。平衡二叉树可以减少树高，但是仍然不够彻底，因为每个节点只含有一个关键字，树高仍然为</a:t>
            </a:r>
            <a:r>
              <a:rPr lang="en-US" altLang="zh-CN" sz="2400" dirty="0">
                <a:latin typeface="Times New Roman" panose="02020603050405020304" pitchFamily="18" charset="0"/>
                <a:ea typeface="宋体" panose="02010600030101010101" pitchFamily="2" charset="-122"/>
              </a:rPr>
              <a:t>O(</a:t>
            </a:r>
            <a:r>
              <a:rPr lang="en-US" altLang="zh-CN" sz="2400" dirty="0" err="1">
                <a:latin typeface="Times New Roman" panose="02020603050405020304" pitchFamily="18" charset="0"/>
                <a:ea typeface="宋体" panose="02010600030101010101" pitchFamily="2" charset="-122"/>
              </a:rPr>
              <a:t>logn</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，能否继续压缩树高，使其更加扁平化呢？</a:t>
            </a:r>
            <a:endParaRPr lang="en-US" altLang="zh-CN" sz="2400" dirty="0">
              <a:latin typeface="Times New Roman" panose="02020603050405020304" pitchFamily="18" charset="0"/>
              <a:ea typeface="宋体" panose="02010600030101010101" pitchFamily="2" charset="-122"/>
            </a:endParaRP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7" name="文本框 6">
            <a:extLst>
              <a:ext uri="{FF2B5EF4-FFF2-40B4-BE49-F238E27FC236}">
                <a16:creationId xmlns:a16="http://schemas.microsoft.com/office/drawing/2014/main" id="{2079399E-701F-4C5C-8A00-C2DB783881E4}"/>
              </a:ext>
            </a:extLst>
          </p:cNvPr>
          <p:cNvSpPr txBox="1"/>
          <p:nvPr/>
        </p:nvSpPr>
        <p:spPr>
          <a:xfrm>
            <a:off x="1751461" y="1674013"/>
            <a:ext cx="8689078" cy="2241960"/>
          </a:xfrm>
          <a:prstGeom prst="rect">
            <a:avLst/>
          </a:prstGeom>
          <a:noFill/>
        </p:spPr>
        <p:txBody>
          <a:bodyPr wrap="square" rtlCol="0">
            <a:spAutoFit/>
          </a:bodyPr>
          <a:lstStyle/>
          <a:p>
            <a:pPr indent="648000">
              <a:lnSpc>
                <a:spcPct val="150000"/>
              </a:lnSpc>
            </a:pPr>
            <a:r>
              <a:rPr lang="zh-CN" altLang="en-US" sz="2400" dirty="0">
                <a:latin typeface="Times New Roman" panose="02020603050405020304" pitchFamily="18" charset="0"/>
                <a:ea typeface="宋体" panose="02010600030101010101" pitchFamily="2" charset="-122"/>
              </a:rPr>
              <a:t>如果一个节点不限于存储一个关键字，就可以包含多个关键字和多个子树，既保持二叉搜索树的特性，又具有平衡性，这样的搜索树称为</a:t>
            </a:r>
            <a:r>
              <a:rPr lang="zh-CN" altLang="en-US" sz="2400" b="1" dirty="0">
                <a:solidFill>
                  <a:srgbClr val="990000"/>
                </a:solidFill>
                <a:latin typeface="Times New Roman" panose="02020603050405020304" pitchFamily="18" charset="0"/>
                <a:ea typeface="宋体" panose="02010600030101010101" pitchFamily="2" charset="-122"/>
              </a:rPr>
              <a:t>多路平衡搜索树。</a:t>
            </a:r>
            <a:endParaRPr lang="en-US" altLang="zh-CN" sz="2400" b="1" dirty="0">
              <a:solidFill>
                <a:srgbClr val="990000"/>
              </a:solidFill>
              <a:latin typeface="Times New Roman" panose="02020603050405020304" pitchFamily="18" charset="0"/>
              <a:ea typeface="宋体" panose="02010600030101010101" pitchFamily="2" charset="-122"/>
            </a:endParaRPr>
          </a:p>
          <a:p>
            <a:pPr indent="648000">
              <a:lnSpc>
                <a:spcPct val="150000"/>
              </a:lnSpc>
            </a:pPr>
            <a:r>
              <a:rPr lang="zh-CN" altLang="en-US" sz="2400" b="1" dirty="0">
                <a:solidFill>
                  <a:srgbClr val="990000"/>
                </a:solidFill>
                <a:latin typeface="Times New Roman" panose="02020603050405020304" pitchFamily="18" charset="0"/>
                <a:ea typeface="宋体" panose="02010600030101010101" pitchFamily="2" charset="-122"/>
              </a:rPr>
              <a:t>多路平衡搜索树，又称为</a:t>
            </a:r>
            <a:r>
              <a:rPr lang="en-US" altLang="zh-CN" sz="2400" b="1" dirty="0">
                <a:solidFill>
                  <a:srgbClr val="990000"/>
                </a:solidFill>
                <a:latin typeface="Times New Roman" panose="02020603050405020304" pitchFamily="18" charset="0"/>
                <a:ea typeface="宋体" panose="02010600030101010101" pitchFamily="2" charset="-122"/>
              </a:rPr>
              <a:t>B-</a:t>
            </a:r>
            <a:r>
              <a:rPr lang="zh-CN" altLang="en-US" sz="2400" b="1" dirty="0">
                <a:solidFill>
                  <a:srgbClr val="990000"/>
                </a:solidFill>
                <a:latin typeface="Times New Roman" panose="02020603050405020304" pitchFamily="18" charset="0"/>
                <a:ea typeface="宋体" panose="02010600030101010101" pitchFamily="2" charset="-122"/>
              </a:rPr>
              <a:t>树，或者</a:t>
            </a:r>
            <a:r>
              <a:rPr lang="en-US" altLang="zh-CN" sz="2400" b="1" dirty="0">
                <a:solidFill>
                  <a:srgbClr val="990000"/>
                </a:solidFill>
                <a:latin typeface="Times New Roman" panose="02020603050405020304" pitchFamily="18" charset="0"/>
                <a:ea typeface="宋体" panose="02010600030101010101" pitchFamily="2" charset="-122"/>
              </a:rPr>
              <a:t>B</a:t>
            </a:r>
            <a:r>
              <a:rPr lang="zh-CN" altLang="en-US" sz="2400" b="1" dirty="0">
                <a:solidFill>
                  <a:srgbClr val="990000"/>
                </a:solidFill>
                <a:latin typeface="Times New Roman" panose="02020603050405020304" pitchFamily="18" charset="0"/>
                <a:ea typeface="宋体" panose="02010600030101010101" pitchFamily="2" charset="-122"/>
              </a:rPr>
              <a:t>树。</a:t>
            </a:r>
            <a:endParaRPr lang="en-US" altLang="zh-CN" sz="2400" b="1" dirty="0">
              <a:solidFill>
                <a:srgbClr val="99000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546524135"/>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pic>
        <p:nvPicPr>
          <p:cNvPr id="3" name="图片 2">
            <a:extLst>
              <a:ext uri="{FF2B5EF4-FFF2-40B4-BE49-F238E27FC236}">
                <a16:creationId xmlns:a16="http://schemas.microsoft.com/office/drawing/2014/main" id="{C301924D-5A4C-4006-A8D8-D348977FA7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1380" y="1701965"/>
            <a:ext cx="10091322" cy="3389850"/>
          </a:xfrm>
          <a:prstGeom prst="rect">
            <a:avLst/>
          </a:prstGeom>
        </p:spPr>
      </p:pic>
    </p:spTree>
    <p:extLst>
      <p:ext uri="{BB962C8B-B14F-4D97-AF65-F5344CB8AC3E}">
        <p14:creationId xmlns:p14="http://schemas.microsoft.com/office/powerpoint/2010/main" val="2517517219"/>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7" name="文本框 6">
            <a:extLst>
              <a:ext uri="{FF2B5EF4-FFF2-40B4-BE49-F238E27FC236}">
                <a16:creationId xmlns:a16="http://schemas.microsoft.com/office/drawing/2014/main" id="{2079399E-701F-4C5C-8A00-C2DB783881E4}"/>
              </a:ext>
            </a:extLst>
          </p:cNvPr>
          <p:cNvSpPr txBox="1"/>
          <p:nvPr/>
        </p:nvSpPr>
        <p:spPr>
          <a:xfrm>
            <a:off x="1288926" y="1478882"/>
            <a:ext cx="9339099" cy="2792239"/>
          </a:xfrm>
          <a:prstGeom prst="rect">
            <a:avLst/>
          </a:prstGeom>
          <a:noFill/>
        </p:spPr>
        <p:txBody>
          <a:bodyPr wrap="square" rtlCol="0">
            <a:spAutoFit/>
          </a:bodyPr>
          <a:lstStyle/>
          <a:p>
            <a:pPr indent="648000">
              <a:lnSpc>
                <a:spcPct val="150000"/>
              </a:lnSpc>
            </a:pPr>
            <a:r>
              <a:rPr lang="zh-CN" altLang="en-US" sz="2400" b="1" dirty="0">
                <a:solidFill>
                  <a:srgbClr val="990000"/>
                </a:solidFill>
                <a:latin typeface="Times New Roman" panose="02020603050405020304" pitchFamily="18" charset="0"/>
                <a:ea typeface="宋体" panose="02010600030101010101" pitchFamily="2" charset="-122"/>
              </a:rPr>
              <a:t>那么是不是越扁平就越好呢？</a:t>
            </a:r>
            <a:endParaRPr lang="en-US" altLang="zh-CN" sz="2400" b="1" dirty="0">
              <a:solidFill>
                <a:srgbClr val="990000"/>
              </a:solidFill>
              <a:latin typeface="Times New Roman" panose="02020603050405020304" pitchFamily="18" charset="0"/>
              <a:ea typeface="宋体" panose="02010600030101010101" pitchFamily="2" charset="-122"/>
            </a:endParaRPr>
          </a:p>
          <a:p>
            <a:pPr indent="648000">
              <a:lnSpc>
                <a:spcPct val="150000"/>
              </a:lnSpc>
            </a:pPr>
            <a:r>
              <a:rPr lang="zh-CN" altLang="en-US" sz="2400" dirty="0">
                <a:latin typeface="Times New Roman" panose="02020603050405020304" pitchFamily="18" charset="0"/>
                <a:ea typeface="宋体" panose="02010600030101010101" pitchFamily="2" charset="-122"/>
              </a:rPr>
              <a:t>再压缩下去，就变成一个包含所有节点的树根了！</a:t>
            </a:r>
          </a:p>
          <a:p>
            <a:pPr indent="648000">
              <a:lnSpc>
                <a:spcPct val="150000"/>
              </a:lnSpc>
            </a:pPr>
            <a:r>
              <a:rPr lang="zh-CN" altLang="en-US" sz="2400" dirty="0">
                <a:latin typeface="Times New Roman" panose="02020603050405020304" pitchFamily="18" charset="0"/>
                <a:ea typeface="宋体" panose="02010600030101010101" pitchFamily="2" charset="-122"/>
              </a:rPr>
              <a:t>事实上并非如此，多路平衡搜索树主要用于大规模数据的分级存储搜索，将内存的“高速度”和外存的“大容量”结合起来，提高搜索效率。</a:t>
            </a:r>
          </a:p>
        </p:txBody>
      </p:sp>
    </p:spTree>
    <p:extLst>
      <p:ext uri="{BB962C8B-B14F-4D97-AF65-F5344CB8AC3E}">
        <p14:creationId xmlns:p14="http://schemas.microsoft.com/office/powerpoint/2010/main" val="1750466646"/>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7" name="文本框 6">
            <a:extLst>
              <a:ext uri="{FF2B5EF4-FFF2-40B4-BE49-F238E27FC236}">
                <a16:creationId xmlns:a16="http://schemas.microsoft.com/office/drawing/2014/main" id="{2079399E-701F-4C5C-8A00-C2DB783881E4}"/>
              </a:ext>
            </a:extLst>
          </p:cNvPr>
          <p:cNvSpPr txBox="1"/>
          <p:nvPr/>
        </p:nvSpPr>
        <p:spPr>
          <a:xfrm>
            <a:off x="1582766" y="1344229"/>
            <a:ext cx="9026467" cy="3900235"/>
          </a:xfrm>
          <a:prstGeom prst="rect">
            <a:avLst/>
          </a:prstGeom>
          <a:noFill/>
        </p:spPr>
        <p:txBody>
          <a:bodyPr wrap="square" rtlCol="0">
            <a:spAutoFit/>
          </a:bodyPr>
          <a:lstStyle/>
          <a:p>
            <a:pPr indent="648000">
              <a:lnSpc>
                <a:spcPct val="150000"/>
              </a:lnSpc>
            </a:pPr>
            <a:r>
              <a:rPr lang="zh-CN" altLang="en-US" sz="2400" dirty="0">
                <a:latin typeface="Times New Roman" panose="02020603050405020304" pitchFamily="18" charset="0"/>
                <a:ea typeface="宋体" panose="02010600030101010101" pitchFamily="2" charset="-122"/>
              </a:rPr>
              <a:t>一棵</a:t>
            </a:r>
            <a:r>
              <a:rPr lang="en-US" altLang="zh-CN" sz="2400" dirty="0">
                <a:latin typeface="Times New Roman" panose="02020603050405020304" pitchFamily="18" charset="0"/>
                <a:ea typeface="宋体" panose="02010600030101010101" pitchFamily="2" charset="-122"/>
              </a:rPr>
              <a:t>m</a:t>
            </a:r>
            <a:r>
              <a:rPr lang="zh-CN" altLang="en-US" sz="2400" dirty="0">
                <a:latin typeface="Times New Roman" panose="02020603050405020304" pitchFamily="18" charset="0"/>
                <a:ea typeface="宋体" panose="02010600030101010101" pitchFamily="2" charset="-122"/>
              </a:rPr>
              <a:t>阶</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树，或为空树，或满足以下特性。</a:t>
            </a:r>
          </a:p>
          <a:p>
            <a:pPr indent="648000">
              <a:lnSpc>
                <a:spcPct val="150000"/>
              </a:lnSpc>
            </a:pP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）每个节点最多有</a:t>
            </a:r>
            <a:r>
              <a:rPr lang="en-US" altLang="zh-CN" sz="2400" dirty="0">
                <a:latin typeface="Times New Roman" panose="02020603050405020304" pitchFamily="18" charset="0"/>
                <a:ea typeface="宋体" panose="02010600030101010101" pitchFamily="2" charset="-122"/>
              </a:rPr>
              <a:t>m</a:t>
            </a:r>
            <a:r>
              <a:rPr lang="zh-CN" altLang="en-US" sz="2400" dirty="0">
                <a:latin typeface="Times New Roman" panose="02020603050405020304" pitchFamily="18" charset="0"/>
                <a:ea typeface="宋体" panose="02010600030101010101" pitchFamily="2" charset="-122"/>
              </a:rPr>
              <a:t>棵子树。</a:t>
            </a:r>
          </a:p>
          <a:p>
            <a:pPr indent="648000">
              <a:lnSpc>
                <a:spcPct val="150000"/>
              </a:lnSpc>
            </a:pPr>
            <a:r>
              <a:rPr lang="en-US" altLang="zh-CN" sz="2400" dirty="0">
                <a:latin typeface="Times New Roman" panose="02020603050405020304" pitchFamily="18" charset="0"/>
                <a:ea typeface="宋体" panose="02010600030101010101" pitchFamily="2" charset="-122"/>
              </a:rPr>
              <a:t>2</a:t>
            </a:r>
            <a:r>
              <a:rPr lang="zh-CN" altLang="en-US" sz="2400" dirty="0">
                <a:latin typeface="Times New Roman" panose="02020603050405020304" pitchFamily="18" charset="0"/>
                <a:ea typeface="宋体" panose="02010600030101010101" pitchFamily="2" charset="-122"/>
              </a:rPr>
              <a:t>）根节点至少有两棵子树。</a:t>
            </a:r>
          </a:p>
          <a:p>
            <a:pPr indent="648000">
              <a:lnSpc>
                <a:spcPct val="150000"/>
              </a:lnSpc>
            </a:pPr>
            <a:r>
              <a:rPr lang="en-US" altLang="zh-CN" sz="2400" dirty="0">
                <a:latin typeface="Times New Roman" panose="02020603050405020304" pitchFamily="18" charset="0"/>
                <a:ea typeface="宋体" panose="02010600030101010101" pitchFamily="2" charset="-122"/>
              </a:rPr>
              <a:t>3</a:t>
            </a:r>
            <a:r>
              <a:rPr lang="zh-CN" altLang="en-US" sz="2400" dirty="0">
                <a:latin typeface="Times New Roman" panose="02020603050405020304" pitchFamily="18" charset="0"/>
                <a:ea typeface="宋体" panose="02010600030101010101" pitchFamily="2" charset="-122"/>
              </a:rPr>
              <a:t>）内部节点（除根和叶子之外的节点）至少有</a:t>
            </a:r>
            <a:r>
              <a:rPr lang="zh-CN" altLang="en-US"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rPr>
              <a:t>m/2</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zh-CN" altLang="en-US" sz="2400" dirty="0">
                <a:latin typeface="Times New Roman" panose="02020603050405020304" pitchFamily="18" charset="0"/>
                <a:ea typeface="宋体" panose="02010600030101010101" pitchFamily="2" charset="-122"/>
              </a:rPr>
              <a:t>棵子树。</a:t>
            </a:r>
          </a:p>
          <a:p>
            <a:pPr indent="648000">
              <a:lnSpc>
                <a:spcPct val="150000"/>
              </a:lnSpc>
            </a:pPr>
            <a:r>
              <a:rPr lang="en-US" altLang="zh-CN" sz="2400" dirty="0">
                <a:latin typeface="Times New Roman" panose="02020603050405020304" pitchFamily="18" charset="0"/>
                <a:ea typeface="宋体" panose="02010600030101010101" pitchFamily="2" charset="-122"/>
              </a:rPr>
              <a:t>4</a:t>
            </a:r>
            <a:r>
              <a:rPr lang="zh-CN" altLang="en-US" sz="2400" dirty="0">
                <a:latin typeface="Times New Roman" panose="02020603050405020304" pitchFamily="18" charset="0"/>
                <a:ea typeface="宋体" panose="02010600030101010101" pitchFamily="2" charset="-122"/>
              </a:rPr>
              <a:t>）终端节点（叶子）在同一层上，并且不带信息（空指针），通常称为失败节点。</a:t>
            </a:r>
          </a:p>
          <a:p>
            <a:pPr indent="648000">
              <a:lnSpc>
                <a:spcPct val="150000"/>
              </a:lnSpc>
            </a:pPr>
            <a:r>
              <a:rPr lang="en-US" altLang="zh-CN" sz="2400" dirty="0">
                <a:latin typeface="Times New Roman" panose="02020603050405020304" pitchFamily="18" charset="0"/>
                <a:ea typeface="宋体" panose="02010600030101010101" pitchFamily="2" charset="-122"/>
              </a:rPr>
              <a:t>5</a:t>
            </a:r>
            <a:r>
              <a:rPr lang="zh-CN" altLang="en-US" sz="2400" dirty="0">
                <a:latin typeface="Times New Roman" panose="02020603050405020304" pitchFamily="18" charset="0"/>
                <a:ea typeface="宋体" panose="02010600030101010101" pitchFamily="2" charset="-122"/>
              </a:rPr>
              <a:t>）非终端节点的关键字个数比子树个数少</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3111462484"/>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7" name="文本框 6">
            <a:extLst>
              <a:ext uri="{FF2B5EF4-FFF2-40B4-BE49-F238E27FC236}">
                <a16:creationId xmlns:a16="http://schemas.microsoft.com/office/drawing/2014/main" id="{2079399E-701F-4C5C-8A00-C2DB783881E4}"/>
              </a:ext>
            </a:extLst>
          </p:cNvPr>
          <p:cNvSpPr txBox="1"/>
          <p:nvPr/>
        </p:nvSpPr>
        <p:spPr>
          <a:xfrm>
            <a:off x="1231577" y="1173198"/>
            <a:ext cx="9728844" cy="1684244"/>
          </a:xfrm>
          <a:prstGeom prst="rect">
            <a:avLst/>
          </a:prstGeom>
          <a:noFill/>
        </p:spPr>
        <p:txBody>
          <a:bodyPr wrap="square" rtlCol="0">
            <a:spAutoFit/>
          </a:bodyPr>
          <a:lstStyle/>
          <a:p>
            <a:pPr indent="648000">
              <a:lnSpc>
                <a:spcPct val="150000"/>
              </a:lnSpc>
            </a:pPr>
            <a:r>
              <a:rPr lang="zh-CN" altLang="en-US" sz="2400" dirty="0">
                <a:latin typeface="Times New Roman" panose="02020603050405020304" pitchFamily="18" charset="0"/>
                <a:ea typeface="宋体" panose="02010600030101010101" pitchFamily="2" charset="-122"/>
              </a:rPr>
              <a:t>例如，</a:t>
            </a:r>
            <a:r>
              <a:rPr lang="en-US" altLang="zh-CN" sz="2400" dirty="0">
                <a:latin typeface="Times New Roman" panose="02020603050405020304" pitchFamily="18" charset="0"/>
                <a:ea typeface="宋体" panose="02010600030101010101" pitchFamily="2" charset="-122"/>
              </a:rPr>
              <a:t>3</a:t>
            </a:r>
            <a:r>
              <a:rPr lang="zh-CN" altLang="en-US" sz="2400" dirty="0">
                <a:latin typeface="Times New Roman" panose="02020603050405020304" pitchFamily="18" charset="0"/>
                <a:ea typeface="宋体" panose="02010600030101010101" pitchFamily="2" charset="-122"/>
              </a:rPr>
              <a:t>阶</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树，其内部节点的子树个数</a:t>
            </a:r>
            <a:r>
              <a:rPr lang="en-US" altLang="zh-CN" sz="2400" dirty="0">
                <a:latin typeface="Times New Roman" panose="02020603050405020304" pitchFamily="18" charset="0"/>
                <a:ea typeface="宋体" panose="02010600030101010101" pitchFamily="2" charset="-122"/>
              </a:rPr>
              <a:t>2≤k≤3</a:t>
            </a:r>
            <a:r>
              <a:rPr lang="zh-CN" altLang="en-US" sz="2400" dirty="0">
                <a:latin typeface="Times New Roman" panose="02020603050405020304" pitchFamily="18" charset="0"/>
                <a:ea typeface="宋体" panose="02010600030101010101" pitchFamily="2" charset="-122"/>
              </a:rPr>
              <a:t>，所以又称为</a:t>
            </a:r>
            <a:r>
              <a:rPr lang="en-US" altLang="zh-CN" sz="2400" dirty="0">
                <a:latin typeface="Times New Roman" panose="02020603050405020304" pitchFamily="18" charset="0"/>
                <a:ea typeface="宋体" panose="02010600030101010101" pitchFamily="2" charset="-122"/>
              </a:rPr>
              <a:t>2-3</a:t>
            </a:r>
            <a:r>
              <a:rPr lang="zh-CN" altLang="en-US" sz="2400" dirty="0">
                <a:latin typeface="Times New Roman" panose="02020603050405020304" pitchFamily="18" charset="0"/>
                <a:ea typeface="宋体" panose="02010600030101010101" pitchFamily="2" charset="-122"/>
              </a:rPr>
              <a:t>树。也就是说，每个节点有</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2</a:t>
            </a:r>
            <a:r>
              <a:rPr lang="zh-CN" altLang="en-US" sz="2400" dirty="0">
                <a:latin typeface="Times New Roman" panose="02020603050405020304" pitchFamily="18" charset="0"/>
                <a:ea typeface="宋体" panose="02010600030101010101" pitchFamily="2" charset="-122"/>
              </a:rPr>
              <a:t>个关键字、</a:t>
            </a:r>
            <a:r>
              <a:rPr lang="en-US" altLang="zh-CN" sz="2400" dirty="0">
                <a:latin typeface="Times New Roman" panose="02020603050405020304" pitchFamily="18" charset="0"/>
                <a:ea typeface="宋体" panose="02010600030101010101" pitchFamily="2" charset="-122"/>
              </a:rPr>
              <a:t>2</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3</a:t>
            </a:r>
            <a:r>
              <a:rPr lang="zh-CN" altLang="en-US" sz="2400" dirty="0">
                <a:latin typeface="Times New Roman" panose="02020603050405020304" pitchFamily="18" charset="0"/>
                <a:ea typeface="宋体" panose="02010600030101010101" pitchFamily="2" charset="-122"/>
              </a:rPr>
              <a:t>棵子树，所有的叶子都在最后一层，如图所示。</a:t>
            </a:r>
            <a:endParaRPr lang="en-US" altLang="zh-CN" sz="2400" dirty="0">
              <a:latin typeface="Times New Roman" panose="02020603050405020304" pitchFamily="18" charset="0"/>
              <a:ea typeface="宋体" panose="02010600030101010101" pitchFamily="2" charset="-122"/>
            </a:endParaRPr>
          </a:p>
        </p:txBody>
      </p:sp>
      <p:pic>
        <p:nvPicPr>
          <p:cNvPr id="3" name="图片 2">
            <a:extLst>
              <a:ext uri="{FF2B5EF4-FFF2-40B4-BE49-F238E27FC236}">
                <a16:creationId xmlns:a16="http://schemas.microsoft.com/office/drawing/2014/main" id="{338B62C7-76A9-432B-B35F-A3D93451BF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0284" y="2816947"/>
            <a:ext cx="7791429" cy="2867855"/>
          </a:xfrm>
          <a:prstGeom prst="rect">
            <a:avLst/>
          </a:prstGeom>
        </p:spPr>
      </p:pic>
    </p:spTree>
    <p:extLst>
      <p:ext uri="{BB962C8B-B14F-4D97-AF65-F5344CB8AC3E}">
        <p14:creationId xmlns:p14="http://schemas.microsoft.com/office/powerpoint/2010/main" val="500734426"/>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7" name="文本框 6">
            <a:extLst>
              <a:ext uri="{FF2B5EF4-FFF2-40B4-BE49-F238E27FC236}">
                <a16:creationId xmlns:a16="http://schemas.microsoft.com/office/drawing/2014/main" id="{2079399E-701F-4C5C-8A00-C2DB783881E4}"/>
              </a:ext>
            </a:extLst>
          </p:cNvPr>
          <p:cNvSpPr txBox="1"/>
          <p:nvPr/>
        </p:nvSpPr>
        <p:spPr>
          <a:xfrm>
            <a:off x="1515311" y="1734992"/>
            <a:ext cx="9161378" cy="2241960"/>
          </a:xfrm>
          <a:prstGeom prst="rect">
            <a:avLst/>
          </a:prstGeom>
          <a:noFill/>
        </p:spPr>
        <p:txBody>
          <a:bodyPr wrap="square" rtlCol="0">
            <a:spAutoFit/>
          </a:bodyPr>
          <a:lstStyle/>
          <a:p>
            <a:pPr indent="648000">
              <a:lnSpc>
                <a:spcPct val="150000"/>
              </a:lnSpc>
            </a:pP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树具有</a:t>
            </a:r>
            <a:r>
              <a:rPr lang="zh-CN" altLang="en-US" sz="2400" b="1" dirty="0">
                <a:solidFill>
                  <a:srgbClr val="990000"/>
                </a:solidFill>
                <a:latin typeface="Times New Roman" panose="02020603050405020304" pitchFamily="18" charset="0"/>
                <a:ea typeface="宋体" panose="02010600030101010101" pitchFamily="2" charset="-122"/>
              </a:rPr>
              <a:t>平衡</a:t>
            </a:r>
            <a:r>
              <a:rPr lang="zh-CN" altLang="en-US" sz="2400" dirty="0">
                <a:latin typeface="Times New Roman" panose="02020603050405020304" pitchFamily="18" charset="0"/>
                <a:ea typeface="宋体" panose="02010600030101010101" pitchFamily="2" charset="-122"/>
              </a:rPr>
              <a:t>、</a:t>
            </a:r>
            <a:r>
              <a:rPr lang="zh-CN" altLang="en-US" sz="2400" b="1" dirty="0">
                <a:solidFill>
                  <a:srgbClr val="990000"/>
                </a:solidFill>
                <a:latin typeface="Times New Roman" panose="02020603050405020304" pitchFamily="18" charset="0"/>
                <a:ea typeface="宋体" panose="02010600030101010101" pitchFamily="2" charset="-122"/>
              </a:rPr>
              <a:t>有序</a:t>
            </a:r>
            <a:r>
              <a:rPr lang="zh-CN" altLang="en-US" sz="2400" dirty="0">
                <a:latin typeface="Times New Roman" panose="02020603050405020304" pitchFamily="18" charset="0"/>
                <a:ea typeface="宋体" panose="02010600030101010101" pitchFamily="2" charset="-122"/>
              </a:rPr>
              <a:t>、</a:t>
            </a:r>
            <a:r>
              <a:rPr lang="zh-CN" altLang="en-US" sz="2400" b="1" dirty="0">
                <a:solidFill>
                  <a:srgbClr val="990000"/>
                </a:solidFill>
                <a:latin typeface="Times New Roman" panose="02020603050405020304" pitchFamily="18" charset="0"/>
                <a:ea typeface="宋体" panose="02010600030101010101" pitchFamily="2" charset="-122"/>
              </a:rPr>
              <a:t>多路</a:t>
            </a:r>
            <a:r>
              <a:rPr lang="zh-CN" altLang="en-US" sz="2400" dirty="0">
                <a:latin typeface="Times New Roman" panose="02020603050405020304" pitchFamily="18" charset="0"/>
                <a:ea typeface="宋体" panose="02010600030101010101" pitchFamily="2" charset="-122"/>
              </a:rPr>
              <a:t>的特点。</a:t>
            </a:r>
            <a:endParaRPr lang="en-US" altLang="zh-CN" sz="2400" dirty="0">
              <a:latin typeface="Times New Roman" panose="02020603050405020304" pitchFamily="18" charset="0"/>
              <a:ea typeface="宋体" panose="02010600030101010101" pitchFamily="2" charset="-122"/>
            </a:endParaRPr>
          </a:p>
          <a:p>
            <a:pPr indent="648000">
              <a:lnSpc>
                <a:spcPct val="150000"/>
              </a:lnSpc>
            </a:pP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树的查找、插入、删除操作时间复杂度与树高成正比，因此先分析树高，然后详解</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树的查找、插入、删除等基本操作。</a:t>
            </a:r>
            <a:endParaRPr lang="en-US" altLang="zh-CN" sz="2400" dirty="0">
              <a:latin typeface="Times New Roman" panose="02020603050405020304" pitchFamily="18" charset="0"/>
              <a:ea typeface="宋体" panose="02010600030101010101" pitchFamily="2" charset="-122"/>
            </a:endParaRPr>
          </a:p>
          <a:p>
            <a:pPr indent="648000">
              <a:lnSpc>
                <a:spcPct val="150000"/>
              </a:lnSpc>
            </a:pPr>
            <a:r>
              <a:rPr lang="zh-CN" altLang="en-US" sz="2400" b="1" dirty="0">
                <a:solidFill>
                  <a:srgbClr val="990000"/>
                </a:solidFill>
                <a:latin typeface="Times New Roman" panose="02020603050405020304" pitchFamily="18" charset="0"/>
                <a:ea typeface="宋体" panose="02010600030101010101" pitchFamily="2" charset="-122"/>
              </a:rPr>
              <a:t>思考：</a:t>
            </a:r>
            <a:r>
              <a:rPr lang="zh-CN" altLang="en-US" sz="2400" dirty="0">
                <a:latin typeface="Times New Roman" panose="02020603050405020304" pitchFamily="18" charset="0"/>
                <a:ea typeface="宋体" panose="02010600030101010101" pitchFamily="2" charset="-122"/>
              </a:rPr>
              <a:t>一棵含有</a:t>
            </a:r>
            <a:r>
              <a:rPr lang="en-US" altLang="zh-CN" sz="2400" dirty="0">
                <a:latin typeface="Times New Roman" panose="02020603050405020304" pitchFamily="18" charset="0"/>
                <a:ea typeface="宋体" panose="02010600030101010101" pitchFamily="2" charset="-122"/>
              </a:rPr>
              <a:t>n</a:t>
            </a:r>
            <a:r>
              <a:rPr lang="zh-CN" altLang="en-US" sz="2400" dirty="0">
                <a:latin typeface="Times New Roman" panose="02020603050405020304" pitchFamily="18" charset="0"/>
                <a:ea typeface="宋体" panose="02010600030101010101" pitchFamily="2" charset="-122"/>
              </a:rPr>
              <a:t>个关键字的</a:t>
            </a:r>
            <a:r>
              <a:rPr lang="en-US" altLang="zh-CN" sz="2400" dirty="0">
                <a:latin typeface="Times New Roman" panose="02020603050405020304" pitchFamily="18" charset="0"/>
                <a:ea typeface="宋体" panose="02010600030101010101" pitchFamily="2" charset="-122"/>
              </a:rPr>
              <a:t>m</a:t>
            </a:r>
            <a:r>
              <a:rPr lang="zh-CN" altLang="en-US" sz="2400" dirty="0">
                <a:latin typeface="Times New Roman" panose="02020603050405020304" pitchFamily="18" charset="0"/>
                <a:ea typeface="宋体" panose="02010600030101010101" pitchFamily="2" charset="-122"/>
              </a:rPr>
              <a:t>阶</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树最大高度是多少呢？</a:t>
            </a:r>
            <a:endParaRPr lang="en-US" altLang="zh-CN" sz="24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355583499"/>
      </p:ext>
    </p:extLst>
  </p:cSld>
  <p:clrMapOvr>
    <a:masterClrMapping/>
  </p:clrMapOvr>
  <p:transition spd="med">
    <p:pull/>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TotalTime>
  <Words>1094</Words>
  <Application>Microsoft Office PowerPoint</Application>
  <PresentationFormat>宽屏</PresentationFormat>
  <Paragraphs>88</Paragraphs>
  <Slides>26</Slides>
  <Notes>26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等线</vt:lpstr>
      <vt:lpstr>等线 Light</vt:lpstr>
      <vt:lpstr>微软雅黑</vt:lpstr>
      <vt:lpstr>印品黑体</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5a7580219f0b6</dc:title>
  <dc:creator>高志远</dc:creator>
  <cp:lastModifiedBy>祁 全</cp:lastModifiedBy>
  <cp:revision>444</cp:revision>
  <dcterms:created xsi:type="dcterms:W3CDTF">2018-02-03T05:34:00Z</dcterms:created>
  <dcterms:modified xsi:type="dcterms:W3CDTF">2020-02-08T12:39:34Z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