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77" r:id="rId4"/>
    <p:sldId id="272" r:id="rId5"/>
    <p:sldId id="266" r:id="rId6"/>
    <p:sldId id="267" r:id="rId7"/>
    <p:sldId id="279" r:id="rId8"/>
    <p:sldId id="282" r:id="rId9"/>
    <p:sldId id="278" r:id="rId10"/>
    <p:sldId id="28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6600"/>
    <a:srgbClr val="0033CC"/>
    <a:srgbClr val="1BA486"/>
    <a:srgbClr val="2FB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2" autoAdjust="0"/>
    <p:restoredTop sz="94711"/>
  </p:normalViewPr>
  <p:slideViewPr>
    <p:cSldViewPr snapToGrid="0">
      <p:cViewPr varScale="1">
        <p:scale>
          <a:sx n="64" d="100"/>
          <a:sy n="64"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09D85-8CC2-4BA6-A68E-A2FF53FBEE1B}" type="datetimeFigureOut">
              <a:rPr lang="zh-CN" altLang="en-US" smtClean="0"/>
              <a:t>2020/2/8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263F8-6408-4335-B3DC-0FAED625441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10</a:t>
            </a:fld>
            <a:endParaRPr lang="zh-CN" altLang="en-US"/>
          </a:p>
        </p:txBody>
      </p:sp>
    </p:spTree>
    <p:extLst>
      <p:ext uri="{BB962C8B-B14F-4D97-AF65-F5344CB8AC3E}">
        <p14:creationId xmlns:p14="http://schemas.microsoft.com/office/powerpoint/2010/main" val="358942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7</a:t>
            </a:fld>
            <a:endParaRPr lang="zh-CN" altLang="en-US"/>
          </a:p>
        </p:txBody>
      </p:sp>
    </p:spTree>
    <p:extLst>
      <p:ext uri="{BB962C8B-B14F-4D97-AF65-F5344CB8AC3E}">
        <p14:creationId xmlns:p14="http://schemas.microsoft.com/office/powerpoint/2010/main" val="272105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8</a:t>
            </a:fld>
            <a:endParaRPr lang="zh-CN" altLang="en-US"/>
          </a:p>
        </p:txBody>
      </p:sp>
    </p:spTree>
    <p:extLst>
      <p:ext uri="{BB962C8B-B14F-4D97-AF65-F5344CB8AC3E}">
        <p14:creationId xmlns:p14="http://schemas.microsoft.com/office/powerpoint/2010/main" val="216741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advTm="300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A655-D562-4EF7-A260-06DCED64A3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Tm="300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26579" y="2676407"/>
            <a:ext cx="5032147" cy="1107996"/>
          </a:xfrm>
          <a:prstGeom prst="rect">
            <a:avLst/>
          </a:prstGeom>
          <a:noFill/>
        </p:spPr>
        <p:txBody>
          <a:bodyPr wrap="none" rtlCol="0">
            <a:spAutoFit/>
            <a:scene3d>
              <a:camera prst="orthographicFront"/>
              <a:lightRig rig="threePt" dir="t"/>
            </a:scene3d>
          </a:bodyPr>
          <a:lstStyle/>
          <a:p>
            <a:r>
              <a:rPr lang="zh-CN" altLang="en-US" sz="6600" spc="-300" dirty="0">
                <a:ln/>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趣学数据结构</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nvGrpSpPr>
            <p:cNvPr id="12" name="组合 11"/>
            <p:cNvGrpSpPr/>
            <p:nvPr/>
          </p:nvGrpSpPr>
          <p:grpSpPr>
            <a:xfrm>
              <a:off x="7541902" y="2620370"/>
              <a:ext cx="4650097" cy="1491018"/>
              <a:chOff x="7541902" y="2620370"/>
              <a:chExt cx="4650097" cy="1491018"/>
            </a:xfrm>
          </p:grpSpPr>
          <p:sp>
            <p:nvSpPr>
              <p:cNvPr id="9" name="矩形 8"/>
              <p:cNvSpPr/>
              <p:nvPr/>
            </p:nvSpPr>
            <p:spPr>
              <a:xfrm>
                <a:off x="7541902" y="2620370"/>
                <a:ext cx="4650097"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0" y="2887354"/>
                <a:ext cx="957049" cy="957049"/>
              </a:xfrm>
              <a:prstGeom prst="rect">
                <a:avLst/>
              </a:prstGeom>
            </p:spPr>
          </p:pic>
        </p:grpSp>
      </p:grpSp>
      <p:sp>
        <p:nvSpPr>
          <p:cNvPr id="14" name="文本框 13"/>
          <p:cNvSpPr txBox="1"/>
          <p:nvPr/>
        </p:nvSpPr>
        <p:spPr>
          <a:xfrm>
            <a:off x="10460143" y="305811"/>
            <a:ext cx="1087157" cy="461665"/>
          </a:xfrm>
          <a:prstGeom prst="rect">
            <a:avLst/>
          </a:prstGeom>
          <a:noFill/>
        </p:spPr>
        <p:txBody>
          <a:bodyPr wrap="none" rtlCol="0">
            <a:spAutoFit/>
          </a:bodyPr>
          <a:lstStyle/>
          <a:p>
            <a:pPr algn="r"/>
            <a:r>
              <a:rPr lang="en-US" altLang="zh-CN"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rPr>
              <a:t>LOGO</a:t>
            </a:r>
            <a:endParaRPr lang="zh-CN" altLang="en-US"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17" name="文本框 16"/>
          <p:cNvSpPr txBox="1"/>
          <p:nvPr/>
        </p:nvSpPr>
        <p:spPr>
          <a:xfrm>
            <a:off x="1106166" y="6095199"/>
            <a:ext cx="6633547" cy="338554"/>
          </a:xfrm>
          <a:prstGeom prst="rect">
            <a:avLst/>
          </a:prstGeom>
          <a:noFill/>
        </p:spPr>
        <p:txBody>
          <a:bodyPr wrap="none" rtlCol="0">
            <a:spAutoFit/>
          </a:bodyPr>
          <a:lstStyle/>
          <a:p>
            <a:r>
              <a:rPr lang="en-US" altLang="zh-CN"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rPr>
              <a:t>DESIGNED &amp; WORDPRESS ALL BY ALONIC</a:t>
            </a:r>
            <a:endParaRPr lang="zh-CN" altLang="en-US"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endParaRPr>
          </a:p>
        </p:txBody>
      </p:sp>
      <p:sp>
        <p:nvSpPr>
          <p:cNvPr id="8" name="文本框 7"/>
          <p:cNvSpPr txBox="1"/>
          <p:nvPr/>
        </p:nvSpPr>
        <p:spPr>
          <a:xfrm>
            <a:off x="4107471" y="4143913"/>
            <a:ext cx="2339102" cy="523220"/>
          </a:xfrm>
          <a:prstGeom prst="rect">
            <a:avLst/>
          </a:prstGeom>
          <a:noFill/>
        </p:spPr>
        <p:txBody>
          <a:bodyPr wrap="none" rtlCol="0" anchor="t">
            <a:spAutoFit/>
          </a:bodyPr>
          <a:lstStyle/>
          <a:p>
            <a:r>
              <a:rPr lang="zh-CN" altLang="en-US"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主讲：陈小玉</a:t>
            </a:r>
            <a:endParaRPr lang="en-US" altLang="zh-CN"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4"/>
          <a:stretch>
            <a:fillRect/>
          </a:stretch>
        </p:blipFill>
        <p:spPr>
          <a:xfrm>
            <a:off x="9992995" y="220345"/>
            <a:ext cx="1877060" cy="699770"/>
          </a:xfrm>
          <a:prstGeom prst="rect">
            <a:avLst/>
          </a:prstGeom>
        </p:spPr>
      </p:pic>
    </p:spTree>
  </p:cSld>
  <p:clrMapOvr>
    <a:masterClrMapping/>
  </p:clrMapOvr>
  <p:transition spd="med" advTm="3000">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507144"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下节预告 </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6" name="文本框 5">
            <a:extLst>
              <a:ext uri="{FF2B5EF4-FFF2-40B4-BE49-F238E27FC236}">
                <a16:creationId xmlns:a16="http://schemas.microsoft.com/office/drawing/2014/main" id="{21D6216C-7A3A-43AF-A934-0A1B7001B41F}"/>
              </a:ext>
            </a:extLst>
          </p:cNvPr>
          <p:cNvSpPr txBox="1"/>
          <p:nvPr/>
        </p:nvSpPr>
        <p:spPr>
          <a:xfrm>
            <a:off x="1545391" y="2063400"/>
            <a:ext cx="9101218" cy="1135054"/>
          </a:xfrm>
          <a:prstGeom prst="rect">
            <a:avLst/>
          </a:prstGeom>
          <a:noFill/>
        </p:spPr>
        <p:txBody>
          <a:bodyPr wrap="square" rtlCol="0">
            <a:spAutoFit/>
          </a:bodyPr>
          <a:lstStyle/>
          <a:p>
            <a:pPr indent="648000">
              <a:lnSpc>
                <a:spcPct val="150000"/>
              </a:lnSpc>
            </a:pPr>
            <a:r>
              <a:rPr lang="zh-CN" altLang="en-US" sz="2400" dirty="0">
                <a:solidFill>
                  <a:srgbClr val="006600"/>
                </a:solidFill>
                <a:latin typeface="微软雅黑" panose="020B0503020204020204" pitchFamily="34" charset="-122"/>
                <a:ea typeface="微软雅黑" panose="020B0503020204020204" pitchFamily="34" charset="-122"/>
              </a:rPr>
              <a:t>下节通过趣味小故事</a:t>
            </a:r>
            <a:r>
              <a:rPr lang="en-US" altLang="zh-CN" sz="2400" dirty="0">
                <a:solidFill>
                  <a:srgbClr val="006600"/>
                </a:solidFill>
                <a:latin typeface="微软雅黑" panose="020B0503020204020204" pitchFamily="34" charset="-122"/>
                <a:ea typeface="微软雅黑" panose="020B0503020204020204" pitchFamily="34" charset="-122"/>
              </a:rPr>
              <a:t>——</a:t>
            </a:r>
            <a:r>
              <a:rPr lang="zh-CN" altLang="en-US" sz="2400" dirty="0">
                <a:solidFill>
                  <a:srgbClr val="006600"/>
                </a:solidFill>
                <a:latin typeface="微软雅黑" panose="020B0503020204020204" pitchFamily="34" charset="-122"/>
                <a:ea typeface="微软雅黑" panose="020B0503020204020204" pitchFamily="34" charset="-122"/>
              </a:rPr>
              <a:t>神奇的魔鬼序列，讲述算法复杂性计算方法，一起体会算法之美</a:t>
            </a:r>
            <a:r>
              <a:rPr lang="zh-CN" altLang="zh-CN" sz="2400"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1889354"/>
      </p:ext>
    </p:extLst>
  </p:cSld>
  <p:clrMapOvr>
    <a:masterClrMapping/>
  </p:clrMapOvr>
  <p:transition spd="med" advTm="300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20619" y="368483"/>
            <a:ext cx="5571381" cy="1314569"/>
            <a:chOff x="6620619" y="368483"/>
            <a:chExt cx="5571381" cy="1314569"/>
          </a:xfrm>
        </p:grpSpPr>
        <p:sp>
          <p:nvSpPr>
            <p:cNvPr id="2" name="矩形 1"/>
            <p:cNvSpPr/>
            <p:nvPr/>
          </p:nvSpPr>
          <p:spPr>
            <a:xfrm>
              <a:off x="11823510" y="368487"/>
              <a:ext cx="368490" cy="1313595"/>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 name="文本框 2"/>
            <p:cNvSpPr txBox="1"/>
            <p:nvPr/>
          </p:nvSpPr>
          <p:spPr>
            <a:xfrm>
              <a:off x="8586316" y="390390"/>
              <a:ext cx="2954655" cy="1292662"/>
            </a:xfrm>
            <a:prstGeom prst="rect">
              <a:avLst/>
            </a:prstGeom>
            <a:noFill/>
          </p:spPr>
          <p:txBody>
            <a:bodyPr wrap="none" rtlCol="0">
              <a:spAutoFit/>
            </a:bodyPr>
            <a:lstStyle/>
            <a:p>
              <a:pPr algn="r"/>
              <a:r>
                <a:rPr lang="zh-CN" altLang="en-US" sz="5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本节要点</a:t>
              </a:r>
              <a:endParaRPr lang="zh-CN" altLang="en-US" sz="36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a:p>
              <a:pPr algn="r"/>
              <a:r>
                <a:rPr lang="en-US" altLang="zh-CN" sz="2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CONTENTS</a:t>
              </a:r>
            </a:p>
          </p:txBody>
        </p:sp>
        <p:sp>
          <p:nvSpPr>
            <p:cNvPr id="6" name="任意多边形 5"/>
            <p:cNvSpPr/>
            <p:nvPr/>
          </p:nvSpPr>
          <p:spPr>
            <a:xfrm rot="16200000">
              <a:off x="6566025" y="423077"/>
              <a:ext cx="1313598" cy="1204410"/>
            </a:xfrm>
            <a:custGeom>
              <a:avLst/>
              <a:gdLst>
                <a:gd name="connsiteX0" fmla="*/ 1313598 w 1313598"/>
                <a:gd name="connsiteY0" fmla="*/ 835921 h 1204410"/>
                <a:gd name="connsiteX1" fmla="*/ 1313595 w 1313598"/>
                <a:gd name="connsiteY1" fmla="*/ 835921 h 1204410"/>
                <a:gd name="connsiteX2" fmla="*/ 1313595 w 1313598"/>
                <a:gd name="connsiteY2" fmla="*/ 1204410 h 1204410"/>
                <a:gd name="connsiteX3" fmla="*/ 0 w 1313598"/>
                <a:gd name="connsiteY3" fmla="*/ 1204410 h 1204410"/>
                <a:gd name="connsiteX4" fmla="*/ 0 w 1313598"/>
                <a:gd name="connsiteY4" fmla="*/ 835920 h 1204410"/>
                <a:gd name="connsiteX5" fmla="*/ 2 w 1313598"/>
                <a:gd name="connsiteY5" fmla="*/ 835920 h 1204410"/>
                <a:gd name="connsiteX6" fmla="*/ 656800 w 1313598"/>
                <a:gd name="connsiteY6" fmla="*/ 0 h 1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598" h="1204410">
                  <a:moveTo>
                    <a:pt x="1313598" y="835921"/>
                  </a:moveTo>
                  <a:lnTo>
                    <a:pt x="1313595" y="835921"/>
                  </a:lnTo>
                  <a:lnTo>
                    <a:pt x="1313595" y="1204410"/>
                  </a:lnTo>
                  <a:lnTo>
                    <a:pt x="0" y="1204410"/>
                  </a:lnTo>
                  <a:lnTo>
                    <a:pt x="0" y="835920"/>
                  </a:lnTo>
                  <a:lnTo>
                    <a:pt x="2" y="835920"/>
                  </a:lnTo>
                  <a:lnTo>
                    <a:pt x="656800" y="0"/>
                  </a:lnTo>
                  <a:close/>
                </a:path>
              </a:pathLst>
            </a:cu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12" name="组合 11"/>
          <p:cNvGrpSpPr/>
          <p:nvPr/>
        </p:nvGrpSpPr>
        <p:grpSpPr>
          <a:xfrm>
            <a:off x="1376718" y="2112197"/>
            <a:ext cx="6823997" cy="706755"/>
            <a:chOff x="1376718" y="2067067"/>
            <a:chExt cx="4991233" cy="70675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0" name="文本框 9"/>
            <p:cNvSpPr txBox="1"/>
            <p:nvPr/>
          </p:nvSpPr>
          <p:spPr>
            <a:xfrm>
              <a:off x="2080146" y="2126393"/>
              <a:ext cx="3057247"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什么是数据结构</a:t>
              </a:r>
            </a:p>
          </p:txBody>
        </p:sp>
        <p:sp>
          <p:nvSpPr>
            <p:cNvPr id="11" name="文本框 10"/>
            <p:cNvSpPr txBox="1"/>
            <p:nvPr/>
          </p:nvSpPr>
          <p:spPr>
            <a:xfrm>
              <a:off x="5589441" y="2067067"/>
              <a:ext cx="778510" cy="706755"/>
            </a:xfrm>
            <a:prstGeom prst="rect">
              <a:avLst/>
            </a:prstGeom>
            <a:noFill/>
          </p:spPr>
          <p:txBody>
            <a:bodyPr wrap="none" rtlCol="0">
              <a:spAutoFit/>
            </a:bodyPr>
            <a:lstStyle/>
            <a:p>
              <a:pPr algn="r"/>
              <a:r>
                <a:rPr lang="en-US" altLang="zh-CN" sz="4000" dirty="0">
                  <a:solidFill>
                    <a:srgbClr val="1BA486"/>
                  </a:solidFill>
                  <a:latin typeface="微软雅黑" panose="020B0503020204020204" pitchFamily="34" charset="-122"/>
                  <a:ea typeface="微软雅黑" panose="020B0503020204020204" pitchFamily="34" charset="-122"/>
                  <a:sym typeface="印品黑体" panose="00000500000000000000" pitchFamily="2" charset="-122"/>
                </a:rPr>
                <a:t>01</a:t>
              </a:r>
            </a:p>
          </p:txBody>
        </p:sp>
      </p:grpSp>
      <p:grpSp>
        <p:nvGrpSpPr>
          <p:cNvPr id="13" name="组合 12"/>
          <p:cNvGrpSpPr/>
          <p:nvPr/>
        </p:nvGrpSpPr>
        <p:grpSpPr>
          <a:xfrm>
            <a:off x="1376718" y="3073913"/>
            <a:ext cx="6824747" cy="706755"/>
            <a:chOff x="1376718" y="2067067"/>
            <a:chExt cx="4991781" cy="706755"/>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5" name="文本框 14"/>
            <p:cNvSpPr txBox="1"/>
            <p:nvPr/>
          </p:nvSpPr>
          <p:spPr>
            <a:xfrm>
              <a:off x="2080146" y="2126393"/>
              <a:ext cx="4288353"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为什么要学习数据结构</a:t>
              </a:r>
            </a:p>
          </p:txBody>
        </p:sp>
        <p:sp>
          <p:nvSpPr>
            <p:cNvPr id="16" name="文本框 15"/>
            <p:cNvSpPr txBox="1"/>
            <p:nvPr/>
          </p:nvSpPr>
          <p:spPr>
            <a:xfrm>
              <a:off x="5589441" y="2067067"/>
              <a:ext cx="778510" cy="706755"/>
            </a:xfrm>
            <a:prstGeom prst="rect">
              <a:avLst/>
            </a:prstGeom>
            <a:noFill/>
          </p:spPr>
          <p:txBody>
            <a:bodyPr wrap="none" rtlCol="0">
              <a:spAutoFit/>
            </a:bodyPr>
            <a:lstStyle/>
            <a:p>
              <a:pPr algn="r"/>
              <a:r>
                <a:rPr lang="en-US" altLang="zh-CN" sz="4000" dirty="0">
                  <a:solidFill>
                    <a:srgbClr val="1BA486"/>
                  </a:solidFill>
                  <a:latin typeface="微软雅黑" panose="020B0503020204020204" pitchFamily="34" charset="-122"/>
                  <a:ea typeface="微软雅黑" panose="020B0503020204020204" pitchFamily="34" charset="-122"/>
                  <a:sym typeface="印品黑体" panose="00000500000000000000" pitchFamily="2" charset="-122"/>
                </a:rPr>
                <a:t>02</a:t>
              </a:r>
            </a:p>
          </p:txBody>
        </p:sp>
      </p:grpSp>
      <p:grpSp>
        <p:nvGrpSpPr>
          <p:cNvPr id="17" name="组合 16"/>
          <p:cNvGrpSpPr/>
          <p:nvPr/>
        </p:nvGrpSpPr>
        <p:grpSpPr>
          <a:xfrm>
            <a:off x="1376718" y="4035629"/>
            <a:ext cx="6823997" cy="706755"/>
            <a:chOff x="1376718" y="2067067"/>
            <a:chExt cx="4991233" cy="706755"/>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9" name="文本框 18"/>
            <p:cNvSpPr txBox="1"/>
            <p:nvPr/>
          </p:nvSpPr>
          <p:spPr>
            <a:xfrm>
              <a:off x="2080146" y="2126393"/>
              <a:ext cx="2453073"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数据结构学习秘籍</a:t>
              </a:r>
            </a:p>
          </p:txBody>
        </p:sp>
        <p:sp>
          <p:nvSpPr>
            <p:cNvPr id="20" name="文本框 19"/>
            <p:cNvSpPr txBox="1"/>
            <p:nvPr/>
          </p:nvSpPr>
          <p:spPr>
            <a:xfrm>
              <a:off x="5589441" y="2067067"/>
              <a:ext cx="778510" cy="706755"/>
            </a:xfrm>
            <a:prstGeom prst="rect">
              <a:avLst/>
            </a:prstGeom>
            <a:noFill/>
          </p:spPr>
          <p:txBody>
            <a:bodyPr wrap="none" rtlCol="0">
              <a:spAutoFit/>
            </a:bodyPr>
            <a:lstStyle/>
            <a:p>
              <a:pPr algn="r"/>
              <a:r>
                <a:rPr lang="en-US" altLang="zh-CN" sz="4000" dirty="0">
                  <a:solidFill>
                    <a:srgbClr val="1BA486"/>
                  </a:solidFill>
                  <a:latin typeface="微软雅黑" panose="020B0503020204020204" pitchFamily="34" charset="-122"/>
                  <a:ea typeface="微软雅黑" panose="020B0503020204020204" pitchFamily="34" charset="-122"/>
                  <a:sym typeface="印品黑体" panose="00000500000000000000" pitchFamily="2" charset="-122"/>
                </a:rPr>
                <a:t>03</a:t>
              </a:r>
            </a:p>
          </p:txBody>
        </p:sp>
      </p:grpSp>
      <p:grpSp>
        <p:nvGrpSpPr>
          <p:cNvPr id="21" name="组合 20"/>
          <p:cNvGrpSpPr/>
          <p:nvPr/>
        </p:nvGrpSpPr>
        <p:grpSpPr>
          <a:xfrm>
            <a:off x="1376718" y="4997344"/>
            <a:ext cx="6823997" cy="706755"/>
            <a:chOff x="1376718" y="2067067"/>
            <a:chExt cx="4991233" cy="706755"/>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23" name="文本框 22"/>
            <p:cNvSpPr txBox="1"/>
            <p:nvPr/>
          </p:nvSpPr>
          <p:spPr>
            <a:xfrm>
              <a:off x="2080146" y="2126393"/>
              <a:ext cx="2400908"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数据结构基础知识</a:t>
              </a:r>
            </a:p>
          </p:txBody>
        </p:sp>
        <p:sp>
          <p:nvSpPr>
            <p:cNvPr id="24" name="文本框 23"/>
            <p:cNvSpPr txBox="1"/>
            <p:nvPr/>
          </p:nvSpPr>
          <p:spPr>
            <a:xfrm>
              <a:off x="5589441" y="2067067"/>
              <a:ext cx="778510" cy="706755"/>
            </a:xfrm>
            <a:prstGeom prst="rect">
              <a:avLst/>
            </a:prstGeom>
            <a:noFill/>
          </p:spPr>
          <p:txBody>
            <a:bodyPr wrap="none" rtlCol="0">
              <a:spAutoFit/>
            </a:bodyPr>
            <a:lstStyle/>
            <a:p>
              <a:pPr algn="r"/>
              <a:r>
                <a:rPr lang="en-US" altLang="zh-CN" sz="4000" dirty="0">
                  <a:solidFill>
                    <a:srgbClr val="1BA486"/>
                  </a:solidFill>
                  <a:latin typeface="微软雅黑" panose="020B0503020204020204" pitchFamily="34" charset="-122"/>
                  <a:ea typeface="微软雅黑" panose="020B0503020204020204" pitchFamily="34" charset="-122"/>
                  <a:sym typeface="印品黑体" panose="00000500000000000000" pitchFamily="2" charset="-122"/>
                </a:rPr>
                <a:t>04</a:t>
              </a:r>
            </a:p>
          </p:txBody>
        </p:sp>
      </p:grpSp>
    </p:spTree>
  </p:cSld>
  <p:clrMapOvr>
    <a:masterClrMapping/>
  </p:clrMapOvr>
  <p:transition spd="med" advTm="3000">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2738250"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什么是数据结构？ </a:t>
            </a:r>
          </a:p>
        </p:txBody>
      </p:sp>
      <p:sp>
        <p:nvSpPr>
          <p:cNvPr id="14" name="文本框 13"/>
          <p:cNvSpPr txBox="1"/>
          <p:nvPr/>
        </p:nvSpPr>
        <p:spPr>
          <a:xfrm>
            <a:off x="1513202" y="1487122"/>
            <a:ext cx="9165596" cy="3883755"/>
          </a:xfrm>
          <a:prstGeom prst="rect">
            <a:avLst/>
          </a:prstGeom>
          <a:noFill/>
        </p:spPr>
        <p:txBody>
          <a:bodyPr wrap="square" rtlCol="0">
            <a:spAutoFit/>
          </a:bodyPr>
          <a:lstStyle/>
          <a:p>
            <a:pPr indent="648000">
              <a:lnSpc>
                <a:spcPct val="150000"/>
              </a:lnSpc>
            </a:pPr>
            <a:r>
              <a:rPr lang="zh-CN" altLang="zh-CN" sz="2400" b="1" dirty="0">
                <a:solidFill>
                  <a:srgbClr val="990000"/>
                </a:solidFill>
                <a:latin typeface="宋体" panose="02010600030101010101" pitchFamily="2" charset="-122"/>
                <a:ea typeface="宋体" panose="02010600030101010101" pitchFamily="2" charset="-122"/>
              </a:rPr>
              <a:t>数据</a:t>
            </a:r>
            <a:r>
              <a:rPr lang="zh-CN" altLang="zh-CN" sz="2400" dirty="0">
                <a:latin typeface="宋体" panose="02010600030101010101" pitchFamily="2" charset="-122"/>
                <a:ea typeface="宋体" panose="02010600030101010101" pitchFamily="2" charset="-122"/>
              </a:rPr>
              <a:t>是一切能输入计算机中的信息的总和，</a:t>
            </a:r>
            <a:r>
              <a:rPr lang="zh-CN" altLang="zh-CN" sz="2400" b="1" dirty="0">
                <a:solidFill>
                  <a:srgbClr val="990000"/>
                </a:solidFill>
                <a:latin typeface="宋体" panose="02010600030101010101" pitchFamily="2" charset="-122"/>
                <a:ea typeface="宋体" panose="02010600030101010101" pitchFamily="2" charset="-122"/>
              </a:rPr>
              <a:t>结构</a:t>
            </a:r>
            <a:r>
              <a:rPr lang="zh-CN" altLang="zh-CN" sz="2400" dirty="0">
                <a:latin typeface="宋体" panose="02010600030101010101" pitchFamily="2" charset="-122"/>
                <a:ea typeface="宋体" panose="02010600030101010101" pitchFamily="2" charset="-122"/>
              </a:rPr>
              <a:t>是指数据之间的关系。</a:t>
            </a:r>
            <a:endParaRPr lang="en-US" altLang="zh-CN" sz="2400" dirty="0">
              <a:latin typeface="宋体" panose="02010600030101010101" pitchFamily="2" charset="-122"/>
              <a:ea typeface="宋体" panose="02010600030101010101" pitchFamily="2" charset="-122"/>
            </a:endParaRPr>
          </a:p>
          <a:p>
            <a:pPr indent="648000">
              <a:lnSpc>
                <a:spcPct val="150000"/>
              </a:lnSpc>
            </a:pPr>
            <a:r>
              <a:rPr lang="zh-CN" altLang="zh-CN" sz="2400" b="1" dirty="0">
                <a:solidFill>
                  <a:srgbClr val="990000"/>
                </a:solidFill>
                <a:latin typeface="宋体" panose="02010600030101010101" pitchFamily="2" charset="-122"/>
                <a:ea typeface="宋体" panose="02010600030101010101" pitchFamily="2" charset="-122"/>
              </a:rPr>
              <a:t>数据结构</a:t>
            </a:r>
            <a:r>
              <a:rPr lang="zh-CN" altLang="zh-CN" sz="2400" dirty="0">
                <a:latin typeface="宋体" panose="02010600030101010101" pitchFamily="2" charset="-122"/>
                <a:ea typeface="宋体" panose="02010600030101010101" pitchFamily="2" charset="-122"/>
              </a:rPr>
              <a:t>就是将数据及其之间的关系有效地存储在计算机中并进行基本操作。</a:t>
            </a:r>
            <a:endParaRPr lang="en-US" altLang="zh-CN" sz="2400" dirty="0">
              <a:latin typeface="宋体" panose="02010600030101010101" pitchFamily="2" charset="-122"/>
              <a:ea typeface="宋体" panose="02010600030101010101" pitchFamily="2" charset="-122"/>
            </a:endParaRPr>
          </a:p>
          <a:p>
            <a:pPr indent="648000">
              <a:lnSpc>
                <a:spcPct val="150000"/>
              </a:lnSpc>
            </a:pPr>
            <a:r>
              <a:rPr lang="zh-CN" altLang="zh-CN" sz="2400" b="1" dirty="0">
                <a:solidFill>
                  <a:srgbClr val="990000"/>
                </a:solidFill>
                <a:latin typeface="宋体" panose="02010600030101010101" pitchFamily="2" charset="-122"/>
                <a:ea typeface="宋体" panose="02010600030101010101" pitchFamily="2" charset="-122"/>
              </a:rPr>
              <a:t>算法</a:t>
            </a:r>
            <a:r>
              <a:rPr lang="zh-CN" altLang="zh-CN" sz="2400" dirty="0">
                <a:latin typeface="宋体" panose="02010600030101010101" pitchFamily="2" charset="-122"/>
                <a:ea typeface="宋体" panose="02010600030101010101" pitchFamily="2" charset="-122"/>
              </a:rPr>
              <a:t>是对特定问题求解步骤的一种描述，通俗讲就是解决问题的方法和策略。</a:t>
            </a:r>
          </a:p>
          <a:p>
            <a:pPr indent="648000">
              <a:lnSpc>
                <a:spcPct val="150000"/>
              </a:lnSpc>
            </a:pPr>
            <a:r>
              <a:rPr lang="zh-CN" altLang="zh-CN" sz="2400" dirty="0">
                <a:latin typeface="宋体" panose="02010600030101010101" pitchFamily="2" charset="-122"/>
                <a:ea typeface="宋体" panose="02010600030101010101" pitchFamily="2" charset="-122"/>
              </a:rPr>
              <a:t>这就是</a:t>
            </a:r>
            <a:r>
              <a:rPr lang="en-US" altLang="zh-CN" sz="2400" dirty="0">
                <a:latin typeface="宋体" panose="02010600030101010101" pitchFamily="2" charset="-122"/>
                <a:ea typeface="宋体" panose="02010600030101010101" pitchFamily="2" charset="-122"/>
              </a:rPr>
              <a:t>Niklaus Wirth</a:t>
            </a:r>
            <a:r>
              <a:rPr lang="zh-CN" altLang="zh-CN" sz="2400" dirty="0">
                <a:latin typeface="宋体" panose="02010600030101010101" pitchFamily="2" charset="-122"/>
                <a:ea typeface="宋体" panose="02010600030101010101" pitchFamily="2" charset="-122"/>
              </a:rPr>
              <a:t>教授所说的：“</a:t>
            </a:r>
            <a:r>
              <a:rPr lang="zh-CN" altLang="zh-CN" sz="2400" b="1" dirty="0">
                <a:solidFill>
                  <a:srgbClr val="990000"/>
                </a:solidFill>
                <a:latin typeface="宋体" panose="02010600030101010101" pitchFamily="2" charset="-122"/>
                <a:ea typeface="宋体" panose="02010600030101010101" pitchFamily="2" charset="-122"/>
              </a:rPr>
              <a:t>数据结构</a:t>
            </a:r>
            <a:r>
              <a:rPr lang="en-US" altLang="zh-CN" sz="2400" b="1" dirty="0">
                <a:solidFill>
                  <a:srgbClr val="990000"/>
                </a:solidFill>
                <a:latin typeface="宋体" panose="02010600030101010101" pitchFamily="2" charset="-122"/>
                <a:ea typeface="宋体" panose="02010600030101010101" pitchFamily="2" charset="-122"/>
              </a:rPr>
              <a:t>+</a:t>
            </a:r>
            <a:r>
              <a:rPr lang="zh-CN" altLang="zh-CN" sz="2400" b="1" dirty="0">
                <a:solidFill>
                  <a:srgbClr val="990000"/>
                </a:solidFill>
                <a:latin typeface="宋体" panose="02010600030101010101" pitchFamily="2" charset="-122"/>
                <a:ea typeface="宋体" panose="02010600030101010101" pitchFamily="2" charset="-122"/>
              </a:rPr>
              <a:t>算法＝程序</a:t>
            </a:r>
            <a:r>
              <a:rPr lang="zh-CN" altLang="zh-CN" sz="2400" dirty="0">
                <a:latin typeface="宋体" panose="02010600030101010101" pitchFamily="2" charset="-122"/>
                <a:ea typeface="宋体" panose="02010600030101010101" pitchFamily="2" charset="-122"/>
              </a:rPr>
              <a:t>”。</a:t>
            </a:r>
          </a:p>
        </p:txBody>
      </p:sp>
      <p:pic>
        <p:nvPicPr>
          <p:cNvPr id="2" name="图片 1" descr="新logo1"/>
          <p:cNvPicPr>
            <a:picLocks noChangeAspect="1"/>
          </p:cNvPicPr>
          <p:nvPr/>
        </p:nvPicPr>
        <p:blipFill>
          <a:blip r:embed="rId3"/>
          <a:stretch>
            <a:fillRect/>
          </a:stretch>
        </p:blipFill>
        <p:spPr>
          <a:xfrm>
            <a:off x="9992995" y="220345"/>
            <a:ext cx="1877060" cy="699770"/>
          </a:xfrm>
          <a:prstGeom prst="rect">
            <a:avLst/>
          </a:prstGeom>
        </p:spPr>
      </p:pic>
    </p:spTree>
  </p:cSld>
  <p:clrMapOvr>
    <a:masterClrMapping/>
  </p:clrMapOvr>
  <p:transition spd="med" advTm="300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3570208"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为什么要学习数据结构？</a:t>
            </a:r>
          </a:p>
        </p:txBody>
      </p:sp>
      <p:grpSp>
        <p:nvGrpSpPr>
          <p:cNvPr id="43" name="组合 42"/>
          <p:cNvGrpSpPr/>
          <p:nvPr/>
        </p:nvGrpSpPr>
        <p:grpSpPr>
          <a:xfrm>
            <a:off x="6363108" y="2018607"/>
            <a:ext cx="5214603" cy="722253"/>
            <a:chOff x="1245195" y="1973228"/>
            <a:chExt cx="4797064" cy="722253"/>
          </a:xfrm>
        </p:grpSpPr>
        <p:sp>
          <p:nvSpPr>
            <p:cNvPr id="44" name="文本框 43"/>
            <p:cNvSpPr txBox="1"/>
            <p:nvPr/>
          </p:nvSpPr>
          <p:spPr>
            <a:xfrm>
              <a:off x="1965283" y="2060697"/>
              <a:ext cx="3284338" cy="473335"/>
            </a:xfrm>
            <a:prstGeom prst="rect">
              <a:avLst/>
            </a:prstGeom>
            <a:noFill/>
          </p:spPr>
          <p:txBody>
            <a:bodyPr wrap="none" rtlCol="0">
              <a:spAutoFit/>
            </a:bodyPr>
            <a:lstStyle/>
            <a:p>
              <a:pPr>
                <a:lnSpc>
                  <a:spcPts val="32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学习有效存储数据的方法</a:t>
              </a:r>
            </a:p>
          </p:txBody>
        </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006" y="1973228"/>
              <a:ext cx="722253" cy="722253"/>
            </a:xfrm>
            <a:prstGeom prst="rect">
              <a:avLst/>
            </a:prstGeom>
          </p:spPr>
        </p:pic>
        <p:sp>
          <p:nvSpPr>
            <p:cNvPr id="51" name="椭圆 50"/>
            <p:cNvSpPr/>
            <p:nvPr/>
          </p:nvSpPr>
          <p:spPr>
            <a:xfrm>
              <a:off x="1245195" y="2020455"/>
              <a:ext cx="627797" cy="627797"/>
            </a:xfrm>
            <a:prstGeom prst="ellipse">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印品黑体" panose="00000500000000000000" pitchFamily="2" charset="-122"/>
                  <a:ea typeface="印品黑体" panose="00000500000000000000" pitchFamily="2" charset="-122"/>
                  <a:sym typeface="印品黑体" panose="00000500000000000000" pitchFamily="2" charset="-122"/>
                </a:rPr>
                <a:t>1</a:t>
              </a:r>
              <a:endParaRPr lang="zh-CN" altLang="en-US" sz="2400" dirty="0">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52" name="组合 51"/>
          <p:cNvGrpSpPr/>
          <p:nvPr/>
        </p:nvGrpSpPr>
        <p:grpSpPr>
          <a:xfrm>
            <a:off x="6363109" y="3075588"/>
            <a:ext cx="5214602" cy="722253"/>
            <a:chOff x="1245195" y="1973228"/>
            <a:chExt cx="4797064" cy="722253"/>
          </a:xfrm>
        </p:grpSpPr>
        <p:sp>
          <p:nvSpPr>
            <p:cNvPr id="53" name="文本框 52"/>
            <p:cNvSpPr txBox="1"/>
            <p:nvPr/>
          </p:nvSpPr>
          <p:spPr>
            <a:xfrm>
              <a:off x="1965283" y="2088837"/>
              <a:ext cx="3284338" cy="473335"/>
            </a:xfrm>
            <a:prstGeom prst="rect">
              <a:avLst/>
            </a:prstGeom>
            <a:noFill/>
          </p:spPr>
          <p:txBody>
            <a:bodyPr wrap="none" rtlCol="0">
              <a:spAutoFit/>
            </a:bodyPr>
            <a:lstStyle/>
            <a:p>
              <a:pPr>
                <a:lnSpc>
                  <a:spcPts val="32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处理具有复杂关系的数据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006" y="1973228"/>
              <a:ext cx="722253" cy="722253"/>
            </a:xfrm>
            <a:prstGeom prst="rect">
              <a:avLst/>
            </a:prstGeom>
          </p:spPr>
        </p:pic>
        <p:sp>
          <p:nvSpPr>
            <p:cNvPr id="55" name="椭圆 54"/>
            <p:cNvSpPr/>
            <p:nvPr/>
          </p:nvSpPr>
          <p:spPr>
            <a:xfrm>
              <a:off x="1245195" y="2020455"/>
              <a:ext cx="627797" cy="627797"/>
            </a:xfrm>
            <a:prstGeom prst="ellipse">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印品黑体" panose="00000500000000000000" pitchFamily="2" charset="-122"/>
                  <a:ea typeface="印品黑体" panose="00000500000000000000" pitchFamily="2" charset="-122"/>
                  <a:sym typeface="印品黑体" panose="00000500000000000000" pitchFamily="2" charset="-122"/>
                </a:rPr>
                <a:t>2</a:t>
              </a:r>
              <a:endParaRPr lang="zh-CN" altLang="en-US" sz="2400" dirty="0">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56" name="组合 55"/>
          <p:cNvGrpSpPr/>
          <p:nvPr/>
        </p:nvGrpSpPr>
        <p:grpSpPr>
          <a:xfrm>
            <a:off x="6363109" y="4177536"/>
            <a:ext cx="5214602" cy="722253"/>
            <a:chOff x="1245195" y="1973228"/>
            <a:chExt cx="4797064" cy="722253"/>
          </a:xfrm>
        </p:grpSpPr>
        <p:sp>
          <p:nvSpPr>
            <p:cNvPr id="57" name="文本框 56"/>
            <p:cNvSpPr txBox="1"/>
            <p:nvPr/>
          </p:nvSpPr>
          <p:spPr>
            <a:xfrm>
              <a:off x="1965283" y="2074771"/>
              <a:ext cx="1868675" cy="473335"/>
            </a:xfrm>
            <a:prstGeom prst="rect">
              <a:avLst/>
            </a:prstGeom>
            <a:noFill/>
          </p:spPr>
          <p:txBody>
            <a:bodyPr wrap="none" rtlCol="0">
              <a:spAutoFit/>
            </a:bodyPr>
            <a:lstStyle/>
            <a:p>
              <a:pPr>
                <a:lnSpc>
                  <a:spcPts val="32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提高算法效率</a:t>
              </a:r>
            </a:p>
          </p:txBody>
        </p: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006" y="1973228"/>
              <a:ext cx="722253" cy="722253"/>
            </a:xfrm>
            <a:prstGeom prst="rect">
              <a:avLst/>
            </a:prstGeom>
          </p:spPr>
        </p:pic>
        <p:sp>
          <p:nvSpPr>
            <p:cNvPr id="59" name="椭圆 58"/>
            <p:cNvSpPr/>
            <p:nvPr/>
          </p:nvSpPr>
          <p:spPr>
            <a:xfrm>
              <a:off x="1245195" y="2020455"/>
              <a:ext cx="627797" cy="627797"/>
            </a:xfrm>
            <a:prstGeom prst="ellipse">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印品黑体" panose="00000500000000000000" pitchFamily="2" charset="-122"/>
                  <a:ea typeface="印品黑体" panose="00000500000000000000" pitchFamily="2" charset="-122"/>
                  <a:sym typeface="印品黑体" panose="00000500000000000000" pitchFamily="2" charset="-122"/>
                </a:rPr>
                <a:t>3</a:t>
              </a:r>
              <a:endParaRPr lang="zh-CN" altLang="en-US" sz="2400" dirty="0">
                <a:latin typeface="印品黑体" panose="00000500000000000000" pitchFamily="2" charset="-122"/>
                <a:ea typeface="印品黑体" panose="00000500000000000000" pitchFamily="2" charset="-122"/>
                <a:sym typeface="印品黑体" panose="00000500000000000000" pitchFamily="2" charset="-122"/>
              </a:endParaRPr>
            </a:p>
          </p:txBody>
        </p:sp>
      </p:gr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19787"/>
          <a:stretch>
            <a:fillRect/>
          </a:stretch>
        </p:blipFill>
        <p:spPr>
          <a:xfrm>
            <a:off x="591185" y="1456637"/>
            <a:ext cx="5504815" cy="4415790"/>
          </a:xfrm>
          <a:prstGeom prst="rect">
            <a:avLst/>
          </a:prstGeom>
          <a:effectLst>
            <a:outerShdw blurRad="63500" sx="102000" sy="102000" algn="ctr" rotWithShape="0">
              <a:prstClr val="black">
                <a:alpha val="40000"/>
              </a:prstClr>
            </a:outerShdw>
          </a:effectLst>
        </p:spPr>
      </p:pic>
      <p:pic>
        <p:nvPicPr>
          <p:cNvPr id="16" name="图片 15" descr="新logo1"/>
          <p:cNvPicPr>
            <a:picLocks noChangeAspect="1"/>
          </p:cNvPicPr>
          <p:nvPr/>
        </p:nvPicPr>
        <p:blipFill>
          <a:blip r:embed="rId5"/>
          <a:stretch>
            <a:fillRect/>
          </a:stretch>
        </p:blipFill>
        <p:spPr>
          <a:xfrm>
            <a:off x="9992995" y="220345"/>
            <a:ext cx="1877060" cy="699770"/>
          </a:xfrm>
          <a:prstGeom prst="rect">
            <a:avLst/>
          </a:prstGeom>
        </p:spPr>
      </p:pic>
    </p:spTree>
  </p:cSld>
  <p:clrMapOvr>
    <a:masterClrMapping/>
  </p:clrMapOvr>
  <p:transition spd="med" advTm="300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 name="文本框 2"/>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学习秘籍</a:t>
            </a:r>
          </a:p>
        </p:txBody>
      </p:sp>
      <p:grpSp>
        <p:nvGrpSpPr>
          <p:cNvPr id="21" name="组合 20"/>
          <p:cNvGrpSpPr/>
          <p:nvPr/>
        </p:nvGrpSpPr>
        <p:grpSpPr>
          <a:xfrm>
            <a:off x="1019555" y="2402002"/>
            <a:ext cx="2899370" cy="2412638"/>
            <a:chOff x="1037230" y="2333767"/>
            <a:chExt cx="2088108" cy="2412638"/>
          </a:xfrm>
        </p:grpSpPr>
        <p:sp>
          <p:nvSpPr>
            <p:cNvPr id="17" name="矩形 16"/>
            <p:cNvSpPr/>
            <p:nvPr/>
          </p:nvSpPr>
          <p:spPr>
            <a:xfrm>
              <a:off x="1037230" y="2333767"/>
              <a:ext cx="2088108" cy="55955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19" name="文本框 18"/>
            <p:cNvSpPr txBox="1"/>
            <p:nvPr/>
          </p:nvSpPr>
          <p:spPr>
            <a:xfrm>
              <a:off x="1571469" y="2382713"/>
              <a:ext cx="1019630"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基本操作</a:t>
              </a:r>
            </a:p>
          </p:txBody>
        </p:sp>
        <p:sp>
          <p:nvSpPr>
            <p:cNvPr id="20" name="文本框 19"/>
            <p:cNvSpPr txBox="1"/>
            <p:nvPr/>
          </p:nvSpPr>
          <p:spPr>
            <a:xfrm>
              <a:off x="1793129" y="3057353"/>
              <a:ext cx="576313" cy="1689052"/>
            </a:xfrm>
            <a:prstGeom prst="rect">
              <a:avLst/>
            </a:prstGeom>
            <a:noFill/>
          </p:spPr>
          <p:txBody>
            <a:bodyPr wrap="none" rtlCol="0">
              <a:spAutoFit/>
            </a:bodyPr>
            <a:lstStyle/>
            <a:p>
              <a:pPr algn="ctr">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rPr>
                <a:t>画图</a:t>
              </a:r>
              <a:endParaRPr lang="en-US" altLang="zh-CN"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endParaRPr>
            </a:p>
            <a:p>
              <a:pPr algn="ctr">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rPr>
                <a:t>理解</a:t>
              </a:r>
              <a:endParaRPr lang="en-US" altLang="zh-CN"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endParaRPr>
            </a:p>
            <a:p>
              <a:pPr algn="ctr">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rPr>
                <a:t>画图</a:t>
              </a:r>
            </a:p>
          </p:txBody>
        </p:sp>
      </p:grpSp>
      <p:grpSp>
        <p:nvGrpSpPr>
          <p:cNvPr id="22" name="组合 21"/>
          <p:cNvGrpSpPr/>
          <p:nvPr/>
        </p:nvGrpSpPr>
        <p:grpSpPr>
          <a:xfrm>
            <a:off x="4437650" y="2402002"/>
            <a:ext cx="2766477" cy="2412638"/>
            <a:chOff x="1037230" y="2333767"/>
            <a:chExt cx="2088108" cy="2412638"/>
          </a:xfrm>
        </p:grpSpPr>
        <p:sp>
          <p:nvSpPr>
            <p:cNvPr id="23" name="矩形 22"/>
            <p:cNvSpPr/>
            <p:nvPr/>
          </p:nvSpPr>
          <p:spPr>
            <a:xfrm>
              <a:off x="1037230" y="2333767"/>
              <a:ext cx="2088108" cy="55955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5" name="文本框 24"/>
            <p:cNvSpPr txBox="1"/>
            <p:nvPr/>
          </p:nvSpPr>
          <p:spPr>
            <a:xfrm>
              <a:off x="1546981" y="2382713"/>
              <a:ext cx="1068610"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解决问题</a:t>
              </a:r>
            </a:p>
          </p:txBody>
        </p:sp>
        <p:sp>
          <p:nvSpPr>
            <p:cNvPr id="26" name="文本框 25"/>
            <p:cNvSpPr txBox="1"/>
            <p:nvPr/>
          </p:nvSpPr>
          <p:spPr>
            <a:xfrm>
              <a:off x="1779285" y="3057353"/>
              <a:ext cx="603997" cy="1689052"/>
            </a:xfrm>
            <a:prstGeom prst="rect">
              <a:avLst/>
            </a:prstGeom>
            <a:noFill/>
          </p:spPr>
          <p:txBody>
            <a:bodyPr wrap="none" rtlCol="0">
              <a:spAutoFit/>
            </a:bodyPr>
            <a:lstStyle/>
            <a:p>
              <a:pPr algn="ctr">
                <a:lnSpc>
                  <a:spcPct val="150000"/>
                </a:lnSpc>
              </a:pPr>
              <a:r>
                <a:rPr lang="zh-CN" altLang="en-US" sz="2400" dirty="0">
                  <a:solidFill>
                    <a:srgbClr val="7030A0"/>
                  </a:solidFill>
                  <a:latin typeface="微软雅黑" panose="020B0503020204020204" pitchFamily="34" charset="-122"/>
                  <a:ea typeface="微软雅黑" panose="020B0503020204020204" pitchFamily="34" charset="-122"/>
                  <a:sym typeface="印品黑体" panose="00000500000000000000" pitchFamily="2" charset="-122"/>
                </a:rPr>
                <a:t>做题</a:t>
              </a:r>
              <a:endParaRPr lang="en-US" altLang="zh-CN" sz="2400" dirty="0">
                <a:solidFill>
                  <a:srgbClr val="7030A0"/>
                </a:solidFill>
                <a:latin typeface="微软雅黑" panose="020B0503020204020204" pitchFamily="34" charset="-122"/>
                <a:ea typeface="微软雅黑" panose="020B0503020204020204" pitchFamily="34" charset="-122"/>
                <a:sym typeface="印品黑体" panose="00000500000000000000" pitchFamily="2" charset="-122"/>
              </a:endParaRPr>
            </a:p>
            <a:p>
              <a:pPr algn="ctr">
                <a:lnSpc>
                  <a:spcPct val="150000"/>
                </a:lnSpc>
              </a:pPr>
              <a:r>
                <a:rPr lang="zh-CN" altLang="en-US" sz="2400" dirty="0">
                  <a:solidFill>
                    <a:srgbClr val="7030A0"/>
                  </a:solidFill>
                  <a:latin typeface="微软雅黑" panose="020B0503020204020204" pitchFamily="34" charset="-122"/>
                  <a:ea typeface="微软雅黑" panose="020B0503020204020204" pitchFamily="34" charset="-122"/>
                  <a:sym typeface="印品黑体" panose="00000500000000000000" pitchFamily="2" charset="-122"/>
                </a:rPr>
                <a:t>反思</a:t>
              </a:r>
              <a:endParaRPr lang="en-US" altLang="zh-CN" sz="2400" dirty="0">
                <a:solidFill>
                  <a:srgbClr val="7030A0"/>
                </a:solidFill>
                <a:latin typeface="微软雅黑" panose="020B0503020204020204" pitchFamily="34" charset="-122"/>
                <a:ea typeface="微软雅黑" panose="020B0503020204020204" pitchFamily="34" charset="-122"/>
                <a:sym typeface="印品黑体" panose="00000500000000000000" pitchFamily="2" charset="-122"/>
              </a:endParaRPr>
            </a:p>
            <a:p>
              <a:pPr algn="ctr">
                <a:lnSpc>
                  <a:spcPct val="150000"/>
                </a:lnSpc>
              </a:pPr>
              <a:r>
                <a:rPr lang="zh-CN" altLang="en-US" sz="2400" dirty="0">
                  <a:solidFill>
                    <a:srgbClr val="7030A0"/>
                  </a:solidFill>
                  <a:latin typeface="微软雅黑" panose="020B0503020204020204" pitchFamily="34" charset="-122"/>
                  <a:ea typeface="微软雅黑" panose="020B0503020204020204" pitchFamily="34" charset="-122"/>
                  <a:sym typeface="印品黑体" panose="00000500000000000000" pitchFamily="2" charset="-122"/>
                </a:rPr>
                <a:t>做题</a:t>
              </a:r>
            </a:p>
          </p:txBody>
        </p:sp>
      </p:grpSp>
      <p:grpSp>
        <p:nvGrpSpPr>
          <p:cNvPr id="27" name="组合 26"/>
          <p:cNvGrpSpPr/>
          <p:nvPr/>
        </p:nvGrpSpPr>
        <p:grpSpPr>
          <a:xfrm>
            <a:off x="7625734" y="2402002"/>
            <a:ext cx="2934435" cy="2412638"/>
            <a:chOff x="1037230" y="2333767"/>
            <a:chExt cx="2088108" cy="2412638"/>
          </a:xfrm>
        </p:grpSpPr>
        <p:sp>
          <p:nvSpPr>
            <p:cNvPr id="28" name="矩形 27"/>
            <p:cNvSpPr/>
            <p:nvPr/>
          </p:nvSpPr>
          <p:spPr>
            <a:xfrm>
              <a:off x="1037230" y="2333767"/>
              <a:ext cx="2088108" cy="55955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0" name="文本框 29"/>
            <p:cNvSpPr txBox="1"/>
            <p:nvPr/>
          </p:nvSpPr>
          <p:spPr>
            <a:xfrm>
              <a:off x="1577562" y="2382713"/>
              <a:ext cx="1007446"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优化算法</a:t>
              </a:r>
            </a:p>
          </p:txBody>
        </p:sp>
        <p:sp>
          <p:nvSpPr>
            <p:cNvPr id="31" name="文本框 30"/>
            <p:cNvSpPr txBox="1"/>
            <p:nvPr/>
          </p:nvSpPr>
          <p:spPr>
            <a:xfrm>
              <a:off x="1796572" y="3057353"/>
              <a:ext cx="569426" cy="1689052"/>
            </a:xfrm>
            <a:prstGeom prst="rect">
              <a:avLst/>
            </a:prstGeom>
            <a:noFill/>
          </p:spPr>
          <p:txBody>
            <a:bodyPr wrap="none" rtlCol="0">
              <a:spAutoFit/>
            </a:bodyPr>
            <a:lstStyle/>
            <a:p>
              <a:pPr algn="ctr">
                <a:lnSpc>
                  <a:spcPct val="150000"/>
                </a:lnSpc>
              </a:pPr>
              <a:r>
                <a:rPr lang="zh-CN" altLang="en-US" sz="2400" dirty="0">
                  <a:solidFill>
                    <a:srgbClr val="0033CC"/>
                  </a:solidFill>
                  <a:latin typeface="微软雅黑" panose="020B0503020204020204" pitchFamily="34" charset="-122"/>
                  <a:ea typeface="微软雅黑" panose="020B0503020204020204" pitchFamily="34" charset="-122"/>
                  <a:sym typeface="印品黑体" panose="00000500000000000000" pitchFamily="2" charset="-122"/>
                </a:rPr>
                <a:t>刷题</a:t>
              </a:r>
              <a:endParaRPr lang="en-US" altLang="zh-CN" sz="2400" dirty="0">
                <a:solidFill>
                  <a:srgbClr val="0033CC"/>
                </a:solidFill>
                <a:latin typeface="微软雅黑" panose="020B0503020204020204" pitchFamily="34" charset="-122"/>
                <a:ea typeface="微软雅黑" panose="020B0503020204020204" pitchFamily="34" charset="-122"/>
                <a:sym typeface="印品黑体" panose="00000500000000000000" pitchFamily="2" charset="-122"/>
              </a:endParaRPr>
            </a:p>
            <a:p>
              <a:pPr algn="ctr">
                <a:lnSpc>
                  <a:spcPct val="150000"/>
                </a:lnSpc>
              </a:pPr>
              <a:r>
                <a:rPr lang="zh-CN" altLang="en-US" sz="2400" dirty="0">
                  <a:solidFill>
                    <a:srgbClr val="0033CC"/>
                  </a:solidFill>
                  <a:latin typeface="微软雅黑" panose="020B0503020204020204" pitchFamily="34" charset="-122"/>
                  <a:ea typeface="微软雅黑" panose="020B0503020204020204" pitchFamily="34" charset="-122"/>
                  <a:sym typeface="印品黑体" panose="00000500000000000000" pitchFamily="2" charset="-122"/>
                </a:rPr>
                <a:t>总结</a:t>
              </a:r>
              <a:endParaRPr lang="en-US" altLang="zh-CN" sz="2400" dirty="0">
                <a:solidFill>
                  <a:srgbClr val="0033CC"/>
                </a:solidFill>
                <a:latin typeface="微软雅黑" panose="020B0503020204020204" pitchFamily="34" charset="-122"/>
                <a:ea typeface="微软雅黑" panose="020B0503020204020204" pitchFamily="34" charset="-122"/>
                <a:sym typeface="印品黑体" panose="00000500000000000000" pitchFamily="2" charset="-122"/>
              </a:endParaRPr>
            </a:p>
            <a:p>
              <a:pPr algn="ctr">
                <a:lnSpc>
                  <a:spcPct val="150000"/>
                </a:lnSpc>
              </a:pPr>
              <a:r>
                <a:rPr lang="zh-CN" altLang="en-US" sz="2400" dirty="0">
                  <a:solidFill>
                    <a:srgbClr val="0033CC"/>
                  </a:solidFill>
                  <a:latin typeface="微软雅黑" panose="020B0503020204020204" pitchFamily="34" charset="-122"/>
                  <a:ea typeface="微软雅黑" panose="020B0503020204020204" pitchFamily="34" charset="-122"/>
                  <a:sym typeface="印品黑体" panose="00000500000000000000" pitchFamily="2" charset="-122"/>
                </a:rPr>
                <a:t>刷题</a:t>
              </a:r>
            </a:p>
          </p:txBody>
        </p:sp>
      </p:grpSp>
      <p:sp>
        <p:nvSpPr>
          <p:cNvPr id="38" name="矩形 37"/>
          <p:cNvSpPr/>
          <p:nvPr/>
        </p:nvSpPr>
        <p:spPr>
          <a:xfrm>
            <a:off x="0" y="5527343"/>
            <a:ext cx="12192000" cy="1330657"/>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32" name="椭圆 31">
            <a:extLst>
              <a:ext uri="{FF2B5EF4-FFF2-40B4-BE49-F238E27FC236}">
                <a16:creationId xmlns:a16="http://schemas.microsoft.com/office/drawing/2014/main" id="{B488C349-CADA-4425-92A1-AC5CDC7ADEFF}"/>
              </a:ext>
            </a:extLst>
          </p:cNvPr>
          <p:cNvSpPr/>
          <p:nvPr/>
        </p:nvSpPr>
        <p:spPr bwMode="auto">
          <a:xfrm>
            <a:off x="1890803" y="1448972"/>
            <a:ext cx="852397" cy="798158"/>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1</a:t>
            </a:r>
            <a:endParaRPr lang="zh-CN" altLang="en-US" sz="2400" b="1" dirty="0">
              <a:latin typeface="微软雅黑" pitchFamily="34" charset="-122"/>
              <a:ea typeface="微软雅黑" pitchFamily="34" charset="-122"/>
            </a:endParaRPr>
          </a:p>
        </p:txBody>
      </p:sp>
      <p:sp>
        <p:nvSpPr>
          <p:cNvPr id="33" name="椭圆 32">
            <a:extLst>
              <a:ext uri="{FF2B5EF4-FFF2-40B4-BE49-F238E27FC236}">
                <a16:creationId xmlns:a16="http://schemas.microsoft.com/office/drawing/2014/main" id="{A9A68DE3-954C-45FF-9BA5-DBC40AB27E29}"/>
              </a:ext>
            </a:extLst>
          </p:cNvPr>
          <p:cNvSpPr/>
          <p:nvPr/>
        </p:nvSpPr>
        <p:spPr bwMode="auto">
          <a:xfrm>
            <a:off x="5368600" y="1448972"/>
            <a:ext cx="852397" cy="798158"/>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2</a:t>
            </a:r>
            <a:endParaRPr lang="zh-CN" altLang="en-US" sz="2400" b="1" dirty="0">
              <a:latin typeface="微软雅黑" pitchFamily="34" charset="-122"/>
              <a:ea typeface="微软雅黑" pitchFamily="34" charset="-122"/>
            </a:endParaRPr>
          </a:p>
        </p:txBody>
      </p:sp>
      <p:sp>
        <p:nvSpPr>
          <p:cNvPr id="34" name="椭圆 33">
            <a:extLst>
              <a:ext uri="{FF2B5EF4-FFF2-40B4-BE49-F238E27FC236}">
                <a16:creationId xmlns:a16="http://schemas.microsoft.com/office/drawing/2014/main" id="{58FF9919-2A5F-4005-8577-261C92A49B1F}"/>
              </a:ext>
            </a:extLst>
          </p:cNvPr>
          <p:cNvSpPr/>
          <p:nvPr/>
        </p:nvSpPr>
        <p:spPr bwMode="auto">
          <a:xfrm>
            <a:off x="8692843" y="1448972"/>
            <a:ext cx="852397" cy="798158"/>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3</a:t>
            </a:r>
            <a:endParaRPr lang="zh-CN" altLang="en-US" sz="2400" b="1" dirty="0">
              <a:latin typeface="微软雅黑" pitchFamily="34" charset="-122"/>
              <a:ea typeface="微软雅黑" pitchFamily="34" charset="-122"/>
            </a:endParaRPr>
          </a:p>
        </p:txBody>
      </p:sp>
    </p:spTree>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Vertic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arn(inVertical)">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基础知识</a:t>
            </a:r>
          </a:p>
        </p:txBody>
      </p:sp>
      <p:grpSp>
        <p:nvGrpSpPr>
          <p:cNvPr id="10" name="组合 9"/>
          <p:cNvGrpSpPr/>
          <p:nvPr/>
        </p:nvGrpSpPr>
        <p:grpSpPr>
          <a:xfrm>
            <a:off x="900332" y="1508498"/>
            <a:ext cx="10016193" cy="968991"/>
            <a:chOff x="5827598" y="1508498"/>
            <a:chExt cx="5645497" cy="968991"/>
          </a:xfrm>
        </p:grpSpPr>
        <p:sp>
          <p:nvSpPr>
            <p:cNvPr id="7" name="文本框 6"/>
            <p:cNvSpPr txBox="1"/>
            <p:nvPr/>
          </p:nvSpPr>
          <p:spPr>
            <a:xfrm>
              <a:off x="7058171" y="1565628"/>
              <a:ext cx="4414924" cy="883703"/>
            </a:xfrm>
            <a:prstGeom prst="rect">
              <a:avLst/>
            </a:prstGeom>
            <a:noFill/>
          </p:spPr>
          <p:txBody>
            <a:bodyPr wrap="square" rtlCol="0">
              <a:spAutoFit/>
            </a:bodyPr>
            <a:lstStyle/>
            <a:p>
              <a:pPr>
                <a:lnSpc>
                  <a:spcPts val="3200"/>
                </a:lnSpc>
              </a:pPr>
              <a:r>
                <a:rPr lang="zh-CN" altLang="zh-CN" sz="2400" dirty="0">
                  <a:latin typeface="宋体" panose="02010600030101010101" pitchFamily="2" charset="-122"/>
                  <a:ea typeface="宋体" panose="02010600030101010101" pitchFamily="2" charset="-122"/>
                </a:rPr>
                <a:t>数据是指所有能输入到计算机中的描述客观事物的符号，包括文本、声音、图像、符号等。</a:t>
              </a:r>
              <a:endParaRPr lang="zh-CN" altLang="en-US" sz="2400" dirty="0">
                <a:latin typeface="宋体" panose="02010600030101010101" pitchFamily="2" charset="-122"/>
                <a:ea typeface="宋体" panose="02010600030101010101" pitchFamily="2" charset="-122"/>
                <a:sym typeface="印品黑体" panose="00000500000000000000" pitchFamily="2" charset="-122"/>
              </a:endParaRPr>
            </a:p>
          </p:txBody>
        </p:sp>
        <p:sp>
          <p:nvSpPr>
            <p:cNvPr id="8" name="矩形 7"/>
            <p:cNvSpPr/>
            <p:nvPr/>
          </p:nvSpPr>
          <p:spPr>
            <a:xfrm>
              <a:off x="5827598" y="1508498"/>
              <a:ext cx="968991" cy="968991"/>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sym typeface="印品黑体" panose="00000500000000000000" pitchFamily="2" charset="-122"/>
                </a:rPr>
                <a:t>数据</a:t>
              </a:r>
            </a:p>
          </p:txBody>
        </p:sp>
      </p:grpSp>
      <p:pic>
        <p:nvPicPr>
          <p:cNvPr id="3" name="图片 2" descr="新logo1"/>
          <p:cNvPicPr>
            <a:picLocks noChangeAspect="1"/>
          </p:cNvPicPr>
          <p:nvPr/>
        </p:nvPicPr>
        <p:blipFill>
          <a:blip r:embed="rId3"/>
          <a:stretch>
            <a:fillRect/>
          </a:stretch>
        </p:blipFill>
        <p:spPr>
          <a:xfrm>
            <a:off x="9992995" y="220345"/>
            <a:ext cx="1877060" cy="699770"/>
          </a:xfrm>
          <a:prstGeom prst="rect">
            <a:avLst/>
          </a:prstGeom>
        </p:spPr>
      </p:pic>
      <p:grpSp>
        <p:nvGrpSpPr>
          <p:cNvPr id="25" name="组合 24">
            <a:extLst>
              <a:ext uri="{FF2B5EF4-FFF2-40B4-BE49-F238E27FC236}">
                <a16:creationId xmlns:a16="http://schemas.microsoft.com/office/drawing/2014/main" id="{A5ABA641-E8DD-421B-83E6-3EB04BCE2C37}"/>
              </a:ext>
            </a:extLst>
          </p:cNvPr>
          <p:cNvGrpSpPr/>
          <p:nvPr/>
        </p:nvGrpSpPr>
        <p:grpSpPr>
          <a:xfrm>
            <a:off x="900332" y="2627244"/>
            <a:ext cx="10016197" cy="968991"/>
            <a:chOff x="5827598" y="1508498"/>
            <a:chExt cx="5645499" cy="968991"/>
          </a:xfrm>
        </p:grpSpPr>
        <p:sp>
          <p:nvSpPr>
            <p:cNvPr id="26" name="文本框 25">
              <a:extLst>
                <a:ext uri="{FF2B5EF4-FFF2-40B4-BE49-F238E27FC236}">
                  <a16:creationId xmlns:a16="http://schemas.microsoft.com/office/drawing/2014/main" id="{9DBC70A0-9713-4CE7-B1A7-08449A79358E}"/>
                </a:ext>
              </a:extLst>
            </p:cNvPr>
            <p:cNvSpPr txBox="1"/>
            <p:nvPr/>
          </p:nvSpPr>
          <p:spPr>
            <a:xfrm>
              <a:off x="7058173" y="1720376"/>
              <a:ext cx="4414924" cy="452047"/>
            </a:xfrm>
            <a:prstGeom prst="rect">
              <a:avLst/>
            </a:prstGeom>
            <a:noFill/>
          </p:spPr>
          <p:txBody>
            <a:bodyPr wrap="square" rtlCol="0">
              <a:spAutoFit/>
            </a:bodyPr>
            <a:lstStyle/>
            <a:p>
              <a:pPr>
                <a:lnSpc>
                  <a:spcPts val="3200"/>
                </a:lnSpc>
              </a:pPr>
              <a:r>
                <a:rPr lang="zh-CN" altLang="zh-CN" sz="2400" dirty="0">
                  <a:latin typeface="宋体" panose="02010600030101010101" pitchFamily="2" charset="-122"/>
                  <a:ea typeface="宋体" panose="02010600030101010101" pitchFamily="2" charset="-122"/>
                </a:rPr>
                <a:t>数据元素是数据的基本单位，也称节点或记录。</a:t>
              </a:r>
              <a:endParaRPr lang="zh-CN" altLang="en-US" sz="2400" dirty="0">
                <a:latin typeface="宋体" panose="02010600030101010101" pitchFamily="2" charset="-122"/>
                <a:ea typeface="宋体" panose="02010600030101010101" pitchFamily="2" charset="-122"/>
                <a:sym typeface="印品黑体" panose="00000500000000000000" pitchFamily="2" charset="-122"/>
              </a:endParaRPr>
            </a:p>
          </p:txBody>
        </p:sp>
        <p:sp>
          <p:nvSpPr>
            <p:cNvPr id="27" name="矩形 26">
              <a:extLst>
                <a:ext uri="{FF2B5EF4-FFF2-40B4-BE49-F238E27FC236}">
                  <a16:creationId xmlns:a16="http://schemas.microsoft.com/office/drawing/2014/main" id="{76343DD3-2D8A-4D4B-B102-B6495AA148FC}"/>
                </a:ext>
              </a:extLst>
            </p:cNvPr>
            <p:cNvSpPr/>
            <p:nvPr/>
          </p:nvSpPr>
          <p:spPr>
            <a:xfrm>
              <a:off x="5827598" y="1508498"/>
              <a:ext cx="968991" cy="968991"/>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sym typeface="印品黑体" panose="00000500000000000000" pitchFamily="2" charset="-122"/>
                </a:rPr>
                <a:t>数据元素</a:t>
              </a:r>
            </a:p>
          </p:txBody>
        </p:sp>
      </p:grpSp>
      <p:grpSp>
        <p:nvGrpSpPr>
          <p:cNvPr id="28" name="组合 27">
            <a:extLst>
              <a:ext uri="{FF2B5EF4-FFF2-40B4-BE49-F238E27FC236}">
                <a16:creationId xmlns:a16="http://schemas.microsoft.com/office/drawing/2014/main" id="{EEB2A851-A53D-466A-874A-2D1FB19FD0AE}"/>
              </a:ext>
            </a:extLst>
          </p:cNvPr>
          <p:cNvGrpSpPr/>
          <p:nvPr/>
        </p:nvGrpSpPr>
        <p:grpSpPr>
          <a:xfrm>
            <a:off x="928467" y="3762112"/>
            <a:ext cx="10016197" cy="968991"/>
            <a:chOff x="5827598" y="1508498"/>
            <a:chExt cx="5645499" cy="968991"/>
          </a:xfrm>
        </p:grpSpPr>
        <p:sp>
          <p:nvSpPr>
            <p:cNvPr id="29" name="文本框 28">
              <a:extLst>
                <a:ext uri="{FF2B5EF4-FFF2-40B4-BE49-F238E27FC236}">
                  <a16:creationId xmlns:a16="http://schemas.microsoft.com/office/drawing/2014/main" id="{2ABA7342-1DE0-4388-82A8-141C938C36BC}"/>
                </a:ext>
              </a:extLst>
            </p:cNvPr>
            <p:cNvSpPr txBox="1"/>
            <p:nvPr/>
          </p:nvSpPr>
          <p:spPr>
            <a:xfrm>
              <a:off x="7042313" y="1565628"/>
              <a:ext cx="4430784" cy="871521"/>
            </a:xfrm>
            <a:prstGeom prst="rect">
              <a:avLst/>
            </a:prstGeom>
            <a:noFill/>
          </p:spPr>
          <p:txBody>
            <a:bodyPr wrap="square" rtlCol="0">
              <a:spAutoFit/>
            </a:bodyPr>
            <a:lstStyle/>
            <a:p>
              <a:pPr>
                <a:lnSpc>
                  <a:spcPts val="3200"/>
                </a:lnSpc>
              </a:pPr>
              <a:r>
                <a:rPr lang="zh-CN" altLang="zh-CN" sz="2400" dirty="0">
                  <a:latin typeface="宋体" panose="02010600030101010101" pitchFamily="2" charset="-122"/>
                  <a:ea typeface="宋体" panose="02010600030101010101" pitchFamily="2" charset="-122"/>
                </a:rPr>
                <a:t>数据项表示有独立含义的数据最小单位，也称域。若干个数据项构成一个数据元素，数据项是不可分割的最小单位</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sym typeface="印品黑体" panose="00000500000000000000" pitchFamily="2" charset="-122"/>
              </a:endParaRPr>
            </a:p>
          </p:txBody>
        </p:sp>
        <p:sp>
          <p:nvSpPr>
            <p:cNvPr id="30" name="矩形 29">
              <a:extLst>
                <a:ext uri="{FF2B5EF4-FFF2-40B4-BE49-F238E27FC236}">
                  <a16:creationId xmlns:a16="http://schemas.microsoft.com/office/drawing/2014/main" id="{BA9FF4A1-8B08-4976-91C4-1B9355C27282}"/>
                </a:ext>
              </a:extLst>
            </p:cNvPr>
            <p:cNvSpPr/>
            <p:nvPr/>
          </p:nvSpPr>
          <p:spPr>
            <a:xfrm>
              <a:off x="5827598" y="1508498"/>
              <a:ext cx="968991" cy="968991"/>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sym typeface="印品黑体" panose="00000500000000000000" pitchFamily="2" charset="-122"/>
                </a:rPr>
                <a:t>数据项</a:t>
              </a:r>
            </a:p>
          </p:txBody>
        </p:sp>
      </p:grpSp>
      <p:grpSp>
        <p:nvGrpSpPr>
          <p:cNvPr id="31" name="组合 30">
            <a:extLst>
              <a:ext uri="{FF2B5EF4-FFF2-40B4-BE49-F238E27FC236}">
                <a16:creationId xmlns:a16="http://schemas.microsoft.com/office/drawing/2014/main" id="{4D2ADF75-553F-4BF2-851F-E86513762883}"/>
              </a:ext>
            </a:extLst>
          </p:cNvPr>
          <p:cNvGrpSpPr/>
          <p:nvPr/>
        </p:nvGrpSpPr>
        <p:grpSpPr>
          <a:xfrm>
            <a:off x="928467" y="4923067"/>
            <a:ext cx="10016197" cy="1074294"/>
            <a:chOff x="5827598" y="1508498"/>
            <a:chExt cx="5645499" cy="1074294"/>
          </a:xfrm>
        </p:grpSpPr>
        <p:sp>
          <p:nvSpPr>
            <p:cNvPr id="32" name="文本框 31">
              <a:extLst>
                <a:ext uri="{FF2B5EF4-FFF2-40B4-BE49-F238E27FC236}">
                  <a16:creationId xmlns:a16="http://schemas.microsoft.com/office/drawing/2014/main" id="{4144FF80-5BA8-44EC-9AF4-CDE1CFD33B6C}"/>
                </a:ext>
              </a:extLst>
            </p:cNvPr>
            <p:cNvSpPr txBox="1"/>
            <p:nvPr/>
          </p:nvSpPr>
          <p:spPr>
            <a:xfrm>
              <a:off x="7042312" y="1720376"/>
              <a:ext cx="4430785" cy="862416"/>
            </a:xfrm>
            <a:prstGeom prst="rect">
              <a:avLst/>
            </a:prstGeom>
            <a:noFill/>
          </p:spPr>
          <p:txBody>
            <a:bodyPr wrap="square" rtlCol="0">
              <a:spAutoFit/>
            </a:bodyPr>
            <a:lstStyle/>
            <a:p>
              <a:pPr>
                <a:lnSpc>
                  <a:spcPts val="3200"/>
                </a:lnSpc>
              </a:pPr>
              <a:r>
                <a:rPr lang="zh-CN" altLang="zh-CN" sz="2400" dirty="0">
                  <a:latin typeface="宋体" panose="02010600030101010101" pitchFamily="2" charset="-122"/>
                  <a:ea typeface="宋体" panose="02010600030101010101" pitchFamily="2" charset="-122"/>
                </a:rPr>
                <a:t>数据对象是指相同特性的数据元素的集合，是数据的一个子集。</a:t>
              </a:r>
            </a:p>
          </p:txBody>
        </p:sp>
        <p:sp>
          <p:nvSpPr>
            <p:cNvPr id="33" name="矩形 32">
              <a:extLst>
                <a:ext uri="{FF2B5EF4-FFF2-40B4-BE49-F238E27FC236}">
                  <a16:creationId xmlns:a16="http://schemas.microsoft.com/office/drawing/2014/main" id="{385FE022-CB82-4838-ACD6-25904C728BD1}"/>
                </a:ext>
              </a:extLst>
            </p:cNvPr>
            <p:cNvSpPr/>
            <p:nvPr/>
          </p:nvSpPr>
          <p:spPr>
            <a:xfrm>
              <a:off x="5827598" y="1508498"/>
              <a:ext cx="968991" cy="968991"/>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sym typeface="印品黑体" panose="00000500000000000000" pitchFamily="2" charset="-122"/>
                </a:rPr>
                <a:t>数据对象</a:t>
              </a:r>
            </a:p>
          </p:txBody>
        </p:sp>
      </p:grpSp>
    </p:spTree>
  </p:cSld>
  <p:clrMapOvr>
    <a:masterClrMapping/>
  </p:clrMapOvr>
  <p:transition spd="med" advTm="300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基础知识</a:t>
            </a:r>
          </a:p>
        </p:txBody>
      </p:sp>
      <p:grpSp>
        <p:nvGrpSpPr>
          <p:cNvPr id="10" name="组合 9"/>
          <p:cNvGrpSpPr/>
          <p:nvPr/>
        </p:nvGrpSpPr>
        <p:grpSpPr>
          <a:xfrm>
            <a:off x="900332" y="1508498"/>
            <a:ext cx="10297551" cy="968991"/>
            <a:chOff x="5827598" y="1508498"/>
            <a:chExt cx="5645499" cy="968991"/>
          </a:xfrm>
        </p:grpSpPr>
        <p:sp>
          <p:nvSpPr>
            <p:cNvPr id="7" name="文本框 6"/>
            <p:cNvSpPr txBox="1"/>
            <p:nvPr/>
          </p:nvSpPr>
          <p:spPr>
            <a:xfrm>
              <a:off x="7199326" y="1565628"/>
              <a:ext cx="4273771" cy="862416"/>
            </a:xfrm>
            <a:prstGeom prst="rect">
              <a:avLst/>
            </a:prstGeom>
            <a:noFill/>
          </p:spPr>
          <p:txBody>
            <a:bodyPr wrap="square" rtlCol="0">
              <a:spAutoFit/>
            </a:bodyPr>
            <a:lstStyle/>
            <a:p>
              <a:pPr>
                <a:lnSpc>
                  <a:spcPts val="3200"/>
                </a:lnSpc>
              </a:pPr>
              <a:r>
                <a:rPr lang="zh-CN" altLang="zh-CN" sz="2400" dirty="0">
                  <a:latin typeface="宋体" panose="02010600030101010101" pitchFamily="2" charset="-122"/>
                  <a:ea typeface="宋体" panose="02010600030101010101" pitchFamily="2" charset="-122"/>
                </a:rPr>
                <a:t>数据结构是指相互之间存在一种或多种特定关系的数据元素的集合。</a:t>
              </a:r>
            </a:p>
          </p:txBody>
        </p:sp>
        <p:sp>
          <p:nvSpPr>
            <p:cNvPr id="8" name="矩形 7"/>
            <p:cNvSpPr/>
            <p:nvPr/>
          </p:nvSpPr>
          <p:spPr>
            <a:xfrm>
              <a:off x="5827598" y="1508498"/>
              <a:ext cx="1086975" cy="968991"/>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sym typeface="印品黑体" panose="00000500000000000000" pitchFamily="2" charset="-122"/>
                </a:rPr>
                <a:t>数据结构</a:t>
              </a:r>
            </a:p>
          </p:txBody>
        </p:sp>
      </p:grpSp>
      <p:pic>
        <p:nvPicPr>
          <p:cNvPr id="3" name="图片 2" descr="新logo1"/>
          <p:cNvPicPr>
            <a:picLocks noChangeAspect="1"/>
          </p:cNvPicPr>
          <p:nvPr/>
        </p:nvPicPr>
        <p:blipFill>
          <a:blip r:embed="rId3"/>
          <a:stretch>
            <a:fillRect/>
          </a:stretch>
        </p:blipFill>
        <p:spPr>
          <a:xfrm>
            <a:off x="9992995" y="220345"/>
            <a:ext cx="1877060" cy="699770"/>
          </a:xfrm>
          <a:prstGeom prst="rect">
            <a:avLst/>
          </a:prstGeom>
        </p:spPr>
      </p:pic>
      <p:grpSp>
        <p:nvGrpSpPr>
          <p:cNvPr id="25" name="组合 24">
            <a:extLst>
              <a:ext uri="{FF2B5EF4-FFF2-40B4-BE49-F238E27FC236}">
                <a16:creationId xmlns:a16="http://schemas.microsoft.com/office/drawing/2014/main" id="{A5ABA641-E8DD-421B-83E6-3EB04BCE2C37}"/>
              </a:ext>
            </a:extLst>
          </p:cNvPr>
          <p:cNvGrpSpPr/>
          <p:nvPr/>
        </p:nvGrpSpPr>
        <p:grpSpPr>
          <a:xfrm>
            <a:off x="900330" y="2655380"/>
            <a:ext cx="10016197" cy="968991"/>
            <a:chOff x="5827597" y="1508498"/>
            <a:chExt cx="5645499" cy="968991"/>
          </a:xfrm>
        </p:grpSpPr>
        <p:sp>
          <p:nvSpPr>
            <p:cNvPr id="26" name="文本框 25">
              <a:extLst>
                <a:ext uri="{FF2B5EF4-FFF2-40B4-BE49-F238E27FC236}">
                  <a16:creationId xmlns:a16="http://schemas.microsoft.com/office/drawing/2014/main" id="{9DBC70A0-9713-4CE7-B1A7-08449A79358E}"/>
                </a:ext>
              </a:extLst>
            </p:cNvPr>
            <p:cNvSpPr txBox="1"/>
            <p:nvPr/>
          </p:nvSpPr>
          <p:spPr>
            <a:xfrm>
              <a:off x="7215185" y="1551560"/>
              <a:ext cx="4257911" cy="871521"/>
            </a:xfrm>
            <a:prstGeom prst="rect">
              <a:avLst/>
            </a:prstGeom>
            <a:noFill/>
          </p:spPr>
          <p:txBody>
            <a:bodyPr wrap="square" rtlCol="0">
              <a:spAutoFit/>
            </a:bodyPr>
            <a:lstStyle/>
            <a:p>
              <a:pPr>
                <a:lnSpc>
                  <a:spcPts val="3200"/>
                </a:lnSpc>
              </a:pPr>
              <a:r>
                <a:rPr lang="zh-CN" altLang="zh-CN" sz="2400" dirty="0">
                  <a:latin typeface="宋体" panose="02010600030101010101" pitchFamily="2" charset="-122"/>
                  <a:ea typeface="宋体" panose="02010600030101010101" pitchFamily="2" charset="-122"/>
                </a:rPr>
                <a:t>逻辑结构是数据元素之间的关系</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ts val="3200"/>
                </a:lnSpc>
              </a:pPr>
              <a:r>
                <a:rPr lang="zh-CN" altLang="en-US" sz="2400" dirty="0">
                  <a:latin typeface="宋体" panose="02010600030101010101" pitchFamily="2" charset="-122"/>
                  <a:ea typeface="宋体" panose="02010600030101010101" pitchFamily="2" charset="-122"/>
                </a:rPr>
                <a:t>包括集合、线性结构、树形结构、图形结构。</a:t>
              </a:r>
              <a:endParaRPr lang="zh-CN" altLang="en-US" sz="2400" dirty="0">
                <a:latin typeface="宋体" panose="02010600030101010101" pitchFamily="2" charset="-122"/>
                <a:ea typeface="宋体" panose="02010600030101010101" pitchFamily="2" charset="-122"/>
                <a:sym typeface="印品黑体" panose="00000500000000000000" pitchFamily="2" charset="-122"/>
              </a:endParaRPr>
            </a:p>
          </p:txBody>
        </p:sp>
        <p:sp>
          <p:nvSpPr>
            <p:cNvPr id="27" name="矩形 26">
              <a:extLst>
                <a:ext uri="{FF2B5EF4-FFF2-40B4-BE49-F238E27FC236}">
                  <a16:creationId xmlns:a16="http://schemas.microsoft.com/office/drawing/2014/main" id="{76343DD3-2D8A-4D4B-B102-B6495AA148FC}"/>
                </a:ext>
              </a:extLst>
            </p:cNvPr>
            <p:cNvSpPr/>
            <p:nvPr/>
          </p:nvSpPr>
          <p:spPr>
            <a:xfrm>
              <a:off x="5827597" y="1508498"/>
              <a:ext cx="1119036" cy="968991"/>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sym typeface="印品黑体" panose="00000500000000000000" pitchFamily="2" charset="-122"/>
                </a:rPr>
                <a:t>逻辑结构</a:t>
              </a:r>
            </a:p>
          </p:txBody>
        </p:sp>
      </p:grpSp>
      <p:grpSp>
        <p:nvGrpSpPr>
          <p:cNvPr id="28" name="组合 27">
            <a:extLst>
              <a:ext uri="{FF2B5EF4-FFF2-40B4-BE49-F238E27FC236}">
                <a16:creationId xmlns:a16="http://schemas.microsoft.com/office/drawing/2014/main" id="{EEB2A851-A53D-466A-874A-2D1FB19FD0AE}"/>
              </a:ext>
            </a:extLst>
          </p:cNvPr>
          <p:cNvGrpSpPr/>
          <p:nvPr/>
        </p:nvGrpSpPr>
        <p:grpSpPr>
          <a:xfrm>
            <a:off x="928467" y="3804316"/>
            <a:ext cx="10016195" cy="968991"/>
            <a:chOff x="5827598" y="1508498"/>
            <a:chExt cx="5645498" cy="968991"/>
          </a:xfrm>
        </p:grpSpPr>
        <p:sp>
          <p:nvSpPr>
            <p:cNvPr id="29" name="文本框 28">
              <a:extLst>
                <a:ext uri="{FF2B5EF4-FFF2-40B4-BE49-F238E27FC236}">
                  <a16:creationId xmlns:a16="http://schemas.microsoft.com/office/drawing/2014/main" id="{2ABA7342-1DE0-4388-82A8-141C938C36BC}"/>
                </a:ext>
              </a:extLst>
            </p:cNvPr>
            <p:cNvSpPr txBox="1"/>
            <p:nvPr/>
          </p:nvSpPr>
          <p:spPr>
            <a:xfrm>
              <a:off x="7199326" y="1565628"/>
              <a:ext cx="4273770" cy="871521"/>
            </a:xfrm>
            <a:prstGeom prst="rect">
              <a:avLst/>
            </a:prstGeom>
            <a:noFill/>
          </p:spPr>
          <p:txBody>
            <a:bodyPr wrap="square" rtlCol="0">
              <a:spAutoFit/>
            </a:bodyPr>
            <a:lstStyle/>
            <a:p>
              <a:pPr>
                <a:lnSpc>
                  <a:spcPts val="3200"/>
                </a:lnSpc>
              </a:pPr>
              <a:r>
                <a:rPr lang="zh-CN" altLang="zh-CN" sz="2400" dirty="0">
                  <a:latin typeface="宋体" panose="02010600030101010101" pitchFamily="2" charset="-122"/>
                  <a:ea typeface="宋体" panose="02010600030101010101" pitchFamily="2" charset="-122"/>
                </a:rPr>
                <a:t>存储结构是数据元素及其关系在计算机中的存储方式。</a:t>
              </a:r>
              <a:endParaRPr lang="en-US" altLang="zh-CN" sz="2400" dirty="0">
                <a:latin typeface="宋体" panose="02010600030101010101" pitchFamily="2" charset="-122"/>
                <a:ea typeface="宋体" panose="02010600030101010101" pitchFamily="2" charset="-122"/>
              </a:endParaRPr>
            </a:p>
            <a:p>
              <a:pPr>
                <a:lnSpc>
                  <a:spcPts val="3200"/>
                </a:lnSpc>
              </a:pPr>
              <a:r>
                <a:rPr lang="zh-CN" altLang="zh-CN" sz="2400" dirty="0">
                  <a:latin typeface="宋体" panose="02010600030101010101" pitchFamily="2" charset="-122"/>
                  <a:ea typeface="宋体" panose="02010600030101010101" pitchFamily="2" charset="-122"/>
                </a:rPr>
                <a:t>顺序存储、链式存储、散列存储和索引存储。</a:t>
              </a:r>
              <a:endParaRPr lang="zh-CN" altLang="en-US" sz="2400" dirty="0">
                <a:latin typeface="宋体" panose="02010600030101010101" pitchFamily="2" charset="-122"/>
                <a:ea typeface="宋体" panose="02010600030101010101" pitchFamily="2" charset="-122"/>
                <a:sym typeface="印品黑体" panose="00000500000000000000" pitchFamily="2" charset="-122"/>
              </a:endParaRPr>
            </a:p>
          </p:txBody>
        </p:sp>
        <p:sp>
          <p:nvSpPr>
            <p:cNvPr id="30" name="矩形 29">
              <a:extLst>
                <a:ext uri="{FF2B5EF4-FFF2-40B4-BE49-F238E27FC236}">
                  <a16:creationId xmlns:a16="http://schemas.microsoft.com/office/drawing/2014/main" id="{BA9FF4A1-8B08-4976-91C4-1B9355C27282}"/>
                </a:ext>
              </a:extLst>
            </p:cNvPr>
            <p:cNvSpPr/>
            <p:nvPr/>
          </p:nvSpPr>
          <p:spPr>
            <a:xfrm>
              <a:off x="5827598" y="1508498"/>
              <a:ext cx="1119037" cy="968991"/>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sym typeface="印品黑体" panose="00000500000000000000" pitchFamily="2" charset="-122"/>
                </a:rPr>
                <a:t>存储结构</a:t>
              </a:r>
            </a:p>
          </p:txBody>
        </p:sp>
      </p:grpSp>
      <p:grpSp>
        <p:nvGrpSpPr>
          <p:cNvPr id="31" name="组合 30">
            <a:extLst>
              <a:ext uri="{FF2B5EF4-FFF2-40B4-BE49-F238E27FC236}">
                <a16:creationId xmlns:a16="http://schemas.microsoft.com/office/drawing/2014/main" id="{4D2ADF75-553F-4BF2-851F-E86513762883}"/>
              </a:ext>
            </a:extLst>
          </p:cNvPr>
          <p:cNvGrpSpPr/>
          <p:nvPr/>
        </p:nvGrpSpPr>
        <p:grpSpPr>
          <a:xfrm>
            <a:off x="928465" y="4979339"/>
            <a:ext cx="10016197" cy="968991"/>
            <a:chOff x="5827597" y="1508498"/>
            <a:chExt cx="5645499" cy="968991"/>
          </a:xfrm>
        </p:grpSpPr>
        <p:sp>
          <p:nvSpPr>
            <p:cNvPr id="32" name="文本框 31">
              <a:extLst>
                <a:ext uri="{FF2B5EF4-FFF2-40B4-BE49-F238E27FC236}">
                  <a16:creationId xmlns:a16="http://schemas.microsoft.com/office/drawing/2014/main" id="{4144FF80-5BA8-44EC-9AF4-CDE1CFD33B6C}"/>
                </a:ext>
              </a:extLst>
            </p:cNvPr>
            <p:cNvSpPr txBox="1"/>
            <p:nvPr/>
          </p:nvSpPr>
          <p:spPr>
            <a:xfrm>
              <a:off x="7199325" y="1551560"/>
              <a:ext cx="4273771" cy="862416"/>
            </a:xfrm>
            <a:prstGeom prst="rect">
              <a:avLst/>
            </a:prstGeom>
            <a:noFill/>
          </p:spPr>
          <p:txBody>
            <a:bodyPr wrap="square" rtlCol="0">
              <a:spAutoFit/>
            </a:bodyPr>
            <a:lstStyle/>
            <a:p>
              <a:pPr>
                <a:lnSpc>
                  <a:spcPts val="3200"/>
                </a:lnSpc>
              </a:pPr>
              <a:r>
                <a:rPr lang="zh-CN" altLang="zh-CN" sz="2400" dirty="0">
                  <a:latin typeface="宋体" panose="02010600030101010101" pitchFamily="2" charset="-122"/>
                  <a:ea typeface="宋体" panose="02010600030101010101" pitchFamily="2" charset="-122"/>
                </a:rPr>
                <a:t>抽象数据类型是将数据对象、数据对象之间的关系和数据对象的基本操作封装在一起的一种表达方式</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sym typeface="印品黑体" panose="00000500000000000000" pitchFamily="2" charset="-122"/>
              </a:endParaRPr>
            </a:p>
          </p:txBody>
        </p:sp>
        <p:sp>
          <p:nvSpPr>
            <p:cNvPr id="33" name="矩形 32">
              <a:extLst>
                <a:ext uri="{FF2B5EF4-FFF2-40B4-BE49-F238E27FC236}">
                  <a16:creationId xmlns:a16="http://schemas.microsoft.com/office/drawing/2014/main" id="{385FE022-CB82-4838-ACD6-25904C728BD1}"/>
                </a:ext>
              </a:extLst>
            </p:cNvPr>
            <p:cNvSpPr/>
            <p:nvPr/>
          </p:nvSpPr>
          <p:spPr>
            <a:xfrm>
              <a:off x="5827597" y="1508498"/>
              <a:ext cx="1134895" cy="968991"/>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sym typeface="印品黑体" panose="00000500000000000000" pitchFamily="2" charset="-122"/>
                </a:rPr>
                <a:t>抽象数据类型</a:t>
              </a:r>
            </a:p>
          </p:txBody>
        </p:sp>
      </p:grpSp>
    </p:spTree>
    <p:extLst>
      <p:ext uri="{BB962C8B-B14F-4D97-AF65-F5344CB8AC3E}">
        <p14:creationId xmlns:p14="http://schemas.microsoft.com/office/powerpoint/2010/main" val="2756334699"/>
      </p:ext>
    </p:extLst>
  </p:cSld>
  <p:clrMapOvr>
    <a:masterClrMapping/>
  </p:clrMapOvr>
  <p:transition spd="med" advTm="300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2031325"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主要研究内容</a:t>
            </a:r>
          </a:p>
        </p:txBody>
      </p:sp>
      <p:pic>
        <p:nvPicPr>
          <p:cNvPr id="2" name="图片 1"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id="{EFAA783C-CDD5-4736-9F82-9D4D187A7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0042" y="1344082"/>
            <a:ext cx="7368613" cy="4169836"/>
          </a:xfrm>
          <a:prstGeom prst="rect">
            <a:avLst/>
          </a:prstGeom>
        </p:spPr>
      </p:pic>
    </p:spTree>
    <p:extLst>
      <p:ext uri="{BB962C8B-B14F-4D97-AF65-F5344CB8AC3E}">
        <p14:creationId xmlns:p14="http://schemas.microsoft.com/office/powerpoint/2010/main" val="2680508300"/>
      </p:ext>
    </p:extLst>
  </p:cSld>
  <p:clrMapOvr>
    <a:masterClrMapping/>
  </p:clrMapOvr>
  <p:transition spd="med" advTm="300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课程总结</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4" name="文本框 13"/>
          <p:cNvSpPr txBox="1"/>
          <p:nvPr/>
        </p:nvSpPr>
        <p:spPr>
          <a:xfrm>
            <a:off x="1436370" y="1789598"/>
            <a:ext cx="9319260" cy="2797048"/>
          </a:xfrm>
          <a:prstGeom prst="rect">
            <a:avLst/>
          </a:prstGeom>
          <a:noFill/>
        </p:spPr>
        <p:txBody>
          <a:bodyPr wrap="square" rtlCol="0">
            <a:spAutoFit/>
          </a:bodyPr>
          <a:lstStyle/>
          <a:p>
            <a:pPr indent="648000">
              <a:lnSpc>
                <a:spcPct val="150000"/>
              </a:lnSpc>
            </a:pPr>
            <a:r>
              <a:rPr lang="zh-CN" altLang="zh-CN" sz="2400" dirty="0">
                <a:latin typeface="宋体" panose="02010600030101010101" pitchFamily="2" charset="-122"/>
                <a:ea typeface="宋体" panose="02010600030101010101" pitchFamily="2" charset="-122"/>
              </a:rPr>
              <a:t>通过学习数据结构，更加准确和深刻地理解不同数据结构之间的共性和联系，学会选择和改进数据结构，高效地设计并实现各种算法，这才是数据结构的精髓。</a:t>
            </a:r>
            <a:endParaRPr lang="en-US" altLang="zh-CN" sz="2400" dirty="0">
              <a:latin typeface="宋体" panose="02010600030101010101" pitchFamily="2" charset="-122"/>
              <a:ea typeface="宋体" panose="02010600030101010101" pitchFamily="2" charset="-122"/>
            </a:endParaRPr>
          </a:p>
          <a:p>
            <a:pPr indent="648000">
              <a:lnSpc>
                <a:spcPct val="150000"/>
              </a:lnSpc>
            </a:pPr>
            <a:r>
              <a:rPr lang="zh-CN" altLang="en-US" sz="2400" dirty="0">
                <a:solidFill>
                  <a:srgbClr val="990000"/>
                </a:solidFill>
                <a:latin typeface="宋体" panose="02010600030101010101" pitchFamily="2" charset="-122"/>
                <a:ea typeface="宋体" panose="02010600030101010101" pitchFamily="2" charset="-122"/>
              </a:rPr>
              <a:t>通过本节的学习，了解数据结构的重要性和学习秘籍，数据结构的相关基础知识，数据结构的逻辑结构、存储结构等。</a:t>
            </a:r>
            <a:endParaRPr lang="zh-CN" altLang="zh-CN" sz="2400" dirty="0">
              <a:solidFill>
                <a:srgbClr val="990000"/>
              </a:solidFill>
              <a:latin typeface="宋体" panose="02010600030101010101" pitchFamily="2" charset="-122"/>
              <a:ea typeface="宋体" panose="02010600030101010101"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Tree>
  </p:cSld>
  <p:clrMapOvr>
    <a:masterClrMapping/>
  </p:clrMapOvr>
  <p:transition spd="med" advTm="3000">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465</Words>
  <Application>Microsoft Office PowerPoint</Application>
  <PresentationFormat>宽屏</PresentationFormat>
  <Paragraphs>78</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宋体</vt:lpstr>
      <vt:lpstr>微软雅黑</vt:lpstr>
      <vt:lpstr>印品黑体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5a7580219f0b6</dc:title>
  <dc:creator>高志远</dc:creator>
  <cp:lastModifiedBy>祁 全</cp:lastModifiedBy>
  <cp:revision>260</cp:revision>
  <dcterms:created xsi:type="dcterms:W3CDTF">2018-02-03T05:34:00Z</dcterms:created>
  <dcterms:modified xsi:type="dcterms:W3CDTF">2020-02-08T08:54:32Z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