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82" r:id="rId4"/>
    <p:sldId id="283" r:id="rId5"/>
    <p:sldId id="284" r:id="rId6"/>
    <p:sldId id="285" r:id="rId7"/>
    <p:sldId id="278" r:id="rId8"/>
    <p:sldId id="28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006600"/>
    <a:srgbClr val="0033CC"/>
    <a:srgbClr val="1BA486"/>
    <a:srgbClr val="2FBA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09" autoAdjust="0"/>
    <p:restoredTop sz="94711"/>
  </p:normalViewPr>
  <p:slideViewPr>
    <p:cSldViewPr snapToGrid="0">
      <p:cViewPr varScale="1">
        <p:scale>
          <a:sx n="68" d="100"/>
          <a:sy n="68" d="100"/>
        </p:scale>
        <p:origin x="88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09D85-8CC2-4BA6-A68E-A2FF53FBEE1B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263F8-6408-4335-B3DC-0FAED62544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222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688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808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425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93174-DEC1-430A-BBC0-E419078C3006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26579" y="2676407"/>
            <a:ext cx="5032147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6600" spc="-300" dirty="0">
                <a:ln/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0" y="2483890"/>
            <a:ext cx="12191999" cy="1491018"/>
            <a:chOff x="0" y="2620370"/>
            <a:chExt cx="12191999" cy="1491018"/>
          </a:xfrm>
        </p:grpSpPr>
        <p:sp>
          <p:nvSpPr>
            <p:cNvPr id="7" name="矩形 6"/>
            <p:cNvSpPr/>
            <p:nvPr/>
          </p:nvSpPr>
          <p:spPr>
            <a:xfrm>
              <a:off x="0" y="2620370"/>
              <a:ext cx="559558" cy="1491018"/>
            </a:xfrm>
            <a:prstGeom prst="rect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7541902" y="2620370"/>
              <a:ext cx="4650097" cy="1491018"/>
              <a:chOff x="7541902" y="2620370"/>
              <a:chExt cx="4650097" cy="149101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7541902" y="2620370"/>
                <a:ext cx="4650097" cy="1491018"/>
              </a:xfrm>
              <a:prstGeom prst="rect">
                <a:avLst/>
              </a:prstGeom>
              <a:solidFill>
                <a:srgbClr val="1BA4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印品黑体" panose="00000500000000000000" pitchFamily="2" charset="-122"/>
                  <a:ea typeface="印品黑体" panose="00000500000000000000" pitchFamily="2" charset="-122"/>
                  <a:sym typeface="印品黑体" panose="00000500000000000000" pitchFamily="2" charset="-122"/>
                </a:endParaRPr>
              </a:p>
            </p:txBody>
          </p:sp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86700" y="2887354"/>
                <a:ext cx="957049" cy="957049"/>
              </a:xfrm>
              <a:prstGeom prst="rect">
                <a:avLst/>
              </a:prstGeom>
            </p:spPr>
          </p:pic>
        </p:grpSp>
      </p:grpSp>
      <p:sp>
        <p:nvSpPr>
          <p:cNvPr id="14" name="文本框 13"/>
          <p:cNvSpPr txBox="1"/>
          <p:nvPr/>
        </p:nvSpPr>
        <p:spPr>
          <a:xfrm>
            <a:off x="10460143" y="305811"/>
            <a:ext cx="1087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rPr>
              <a:t>LOGO</a:t>
            </a:r>
            <a:endParaRPr lang="zh-CN" altLang="en-US" sz="24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06166" y="6095199"/>
            <a:ext cx="6633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spc="5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Segoe UI" panose="020B0502040204020203" pitchFamily="34" charset="0"/>
                <a:sym typeface="印品黑体" panose="00000500000000000000" pitchFamily="2" charset="-122"/>
              </a:rPr>
              <a:t>DESIGNED &amp; WORDPRESS ALL BY ALONIC</a:t>
            </a:r>
            <a:endParaRPr lang="zh-CN" altLang="en-US" sz="1600" b="1" spc="5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cs typeface="Segoe UI" panose="020B0502040204020203" pitchFamily="34" charset="0"/>
              <a:sym typeface="印品黑体" panose="000005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07471" y="4143913"/>
            <a:ext cx="2339102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主讲：陈小玉</a:t>
            </a:r>
            <a:endParaRPr lang="en-US" altLang="zh-CN" sz="2800" b="1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20619" y="368483"/>
            <a:ext cx="5571381" cy="1314569"/>
            <a:chOff x="6620619" y="368483"/>
            <a:chExt cx="5571381" cy="1314569"/>
          </a:xfrm>
        </p:grpSpPr>
        <p:sp>
          <p:nvSpPr>
            <p:cNvPr id="2" name="矩形 1"/>
            <p:cNvSpPr/>
            <p:nvPr/>
          </p:nvSpPr>
          <p:spPr>
            <a:xfrm>
              <a:off x="11823510" y="368487"/>
              <a:ext cx="368490" cy="1313595"/>
            </a:xfrm>
            <a:prstGeom prst="rect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8586316" y="390390"/>
              <a:ext cx="2954655" cy="1292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54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本节要点</a:t>
              </a:r>
              <a:endParaRPr lang="zh-CN" altLang="en-US" sz="3600" dirty="0">
                <a:solidFill>
                  <a:srgbClr val="1BA4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endParaRPr>
            </a:p>
            <a:p>
              <a:pPr algn="r"/>
              <a:r>
                <a:rPr lang="en-US" altLang="zh-CN" sz="24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CONTENTS</a:t>
              </a:r>
            </a:p>
          </p:txBody>
        </p:sp>
        <p:sp>
          <p:nvSpPr>
            <p:cNvPr id="6" name="任意多边形 5"/>
            <p:cNvSpPr/>
            <p:nvPr/>
          </p:nvSpPr>
          <p:spPr>
            <a:xfrm rot="16200000">
              <a:off x="6566025" y="423077"/>
              <a:ext cx="1313598" cy="1204410"/>
            </a:xfrm>
            <a:custGeom>
              <a:avLst/>
              <a:gdLst>
                <a:gd name="connsiteX0" fmla="*/ 1313598 w 1313598"/>
                <a:gd name="connsiteY0" fmla="*/ 835921 h 1204410"/>
                <a:gd name="connsiteX1" fmla="*/ 1313595 w 1313598"/>
                <a:gd name="connsiteY1" fmla="*/ 835921 h 1204410"/>
                <a:gd name="connsiteX2" fmla="*/ 1313595 w 1313598"/>
                <a:gd name="connsiteY2" fmla="*/ 1204410 h 1204410"/>
                <a:gd name="connsiteX3" fmla="*/ 0 w 1313598"/>
                <a:gd name="connsiteY3" fmla="*/ 1204410 h 1204410"/>
                <a:gd name="connsiteX4" fmla="*/ 0 w 1313598"/>
                <a:gd name="connsiteY4" fmla="*/ 835920 h 1204410"/>
                <a:gd name="connsiteX5" fmla="*/ 2 w 1313598"/>
                <a:gd name="connsiteY5" fmla="*/ 835920 h 1204410"/>
                <a:gd name="connsiteX6" fmla="*/ 656800 w 1313598"/>
                <a:gd name="connsiteY6" fmla="*/ 0 h 1204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13598" h="1204410">
                  <a:moveTo>
                    <a:pt x="1313598" y="835921"/>
                  </a:moveTo>
                  <a:lnTo>
                    <a:pt x="1313595" y="835921"/>
                  </a:lnTo>
                  <a:lnTo>
                    <a:pt x="1313595" y="1204410"/>
                  </a:lnTo>
                  <a:lnTo>
                    <a:pt x="0" y="1204410"/>
                  </a:lnTo>
                  <a:lnTo>
                    <a:pt x="0" y="835920"/>
                  </a:lnTo>
                  <a:lnTo>
                    <a:pt x="2" y="835920"/>
                  </a:lnTo>
                  <a:lnTo>
                    <a:pt x="656800" y="0"/>
                  </a:lnTo>
                  <a:close/>
                </a:path>
              </a:pathLst>
            </a:cu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503330" y="2112197"/>
            <a:ext cx="6487117" cy="706755"/>
            <a:chOff x="1376718" y="2067067"/>
            <a:chExt cx="4991233" cy="706755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6718" y="2067067"/>
              <a:ext cx="703428" cy="703428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2080146" y="2126393"/>
              <a:ext cx="21538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有序顺序表合并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589441" y="2067067"/>
              <a:ext cx="778510" cy="706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40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01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503331" y="3073913"/>
            <a:ext cx="6487118" cy="706755"/>
            <a:chOff x="1376718" y="2067067"/>
            <a:chExt cx="4991233" cy="706755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6718" y="2067067"/>
              <a:ext cx="703428" cy="703428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2080146" y="2126393"/>
              <a:ext cx="186967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有序链表合并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589441" y="2067067"/>
              <a:ext cx="778510" cy="706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40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02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503330" y="4035629"/>
            <a:ext cx="6487117" cy="706755"/>
            <a:chOff x="1376718" y="2067067"/>
            <a:chExt cx="4991233" cy="706755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6718" y="2067067"/>
              <a:ext cx="703428" cy="703428"/>
            </a:xfrm>
            <a:prstGeom prst="rect">
              <a:avLst/>
            </a:prstGeom>
          </p:spPr>
        </p:pic>
        <p:sp>
          <p:nvSpPr>
            <p:cNvPr id="19" name="文本框 18"/>
            <p:cNvSpPr txBox="1"/>
            <p:nvPr/>
          </p:nvSpPr>
          <p:spPr>
            <a:xfrm>
              <a:off x="2080146" y="2126393"/>
              <a:ext cx="21167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单链表就地逆置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589441" y="2067067"/>
              <a:ext cx="778510" cy="706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40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03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503330" y="4997344"/>
            <a:ext cx="6487117" cy="706755"/>
            <a:chOff x="1376718" y="2067067"/>
            <a:chExt cx="4991233" cy="706755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6718" y="2067067"/>
              <a:ext cx="703428" cy="703428"/>
            </a:xfrm>
            <a:prstGeom prst="rect">
              <a:avLst/>
            </a:prstGeom>
          </p:spPr>
        </p:pic>
        <p:sp>
          <p:nvSpPr>
            <p:cNvPr id="23" name="文本框 22"/>
            <p:cNvSpPr txBox="1"/>
            <p:nvPr/>
          </p:nvSpPr>
          <p:spPr>
            <a:xfrm>
              <a:off x="2080146" y="2126393"/>
              <a:ext cx="18326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快慢指针大法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5589441" y="2067067"/>
              <a:ext cx="778510" cy="706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40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04</a:t>
              </a:r>
            </a:p>
          </p:txBody>
        </p:sp>
      </p:grp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6729" y="39118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线性表应用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32" name="椭圆 31">
            <a:extLst>
              <a:ext uri="{FF2B5EF4-FFF2-40B4-BE49-F238E27FC236}">
                <a16:creationId xmlns:a16="http://schemas.microsoft.com/office/drawing/2014/main" id="{B488C349-CADA-4425-92A1-AC5CDC7ADEFF}"/>
              </a:ext>
            </a:extLst>
          </p:cNvPr>
          <p:cNvSpPr/>
          <p:nvPr/>
        </p:nvSpPr>
        <p:spPr bwMode="auto">
          <a:xfrm>
            <a:off x="1890803" y="1215892"/>
            <a:ext cx="852397" cy="79815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ABEF99B-DE51-46BB-8880-B4C37AB4DD35}"/>
              </a:ext>
            </a:extLst>
          </p:cNvPr>
          <p:cNvSpPr txBox="1"/>
          <p:nvPr/>
        </p:nvSpPr>
        <p:spPr>
          <a:xfrm>
            <a:off x="2743200" y="1215892"/>
            <a:ext cx="3155852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有序顺序表合并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75AB7AB-511D-4573-AC16-390D2DCA48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469" y="2377095"/>
            <a:ext cx="7277165" cy="277742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6729" y="39118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线性表应用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32" name="椭圆 31">
            <a:extLst>
              <a:ext uri="{FF2B5EF4-FFF2-40B4-BE49-F238E27FC236}">
                <a16:creationId xmlns:a16="http://schemas.microsoft.com/office/drawing/2014/main" id="{B488C349-CADA-4425-92A1-AC5CDC7ADEFF}"/>
              </a:ext>
            </a:extLst>
          </p:cNvPr>
          <p:cNvSpPr/>
          <p:nvPr/>
        </p:nvSpPr>
        <p:spPr bwMode="auto">
          <a:xfrm>
            <a:off x="1750124" y="1215892"/>
            <a:ext cx="852397" cy="79815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ABEF99B-DE51-46BB-8880-B4C37AB4DD35}"/>
              </a:ext>
            </a:extLst>
          </p:cNvPr>
          <p:cNvSpPr txBox="1"/>
          <p:nvPr/>
        </p:nvSpPr>
        <p:spPr>
          <a:xfrm>
            <a:off x="2602521" y="1215892"/>
            <a:ext cx="3155852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有序链表合并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228348F-0D04-42A4-89A8-F50F1A7F9C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226" y="2377096"/>
            <a:ext cx="9794871" cy="246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36917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6729" y="39118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线性表应用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32" name="椭圆 31">
            <a:extLst>
              <a:ext uri="{FF2B5EF4-FFF2-40B4-BE49-F238E27FC236}">
                <a16:creationId xmlns:a16="http://schemas.microsoft.com/office/drawing/2014/main" id="{B488C349-CADA-4425-92A1-AC5CDC7ADEFF}"/>
              </a:ext>
            </a:extLst>
          </p:cNvPr>
          <p:cNvSpPr/>
          <p:nvPr/>
        </p:nvSpPr>
        <p:spPr bwMode="auto">
          <a:xfrm>
            <a:off x="1454708" y="1215892"/>
            <a:ext cx="852397" cy="79815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ABEF99B-DE51-46BB-8880-B4C37AB4DD35}"/>
              </a:ext>
            </a:extLst>
          </p:cNvPr>
          <p:cNvSpPr txBox="1"/>
          <p:nvPr/>
        </p:nvSpPr>
        <p:spPr>
          <a:xfrm>
            <a:off x="2307105" y="1215892"/>
            <a:ext cx="3155852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单链表就地逆置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0156488-CEA3-4B4F-AA8B-D87D6DBB39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758" y="2377095"/>
            <a:ext cx="9248483" cy="145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80603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6729" y="39118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线性表应用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32" name="椭圆 31">
            <a:extLst>
              <a:ext uri="{FF2B5EF4-FFF2-40B4-BE49-F238E27FC236}">
                <a16:creationId xmlns:a16="http://schemas.microsoft.com/office/drawing/2014/main" id="{B488C349-CADA-4425-92A1-AC5CDC7ADEFF}"/>
              </a:ext>
            </a:extLst>
          </p:cNvPr>
          <p:cNvSpPr/>
          <p:nvPr/>
        </p:nvSpPr>
        <p:spPr bwMode="auto">
          <a:xfrm>
            <a:off x="1426567" y="1215892"/>
            <a:ext cx="852397" cy="79815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ABEF99B-DE51-46BB-8880-B4C37AB4DD35}"/>
              </a:ext>
            </a:extLst>
          </p:cNvPr>
          <p:cNvSpPr txBox="1"/>
          <p:nvPr/>
        </p:nvSpPr>
        <p:spPr>
          <a:xfrm>
            <a:off x="2278964" y="1215892"/>
            <a:ext cx="2729132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快慢指针大法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6C964F1-2240-45DC-A1A7-60DB6FB8AB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524" y="3117830"/>
            <a:ext cx="9666951" cy="139145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3E46417-F685-42F0-B6C2-2026A619DEEF}"/>
              </a:ext>
            </a:extLst>
          </p:cNvPr>
          <p:cNvSpPr/>
          <p:nvPr/>
        </p:nvSpPr>
        <p:spPr>
          <a:xfrm>
            <a:off x="1298503" y="2425715"/>
            <a:ext cx="40702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快慢指针找单链表中间节点：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562AED-5A88-426C-8A07-4ABC7DE4102A}"/>
              </a:ext>
            </a:extLst>
          </p:cNvPr>
          <p:cNvSpPr/>
          <p:nvPr/>
        </p:nvSpPr>
        <p:spPr>
          <a:xfrm>
            <a:off x="3333629" y="5085095"/>
            <a:ext cx="62007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思考：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如何在单链表中查找倒数第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个结点？</a:t>
            </a:r>
          </a:p>
        </p:txBody>
      </p:sp>
    </p:spTree>
    <p:extLst>
      <p:ext uri="{BB962C8B-B14F-4D97-AF65-F5344CB8AC3E}">
        <p14:creationId xmlns:p14="http://schemas.microsoft.com/office/powerpoint/2010/main" val="255874081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课程总结</a:t>
            </a:r>
            <a:endParaRPr lang="zh-CN" altLang="en-US" sz="2400" b="1" dirty="0">
              <a:solidFill>
                <a:srgbClr val="1BA4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144615" y="1244028"/>
            <a:ext cx="9645305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通过本节的学习，掌握顺序表、链表的结构体定义和基本操作。学会画图，清晰认识指针指向。能够使用顺序表、链表的解决实际问题。</a:t>
            </a:r>
            <a:endParaRPr lang="zh-CN" altLang="zh-CN" sz="2400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4BA813F-CA82-4DE5-927A-B390AE72B0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271" y="2820072"/>
            <a:ext cx="7278288" cy="2794863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507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下节预告 </a:t>
            </a:r>
            <a:endParaRPr lang="zh-CN" altLang="en-US" sz="2400" b="1" dirty="0">
              <a:solidFill>
                <a:srgbClr val="1BA4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1D6216C-7A3A-43AF-A934-0A1B7001B41F}"/>
              </a:ext>
            </a:extLst>
          </p:cNvPr>
          <p:cNvSpPr txBox="1"/>
          <p:nvPr/>
        </p:nvSpPr>
        <p:spPr>
          <a:xfrm>
            <a:off x="1998242" y="1956624"/>
            <a:ext cx="7658276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下节通过趣味小故事</a:t>
            </a:r>
            <a:r>
              <a:rPr lang="en-US" altLang="zh-CN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胡同停车，讲述栈的使用，一起体会算法之美</a:t>
            </a:r>
            <a:r>
              <a:rPr lang="zh-CN" altLang="zh-CN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91889354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157</Words>
  <Application>Microsoft Office PowerPoint</Application>
  <PresentationFormat>宽屏</PresentationFormat>
  <Paragraphs>40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微软雅黑</vt:lpstr>
      <vt:lpstr>印品黑体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5a7580219f0b6</dc:title>
  <dc:creator>高志远</dc:creator>
  <cp:lastModifiedBy>祁 全</cp:lastModifiedBy>
  <cp:revision>269</cp:revision>
  <dcterms:created xsi:type="dcterms:W3CDTF">2018-02-03T05:34:00Z</dcterms:created>
  <dcterms:modified xsi:type="dcterms:W3CDTF">2020-02-05T13:51:50Z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