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00" r:id="rId5"/>
    <p:sldId id="301" r:id="rId6"/>
    <p:sldId id="306" r:id="rId7"/>
    <p:sldId id="302" r:id="rId8"/>
    <p:sldId id="303" r:id="rId9"/>
    <p:sldId id="304" r:id="rId10"/>
    <p:sldId id="305" r:id="rId11"/>
    <p:sldId id="307" r:id="rId12"/>
    <p:sldId id="311" r:id="rId13"/>
    <p:sldId id="312" r:id="rId14"/>
    <p:sldId id="313" r:id="rId15"/>
    <p:sldId id="308" r:id="rId16"/>
    <p:sldId id="316" r:id="rId17"/>
    <p:sldId id="314" r:id="rId18"/>
    <p:sldId id="315" r:id="rId19"/>
    <p:sldId id="309" r:id="rId20"/>
    <p:sldId id="317" r:id="rId21"/>
    <p:sldId id="319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5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1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8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0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4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8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16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49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5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1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6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6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SME0@X1{UEUR0N_VAE%2UMT.png">
            <a:extLst>
              <a:ext uri="{FF2B5EF4-FFF2-40B4-BE49-F238E27FC236}">
                <a16:creationId xmlns:a16="http://schemas.microsoft.com/office/drawing/2014/main" xmlns="" id="{D61188D8-9DFB-440C-8113-5F75C2CE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98" y="1257520"/>
            <a:ext cx="6462218" cy="30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O%HL2]FM0_LGL]AVC]O4~UR.png">
            <a:extLst>
              <a:ext uri="{FF2B5EF4-FFF2-40B4-BE49-F238E27FC236}">
                <a16:creationId xmlns:a16="http://schemas.microsoft.com/office/drawing/2014/main" xmlns="" id="{BCF0AA3F-3CA5-4F41-ADA0-DBB9FE86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57" y="4693440"/>
            <a:ext cx="5440699" cy="7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137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FPRFI4BIF1`S@0]B0W2BPPD.png">
            <a:extLst>
              <a:ext uri="{FF2B5EF4-FFF2-40B4-BE49-F238E27FC236}">
                <a16:creationId xmlns:a16="http://schemas.microsoft.com/office/drawing/2014/main" xmlns="" id="{CE575398-1E91-4300-AE66-8B31E9E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96" y="1280160"/>
            <a:ext cx="6371352" cy="28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AppData\Roaming\Tencent\Users\155170962\QQ\WinTemp\RichOle\[X}@CM8M[{J~J%UROA~CB73.png">
            <a:extLst>
              <a:ext uri="{FF2B5EF4-FFF2-40B4-BE49-F238E27FC236}">
                <a16:creationId xmlns:a16="http://schemas.microsoft.com/office/drawing/2014/main" xmlns="" id="{01B304F2-33F9-4367-84AA-8FFB64C0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30" y="4602526"/>
            <a:ext cx="5488307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541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NBAD(A84W0R57PW5Q}KW5NO.png">
            <a:extLst>
              <a:ext uri="{FF2B5EF4-FFF2-40B4-BE49-F238E27FC236}">
                <a16:creationId xmlns:a16="http://schemas.microsoft.com/office/drawing/2014/main" xmlns="" id="{93D9591E-DDCB-4367-85CF-97E26B84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12" y="1364566"/>
            <a:ext cx="6456775" cy="29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3BYU)~$3MG9G9CA3@144(XG.png">
            <a:extLst>
              <a:ext uri="{FF2B5EF4-FFF2-40B4-BE49-F238E27FC236}">
                <a16:creationId xmlns:a16="http://schemas.microsoft.com/office/drawing/2014/main" xmlns="" id="{D52FAB75-D7C4-43FD-A09E-BCF4A00E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0" y="4718976"/>
            <a:ext cx="5672738" cy="7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66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))U1`@LXQN1TMD_UB02}CM2.png">
            <a:extLst>
              <a:ext uri="{FF2B5EF4-FFF2-40B4-BE49-F238E27FC236}">
                <a16:creationId xmlns:a16="http://schemas.microsoft.com/office/drawing/2014/main" xmlns="" id="{27C20483-8983-4CE3-A1FA-A8AC1E7E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12" y="1375921"/>
            <a:ext cx="6503043" cy="29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ZA][2P1K{EGH}XYWXHA9$37.png">
            <a:extLst>
              <a:ext uri="{FF2B5EF4-FFF2-40B4-BE49-F238E27FC236}">
                <a16:creationId xmlns:a16="http://schemas.microsoft.com/office/drawing/2014/main" xmlns="" id="{66C5BF6F-5F6B-4EAF-93DE-E94E55D2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40" y="4838915"/>
            <a:ext cx="5713385" cy="8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95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XV}38{KW0Z]LNK5TH2S$PSU.png">
            <a:extLst>
              <a:ext uri="{FF2B5EF4-FFF2-40B4-BE49-F238E27FC236}">
                <a16:creationId xmlns:a16="http://schemas.microsoft.com/office/drawing/2014/main" xmlns="" id="{D885BDF6-89A3-42F9-BE28-FA09C670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9" y="1378634"/>
            <a:ext cx="6191256" cy="28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DA187A6-54DE-45B5-BF77-17AEEAD1BB9F}"/>
              </a:ext>
            </a:extLst>
          </p:cNvPr>
          <p:cNvSpPr/>
          <p:nvPr/>
        </p:nvSpPr>
        <p:spPr>
          <a:xfrm>
            <a:off x="4875538" y="4723557"/>
            <a:ext cx="3256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广度优先生成树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2902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xmlns="" id="{06DDA098-C0BD-4306-B089-BB4A95F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6" y="2056864"/>
            <a:ext cx="7558807" cy="27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</a:t>
            </a:r>
            <a:r>
              <a:rPr lang="zh-CN" altLang="zh-CN" sz="2400" dirty="0"/>
              <a:t>广度优先</a:t>
            </a:r>
            <a:r>
              <a:rPr lang="zh-CN" altLang="zh-CN" sz="2400" dirty="0" smtClean="0"/>
              <a:t>遍历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48922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深度优先搜索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Depth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），是最常见的图搜索方法之一。深度优先搜索沿着一条路径一直走下去，无法行进时，回退回退到刚刚访问的结点，似不撞南墙不回头，不到黄河不死心。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深度优先遍历是按照深度优先搜索的方式对图进行遍历。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86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59" y="2120249"/>
            <a:ext cx="8959976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</a:t>
            </a: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04" y="2770625"/>
            <a:ext cx="906033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根据深度优先遍历秘籍，后来先服务，可以借助于栈实现。递归本身就是使用栈实现的，因此使用递归方法更方便。</a:t>
            </a:r>
          </a:p>
        </p:txBody>
      </p:sp>
    </p:spTree>
    <p:extLst>
      <p:ext uri="{BB962C8B-B14F-4D97-AF65-F5344CB8AC3E}">
        <p14:creationId xmlns:p14="http://schemas.microsoft.com/office/powerpoint/2010/main" val="144288770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13" y="1742246"/>
            <a:ext cx="8592227" cy="2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初始化图中所有顶点未被访问。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i="1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i="1" dirty="0"/>
              <a:t>v</a:t>
            </a:r>
            <a:r>
              <a:rPr lang="zh-CN" altLang="zh-CN" sz="2400" dirty="0"/>
              <a:t>并标记已访问；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依次检查</a:t>
            </a:r>
            <a:r>
              <a:rPr lang="en-US" altLang="zh-CN" sz="2400" i="1" dirty="0"/>
              <a:t>v</a:t>
            </a:r>
            <a:r>
              <a:rPr lang="zh-CN" altLang="zh-CN" sz="2400" dirty="0"/>
              <a:t>的所有邻接点</a:t>
            </a:r>
            <a:r>
              <a:rPr lang="en-US" altLang="zh-CN" sz="2400" i="1" dirty="0"/>
              <a:t>w</a:t>
            </a:r>
            <a:r>
              <a:rPr lang="zh-CN" altLang="zh-CN" sz="2400" dirty="0"/>
              <a:t>，如果</a:t>
            </a:r>
            <a:r>
              <a:rPr lang="en-US" altLang="zh-CN" sz="2400" i="1" dirty="0"/>
              <a:t>w</a:t>
            </a:r>
            <a:r>
              <a:rPr lang="zh-CN" altLang="zh-CN" sz="2400" dirty="0"/>
              <a:t>未被访问，则从</a:t>
            </a:r>
            <a:r>
              <a:rPr lang="en-US" altLang="zh-CN" sz="2400" i="1" dirty="0"/>
              <a:t>w</a:t>
            </a:r>
            <a:r>
              <a:rPr lang="zh-CN" altLang="zh-CN" sz="2400" dirty="0"/>
              <a:t>出发进行深度优先遍历（递归调用，重复</a:t>
            </a:r>
            <a:r>
              <a:rPr lang="en-US" altLang="zh-CN" sz="2400" dirty="0"/>
              <a:t>2</a:t>
            </a:r>
            <a:r>
              <a:rPr lang="zh-CN" altLang="zh-CN" sz="2400" dirty="0"/>
              <a:t>—</a:t>
            </a:r>
            <a:r>
              <a:rPr lang="en-US" altLang="zh-CN" sz="2400" dirty="0"/>
              <a:t>3</a:t>
            </a:r>
            <a:r>
              <a:rPr lang="zh-CN" altLang="zh-CN" sz="2400" dirty="0"/>
              <a:t>步）。</a:t>
            </a:r>
          </a:p>
        </p:txBody>
      </p:sp>
    </p:spTree>
    <p:extLst>
      <p:ext uri="{BB962C8B-B14F-4D97-AF65-F5344CB8AC3E}">
        <p14:creationId xmlns:p14="http://schemas.microsoft.com/office/powerpoint/2010/main" val="21220082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4K(7FY12J}{{%E@VC5[$EXW.png">
            <a:extLst>
              <a:ext uri="{FF2B5EF4-FFF2-40B4-BE49-F238E27FC236}">
                <a16:creationId xmlns:a16="http://schemas.microsoft.com/office/drawing/2014/main" xmlns="" id="{2442D82B-80F7-4F7B-816E-9F0F1BCB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7" y="1530040"/>
            <a:ext cx="5110158" cy="37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296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91449" y="3077286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图的搜索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75A0355-C54B-40FF-A9BC-692C5259A91D}"/>
              </a:ext>
            </a:extLst>
          </p:cNvPr>
          <p:cNvSpPr/>
          <p:nvPr/>
        </p:nvSpPr>
        <p:spPr>
          <a:xfrm>
            <a:off x="4723442" y="5165081"/>
            <a:ext cx="3590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1" descr="C:\Users\Administrator\AppData\Roaming\Tencent\Users\155170962\QQ\WinTemp\RichOle\V0MLOY84H0K]($U0XM74]BY.png">
            <a:extLst>
              <a:ext uri="{FF2B5EF4-FFF2-40B4-BE49-F238E27FC236}">
                <a16:creationId xmlns:a16="http://schemas.microsoft.com/office/drawing/2014/main" xmlns="" id="{1C8D1D41-C2B9-4FF7-9D1C-F949993D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3" y="1358124"/>
            <a:ext cx="4737615" cy="35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9992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对下图进行深</a:t>
            </a:r>
            <a:r>
              <a:rPr lang="zh-CN" altLang="zh-CN" sz="2400" dirty="0"/>
              <a:t>度优先</a:t>
            </a:r>
            <a:r>
              <a:rPr lang="zh-CN" altLang="zh-CN" sz="2400" dirty="0" smtClean="0"/>
              <a:t>遍历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pic>
        <p:nvPicPr>
          <p:cNvPr id="7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xmlns="" id="{9B6B16D7-D003-40AA-BB3C-52FCF05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6" y="2335237"/>
            <a:ext cx="6945650" cy="25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6567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20891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通过本节的学习，掌握图的广度优先遍历和深度优先遍历方法。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最短路径，通过图解展示最短路径求解过程，一起体会算法之美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14" y="1915496"/>
            <a:ext cx="9276371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遍历和树的遍历类似，是从图的某一顶点出发，按照某种搜索方式对图中所有顶点访问一次且仅一次。图的遍历可以解决很多搜索问题，在实际中应用非常广泛。图的遍历根据搜索方式的不同，分为广度优先搜索和深度优先搜索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Breadth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），又称为宽度优先搜索，是最常见的图搜索方法之一。广度优先搜索是从某个顶点（源点）出发，一次性访问所有未被访问的邻接点，再依次从这些访问过邻接点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出发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似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水中涟漪，似声音传播，一层层地传播开来。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度优先遍历是按照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938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4)Y7EKQ5FEMN%@]N({6G(1X.png">
            <a:extLst>
              <a:ext uri="{FF2B5EF4-FFF2-40B4-BE49-F238E27FC236}">
                <a16:creationId xmlns:a16="http://schemas.microsoft.com/office/drawing/2014/main" xmlns="" id="{9DCE5DBB-6817-4AA5-97F7-7260C344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03" y="1561564"/>
            <a:ext cx="6323565" cy="3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619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TQ)STVK7X)1YTJ6K@9D4LGX.png">
            <a:extLst>
              <a:ext uri="{FF2B5EF4-FFF2-40B4-BE49-F238E27FC236}">
                <a16:creationId xmlns:a16="http://schemas.microsoft.com/office/drawing/2014/main" xmlns="" id="{BACFD322-0832-4E88-83D0-5D2796C8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9" y="1723542"/>
            <a:ext cx="6133295" cy="31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996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21" y="1627880"/>
            <a:ext cx="895997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66" y="2278256"/>
            <a:ext cx="9060335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根据广度优先遍历秘籍，先来先服务，可以借助于队列实现。每个结点访问一次且只访问一次，因此可以设置一个辅助数组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]=false</a:t>
            </a:r>
            <a:r>
              <a:rPr lang="zh-CN" altLang="zh-CN" sz="2400" dirty="0"/>
              <a:t>，表示第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个顶点未访问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]=true</a:t>
            </a:r>
            <a:r>
              <a:rPr lang="zh-CN" altLang="zh-CN" sz="2400" dirty="0"/>
              <a:t>，表示第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个顶点已访问。</a:t>
            </a:r>
          </a:p>
        </p:txBody>
      </p:sp>
    </p:spTree>
    <p:extLst>
      <p:ext uri="{BB962C8B-B14F-4D97-AF65-F5344CB8AC3E}">
        <p14:creationId xmlns:p14="http://schemas.microsoft.com/office/powerpoint/2010/main" val="36142782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03" y="1770382"/>
            <a:ext cx="8592227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初始化图中所有顶点未被访问，初始化一个空队列。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dirty="0"/>
              <a:t>v</a:t>
            </a:r>
            <a:r>
              <a:rPr lang="zh-CN" altLang="zh-CN" sz="2400" dirty="0"/>
              <a:t>并标记已访问，将</a:t>
            </a:r>
            <a:r>
              <a:rPr lang="en-US" altLang="zh-CN" sz="2400" dirty="0"/>
              <a:t>v</a:t>
            </a:r>
            <a:r>
              <a:rPr lang="zh-CN" altLang="zh-CN" sz="2400" dirty="0"/>
              <a:t>入队；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如果队列非空，则继续执行，否则算法结束；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队头元素</a:t>
            </a:r>
            <a:r>
              <a:rPr lang="en-US" altLang="zh-CN" sz="2400" dirty="0"/>
              <a:t>v</a:t>
            </a:r>
            <a:r>
              <a:rPr lang="zh-CN" altLang="zh-CN" sz="2400" dirty="0"/>
              <a:t>出队，依次访问</a:t>
            </a:r>
            <a:r>
              <a:rPr lang="en-US" altLang="zh-CN" sz="2400" dirty="0"/>
              <a:t>v</a:t>
            </a:r>
            <a:r>
              <a:rPr lang="zh-CN" altLang="zh-CN" sz="2400" dirty="0"/>
              <a:t>的所有未被访问邻接点，标记已</a:t>
            </a:r>
            <a:r>
              <a:rPr lang="en-US" altLang="zh-CN" sz="2400" dirty="0"/>
              <a:t>   </a:t>
            </a:r>
            <a:r>
              <a:rPr lang="zh-CN" altLang="zh-CN" sz="2400" dirty="0"/>
              <a:t>访问并入队。转向步骤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06447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4$46YIJ4LOA9BIM`S_15WHT.png">
            <a:extLst>
              <a:ext uri="{FF2B5EF4-FFF2-40B4-BE49-F238E27FC236}">
                <a16:creationId xmlns:a16="http://schemas.microsoft.com/office/drawing/2014/main" xmlns="" id="{2A752068-6569-4A10-A689-01819F7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20" y="1223889"/>
            <a:ext cx="6462562" cy="29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R`)X(U[R68HY~4@TC%_HVDT.png">
            <a:extLst>
              <a:ext uri="{FF2B5EF4-FFF2-40B4-BE49-F238E27FC236}">
                <a16:creationId xmlns:a16="http://schemas.microsoft.com/office/drawing/2014/main" xmlns="" id="{1C158A01-F523-4557-B7A8-511D6EA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4" y="4649420"/>
            <a:ext cx="5950632" cy="8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630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616</Words>
  <Application>Microsoft Office PowerPoint</Application>
  <PresentationFormat>自定义</PresentationFormat>
  <Paragraphs>77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353</cp:revision>
  <dcterms:created xsi:type="dcterms:W3CDTF">2018-02-03T05:34:00Z</dcterms:created>
  <dcterms:modified xsi:type="dcterms:W3CDTF">2020-02-11T08:49:00Z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