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86" r:id="rId3"/>
    <p:sldId id="272" r:id="rId4"/>
    <p:sldId id="291" r:id="rId5"/>
    <p:sldId id="292" r:id="rId6"/>
    <p:sldId id="293" r:id="rId7"/>
    <p:sldId id="294" r:id="rId8"/>
    <p:sldId id="295" r:id="rId9"/>
    <p:sldId id="303" r:id="rId10"/>
    <p:sldId id="296" r:id="rId11"/>
    <p:sldId id="304" r:id="rId12"/>
    <p:sldId id="297" r:id="rId13"/>
    <p:sldId id="298" r:id="rId14"/>
    <p:sldId id="278"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33CC"/>
    <a:srgbClr val="006600"/>
    <a:srgbClr val="1BA486"/>
    <a:srgbClr val="2FB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711"/>
  </p:normalViewPr>
  <p:slideViewPr>
    <p:cSldViewPr snapToGrid="0">
      <p:cViewPr varScale="1">
        <p:scale>
          <a:sx n="64" d="100"/>
          <a:sy n="64" d="100"/>
        </p:scale>
        <p:origin x="9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09D85-8CC2-4BA6-A68E-A2FF53FBEE1B}" type="datetimeFigureOut">
              <a:rPr lang="zh-CN" altLang="en-US" smtClean="0"/>
              <a:t>2020/2/14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263F8-6408-4335-B3DC-0FAED625441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10</a:t>
            </a:fld>
            <a:endParaRPr lang="zh-CN" altLang="en-US"/>
          </a:p>
        </p:txBody>
      </p:sp>
    </p:spTree>
    <p:extLst>
      <p:ext uri="{BB962C8B-B14F-4D97-AF65-F5344CB8AC3E}">
        <p14:creationId xmlns:p14="http://schemas.microsoft.com/office/powerpoint/2010/main" val="272070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11</a:t>
            </a:fld>
            <a:endParaRPr lang="zh-CN" altLang="en-US"/>
          </a:p>
        </p:txBody>
      </p:sp>
    </p:spTree>
    <p:extLst>
      <p:ext uri="{BB962C8B-B14F-4D97-AF65-F5344CB8AC3E}">
        <p14:creationId xmlns:p14="http://schemas.microsoft.com/office/powerpoint/2010/main" val="4291465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12</a:t>
            </a:fld>
            <a:endParaRPr lang="zh-CN" altLang="en-US"/>
          </a:p>
        </p:txBody>
      </p:sp>
    </p:spTree>
    <p:extLst>
      <p:ext uri="{BB962C8B-B14F-4D97-AF65-F5344CB8AC3E}">
        <p14:creationId xmlns:p14="http://schemas.microsoft.com/office/powerpoint/2010/main" val="4020471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13</a:t>
            </a:fld>
            <a:endParaRPr lang="zh-CN" altLang="en-US"/>
          </a:p>
        </p:txBody>
      </p:sp>
    </p:spTree>
    <p:extLst>
      <p:ext uri="{BB962C8B-B14F-4D97-AF65-F5344CB8AC3E}">
        <p14:creationId xmlns:p14="http://schemas.microsoft.com/office/powerpoint/2010/main" val="3095495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15</a:t>
            </a:fld>
            <a:endParaRPr lang="zh-CN" altLang="en-US"/>
          </a:p>
        </p:txBody>
      </p:sp>
    </p:spTree>
    <p:extLst>
      <p:ext uri="{BB962C8B-B14F-4D97-AF65-F5344CB8AC3E}">
        <p14:creationId xmlns:p14="http://schemas.microsoft.com/office/powerpoint/2010/main" val="358942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4</a:t>
            </a:fld>
            <a:endParaRPr lang="zh-CN" altLang="en-US"/>
          </a:p>
        </p:txBody>
      </p:sp>
    </p:spTree>
    <p:extLst>
      <p:ext uri="{BB962C8B-B14F-4D97-AF65-F5344CB8AC3E}">
        <p14:creationId xmlns:p14="http://schemas.microsoft.com/office/powerpoint/2010/main" val="43990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5</a:t>
            </a:fld>
            <a:endParaRPr lang="zh-CN" altLang="en-US"/>
          </a:p>
        </p:txBody>
      </p:sp>
    </p:spTree>
    <p:extLst>
      <p:ext uri="{BB962C8B-B14F-4D97-AF65-F5344CB8AC3E}">
        <p14:creationId xmlns:p14="http://schemas.microsoft.com/office/powerpoint/2010/main" val="52350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6</a:t>
            </a:fld>
            <a:endParaRPr lang="zh-CN" altLang="en-US"/>
          </a:p>
        </p:txBody>
      </p:sp>
    </p:spTree>
    <p:extLst>
      <p:ext uri="{BB962C8B-B14F-4D97-AF65-F5344CB8AC3E}">
        <p14:creationId xmlns:p14="http://schemas.microsoft.com/office/powerpoint/2010/main" val="9922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7</a:t>
            </a:fld>
            <a:endParaRPr lang="zh-CN" altLang="en-US"/>
          </a:p>
        </p:txBody>
      </p:sp>
    </p:spTree>
    <p:extLst>
      <p:ext uri="{BB962C8B-B14F-4D97-AF65-F5344CB8AC3E}">
        <p14:creationId xmlns:p14="http://schemas.microsoft.com/office/powerpoint/2010/main" val="1504364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8</a:t>
            </a:fld>
            <a:endParaRPr lang="zh-CN" altLang="en-US"/>
          </a:p>
        </p:txBody>
      </p:sp>
    </p:spTree>
    <p:extLst>
      <p:ext uri="{BB962C8B-B14F-4D97-AF65-F5344CB8AC3E}">
        <p14:creationId xmlns:p14="http://schemas.microsoft.com/office/powerpoint/2010/main" val="2881860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42263F8-6408-4335-B3DC-0FAED6254417}" type="slidenum">
              <a:rPr lang="zh-CN" altLang="en-US" smtClean="0"/>
              <a:t>9</a:t>
            </a:fld>
            <a:endParaRPr lang="zh-CN" altLang="en-US"/>
          </a:p>
        </p:txBody>
      </p:sp>
    </p:spTree>
    <p:extLst>
      <p:ext uri="{BB962C8B-B14F-4D97-AF65-F5344CB8AC3E}">
        <p14:creationId xmlns:p14="http://schemas.microsoft.com/office/powerpoint/2010/main" val="325618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E93174-DEC1-430A-BBC0-E419078C3006}" type="datetimeFigureOut">
              <a:rPr lang="zh-CN" altLang="en-US" smtClean="0"/>
              <a:t>2020/2/14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F8A655-D562-4EF7-A260-06DCED64A3B8}" type="slidenum">
              <a:rPr lang="zh-CN" altLang="en-US" smtClean="0"/>
              <a:t>‹#›</a:t>
            </a:fld>
            <a:endParaRPr lang="zh-CN" alt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93174-DEC1-430A-BBC0-E419078C3006}" type="datetimeFigureOut">
              <a:rPr lang="zh-CN" altLang="en-US" smtClean="0"/>
              <a:t>2020/2/14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8A655-D562-4EF7-A260-06DCED64A3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26579" y="2676407"/>
            <a:ext cx="5032147" cy="1107996"/>
          </a:xfrm>
          <a:prstGeom prst="rect">
            <a:avLst/>
          </a:prstGeom>
          <a:noFill/>
        </p:spPr>
        <p:txBody>
          <a:bodyPr wrap="none" rtlCol="0">
            <a:spAutoFit/>
            <a:scene3d>
              <a:camera prst="orthographicFront"/>
              <a:lightRig rig="threePt" dir="t"/>
            </a:scene3d>
          </a:bodyPr>
          <a:lstStyle/>
          <a:p>
            <a:r>
              <a:rPr lang="zh-CN" altLang="en-US" sz="6600" spc="-300" dirty="0">
                <a:ln/>
                <a:solidFill>
                  <a:schemeClr val="tx1"/>
                </a:solidFill>
                <a:effectLst/>
                <a:latin typeface="微软雅黑" panose="020B0503020204020204" pitchFamily="34" charset="-122"/>
                <a:ea typeface="微软雅黑" panose="020B0503020204020204" pitchFamily="34" charset="-122"/>
                <a:sym typeface="印品黑体" panose="00000500000000000000" pitchFamily="2" charset="-122"/>
              </a:rPr>
              <a:t>趣学数据结构</a:t>
            </a:r>
          </a:p>
        </p:txBody>
      </p:sp>
      <p:grpSp>
        <p:nvGrpSpPr>
          <p:cNvPr id="13" name="组合 12"/>
          <p:cNvGrpSpPr/>
          <p:nvPr/>
        </p:nvGrpSpPr>
        <p:grpSpPr>
          <a:xfrm>
            <a:off x="0" y="2483890"/>
            <a:ext cx="12191999" cy="1491018"/>
            <a:chOff x="0" y="2620370"/>
            <a:chExt cx="12191999" cy="1491018"/>
          </a:xfrm>
        </p:grpSpPr>
        <p:sp>
          <p:nvSpPr>
            <p:cNvPr id="7" name="矩形 6"/>
            <p:cNvSpPr/>
            <p:nvPr/>
          </p:nvSpPr>
          <p:spPr>
            <a:xfrm>
              <a:off x="0" y="2620370"/>
              <a:ext cx="559558"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nvGrpSpPr>
            <p:cNvPr id="12" name="组合 11"/>
            <p:cNvGrpSpPr/>
            <p:nvPr/>
          </p:nvGrpSpPr>
          <p:grpSpPr>
            <a:xfrm>
              <a:off x="7541902" y="2620370"/>
              <a:ext cx="4650097" cy="1491018"/>
              <a:chOff x="7541902" y="2620370"/>
              <a:chExt cx="4650097" cy="1491018"/>
            </a:xfrm>
          </p:grpSpPr>
          <p:sp>
            <p:nvSpPr>
              <p:cNvPr id="9" name="矩形 8"/>
              <p:cNvSpPr/>
              <p:nvPr/>
            </p:nvSpPr>
            <p:spPr>
              <a:xfrm>
                <a:off x="7541902" y="2620370"/>
                <a:ext cx="4650097" cy="1491018"/>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6700" y="2887354"/>
                <a:ext cx="957049" cy="957049"/>
              </a:xfrm>
              <a:prstGeom prst="rect">
                <a:avLst/>
              </a:prstGeom>
            </p:spPr>
          </p:pic>
        </p:grpSp>
      </p:grpSp>
      <p:sp>
        <p:nvSpPr>
          <p:cNvPr id="14" name="文本框 13"/>
          <p:cNvSpPr txBox="1"/>
          <p:nvPr/>
        </p:nvSpPr>
        <p:spPr>
          <a:xfrm>
            <a:off x="10460143" y="305811"/>
            <a:ext cx="1087157" cy="461665"/>
          </a:xfrm>
          <a:prstGeom prst="rect">
            <a:avLst/>
          </a:prstGeom>
          <a:noFill/>
        </p:spPr>
        <p:txBody>
          <a:bodyPr wrap="none" rtlCol="0">
            <a:spAutoFit/>
          </a:bodyPr>
          <a:lstStyle/>
          <a:p>
            <a:pPr algn="r"/>
            <a:r>
              <a:rPr lang="en-US" altLang="zh-CN"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rPr>
              <a:t>LOGO</a:t>
            </a:r>
            <a:endParaRPr lang="zh-CN" altLang="en-US" sz="2400" dirty="0">
              <a:solidFill>
                <a:schemeClr val="bg1"/>
              </a:solidFill>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17" name="文本框 16"/>
          <p:cNvSpPr txBox="1"/>
          <p:nvPr/>
        </p:nvSpPr>
        <p:spPr>
          <a:xfrm>
            <a:off x="1106166" y="6095199"/>
            <a:ext cx="6633547" cy="338554"/>
          </a:xfrm>
          <a:prstGeom prst="rect">
            <a:avLst/>
          </a:prstGeom>
          <a:noFill/>
        </p:spPr>
        <p:txBody>
          <a:bodyPr wrap="none" rtlCol="0">
            <a:spAutoFit/>
          </a:bodyPr>
          <a:lstStyle/>
          <a:p>
            <a:r>
              <a:rPr lang="en-US" altLang="zh-CN"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rPr>
              <a:t>DESIGNED &amp; WORDPRESS ALL BY ALONIC</a:t>
            </a:r>
            <a:endParaRPr lang="zh-CN" altLang="en-US" sz="1600" b="1" spc="500" dirty="0">
              <a:solidFill>
                <a:schemeClr val="bg1"/>
              </a:solidFill>
              <a:latin typeface="印品黑体" panose="00000500000000000000" pitchFamily="2" charset="-122"/>
              <a:ea typeface="印品黑体" panose="00000500000000000000" pitchFamily="2" charset="-122"/>
              <a:cs typeface="Segoe UI" panose="020B0502040204020203" pitchFamily="34" charset="0"/>
              <a:sym typeface="印品黑体" panose="00000500000000000000" pitchFamily="2" charset="-122"/>
            </a:endParaRPr>
          </a:p>
        </p:txBody>
      </p:sp>
      <p:sp>
        <p:nvSpPr>
          <p:cNvPr id="8" name="文本框 7"/>
          <p:cNvSpPr txBox="1"/>
          <p:nvPr/>
        </p:nvSpPr>
        <p:spPr>
          <a:xfrm>
            <a:off x="4107471" y="4143913"/>
            <a:ext cx="2339102" cy="523220"/>
          </a:xfrm>
          <a:prstGeom prst="rect">
            <a:avLst/>
          </a:prstGeom>
          <a:noFill/>
        </p:spPr>
        <p:txBody>
          <a:bodyPr wrap="none" rtlCol="0" anchor="t">
            <a:spAutoFit/>
          </a:bodyPr>
          <a:lstStyle/>
          <a:p>
            <a:r>
              <a:rPr lang="zh-CN" altLang="en-US"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主讲：陈小玉</a:t>
            </a:r>
            <a:endParaRPr lang="en-US" altLang="zh-CN" sz="2800" b="1" dirty="0">
              <a:solidFill>
                <a:srgbClr val="990000"/>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4"/>
          <a:stretch>
            <a:fillRect/>
          </a:stretch>
        </p:blipFill>
        <p:spPr>
          <a:xfrm>
            <a:off x="9992995" y="220345"/>
            <a:ext cx="1877060" cy="699770"/>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pic>
        <p:nvPicPr>
          <p:cNvPr id="3" name="图片 2">
            <a:extLst>
              <a:ext uri="{FF2B5EF4-FFF2-40B4-BE49-F238E27FC236}">
                <a16:creationId xmlns:a16="http://schemas.microsoft.com/office/drawing/2014/main" id="{788B56BF-57CA-40E9-B600-DE7DB3770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1188" y="1357712"/>
            <a:ext cx="8609623" cy="4704639"/>
          </a:xfrm>
          <a:prstGeom prst="rect">
            <a:avLst/>
          </a:prstGeom>
        </p:spPr>
      </p:pic>
    </p:spTree>
    <p:extLst>
      <p:ext uri="{BB962C8B-B14F-4D97-AF65-F5344CB8AC3E}">
        <p14:creationId xmlns:p14="http://schemas.microsoft.com/office/powerpoint/2010/main" val="88213473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pic>
        <p:nvPicPr>
          <p:cNvPr id="6" name="图片 5">
            <a:extLst>
              <a:ext uri="{FF2B5EF4-FFF2-40B4-BE49-F238E27FC236}">
                <a16:creationId xmlns:a16="http://schemas.microsoft.com/office/drawing/2014/main" id="{750717ED-72E9-4253-9653-424BF0258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7082" y="1166381"/>
            <a:ext cx="7172002" cy="5051099"/>
          </a:xfrm>
          <a:prstGeom prst="rect">
            <a:avLst/>
          </a:prstGeom>
        </p:spPr>
      </p:pic>
    </p:spTree>
    <p:extLst>
      <p:ext uri="{BB962C8B-B14F-4D97-AF65-F5344CB8AC3E}">
        <p14:creationId xmlns:p14="http://schemas.microsoft.com/office/powerpoint/2010/main" val="115310218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pic>
        <p:nvPicPr>
          <p:cNvPr id="3" name="图片 2">
            <a:extLst>
              <a:ext uri="{FF2B5EF4-FFF2-40B4-BE49-F238E27FC236}">
                <a16:creationId xmlns:a16="http://schemas.microsoft.com/office/drawing/2014/main" id="{45957855-07C1-46AA-AD27-6C16A1D44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077" y="1507788"/>
            <a:ext cx="3818970" cy="4223332"/>
          </a:xfrm>
          <a:prstGeom prst="rect">
            <a:avLst/>
          </a:prstGeom>
        </p:spPr>
      </p:pic>
      <p:pic>
        <p:nvPicPr>
          <p:cNvPr id="7" name="图片 6">
            <a:extLst>
              <a:ext uri="{FF2B5EF4-FFF2-40B4-BE49-F238E27FC236}">
                <a16:creationId xmlns:a16="http://schemas.microsoft.com/office/drawing/2014/main" id="{7168BB12-78D9-4CE4-BBF8-354BE5589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4058" y="2545580"/>
            <a:ext cx="4891865" cy="1538873"/>
          </a:xfrm>
          <a:prstGeom prst="rect">
            <a:avLst/>
          </a:prstGeom>
        </p:spPr>
      </p:pic>
    </p:spTree>
    <p:extLst>
      <p:ext uri="{BB962C8B-B14F-4D97-AF65-F5344CB8AC3E}">
        <p14:creationId xmlns:p14="http://schemas.microsoft.com/office/powerpoint/2010/main" val="321887098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2057008" y="2298754"/>
            <a:ext cx="6636826"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算法时间复杂度</a:t>
            </a:r>
            <a:r>
              <a:rPr lang="zh-CN" altLang="en-US"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n</a:t>
            </a:r>
            <a:r>
              <a:rPr lang="en-US" altLang="zh-CN" sz="2400" baseline="30000" dirty="0">
                <a:latin typeface="Times New Roman" panose="02020603050405020304" pitchFamily="18" charset="0"/>
                <a:ea typeface="宋体" panose="02010600030101010101" pitchFamily="2" charset="-122"/>
              </a:rPr>
              <a:t>2</a:t>
            </a:r>
            <a:r>
              <a:rPr lang="en-US" altLang="zh-CN"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a:t>
            </a:r>
          </a:p>
          <a:p>
            <a:pPr indent="648000">
              <a:lnSpc>
                <a:spcPct val="150000"/>
              </a:lnSpc>
            </a:pPr>
            <a:r>
              <a:rPr lang="zh-CN" altLang="zh-CN" sz="2400" dirty="0">
                <a:latin typeface="Times New Roman" panose="02020603050405020304" pitchFamily="18" charset="0"/>
                <a:ea typeface="宋体" panose="02010600030101010101" pitchFamily="2" charset="-122"/>
              </a:rPr>
              <a:t>算法空间复杂度</a:t>
            </a:r>
            <a:r>
              <a:rPr lang="zh-CN" altLang="en-US"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O</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 MAXBIT)</a:t>
            </a:r>
            <a:r>
              <a:rPr lang="zh-CN" altLang="zh-CN"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73929781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课程总结</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4" name="文本框 13"/>
          <p:cNvSpPr txBox="1"/>
          <p:nvPr/>
        </p:nvSpPr>
        <p:spPr>
          <a:xfrm>
            <a:off x="1566936" y="2293946"/>
            <a:ext cx="9058128" cy="581057"/>
          </a:xfrm>
          <a:prstGeom prst="rect">
            <a:avLst/>
          </a:prstGeom>
          <a:noFill/>
        </p:spPr>
        <p:txBody>
          <a:bodyPr wrap="square" rtlCol="0">
            <a:spAutoFit/>
          </a:bodyPr>
          <a:lstStyle/>
          <a:p>
            <a:pPr indent="648000">
              <a:lnSpc>
                <a:spcPct val="150000"/>
              </a:lnSpc>
            </a:pPr>
            <a:r>
              <a:rPr lang="zh-CN" altLang="en-US" sz="2400" dirty="0">
                <a:solidFill>
                  <a:srgbClr val="990000"/>
                </a:solidFill>
                <a:latin typeface="微软雅黑" panose="020B0503020204020204" pitchFamily="34" charset="-122"/>
                <a:ea typeface="微软雅黑" panose="020B0503020204020204" pitchFamily="34" charset="-122"/>
              </a:rPr>
              <a:t>通过本节的学习，掌握构建哈夫曼树，并进行哈夫曼编码。</a:t>
            </a:r>
            <a:endParaRPr lang="zh-CN" altLang="zh-CN" sz="2400" dirty="0">
              <a:solidFill>
                <a:srgbClr val="990000"/>
              </a:solidFill>
              <a:latin typeface="微软雅黑" panose="020B0503020204020204" pitchFamily="34" charset="-122"/>
              <a:ea typeface="微软雅黑" panose="020B0503020204020204" pitchFamily="34"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436729" y="391182"/>
            <a:ext cx="1507144"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下节预告 </a:t>
            </a:r>
            <a:endParaRPr lang="zh-CN" altLang="en-US" sz="2400" b="1"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6" name="文本框 5">
            <a:extLst>
              <a:ext uri="{FF2B5EF4-FFF2-40B4-BE49-F238E27FC236}">
                <a16:creationId xmlns:a16="http://schemas.microsoft.com/office/drawing/2014/main" id="{21D6216C-7A3A-43AF-A934-0A1B7001B41F}"/>
              </a:ext>
            </a:extLst>
          </p:cNvPr>
          <p:cNvSpPr txBox="1"/>
          <p:nvPr/>
        </p:nvSpPr>
        <p:spPr>
          <a:xfrm>
            <a:off x="1654536" y="1872219"/>
            <a:ext cx="8657084" cy="1689052"/>
          </a:xfrm>
          <a:prstGeom prst="rect">
            <a:avLst/>
          </a:prstGeom>
          <a:noFill/>
        </p:spPr>
        <p:txBody>
          <a:bodyPr wrap="square" rtlCol="0">
            <a:spAutoFit/>
          </a:bodyPr>
          <a:lstStyle/>
          <a:p>
            <a:pPr indent="648000">
              <a:lnSpc>
                <a:spcPct val="150000"/>
              </a:lnSpc>
            </a:pPr>
            <a:r>
              <a:rPr lang="zh-CN" altLang="en-US" sz="2400" dirty="0">
                <a:solidFill>
                  <a:srgbClr val="006600"/>
                </a:solidFill>
                <a:latin typeface="微软雅黑" panose="020B0503020204020204" pitchFamily="34" charset="-122"/>
                <a:ea typeface="微软雅黑" panose="020B0503020204020204" pitchFamily="34" charset="-122"/>
              </a:rPr>
              <a:t>下节讲述第</a:t>
            </a:r>
            <a:r>
              <a:rPr lang="en-US" altLang="zh-CN" sz="2400" dirty="0">
                <a:solidFill>
                  <a:srgbClr val="006600"/>
                </a:solidFill>
                <a:latin typeface="微软雅黑" panose="020B0503020204020204" pitchFamily="34" charset="-122"/>
                <a:ea typeface="微软雅黑" panose="020B0503020204020204" pitchFamily="34" charset="-122"/>
              </a:rPr>
              <a:t>3</a:t>
            </a:r>
            <a:r>
              <a:rPr lang="zh-CN" altLang="en-US" sz="2400" dirty="0">
                <a:solidFill>
                  <a:srgbClr val="006600"/>
                </a:solidFill>
                <a:latin typeface="微软雅黑" panose="020B0503020204020204" pitchFamily="34" charset="-122"/>
                <a:ea typeface="微软雅黑" panose="020B0503020204020204" pitchFamily="34" charset="-122"/>
              </a:rPr>
              <a:t>种数据结构</a:t>
            </a:r>
            <a:r>
              <a:rPr lang="en-US" altLang="zh-CN" sz="2400" dirty="0">
                <a:solidFill>
                  <a:srgbClr val="006600"/>
                </a:solidFill>
                <a:latin typeface="微软雅黑" panose="020B0503020204020204" pitchFamily="34" charset="-122"/>
                <a:ea typeface="微软雅黑" panose="020B0503020204020204" pitchFamily="34" charset="-122"/>
              </a:rPr>
              <a:t>——</a:t>
            </a:r>
            <a:r>
              <a:rPr lang="zh-CN" altLang="en-US" sz="2400" dirty="0">
                <a:solidFill>
                  <a:srgbClr val="006600"/>
                </a:solidFill>
                <a:latin typeface="微软雅黑" panose="020B0503020204020204" pitchFamily="34" charset="-122"/>
                <a:ea typeface="微软雅黑" panose="020B0503020204020204" pitchFamily="34" charset="-122"/>
              </a:rPr>
              <a:t>图，包括图的常用存储结构（邻接矩阵、邻接表、链式前向星、边集数组），一起体会算法之美</a:t>
            </a:r>
            <a:r>
              <a:rPr lang="zh-CN" altLang="zh-CN" sz="2400"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188935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20619" y="368483"/>
            <a:ext cx="5571381" cy="1314569"/>
            <a:chOff x="6620619" y="368483"/>
            <a:chExt cx="5571381" cy="1314569"/>
          </a:xfrm>
        </p:grpSpPr>
        <p:sp>
          <p:nvSpPr>
            <p:cNvPr id="2" name="矩形 1"/>
            <p:cNvSpPr/>
            <p:nvPr/>
          </p:nvSpPr>
          <p:spPr>
            <a:xfrm>
              <a:off x="11823510" y="368487"/>
              <a:ext cx="368490" cy="1313595"/>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3" name="文本框 2"/>
            <p:cNvSpPr txBox="1"/>
            <p:nvPr/>
          </p:nvSpPr>
          <p:spPr>
            <a:xfrm>
              <a:off x="8586316" y="390390"/>
              <a:ext cx="2954655" cy="1292662"/>
            </a:xfrm>
            <a:prstGeom prst="rect">
              <a:avLst/>
            </a:prstGeom>
            <a:noFill/>
          </p:spPr>
          <p:txBody>
            <a:bodyPr wrap="none" rtlCol="0">
              <a:spAutoFit/>
            </a:bodyPr>
            <a:lstStyle/>
            <a:p>
              <a:pPr algn="r"/>
              <a:r>
                <a:rPr lang="zh-CN" altLang="en-US" sz="5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本节要点</a:t>
              </a:r>
              <a:endParaRPr lang="zh-CN" altLang="en-US" sz="36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a:p>
              <a:pPr algn="r"/>
              <a:r>
                <a:rPr lang="en-US" altLang="zh-CN" sz="2400" dirty="0">
                  <a:solidFill>
                    <a:srgbClr val="1BA486"/>
                  </a:solidFill>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CONTENTS</a:t>
              </a:r>
            </a:p>
          </p:txBody>
        </p:sp>
        <p:sp>
          <p:nvSpPr>
            <p:cNvPr id="6" name="任意多边形 5"/>
            <p:cNvSpPr/>
            <p:nvPr/>
          </p:nvSpPr>
          <p:spPr>
            <a:xfrm rot="16200000">
              <a:off x="6566025" y="423077"/>
              <a:ext cx="1313598" cy="1204410"/>
            </a:xfrm>
            <a:custGeom>
              <a:avLst/>
              <a:gdLst>
                <a:gd name="connsiteX0" fmla="*/ 1313598 w 1313598"/>
                <a:gd name="connsiteY0" fmla="*/ 835921 h 1204410"/>
                <a:gd name="connsiteX1" fmla="*/ 1313595 w 1313598"/>
                <a:gd name="connsiteY1" fmla="*/ 835921 h 1204410"/>
                <a:gd name="connsiteX2" fmla="*/ 1313595 w 1313598"/>
                <a:gd name="connsiteY2" fmla="*/ 1204410 h 1204410"/>
                <a:gd name="connsiteX3" fmla="*/ 0 w 1313598"/>
                <a:gd name="connsiteY3" fmla="*/ 1204410 h 1204410"/>
                <a:gd name="connsiteX4" fmla="*/ 0 w 1313598"/>
                <a:gd name="connsiteY4" fmla="*/ 835920 h 1204410"/>
                <a:gd name="connsiteX5" fmla="*/ 2 w 1313598"/>
                <a:gd name="connsiteY5" fmla="*/ 835920 h 1204410"/>
                <a:gd name="connsiteX6" fmla="*/ 656800 w 1313598"/>
                <a:gd name="connsiteY6" fmla="*/ 0 h 1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3598" h="1204410">
                  <a:moveTo>
                    <a:pt x="1313598" y="835921"/>
                  </a:moveTo>
                  <a:lnTo>
                    <a:pt x="1313595" y="835921"/>
                  </a:lnTo>
                  <a:lnTo>
                    <a:pt x="1313595" y="1204410"/>
                  </a:lnTo>
                  <a:lnTo>
                    <a:pt x="0" y="1204410"/>
                  </a:lnTo>
                  <a:lnTo>
                    <a:pt x="0" y="835920"/>
                  </a:lnTo>
                  <a:lnTo>
                    <a:pt x="2" y="835920"/>
                  </a:lnTo>
                  <a:lnTo>
                    <a:pt x="656800" y="0"/>
                  </a:lnTo>
                  <a:close/>
                </a:path>
              </a:pathLst>
            </a:cu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grpSp>
      <p:grpSp>
        <p:nvGrpSpPr>
          <p:cNvPr id="13" name="组合 12"/>
          <p:cNvGrpSpPr/>
          <p:nvPr/>
        </p:nvGrpSpPr>
        <p:grpSpPr>
          <a:xfrm>
            <a:off x="2910095" y="3077286"/>
            <a:ext cx="2689320" cy="703428"/>
            <a:chOff x="1376718" y="2067067"/>
            <a:chExt cx="2191601" cy="703428"/>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718" y="2067067"/>
              <a:ext cx="703428" cy="703428"/>
            </a:xfrm>
            <a:prstGeom prst="rect">
              <a:avLst/>
            </a:prstGeom>
          </p:spPr>
        </p:pic>
        <p:sp>
          <p:nvSpPr>
            <p:cNvPr id="15" name="文本框 14"/>
            <p:cNvSpPr txBox="1"/>
            <p:nvPr/>
          </p:nvSpPr>
          <p:spPr>
            <a:xfrm>
              <a:off x="2080146" y="2126393"/>
              <a:ext cx="1488173"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gr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677180" y="1588545"/>
            <a:ext cx="8837639" cy="3346237"/>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通常的编码方法有</a:t>
            </a:r>
            <a:r>
              <a:rPr lang="zh-CN" altLang="en-US" sz="2400" dirty="0">
                <a:latin typeface="Times New Roman" panose="02020603050405020304" pitchFamily="18" charset="0"/>
                <a:ea typeface="宋体" panose="02010600030101010101" pitchFamily="2" charset="-122"/>
              </a:rPr>
              <a:t>等长</a:t>
            </a:r>
            <a:r>
              <a:rPr lang="zh-CN" altLang="zh-CN" sz="2400" dirty="0">
                <a:latin typeface="Times New Roman" panose="02020603050405020304" pitchFamily="18" charset="0"/>
                <a:ea typeface="宋体" panose="02010600030101010101" pitchFamily="2" charset="-122"/>
              </a:rPr>
              <a:t>编码和不等长编码两种。</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等长的编码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所有字符的编码</a:t>
            </a:r>
            <a:r>
              <a:rPr lang="zh-CN" altLang="en-US" sz="2400" dirty="0">
                <a:latin typeface="Times New Roman" panose="02020603050405020304" pitchFamily="18" charset="0"/>
                <a:ea typeface="宋体" panose="02010600030101010101" pitchFamily="2" charset="-122"/>
              </a:rPr>
              <a:t>长度相等</a:t>
            </a:r>
            <a:r>
              <a:rPr lang="zh-CN" altLang="zh-CN" sz="2400" dirty="0">
                <a:latin typeface="Times New Roman" panose="02020603050405020304" pitchFamily="18" charset="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n</a:t>
            </a:r>
            <a:r>
              <a:rPr lang="zh-CN" altLang="zh-CN" sz="2400" dirty="0">
                <a:latin typeface="Times New Roman" panose="02020603050405020304" pitchFamily="18" charset="0"/>
                <a:ea typeface="宋体" panose="02010600030101010101" pitchFamily="2" charset="-122"/>
              </a:rPr>
              <a:t>个不同的字符需要</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err="1">
                <a:latin typeface="Times New Roman" panose="02020603050405020304" pitchFamily="18" charset="0"/>
                <a:ea typeface="宋体" panose="02010600030101010101" pitchFamily="2" charset="-122"/>
              </a:rPr>
              <a:t>log</a:t>
            </a:r>
            <a:r>
              <a:rPr lang="en-US" altLang="zh-CN" sz="2400" i="1" dirty="0" err="1">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zh-CN" altLang="zh-CN" sz="2400" dirty="0">
                <a:latin typeface="Times New Roman" panose="02020603050405020304" pitchFamily="18" charset="0"/>
                <a:ea typeface="宋体" panose="02010600030101010101" pitchFamily="2" charset="-122"/>
              </a:rPr>
              <a:t>位</a:t>
            </a:r>
            <a:r>
              <a:rPr lang="zh-CN" altLang="en-US" sz="2400" dirty="0">
                <a:latin typeface="Times New Roman" panose="02020603050405020304" pitchFamily="18" charset="0"/>
                <a:ea typeface="宋体" panose="02010600030101010101" pitchFamily="2" charset="-122"/>
              </a:rPr>
              <a:t>编码</a:t>
            </a:r>
            <a:r>
              <a:rPr lang="zh-CN" altLang="zh-CN" sz="2400" dirty="0">
                <a:latin typeface="Times New Roman" panose="02020603050405020304" pitchFamily="18" charset="0"/>
                <a:ea typeface="宋体" panose="02010600030101010101" pitchFamily="2" charset="-122"/>
              </a:rPr>
              <a:t>。</a:t>
            </a:r>
          </a:p>
          <a:p>
            <a:pPr indent="648000">
              <a:lnSpc>
                <a:spcPct val="150000"/>
              </a:lnSpc>
            </a:pPr>
            <a:r>
              <a:rPr lang="zh-CN" altLang="zh-CN" sz="2400" b="1" dirty="0">
                <a:solidFill>
                  <a:srgbClr val="990000"/>
                </a:solidFill>
                <a:latin typeface="Times New Roman" panose="02020603050405020304" pitchFamily="18" charset="0"/>
                <a:ea typeface="宋体" panose="02010600030101010101" pitchFamily="2" charset="-122"/>
              </a:rPr>
              <a:t>不等长编码</a:t>
            </a:r>
            <a:r>
              <a:rPr lang="zh-CN" altLang="en-US" sz="2400" b="1" dirty="0">
                <a:solidFill>
                  <a:srgbClr val="990000"/>
                </a:solidFill>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经常使用的字符编码较短，不常用的字符编码较长。</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最优编码方案</a:t>
            </a:r>
            <a:r>
              <a:rPr lang="zh-CN" altLang="en-US" sz="2400" dirty="0">
                <a:latin typeface="Times New Roman" panose="02020603050405020304" pitchFamily="18" charset="0"/>
                <a:ea typeface="宋体" panose="02010600030101010101" pitchFamily="2" charset="-122"/>
              </a:rPr>
              <a:t>是指编码</a:t>
            </a:r>
            <a:r>
              <a:rPr lang="zh-CN" altLang="zh-CN" sz="2400" dirty="0">
                <a:latin typeface="Times New Roman" panose="02020603050405020304" pitchFamily="18" charset="0"/>
                <a:ea typeface="宋体" panose="02010600030101010101" pitchFamily="2" charset="-122"/>
              </a:rPr>
              <a:t>总长度最短。</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2286524" y="1755881"/>
            <a:ext cx="8025094" cy="1684244"/>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不等长编码方法需要解决两个关键问题</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en-US" altLang="zh-CN" sz="2400" b="1" dirty="0">
                <a:solidFill>
                  <a:srgbClr val="990000"/>
                </a:solidFill>
                <a:latin typeface="Times New Roman" panose="02020603050405020304" pitchFamily="18" charset="0"/>
                <a:ea typeface="宋体" panose="02010600030101010101" pitchFamily="2" charset="-122"/>
              </a:rPr>
              <a:t>1</a:t>
            </a:r>
            <a:r>
              <a:rPr lang="zh-CN" altLang="zh-CN" sz="2400" b="1" dirty="0">
                <a:solidFill>
                  <a:srgbClr val="990000"/>
                </a:solidFill>
                <a:latin typeface="Times New Roman" panose="02020603050405020304" pitchFamily="18" charset="0"/>
                <a:ea typeface="宋体" panose="02010600030101010101" pitchFamily="2" charset="-122"/>
              </a:rPr>
              <a:t>）编码尽可能短。</a:t>
            </a:r>
            <a:endParaRPr lang="en-US" altLang="zh-CN" sz="2400" b="1" dirty="0">
              <a:solidFill>
                <a:srgbClr val="990000"/>
              </a:solidFill>
              <a:latin typeface="Times New Roman" panose="02020603050405020304" pitchFamily="18" charset="0"/>
              <a:ea typeface="宋体" panose="02010600030101010101" pitchFamily="2" charset="-122"/>
            </a:endParaRPr>
          </a:p>
          <a:p>
            <a:pPr indent="648000">
              <a:lnSpc>
                <a:spcPct val="150000"/>
              </a:lnSpc>
            </a:pPr>
            <a:r>
              <a:rPr lang="en-US" altLang="zh-CN" sz="2400" b="1" dirty="0">
                <a:solidFill>
                  <a:srgbClr val="990000"/>
                </a:solidFill>
                <a:latin typeface="Times New Roman" panose="02020603050405020304" pitchFamily="18" charset="0"/>
                <a:ea typeface="宋体" panose="02010600030101010101" pitchFamily="2" charset="-122"/>
              </a:rPr>
              <a:t>2</a:t>
            </a:r>
            <a:r>
              <a:rPr lang="zh-CN" altLang="zh-CN" sz="2400" b="1" dirty="0">
                <a:solidFill>
                  <a:srgbClr val="990000"/>
                </a:solidFill>
                <a:latin typeface="Times New Roman" panose="02020603050405020304" pitchFamily="18" charset="0"/>
                <a:ea typeface="宋体" panose="02010600030101010101" pitchFamily="2" charset="-122"/>
              </a:rPr>
              <a:t>）不能有二义性。</a:t>
            </a:r>
            <a:endParaRPr lang="en-US" altLang="zh-CN" sz="2400" b="1" dirty="0">
              <a:solidFill>
                <a:srgbClr val="990000"/>
              </a:solidFill>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64B725F0-EB1E-4876-BA63-DBB58B9A8361}"/>
              </a:ext>
            </a:extLst>
          </p:cNvPr>
          <p:cNvSpPr txBox="1"/>
          <p:nvPr/>
        </p:nvSpPr>
        <p:spPr>
          <a:xfrm>
            <a:off x="2286524" y="3440125"/>
            <a:ext cx="8025094"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任何一个字符的编码不能是另一个字符的编码的前缀，即</a:t>
            </a:r>
            <a:r>
              <a:rPr lang="zh-CN" altLang="zh-CN" sz="2400" b="1" dirty="0">
                <a:solidFill>
                  <a:srgbClr val="990000"/>
                </a:solidFill>
                <a:latin typeface="Times New Roman" panose="02020603050405020304" pitchFamily="18" charset="0"/>
                <a:ea typeface="宋体" panose="02010600030101010101" pitchFamily="2" charset="-122"/>
              </a:rPr>
              <a:t>前缀码特性</a:t>
            </a:r>
            <a:r>
              <a:rPr lang="zh-CN" altLang="zh-CN" sz="24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37859014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677180" y="1357712"/>
            <a:ext cx="8837639" cy="3900235"/>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哈夫曼树是通过将所要编码的字符作为叶子节点，将该字符在文件中的使用频率作为叶子节点的权值，以自底向上的方式，做</a:t>
            </a:r>
            <a:r>
              <a:rPr lang="en-US" altLang="zh-CN" sz="2400" i="1" dirty="0">
                <a:latin typeface="Times New Roman" panose="02020603050405020304" pitchFamily="18" charset="0"/>
                <a:ea typeface="宋体" panose="02010600030101010101" pitchFamily="2" charset="-122"/>
              </a:rPr>
              <a:t>n</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次“合并”运算构造出来的。</a:t>
            </a:r>
          </a:p>
          <a:p>
            <a:pPr indent="648000">
              <a:lnSpc>
                <a:spcPct val="150000"/>
              </a:lnSpc>
            </a:pPr>
            <a:r>
              <a:rPr lang="zh-CN" altLang="zh-CN" sz="2400" dirty="0">
                <a:latin typeface="Times New Roman" panose="02020603050405020304" pitchFamily="18" charset="0"/>
                <a:ea typeface="宋体" panose="02010600030101010101" pitchFamily="2" charset="-122"/>
              </a:rPr>
              <a:t>哈夫曼编码的</a:t>
            </a:r>
            <a:r>
              <a:rPr lang="zh-CN" altLang="zh-CN" sz="2400" b="1" dirty="0">
                <a:solidFill>
                  <a:srgbClr val="990000"/>
                </a:solidFill>
                <a:latin typeface="Times New Roman" panose="02020603050405020304" pitchFamily="18" charset="0"/>
                <a:ea typeface="宋体" panose="02010600030101010101" pitchFamily="2" charset="-122"/>
              </a:rPr>
              <a:t>核心思想</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权值大的叶子离根近。</a:t>
            </a:r>
            <a:endParaRPr lang="en-US" altLang="zh-CN" sz="2400" dirty="0">
              <a:latin typeface="Times New Roman" panose="02020603050405020304" pitchFamily="18" charset="0"/>
              <a:ea typeface="宋体" panose="02010600030101010101" pitchFamily="2" charset="-122"/>
            </a:endParaRPr>
          </a:p>
          <a:p>
            <a:pPr indent="648000">
              <a:lnSpc>
                <a:spcPct val="150000"/>
              </a:lnSpc>
            </a:pPr>
            <a:r>
              <a:rPr lang="zh-CN" altLang="zh-CN" sz="2400" dirty="0">
                <a:latin typeface="Times New Roman" panose="02020603050405020304" pitchFamily="18" charset="0"/>
                <a:ea typeface="宋体" panose="02010600030101010101" pitchFamily="2" charset="-122"/>
              </a:rPr>
              <a:t>哈夫曼算法的</a:t>
            </a:r>
            <a:r>
              <a:rPr lang="zh-CN" altLang="zh-CN" sz="2400" b="1" dirty="0">
                <a:solidFill>
                  <a:srgbClr val="990000"/>
                </a:solidFill>
                <a:latin typeface="Times New Roman" panose="02020603050405020304" pitchFamily="18" charset="0"/>
                <a:ea typeface="宋体" panose="02010600030101010101" pitchFamily="2" charset="-122"/>
              </a:rPr>
              <a:t>贪心策略</a:t>
            </a:r>
            <a:r>
              <a:rPr lang="zh-CN" altLang="en-US"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rPr>
              <a:t>每次从树的集合中取出没有双亲且权值最小的两棵树作为左右子树，构造一棵新树，新树根节点的权值为其左右孩子节点权值之和，并将新树插入树的集合中。</a:t>
            </a:r>
          </a:p>
        </p:txBody>
      </p:sp>
    </p:spTree>
    <p:extLst>
      <p:ext uri="{BB962C8B-B14F-4D97-AF65-F5344CB8AC3E}">
        <p14:creationId xmlns:p14="http://schemas.microsoft.com/office/powerpoint/2010/main" val="23174578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677180" y="1150947"/>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根据以下字符频率构造一棵哈夫曼树</a:t>
            </a:r>
            <a:r>
              <a:rPr lang="zh-CN" altLang="zh-CN" sz="2400" dirty="0">
                <a:latin typeface="Times New Roman" panose="02020603050405020304" pitchFamily="18" charset="0"/>
                <a:ea typeface="宋体" panose="02010600030101010101" pitchFamily="2" charset="-122"/>
              </a:rPr>
              <a:t>。</a:t>
            </a:r>
          </a:p>
        </p:txBody>
      </p:sp>
      <p:pic>
        <p:nvPicPr>
          <p:cNvPr id="3" name="图片 2">
            <a:extLst>
              <a:ext uri="{FF2B5EF4-FFF2-40B4-BE49-F238E27FC236}">
                <a16:creationId xmlns:a16="http://schemas.microsoft.com/office/drawing/2014/main" id="{632C8ABE-BD82-4BE7-8803-D68FF7314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7180" y="1819377"/>
            <a:ext cx="9070009" cy="1189327"/>
          </a:xfrm>
          <a:prstGeom prst="rect">
            <a:avLst/>
          </a:prstGeom>
        </p:spPr>
      </p:pic>
    </p:spTree>
    <p:extLst>
      <p:ext uri="{BB962C8B-B14F-4D97-AF65-F5344CB8AC3E}">
        <p14:creationId xmlns:p14="http://schemas.microsoft.com/office/powerpoint/2010/main" val="191463486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480231" y="1357712"/>
            <a:ext cx="9365958" cy="1130246"/>
          </a:xfrm>
          <a:prstGeom prst="rect">
            <a:avLst/>
          </a:prstGeom>
          <a:noFill/>
        </p:spPr>
        <p:txBody>
          <a:bodyPr wrap="square" rtlCol="0">
            <a:spAutoFit/>
          </a:bodyPr>
          <a:lstStyle/>
          <a:p>
            <a:pPr indent="648000">
              <a:lnSpc>
                <a:spcPct val="150000"/>
              </a:lnSpc>
            </a:pPr>
            <a:r>
              <a:rPr lang="zh-CN" altLang="zh-CN" sz="2400" dirty="0">
                <a:latin typeface="Times New Roman" panose="02020603050405020304" pitchFamily="18" charset="0"/>
                <a:ea typeface="宋体" panose="02010600030101010101" pitchFamily="2" charset="-122"/>
              </a:rPr>
              <a:t>约定左分支上的编码为“</a:t>
            </a:r>
            <a:r>
              <a:rPr lang="en-US" altLang="zh-CN" sz="2400" dirty="0">
                <a:latin typeface="Times New Roman" panose="02020603050405020304" pitchFamily="18" charset="0"/>
                <a:ea typeface="宋体" panose="02010600030101010101" pitchFamily="2" charset="-122"/>
              </a:rPr>
              <a:t>0</a:t>
            </a:r>
            <a:r>
              <a:rPr lang="zh-CN" altLang="zh-CN" sz="2400" dirty="0">
                <a:latin typeface="Times New Roman" panose="02020603050405020304" pitchFamily="18" charset="0"/>
                <a:ea typeface="宋体" panose="02010600030101010101" pitchFamily="2" charset="-122"/>
              </a:rPr>
              <a:t>”，右分支上的编码为“</a:t>
            </a:r>
            <a:r>
              <a:rPr lang="en-US" altLang="zh-CN" sz="24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rPr>
              <a:t>”。从根节点到叶子节点路径上的字符组成的字符串为该叶子节点的哈夫曼编码</a:t>
            </a:r>
            <a:r>
              <a:rPr lang="zh-CN" altLang="en-US" sz="2400" dirty="0">
                <a:latin typeface="Times New Roman" panose="02020603050405020304" pitchFamily="18" charset="0"/>
                <a:ea typeface="宋体" panose="02010600030101010101" pitchFamily="2" charset="-122"/>
              </a:rPr>
              <a:t>。</a:t>
            </a:r>
            <a:endParaRPr lang="zh-CN" altLang="zh-CN" sz="24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3AFFC71D-95F8-4B27-B3C1-4EBD2545C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6357" y="2577525"/>
            <a:ext cx="4839286" cy="3585035"/>
          </a:xfrm>
          <a:prstGeom prst="rect">
            <a:avLst/>
          </a:prstGeom>
        </p:spPr>
      </p:pic>
    </p:spTree>
    <p:extLst>
      <p:ext uri="{BB962C8B-B14F-4D97-AF65-F5344CB8AC3E}">
        <p14:creationId xmlns:p14="http://schemas.microsoft.com/office/powerpoint/2010/main" val="222550554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214955" y="1315508"/>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数据结构设计：</a:t>
            </a:r>
            <a:endParaRPr lang="zh-CN" altLang="zh-CN" sz="24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A201AE48-AE38-468E-A818-76375A7DB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410" y="1983938"/>
            <a:ext cx="5418069" cy="2769534"/>
          </a:xfrm>
          <a:prstGeom prst="rect">
            <a:avLst/>
          </a:prstGeom>
        </p:spPr>
      </p:pic>
      <p:pic>
        <p:nvPicPr>
          <p:cNvPr id="7" name="图片 6">
            <a:extLst>
              <a:ext uri="{FF2B5EF4-FFF2-40B4-BE49-F238E27FC236}">
                <a16:creationId xmlns:a16="http://schemas.microsoft.com/office/drawing/2014/main" id="{8FAEF5D9-7414-49B4-AE64-BB13A12D7A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2841" y="4966245"/>
            <a:ext cx="7711100" cy="1297908"/>
          </a:xfrm>
          <a:prstGeom prst="rect">
            <a:avLst/>
          </a:prstGeom>
        </p:spPr>
      </p:pic>
    </p:spTree>
    <p:extLst>
      <p:ext uri="{BB962C8B-B14F-4D97-AF65-F5344CB8AC3E}">
        <p14:creationId xmlns:p14="http://schemas.microsoft.com/office/powerpoint/2010/main" val="285718429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603" y="1"/>
            <a:ext cx="150126" cy="791570"/>
          </a:xfrm>
          <a:prstGeom prst="rect">
            <a:avLst/>
          </a:prstGeom>
          <a:solidFill>
            <a:srgbClr val="1BA4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a typeface="印品黑体" panose="00000500000000000000" pitchFamily="2" charset="-122"/>
              <a:sym typeface="印品黑体" panose="00000500000000000000" pitchFamily="2" charset="-122"/>
            </a:endParaRPr>
          </a:p>
        </p:txBody>
      </p:sp>
      <p:sp>
        <p:nvSpPr>
          <p:cNvPr id="5" name="文本框 4"/>
          <p:cNvSpPr txBox="1"/>
          <p:nvPr/>
        </p:nvSpPr>
        <p:spPr>
          <a:xfrm>
            <a:off x="507069" y="39118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哈夫曼树</a:t>
            </a:r>
          </a:p>
        </p:txBody>
      </p:sp>
      <p:pic>
        <p:nvPicPr>
          <p:cNvPr id="16" name="图片 15" descr="新logo1"/>
          <p:cNvPicPr>
            <a:picLocks noChangeAspect="1"/>
          </p:cNvPicPr>
          <p:nvPr/>
        </p:nvPicPr>
        <p:blipFill>
          <a:blip r:embed="rId3"/>
          <a:stretch>
            <a:fillRect/>
          </a:stretch>
        </p:blipFill>
        <p:spPr>
          <a:xfrm>
            <a:off x="9992995" y="220345"/>
            <a:ext cx="1877060" cy="699770"/>
          </a:xfrm>
          <a:prstGeom prst="rect">
            <a:avLst/>
          </a:prstGeom>
        </p:spPr>
      </p:pic>
      <p:sp>
        <p:nvSpPr>
          <p:cNvPr id="13" name="文本框 12">
            <a:extLst>
              <a:ext uri="{FF2B5EF4-FFF2-40B4-BE49-F238E27FC236}">
                <a16:creationId xmlns:a16="http://schemas.microsoft.com/office/drawing/2014/main" id="{AE854117-E0C0-4FC0-8DC9-7F0687B12650}"/>
              </a:ext>
            </a:extLst>
          </p:cNvPr>
          <p:cNvSpPr txBox="1"/>
          <p:nvPr/>
        </p:nvSpPr>
        <p:spPr>
          <a:xfrm>
            <a:off x="2286524" y="1126880"/>
            <a:ext cx="1415772"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sym typeface="印品黑体" panose="00000500000000000000" pitchFamily="2" charset="-122"/>
              </a:rPr>
              <a:t>结构定义</a:t>
            </a:r>
          </a:p>
        </p:txBody>
      </p:sp>
      <p:sp>
        <p:nvSpPr>
          <p:cNvPr id="8" name="文本框 7">
            <a:extLst>
              <a:ext uri="{FF2B5EF4-FFF2-40B4-BE49-F238E27FC236}">
                <a16:creationId xmlns:a16="http://schemas.microsoft.com/office/drawing/2014/main" id="{1527F10D-90F7-4B74-A5FF-7FFE79E881DA}"/>
              </a:ext>
            </a:extLst>
          </p:cNvPr>
          <p:cNvSpPr txBox="1"/>
          <p:nvPr/>
        </p:nvSpPr>
        <p:spPr>
          <a:xfrm>
            <a:off x="1214955" y="1315508"/>
            <a:ext cx="8837639" cy="576248"/>
          </a:xfrm>
          <a:prstGeom prst="rect">
            <a:avLst/>
          </a:prstGeom>
          <a:noFill/>
        </p:spPr>
        <p:txBody>
          <a:bodyPr wrap="square" rtlCol="0">
            <a:spAutoFit/>
          </a:bodyPr>
          <a:lstStyle/>
          <a:p>
            <a:pPr indent="648000">
              <a:lnSpc>
                <a:spcPct val="150000"/>
              </a:lnSpc>
            </a:pPr>
            <a:r>
              <a:rPr lang="zh-CN" altLang="en-US" sz="2400" dirty="0">
                <a:latin typeface="Times New Roman" panose="02020603050405020304" pitchFamily="18" charset="0"/>
                <a:ea typeface="宋体" panose="02010600030101010101" pitchFamily="2" charset="-122"/>
              </a:rPr>
              <a:t>数据结构设计：</a:t>
            </a:r>
            <a:endParaRPr lang="zh-CN" altLang="zh-CN" sz="2400"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F514A097-BA96-493B-977F-C78BA90B3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1256" y="2080384"/>
            <a:ext cx="6335250" cy="1863309"/>
          </a:xfrm>
          <a:prstGeom prst="rect">
            <a:avLst/>
          </a:prstGeom>
        </p:spPr>
      </p:pic>
      <p:pic>
        <p:nvPicPr>
          <p:cNvPr id="9" name="图片 8">
            <a:extLst>
              <a:ext uri="{FF2B5EF4-FFF2-40B4-BE49-F238E27FC236}">
                <a16:creationId xmlns:a16="http://schemas.microsoft.com/office/drawing/2014/main" id="{01871DEB-7EEC-4A78-B79F-9158B40C69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1256" y="4243119"/>
            <a:ext cx="5863735" cy="1488001"/>
          </a:xfrm>
          <a:prstGeom prst="rect">
            <a:avLst/>
          </a:prstGeom>
        </p:spPr>
      </p:pic>
    </p:spTree>
    <p:extLst>
      <p:ext uri="{BB962C8B-B14F-4D97-AF65-F5344CB8AC3E}">
        <p14:creationId xmlns:p14="http://schemas.microsoft.com/office/powerpoint/2010/main" val="2616764880"/>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447</Words>
  <Application>Microsoft Office PowerPoint</Application>
  <PresentationFormat>宽屏</PresentationFormat>
  <Paragraphs>65</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微软雅黑</vt:lpstr>
      <vt:lpstr>印品黑体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5a7580219f0b6</dc:title>
  <dc:creator>高志远</dc:creator>
  <cp:lastModifiedBy>祁 全</cp:lastModifiedBy>
  <cp:revision>331</cp:revision>
  <dcterms:created xsi:type="dcterms:W3CDTF">2018-02-03T05:34:00Z</dcterms:created>
  <dcterms:modified xsi:type="dcterms:W3CDTF">2020-02-14T05:44:50Z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