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86" r:id="rId3"/>
    <p:sldId id="272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278" r:id="rId19"/>
    <p:sldId id="280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0033CC"/>
    <a:srgbClr val="006600"/>
    <a:srgbClr val="1BA486"/>
    <a:srgbClr val="2FBA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42" autoAdjust="0"/>
    <p:restoredTop sz="94711"/>
  </p:normalViewPr>
  <p:slideViewPr>
    <p:cSldViewPr snapToGrid="0">
      <p:cViewPr varScale="1">
        <p:scale>
          <a:sx n="64" d="100"/>
          <a:sy n="64" d="100"/>
        </p:scale>
        <p:origin x="9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09D85-8CC2-4BA6-A68E-A2FF53FBEE1B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263F8-6408-4335-B3DC-0FAED62544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8682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7293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3459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386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828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6820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1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7075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425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310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009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968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940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244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425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26579" y="2676407"/>
            <a:ext cx="5032147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6600" spc="-300" dirty="0">
                <a:ln/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0" y="2483890"/>
            <a:ext cx="12191999" cy="1491018"/>
            <a:chOff x="0" y="2620370"/>
            <a:chExt cx="12191999" cy="1491018"/>
          </a:xfrm>
        </p:grpSpPr>
        <p:sp>
          <p:nvSpPr>
            <p:cNvPr id="7" name="矩形 6"/>
            <p:cNvSpPr/>
            <p:nvPr/>
          </p:nvSpPr>
          <p:spPr>
            <a:xfrm>
              <a:off x="0" y="2620370"/>
              <a:ext cx="559558" cy="1491018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7541902" y="2620370"/>
              <a:ext cx="4650097" cy="1491018"/>
              <a:chOff x="7541902" y="2620370"/>
              <a:chExt cx="4650097" cy="149101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7541902" y="2620370"/>
                <a:ext cx="4650097" cy="1491018"/>
              </a:xfrm>
              <a:prstGeom prst="rect">
                <a:avLst/>
              </a:prstGeom>
              <a:solidFill>
                <a:srgbClr val="1BA4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印品黑体" panose="00000500000000000000" pitchFamily="2" charset="-122"/>
                  <a:ea typeface="印品黑体" panose="00000500000000000000" pitchFamily="2" charset="-122"/>
                  <a:sym typeface="印品黑体" panose="00000500000000000000" pitchFamily="2" charset="-122"/>
                </a:endParaRPr>
              </a:p>
            </p:txBody>
          </p:sp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86700" y="2887354"/>
                <a:ext cx="957049" cy="957049"/>
              </a:xfrm>
              <a:prstGeom prst="rect">
                <a:avLst/>
              </a:prstGeom>
            </p:spPr>
          </p:pic>
        </p:grpSp>
      </p:grpSp>
      <p:sp>
        <p:nvSpPr>
          <p:cNvPr id="14" name="文本框 13"/>
          <p:cNvSpPr txBox="1"/>
          <p:nvPr/>
        </p:nvSpPr>
        <p:spPr>
          <a:xfrm>
            <a:off x="10460143" y="305811"/>
            <a:ext cx="1087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rPr>
              <a:t>LOGO</a:t>
            </a:r>
            <a:endParaRPr lang="zh-CN" altLang="en-US" sz="24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06166" y="6095199"/>
            <a:ext cx="6633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spc="5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Segoe UI" panose="020B0502040204020203" pitchFamily="34" charset="0"/>
                <a:sym typeface="印品黑体" panose="00000500000000000000" pitchFamily="2" charset="-122"/>
              </a:rPr>
              <a:t>DESIGNED &amp; WORDPRESS ALL BY ALONIC</a:t>
            </a:r>
            <a:endParaRPr lang="zh-CN" altLang="en-US" sz="1600" b="1" spc="5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cs typeface="Segoe UI" panose="020B0502040204020203" pitchFamily="34" charset="0"/>
              <a:sym typeface="印品黑体" panose="000005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07471" y="4143913"/>
            <a:ext cx="2339102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主讲：陈小玉</a:t>
            </a:r>
            <a:endParaRPr lang="en-US" altLang="zh-CN" sz="2800" b="1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1E9039E-B809-40BC-94D3-0CB7DC8D340C}"/>
              </a:ext>
            </a:extLst>
          </p:cNvPr>
          <p:cNvSpPr txBox="1"/>
          <p:nvPr/>
        </p:nvSpPr>
        <p:spPr>
          <a:xfrm>
            <a:off x="1306109" y="1857297"/>
            <a:ext cx="9579782" cy="224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）如果集合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−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为空，算法结束，否则，转第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步。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）对集合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−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中的所有顶点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，更新其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lowcost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[]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closest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[]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转第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步。更新公式：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if(C[t] [j]&lt;lowcost[j]) {lowcost [j]=C[t] [j]; closest [j]=t; 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5FAF417-DACE-45F9-8D18-654D6ED6ADA5}"/>
              </a:ext>
            </a:extLst>
          </p:cNvPr>
          <p:cNvSpPr txBox="1"/>
          <p:nvPr/>
        </p:nvSpPr>
        <p:spPr>
          <a:xfrm>
            <a:off x="493002" y="391182"/>
            <a:ext cx="1743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Prim</a:t>
            </a:r>
            <a:r>
              <a:rPr lang="zh-CN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666267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1E9039E-B809-40BC-94D3-0CB7DC8D340C}"/>
              </a:ext>
            </a:extLst>
          </p:cNvPr>
          <p:cNvSpPr txBox="1"/>
          <p:nvPr/>
        </p:nvSpPr>
        <p:spPr>
          <a:xfrm>
            <a:off x="973455" y="1345180"/>
            <a:ext cx="6057888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采用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Prim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算法求解下图的最小生成树：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5FAF417-DACE-45F9-8D18-654D6ED6ADA5}"/>
              </a:ext>
            </a:extLst>
          </p:cNvPr>
          <p:cNvSpPr txBox="1"/>
          <p:nvPr/>
        </p:nvSpPr>
        <p:spPr>
          <a:xfrm>
            <a:off x="493002" y="391182"/>
            <a:ext cx="1743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Prim</a:t>
            </a:r>
            <a:r>
              <a:rPr lang="zh-CN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E5B7F29-0670-47EA-B557-466FE74AEA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94" y="2417481"/>
            <a:ext cx="4344132" cy="29630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E1B5D23-3843-40EB-B9F0-9A3C3204ED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787" y="2738330"/>
            <a:ext cx="5440611" cy="93588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16485F7-C56D-487F-8C57-48C46756BC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99" y="3982922"/>
            <a:ext cx="5577874" cy="93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808067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5FAF417-DACE-45F9-8D18-654D6ED6ADA5}"/>
              </a:ext>
            </a:extLst>
          </p:cNvPr>
          <p:cNvSpPr txBox="1"/>
          <p:nvPr/>
        </p:nvSpPr>
        <p:spPr>
          <a:xfrm>
            <a:off x="493002" y="391182"/>
            <a:ext cx="1743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Prim</a:t>
            </a:r>
            <a:r>
              <a:rPr lang="zh-CN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526A86B-F66A-4F23-913E-2656DA2547F8}"/>
              </a:ext>
            </a:extLst>
          </p:cNvPr>
          <p:cNvSpPr txBox="1"/>
          <p:nvPr/>
        </p:nvSpPr>
        <p:spPr>
          <a:xfrm>
            <a:off x="2241768" y="2298754"/>
            <a:ext cx="3854232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时间复杂度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空间复杂度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974580958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1E9039E-B809-40BC-94D3-0CB7DC8D340C}"/>
              </a:ext>
            </a:extLst>
          </p:cNvPr>
          <p:cNvSpPr txBox="1"/>
          <p:nvPr/>
        </p:nvSpPr>
        <p:spPr>
          <a:xfrm>
            <a:off x="1306109" y="1755881"/>
            <a:ext cx="9579782" cy="3346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Kruskal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算法将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个顶点看成是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个孤立的连通分支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它首先将所有的边按权值从小到大排序，然后做贪心选择：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在边集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中选取权值最小的边（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 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），如果将边（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）加入集合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TE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中不产生回路（圈），则将边（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）加入边集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TE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中，即用边（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）将这两个连通分支合并连接成一个连通分支；否则继续选择下一条最短边。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5FAF417-DACE-45F9-8D18-654D6ED6ADA5}"/>
              </a:ext>
            </a:extLst>
          </p:cNvPr>
          <p:cNvSpPr txBox="1"/>
          <p:nvPr/>
        </p:nvSpPr>
        <p:spPr>
          <a:xfrm>
            <a:off x="493002" y="391182"/>
            <a:ext cx="2053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Kruskal</a:t>
            </a:r>
            <a:r>
              <a:rPr lang="zh-CN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1446500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1E9039E-B809-40BC-94D3-0CB7DC8D340C}"/>
              </a:ext>
            </a:extLst>
          </p:cNvPr>
          <p:cNvSpPr txBox="1"/>
          <p:nvPr/>
        </p:nvSpPr>
        <p:spPr>
          <a:xfrm>
            <a:off x="1306109" y="1755881"/>
            <a:ext cx="9579782" cy="22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怎样判断加入某条边后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中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会不会出现回路呢？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Kruskal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用了一个非常聪明的方法，即</a:t>
            </a: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集合避圈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法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如果所选择加入的边的起点和终点都在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的集合中，那么就可以断定一定会形成回路（圈）。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即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边的两个节点不能属于同一集合。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5FAF417-DACE-45F9-8D18-654D6ED6ADA5}"/>
              </a:ext>
            </a:extLst>
          </p:cNvPr>
          <p:cNvSpPr txBox="1"/>
          <p:nvPr/>
        </p:nvSpPr>
        <p:spPr>
          <a:xfrm>
            <a:off x="493002" y="391182"/>
            <a:ext cx="2053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Kruskal</a:t>
            </a:r>
            <a:r>
              <a:rPr lang="zh-CN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1951111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1E9039E-B809-40BC-94D3-0CB7DC8D340C}"/>
              </a:ext>
            </a:extLst>
          </p:cNvPr>
          <p:cNvSpPr txBox="1"/>
          <p:nvPr/>
        </p:nvSpPr>
        <p:spPr>
          <a:xfrm>
            <a:off x="1226062" y="1201883"/>
            <a:ext cx="9705463" cy="4454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算法步骤：</a:t>
            </a:r>
            <a:endParaRPr lang="en-US" altLang="zh-CN" sz="2400" b="1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）初始化。将图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的边集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中的所有边按权值从小到大排序，边集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TE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={ }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，每个顶点初始化一个集合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号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）在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中寻找权值最小的边（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）如果顶点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位于两个不同连通分支，则将边（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）加入边集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TE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，并将两个连通分支进行合并。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）将边（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）从集合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中删去，即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−{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）如果选取边数小于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−1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，转步骤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；否则，算法结束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5FAF417-DACE-45F9-8D18-654D6ED6ADA5}"/>
              </a:ext>
            </a:extLst>
          </p:cNvPr>
          <p:cNvSpPr txBox="1"/>
          <p:nvPr/>
        </p:nvSpPr>
        <p:spPr>
          <a:xfrm>
            <a:off x="493002" y="391182"/>
            <a:ext cx="2053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Kruskal</a:t>
            </a:r>
            <a:r>
              <a:rPr lang="zh-CN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5047746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5FAF417-DACE-45F9-8D18-654D6ED6ADA5}"/>
              </a:ext>
            </a:extLst>
          </p:cNvPr>
          <p:cNvSpPr txBox="1"/>
          <p:nvPr/>
        </p:nvSpPr>
        <p:spPr>
          <a:xfrm>
            <a:off x="493002" y="391182"/>
            <a:ext cx="2053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Kruskal</a:t>
            </a:r>
            <a:r>
              <a:rPr lang="zh-CN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4611D46-6F8C-4023-81D0-D0BF4D421401}"/>
              </a:ext>
            </a:extLst>
          </p:cNvPr>
          <p:cNvSpPr txBox="1"/>
          <p:nvPr/>
        </p:nvSpPr>
        <p:spPr>
          <a:xfrm>
            <a:off x="973454" y="1345180"/>
            <a:ext cx="7354619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采用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Kruskal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算法求解下图的最小生成树：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21C2FF0-D743-4BF5-9771-5699401400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94" y="2417481"/>
            <a:ext cx="4344132" cy="29630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3ECAA16-A32F-40F4-82C2-D3277A3A0B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762" y="2413761"/>
            <a:ext cx="4397291" cy="296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250329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5FAF417-DACE-45F9-8D18-654D6ED6ADA5}"/>
              </a:ext>
            </a:extLst>
          </p:cNvPr>
          <p:cNvSpPr txBox="1"/>
          <p:nvPr/>
        </p:nvSpPr>
        <p:spPr>
          <a:xfrm>
            <a:off x="493002" y="391182"/>
            <a:ext cx="2053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Kruskal</a:t>
            </a:r>
            <a:r>
              <a:rPr lang="zh-CN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BC5B6B1-468A-45A6-A270-8E2F35CF1D22}"/>
              </a:ext>
            </a:extLst>
          </p:cNvPr>
          <p:cNvSpPr txBox="1"/>
          <p:nvPr/>
        </p:nvSpPr>
        <p:spPr>
          <a:xfrm>
            <a:off x="2241768" y="2298754"/>
            <a:ext cx="3854232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时间复杂度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log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空间复杂度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391247061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课程总结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66936" y="2293946"/>
            <a:ext cx="9058128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通过本节的学习，掌握求解最小生成树的两种方法：</a:t>
            </a:r>
            <a:endParaRPr lang="en-US" altLang="zh-CN" sz="2400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Prim</a:t>
            </a:r>
            <a:r>
              <a:rPr lang="zh-CN" altLang="en-US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算法、</a:t>
            </a:r>
            <a:r>
              <a:rPr lang="en-US" altLang="zh-CN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Kruskal</a:t>
            </a:r>
            <a:r>
              <a:rPr lang="zh-CN" altLang="en-US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算法。</a:t>
            </a:r>
            <a:endParaRPr lang="zh-CN" altLang="zh-CN" sz="2400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507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下节预告 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1D6216C-7A3A-43AF-A934-0A1B7001B41F}"/>
              </a:ext>
            </a:extLst>
          </p:cNvPr>
          <p:cNvSpPr txBox="1"/>
          <p:nvPr/>
        </p:nvSpPr>
        <p:spPr>
          <a:xfrm>
            <a:off x="1415388" y="1928489"/>
            <a:ext cx="9093180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下节讲述图的应用</a:t>
            </a:r>
            <a:r>
              <a:rPr lang="en-US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拓扑排序和关键路径，通过图解轻松搞定关键路径，一起体会算法之美</a:t>
            </a:r>
            <a:r>
              <a:rPr lang="zh-CN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91889354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20619" y="368483"/>
            <a:ext cx="5571381" cy="1314569"/>
            <a:chOff x="6620619" y="368483"/>
            <a:chExt cx="5571381" cy="1314569"/>
          </a:xfrm>
        </p:grpSpPr>
        <p:sp>
          <p:nvSpPr>
            <p:cNvPr id="2" name="矩形 1"/>
            <p:cNvSpPr/>
            <p:nvPr/>
          </p:nvSpPr>
          <p:spPr>
            <a:xfrm>
              <a:off x="11823510" y="368487"/>
              <a:ext cx="368490" cy="1313595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8586316" y="390390"/>
              <a:ext cx="2954655" cy="1292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5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本节要点</a:t>
              </a:r>
              <a:endParaRPr lang="zh-CN" altLang="en-US" sz="3600" dirty="0">
                <a:solidFill>
                  <a:srgbClr val="1BA4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endParaRPr>
            </a:p>
            <a:p>
              <a:pPr algn="r"/>
              <a:r>
                <a:rPr lang="en-US" altLang="zh-CN" sz="2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CONTENTS</a:t>
              </a:r>
            </a:p>
          </p:txBody>
        </p:sp>
        <p:sp>
          <p:nvSpPr>
            <p:cNvPr id="6" name="任意多边形 5"/>
            <p:cNvSpPr/>
            <p:nvPr/>
          </p:nvSpPr>
          <p:spPr>
            <a:xfrm rot="16200000">
              <a:off x="6566025" y="423077"/>
              <a:ext cx="1313598" cy="1204410"/>
            </a:xfrm>
            <a:custGeom>
              <a:avLst/>
              <a:gdLst>
                <a:gd name="connsiteX0" fmla="*/ 1313598 w 1313598"/>
                <a:gd name="connsiteY0" fmla="*/ 835921 h 1204410"/>
                <a:gd name="connsiteX1" fmla="*/ 1313595 w 1313598"/>
                <a:gd name="connsiteY1" fmla="*/ 835921 h 1204410"/>
                <a:gd name="connsiteX2" fmla="*/ 1313595 w 1313598"/>
                <a:gd name="connsiteY2" fmla="*/ 1204410 h 1204410"/>
                <a:gd name="connsiteX3" fmla="*/ 0 w 1313598"/>
                <a:gd name="connsiteY3" fmla="*/ 1204410 h 1204410"/>
                <a:gd name="connsiteX4" fmla="*/ 0 w 1313598"/>
                <a:gd name="connsiteY4" fmla="*/ 835920 h 1204410"/>
                <a:gd name="connsiteX5" fmla="*/ 2 w 1313598"/>
                <a:gd name="connsiteY5" fmla="*/ 835920 h 1204410"/>
                <a:gd name="connsiteX6" fmla="*/ 656800 w 1313598"/>
                <a:gd name="connsiteY6" fmla="*/ 0 h 1204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13598" h="1204410">
                  <a:moveTo>
                    <a:pt x="1313598" y="835921"/>
                  </a:moveTo>
                  <a:lnTo>
                    <a:pt x="1313595" y="835921"/>
                  </a:lnTo>
                  <a:lnTo>
                    <a:pt x="1313595" y="1204410"/>
                  </a:lnTo>
                  <a:lnTo>
                    <a:pt x="0" y="1204410"/>
                  </a:lnTo>
                  <a:lnTo>
                    <a:pt x="0" y="835920"/>
                  </a:lnTo>
                  <a:lnTo>
                    <a:pt x="2" y="835920"/>
                  </a:lnTo>
                  <a:lnTo>
                    <a:pt x="656800" y="0"/>
                  </a:lnTo>
                  <a:close/>
                </a:path>
              </a:pathLst>
            </a:cu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867891" y="3228658"/>
            <a:ext cx="3099687" cy="703428"/>
            <a:chOff x="1376718" y="2067067"/>
            <a:chExt cx="2526023" cy="703428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718" y="2067067"/>
              <a:ext cx="703428" cy="703428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2080146" y="2126393"/>
              <a:ext cx="182259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最小生成树</a:t>
              </a:r>
            </a:p>
          </p:txBody>
        </p:sp>
      </p:grp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最小生成树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728575" y="1767181"/>
            <a:ext cx="8734849" cy="2792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如何设计网络电缆布线，将各个单位连通起来，并使费用最少呢？</a:t>
            </a:r>
          </a:p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对于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个顶点的连通图，只需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−1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条边就可以使这个图连通，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−1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条边要想保证图连通，就必须不含回路，所以我们只需要找出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 −1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条权值最小且无回路的边即可。</a:t>
            </a:r>
          </a:p>
        </p:txBody>
      </p: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1E9039E-B809-40BC-94D3-0CB7DC8D340C}"/>
              </a:ext>
            </a:extLst>
          </p:cNvPr>
          <p:cNvSpPr txBox="1"/>
          <p:nvPr/>
        </p:nvSpPr>
        <p:spPr>
          <a:xfrm>
            <a:off x="1139799" y="1633627"/>
            <a:ext cx="10240964" cy="3346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需要说明几个概念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子图：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从原图中选中一些顶点和边组成的图，称为原图的子图。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 </a:t>
            </a: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生成子图：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选中一些边和所有顶点组成的图，称为原图的生成子图。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生成树：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如果生成子图恰好是一棵树，则称为生成树。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最小生成树：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权值之和最小的生成树，则称为最小生成树。</a:t>
            </a:r>
          </a:p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本题就是最小生成树求解问题。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5FAF417-DACE-45F9-8D18-654D6ED6ADA5}"/>
              </a:ext>
            </a:extLst>
          </p:cNvPr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最小生成树</a:t>
            </a:r>
          </a:p>
        </p:txBody>
      </p:sp>
    </p:spTree>
    <p:extLst>
      <p:ext uri="{BB962C8B-B14F-4D97-AF65-F5344CB8AC3E}">
        <p14:creationId xmlns:p14="http://schemas.microsoft.com/office/powerpoint/2010/main" val="4251346066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1E9039E-B809-40BC-94D3-0CB7DC8D340C}"/>
              </a:ext>
            </a:extLst>
          </p:cNvPr>
          <p:cNvSpPr txBox="1"/>
          <p:nvPr/>
        </p:nvSpPr>
        <p:spPr>
          <a:xfrm>
            <a:off x="1167934" y="1744756"/>
            <a:ext cx="9607918" cy="3900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找出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 −1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条权值最小的边很容易，那么怎么保证无回路呢？</a:t>
            </a:r>
          </a:p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如果在一个图中深度搜索或广度搜索有没有回路，是一件繁重的工作。有一个很好的办法——</a:t>
            </a: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集合避圈法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求解最小生成树有两种算法：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Prim</a:t>
            </a: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算法</a:t>
            </a:r>
            <a:endParaRPr lang="en-US" altLang="zh-CN" sz="2400" b="1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Kruskal</a:t>
            </a: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算法</a:t>
            </a:r>
            <a:endParaRPr lang="en-US" altLang="zh-CN" sz="2400" b="1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两种算法都采用了集合避圈，但算法思想完全不同。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5FAF417-DACE-45F9-8D18-654D6ED6ADA5}"/>
              </a:ext>
            </a:extLst>
          </p:cNvPr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最小生成树</a:t>
            </a:r>
          </a:p>
        </p:txBody>
      </p:sp>
    </p:spTree>
    <p:extLst>
      <p:ext uri="{BB962C8B-B14F-4D97-AF65-F5344CB8AC3E}">
        <p14:creationId xmlns:p14="http://schemas.microsoft.com/office/powerpoint/2010/main" val="607867373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1E9039E-B809-40BC-94D3-0CB7DC8D340C}"/>
              </a:ext>
            </a:extLst>
          </p:cNvPr>
          <p:cNvSpPr txBox="1"/>
          <p:nvPr/>
        </p:nvSpPr>
        <p:spPr>
          <a:xfrm>
            <a:off x="1083528" y="1519673"/>
            <a:ext cx="9607918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把已经在生成树中的节点看作一个集合，把剩下的节点看作另一个集合，从连接两个集合的边中选择一条权值最小的边即可。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5FAF417-DACE-45F9-8D18-654D6ED6ADA5}"/>
              </a:ext>
            </a:extLst>
          </p:cNvPr>
          <p:cNvSpPr txBox="1"/>
          <p:nvPr/>
        </p:nvSpPr>
        <p:spPr>
          <a:xfrm>
            <a:off x="493002" y="391182"/>
            <a:ext cx="1743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Prim</a:t>
            </a:r>
            <a:r>
              <a:rPr lang="zh-CN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8080AAC-2B46-404F-B99C-8B6D9D771F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303" y="2940148"/>
            <a:ext cx="4332950" cy="291155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950C105-210B-4E63-BE4A-7D9E050F74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748" y="2940148"/>
            <a:ext cx="4109819" cy="286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11457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1E9039E-B809-40BC-94D3-0CB7DC8D340C}"/>
              </a:ext>
            </a:extLst>
          </p:cNvPr>
          <p:cNvSpPr txBox="1"/>
          <p:nvPr/>
        </p:nvSpPr>
        <p:spPr>
          <a:xfrm>
            <a:off x="1292041" y="1646282"/>
            <a:ext cx="9607918" cy="3346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直观地看图很容易找出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集合到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−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集合的边中哪条边是最小的，但是程序中如果穷举这些边，再找最小值就太麻烦了，那怎么办呢？</a:t>
            </a:r>
          </a:p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可以设置两个数组巧妙地解决这个问题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closest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表示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−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中的顶点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到集合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中的最邻近点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lowcost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表示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−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中的顶点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到集合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中的最邻近点的边值，即边（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closest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）的权值。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5FAF417-DACE-45F9-8D18-654D6ED6ADA5}"/>
              </a:ext>
            </a:extLst>
          </p:cNvPr>
          <p:cNvSpPr txBox="1"/>
          <p:nvPr/>
        </p:nvSpPr>
        <p:spPr>
          <a:xfrm>
            <a:off x="493002" y="391182"/>
            <a:ext cx="1743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Prim</a:t>
            </a:r>
            <a:r>
              <a:rPr lang="zh-CN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3775920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5FAF417-DACE-45F9-8D18-654D6ED6ADA5}"/>
              </a:ext>
            </a:extLst>
          </p:cNvPr>
          <p:cNvSpPr txBox="1"/>
          <p:nvPr/>
        </p:nvSpPr>
        <p:spPr>
          <a:xfrm>
            <a:off x="493002" y="391182"/>
            <a:ext cx="1743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Prim</a:t>
            </a:r>
            <a:r>
              <a:rPr lang="zh-CN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9A32E06-B096-42F2-8D6E-C2C4635026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056" y="2272997"/>
            <a:ext cx="6019015" cy="105720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83D0066-9816-4398-A561-F8FD604F00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056" y="3739867"/>
            <a:ext cx="6959085" cy="108139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B84D3C6-6834-4AAF-B1F8-68CA318FF8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82" y="1998510"/>
            <a:ext cx="4109819" cy="286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686741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1E9039E-B809-40BC-94D3-0CB7DC8D340C}"/>
              </a:ext>
            </a:extLst>
          </p:cNvPr>
          <p:cNvSpPr txBox="1"/>
          <p:nvPr/>
        </p:nvSpPr>
        <p:spPr>
          <a:xfrm>
            <a:off x="1167934" y="1755881"/>
            <a:ext cx="9607918" cy="3346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）初始化。令集合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={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∈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，并初始化数组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closest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[]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lowcost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[]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[]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）在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−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集合中找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lowcost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值最小的顶点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，即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lowcost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]=min{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lowcost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]|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∈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−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，满足该公式的顶点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就是集合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−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中连接集合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的最邻近点。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）将顶点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加入集合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5FAF417-DACE-45F9-8D18-654D6ED6ADA5}"/>
              </a:ext>
            </a:extLst>
          </p:cNvPr>
          <p:cNvSpPr txBox="1"/>
          <p:nvPr/>
        </p:nvSpPr>
        <p:spPr>
          <a:xfrm>
            <a:off x="493002" y="391182"/>
            <a:ext cx="1743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Prim</a:t>
            </a:r>
            <a:r>
              <a:rPr lang="zh-CN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244384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1058</Words>
  <Application>Microsoft Office PowerPoint</Application>
  <PresentationFormat>宽屏</PresentationFormat>
  <Paragraphs>88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等线</vt:lpstr>
      <vt:lpstr>等线 Light</vt:lpstr>
      <vt:lpstr>微软雅黑</vt:lpstr>
      <vt:lpstr>印品黑体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5a7580219f0b6</dc:title>
  <dc:creator>高志远</dc:creator>
  <cp:lastModifiedBy>祁 全</cp:lastModifiedBy>
  <cp:revision>427</cp:revision>
  <dcterms:created xsi:type="dcterms:W3CDTF">2018-02-03T05:34:00Z</dcterms:created>
  <dcterms:modified xsi:type="dcterms:W3CDTF">2020-02-14T06:25:25Z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