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86" r:id="rId3"/>
    <p:sldId id="296" r:id="rId4"/>
    <p:sldId id="272" r:id="rId5"/>
    <p:sldId id="297" r:id="rId6"/>
    <p:sldId id="298" r:id="rId7"/>
    <p:sldId id="287" r:id="rId8"/>
    <p:sldId id="288" r:id="rId9"/>
    <p:sldId id="289" r:id="rId10"/>
    <p:sldId id="290" r:id="rId11"/>
    <p:sldId id="295" r:id="rId12"/>
    <p:sldId id="278" r:id="rId13"/>
    <p:sldId id="28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0033CC"/>
    <a:srgbClr val="006600"/>
    <a:srgbClr val="1BA486"/>
    <a:srgbClr val="2FBA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42" autoAdjust="0"/>
    <p:restoredTop sz="94711"/>
  </p:normalViewPr>
  <p:slideViewPr>
    <p:cSldViewPr snapToGrid="0">
      <p:cViewPr varScale="1">
        <p:scale>
          <a:sx n="64" d="100"/>
          <a:sy n="64" d="100"/>
        </p:scale>
        <p:origin x="9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09D85-8CC2-4BA6-A68E-A2FF53FBEE1B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263F8-6408-4335-B3DC-0FAED62544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452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322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425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55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165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511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737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774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65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26579" y="2676407"/>
            <a:ext cx="5032147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6600" spc="-300" dirty="0">
                <a:ln/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0" y="2483890"/>
            <a:ext cx="12191999" cy="1491018"/>
            <a:chOff x="0" y="2620370"/>
            <a:chExt cx="12191999" cy="1491018"/>
          </a:xfrm>
        </p:grpSpPr>
        <p:sp>
          <p:nvSpPr>
            <p:cNvPr id="7" name="矩形 6"/>
            <p:cNvSpPr/>
            <p:nvPr/>
          </p:nvSpPr>
          <p:spPr>
            <a:xfrm>
              <a:off x="0" y="2620370"/>
              <a:ext cx="559558" cy="1491018"/>
            </a:xfrm>
            <a:prstGeom prst="rect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7541902" y="2620370"/>
              <a:ext cx="4650097" cy="1491018"/>
              <a:chOff x="7541902" y="2620370"/>
              <a:chExt cx="4650097" cy="149101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7541902" y="2620370"/>
                <a:ext cx="4650097" cy="1491018"/>
              </a:xfrm>
              <a:prstGeom prst="rect">
                <a:avLst/>
              </a:prstGeom>
              <a:solidFill>
                <a:srgbClr val="1BA4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印品黑体" panose="00000500000000000000" pitchFamily="2" charset="-122"/>
                  <a:ea typeface="印品黑体" panose="00000500000000000000" pitchFamily="2" charset="-122"/>
                  <a:sym typeface="印品黑体" panose="00000500000000000000" pitchFamily="2" charset="-122"/>
                </a:endParaRPr>
              </a:p>
            </p:txBody>
          </p:sp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86700" y="2887354"/>
                <a:ext cx="957049" cy="957049"/>
              </a:xfrm>
              <a:prstGeom prst="rect">
                <a:avLst/>
              </a:prstGeom>
            </p:spPr>
          </p:pic>
        </p:grpSp>
      </p:grpSp>
      <p:sp>
        <p:nvSpPr>
          <p:cNvPr id="14" name="文本框 13"/>
          <p:cNvSpPr txBox="1"/>
          <p:nvPr/>
        </p:nvSpPr>
        <p:spPr>
          <a:xfrm>
            <a:off x="10460143" y="305811"/>
            <a:ext cx="1087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rPr>
              <a:t>LOGO</a:t>
            </a:r>
            <a:endParaRPr lang="zh-CN" altLang="en-US" sz="24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06166" y="6095199"/>
            <a:ext cx="6633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spc="5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Segoe UI" panose="020B0502040204020203" pitchFamily="34" charset="0"/>
                <a:sym typeface="印品黑体" panose="00000500000000000000" pitchFamily="2" charset="-122"/>
              </a:rPr>
              <a:t>DESIGNED &amp; WORDPRESS ALL BY ALONIC</a:t>
            </a:r>
            <a:endParaRPr lang="zh-CN" altLang="en-US" sz="1600" b="1" spc="5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cs typeface="Segoe UI" panose="020B0502040204020203" pitchFamily="34" charset="0"/>
              <a:sym typeface="印品黑体" panose="000005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07471" y="4143913"/>
            <a:ext cx="2339102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主讲：陈小玉</a:t>
            </a:r>
            <a:endParaRPr lang="en-US" altLang="zh-CN" sz="2800" b="1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基数排序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554513" y="1359219"/>
            <a:ext cx="9179136" cy="22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讨论：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分配和收集时为什么要“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依次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”放入和收集？如果不是“依次”会怎么样？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例如对（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82, 62, 65, 85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）进行基数排序，首先按照个位划分到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号和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号桶中，如图所示。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B0C9A0D-E593-4E48-8D0E-5084091210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823" y="3733698"/>
            <a:ext cx="2621208" cy="236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451335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基数排序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EAC5EBD-B9C1-44F9-A7BC-55F1290A9D85}"/>
              </a:ext>
            </a:extLst>
          </p:cNvPr>
          <p:cNvSpPr txBox="1"/>
          <p:nvPr/>
        </p:nvSpPr>
        <p:spPr>
          <a:xfrm>
            <a:off x="1561832" y="1201883"/>
            <a:ext cx="8721652" cy="4454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基数排序需要进行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趟排序，每一趟排序包含分配和收集。分配需要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时间，收集如果使用顺序队列也需要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时间，如果使用链式队列则只需要将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个链队首尾相连即可，需要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时间，总的时间复杂度为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为基数。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如果使用顺序队列，需要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个大小为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的队列，空间复杂度为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。如果使用链式队列，则需要额外的指针域，空间复杂度为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基数排序是按关键字出现的顺序依次进行的，是稳定的。</a:t>
            </a:r>
          </a:p>
        </p:txBody>
      </p:sp>
    </p:spTree>
    <p:extLst>
      <p:ext uri="{BB962C8B-B14F-4D97-AF65-F5344CB8AC3E}">
        <p14:creationId xmlns:p14="http://schemas.microsoft.com/office/powerpoint/2010/main" val="1852452330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课程总结</a:t>
            </a:r>
            <a:endParaRPr lang="zh-CN" altLang="en-US" sz="2400" b="1" dirty="0">
              <a:solidFill>
                <a:srgbClr val="1BA4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031170" y="2279878"/>
            <a:ext cx="6831476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通过本节的学习，掌握基数排序的求解方法。</a:t>
            </a:r>
            <a:endParaRPr lang="zh-CN" altLang="zh-CN" sz="2400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507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下节预告 </a:t>
            </a:r>
            <a:endParaRPr lang="zh-CN" altLang="en-US" sz="2400" b="1" dirty="0">
              <a:solidFill>
                <a:srgbClr val="1BA4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1D6216C-7A3A-43AF-A934-0A1B7001B41F}"/>
              </a:ext>
            </a:extLst>
          </p:cNvPr>
          <p:cNvSpPr txBox="1"/>
          <p:nvPr/>
        </p:nvSpPr>
        <p:spPr>
          <a:xfrm>
            <a:off x="1541996" y="1998828"/>
            <a:ext cx="8910300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下节讲述高级数据结构</a:t>
            </a:r>
            <a:r>
              <a:rPr lang="en-US" altLang="zh-CN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并查集，通过图解玩转并查集的路径压缩，一起体会算法之美</a:t>
            </a:r>
            <a:r>
              <a:rPr lang="zh-CN" altLang="zh-CN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91889354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20619" y="368483"/>
            <a:ext cx="5571381" cy="1314569"/>
            <a:chOff x="6620619" y="368483"/>
            <a:chExt cx="5571381" cy="1314569"/>
          </a:xfrm>
        </p:grpSpPr>
        <p:sp>
          <p:nvSpPr>
            <p:cNvPr id="2" name="矩形 1"/>
            <p:cNvSpPr/>
            <p:nvPr/>
          </p:nvSpPr>
          <p:spPr>
            <a:xfrm>
              <a:off x="11823510" y="368487"/>
              <a:ext cx="368490" cy="1313595"/>
            </a:xfrm>
            <a:prstGeom prst="rect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8586316" y="390390"/>
              <a:ext cx="2954655" cy="1292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54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本节要点</a:t>
              </a:r>
              <a:endParaRPr lang="zh-CN" altLang="en-US" sz="3600" dirty="0">
                <a:solidFill>
                  <a:srgbClr val="1BA4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endParaRPr>
            </a:p>
            <a:p>
              <a:pPr algn="r"/>
              <a:r>
                <a:rPr lang="en-US" altLang="zh-CN" sz="24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CONTENTS</a:t>
              </a:r>
            </a:p>
          </p:txBody>
        </p:sp>
        <p:sp>
          <p:nvSpPr>
            <p:cNvPr id="6" name="任意多边形 5"/>
            <p:cNvSpPr/>
            <p:nvPr/>
          </p:nvSpPr>
          <p:spPr>
            <a:xfrm rot="16200000">
              <a:off x="6566025" y="423077"/>
              <a:ext cx="1313598" cy="1204410"/>
            </a:xfrm>
            <a:custGeom>
              <a:avLst/>
              <a:gdLst>
                <a:gd name="connsiteX0" fmla="*/ 1313598 w 1313598"/>
                <a:gd name="connsiteY0" fmla="*/ 835921 h 1204410"/>
                <a:gd name="connsiteX1" fmla="*/ 1313595 w 1313598"/>
                <a:gd name="connsiteY1" fmla="*/ 835921 h 1204410"/>
                <a:gd name="connsiteX2" fmla="*/ 1313595 w 1313598"/>
                <a:gd name="connsiteY2" fmla="*/ 1204410 h 1204410"/>
                <a:gd name="connsiteX3" fmla="*/ 0 w 1313598"/>
                <a:gd name="connsiteY3" fmla="*/ 1204410 h 1204410"/>
                <a:gd name="connsiteX4" fmla="*/ 0 w 1313598"/>
                <a:gd name="connsiteY4" fmla="*/ 835920 h 1204410"/>
                <a:gd name="connsiteX5" fmla="*/ 2 w 1313598"/>
                <a:gd name="connsiteY5" fmla="*/ 835920 h 1204410"/>
                <a:gd name="connsiteX6" fmla="*/ 656800 w 1313598"/>
                <a:gd name="connsiteY6" fmla="*/ 0 h 1204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13598" h="1204410">
                  <a:moveTo>
                    <a:pt x="1313598" y="835921"/>
                  </a:moveTo>
                  <a:lnTo>
                    <a:pt x="1313595" y="835921"/>
                  </a:lnTo>
                  <a:lnTo>
                    <a:pt x="1313595" y="1204410"/>
                  </a:lnTo>
                  <a:lnTo>
                    <a:pt x="0" y="1204410"/>
                  </a:lnTo>
                  <a:lnTo>
                    <a:pt x="0" y="835920"/>
                  </a:lnTo>
                  <a:lnTo>
                    <a:pt x="2" y="835920"/>
                  </a:lnTo>
                  <a:lnTo>
                    <a:pt x="656800" y="0"/>
                  </a:lnTo>
                  <a:close/>
                </a:path>
              </a:pathLst>
            </a:cu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867893" y="3228658"/>
            <a:ext cx="2689320" cy="703428"/>
            <a:chOff x="1376718" y="2067067"/>
            <a:chExt cx="2191601" cy="703428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6718" y="2067067"/>
              <a:ext cx="703428" cy="703428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2080146" y="2126393"/>
              <a:ext cx="14881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基数排序</a:t>
              </a:r>
            </a:p>
          </p:txBody>
        </p:sp>
      </p:grp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基数排序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633041" y="1867646"/>
            <a:ext cx="8925918" cy="1687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分配排序不需要比较关键字的大小，根据关键字各位上的值，进行若干趟“分配”和“收集”实现排序。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分配排序包括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桶排序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基数排序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667515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桶排序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751461" y="1415491"/>
            <a:ext cx="8689078" cy="168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桶排序将待排序序列划分成若干个区间，每个区间可形象地看作一个桶，如果桶中的记录多于一个则使用较快的排序方法进行排序，把每个桶中的记录依次收集起来，得到有序序列。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BD50D90-01F6-4BAF-9B6E-D750B33AF8C3}"/>
              </a:ext>
            </a:extLst>
          </p:cNvPr>
          <p:cNvSpPr txBox="1"/>
          <p:nvPr/>
        </p:nvSpPr>
        <p:spPr>
          <a:xfrm>
            <a:off x="1751461" y="3099735"/>
            <a:ext cx="8689078" cy="22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桶排序需要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注意如下几个问题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）桶排序的数据最好是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均匀分布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）桶排序针对不同的数据选择的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划分方法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是不同的。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）桶内排序时使用的比较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排序算法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也有可能不同。</a:t>
            </a:r>
          </a:p>
        </p:txBody>
      </p:sp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桶排序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400696" y="1317016"/>
            <a:ext cx="9530829" cy="2241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例如，有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个学生的成绩（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68, 75, 54, 70, 83, 48, 80, 12, 75*, 92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），对该成绩序列进行桶排序。学生成绩在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～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100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，可以划分为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个桶，即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～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～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19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～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39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90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～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100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，将学生成绩依次放入桶中。然后对桶中数据排序。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9270735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基数排序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624852" y="1753115"/>
            <a:ext cx="8689078" cy="2792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基数排序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可以看作桶排序的扩展，它是一种多关键字排序算法。如果记录按照多个关键字排序，则依次按照这些关键字进行排序。例如扑克牌排序，扑克牌由数字面值和花色两个关键字组成，可以先按照面值（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2, 3, …, 10, J, Q, K, 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）排序，再按照花色（♣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, ♦, ♥, ♠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）排序。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5106235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基数排序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541601" y="1584303"/>
            <a:ext cx="9108797" cy="2792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如果记录按照一个数值型的关键字排序，可以把该关键字看作由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位组成的多关键字排序，每一位的值取值范围为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[0,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，其中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称为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基数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例如，十进制数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268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由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位数组成，每一位的取值范围为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[0, 10)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，十进制数的基数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6443933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基数排序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413837" y="1401422"/>
            <a:ext cx="9319814" cy="4454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算法步骤：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）求出待排序序列中最大关键字的位数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，然后从低位到高位进行基数排序。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）按个位将关键字依次分配到桶中，将每个桶中的数据依次收集起来。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）按十位将关键字依次分配到桶中，将每个桶中的数据依次收集起来。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）依次下去，直到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位处理完毕，得到一个有序的序列。</a:t>
            </a:r>
          </a:p>
        </p:txBody>
      </p:sp>
    </p:spTree>
    <p:extLst>
      <p:ext uri="{BB962C8B-B14F-4D97-AF65-F5344CB8AC3E}">
        <p14:creationId xmlns:p14="http://schemas.microsoft.com/office/powerpoint/2010/main" val="1122570295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基数排序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337619" y="1317016"/>
            <a:ext cx="9516761" cy="11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例如，有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个学生的成绩（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68, 75, 54, 70, 83, 48, 80, 12, 75*, 92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），对该成绩序列进行基数排序。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0641389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801</Words>
  <Application>Microsoft Office PowerPoint</Application>
  <PresentationFormat>宽屏</PresentationFormat>
  <Paragraphs>55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等线</vt:lpstr>
      <vt:lpstr>等线 Light</vt:lpstr>
      <vt:lpstr>微软雅黑</vt:lpstr>
      <vt:lpstr>印品黑体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5a7580219f0b6</dc:title>
  <dc:creator>高志远</dc:creator>
  <cp:lastModifiedBy>祁 全</cp:lastModifiedBy>
  <cp:revision>405</cp:revision>
  <dcterms:created xsi:type="dcterms:W3CDTF">2018-02-03T05:34:00Z</dcterms:created>
  <dcterms:modified xsi:type="dcterms:W3CDTF">2020-02-14T06:42:44Z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