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6" r:id="rId3"/>
    <p:sldId id="272" r:id="rId4"/>
    <p:sldId id="287" r:id="rId5"/>
    <p:sldId id="288" r:id="rId6"/>
    <p:sldId id="289" r:id="rId7"/>
    <p:sldId id="291" r:id="rId8"/>
    <p:sldId id="292" r:id="rId9"/>
    <p:sldId id="293" r:id="rId10"/>
    <p:sldId id="294" r:id="rId11"/>
    <p:sldId id="295" r:id="rId12"/>
    <p:sldId id="296" r:id="rId13"/>
    <p:sldId id="297" r:id="rId14"/>
    <p:sldId id="298" r:id="rId15"/>
    <p:sldId id="299" r:id="rId16"/>
    <p:sldId id="301" r:id="rId17"/>
    <p:sldId id="303" r:id="rId18"/>
    <p:sldId id="302" r:id="rId19"/>
    <p:sldId id="304" r:id="rId20"/>
    <p:sldId id="305" r:id="rId21"/>
    <p:sldId id="309" r:id="rId22"/>
    <p:sldId id="306" r:id="rId23"/>
    <p:sldId id="307" r:id="rId24"/>
    <p:sldId id="308" r:id="rId25"/>
    <p:sldId id="278"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711"/>
  </p:normalViewPr>
  <p:slideViewPr>
    <p:cSldViewPr snapToGrid="0">
      <p:cViewPr varScale="1">
        <p:scale>
          <a:sx n="64" d="100"/>
          <a:sy n="64"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350115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469784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288059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extLst>
      <p:ext uri="{BB962C8B-B14F-4D97-AF65-F5344CB8AC3E}">
        <p14:creationId xmlns:p14="http://schemas.microsoft.com/office/powerpoint/2010/main" val="19582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extLst>
      <p:ext uri="{BB962C8B-B14F-4D97-AF65-F5344CB8AC3E}">
        <p14:creationId xmlns:p14="http://schemas.microsoft.com/office/powerpoint/2010/main" val="99966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15</a:t>
            </a:fld>
            <a:endParaRPr lang="zh-CN" altLang="en-US"/>
          </a:p>
        </p:txBody>
      </p:sp>
    </p:spTree>
    <p:extLst>
      <p:ext uri="{BB962C8B-B14F-4D97-AF65-F5344CB8AC3E}">
        <p14:creationId xmlns:p14="http://schemas.microsoft.com/office/powerpoint/2010/main" val="3416012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16</a:t>
            </a:fld>
            <a:endParaRPr lang="zh-CN" altLang="en-US"/>
          </a:p>
        </p:txBody>
      </p:sp>
    </p:spTree>
    <p:extLst>
      <p:ext uri="{BB962C8B-B14F-4D97-AF65-F5344CB8AC3E}">
        <p14:creationId xmlns:p14="http://schemas.microsoft.com/office/powerpoint/2010/main" val="1428350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17</a:t>
            </a:fld>
            <a:endParaRPr lang="zh-CN" altLang="en-US"/>
          </a:p>
        </p:txBody>
      </p:sp>
    </p:spTree>
    <p:extLst>
      <p:ext uri="{BB962C8B-B14F-4D97-AF65-F5344CB8AC3E}">
        <p14:creationId xmlns:p14="http://schemas.microsoft.com/office/powerpoint/2010/main" val="3484817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18</a:t>
            </a:fld>
            <a:endParaRPr lang="zh-CN" altLang="en-US"/>
          </a:p>
        </p:txBody>
      </p:sp>
    </p:spTree>
    <p:extLst>
      <p:ext uri="{BB962C8B-B14F-4D97-AF65-F5344CB8AC3E}">
        <p14:creationId xmlns:p14="http://schemas.microsoft.com/office/powerpoint/2010/main" val="402282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19</a:t>
            </a:fld>
            <a:endParaRPr lang="zh-CN" altLang="en-US"/>
          </a:p>
        </p:txBody>
      </p:sp>
    </p:spTree>
    <p:extLst>
      <p:ext uri="{BB962C8B-B14F-4D97-AF65-F5344CB8AC3E}">
        <p14:creationId xmlns:p14="http://schemas.microsoft.com/office/powerpoint/2010/main" val="3716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20</a:t>
            </a:fld>
            <a:endParaRPr lang="zh-CN" altLang="en-US"/>
          </a:p>
        </p:txBody>
      </p:sp>
    </p:spTree>
    <p:extLst>
      <p:ext uri="{BB962C8B-B14F-4D97-AF65-F5344CB8AC3E}">
        <p14:creationId xmlns:p14="http://schemas.microsoft.com/office/powerpoint/2010/main" val="3013422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21</a:t>
            </a:fld>
            <a:endParaRPr lang="zh-CN" altLang="en-US"/>
          </a:p>
        </p:txBody>
      </p:sp>
    </p:spTree>
    <p:extLst>
      <p:ext uri="{BB962C8B-B14F-4D97-AF65-F5344CB8AC3E}">
        <p14:creationId xmlns:p14="http://schemas.microsoft.com/office/powerpoint/2010/main" val="1019059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22</a:t>
            </a:fld>
            <a:endParaRPr lang="zh-CN" altLang="en-US"/>
          </a:p>
        </p:txBody>
      </p:sp>
    </p:spTree>
    <p:extLst>
      <p:ext uri="{BB962C8B-B14F-4D97-AF65-F5344CB8AC3E}">
        <p14:creationId xmlns:p14="http://schemas.microsoft.com/office/powerpoint/2010/main" val="320688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23</a:t>
            </a:fld>
            <a:endParaRPr lang="zh-CN" altLang="en-US"/>
          </a:p>
        </p:txBody>
      </p:sp>
    </p:spTree>
    <p:extLst>
      <p:ext uri="{BB962C8B-B14F-4D97-AF65-F5344CB8AC3E}">
        <p14:creationId xmlns:p14="http://schemas.microsoft.com/office/powerpoint/2010/main" val="3415812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24</a:t>
            </a:fld>
            <a:endParaRPr lang="zh-CN" altLang="en-US"/>
          </a:p>
        </p:txBody>
      </p:sp>
    </p:spTree>
    <p:extLst>
      <p:ext uri="{BB962C8B-B14F-4D97-AF65-F5344CB8AC3E}">
        <p14:creationId xmlns:p14="http://schemas.microsoft.com/office/powerpoint/2010/main" val="1406154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26</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886802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3280010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423593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203725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397111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333392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4F165BDF-7319-4AA1-8D33-188E08F48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2692" y="783813"/>
            <a:ext cx="5697732" cy="3000940"/>
          </a:xfrm>
          <a:prstGeom prst="rect">
            <a:avLst/>
          </a:prstGeom>
        </p:spPr>
      </p:pic>
      <p:sp>
        <p:nvSpPr>
          <p:cNvPr id="8" name="文本框 7">
            <a:extLst>
              <a:ext uri="{FF2B5EF4-FFF2-40B4-BE49-F238E27FC236}">
                <a16:creationId xmlns:a16="http://schemas.microsoft.com/office/drawing/2014/main" id="{F419F133-B089-4701-987A-2E6F74060098}"/>
              </a:ext>
            </a:extLst>
          </p:cNvPr>
          <p:cNvSpPr txBox="1"/>
          <p:nvPr/>
        </p:nvSpPr>
        <p:spPr>
          <a:xfrm>
            <a:off x="1515311" y="3784753"/>
            <a:ext cx="9161378"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叶子节点的个数至少为</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baseline="30000" dirty="0">
                <a:latin typeface="Times New Roman" panose="02020603050405020304" pitchFamily="18" charset="0"/>
                <a:ea typeface="宋体" panose="02010600030101010101" pitchFamily="2" charset="-122"/>
              </a:rPr>
              <a:t>h</a:t>
            </a:r>
            <a:r>
              <a:rPr lang="en-US" altLang="zh-CN" sz="2400" baseline="300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，叶子节点为查找失败的空指针，</a:t>
            </a:r>
            <a:r>
              <a:rPr lang="en-US" altLang="zh-CN" sz="2400" i="1"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个关键字有</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种查找失败的情况，即：</a:t>
            </a:r>
            <a:endParaRPr lang="en-US" altLang="zh-CN" sz="2400" dirty="0">
              <a:latin typeface="Times New Roman" panose="02020603050405020304" pitchFamily="18" charset="0"/>
              <a:ea typeface="宋体" panose="02010600030101010101" pitchFamily="2" charset="-122"/>
            </a:endParaRPr>
          </a:p>
        </p:txBody>
      </p:sp>
      <p:pic>
        <p:nvPicPr>
          <p:cNvPr id="9" name="图片 8">
            <a:extLst>
              <a:ext uri="{FF2B5EF4-FFF2-40B4-BE49-F238E27FC236}">
                <a16:creationId xmlns:a16="http://schemas.microsoft.com/office/drawing/2014/main" id="{AE0C5F7C-462B-4E64-BF95-5D73A4FCFE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1516" y="5156616"/>
            <a:ext cx="3971127" cy="917571"/>
          </a:xfrm>
          <a:prstGeom prst="rect">
            <a:avLst/>
          </a:prstGeom>
        </p:spPr>
      </p:pic>
    </p:spTree>
    <p:extLst>
      <p:ext uri="{BB962C8B-B14F-4D97-AF65-F5344CB8AC3E}">
        <p14:creationId xmlns:p14="http://schemas.microsoft.com/office/powerpoint/2010/main" val="40511904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190759"/>
            <a:ext cx="9161378" cy="168424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首先将根节点作为当前节点，在当前节点的关键字中查找目标，若查找成功，则返回。否则通过判断进入下一层的节点，重复查找过程。例如</a:t>
            </a:r>
            <a:r>
              <a:rPr lang="zh-CN" altLang="zh-CN" sz="2400" dirty="0">
                <a:latin typeface="Times New Roman" panose="02020603050405020304" pitchFamily="18" charset="0"/>
                <a:ea typeface="宋体" panose="02010600030101010101" pitchFamily="2" charset="-122"/>
              </a:rPr>
              <a:t>在</a:t>
            </a:r>
            <a:r>
              <a:rPr lang="zh-CN" altLang="en-US" sz="2400" dirty="0">
                <a:latin typeface="Times New Roman" panose="02020603050405020304" pitchFamily="18" charset="0"/>
                <a:ea typeface="宋体" panose="02010600030101010101" pitchFamily="2" charset="-122"/>
              </a:rPr>
              <a:t>下面</a:t>
            </a:r>
            <a:r>
              <a:rPr lang="en-US" altLang="zh-CN" sz="2400" dirty="0">
                <a:latin typeface="Times New Roman" panose="02020603050405020304" pitchFamily="18" charset="0"/>
                <a:ea typeface="宋体" panose="02010600030101010101" pitchFamily="2" charset="-122"/>
              </a:rPr>
              <a:t>B-</a:t>
            </a:r>
            <a:r>
              <a:rPr lang="zh-CN" altLang="zh-CN" sz="2400" dirty="0">
                <a:latin typeface="Times New Roman" panose="02020603050405020304" pitchFamily="18" charset="0"/>
                <a:ea typeface="宋体" panose="02010600030101010101" pitchFamily="2" charset="-122"/>
              </a:rPr>
              <a:t>树中查找</a:t>
            </a:r>
            <a:r>
              <a:rPr lang="en-US" altLang="zh-CN" sz="2400" dirty="0">
                <a:latin typeface="Times New Roman" panose="02020603050405020304" pitchFamily="18" charset="0"/>
                <a:ea typeface="宋体" panose="02010600030101010101" pitchFamily="2" charset="-122"/>
              </a:rPr>
              <a:t>80</a:t>
            </a:r>
            <a:r>
              <a:rPr lang="zh-CN" altLang="zh-CN"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id="{0E8C14B2-2E48-4A3C-93E6-897FB0FDC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334" y="3039256"/>
            <a:ext cx="4685250" cy="2407249"/>
          </a:xfrm>
          <a:prstGeom prst="rect">
            <a:avLst/>
          </a:prstGeom>
        </p:spPr>
      </p:pic>
    </p:spTree>
    <p:extLst>
      <p:ext uri="{BB962C8B-B14F-4D97-AF65-F5344CB8AC3E}">
        <p14:creationId xmlns:p14="http://schemas.microsoft.com/office/powerpoint/2010/main" val="298160677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382245" y="1343971"/>
            <a:ext cx="9427509" cy="4454233"/>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算法复杂度分析：</a:t>
            </a:r>
          </a:p>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时间包括将节点从外存调入内存和在内存中当前节点查找两个方面。节点间的跳转作为一次外存访问，节点内的查找作为多次内存操作，因为外存和内存操作时间相差巨大，因此节点内的内存操作忽略不计，只需要考察在查找的过程中访问了多少个节点即可。查找最多从根访问到叶子，即树的高度</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，含有</a:t>
            </a:r>
            <a:r>
              <a:rPr lang="en-US" altLang="zh-CN" sz="2400" i="1"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个关键字的</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树，因此</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树查找的时间复杂度为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。后面插入、删除的时间复杂度均为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baseline="-25000" dirty="0" err="1">
                <a:latin typeface="Times New Roman" panose="02020603050405020304" pitchFamily="18" charset="0"/>
                <a:ea typeface="宋体" panose="02010600030101010101" pitchFamily="2" charset="-122"/>
              </a:rPr>
              <a:t>m</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9640335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645051"/>
            <a:ext cx="9161378" cy="3346237"/>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上溢：</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dirty="0">
                <a:latin typeface="Times New Roman" panose="02020603050405020304" pitchFamily="18" charset="0"/>
                <a:ea typeface="宋体" panose="02010600030101010101" pitchFamily="2" charset="-122"/>
              </a:rPr>
              <a:t>插入操作时，首先要在</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树中查找合适的插入位置。如果查找失败，则将关键字插入到失败节点的双亲节点中。但是</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树每个节点的关键字个数不能超过</a:t>
            </a:r>
            <a:r>
              <a:rPr lang="en-US" altLang="zh-CN" sz="2400" dirty="0">
                <a:latin typeface="Times New Roman" panose="02020603050405020304" pitchFamily="18" charset="0"/>
                <a:ea typeface="宋体" panose="02010600030101010101" pitchFamily="2" charset="-122"/>
              </a:rPr>
              <a:t>m−1</a:t>
            </a:r>
            <a:r>
              <a:rPr lang="zh-CN" altLang="en-US" sz="2400" dirty="0">
                <a:latin typeface="Times New Roman" panose="02020603050405020304" pitchFamily="18" charset="0"/>
                <a:ea typeface="宋体" panose="02010600030101010101" pitchFamily="2" charset="-122"/>
              </a:rPr>
              <a:t>，插入关键字后，如果仍然满足此条件，那么插入操作完成。如果插入后，关键字个数为</a:t>
            </a:r>
            <a:r>
              <a:rPr lang="en-US" altLang="zh-CN" sz="2400"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（超过了</a:t>
            </a:r>
            <a:r>
              <a:rPr lang="en-US" altLang="zh-CN" sz="2400" dirty="0">
                <a:latin typeface="Times New Roman" panose="02020603050405020304" pitchFamily="18" charset="0"/>
                <a:ea typeface="宋体" panose="02010600030101010101" pitchFamily="2" charset="-122"/>
              </a:rPr>
              <a:t>m−1</a:t>
            </a:r>
            <a:r>
              <a:rPr lang="zh-CN" altLang="en-US" sz="2400" dirty="0">
                <a:latin typeface="Times New Roman" panose="02020603050405020304" pitchFamily="18" charset="0"/>
                <a:ea typeface="宋体" panose="02010600030101010101" pitchFamily="2" charset="-122"/>
              </a:rPr>
              <a:t>），则发生了一次上溢。需要进行分裂操作解除上溢。</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4413793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7BD3EC92-1756-4D03-8A23-D3EEA31657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7396" y="1888761"/>
            <a:ext cx="8846576" cy="3252865"/>
          </a:xfrm>
          <a:prstGeom prst="rect">
            <a:avLst/>
          </a:prstGeom>
        </p:spPr>
      </p:pic>
    </p:spTree>
    <p:extLst>
      <p:ext uri="{BB962C8B-B14F-4D97-AF65-F5344CB8AC3E}">
        <p14:creationId xmlns:p14="http://schemas.microsoft.com/office/powerpoint/2010/main" val="35315038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91ED49D0-22B9-407F-8541-1EAF46E588C3}"/>
              </a:ext>
            </a:extLst>
          </p:cNvPr>
          <p:cNvPicPr>
            <a:picLocks noChangeAspect="1"/>
          </p:cNvPicPr>
          <p:nvPr/>
        </p:nvPicPr>
        <p:blipFill rotWithShape="1">
          <a:blip r:embed="rId4">
            <a:extLst>
              <a:ext uri="{28A0092B-C50C-407E-A947-70E740481C1C}">
                <a14:useLocalDpi xmlns:a14="http://schemas.microsoft.com/office/drawing/2010/main" val="0"/>
              </a:ext>
            </a:extLst>
          </a:blip>
          <a:srcRect r="2955"/>
          <a:stretch/>
        </p:blipFill>
        <p:spPr>
          <a:xfrm>
            <a:off x="1481728" y="2008682"/>
            <a:ext cx="5512303" cy="2516020"/>
          </a:xfrm>
          <a:prstGeom prst="rect">
            <a:avLst/>
          </a:prstGeom>
        </p:spPr>
      </p:pic>
    </p:spTree>
    <p:extLst>
      <p:ext uri="{BB962C8B-B14F-4D97-AF65-F5344CB8AC3E}">
        <p14:creationId xmlns:p14="http://schemas.microsoft.com/office/powerpoint/2010/main" val="18819345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2508EEEA-8135-491C-A483-06E415B81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252" y="2243435"/>
            <a:ext cx="5549093" cy="2403026"/>
          </a:xfrm>
          <a:prstGeom prst="rect">
            <a:avLst/>
          </a:prstGeom>
        </p:spPr>
      </p:pic>
    </p:spTree>
    <p:extLst>
      <p:ext uri="{BB962C8B-B14F-4D97-AF65-F5344CB8AC3E}">
        <p14:creationId xmlns:p14="http://schemas.microsoft.com/office/powerpoint/2010/main" val="405185925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734992"/>
            <a:ext cx="9161378" cy="3346237"/>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删除操作时，首先要在</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查找待删除关键字的位置。如果查找成功，则执行删除操作。如果待删除关键字的子树非空，则需要像二叉搜索树一样，令该关键字的直接前驱（或直接后继）代替待删除关键字，然后删除其直接前驱（或直接后继）即可。直接前驱（或直接后继）的子树一定为空，因此只需要处理待删除关键字的子树为空的情况即可。</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00176462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6CF08772-AA4B-4600-9D72-381BC41EF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317" y="2020290"/>
            <a:ext cx="5797511" cy="2566700"/>
          </a:xfrm>
          <a:prstGeom prst="rect">
            <a:avLst/>
          </a:prstGeom>
        </p:spPr>
      </p:pic>
    </p:spTree>
    <p:extLst>
      <p:ext uri="{BB962C8B-B14F-4D97-AF65-F5344CB8AC3E}">
        <p14:creationId xmlns:p14="http://schemas.microsoft.com/office/powerpoint/2010/main" val="610383151"/>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734992"/>
            <a:ext cx="9161378" cy="2792239"/>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下溢：</a:t>
            </a:r>
          </a:p>
          <a:p>
            <a:pPr indent="648000">
              <a:lnSpc>
                <a:spcPct val="150000"/>
              </a:lnSpc>
            </a:pP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树中，除根之外，所有非终端节点的关键字个数不能少于</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，删除关键字后，如果仍然满足此条件，那么删除操作完成。如果删除后，关键字个数为少于</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m/2</a:t>
            </a:r>
            <a:r>
              <a:rPr lang="en-US" altLang="zh-CN" sz="2400" dirty="0">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，则发生了一次下溢。需要相关操作解除下溢。</a:t>
            </a:r>
          </a:p>
        </p:txBody>
      </p:sp>
    </p:spTree>
    <p:extLst>
      <p:ext uri="{BB962C8B-B14F-4D97-AF65-F5344CB8AC3E}">
        <p14:creationId xmlns:p14="http://schemas.microsoft.com/office/powerpoint/2010/main" val="4170172413"/>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2867894" y="3228658"/>
            <a:ext cx="1918275" cy="703428"/>
            <a:chOff x="1376718" y="2067067"/>
            <a:chExt cx="1563255" cy="70342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859827" cy="584775"/>
            </a:xfrm>
            <a:prstGeom prst="rect">
              <a:avLst/>
            </a:prstGeom>
            <a:noFill/>
          </p:spPr>
          <p:txBody>
            <a:bodyPr wrap="none" rtlCol="0">
              <a:spAutoFit/>
            </a:bodyPr>
            <a:lstStyle/>
            <a:p>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gr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344978" y="1151513"/>
            <a:ext cx="9586547"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考查下溢节点</a:t>
            </a:r>
            <a:r>
              <a:rPr lang="en-US" altLang="zh-CN" sz="2400" i="1"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的左右兄弟，下溢处理分为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种情况：</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左借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右借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合并</a:t>
            </a:r>
            <a:r>
              <a:rPr lang="zh-CN" altLang="en-US"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id="{4DEDA303-0027-470C-9A51-0DE2D98F0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026" y="2580425"/>
            <a:ext cx="8108042" cy="3265739"/>
          </a:xfrm>
          <a:prstGeom prst="rect">
            <a:avLst/>
          </a:prstGeom>
        </p:spPr>
      </p:pic>
    </p:spTree>
    <p:extLst>
      <p:ext uri="{BB962C8B-B14F-4D97-AF65-F5344CB8AC3E}">
        <p14:creationId xmlns:p14="http://schemas.microsoft.com/office/powerpoint/2010/main" val="343380265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344978" y="1151513"/>
            <a:ext cx="9586547" cy="1130246"/>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考查下溢节点</a:t>
            </a:r>
            <a:r>
              <a:rPr lang="en-US" altLang="zh-CN" sz="2400" i="1" dirty="0">
                <a:latin typeface="Times New Roman" panose="02020603050405020304" pitchFamily="18" charset="0"/>
                <a:ea typeface="宋体" panose="02010600030101010101" pitchFamily="2" charset="-122"/>
              </a:rPr>
              <a:t>V</a:t>
            </a:r>
            <a:r>
              <a:rPr lang="zh-CN" altLang="en-US" sz="2400" dirty="0">
                <a:latin typeface="Times New Roman" panose="02020603050405020304" pitchFamily="18" charset="0"/>
                <a:ea typeface="宋体" panose="02010600030101010101" pitchFamily="2" charset="-122"/>
              </a:rPr>
              <a:t>的左右兄弟，下溢处理分为</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种情况：</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左借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右借</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合并</a:t>
            </a:r>
            <a:r>
              <a:rPr lang="zh-CN" altLang="en-US" sz="2400" dirty="0">
                <a:latin typeface="Times New Roman" panose="02020603050405020304" pitchFamily="18" charset="0"/>
                <a:ea typeface="宋体" panose="02010600030101010101" pitchFamily="2" charset="-122"/>
              </a:rPr>
              <a:t>。</a:t>
            </a:r>
          </a:p>
        </p:txBody>
      </p:sp>
      <p:pic>
        <p:nvPicPr>
          <p:cNvPr id="6" name="图片 5">
            <a:extLst>
              <a:ext uri="{FF2B5EF4-FFF2-40B4-BE49-F238E27FC236}">
                <a16:creationId xmlns:a16="http://schemas.microsoft.com/office/drawing/2014/main" id="{5C25BC1D-A2E7-4B89-AC9B-3514B8B06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632" y="2569370"/>
            <a:ext cx="7804024" cy="3186852"/>
          </a:xfrm>
          <a:prstGeom prst="rect">
            <a:avLst/>
          </a:prstGeom>
        </p:spPr>
      </p:pic>
    </p:spTree>
    <p:extLst>
      <p:ext uri="{BB962C8B-B14F-4D97-AF65-F5344CB8AC3E}">
        <p14:creationId xmlns:p14="http://schemas.microsoft.com/office/powerpoint/2010/main" val="8154555"/>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A8110825-4F64-4F6B-B3CA-92DB4498B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411" y="1814554"/>
            <a:ext cx="7941176" cy="3446994"/>
          </a:xfrm>
          <a:prstGeom prst="rect">
            <a:avLst/>
          </a:prstGeom>
        </p:spPr>
      </p:pic>
    </p:spTree>
    <p:extLst>
      <p:ext uri="{BB962C8B-B14F-4D97-AF65-F5344CB8AC3E}">
        <p14:creationId xmlns:p14="http://schemas.microsoft.com/office/powerpoint/2010/main" val="1819460186"/>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AA9FAEE9-9677-4B6B-8E3F-2EE8DE1E9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304" y="2262484"/>
            <a:ext cx="5861934" cy="2507417"/>
          </a:xfrm>
          <a:prstGeom prst="rect">
            <a:avLst/>
          </a:prstGeom>
        </p:spPr>
      </p:pic>
    </p:spTree>
    <p:extLst>
      <p:ext uri="{BB962C8B-B14F-4D97-AF65-F5344CB8AC3E}">
        <p14:creationId xmlns:p14="http://schemas.microsoft.com/office/powerpoint/2010/main" val="425533610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6" name="图片 5">
            <a:extLst>
              <a:ext uri="{FF2B5EF4-FFF2-40B4-BE49-F238E27FC236}">
                <a16:creationId xmlns:a16="http://schemas.microsoft.com/office/drawing/2014/main" id="{51C4594D-6C78-458B-8A04-5C94F71FC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88" y="2184403"/>
            <a:ext cx="5694232" cy="2489193"/>
          </a:xfrm>
          <a:prstGeom prst="rect">
            <a:avLst/>
          </a:prstGeom>
        </p:spPr>
      </p:pic>
    </p:spTree>
    <p:extLst>
      <p:ext uri="{BB962C8B-B14F-4D97-AF65-F5344CB8AC3E}">
        <p14:creationId xmlns:p14="http://schemas.microsoft.com/office/powerpoint/2010/main" val="1641560115"/>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1135054"/>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a:t>
            </a:r>
            <a:r>
              <a:rPr lang="en-US" altLang="zh-CN" sz="2400" dirty="0">
                <a:solidFill>
                  <a:srgbClr val="990000"/>
                </a:solidFill>
                <a:latin typeface="微软雅黑" panose="020B0503020204020204" pitchFamily="34" charset="-122"/>
                <a:ea typeface="微软雅黑" panose="020B0503020204020204" pitchFamily="34" charset="-122"/>
              </a:rPr>
              <a:t>B-</a:t>
            </a:r>
            <a:r>
              <a:rPr lang="zh-CN" altLang="en-US" sz="2400" dirty="0">
                <a:solidFill>
                  <a:srgbClr val="990000"/>
                </a:solidFill>
                <a:latin typeface="微软雅黑" panose="020B0503020204020204" pitchFamily="34" charset="-122"/>
                <a:ea typeface="微软雅黑" panose="020B0503020204020204" pitchFamily="34" charset="-122"/>
              </a:rPr>
              <a:t>树查找、插入、删除等基本操作，学会解除上溢和下溢。</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id="{21D6216C-7A3A-43AF-A934-0A1B7001B41F}"/>
              </a:ext>
            </a:extLst>
          </p:cNvPr>
          <p:cNvSpPr txBox="1"/>
          <p:nvPr/>
        </p:nvSpPr>
        <p:spPr>
          <a:xfrm>
            <a:off x="1288777" y="1928489"/>
            <a:ext cx="9318265" cy="1135054"/>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讲述</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树的查找、插入和删除，通过图解玩转</a:t>
            </a:r>
            <a:r>
              <a:rPr lang="en-US" altLang="zh-CN" sz="2400" dirty="0">
                <a:solidFill>
                  <a:srgbClr val="006600"/>
                </a:solidFill>
                <a:latin typeface="微软雅黑" panose="020B0503020204020204" pitchFamily="34" charset="-122"/>
                <a:ea typeface="微软雅黑" panose="020B0503020204020204" pitchFamily="34" charset="-122"/>
              </a:rPr>
              <a:t>B+</a:t>
            </a:r>
            <a:r>
              <a:rPr lang="zh-CN" altLang="en-US" sz="2400" dirty="0">
                <a:solidFill>
                  <a:srgbClr val="006600"/>
                </a:solidFill>
                <a:latin typeface="微软雅黑" panose="020B0503020204020204" pitchFamily="34" charset="-122"/>
                <a:ea typeface="微软雅黑" panose="020B0503020204020204" pitchFamily="34" charset="-122"/>
              </a:rPr>
              <a:t>树，一起体会算法之美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751460" y="1689003"/>
            <a:ext cx="8561773" cy="2238241"/>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二叉搜索树的搜索时间和树高成正比关系，通过减少二叉搜索树的高度，可以提高搜索效率。平衡二叉树可以减少树高，但是仍然不够彻底，因为每个节点只含有一个关键字，树高仍然为</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，能否继续压缩树高，使其更加扁平化呢？</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751461" y="1674013"/>
            <a:ext cx="8689078" cy="2241960"/>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如果一个节点不限于存储一个关键字，就可以包含多个关键字和多个子树，既保持二叉搜索树的特性，又具有平衡性，这样的搜索树称为</a:t>
            </a:r>
            <a:r>
              <a:rPr lang="zh-CN" altLang="en-US" sz="2400" b="1" dirty="0">
                <a:solidFill>
                  <a:srgbClr val="990000"/>
                </a:solidFill>
                <a:latin typeface="Times New Roman" panose="02020603050405020304" pitchFamily="18" charset="0"/>
                <a:ea typeface="宋体" panose="02010600030101010101" pitchFamily="2" charset="-122"/>
              </a:rPr>
              <a:t>多路平衡搜索树。</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多路平衡搜索树，又称为</a:t>
            </a:r>
            <a:r>
              <a:rPr lang="en-US" altLang="zh-CN" sz="2400" b="1" dirty="0">
                <a:solidFill>
                  <a:srgbClr val="990000"/>
                </a:solidFill>
                <a:latin typeface="Times New Roman" panose="02020603050405020304" pitchFamily="18" charset="0"/>
                <a:ea typeface="宋体" panose="02010600030101010101" pitchFamily="2" charset="-122"/>
              </a:rPr>
              <a:t>B-</a:t>
            </a:r>
            <a:r>
              <a:rPr lang="zh-CN" altLang="en-US" sz="2400" b="1" dirty="0">
                <a:solidFill>
                  <a:srgbClr val="990000"/>
                </a:solidFill>
                <a:latin typeface="Times New Roman" panose="02020603050405020304" pitchFamily="18" charset="0"/>
                <a:ea typeface="宋体" panose="02010600030101010101" pitchFamily="2" charset="-122"/>
              </a:rPr>
              <a:t>树，或者</a:t>
            </a:r>
            <a:r>
              <a:rPr lang="en-US" altLang="zh-CN" sz="2400" b="1" dirty="0">
                <a:solidFill>
                  <a:srgbClr val="990000"/>
                </a:solidFill>
                <a:latin typeface="Times New Roman" panose="02020603050405020304" pitchFamily="18" charset="0"/>
                <a:ea typeface="宋体" panose="02010600030101010101" pitchFamily="2" charset="-122"/>
              </a:rPr>
              <a:t>B</a:t>
            </a:r>
            <a:r>
              <a:rPr lang="zh-CN" altLang="en-US" sz="2400" b="1" dirty="0">
                <a:solidFill>
                  <a:srgbClr val="990000"/>
                </a:solidFill>
                <a:latin typeface="Times New Roman" panose="02020603050405020304" pitchFamily="18" charset="0"/>
                <a:ea typeface="宋体" panose="02010600030101010101" pitchFamily="2" charset="-122"/>
              </a:rPr>
              <a:t>树。</a:t>
            </a:r>
            <a:endParaRPr lang="en-US" altLang="zh-CN" sz="2400" b="1" dirty="0">
              <a:solidFill>
                <a:srgbClr val="99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4652413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pic>
        <p:nvPicPr>
          <p:cNvPr id="3" name="图片 2">
            <a:extLst>
              <a:ext uri="{FF2B5EF4-FFF2-40B4-BE49-F238E27FC236}">
                <a16:creationId xmlns:a16="http://schemas.microsoft.com/office/drawing/2014/main" id="{C301924D-5A4C-4006-A8D8-D348977FA7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380" y="1701965"/>
            <a:ext cx="10091322" cy="3389850"/>
          </a:xfrm>
          <a:prstGeom prst="rect">
            <a:avLst/>
          </a:prstGeom>
        </p:spPr>
      </p:pic>
    </p:spTree>
    <p:extLst>
      <p:ext uri="{BB962C8B-B14F-4D97-AF65-F5344CB8AC3E}">
        <p14:creationId xmlns:p14="http://schemas.microsoft.com/office/powerpoint/2010/main" val="25175172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288926" y="1478882"/>
            <a:ext cx="9339099" cy="2792239"/>
          </a:xfrm>
          <a:prstGeom prst="rect">
            <a:avLst/>
          </a:prstGeom>
          <a:noFill/>
        </p:spPr>
        <p:txBody>
          <a:bodyPr wrap="square" rtlCol="0">
            <a:spAutoFit/>
          </a:bodyPr>
          <a:lstStyle/>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那么是不是越扁平就越好呢？</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zh-CN" altLang="en-US" sz="2400" dirty="0">
                <a:latin typeface="Times New Roman" panose="02020603050405020304" pitchFamily="18" charset="0"/>
                <a:ea typeface="宋体" panose="02010600030101010101" pitchFamily="2" charset="-122"/>
              </a:rPr>
              <a:t>再压缩下去，就变成一个包含所有节点的树根了！</a:t>
            </a:r>
          </a:p>
          <a:p>
            <a:pPr indent="648000">
              <a:lnSpc>
                <a:spcPct val="150000"/>
              </a:lnSpc>
            </a:pPr>
            <a:r>
              <a:rPr lang="zh-CN" altLang="en-US" sz="2400" dirty="0">
                <a:latin typeface="Times New Roman" panose="02020603050405020304" pitchFamily="18" charset="0"/>
                <a:ea typeface="宋体" panose="02010600030101010101" pitchFamily="2" charset="-122"/>
              </a:rPr>
              <a:t>事实上并非如此，多路平衡搜索树主要用于大规模数据的分级存储搜索，将内存的“高速度”和外存的“大容量”结合起来，提高搜索效率。</a:t>
            </a:r>
          </a:p>
        </p:txBody>
      </p:sp>
    </p:spTree>
    <p:extLst>
      <p:ext uri="{BB962C8B-B14F-4D97-AF65-F5344CB8AC3E}">
        <p14:creationId xmlns:p14="http://schemas.microsoft.com/office/powerpoint/2010/main" val="17504666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82766" y="1344229"/>
            <a:ext cx="9026467" cy="3900235"/>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一棵</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树，或为空树，或满足以下特性。</a:t>
            </a:r>
          </a:p>
          <a:p>
            <a:pPr indent="648000">
              <a:lnSpc>
                <a:spcPct val="150000"/>
              </a:lnSpc>
            </a:pP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）每个节点最多有</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棵子树。</a:t>
            </a:r>
          </a:p>
          <a:p>
            <a:pPr indent="648000">
              <a:lnSpc>
                <a:spcPct val="150000"/>
              </a:lnSpc>
            </a:pP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）根节点至少有两棵子树。</a:t>
            </a:r>
          </a:p>
          <a:p>
            <a:pPr indent="648000">
              <a:lnSpc>
                <a:spcPct val="150000"/>
              </a:lnSpc>
            </a:pP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）内部节点（除根和叶子之外的节点）至少有</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rPr>
              <a:t>m</a:t>
            </a:r>
            <a:r>
              <a:rPr lang="en-US" altLang="zh-CN" sz="24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en-US" sz="2400" dirty="0">
                <a:latin typeface="Times New Roman" panose="02020603050405020304" pitchFamily="18" charset="0"/>
                <a:ea typeface="宋体" panose="02010600030101010101" pitchFamily="2" charset="-122"/>
              </a:rPr>
              <a:t>棵子树。</a:t>
            </a:r>
          </a:p>
          <a:p>
            <a:pPr indent="648000">
              <a:lnSpc>
                <a:spcPct val="150000"/>
              </a:lnSpc>
            </a:pP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）终端节点（叶子）在同一层上，并且不带信息（空指针），通常称为失败节点。</a:t>
            </a:r>
          </a:p>
          <a:p>
            <a:pPr indent="648000">
              <a:lnSpc>
                <a:spcPct val="150000"/>
              </a:lnSpc>
            </a:pP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）非终端节点的关键字个数比子树个数少</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11146248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231577" y="1173198"/>
            <a:ext cx="9728844" cy="1684244"/>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例如，</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树，其内部节点的子树个数</a:t>
            </a:r>
            <a:r>
              <a:rPr lang="en-US" altLang="zh-CN" sz="2400" dirty="0">
                <a:latin typeface="Times New Roman" panose="02020603050405020304" pitchFamily="18" charset="0"/>
                <a:ea typeface="宋体" panose="02010600030101010101" pitchFamily="2" charset="-122"/>
              </a:rPr>
              <a:t>2≤</a:t>
            </a:r>
            <a:r>
              <a:rPr lang="en-US" altLang="zh-CN" sz="2400" i="1" dirty="0">
                <a:latin typeface="Times New Roman" panose="02020603050405020304" pitchFamily="18" charset="0"/>
                <a:ea typeface="宋体" panose="02010600030101010101" pitchFamily="2" charset="-122"/>
              </a:rPr>
              <a:t>k</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，所以又称为</a:t>
            </a:r>
            <a:r>
              <a:rPr lang="en-US" altLang="zh-CN" sz="2400" dirty="0">
                <a:latin typeface="Times New Roman" panose="02020603050405020304" pitchFamily="18" charset="0"/>
                <a:ea typeface="宋体" panose="02010600030101010101" pitchFamily="2" charset="-122"/>
              </a:rPr>
              <a:t>2-3</a:t>
            </a:r>
            <a:r>
              <a:rPr lang="zh-CN" altLang="en-US" sz="2400" dirty="0">
                <a:latin typeface="Times New Roman" panose="02020603050405020304" pitchFamily="18" charset="0"/>
                <a:ea typeface="宋体" panose="02010600030101010101" pitchFamily="2" charset="-122"/>
              </a:rPr>
              <a:t>树。也就是说，每个节点有</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个关键字、</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棵子树，所有的叶子都在最后一层，如图所示。</a:t>
            </a:r>
            <a:endParaRPr lang="en-US"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338B62C7-76A9-432B-B35F-A3D93451BF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284" y="2816947"/>
            <a:ext cx="7791429" cy="2867855"/>
          </a:xfrm>
          <a:prstGeom prst="rect">
            <a:avLst/>
          </a:prstGeom>
        </p:spPr>
      </p:pic>
    </p:spTree>
    <p:extLst>
      <p:ext uri="{BB962C8B-B14F-4D97-AF65-F5344CB8AC3E}">
        <p14:creationId xmlns:p14="http://schemas.microsoft.com/office/powerpoint/2010/main" val="50073442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93001" y="391182"/>
            <a:ext cx="2503419" cy="461665"/>
          </a:xfrm>
          <a:prstGeom prst="rect">
            <a:avLst/>
          </a:prstGeom>
          <a:noFill/>
        </p:spPr>
        <p:txBody>
          <a:bodyPr wrap="square"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B-</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7" name="文本框 6">
            <a:extLst>
              <a:ext uri="{FF2B5EF4-FFF2-40B4-BE49-F238E27FC236}">
                <a16:creationId xmlns:a16="http://schemas.microsoft.com/office/drawing/2014/main" id="{2079399E-701F-4C5C-8A00-C2DB783881E4}"/>
              </a:ext>
            </a:extLst>
          </p:cNvPr>
          <p:cNvSpPr txBox="1"/>
          <p:nvPr/>
        </p:nvSpPr>
        <p:spPr>
          <a:xfrm>
            <a:off x="1515311" y="1734992"/>
            <a:ext cx="9161378" cy="2241960"/>
          </a:xfrm>
          <a:prstGeom prst="rect">
            <a:avLst/>
          </a:prstGeom>
          <a:noFill/>
        </p:spPr>
        <p:txBody>
          <a:bodyPr wrap="square" rtlCol="0">
            <a:spAutoFit/>
          </a:bodyPr>
          <a:lstStyle/>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树具有</a:t>
            </a:r>
            <a:r>
              <a:rPr lang="zh-CN" altLang="en-US" sz="2400" b="1" dirty="0">
                <a:solidFill>
                  <a:srgbClr val="990000"/>
                </a:solidFill>
                <a:latin typeface="Times New Roman" panose="02020603050405020304" pitchFamily="18" charset="0"/>
                <a:ea typeface="宋体" panose="02010600030101010101" pitchFamily="2" charset="-122"/>
              </a:rPr>
              <a:t>平衡</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有序</a:t>
            </a:r>
            <a:r>
              <a:rPr lang="zh-CN" altLang="en-US" sz="2400" dirty="0">
                <a:latin typeface="Times New Roman" panose="02020603050405020304" pitchFamily="18" charset="0"/>
                <a:ea typeface="宋体" panose="02010600030101010101" pitchFamily="2" charset="-122"/>
              </a:rPr>
              <a:t>、</a:t>
            </a:r>
            <a:r>
              <a:rPr lang="zh-CN" altLang="en-US" sz="2400" b="1" dirty="0">
                <a:solidFill>
                  <a:srgbClr val="990000"/>
                </a:solidFill>
                <a:latin typeface="Times New Roman" panose="02020603050405020304" pitchFamily="18" charset="0"/>
                <a:ea typeface="宋体" panose="02010600030101010101" pitchFamily="2" charset="-122"/>
              </a:rPr>
              <a:t>多路</a:t>
            </a:r>
            <a:r>
              <a:rPr lang="zh-CN" altLang="en-US" sz="2400" dirty="0">
                <a:latin typeface="Times New Roman" panose="02020603050405020304" pitchFamily="18" charset="0"/>
                <a:ea typeface="宋体" panose="02010600030101010101" pitchFamily="2" charset="-122"/>
              </a:rPr>
              <a:t>的特点。</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树的查找、插入、删除操作时间复杂度与树高成正比，因此先分析树高，然后详解</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树的查找、插入、删除等基本操作。</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en-US" sz="2400" b="1" dirty="0">
                <a:solidFill>
                  <a:srgbClr val="990000"/>
                </a:solidFill>
                <a:latin typeface="Times New Roman" panose="02020603050405020304" pitchFamily="18" charset="0"/>
                <a:ea typeface="宋体" panose="02010600030101010101" pitchFamily="2" charset="-122"/>
              </a:rPr>
              <a:t>思考：</a:t>
            </a:r>
            <a:r>
              <a:rPr lang="zh-CN" altLang="en-US" sz="2400" dirty="0">
                <a:latin typeface="Times New Roman" panose="02020603050405020304" pitchFamily="18" charset="0"/>
                <a:ea typeface="宋体" panose="02010600030101010101" pitchFamily="2" charset="-122"/>
              </a:rPr>
              <a:t>一棵含有</a:t>
            </a:r>
            <a:r>
              <a:rPr lang="en-US" altLang="zh-CN" sz="2400" i="1" dirty="0">
                <a:latin typeface="Times New Roman" panose="02020603050405020304" pitchFamily="18" charset="0"/>
                <a:ea typeface="宋体" panose="02010600030101010101" pitchFamily="2" charset="-122"/>
              </a:rPr>
              <a:t>n</a:t>
            </a:r>
            <a:r>
              <a:rPr lang="zh-CN" altLang="en-US" sz="2400" dirty="0">
                <a:latin typeface="Times New Roman" panose="02020603050405020304" pitchFamily="18" charset="0"/>
                <a:ea typeface="宋体" panose="02010600030101010101" pitchFamily="2" charset="-122"/>
              </a:rPr>
              <a:t>个关键字的</a:t>
            </a:r>
            <a:r>
              <a:rPr lang="en-US" altLang="zh-CN" sz="2400" i="1" dirty="0">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阶</a:t>
            </a:r>
            <a:r>
              <a:rPr lang="en-US" altLang="zh-CN" sz="2400" dirty="0">
                <a:latin typeface="Times New Roman" panose="02020603050405020304" pitchFamily="18" charset="0"/>
                <a:ea typeface="宋体" panose="02010600030101010101" pitchFamily="2" charset="-122"/>
              </a:rPr>
              <a:t>B-</a:t>
            </a:r>
            <a:r>
              <a:rPr lang="zh-CN" altLang="en-US" sz="2400" dirty="0">
                <a:latin typeface="Times New Roman" panose="02020603050405020304" pitchFamily="18" charset="0"/>
                <a:ea typeface="宋体" panose="02010600030101010101" pitchFamily="2" charset="-122"/>
              </a:rPr>
              <a:t>树最大高度是多少呢？</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55583499"/>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1094</Words>
  <Application>Microsoft Office PowerPoint</Application>
  <PresentationFormat>宽屏</PresentationFormat>
  <Paragraphs>88</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微软雅黑</vt:lpstr>
      <vt:lpstr>印品黑体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祁 全</cp:lastModifiedBy>
  <cp:revision>446</cp:revision>
  <dcterms:created xsi:type="dcterms:W3CDTF">2018-02-03T05:34:00Z</dcterms:created>
  <dcterms:modified xsi:type="dcterms:W3CDTF">2020-02-14T06:46:25Z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