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86" r:id="rId3"/>
    <p:sldId id="272" r:id="rId4"/>
    <p:sldId id="287" r:id="rId5"/>
    <p:sldId id="288" r:id="rId6"/>
    <p:sldId id="289" r:id="rId7"/>
    <p:sldId id="290" r:id="rId8"/>
    <p:sldId id="291" r:id="rId9"/>
    <p:sldId id="292" r:id="rId10"/>
    <p:sldId id="302" r:id="rId11"/>
    <p:sldId id="293" r:id="rId12"/>
    <p:sldId id="294" r:id="rId13"/>
    <p:sldId id="295" r:id="rId14"/>
    <p:sldId id="296" r:id="rId15"/>
    <p:sldId id="297" r:id="rId16"/>
    <p:sldId id="303" r:id="rId17"/>
    <p:sldId id="304" r:id="rId18"/>
    <p:sldId id="298" r:id="rId19"/>
    <p:sldId id="299" r:id="rId20"/>
    <p:sldId id="300" r:id="rId21"/>
    <p:sldId id="301" r:id="rId22"/>
    <p:sldId id="305" r:id="rId23"/>
    <p:sldId id="307" r:id="rId24"/>
    <p:sldId id="306" r:id="rId25"/>
    <p:sldId id="278" r:id="rId26"/>
    <p:sldId id="280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0033CC"/>
    <a:srgbClr val="006600"/>
    <a:srgbClr val="1BA486"/>
    <a:srgbClr val="2FBA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29" autoAdjust="0"/>
    <p:restoredTop sz="94711"/>
  </p:normalViewPr>
  <p:slideViewPr>
    <p:cSldViewPr snapToGrid="0">
      <p:cViewPr varScale="1">
        <p:scale>
          <a:sx n="64" d="100"/>
          <a:sy n="64" d="100"/>
        </p:scale>
        <p:origin x="9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09D85-8CC2-4BA6-A68E-A2FF53FBEE1B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263F8-6408-4335-B3DC-0FAED62544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013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857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665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6219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415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5417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7200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480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3668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809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5247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1549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6264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2991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4634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425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790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164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564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280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011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110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26579" y="2676407"/>
            <a:ext cx="5032147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6600" spc="-300" dirty="0">
                <a:ln/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0" y="2483890"/>
            <a:ext cx="12191999" cy="1491018"/>
            <a:chOff x="0" y="2620370"/>
            <a:chExt cx="12191999" cy="1491018"/>
          </a:xfrm>
        </p:grpSpPr>
        <p:sp>
          <p:nvSpPr>
            <p:cNvPr id="7" name="矩形 6"/>
            <p:cNvSpPr/>
            <p:nvPr/>
          </p:nvSpPr>
          <p:spPr>
            <a:xfrm>
              <a:off x="0" y="2620370"/>
              <a:ext cx="559558" cy="1491018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7541902" y="2620370"/>
              <a:ext cx="4650097" cy="1491018"/>
              <a:chOff x="7541902" y="2620370"/>
              <a:chExt cx="4650097" cy="149101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7541902" y="2620370"/>
                <a:ext cx="4650097" cy="1491018"/>
              </a:xfrm>
              <a:prstGeom prst="rect">
                <a:avLst/>
              </a:prstGeom>
              <a:solidFill>
                <a:srgbClr val="1BA4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印品黑体" panose="00000500000000000000" pitchFamily="2" charset="-122"/>
                  <a:ea typeface="印品黑体" panose="00000500000000000000" pitchFamily="2" charset="-122"/>
                  <a:sym typeface="印品黑体" panose="00000500000000000000" pitchFamily="2" charset="-122"/>
                </a:endParaRPr>
              </a:p>
            </p:txBody>
          </p:sp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86700" y="2887354"/>
                <a:ext cx="957049" cy="957049"/>
              </a:xfrm>
              <a:prstGeom prst="rect">
                <a:avLst/>
              </a:prstGeom>
            </p:spPr>
          </p:pic>
        </p:grpSp>
      </p:grpSp>
      <p:sp>
        <p:nvSpPr>
          <p:cNvPr id="14" name="文本框 13"/>
          <p:cNvSpPr txBox="1"/>
          <p:nvPr/>
        </p:nvSpPr>
        <p:spPr>
          <a:xfrm>
            <a:off x="10460143" y="305811"/>
            <a:ext cx="1087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rPr>
              <a:t>LOGO</a:t>
            </a:r>
            <a:endParaRPr lang="zh-CN" altLang="en-US" sz="24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06166" y="6095199"/>
            <a:ext cx="6633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spc="5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Segoe UI" panose="020B0502040204020203" pitchFamily="34" charset="0"/>
                <a:sym typeface="印品黑体" panose="00000500000000000000" pitchFamily="2" charset="-122"/>
              </a:rPr>
              <a:t>DESIGNED &amp; WORDPRESS ALL BY ALONIC</a:t>
            </a:r>
            <a:endParaRPr lang="zh-CN" altLang="en-US" sz="1600" b="1" spc="5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cs typeface="Segoe UI" panose="020B0502040204020203" pitchFamily="34" charset="0"/>
              <a:sym typeface="印品黑体" panose="000005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07471" y="4143913"/>
            <a:ext cx="2339102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主讲：陈小玉</a:t>
            </a:r>
            <a:endParaRPr lang="en-US" altLang="zh-CN" sz="2800" b="1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红黑树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751461" y="1359219"/>
            <a:ext cx="8689078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红黑树与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阶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树的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种等价方式如下：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6AFB2C4-8045-425D-B7E6-9FEA80869CBB}"/>
              </a:ext>
            </a:extLst>
          </p:cNvPr>
          <p:cNvSpPr txBox="1"/>
          <p:nvPr/>
        </p:nvSpPr>
        <p:spPr>
          <a:xfrm>
            <a:off x="7100077" y="5062878"/>
            <a:ext cx="3831448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两个红孩子（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红红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DB655BA-3372-40E7-ABD4-A742261E993C}"/>
              </a:ext>
            </a:extLst>
          </p:cNvPr>
          <p:cNvSpPr txBox="1"/>
          <p:nvPr/>
        </p:nvSpPr>
        <p:spPr>
          <a:xfrm>
            <a:off x="1744710" y="5085564"/>
            <a:ext cx="3831448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左红右黑（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红黑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781E8BA-F37B-4BFB-B00A-29702634BB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252" y="2366306"/>
            <a:ext cx="4627145" cy="212538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6292181-5F46-4BE2-A008-F3F83E3ED1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605" y="2366306"/>
            <a:ext cx="5046506" cy="226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253494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红黑树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166844" y="1744756"/>
            <a:ext cx="9442949" cy="168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从红黑树与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阶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树的等价关系可以看出：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阶</a:t>
            </a: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树中的节点中必然含有一个黑节点，且最多包含</a:t>
            </a: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个关键字；</a:t>
            </a:r>
            <a:endParaRPr lang="en-US" altLang="zh-CN" sz="2400" b="1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如果包含</a:t>
            </a: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个红关键字，则黑关键字必然在中间位置。</a:t>
            </a:r>
            <a:endParaRPr lang="en-US" altLang="zh-CN" sz="2400" b="1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3782510-857C-48C6-94BD-0D3E326B9147}"/>
              </a:ext>
            </a:extLst>
          </p:cNvPr>
          <p:cNvSpPr txBox="1"/>
          <p:nvPr/>
        </p:nvSpPr>
        <p:spPr>
          <a:xfrm>
            <a:off x="1166844" y="3673674"/>
            <a:ext cx="8187018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这个规律有助于我们理解红黑树旋转和变色的原理。</a:t>
            </a:r>
            <a:endParaRPr lang="en-US" altLang="zh-CN" sz="2400" b="1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5610734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红黑树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744710" y="1808924"/>
            <a:ext cx="8689078" cy="22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在红黑树中插入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，首先通过查找，如果查找成功，什么也不做，直接返回。如果查找失败，则在查找失败的位置创建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节点，并置红色（如果为树根，则置黑色）。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为什么插入的新节点一定要置红色呢？</a:t>
            </a:r>
          </a:p>
        </p:txBody>
      </p:sp>
    </p:spTree>
    <p:extLst>
      <p:ext uri="{BB962C8B-B14F-4D97-AF65-F5344CB8AC3E}">
        <p14:creationId xmlns:p14="http://schemas.microsoft.com/office/powerpoint/2010/main" val="2083919162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红黑树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744710" y="1913855"/>
            <a:ext cx="8396880" cy="2792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插入分为两种情况：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）如果新插入节点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的父亲为黑色，则仍然满足红黑树的条件，插入成功。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）如果新插入节点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的父亲为红色，则出现“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双红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”，此时需要双红修正，使其满足红黑树的条件。</a:t>
            </a:r>
          </a:p>
        </p:txBody>
      </p:sp>
    </p:spTree>
    <p:extLst>
      <p:ext uri="{BB962C8B-B14F-4D97-AF65-F5344CB8AC3E}">
        <p14:creationId xmlns:p14="http://schemas.microsoft.com/office/powerpoint/2010/main" val="1123096108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红黑树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908957" y="1136746"/>
            <a:ext cx="10022568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红黑树插入节点后的“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双红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”修正分为两种情况：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为黑色，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为红色。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69A3ED6-D363-437E-A1E6-F952E00036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627" y="2573141"/>
            <a:ext cx="10022568" cy="281323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663811F-62C6-4825-AAEC-612B82EEE423}"/>
              </a:ext>
            </a:extLst>
          </p:cNvPr>
          <p:cNvSpPr txBox="1"/>
          <p:nvPr/>
        </p:nvSpPr>
        <p:spPr>
          <a:xfrm>
            <a:off x="908957" y="1708769"/>
            <a:ext cx="10022568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为黑色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——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双红修正原理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0240483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红黑树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8A04CA1-94BD-44A7-A8DE-D8D7F6843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710" y="2224480"/>
            <a:ext cx="8378329" cy="242016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776AC61-AEFE-42B3-BC71-038AF3D774D2}"/>
              </a:ext>
            </a:extLst>
          </p:cNvPr>
          <p:cNvSpPr txBox="1"/>
          <p:nvPr/>
        </p:nvSpPr>
        <p:spPr>
          <a:xfrm>
            <a:off x="1538544" y="1216849"/>
            <a:ext cx="10022568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为黑色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——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双红修正方法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1DCA5BD-9B2C-467D-9A9C-4B8D5EEAE5D9}"/>
              </a:ext>
            </a:extLst>
          </p:cNvPr>
          <p:cNvSpPr txBox="1"/>
          <p:nvPr/>
        </p:nvSpPr>
        <p:spPr>
          <a:xfrm>
            <a:off x="1215376" y="5076028"/>
            <a:ext cx="10022568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根据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到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的路径旋转分四种情况：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LL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型、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LR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型、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RR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型、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RL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型。大家可以动手修正，试试看。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0837300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红黑树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663811F-62C6-4825-AAEC-612B82EEE423}"/>
              </a:ext>
            </a:extLst>
          </p:cNvPr>
          <p:cNvSpPr txBox="1"/>
          <p:nvPr/>
        </p:nvSpPr>
        <p:spPr>
          <a:xfrm>
            <a:off x="1084716" y="1184114"/>
            <a:ext cx="10022568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为红色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——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双红修正原理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：原理图太大了，建议看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《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趣学数据结构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》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本尊。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D66113-2ED7-48B7-B456-5EBBD840690E}"/>
              </a:ext>
            </a:extLst>
          </p:cNvPr>
          <p:cNvSpPr txBox="1"/>
          <p:nvPr/>
        </p:nvSpPr>
        <p:spPr>
          <a:xfrm>
            <a:off x="1084716" y="2290235"/>
            <a:ext cx="10022568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为红色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——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双红修正方法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B42F768-5D33-4E7C-B054-C62C607ADC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597" y="3206242"/>
            <a:ext cx="5757836" cy="246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154505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红黑树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9D35165-1B93-40CD-B3D1-A2C6BB61E6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78" y="2220574"/>
            <a:ext cx="10682843" cy="269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402539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红黑树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436668" y="1269278"/>
            <a:ext cx="8689078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例如，序列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{12,16,2,30,28,20,60,29,85}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，构建一棵红黑树。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7324129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红黑树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744709" y="1644032"/>
            <a:ext cx="8988247" cy="3346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在红黑树中删除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，首先通过查找，如果查找失败，什么也不做，直接返回。如果查找成功，则需要判断后处理：如果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结点仅有左子树（或右子树），则删除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结点，令其左子树（或右子树）子承父业代替其位置。如果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结点有左子树和右子树，则令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的直接前驱（或直接后继）代替其位置，然后删除其直接前驱（或直接后继）即可。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8400275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20619" y="368483"/>
            <a:ext cx="5571381" cy="1314569"/>
            <a:chOff x="6620619" y="368483"/>
            <a:chExt cx="5571381" cy="1314569"/>
          </a:xfrm>
        </p:grpSpPr>
        <p:sp>
          <p:nvSpPr>
            <p:cNvPr id="2" name="矩形 1"/>
            <p:cNvSpPr/>
            <p:nvPr/>
          </p:nvSpPr>
          <p:spPr>
            <a:xfrm>
              <a:off x="11823510" y="368487"/>
              <a:ext cx="368490" cy="1313595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8586316" y="390390"/>
              <a:ext cx="2954655" cy="1292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5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本节要点</a:t>
              </a:r>
              <a:endParaRPr lang="zh-CN" altLang="en-US" sz="3600" dirty="0">
                <a:solidFill>
                  <a:srgbClr val="1BA4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endParaRPr>
            </a:p>
            <a:p>
              <a:pPr algn="r"/>
              <a:r>
                <a:rPr lang="en-US" altLang="zh-CN" sz="2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CONTENTS</a:t>
              </a:r>
            </a:p>
          </p:txBody>
        </p:sp>
        <p:sp>
          <p:nvSpPr>
            <p:cNvPr id="6" name="任意多边形 5"/>
            <p:cNvSpPr/>
            <p:nvPr/>
          </p:nvSpPr>
          <p:spPr>
            <a:xfrm rot="16200000">
              <a:off x="6566025" y="423077"/>
              <a:ext cx="1313598" cy="1204410"/>
            </a:xfrm>
            <a:custGeom>
              <a:avLst/>
              <a:gdLst>
                <a:gd name="connsiteX0" fmla="*/ 1313598 w 1313598"/>
                <a:gd name="connsiteY0" fmla="*/ 835921 h 1204410"/>
                <a:gd name="connsiteX1" fmla="*/ 1313595 w 1313598"/>
                <a:gd name="connsiteY1" fmla="*/ 835921 h 1204410"/>
                <a:gd name="connsiteX2" fmla="*/ 1313595 w 1313598"/>
                <a:gd name="connsiteY2" fmla="*/ 1204410 h 1204410"/>
                <a:gd name="connsiteX3" fmla="*/ 0 w 1313598"/>
                <a:gd name="connsiteY3" fmla="*/ 1204410 h 1204410"/>
                <a:gd name="connsiteX4" fmla="*/ 0 w 1313598"/>
                <a:gd name="connsiteY4" fmla="*/ 835920 h 1204410"/>
                <a:gd name="connsiteX5" fmla="*/ 2 w 1313598"/>
                <a:gd name="connsiteY5" fmla="*/ 835920 h 1204410"/>
                <a:gd name="connsiteX6" fmla="*/ 656800 w 1313598"/>
                <a:gd name="connsiteY6" fmla="*/ 0 h 1204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13598" h="1204410">
                  <a:moveTo>
                    <a:pt x="1313598" y="835921"/>
                  </a:moveTo>
                  <a:lnTo>
                    <a:pt x="1313595" y="835921"/>
                  </a:lnTo>
                  <a:lnTo>
                    <a:pt x="1313595" y="1204410"/>
                  </a:lnTo>
                  <a:lnTo>
                    <a:pt x="0" y="1204410"/>
                  </a:lnTo>
                  <a:lnTo>
                    <a:pt x="0" y="835920"/>
                  </a:lnTo>
                  <a:lnTo>
                    <a:pt x="2" y="835920"/>
                  </a:lnTo>
                  <a:lnTo>
                    <a:pt x="656800" y="0"/>
                  </a:lnTo>
                  <a:close/>
                </a:path>
              </a:pathLst>
            </a:cu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017795" y="3077286"/>
            <a:ext cx="2278949" cy="703428"/>
            <a:chOff x="1376718" y="2067067"/>
            <a:chExt cx="1857181" cy="703428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718" y="2067067"/>
              <a:ext cx="703428" cy="703428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2080146" y="2126393"/>
              <a:ext cx="11537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红黑树</a:t>
              </a:r>
            </a:p>
          </p:txBody>
        </p:sp>
      </p:grpSp>
    </p:spTree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红黑树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751461" y="1359219"/>
            <a:ext cx="8689078" cy="2792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令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指向实际被删除节点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的接替者，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指向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的父亲。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必有一个孩子为空。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如果实际被删除节点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为红色，直接删除即可；如果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为黑色，则需要根据情况修正，因为黑色节点对黑高有影响，删除一个黑色节点，黑高会减少。</a:t>
            </a:r>
          </a:p>
        </p:txBody>
      </p:sp>
    </p:spTree>
    <p:extLst>
      <p:ext uri="{BB962C8B-B14F-4D97-AF65-F5344CB8AC3E}">
        <p14:creationId xmlns:p14="http://schemas.microsoft.com/office/powerpoint/2010/main" val="1761778658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红黑树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751461" y="1359219"/>
            <a:ext cx="8689078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删除分为以下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种情况：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为红色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79A76DE-6B3E-4F50-AAAF-23ED847E17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922" y="2707207"/>
            <a:ext cx="4751296" cy="258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264170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红黑树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751461" y="1359219"/>
            <a:ext cx="8689078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为黑色，接替者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为红色。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612BA2D-46B8-40CF-8C86-806F6CDD04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639" y="2374571"/>
            <a:ext cx="4292693" cy="290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323606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红黑树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440360" y="1164347"/>
            <a:ext cx="9517450" cy="4454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为黑色，接替者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为黑色（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双黑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因为被删除结点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为黑色，会产生黑高，因此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必然有兄弟，否则会违反左右子树黑高相同的特性。将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的兄弟记为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brother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的父亲仍然为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，分为以下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种情况处理。（图解见</a:t>
            </a: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《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趣学数据结构</a:t>
            </a: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》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152000" indent="-457200">
              <a:lnSpc>
                <a:spcPct val="150000"/>
              </a:lnSpc>
              <a:buAutoNum type="arabicParenR"/>
            </a:pP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为黑色，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有红孩子（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BB-1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152000" indent="-457200">
              <a:lnSpc>
                <a:spcPct val="150000"/>
              </a:lnSpc>
              <a:buAutoNum type="arabicParenR"/>
            </a:pP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为黑色，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无红孩子，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为红色（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BB-2-R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152000" indent="-457200">
              <a:lnSpc>
                <a:spcPct val="150000"/>
              </a:lnSpc>
              <a:buAutoNum type="arabicParenR"/>
            </a:pP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为黑色，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无红孩子，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为黑色（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BB-2-B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152000" indent="-457200">
              <a:lnSpc>
                <a:spcPct val="150000"/>
              </a:lnSpc>
              <a:buAutoNum type="arabicParenR"/>
            </a:pP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为红色（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BB-3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2831371954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红黑树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1ADC199-B70D-4777-8273-19DB3B1805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50" y="1708020"/>
            <a:ext cx="10973100" cy="367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787050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课程总结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66936" y="2293946"/>
            <a:ext cx="9058128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通过本节的学习，掌握红黑树的插入、删除方法及原理。</a:t>
            </a:r>
            <a:endParaRPr lang="zh-CN" altLang="zh-CN" sz="2400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完结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A83FB14-4F1C-4996-8087-4D72F9975B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989" y="1730121"/>
            <a:ext cx="6927507" cy="418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889354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红黑树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590262" y="1404190"/>
            <a:ext cx="8932834" cy="3900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红黑树在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AVL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树“适度平衡”的基础上，进一步放宽条件：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红黑树的左右子树高度差绝对值不超过两倍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。红黑树也是一种平衡二叉搜索树，虽然和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AVL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树一样，查找、插入和删除的时间复杂度均为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O(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logn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，但是其统计性能更好一些，任何不平衡都可以在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次旋转之内解决。因此红黑树被广泛应用，例如在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C++ STL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中的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set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multiset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map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multimap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都应用了红黑树的变体。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Java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中的集合类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TreeMap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就是红黑树的实现。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红黑树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751461" y="1478882"/>
            <a:ext cx="8689078" cy="3900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红黑树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red-black tree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）是满足以下性质的二叉搜索树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）每个节点是红色或黑色的。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）根节点是黑色的。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）每个叶子节点是黑色的。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）如果一个节点为红色，则其孩子节点必为黑色。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）从任一节点到其后代叶子的路径上，均包含相同数目的黑节点。</a:t>
            </a:r>
          </a:p>
        </p:txBody>
      </p:sp>
    </p:spTree>
    <p:extLst>
      <p:ext uri="{BB962C8B-B14F-4D97-AF65-F5344CB8AC3E}">
        <p14:creationId xmlns:p14="http://schemas.microsoft.com/office/powerpoint/2010/main" val="1921054463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红黑树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94151FC-32CC-46E9-9FD6-EC203E7A2B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420" y="1416101"/>
            <a:ext cx="5747088" cy="431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894085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红黑树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744710" y="1599062"/>
            <a:ext cx="8689078" cy="3346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黑高：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从某节点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（不包含该节点）到叶子的任意一条路径上黑色节点的个数称为该节点的黑高。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红黑树的黑高为根节点的黑高。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红黑树的插入、删除等操作中，必须维护红黑树的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个性质，性质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很容易满足，需要特别维护性质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，即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根为黑色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红节点必有黑孩子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左右子树黑高相同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433635753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红黑树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744710" y="1744756"/>
            <a:ext cx="8689078" cy="2792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红黑树没有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AVL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树那么“平衡”，为什么查找、插入和删除的时间也为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log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呢？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这是因为含有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个内部节点的红黑树的高度不超过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log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查找、插入和删除的时间与树高成线性正比，因此红黑树查找、插入和删除的时间复杂度为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log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31531354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红黑树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956EDF2-3A6A-4C45-BD85-C599DAB0A1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079" y="1330540"/>
            <a:ext cx="6221932" cy="419691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7E370C4-99E6-4754-AAD5-55E1F9AF4B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861" y="2021494"/>
            <a:ext cx="1494411" cy="59776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640EAF5-FCB6-49AD-861B-EF6B699A33B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6944" b="-8488"/>
          <a:stretch/>
        </p:blipFill>
        <p:spPr>
          <a:xfrm>
            <a:off x="7999642" y="2893242"/>
            <a:ext cx="3018128" cy="53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525034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红黑树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751461" y="1359219"/>
            <a:ext cx="8689078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红黑树与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阶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树的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种等价方式如下：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20AFED8-2E7D-44E3-82D5-B96335B57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002" y="2908092"/>
            <a:ext cx="3831448" cy="173612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6AFB2C4-8045-425D-B7E6-9FEA80869CBB}"/>
              </a:ext>
            </a:extLst>
          </p:cNvPr>
          <p:cNvSpPr txBox="1"/>
          <p:nvPr/>
        </p:nvSpPr>
        <p:spPr>
          <a:xfrm>
            <a:off x="2188563" y="5040594"/>
            <a:ext cx="3831448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两个黑孩子（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黑黑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BE9F97A-2F37-4948-BD56-175795D763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103" y="2374571"/>
            <a:ext cx="4362705" cy="219265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DB655BA-3372-40E7-ABD4-A742261E993C}"/>
              </a:ext>
            </a:extLst>
          </p:cNvPr>
          <p:cNvSpPr txBox="1"/>
          <p:nvPr/>
        </p:nvSpPr>
        <p:spPr>
          <a:xfrm>
            <a:off x="6609091" y="5040594"/>
            <a:ext cx="3831448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左黑右红（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黑红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9540985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1217</Words>
  <Application>Microsoft Office PowerPoint</Application>
  <PresentationFormat>宽屏</PresentationFormat>
  <Paragraphs>105</Paragraphs>
  <Slides>26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等线</vt:lpstr>
      <vt:lpstr>等线 Light</vt:lpstr>
      <vt:lpstr>微软雅黑</vt:lpstr>
      <vt:lpstr>印品黑体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5a7580219f0b6</dc:title>
  <dc:creator>高志远</dc:creator>
  <cp:lastModifiedBy>祁 全</cp:lastModifiedBy>
  <cp:revision>441</cp:revision>
  <dcterms:created xsi:type="dcterms:W3CDTF">2018-02-03T05:34:00Z</dcterms:created>
  <dcterms:modified xsi:type="dcterms:W3CDTF">2020-02-14T06:51:22Z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