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93"/>
  </p:notesMasterIdLst>
  <p:handoutMasterIdLst>
    <p:handoutMasterId r:id="rId94"/>
  </p:handoutMasterIdLst>
  <p:sldIdLst>
    <p:sldId id="522" r:id="rId2"/>
    <p:sldId id="365" r:id="rId3"/>
    <p:sldId id="702" r:id="rId4"/>
    <p:sldId id="366" r:id="rId5"/>
    <p:sldId id="615" r:id="rId6"/>
    <p:sldId id="372" r:id="rId7"/>
    <p:sldId id="368" r:id="rId8"/>
    <p:sldId id="703" r:id="rId9"/>
    <p:sldId id="371" r:id="rId10"/>
    <p:sldId id="374" r:id="rId11"/>
    <p:sldId id="375" r:id="rId12"/>
    <p:sldId id="376" r:id="rId13"/>
    <p:sldId id="616" r:id="rId14"/>
    <p:sldId id="617" r:id="rId15"/>
    <p:sldId id="370" r:id="rId16"/>
    <p:sldId id="618" r:id="rId17"/>
    <p:sldId id="373" r:id="rId18"/>
    <p:sldId id="369" r:id="rId19"/>
    <p:sldId id="367" r:id="rId20"/>
    <p:sldId id="363" r:id="rId21"/>
    <p:sldId id="377" r:id="rId22"/>
    <p:sldId id="378" r:id="rId23"/>
    <p:sldId id="379" r:id="rId24"/>
    <p:sldId id="380" r:id="rId25"/>
    <p:sldId id="619" r:id="rId26"/>
    <p:sldId id="620" r:id="rId27"/>
    <p:sldId id="704" r:id="rId28"/>
    <p:sldId id="381" r:id="rId29"/>
    <p:sldId id="382" r:id="rId30"/>
    <p:sldId id="621" r:id="rId31"/>
    <p:sldId id="383" r:id="rId32"/>
    <p:sldId id="622" r:id="rId33"/>
    <p:sldId id="623" r:id="rId34"/>
    <p:sldId id="637" r:id="rId35"/>
    <p:sldId id="624" r:id="rId36"/>
    <p:sldId id="636" r:id="rId37"/>
    <p:sldId id="625" r:id="rId38"/>
    <p:sldId id="638" r:id="rId39"/>
    <p:sldId id="626" r:id="rId40"/>
    <p:sldId id="627" r:id="rId41"/>
    <p:sldId id="628" r:id="rId42"/>
    <p:sldId id="629" r:id="rId43"/>
    <p:sldId id="630" r:id="rId44"/>
    <p:sldId id="631" r:id="rId45"/>
    <p:sldId id="632" r:id="rId46"/>
    <p:sldId id="633" r:id="rId47"/>
    <p:sldId id="634" r:id="rId48"/>
    <p:sldId id="635" r:id="rId49"/>
    <p:sldId id="639" r:id="rId50"/>
    <p:sldId id="640" r:id="rId51"/>
    <p:sldId id="641" r:id="rId52"/>
    <p:sldId id="642" r:id="rId53"/>
    <p:sldId id="643" r:id="rId54"/>
    <p:sldId id="644" r:id="rId55"/>
    <p:sldId id="645" r:id="rId56"/>
    <p:sldId id="671" r:id="rId57"/>
    <p:sldId id="672" r:id="rId58"/>
    <p:sldId id="673" r:id="rId59"/>
    <p:sldId id="674" r:id="rId60"/>
    <p:sldId id="675" r:id="rId61"/>
    <p:sldId id="646" r:id="rId62"/>
    <p:sldId id="647" r:id="rId63"/>
    <p:sldId id="650" r:id="rId64"/>
    <p:sldId id="648" r:id="rId65"/>
    <p:sldId id="676" r:id="rId66"/>
    <p:sldId id="651" r:id="rId67"/>
    <p:sldId id="652" r:id="rId68"/>
    <p:sldId id="653" r:id="rId69"/>
    <p:sldId id="677" r:id="rId70"/>
    <p:sldId id="654" r:id="rId71"/>
    <p:sldId id="655" r:id="rId72"/>
    <p:sldId id="678" r:id="rId73"/>
    <p:sldId id="679" r:id="rId74"/>
    <p:sldId id="680" r:id="rId75"/>
    <p:sldId id="681" r:id="rId76"/>
    <p:sldId id="689" r:id="rId77"/>
    <p:sldId id="690" r:id="rId78"/>
    <p:sldId id="683" r:id="rId79"/>
    <p:sldId id="691" r:id="rId80"/>
    <p:sldId id="685" r:id="rId81"/>
    <p:sldId id="686" r:id="rId82"/>
    <p:sldId id="687" r:id="rId83"/>
    <p:sldId id="688" r:id="rId84"/>
    <p:sldId id="696" r:id="rId85"/>
    <p:sldId id="697" r:id="rId86"/>
    <p:sldId id="700" r:id="rId87"/>
    <p:sldId id="698" r:id="rId88"/>
    <p:sldId id="699" r:id="rId89"/>
    <p:sldId id="692" r:id="rId90"/>
    <p:sldId id="701" r:id="rId91"/>
    <p:sldId id="705" r:id="rId92"/>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6600"/>
    <a:srgbClr val="FF00FF"/>
    <a:srgbClr val="0000FF"/>
    <a:srgbClr val="FF3300"/>
    <a:srgbClr val="FF3399"/>
    <a:srgbClr val="339933"/>
    <a:srgbClr val="000000"/>
    <a:srgbClr val="3333FF"/>
    <a:srgbClr val="6600CC"/>
    <a:srgbClr val="0033CC"/>
  </p:clrMru>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81" autoAdjust="0"/>
  </p:normalViewPr>
  <p:slideViewPr>
    <p:cSldViewPr>
      <p:cViewPr varScale="1">
        <p:scale>
          <a:sx n="84" d="100"/>
          <a:sy n="84" d="100"/>
        </p:scale>
        <p:origin x="-5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2022/11/8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26</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27</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28</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29</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30</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31</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32</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33</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34</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35</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36</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37</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38</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39</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40</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41</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42</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43</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44</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46</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47</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48</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49</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50</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51</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52</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53</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54</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20</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56</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57</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58</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59</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60</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61</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62</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63</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64</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21</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66</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67</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68</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69</a:t>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70</a:t>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71</a:t>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72</a:t>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73</a:t>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74</a:t>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22</a:t>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76</a:t>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77</a:t>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78</a:t>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79</a:t>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80</a:t>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81</a:t>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82</a:t>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83</a:t>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84</a:t>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85</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23</a:t>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86</a:t>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87</a:t>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88</a:t>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89</a:t>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90</a:t>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24</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7AF016A1-9F15-429F-9EFD-84004B73C732}" type="slidenum">
              <a:rPr lang="en-US" altLang="zh-CN" smtClean="0"/>
              <a:pPr/>
              <a:t>‹#›</a:t>
            </a:fld>
            <a:r>
              <a:rPr lang="en-US" altLang="zh-CN" smtClean="0"/>
              <a:t>/91</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4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43042" y="428604"/>
            <a:ext cx="6286544"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第</a:t>
            </a:r>
            <a:r>
              <a:rPr lang="en-US"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2</a:t>
            </a: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章  常用的数据结构及其应用</a:t>
            </a:r>
            <a:endPar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5" name="TextBox 4">
            <a:hlinkClick r:id="rId3" action="ppaction://hlinksldjump"/>
          </p:cNvPr>
          <p:cNvSpPr txBox="1"/>
          <p:nvPr/>
        </p:nvSpPr>
        <p:spPr>
          <a:xfrm>
            <a:off x="142844" y="2931765"/>
            <a:ext cx="392909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mj-lt"/>
                <a:ea typeface="楷体" pitchFamily="49" charset="-122"/>
                <a:cs typeface="Consolas" pitchFamily="49" charset="0"/>
              </a:rPr>
              <a:t>2.1 </a:t>
            </a:r>
            <a:r>
              <a:rPr lang="zh-CN" altLang="en-US" sz="2800" spc="50" smtClean="0">
                <a:ln w="11430"/>
                <a:solidFill>
                  <a:srgbClr val="FF0000"/>
                </a:solidFill>
                <a:effectLst>
                  <a:outerShdw blurRad="76200" dist="50800" dir="5400000" algn="tl" rotWithShape="0">
                    <a:srgbClr val="000000">
                      <a:alpha val="65000"/>
                    </a:srgbClr>
                  </a:outerShdw>
                </a:effectLst>
                <a:latin typeface="+mj-lt"/>
                <a:ea typeface="楷体" pitchFamily="49" charset="-122"/>
                <a:cs typeface="Consolas" pitchFamily="49" charset="0"/>
              </a:rPr>
              <a:t>线性表</a:t>
            </a:r>
            <a:endParaRPr lang="zh-CN" altLang="en-US" sz="2800" spc="50">
              <a:ln w="11430"/>
              <a:solidFill>
                <a:srgbClr val="FF0000"/>
              </a:solidFill>
              <a:effectLst>
                <a:outerShdw blurRad="76200" dist="50800" dir="5400000" algn="tl" rotWithShape="0">
                  <a:srgbClr val="000000">
                    <a:alpha val="65000"/>
                  </a:srgbClr>
                </a:outerShdw>
              </a:effectLst>
              <a:latin typeface="+mj-lt"/>
              <a:ea typeface="楷体" pitchFamily="49" charset="-122"/>
              <a:cs typeface="Consolas" pitchFamily="49" charset="0"/>
            </a:endParaRPr>
          </a:p>
        </p:txBody>
      </p:sp>
      <p:sp>
        <p:nvSpPr>
          <p:cNvPr id="7" name="TextBox 6">
            <a:hlinkClick r:id="" action="ppaction://noaction"/>
          </p:cNvPr>
          <p:cNvSpPr txBox="1"/>
          <p:nvPr/>
        </p:nvSpPr>
        <p:spPr>
          <a:xfrm>
            <a:off x="142844" y="4380301"/>
            <a:ext cx="3929090" cy="57629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mj-lt"/>
                <a:ea typeface="楷体" pitchFamily="49" charset="-122"/>
                <a:cs typeface="Consolas" pitchFamily="49" charset="0"/>
              </a:rPr>
              <a:t>2.3 </a:t>
            </a:r>
            <a:r>
              <a:rPr lang="zh-CN" altLang="en-US" sz="2800" spc="50" smtClean="0">
                <a:ln w="11430"/>
                <a:solidFill>
                  <a:srgbClr val="FF0000"/>
                </a:solidFill>
                <a:effectLst>
                  <a:outerShdw blurRad="76200" dist="50800" dir="5400000" algn="tl" rotWithShape="0">
                    <a:srgbClr val="000000">
                      <a:alpha val="65000"/>
                    </a:srgbClr>
                  </a:outerShdw>
                </a:effectLst>
                <a:latin typeface="+mj-lt"/>
                <a:ea typeface="楷体" pitchFamily="49" charset="-122"/>
                <a:cs typeface="Consolas" pitchFamily="49" charset="0"/>
              </a:rPr>
              <a:t>栈</a:t>
            </a:r>
            <a:r>
              <a:rPr lang="en-US" altLang="zh-CN" sz="2800" spc="50" smtClean="0">
                <a:ln w="11430"/>
                <a:solidFill>
                  <a:srgbClr val="FF0000"/>
                </a:solidFill>
                <a:effectLst>
                  <a:outerShdw blurRad="76200" dist="50800" dir="5400000" algn="tl" rotWithShape="0">
                    <a:srgbClr val="000000">
                      <a:alpha val="65000"/>
                    </a:srgbClr>
                  </a:outerShdw>
                </a:effectLst>
                <a:latin typeface="+mj-lt"/>
                <a:ea typeface="楷体" pitchFamily="49" charset="-122"/>
                <a:cs typeface="Consolas" pitchFamily="49" charset="0"/>
              </a:rPr>
              <a:t>,</a:t>
            </a:r>
            <a:r>
              <a:rPr lang="zh-CN" altLang="en-US" sz="2800" spc="50" smtClean="0">
                <a:ln w="11430"/>
                <a:solidFill>
                  <a:srgbClr val="FF0000"/>
                </a:solidFill>
                <a:effectLst>
                  <a:outerShdw blurRad="76200" dist="50800" dir="5400000" algn="tl" rotWithShape="0">
                    <a:srgbClr val="000000">
                      <a:alpha val="65000"/>
                    </a:srgbClr>
                  </a:outerShdw>
                </a:effectLst>
                <a:latin typeface="+mj-lt"/>
                <a:ea typeface="楷体" pitchFamily="49" charset="-122"/>
                <a:cs typeface="Consolas" pitchFamily="49" charset="0"/>
              </a:rPr>
              <a:t>队</a:t>
            </a:r>
            <a:r>
              <a:rPr lang="zh-CN" altLang="en-US" sz="2800" spc="50" smtClean="0">
                <a:ln w="11430"/>
                <a:solidFill>
                  <a:srgbClr val="FF0000"/>
                </a:solidFill>
                <a:effectLst>
                  <a:outerShdw blurRad="76200" dist="50800" dir="5400000" algn="tl" rotWithShape="0">
                    <a:srgbClr val="000000">
                      <a:alpha val="65000"/>
                    </a:srgbClr>
                  </a:outerShdw>
                </a:effectLst>
                <a:latin typeface="+mj-lt"/>
                <a:ea typeface="楷体" pitchFamily="49" charset="-122"/>
                <a:cs typeface="Consolas" pitchFamily="49" charset="0"/>
              </a:rPr>
              <a:t>列和双端队列</a:t>
            </a:r>
            <a:endParaRPr lang="zh-CN" altLang="en-US" sz="2800" spc="50">
              <a:ln w="11430"/>
              <a:solidFill>
                <a:srgbClr val="FF0000"/>
              </a:solidFill>
              <a:effectLst>
                <a:outerShdw blurRad="76200" dist="50800" dir="5400000" algn="tl" rotWithShape="0">
                  <a:srgbClr val="000000">
                    <a:alpha val="65000"/>
                  </a:srgbClr>
                </a:outerShdw>
              </a:effectLst>
              <a:latin typeface="+mj-lt"/>
              <a:ea typeface="楷体" pitchFamily="49" charset="-122"/>
              <a:cs typeface="Consolas" pitchFamily="49" charset="0"/>
            </a:endParaRPr>
          </a:p>
        </p:txBody>
      </p:sp>
      <p:sp>
        <p:nvSpPr>
          <p:cNvPr id="9" name="TextBox 8">
            <a:hlinkClick r:id="rId4" action="ppaction://hlinksldjump"/>
          </p:cNvPr>
          <p:cNvSpPr txBox="1"/>
          <p:nvPr/>
        </p:nvSpPr>
        <p:spPr>
          <a:xfrm>
            <a:off x="142844" y="3655264"/>
            <a:ext cx="392909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mj-lt"/>
                <a:ea typeface="楷体" pitchFamily="49" charset="-122"/>
                <a:cs typeface="Consolas" pitchFamily="49" charset="0"/>
              </a:rPr>
              <a:t>2.2 </a:t>
            </a:r>
            <a:r>
              <a:rPr lang="zh-CN" altLang="en-US" sz="2800" spc="50" smtClean="0">
                <a:ln w="11430"/>
                <a:solidFill>
                  <a:srgbClr val="FF0000"/>
                </a:solidFill>
                <a:effectLst>
                  <a:outerShdw blurRad="76200" dist="50800" dir="5400000" algn="tl" rotWithShape="0">
                    <a:srgbClr val="000000">
                      <a:alpha val="65000"/>
                    </a:srgbClr>
                  </a:outerShdw>
                </a:effectLst>
                <a:latin typeface="+mj-lt"/>
                <a:ea typeface="楷体" pitchFamily="49" charset="-122"/>
                <a:cs typeface="Consolas" pitchFamily="49" charset="0"/>
              </a:rPr>
              <a:t>字符串</a:t>
            </a:r>
            <a:endParaRPr lang="zh-CN" altLang="en-US" sz="2800" spc="50">
              <a:ln w="11430"/>
              <a:solidFill>
                <a:srgbClr val="FF0000"/>
              </a:solidFill>
              <a:effectLst>
                <a:outerShdw blurRad="76200" dist="50800" dir="5400000" algn="tl" rotWithShape="0">
                  <a:srgbClr val="000000">
                    <a:alpha val="65000"/>
                  </a:srgbClr>
                </a:outerShdw>
              </a:effectLst>
              <a:latin typeface="+mj-lt"/>
              <a:ea typeface="楷体" pitchFamily="49" charset="-122"/>
              <a:cs typeface="Consolas" pitchFamily="49" charset="0"/>
            </a:endParaRPr>
          </a:p>
        </p:txBody>
      </p:sp>
      <p:sp>
        <p:nvSpPr>
          <p:cNvPr id="10" name="TextBox 9">
            <a:hlinkClick r:id="" action="ppaction://noaction"/>
          </p:cNvPr>
          <p:cNvSpPr txBox="1"/>
          <p:nvPr/>
        </p:nvSpPr>
        <p:spPr>
          <a:xfrm>
            <a:off x="142844" y="5128019"/>
            <a:ext cx="392909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mj-lt"/>
                <a:ea typeface="楷体" pitchFamily="49" charset="-122"/>
                <a:cs typeface="Consolas" pitchFamily="49" charset="0"/>
              </a:rPr>
              <a:t>2.4 </a:t>
            </a:r>
            <a:r>
              <a:rPr lang="zh-CN" altLang="en-US" sz="2800" spc="50" smtClean="0">
                <a:ln w="11430"/>
                <a:solidFill>
                  <a:srgbClr val="FF0000"/>
                </a:solidFill>
                <a:effectLst>
                  <a:outerShdw blurRad="76200" dist="50800" dir="5400000" algn="tl" rotWithShape="0">
                    <a:srgbClr val="000000">
                      <a:alpha val="65000"/>
                    </a:srgbClr>
                  </a:outerShdw>
                </a:effectLst>
                <a:latin typeface="+mj-lt"/>
                <a:ea typeface="楷体" pitchFamily="49" charset="-122"/>
                <a:cs typeface="Consolas" pitchFamily="49" charset="0"/>
              </a:rPr>
              <a:t>二叉树和优先队列</a:t>
            </a:r>
            <a:endParaRPr lang="zh-CN" altLang="en-US" sz="2800" spc="50">
              <a:ln w="11430"/>
              <a:solidFill>
                <a:srgbClr val="FF0000"/>
              </a:solidFill>
              <a:effectLst>
                <a:outerShdw blurRad="76200" dist="50800" dir="5400000" algn="tl" rotWithShape="0">
                  <a:srgbClr val="000000">
                    <a:alpha val="65000"/>
                  </a:srgbClr>
                </a:outerShdw>
              </a:effectLst>
              <a:latin typeface="+mj-lt"/>
              <a:ea typeface="楷体" pitchFamily="49" charset="-122"/>
              <a:cs typeface="Consolas" pitchFamily="49" charset="0"/>
            </a:endParaRPr>
          </a:p>
        </p:txBody>
      </p:sp>
      <p:grpSp>
        <p:nvGrpSpPr>
          <p:cNvPr id="24" name="组合 23"/>
          <p:cNvGrpSpPr/>
          <p:nvPr/>
        </p:nvGrpSpPr>
        <p:grpSpPr>
          <a:xfrm>
            <a:off x="285720" y="1500174"/>
            <a:ext cx="1209600" cy="1219679"/>
            <a:chOff x="142844" y="1547211"/>
            <a:chExt cx="1209600" cy="1219679"/>
          </a:xfrm>
        </p:grpSpPr>
        <p:grpSp>
          <p:nvGrpSpPr>
            <p:cNvPr id="16" name="组合 79"/>
            <p:cNvGrpSpPr>
              <a:grpSpLocks/>
            </p:cNvGrpSpPr>
            <p:nvPr/>
          </p:nvGrpSpPr>
          <p:grpSpPr bwMode="auto">
            <a:xfrm>
              <a:off x="142844" y="1547211"/>
              <a:ext cx="1209600" cy="1219679"/>
              <a:chOff x="6379728" y="2488773"/>
              <a:chExt cx="2513016" cy="2533954"/>
            </a:xfrm>
          </p:grpSpPr>
          <p:sp>
            <p:nvSpPr>
              <p:cNvPr id="17" name="任意多边形 82"/>
              <p:cNvSpPr/>
              <p:nvPr/>
            </p:nvSpPr>
            <p:spPr>
              <a:xfrm rot="3738964">
                <a:off x="6379728" y="2488773"/>
                <a:ext cx="2513015"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18" name="任意多边形 83"/>
              <p:cNvSpPr/>
              <p:nvPr/>
            </p:nvSpPr>
            <p:spPr>
              <a:xfrm rot="16377237">
                <a:off x="6409519" y="2545926"/>
                <a:ext cx="2476802"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smtClean="0">
                  <a:solidFill>
                    <a:srgbClr val="FFFFFF"/>
                  </a:solidFill>
                </a:endParaRPr>
              </a:p>
            </p:txBody>
          </p:sp>
        </p:grpSp>
        <p:sp>
          <p:nvSpPr>
            <p:cNvPr id="19" name="文本框 20"/>
            <p:cNvSpPr txBox="1">
              <a:spLocks noChangeArrowheads="1"/>
            </p:cNvSpPr>
            <p:nvPr/>
          </p:nvSpPr>
          <p:spPr bwMode="auto">
            <a:xfrm>
              <a:off x="152572" y="2234010"/>
              <a:ext cx="119758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1200" b="1" dirty="0">
                  <a:solidFill>
                    <a:srgbClr val="9900FF"/>
                  </a:solidFill>
                </a:rPr>
                <a:t>CONTENTS</a:t>
              </a:r>
              <a:endParaRPr lang="zh-CN" altLang="en-US" sz="1200" b="1" dirty="0">
                <a:solidFill>
                  <a:srgbClr val="9900FF"/>
                </a:solidFill>
              </a:endParaRPr>
            </a:p>
          </p:txBody>
        </p:sp>
        <p:sp>
          <p:nvSpPr>
            <p:cNvPr id="20" name="文本框 20"/>
            <p:cNvSpPr txBox="1">
              <a:spLocks noChangeArrowheads="1"/>
            </p:cNvSpPr>
            <p:nvPr/>
          </p:nvSpPr>
          <p:spPr bwMode="auto">
            <a:xfrm>
              <a:off x="328584" y="1857364"/>
              <a:ext cx="7429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2000" b="1" dirty="0" smtClean="0">
                  <a:solidFill>
                    <a:srgbClr val="008000"/>
                  </a:solidFill>
                </a:rPr>
                <a:t>提纲</a:t>
              </a:r>
              <a:endParaRPr lang="zh-CN" altLang="en-US" sz="2000" b="1" dirty="0">
                <a:solidFill>
                  <a:srgbClr val="008000"/>
                </a:solidFill>
              </a:endParaRPr>
            </a:p>
          </p:txBody>
        </p:sp>
      </p:grpSp>
      <p:sp>
        <p:nvSpPr>
          <p:cNvPr id="13" name="TextBox 12">
            <a:hlinkClick r:id="" action="ppaction://noaction"/>
          </p:cNvPr>
          <p:cNvSpPr txBox="1"/>
          <p:nvPr/>
        </p:nvSpPr>
        <p:spPr>
          <a:xfrm>
            <a:off x="4214810" y="2483681"/>
            <a:ext cx="39996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rPr>
              <a:t>2.5 </a:t>
            </a:r>
            <a:r>
              <a:rPr lang="zh-CN" altLang="en-US" sz="2800" spc="50" smtClean="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rPr>
              <a:t>树和并查集</a:t>
            </a:r>
            <a:endParaRPr lang="zh-CN" altLang="en-US" sz="2800" spc="5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endParaRPr>
          </a:p>
        </p:txBody>
      </p:sp>
      <p:sp>
        <p:nvSpPr>
          <p:cNvPr id="14" name="TextBox 13">
            <a:hlinkClick r:id="" action="ppaction://noaction"/>
          </p:cNvPr>
          <p:cNvSpPr txBox="1"/>
          <p:nvPr/>
        </p:nvSpPr>
        <p:spPr>
          <a:xfrm>
            <a:off x="4214810" y="3239506"/>
            <a:ext cx="400052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rPr>
              <a:t>2.6 </a:t>
            </a:r>
            <a:r>
              <a:rPr lang="zh-CN" altLang="en-US" sz="2800" spc="50" smtClean="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rPr>
              <a:t>图</a:t>
            </a:r>
            <a:endParaRPr lang="zh-CN" altLang="en-US" sz="2800" spc="5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endParaRPr>
          </a:p>
        </p:txBody>
      </p:sp>
      <p:sp>
        <p:nvSpPr>
          <p:cNvPr id="21" name="TextBox 20">
            <a:hlinkClick r:id="" action="ppaction://noaction"/>
          </p:cNvPr>
          <p:cNvSpPr txBox="1"/>
          <p:nvPr/>
        </p:nvSpPr>
        <p:spPr>
          <a:xfrm>
            <a:off x="4214810" y="3992798"/>
            <a:ext cx="4000528" cy="1007181"/>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rPr>
              <a:t>2.7 </a:t>
            </a:r>
            <a:r>
              <a:rPr lang="zh-CN" altLang="en-US" sz="2800" spc="50" smtClean="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rPr>
              <a:t>二叉排序树和平衡二叉树</a:t>
            </a:r>
            <a:endParaRPr lang="zh-CN" altLang="en-US" sz="2800" spc="5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endParaRPr>
          </a:p>
        </p:txBody>
      </p:sp>
      <p:sp>
        <p:nvSpPr>
          <p:cNvPr id="22" name="TextBox 21">
            <a:hlinkClick r:id="" action="ppaction://noaction"/>
          </p:cNvPr>
          <p:cNvSpPr txBox="1"/>
          <p:nvPr/>
        </p:nvSpPr>
        <p:spPr>
          <a:xfrm>
            <a:off x="4214810" y="5087619"/>
            <a:ext cx="400052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rPr>
              <a:t>2.8 </a:t>
            </a:r>
            <a:r>
              <a:rPr lang="zh-CN" altLang="en-US" sz="2800" spc="50" smtClean="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rPr>
              <a:t>哈希表</a:t>
            </a:r>
            <a:endParaRPr lang="zh-CN" altLang="en-US" sz="2800" spc="5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endParaRPr>
          </a:p>
        </p:txBody>
      </p:sp>
      <p:sp>
        <p:nvSpPr>
          <p:cNvPr id="23" name="TextBox 22">
            <a:hlinkClick r:id="" action="ppaction://noaction"/>
          </p:cNvPr>
          <p:cNvSpPr txBox="1"/>
          <p:nvPr/>
        </p:nvSpPr>
        <p:spPr>
          <a:xfrm>
            <a:off x="4214810" y="5834738"/>
            <a:ext cx="400052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rPr>
              <a:t>2.9 </a:t>
            </a:r>
            <a:r>
              <a:rPr lang="zh-CN" altLang="en-US" sz="2800" spc="50" smtClean="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rPr>
              <a:t>设计好的数据结构</a:t>
            </a:r>
            <a:endParaRPr lang="zh-CN" altLang="en-US" sz="2800" spc="5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endParaRPr>
          </a:p>
        </p:txBody>
      </p:sp>
      <p:sp>
        <p:nvSpPr>
          <p:cNvPr id="26" name="灯片编号占位符 25"/>
          <p:cNvSpPr>
            <a:spLocks noGrp="1"/>
          </p:cNvSpPr>
          <p:nvPr>
            <p:ph type="sldNum" sz="quarter" idx="12"/>
          </p:nvPr>
        </p:nvSpPr>
        <p:spPr/>
        <p:txBody>
          <a:bodyPr/>
          <a:lstStyle/>
          <a:p>
            <a:fld id="{7AF016A1-9F15-429F-9EFD-84004B73C732}" type="slidenum">
              <a:rPr lang="en-US" altLang="zh-CN" smtClean="0"/>
              <a:pPr/>
              <a:t>1</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57158" y="428604"/>
            <a:ext cx="3786214"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3. vector</a:t>
            </a:r>
            <a:r>
              <a:rPr lang="zh-CN" altLang="en-US" smtClean="0">
                <a:solidFill>
                  <a:schemeClr val="bg1"/>
                </a:solidFill>
                <a:latin typeface="微软雅黑" pitchFamily="34" charset="-122"/>
                <a:ea typeface="微软雅黑" pitchFamily="34" charset="-122"/>
              </a:rPr>
              <a:t>的成员函数</a:t>
            </a:r>
            <a:endParaRPr lang="zh-CN" altLang="zh-CN" smtClean="0">
              <a:solidFill>
                <a:schemeClr val="bg1"/>
              </a:solidFill>
              <a:latin typeface="微软雅黑" pitchFamily="34" charset="-122"/>
              <a:ea typeface="微软雅黑" pitchFamily="34" charset="-122"/>
            </a:endParaRPr>
          </a:p>
        </p:txBody>
      </p:sp>
      <p:graphicFrame>
        <p:nvGraphicFramePr>
          <p:cNvPr id="10" name="表格 9"/>
          <p:cNvGraphicFramePr>
            <a:graphicFrameLocks noGrp="1"/>
          </p:cNvGraphicFramePr>
          <p:nvPr/>
        </p:nvGraphicFramePr>
        <p:xfrm>
          <a:off x="642910" y="1500174"/>
          <a:ext cx="8215370" cy="4071967"/>
        </p:xfrm>
        <a:graphic>
          <a:graphicData uri="http://schemas.openxmlformats.org/drawingml/2006/table">
            <a:tbl>
              <a:tblPr>
                <a:tableStyleId>{35758FB7-9AC5-4552-8A53-C91805E547FA}</a:tableStyleId>
              </a:tblPr>
              <a:tblGrid>
                <a:gridCol w="1281296"/>
                <a:gridCol w="1457161"/>
                <a:gridCol w="5476913"/>
              </a:tblGrid>
              <a:tr h="381053">
                <a:tc>
                  <a:txBody>
                    <a:bodyPr/>
                    <a:lstStyle/>
                    <a:p>
                      <a:pPr indent="0" algn="ctr">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类型</a:t>
                      </a:r>
                    </a:p>
                  </a:txBody>
                  <a:tcPr marL="50207" marR="50207" marT="0" marB="0">
                    <a:solidFill>
                      <a:schemeClr val="bg1"/>
                    </a:solidFill>
                  </a:tcPr>
                </a:tc>
                <a:tc>
                  <a:txBody>
                    <a:bodyPr/>
                    <a:lstStyle/>
                    <a:p>
                      <a:pPr indent="0" algn="ctr">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成员函数</a:t>
                      </a:r>
                    </a:p>
                  </a:txBody>
                  <a:tcPr marL="50207" marR="50207" marT="0" marB="0">
                    <a:solidFill>
                      <a:schemeClr val="bg1"/>
                    </a:solidFill>
                  </a:tcPr>
                </a:tc>
                <a:tc>
                  <a:txBody>
                    <a:bodyPr/>
                    <a:lstStyle/>
                    <a:p>
                      <a:pPr indent="0" algn="ctr">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功能说明</a:t>
                      </a:r>
                    </a:p>
                  </a:txBody>
                  <a:tcPr marL="50207" marR="50207" marT="0" marB="0">
                    <a:solidFill>
                      <a:schemeClr val="bg1"/>
                    </a:solidFill>
                  </a:tcPr>
                </a:tc>
              </a:tr>
              <a:tr h="476323">
                <a:tc rowSpan="5">
                  <a:txBody>
                    <a:bodyPr/>
                    <a:lstStyle/>
                    <a:p>
                      <a:pPr indent="0" algn="ctr">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容量</a:t>
                      </a:r>
                    </a:p>
                  </a:txBody>
                  <a:tcPr marL="50207" marR="50207" marT="0" marB="0" anchor="ctr">
                    <a:solidFill>
                      <a:schemeClr val="bg1"/>
                    </a:solidFill>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empty()</a:t>
                      </a:r>
                      <a:endParaRPr lang="zh-CN" sz="2000" kern="100">
                        <a:solidFill>
                          <a:srgbClr val="0000FF"/>
                        </a:solidFill>
                        <a:latin typeface="Times New Roman" pitchFamily="18" charset="0"/>
                        <a:ea typeface="仿宋" pitchFamily="49" charset="-122"/>
                        <a:cs typeface="Times New Roman" pitchFamily="18" charset="0"/>
                      </a:endParaRPr>
                    </a:p>
                  </a:txBody>
                  <a:tcPr marL="50207" marR="5020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判断当前向量容器是否为空</a:t>
                      </a:r>
                    </a:p>
                  </a:txBody>
                  <a:tcPr marL="50207" marR="50207" marT="0" marB="0">
                    <a:solidFill>
                      <a:schemeClr val="bg1"/>
                    </a:solidFill>
                  </a:tcPr>
                </a:tc>
              </a:tr>
              <a:tr h="384407">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size()</a:t>
                      </a:r>
                      <a:endParaRPr lang="zh-CN" sz="2000" kern="100">
                        <a:solidFill>
                          <a:srgbClr val="0000FF"/>
                        </a:solidFill>
                        <a:latin typeface="Times New Roman" pitchFamily="18" charset="0"/>
                        <a:ea typeface="仿宋" pitchFamily="49" charset="-122"/>
                        <a:cs typeface="Times New Roman" pitchFamily="18" charset="0"/>
                      </a:endParaRPr>
                    </a:p>
                  </a:txBody>
                  <a:tcPr marL="50207" marR="5020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返回当前向量容器的长度</a:t>
                      </a:r>
                    </a:p>
                  </a:txBody>
                  <a:tcPr marL="50207" marR="50207" marT="0" marB="0">
                    <a:solidFill>
                      <a:schemeClr val="bg1"/>
                    </a:solidFill>
                  </a:tcPr>
                </a:tc>
              </a:tr>
              <a:tr h="388991">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reserve(c)</a:t>
                      </a:r>
                      <a:endParaRPr lang="zh-CN" sz="2000" kern="100">
                        <a:solidFill>
                          <a:srgbClr val="0000FF"/>
                        </a:solidFill>
                        <a:latin typeface="Times New Roman" pitchFamily="18" charset="0"/>
                        <a:ea typeface="仿宋" pitchFamily="49" charset="-122"/>
                        <a:cs typeface="Times New Roman" pitchFamily="18" charset="0"/>
                      </a:endParaRPr>
                    </a:p>
                  </a:txBody>
                  <a:tcPr marL="50207" marR="5020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为当前向量容器预分配</a:t>
                      </a:r>
                      <a:r>
                        <a:rPr lang="en-US" sz="2000" kern="100">
                          <a:solidFill>
                            <a:srgbClr val="0000FF"/>
                          </a:solidFill>
                          <a:latin typeface="Times New Roman" pitchFamily="18" charset="0"/>
                          <a:ea typeface="仿宋" pitchFamily="49" charset="-122"/>
                          <a:cs typeface="Times New Roman" pitchFamily="18" charset="0"/>
                        </a:rPr>
                        <a:t>c</a:t>
                      </a:r>
                      <a:r>
                        <a:rPr lang="zh-CN" sz="2000" kern="100">
                          <a:solidFill>
                            <a:srgbClr val="0000FF"/>
                          </a:solidFill>
                          <a:latin typeface="Times New Roman" pitchFamily="18" charset="0"/>
                          <a:ea typeface="仿宋" pitchFamily="49" charset="-122"/>
                          <a:cs typeface="Times New Roman" pitchFamily="18" charset="0"/>
                        </a:rPr>
                        <a:t>个元素的存储空间</a:t>
                      </a:r>
                    </a:p>
                  </a:txBody>
                  <a:tcPr marL="50207" marR="50207" marT="0" marB="0">
                    <a:solidFill>
                      <a:schemeClr val="bg1"/>
                    </a:solidFill>
                  </a:tcPr>
                </a:tc>
              </a:tr>
              <a:tr h="384407">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capacity()</a:t>
                      </a:r>
                      <a:endParaRPr lang="zh-CN" sz="2000" kern="100">
                        <a:solidFill>
                          <a:srgbClr val="0000FF"/>
                        </a:solidFill>
                        <a:latin typeface="Times New Roman" pitchFamily="18" charset="0"/>
                        <a:ea typeface="仿宋" pitchFamily="49" charset="-122"/>
                        <a:cs typeface="Times New Roman" pitchFamily="18" charset="0"/>
                      </a:endParaRPr>
                    </a:p>
                  </a:txBody>
                  <a:tcPr marL="50207" marR="5020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返回当前向量容器的容量</a:t>
                      </a:r>
                    </a:p>
                  </a:txBody>
                  <a:tcPr marL="50207" marR="50207" marT="0" marB="0">
                    <a:solidFill>
                      <a:schemeClr val="bg1"/>
                    </a:solidFill>
                  </a:tcPr>
                </a:tc>
              </a:tr>
              <a:tr h="430596">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resize(n) </a:t>
                      </a:r>
                      <a:endParaRPr lang="zh-CN" sz="2000" kern="100">
                        <a:solidFill>
                          <a:srgbClr val="0000FF"/>
                        </a:solidFill>
                        <a:latin typeface="Times New Roman" pitchFamily="18" charset="0"/>
                        <a:ea typeface="仿宋" pitchFamily="49" charset="-122"/>
                        <a:cs typeface="Times New Roman" pitchFamily="18" charset="0"/>
                      </a:endParaRPr>
                    </a:p>
                  </a:txBody>
                  <a:tcPr marL="50207" marR="5020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调整当前向量容器的长度，使其能容纳</a:t>
                      </a:r>
                      <a:r>
                        <a:rPr lang="en-US" sz="2000" kern="100">
                          <a:solidFill>
                            <a:srgbClr val="0000FF"/>
                          </a:solidFill>
                          <a:latin typeface="Times New Roman" pitchFamily="18" charset="0"/>
                          <a:ea typeface="仿宋" pitchFamily="49" charset="-122"/>
                          <a:cs typeface="Times New Roman" pitchFamily="18" charset="0"/>
                        </a:rPr>
                        <a:t>n</a:t>
                      </a:r>
                      <a:r>
                        <a:rPr lang="zh-CN" sz="2000" kern="100">
                          <a:solidFill>
                            <a:srgbClr val="0000FF"/>
                          </a:solidFill>
                          <a:latin typeface="Times New Roman" pitchFamily="18" charset="0"/>
                          <a:ea typeface="仿宋" pitchFamily="49" charset="-122"/>
                          <a:cs typeface="Times New Roman" pitchFamily="18" charset="0"/>
                        </a:rPr>
                        <a:t>个元素</a:t>
                      </a:r>
                    </a:p>
                  </a:txBody>
                  <a:tcPr marL="50207" marR="50207" marT="0" marB="0">
                    <a:solidFill>
                      <a:schemeClr val="bg1"/>
                    </a:solidFill>
                  </a:tcPr>
                </a:tc>
              </a:tr>
              <a:tr h="428688">
                <a:tc rowSpan="4">
                  <a:txBody>
                    <a:bodyPr/>
                    <a:lstStyle/>
                    <a:p>
                      <a:pPr indent="0" algn="ctr">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访问元素</a:t>
                      </a:r>
                    </a:p>
                  </a:txBody>
                  <a:tcPr marL="50207" marR="50207" marT="0" marB="0" anchor="ctr">
                    <a:solidFill>
                      <a:schemeClr val="bg1"/>
                    </a:solidFill>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back()</a:t>
                      </a:r>
                      <a:endParaRPr lang="zh-CN" sz="2000" kern="100">
                        <a:solidFill>
                          <a:srgbClr val="0000FF"/>
                        </a:solidFill>
                        <a:latin typeface="Times New Roman" pitchFamily="18" charset="0"/>
                        <a:ea typeface="仿宋" pitchFamily="49" charset="-122"/>
                        <a:cs typeface="Times New Roman" pitchFamily="18" charset="0"/>
                      </a:endParaRPr>
                    </a:p>
                  </a:txBody>
                  <a:tcPr marL="50207" marR="5020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返回当前向量容器的末尾元素</a:t>
                      </a:r>
                    </a:p>
                  </a:txBody>
                  <a:tcPr marL="50207" marR="50207" marT="0" marB="0">
                    <a:solidFill>
                      <a:schemeClr val="bg1"/>
                    </a:solidFill>
                  </a:tcPr>
                </a:tc>
              </a:tr>
              <a:tr h="428688">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front()</a:t>
                      </a:r>
                      <a:endParaRPr lang="zh-CN" sz="2000" kern="100">
                        <a:solidFill>
                          <a:srgbClr val="0000FF"/>
                        </a:solidFill>
                        <a:latin typeface="Times New Roman" pitchFamily="18" charset="0"/>
                        <a:ea typeface="仿宋" pitchFamily="49" charset="-122"/>
                        <a:cs typeface="Times New Roman" pitchFamily="18" charset="0"/>
                      </a:endParaRPr>
                    </a:p>
                  </a:txBody>
                  <a:tcPr marL="50207" marR="5020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返回当前向量容器的首元素</a:t>
                      </a:r>
                    </a:p>
                  </a:txBody>
                  <a:tcPr marL="50207" marR="50207" marT="0" marB="0">
                    <a:solidFill>
                      <a:schemeClr val="bg1"/>
                    </a:solidFill>
                  </a:tcPr>
                </a:tc>
              </a:tr>
              <a:tr h="384407">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[idx]</a:t>
                      </a:r>
                      <a:endParaRPr lang="zh-CN" sz="2000" kern="100">
                        <a:solidFill>
                          <a:srgbClr val="0000FF"/>
                        </a:solidFill>
                        <a:latin typeface="Times New Roman" pitchFamily="18" charset="0"/>
                        <a:ea typeface="仿宋" pitchFamily="49" charset="-122"/>
                        <a:cs typeface="Times New Roman" pitchFamily="18" charset="0"/>
                      </a:endParaRPr>
                    </a:p>
                  </a:txBody>
                  <a:tcPr marL="50207" marR="5020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返回指定下标</a:t>
                      </a:r>
                      <a:r>
                        <a:rPr lang="en-US" sz="2000" kern="100">
                          <a:solidFill>
                            <a:srgbClr val="0000FF"/>
                          </a:solidFill>
                          <a:latin typeface="Times New Roman" pitchFamily="18" charset="0"/>
                          <a:ea typeface="仿宋" pitchFamily="49" charset="-122"/>
                          <a:cs typeface="Times New Roman" pitchFamily="18" charset="0"/>
                        </a:rPr>
                        <a:t>idx</a:t>
                      </a:r>
                      <a:r>
                        <a:rPr lang="zh-CN" sz="2000" kern="100">
                          <a:solidFill>
                            <a:srgbClr val="0000FF"/>
                          </a:solidFill>
                          <a:latin typeface="Times New Roman" pitchFamily="18" charset="0"/>
                          <a:ea typeface="仿宋" pitchFamily="49" charset="-122"/>
                          <a:cs typeface="Times New Roman" pitchFamily="18" charset="0"/>
                        </a:rPr>
                        <a:t>的元素</a:t>
                      </a:r>
                    </a:p>
                  </a:txBody>
                  <a:tcPr marL="50207" marR="50207" marT="0" marB="0">
                    <a:solidFill>
                      <a:schemeClr val="bg1"/>
                    </a:solidFill>
                  </a:tcPr>
                </a:tc>
              </a:tr>
              <a:tr h="384407">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at[idx]</a:t>
                      </a:r>
                      <a:endParaRPr lang="zh-CN" sz="2000" kern="100">
                        <a:solidFill>
                          <a:srgbClr val="0000FF"/>
                        </a:solidFill>
                        <a:latin typeface="Times New Roman" pitchFamily="18" charset="0"/>
                        <a:ea typeface="仿宋" pitchFamily="49" charset="-122"/>
                        <a:cs typeface="Times New Roman" pitchFamily="18" charset="0"/>
                      </a:endParaRPr>
                    </a:p>
                  </a:txBody>
                  <a:tcPr marL="50207" marR="5020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同</a:t>
                      </a:r>
                      <a:r>
                        <a:rPr lang="en-US" sz="2000" kern="100">
                          <a:solidFill>
                            <a:srgbClr val="0000FF"/>
                          </a:solidFill>
                          <a:latin typeface="Times New Roman" pitchFamily="18" charset="0"/>
                          <a:ea typeface="仿宋" pitchFamily="49" charset="-122"/>
                          <a:cs typeface="Times New Roman" pitchFamily="18" charset="0"/>
                        </a:rPr>
                        <a:t>[idx]</a:t>
                      </a:r>
                      <a:endParaRPr lang="zh-CN" sz="2000" kern="100">
                        <a:solidFill>
                          <a:srgbClr val="0000FF"/>
                        </a:solidFill>
                        <a:latin typeface="Times New Roman" pitchFamily="18" charset="0"/>
                        <a:ea typeface="仿宋" pitchFamily="49" charset="-122"/>
                        <a:cs typeface="Times New Roman" pitchFamily="18" charset="0"/>
                      </a:endParaRPr>
                    </a:p>
                  </a:txBody>
                  <a:tcPr marL="50207" marR="50207" marT="0" marB="0">
                    <a:solidFill>
                      <a:schemeClr val="bg1"/>
                    </a:solidFill>
                  </a:tcPr>
                </a:tc>
              </a:tr>
            </a:tbl>
          </a:graphicData>
        </a:graphic>
      </p:graphicFrame>
      <p:sp>
        <p:nvSpPr>
          <p:cNvPr id="6" name="灯片编号占位符 5"/>
          <p:cNvSpPr>
            <a:spLocks noGrp="1"/>
          </p:cNvSpPr>
          <p:nvPr>
            <p:ph type="sldNum" sz="quarter" idx="12"/>
          </p:nvPr>
        </p:nvSpPr>
        <p:spPr/>
        <p:txBody>
          <a:bodyPr/>
          <a:lstStyle/>
          <a:p>
            <a:fld id="{7AF016A1-9F15-429F-9EFD-84004B73C732}" type="slidenum">
              <a:rPr lang="en-US" altLang="zh-CN" smtClean="0"/>
              <a:pPr/>
              <a:t>10</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descr="http://img5.imgtn.bdimg.com/it/u=2020761679,4084874996&amp;fm=23&amp;gp=0.jpg"/>
          <p:cNvSpPr>
            <a:spLocks noChangeAspect="1" noChangeArrowheads="1"/>
          </p:cNvSpPr>
          <p:nvPr/>
        </p:nvSpPr>
        <p:spPr bwMode="auto">
          <a:xfrm>
            <a:off x="155575" y="-144462"/>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8" name="表格 7"/>
          <p:cNvGraphicFramePr>
            <a:graphicFrameLocks noGrp="1"/>
          </p:cNvGraphicFramePr>
          <p:nvPr/>
        </p:nvGraphicFramePr>
        <p:xfrm>
          <a:off x="500032" y="500038"/>
          <a:ext cx="8143933" cy="5963845"/>
        </p:xfrm>
        <a:graphic>
          <a:graphicData uri="http://schemas.openxmlformats.org/drawingml/2006/table">
            <a:tbl>
              <a:tblPr>
                <a:tableStyleId>{35758FB7-9AC5-4552-8A53-C91805E547FA}</a:tableStyleId>
              </a:tblPr>
              <a:tblGrid>
                <a:gridCol w="968229"/>
                <a:gridCol w="1746417"/>
                <a:gridCol w="5429287"/>
              </a:tblGrid>
              <a:tr h="369072">
                <a:tc>
                  <a:txBody>
                    <a:bodyPr/>
                    <a:lstStyle/>
                    <a:p>
                      <a:pPr indent="0" algn="ctr">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类型</a:t>
                      </a:r>
                    </a:p>
                  </a:txBody>
                  <a:tcPr marL="50207" marR="50207" marT="0" marB="0">
                    <a:solidFill>
                      <a:schemeClr val="bg1"/>
                    </a:solidFill>
                  </a:tcPr>
                </a:tc>
                <a:tc>
                  <a:txBody>
                    <a:bodyPr/>
                    <a:lstStyle/>
                    <a:p>
                      <a:pPr indent="0" algn="ctr">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成员函数</a:t>
                      </a:r>
                    </a:p>
                  </a:txBody>
                  <a:tcPr marL="50207" marR="50207" marT="0" marB="0">
                    <a:solidFill>
                      <a:schemeClr val="bg1"/>
                    </a:solidFill>
                  </a:tcPr>
                </a:tc>
                <a:tc>
                  <a:txBody>
                    <a:bodyPr/>
                    <a:lstStyle/>
                    <a:p>
                      <a:pPr indent="0" algn="ctr">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功能说明</a:t>
                      </a:r>
                    </a:p>
                  </a:txBody>
                  <a:tcPr marL="50207" marR="50207" marT="0" marB="0">
                    <a:solidFill>
                      <a:schemeClr val="bg1"/>
                    </a:solidFill>
                  </a:tcPr>
                </a:tc>
              </a:tr>
              <a:tr h="369072">
                <a:tc rowSpan="6">
                  <a:txBody>
                    <a:bodyPr/>
                    <a:lstStyle/>
                    <a:p>
                      <a:pPr indent="0" algn="ctr">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更新</a:t>
                      </a:r>
                    </a:p>
                  </a:txBody>
                  <a:tcPr marL="50207" marR="50207" marT="0" marB="0" anchor="ctr">
                    <a:solidFill>
                      <a:schemeClr val="bg1"/>
                    </a:solidFill>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push_back(e)</a:t>
                      </a:r>
                      <a:endParaRPr lang="zh-CN" sz="2000" kern="100">
                        <a:solidFill>
                          <a:srgbClr val="0000FF"/>
                        </a:solidFill>
                        <a:latin typeface="Times New Roman" pitchFamily="18" charset="0"/>
                        <a:ea typeface="仿宋" pitchFamily="49" charset="-122"/>
                        <a:cs typeface="Times New Roman" pitchFamily="18" charset="0"/>
                      </a:endParaRPr>
                    </a:p>
                  </a:txBody>
                  <a:tcPr marL="50207" marR="5020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在当前向量容器末尾添加了一个元素</a:t>
                      </a:r>
                      <a:r>
                        <a:rPr lang="en-US" sz="2000" kern="100">
                          <a:solidFill>
                            <a:srgbClr val="0000FF"/>
                          </a:solidFill>
                          <a:latin typeface="Times New Roman" pitchFamily="18" charset="0"/>
                          <a:ea typeface="仿宋" pitchFamily="49" charset="-122"/>
                          <a:cs typeface="Times New Roman" pitchFamily="18" charset="0"/>
                        </a:rPr>
                        <a:t>e</a:t>
                      </a:r>
                      <a:endParaRPr lang="zh-CN" sz="2000" kern="100">
                        <a:solidFill>
                          <a:srgbClr val="0000FF"/>
                        </a:solidFill>
                        <a:latin typeface="Times New Roman" pitchFamily="18" charset="0"/>
                        <a:ea typeface="仿宋" pitchFamily="49" charset="-122"/>
                        <a:cs typeface="Times New Roman" pitchFamily="18" charset="0"/>
                      </a:endParaRPr>
                    </a:p>
                  </a:txBody>
                  <a:tcPr marL="50207" marR="50207" marT="0" marB="0">
                    <a:solidFill>
                      <a:schemeClr val="bg1"/>
                    </a:solidFill>
                  </a:tcPr>
                </a:tc>
              </a:tr>
              <a:tr h="404868">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emplace_back(e)</a:t>
                      </a:r>
                      <a:endParaRPr lang="zh-CN" sz="2000" kern="100">
                        <a:solidFill>
                          <a:srgbClr val="0000FF"/>
                        </a:solidFill>
                        <a:latin typeface="Times New Roman" pitchFamily="18" charset="0"/>
                        <a:ea typeface="仿宋" pitchFamily="49" charset="-122"/>
                        <a:cs typeface="Times New Roman" pitchFamily="18" charset="0"/>
                      </a:endParaRPr>
                    </a:p>
                  </a:txBody>
                  <a:tcPr marL="50207" marR="5020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同</a:t>
                      </a:r>
                      <a:r>
                        <a:rPr lang="en-US" sz="2000" kern="100">
                          <a:solidFill>
                            <a:srgbClr val="0000FF"/>
                          </a:solidFill>
                          <a:latin typeface="Times New Roman" pitchFamily="18" charset="0"/>
                          <a:ea typeface="仿宋" pitchFamily="49" charset="-122"/>
                          <a:cs typeface="Times New Roman" pitchFamily="18" charset="0"/>
                        </a:rPr>
                        <a:t>push_back(e)</a:t>
                      </a:r>
                      <a:r>
                        <a:rPr lang="zh-CN" sz="2000" kern="100">
                          <a:solidFill>
                            <a:srgbClr val="0000FF"/>
                          </a:solidFill>
                          <a:latin typeface="Times New Roman" pitchFamily="18" charset="0"/>
                          <a:ea typeface="仿宋" pitchFamily="49" charset="-122"/>
                          <a:cs typeface="Times New Roman" pitchFamily="18" charset="0"/>
                        </a:rPr>
                        <a:t>，采用原地构造对象再添</a:t>
                      </a:r>
                      <a:r>
                        <a:rPr lang="zh-CN" sz="2000" kern="100" smtClean="0">
                          <a:solidFill>
                            <a:srgbClr val="0000FF"/>
                          </a:solidFill>
                          <a:latin typeface="Times New Roman" pitchFamily="18" charset="0"/>
                          <a:ea typeface="仿宋" pitchFamily="49" charset="-122"/>
                          <a:cs typeface="Times New Roman" pitchFamily="18" charset="0"/>
                        </a:rPr>
                        <a:t>加</a:t>
                      </a:r>
                      <a:endParaRPr lang="zh-CN" sz="2000" kern="100">
                        <a:solidFill>
                          <a:srgbClr val="0000FF"/>
                        </a:solidFill>
                        <a:latin typeface="Times New Roman" pitchFamily="18" charset="0"/>
                        <a:ea typeface="仿宋" pitchFamily="49" charset="-122"/>
                        <a:cs typeface="Times New Roman" pitchFamily="18" charset="0"/>
                      </a:endParaRPr>
                    </a:p>
                  </a:txBody>
                  <a:tcPr marL="50207" marR="50207" marT="0" marB="0">
                    <a:solidFill>
                      <a:schemeClr val="bg1"/>
                    </a:solidFill>
                  </a:tcPr>
                </a:tc>
              </a:tr>
              <a:tr h="738143">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insert(pos,e)</a:t>
                      </a:r>
                      <a:endParaRPr lang="zh-CN" sz="2000" kern="100">
                        <a:solidFill>
                          <a:srgbClr val="0000FF"/>
                        </a:solidFill>
                        <a:latin typeface="Times New Roman" pitchFamily="18" charset="0"/>
                        <a:ea typeface="仿宋" pitchFamily="49" charset="-122"/>
                        <a:cs typeface="Times New Roman" pitchFamily="18" charset="0"/>
                      </a:endParaRPr>
                    </a:p>
                  </a:txBody>
                  <a:tcPr marL="50207" marR="5020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在</a:t>
                      </a:r>
                      <a:r>
                        <a:rPr lang="en-US" sz="2000" kern="100">
                          <a:solidFill>
                            <a:srgbClr val="0000FF"/>
                          </a:solidFill>
                          <a:latin typeface="Times New Roman" pitchFamily="18" charset="0"/>
                          <a:ea typeface="仿宋" pitchFamily="49" charset="-122"/>
                          <a:cs typeface="Times New Roman" pitchFamily="18" charset="0"/>
                        </a:rPr>
                        <a:t>pos</a:t>
                      </a:r>
                      <a:r>
                        <a:rPr lang="zh-CN" sz="2000" kern="100">
                          <a:solidFill>
                            <a:srgbClr val="0000FF"/>
                          </a:solidFill>
                          <a:latin typeface="Times New Roman" pitchFamily="18" charset="0"/>
                          <a:ea typeface="仿宋" pitchFamily="49" charset="-122"/>
                          <a:cs typeface="Times New Roman" pitchFamily="18" charset="0"/>
                        </a:rPr>
                        <a:t>位置插入元素</a:t>
                      </a:r>
                      <a:r>
                        <a:rPr lang="en-US" sz="2000" kern="100">
                          <a:solidFill>
                            <a:srgbClr val="0000FF"/>
                          </a:solidFill>
                          <a:latin typeface="Times New Roman" pitchFamily="18" charset="0"/>
                          <a:ea typeface="仿宋" pitchFamily="49" charset="-122"/>
                          <a:cs typeface="Times New Roman" pitchFamily="18" charset="0"/>
                        </a:rPr>
                        <a:t>e</a:t>
                      </a:r>
                      <a:r>
                        <a:rPr lang="zh-CN" sz="2000" kern="100">
                          <a:solidFill>
                            <a:srgbClr val="0000FF"/>
                          </a:solidFill>
                          <a:latin typeface="Times New Roman" pitchFamily="18" charset="0"/>
                          <a:ea typeface="仿宋" pitchFamily="49" charset="-122"/>
                          <a:cs typeface="Times New Roman" pitchFamily="18" charset="0"/>
                        </a:rPr>
                        <a:t>，即将元素</a:t>
                      </a:r>
                      <a:r>
                        <a:rPr lang="en-US" sz="2000" kern="100">
                          <a:solidFill>
                            <a:srgbClr val="0000FF"/>
                          </a:solidFill>
                          <a:latin typeface="Times New Roman" pitchFamily="18" charset="0"/>
                          <a:ea typeface="仿宋" pitchFamily="49" charset="-122"/>
                          <a:cs typeface="Times New Roman" pitchFamily="18" charset="0"/>
                        </a:rPr>
                        <a:t>e</a:t>
                      </a:r>
                      <a:r>
                        <a:rPr lang="zh-CN" sz="2000" kern="100">
                          <a:solidFill>
                            <a:srgbClr val="0000FF"/>
                          </a:solidFill>
                          <a:latin typeface="Times New Roman" pitchFamily="18" charset="0"/>
                          <a:ea typeface="仿宋" pitchFamily="49" charset="-122"/>
                          <a:cs typeface="Times New Roman" pitchFamily="18" charset="0"/>
                        </a:rPr>
                        <a:t>插入到迭代器</a:t>
                      </a:r>
                      <a:r>
                        <a:rPr lang="en-US" sz="2000" kern="100">
                          <a:solidFill>
                            <a:srgbClr val="0000FF"/>
                          </a:solidFill>
                          <a:latin typeface="Times New Roman" pitchFamily="18" charset="0"/>
                          <a:ea typeface="仿宋" pitchFamily="49" charset="-122"/>
                          <a:cs typeface="Times New Roman" pitchFamily="18" charset="0"/>
                        </a:rPr>
                        <a:t>pos</a:t>
                      </a:r>
                      <a:r>
                        <a:rPr lang="zh-CN" sz="2000" kern="100">
                          <a:solidFill>
                            <a:srgbClr val="0000FF"/>
                          </a:solidFill>
                          <a:latin typeface="Times New Roman" pitchFamily="18" charset="0"/>
                          <a:ea typeface="仿宋" pitchFamily="49" charset="-122"/>
                          <a:cs typeface="Times New Roman" pitchFamily="18" charset="0"/>
                        </a:rPr>
                        <a:t>指定元素之前</a:t>
                      </a:r>
                    </a:p>
                  </a:txBody>
                  <a:tcPr marL="50207" marR="50207" marT="0" marB="0">
                    <a:solidFill>
                      <a:schemeClr val="bg1"/>
                    </a:solidFill>
                  </a:tcPr>
                </a:tc>
              </a:tr>
              <a:tr h="476303">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emplace(pos,e)</a:t>
                      </a:r>
                      <a:endParaRPr lang="zh-CN" sz="2000" kern="100">
                        <a:solidFill>
                          <a:srgbClr val="0000FF"/>
                        </a:solidFill>
                        <a:latin typeface="Times New Roman" pitchFamily="18" charset="0"/>
                        <a:ea typeface="仿宋" pitchFamily="49" charset="-122"/>
                        <a:cs typeface="Times New Roman" pitchFamily="18" charset="0"/>
                      </a:endParaRPr>
                    </a:p>
                  </a:txBody>
                  <a:tcPr marL="50207" marR="5020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同</a:t>
                      </a:r>
                      <a:r>
                        <a:rPr lang="en-US" sz="2000" kern="100">
                          <a:solidFill>
                            <a:srgbClr val="0000FF"/>
                          </a:solidFill>
                          <a:latin typeface="Times New Roman" pitchFamily="18" charset="0"/>
                          <a:ea typeface="仿宋" pitchFamily="49" charset="-122"/>
                          <a:cs typeface="Times New Roman" pitchFamily="18" charset="0"/>
                        </a:rPr>
                        <a:t>insert(pos,e)</a:t>
                      </a:r>
                      <a:r>
                        <a:rPr lang="zh-CN" sz="2000" kern="100">
                          <a:solidFill>
                            <a:srgbClr val="0000FF"/>
                          </a:solidFill>
                          <a:latin typeface="Times New Roman" pitchFamily="18" charset="0"/>
                          <a:ea typeface="仿宋" pitchFamily="49" charset="-122"/>
                          <a:cs typeface="Times New Roman" pitchFamily="18" charset="0"/>
                        </a:rPr>
                        <a:t>，采用原地构造对象再插</a:t>
                      </a:r>
                      <a:r>
                        <a:rPr lang="zh-CN" sz="2000" kern="100" smtClean="0">
                          <a:solidFill>
                            <a:srgbClr val="0000FF"/>
                          </a:solidFill>
                          <a:latin typeface="Times New Roman" pitchFamily="18" charset="0"/>
                          <a:ea typeface="仿宋" pitchFamily="49" charset="-122"/>
                          <a:cs typeface="Times New Roman" pitchFamily="18" charset="0"/>
                        </a:rPr>
                        <a:t>入</a:t>
                      </a:r>
                      <a:endParaRPr lang="zh-CN" sz="2000" kern="100">
                        <a:solidFill>
                          <a:srgbClr val="0000FF"/>
                        </a:solidFill>
                        <a:latin typeface="Times New Roman" pitchFamily="18" charset="0"/>
                        <a:ea typeface="仿宋" pitchFamily="49" charset="-122"/>
                        <a:cs typeface="Times New Roman" pitchFamily="18" charset="0"/>
                      </a:endParaRPr>
                    </a:p>
                  </a:txBody>
                  <a:tcPr marL="50207" marR="50207" marT="0" marB="0">
                    <a:solidFill>
                      <a:schemeClr val="bg1"/>
                    </a:solidFill>
                  </a:tcPr>
                </a:tc>
              </a:tr>
              <a:tr h="738143">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erase()</a:t>
                      </a:r>
                      <a:endParaRPr lang="zh-CN" sz="2000" kern="100">
                        <a:solidFill>
                          <a:srgbClr val="0000FF"/>
                        </a:solidFill>
                        <a:latin typeface="Times New Roman" pitchFamily="18" charset="0"/>
                        <a:ea typeface="仿宋" pitchFamily="49" charset="-122"/>
                        <a:cs typeface="Times New Roman" pitchFamily="18" charset="0"/>
                      </a:endParaRPr>
                    </a:p>
                  </a:txBody>
                  <a:tcPr marL="50207" marR="5020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删除当前向量容器中某个迭代器或者迭代器区间指定的元素</a:t>
                      </a:r>
                    </a:p>
                  </a:txBody>
                  <a:tcPr marL="50207" marR="50207" marT="0" marB="0">
                    <a:solidFill>
                      <a:schemeClr val="bg1"/>
                    </a:solidFill>
                  </a:tcPr>
                </a:tc>
              </a:tr>
              <a:tr h="369072">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clear()</a:t>
                      </a:r>
                      <a:endParaRPr lang="zh-CN" sz="2000" kern="100">
                        <a:solidFill>
                          <a:srgbClr val="0000FF"/>
                        </a:solidFill>
                        <a:latin typeface="Times New Roman" pitchFamily="18" charset="0"/>
                        <a:ea typeface="仿宋" pitchFamily="49" charset="-122"/>
                        <a:cs typeface="Times New Roman" pitchFamily="18" charset="0"/>
                      </a:endParaRPr>
                    </a:p>
                  </a:txBody>
                  <a:tcPr marL="50207" marR="5020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删除当前向量容器中所有元素</a:t>
                      </a:r>
                    </a:p>
                  </a:txBody>
                  <a:tcPr marL="50207" marR="50207" marT="0" marB="0">
                    <a:solidFill>
                      <a:schemeClr val="bg1"/>
                    </a:solidFill>
                  </a:tcPr>
                </a:tc>
              </a:tr>
              <a:tr h="369072">
                <a:tc rowSpan="4">
                  <a:txBody>
                    <a:bodyPr/>
                    <a:lstStyle/>
                    <a:p>
                      <a:pPr indent="0" algn="ctr">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迭代器</a:t>
                      </a:r>
                    </a:p>
                  </a:txBody>
                  <a:tcPr marL="50207" marR="50207" marT="0" marB="0" anchor="ctr">
                    <a:solidFill>
                      <a:schemeClr val="bg1"/>
                    </a:solidFill>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begin()</a:t>
                      </a:r>
                      <a:endParaRPr lang="zh-CN" sz="2000" kern="100">
                        <a:solidFill>
                          <a:srgbClr val="0000FF"/>
                        </a:solidFill>
                        <a:latin typeface="Times New Roman" pitchFamily="18" charset="0"/>
                        <a:ea typeface="仿宋" pitchFamily="49" charset="-122"/>
                        <a:cs typeface="Times New Roman" pitchFamily="18" charset="0"/>
                      </a:endParaRPr>
                    </a:p>
                  </a:txBody>
                  <a:tcPr marL="50207" marR="5020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返回当前向量容器中首元素的迭代器</a:t>
                      </a:r>
                    </a:p>
                  </a:txBody>
                  <a:tcPr marL="50207" marR="50207" marT="0" marB="0">
                    <a:solidFill>
                      <a:schemeClr val="bg1"/>
                    </a:solidFill>
                  </a:tcPr>
                </a:tc>
              </a:tr>
              <a:tr h="390527">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end()</a:t>
                      </a:r>
                      <a:endParaRPr lang="zh-CN" sz="2000" kern="100">
                        <a:solidFill>
                          <a:srgbClr val="0000FF"/>
                        </a:solidFill>
                        <a:latin typeface="Times New Roman" pitchFamily="18" charset="0"/>
                        <a:ea typeface="仿宋" pitchFamily="49" charset="-122"/>
                        <a:cs typeface="Times New Roman" pitchFamily="18" charset="0"/>
                      </a:endParaRPr>
                    </a:p>
                  </a:txBody>
                  <a:tcPr marL="50207" marR="5020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返回当前向量容器中末尾元素的后一个元素的迭代器</a:t>
                      </a:r>
                    </a:p>
                  </a:txBody>
                  <a:tcPr marL="50207" marR="50207" marT="0" marB="0">
                    <a:solidFill>
                      <a:schemeClr val="bg1"/>
                    </a:solidFill>
                  </a:tcPr>
                </a:tc>
              </a:tr>
              <a:tr h="401368">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rbegin()</a:t>
                      </a:r>
                      <a:endParaRPr lang="zh-CN" sz="2000" kern="100">
                        <a:solidFill>
                          <a:srgbClr val="0000FF"/>
                        </a:solidFill>
                        <a:latin typeface="Times New Roman" pitchFamily="18" charset="0"/>
                        <a:ea typeface="仿宋" pitchFamily="49" charset="-122"/>
                        <a:cs typeface="Times New Roman" pitchFamily="18" charset="0"/>
                      </a:endParaRPr>
                    </a:p>
                  </a:txBody>
                  <a:tcPr marL="50207" marR="5020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返回当前向量容器中末尾元素的迭代器</a:t>
                      </a:r>
                    </a:p>
                  </a:txBody>
                  <a:tcPr marL="50207" marR="50207" marT="0" marB="0">
                    <a:solidFill>
                      <a:schemeClr val="bg1"/>
                    </a:solidFill>
                  </a:tcPr>
                </a:tc>
              </a:tr>
              <a:tr h="422850">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rend()</a:t>
                      </a:r>
                      <a:endParaRPr lang="zh-CN" sz="2000" kern="100">
                        <a:solidFill>
                          <a:srgbClr val="0000FF"/>
                        </a:solidFill>
                        <a:latin typeface="Times New Roman" pitchFamily="18" charset="0"/>
                        <a:ea typeface="仿宋" pitchFamily="49" charset="-122"/>
                        <a:cs typeface="Times New Roman" pitchFamily="18" charset="0"/>
                      </a:endParaRPr>
                    </a:p>
                  </a:txBody>
                  <a:tcPr marL="50207" marR="5020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返回当前向量容器中首元素的前一个元素的迭代器</a:t>
                      </a:r>
                    </a:p>
                  </a:txBody>
                  <a:tcPr marL="50207" marR="50207" marT="0" marB="0">
                    <a:solidFill>
                      <a:schemeClr val="bg1"/>
                    </a:solidFill>
                  </a:tcPr>
                </a:tc>
              </a:tr>
            </a:tbl>
          </a:graphicData>
        </a:graphic>
      </p:graphicFrame>
      <p:sp>
        <p:nvSpPr>
          <p:cNvPr id="6" name="灯片编号占位符 5"/>
          <p:cNvSpPr>
            <a:spLocks noGrp="1"/>
          </p:cNvSpPr>
          <p:nvPr>
            <p:ph type="sldNum" sz="quarter" idx="12"/>
          </p:nvPr>
        </p:nvSpPr>
        <p:spPr/>
        <p:txBody>
          <a:bodyPr/>
          <a:lstStyle/>
          <a:p>
            <a:fld id="{7AF016A1-9F15-429F-9EFD-84004B73C732}" type="slidenum">
              <a:rPr lang="en-US" altLang="zh-CN" smtClean="0"/>
              <a:pPr/>
              <a:t>11</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57158" y="928670"/>
            <a:ext cx="3000396"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4. vector</a:t>
            </a:r>
            <a:r>
              <a:rPr lang="zh-CN" altLang="en-US" smtClean="0">
                <a:solidFill>
                  <a:schemeClr val="bg1"/>
                </a:solidFill>
                <a:latin typeface="微软雅黑" pitchFamily="34" charset="-122"/>
                <a:ea typeface="微软雅黑" pitchFamily="34" charset="-122"/>
              </a:rPr>
              <a:t>的应用</a:t>
            </a:r>
            <a:endParaRPr lang="zh-CN" altLang="zh-CN" smtClean="0">
              <a:solidFill>
                <a:schemeClr val="bg1"/>
              </a:solidFill>
              <a:latin typeface="微软雅黑" pitchFamily="34" charset="-122"/>
              <a:ea typeface="微软雅黑" pitchFamily="34" charset="-122"/>
            </a:endParaRPr>
          </a:p>
        </p:txBody>
      </p:sp>
      <p:sp>
        <p:nvSpPr>
          <p:cNvPr id="17" name="TextBox 16"/>
          <p:cNvSpPr txBox="1"/>
          <p:nvPr/>
        </p:nvSpPr>
        <p:spPr>
          <a:xfrm>
            <a:off x="357158" y="2000240"/>
            <a:ext cx="8072494" cy="1225592"/>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0"/>
              </a:spcBef>
            </a:pPr>
            <a:r>
              <a:rPr lang="zh-CN" altLang="zh-CN" smtClean="0">
                <a:solidFill>
                  <a:srgbClr val="FF0000"/>
                </a:solidFill>
                <a:ea typeface="楷体" pitchFamily="49" charset="-122"/>
                <a:cs typeface="Times New Roman" pitchFamily="18" charset="0"/>
              </a:rPr>
              <a:t>【例</a:t>
            </a:r>
            <a:r>
              <a:rPr lang="en-US" altLang="zh-CN" smtClean="0">
                <a:solidFill>
                  <a:srgbClr val="FF0000"/>
                </a:solidFill>
                <a:ea typeface="楷体" pitchFamily="49" charset="-122"/>
                <a:cs typeface="Times New Roman" pitchFamily="18" charset="0"/>
              </a:rPr>
              <a:t>2-1</a:t>
            </a:r>
            <a:r>
              <a:rPr lang="zh-CN" altLang="zh-CN" smtClean="0">
                <a:solidFill>
                  <a:srgbClr val="FF0000"/>
                </a:solidFill>
                <a:ea typeface="楷体" pitchFamily="49" charset="-122"/>
                <a:cs typeface="Times New Roman" pitchFamily="18" charset="0"/>
              </a:rPr>
              <a:t>】</a:t>
            </a:r>
            <a:r>
              <a:rPr lang="zh-CN" altLang="zh-CN" smtClean="0">
                <a:solidFill>
                  <a:srgbClr val="0000FF"/>
                </a:solidFill>
                <a:ea typeface="楷体" pitchFamily="49" charset="-122"/>
                <a:cs typeface="Times New Roman" pitchFamily="18" charset="0"/>
              </a:rPr>
              <a:t>假设一个整数序列采用向量容器</a:t>
            </a:r>
            <a:r>
              <a:rPr lang="en-US" altLang="zh-CN" smtClean="0">
                <a:solidFill>
                  <a:srgbClr val="0000FF"/>
                </a:solidFill>
                <a:ea typeface="楷体" pitchFamily="49" charset="-122"/>
                <a:cs typeface="Times New Roman" pitchFamily="18" charset="0"/>
              </a:rPr>
              <a:t>v</a:t>
            </a:r>
            <a:r>
              <a:rPr lang="zh-CN" altLang="zh-CN" smtClean="0">
                <a:solidFill>
                  <a:srgbClr val="0000FF"/>
                </a:solidFill>
                <a:ea typeface="楷体" pitchFamily="49" charset="-122"/>
                <a:cs typeface="Times New Roman" pitchFamily="18" charset="0"/>
              </a:rPr>
              <a:t>存放，设计一个尽可能高效的算法</a:t>
            </a:r>
            <a:r>
              <a:rPr lang="zh-CN" altLang="zh-CN" smtClean="0">
                <a:solidFill>
                  <a:srgbClr val="006600"/>
                </a:solidFill>
                <a:ea typeface="楷体" pitchFamily="49" charset="-122"/>
                <a:cs typeface="Times New Roman" pitchFamily="18" charset="0"/>
              </a:rPr>
              <a:t>删除</a:t>
            </a:r>
            <a:r>
              <a:rPr lang="en-US" altLang="zh-CN" smtClean="0">
                <a:solidFill>
                  <a:srgbClr val="006600"/>
                </a:solidFill>
                <a:ea typeface="楷体" pitchFamily="49" charset="-122"/>
                <a:cs typeface="Times New Roman" pitchFamily="18" charset="0"/>
              </a:rPr>
              <a:t>v</a:t>
            </a:r>
            <a:r>
              <a:rPr lang="zh-CN" altLang="zh-CN" smtClean="0">
                <a:solidFill>
                  <a:srgbClr val="006600"/>
                </a:solidFill>
                <a:ea typeface="楷体" pitchFamily="49" charset="-122"/>
                <a:cs typeface="Times New Roman" pitchFamily="18" charset="0"/>
              </a:rPr>
              <a:t>中所有的奇数</a:t>
            </a:r>
            <a:r>
              <a:rPr lang="zh-CN" altLang="en-US" smtClean="0">
                <a:solidFill>
                  <a:srgbClr val="006600"/>
                </a:solidFill>
                <a:ea typeface="楷体" pitchFamily="49" charset="-122"/>
                <a:cs typeface="Times New Roman" pitchFamily="18" charset="0"/>
              </a:rPr>
              <a:t>元素</a:t>
            </a:r>
            <a:r>
              <a:rPr lang="zh-CN" altLang="zh-CN" smtClean="0">
                <a:solidFill>
                  <a:srgbClr val="0000FF"/>
                </a:solidFill>
                <a:ea typeface="楷体" pitchFamily="49" charset="-122"/>
                <a:cs typeface="Times New Roman" pitchFamily="18" charset="0"/>
              </a:rPr>
              <a:t>，要求删除后</a:t>
            </a:r>
            <a:r>
              <a:rPr lang="en-US" altLang="zh-CN" smtClean="0">
                <a:solidFill>
                  <a:srgbClr val="0000FF"/>
                </a:solidFill>
                <a:ea typeface="楷体" pitchFamily="49" charset="-122"/>
                <a:cs typeface="Times New Roman" pitchFamily="18" charset="0"/>
              </a:rPr>
              <a:t>v</a:t>
            </a:r>
            <a:r>
              <a:rPr lang="zh-CN" altLang="zh-CN" smtClean="0">
                <a:solidFill>
                  <a:srgbClr val="0000FF"/>
                </a:solidFill>
                <a:ea typeface="楷体" pitchFamily="49" charset="-122"/>
                <a:cs typeface="Times New Roman" pitchFamily="18" charset="0"/>
              </a:rPr>
              <a:t>中元素的相对次序保持不变。</a:t>
            </a: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12</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785786" y="428604"/>
            <a:ext cx="8072494" cy="1200329"/>
          </a:xfrm>
          <a:prstGeom prst="rect">
            <a:avLst/>
          </a:prstGeom>
          <a:noFill/>
        </p:spPr>
        <p:txBody>
          <a:bodyPr wrap="square" rtlCol="0">
            <a:spAutoFit/>
          </a:bodyPr>
          <a:lstStyle/>
          <a:p>
            <a:pPr algn="l">
              <a:lnSpc>
                <a:spcPct val="100000"/>
              </a:lnSpc>
              <a:spcBef>
                <a:spcPts val="0"/>
              </a:spcBef>
            </a:pPr>
            <a:r>
              <a:rPr lang="zh-CN" altLang="zh-CN" smtClean="0">
                <a:solidFill>
                  <a:srgbClr val="FF0000"/>
                </a:solidFill>
                <a:latin typeface="Consolas" pitchFamily="49" charset="0"/>
                <a:ea typeface="微软雅黑" pitchFamily="34" charset="-122"/>
                <a:cs typeface="Times New Roman" pitchFamily="18" charset="0"/>
              </a:rPr>
              <a:t>解法</a:t>
            </a:r>
            <a:r>
              <a:rPr lang="en-US" altLang="zh-CN" smtClean="0">
                <a:solidFill>
                  <a:srgbClr val="FF0000"/>
                </a:solidFill>
                <a:latin typeface="Consolas" pitchFamily="49" charset="0"/>
                <a:ea typeface="微软雅黑" pitchFamily="34" charset="-122"/>
                <a:cs typeface="Times New Roman" pitchFamily="18" charset="0"/>
              </a:rPr>
              <a:t>1</a:t>
            </a:r>
            <a:r>
              <a:rPr lang="zh-CN" altLang="zh-CN" smtClean="0">
                <a:solidFill>
                  <a:srgbClr val="FF0000"/>
                </a:solidFill>
                <a:latin typeface="Consolas" pitchFamily="49" charset="0"/>
                <a:ea typeface="微软雅黑" pitchFamily="34" charset="-122"/>
                <a:cs typeface="Times New Roman" pitchFamily="18" charset="0"/>
              </a:rPr>
              <a:t>：整体建表法</a:t>
            </a:r>
            <a:r>
              <a:rPr lang="zh-CN" altLang="zh-CN" smtClean="0">
                <a:solidFill>
                  <a:srgbClr val="0000FF"/>
                </a:solidFill>
                <a:ea typeface="仿宋" pitchFamily="49" charset="-122"/>
                <a:cs typeface="Times New Roman" pitchFamily="18" charset="0"/>
              </a:rPr>
              <a:t>。先将结果</a:t>
            </a:r>
            <a:r>
              <a:rPr lang="en-US" altLang="zh-CN" smtClean="0">
                <a:solidFill>
                  <a:srgbClr val="0000FF"/>
                </a:solidFill>
                <a:ea typeface="仿宋" pitchFamily="49" charset="-122"/>
                <a:cs typeface="Times New Roman" pitchFamily="18" charset="0"/>
              </a:rPr>
              <a:t>v</a:t>
            </a:r>
            <a:r>
              <a:rPr lang="zh-CN" altLang="zh-CN" smtClean="0">
                <a:solidFill>
                  <a:srgbClr val="0000FF"/>
                </a:solidFill>
                <a:ea typeface="仿宋" pitchFamily="49" charset="-122"/>
                <a:cs typeface="Times New Roman" pitchFamily="18" charset="0"/>
              </a:rPr>
              <a:t>看成是一个空表，用</a:t>
            </a:r>
            <a:r>
              <a:rPr lang="en-US" altLang="zh-CN" i="1" smtClean="0">
                <a:solidFill>
                  <a:srgbClr val="0000FF"/>
                </a:solidFill>
                <a:ea typeface="仿宋" pitchFamily="49" charset="-122"/>
                <a:cs typeface="Times New Roman" pitchFamily="18" charset="0"/>
              </a:rPr>
              <a:t>k</a:t>
            </a:r>
            <a:r>
              <a:rPr lang="zh-CN" altLang="zh-CN" smtClean="0">
                <a:solidFill>
                  <a:srgbClr val="0000FF"/>
                </a:solidFill>
                <a:ea typeface="仿宋" pitchFamily="49" charset="-122"/>
                <a:cs typeface="Times New Roman" pitchFamily="18" charset="0"/>
              </a:rPr>
              <a:t>表示结果</a:t>
            </a:r>
            <a:r>
              <a:rPr lang="en-US" altLang="zh-CN" smtClean="0">
                <a:solidFill>
                  <a:srgbClr val="0000FF"/>
                </a:solidFill>
                <a:ea typeface="仿宋" pitchFamily="49" charset="-122"/>
                <a:cs typeface="Times New Roman" pitchFamily="18" charset="0"/>
              </a:rPr>
              <a:t>v</a:t>
            </a:r>
            <a:r>
              <a:rPr lang="zh-CN" altLang="zh-CN" smtClean="0">
                <a:solidFill>
                  <a:srgbClr val="0000FF"/>
                </a:solidFill>
                <a:ea typeface="仿宋" pitchFamily="49" charset="-122"/>
                <a:cs typeface="Times New Roman" pitchFamily="18" charset="0"/>
              </a:rPr>
              <a:t>的元素个数（初始为</a:t>
            </a:r>
            <a:r>
              <a:rPr lang="en-US" altLang="zh-CN" smtClean="0">
                <a:solidFill>
                  <a:srgbClr val="0000FF"/>
                </a:solidFill>
                <a:ea typeface="仿宋" pitchFamily="49" charset="-122"/>
                <a:cs typeface="Times New Roman" pitchFamily="18" charset="0"/>
              </a:rPr>
              <a:t>0</a:t>
            </a:r>
            <a:r>
              <a:rPr lang="zh-CN" altLang="zh-CN" smtClean="0">
                <a:solidFill>
                  <a:srgbClr val="0000FF"/>
                </a:solidFill>
                <a:ea typeface="仿宋" pitchFamily="49" charset="-122"/>
                <a:cs typeface="Times New Roman" pitchFamily="18" charset="0"/>
              </a:rPr>
              <a:t>），用</a:t>
            </a:r>
            <a:r>
              <a:rPr lang="en-US" altLang="zh-CN" i="1" smtClean="0">
                <a:solidFill>
                  <a:srgbClr val="0000FF"/>
                </a:solidFill>
                <a:ea typeface="仿宋" pitchFamily="49" charset="-122"/>
                <a:cs typeface="Times New Roman" pitchFamily="18" charset="0"/>
              </a:rPr>
              <a:t>i</a:t>
            </a:r>
            <a:r>
              <a:rPr lang="zh-CN" altLang="zh-CN" smtClean="0">
                <a:solidFill>
                  <a:srgbClr val="0000FF"/>
                </a:solidFill>
                <a:ea typeface="仿宋" pitchFamily="49" charset="-122"/>
                <a:cs typeface="Times New Roman" pitchFamily="18" charset="0"/>
              </a:rPr>
              <a:t>遍历</a:t>
            </a:r>
            <a:r>
              <a:rPr lang="en-US" altLang="zh-CN" smtClean="0">
                <a:solidFill>
                  <a:srgbClr val="0000FF"/>
                </a:solidFill>
                <a:ea typeface="仿宋" pitchFamily="49" charset="-122"/>
                <a:cs typeface="Times New Roman" pitchFamily="18" charset="0"/>
              </a:rPr>
              <a:t>v</a:t>
            </a:r>
            <a:r>
              <a:rPr lang="zh-CN" altLang="zh-CN" smtClean="0">
                <a:solidFill>
                  <a:srgbClr val="0000FF"/>
                </a:solidFill>
                <a:ea typeface="仿宋" pitchFamily="49" charset="-122"/>
                <a:cs typeface="Times New Roman" pitchFamily="18" charset="0"/>
              </a:rPr>
              <a:t>，遇到偶数时重新插入到</a:t>
            </a:r>
            <a:r>
              <a:rPr lang="en-US" altLang="zh-CN" smtClean="0">
                <a:solidFill>
                  <a:srgbClr val="0000FF"/>
                </a:solidFill>
                <a:ea typeface="仿宋" pitchFamily="49" charset="-122"/>
                <a:cs typeface="Times New Roman" pitchFamily="18" charset="0"/>
              </a:rPr>
              <a:t>v</a:t>
            </a:r>
            <a:r>
              <a:rPr lang="zh-CN" altLang="zh-CN" smtClean="0">
                <a:solidFill>
                  <a:srgbClr val="0000FF"/>
                </a:solidFill>
                <a:ea typeface="仿宋" pitchFamily="49" charset="-122"/>
                <a:cs typeface="Times New Roman" pitchFamily="18" charset="0"/>
              </a:rPr>
              <a:t>中，遇到奇数时跳过。最后置</a:t>
            </a:r>
            <a:r>
              <a:rPr lang="en-US" altLang="zh-CN" smtClean="0">
                <a:solidFill>
                  <a:srgbClr val="0000FF"/>
                </a:solidFill>
                <a:ea typeface="仿宋" pitchFamily="49" charset="-122"/>
                <a:cs typeface="Times New Roman" pitchFamily="18" charset="0"/>
              </a:rPr>
              <a:t>v</a:t>
            </a:r>
            <a:r>
              <a:rPr lang="zh-CN" altLang="zh-CN" smtClean="0">
                <a:solidFill>
                  <a:srgbClr val="0000FF"/>
                </a:solidFill>
                <a:ea typeface="仿宋" pitchFamily="49" charset="-122"/>
                <a:cs typeface="Times New Roman" pitchFamily="18" charset="0"/>
              </a:rPr>
              <a:t>的长度为</a:t>
            </a:r>
            <a:r>
              <a:rPr lang="en-US" altLang="zh-CN" i="1" smtClean="0">
                <a:solidFill>
                  <a:srgbClr val="0000FF"/>
                </a:solidFill>
                <a:ea typeface="仿宋" pitchFamily="49" charset="-122"/>
                <a:cs typeface="Times New Roman" pitchFamily="18" charset="0"/>
              </a:rPr>
              <a:t>k</a:t>
            </a:r>
            <a:r>
              <a:rPr lang="zh-CN" altLang="zh-CN" smtClean="0">
                <a:solidFill>
                  <a:srgbClr val="0000FF"/>
                </a:solidFill>
                <a:ea typeface="仿宋" pitchFamily="49" charset="-122"/>
                <a:cs typeface="Times New Roman" pitchFamily="18" charset="0"/>
              </a:rPr>
              <a:t>。</a:t>
            </a:r>
          </a:p>
        </p:txBody>
      </p:sp>
      <p:sp>
        <p:nvSpPr>
          <p:cNvPr id="20" name="TextBox 19"/>
          <p:cNvSpPr txBox="1"/>
          <p:nvPr/>
        </p:nvSpPr>
        <p:spPr>
          <a:xfrm>
            <a:off x="785786" y="1936578"/>
            <a:ext cx="7929618" cy="406419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delodd1</a:t>
            </a:r>
            <a:r>
              <a:rPr lang="en-US" altLang="zh-CN" sz="2000" smtClean="0">
                <a:solidFill>
                  <a:srgbClr val="0000FF"/>
                </a:solidFill>
                <a:latin typeface="Times New Roman" pitchFamily="18" charset="0"/>
                <a:ea typeface="仿宋" pitchFamily="49" charset="-122"/>
                <a:cs typeface="Times New Roman" pitchFamily="18" charset="0"/>
              </a:rPr>
              <a:t>(vector&lt;int&gt;&amp;v)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解法</a:t>
            </a:r>
            <a:r>
              <a:rPr lang="en-US" altLang="zh-CN" sz="2000" smtClean="0">
                <a:solidFill>
                  <a:srgbClr val="00B0F0"/>
                </a:solidFill>
                <a:latin typeface="Times New Roman" pitchFamily="18" charset="0"/>
                <a:ea typeface="仿宋" pitchFamily="49" charset="-122"/>
                <a:cs typeface="Times New Roman" pitchFamily="18" charset="0"/>
              </a:rPr>
              <a:t>1</a:t>
            </a:r>
            <a:r>
              <a:rPr lang="zh-CN" altLang="zh-CN" sz="2000" smtClean="0">
                <a:solidFill>
                  <a:srgbClr val="00B0F0"/>
                </a:solidFill>
                <a:latin typeface="Times New Roman" pitchFamily="18" charset="0"/>
                <a:ea typeface="仿宋" pitchFamily="49" charset="-122"/>
                <a:cs typeface="Times New Roman" pitchFamily="18" charset="0"/>
              </a:rPr>
              <a:t>的算法</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k=0;								</a:t>
            </a:r>
            <a:r>
              <a:rPr lang="en-US" altLang="zh-CN" sz="2000" smtClean="0">
                <a:solidFill>
                  <a:srgbClr val="00B0F0"/>
                </a:solidFill>
                <a:latin typeface="Times New Roman" pitchFamily="18" charset="0"/>
                <a:ea typeface="仿宋" pitchFamily="49" charset="-122"/>
                <a:cs typeface="Times New Roman" pitchFamily="18" charset="0"/>
              </a:rPr>
              <a:t>//k</a:t>
            </a:r>
            <a:r>
              <a:rPr lang="zh-CN" altLang="zh-CN" sz="2000" smtClean="0">
                <a:solidFill>
                  <a:srgbClr val="00B0F0"/>
                </a:solidFill>
                <a:latin typeface="Times New Roman" pitchFamily="18" charset="0"/>
                <a:ea typeface="仿宋" pitchFamily="49" charset="-122"/>
                <a:cs typeface="Times New Roman" pitchFamily="18" charset="0"/>
              </a:rPr>
              <a:t>记录结果</a:t>
            </a:r>
            <a:r>
              <a:rPr lang="en-US" altLang="zh-CN" sz="2000" smtClean="0">
                <a:solidFill>
                  <a:srgbClr val="00B0F0"/>
                </a:solidFill>
                <a:latin typeface="Times New Roman" pitchFamily="18" charset="0"/>
                <a:ea typeface="仿宋" pitchFamily="49" charset="-122"/>
                <a:cs typeface="Times New Roman" pitchFamily="18" charset="0"/>
              </a:rPr>
              <a:t>v</a:t>
            </a:r>
            <a:r>
              <a:rPr lang="zh-CN" altLang="zh-CN" sz="2000" smtClean="0">
                <a:solidFill>
                  <a:srgbClr val="00B0F0"/>
                </a:solidFill>
                <a:latin typeface="Times New Roman" pitchFamily="18" charset="0"/>
                <a:ea typeface="仿宋" pitchFamily="49" charset="-122"/>
                <a:cs typeface="Times New Roman" pitchFamily="18" charset="0"/>
              </a:rPr>
              <a:t>中的元素个数</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i=0;</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while(i&lt;v.size())</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if(</a:t>
            </a:r>
            <a:r>
              <a:rPr lang="en-US" altLang="zh-CN" sz="2000" smtClean="0">
                <a:solidFill>
                  <a:srgbClr val="FF00FF"/>
                </a:solidFill>
                <a:latin typeface="Times New Roman" pitchFamily="18" charset="0"/>
                <a:ea typeface="仿宋" pitchFamily="49" charset="-122"/>
                <a:cs typeface="Times New Roman" pitchFamily="18" charset="0"/>
              </a:rPr>
              <a:t>v[i]%2==0</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//v[i]</a:t>
            </a:r>
            <a:r>
              <a:rPr lang="zh-CN" altLang="zh-CN" sz="2000" smtClean="0">
                <a:solidFill>
                  <a:srgbClr val="00B0F0"/>
                </a:solidFill>
                <a:latin typeface="Times New Roman" pitchFamily="18" charset="0"/>
                <a:ea typeface="仿宋" pitchFamily="49" charset="-122"/>
                <a:cs typeface="Times New Roman" pitchFamily="18" charset="0"/>
              </a:rPr>
              <a:t>是偶数</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v[k]=v[i];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将</a:t>
            </a:r>
            <a:r>
              <a:rPr lang="en-US" altLang="zh-CN" sz="2000" smtClean="0">
                <a:solidFill>
                  <a:srgbClr val="00B0F0"/>
                </a:solidFill>
                <a:latin typeface="Times New Roman" pitchFamily="18" charset="0"/>
                <a:ea typeface="仿宋" pitchFamily="49" charset="-122"/>
                <a:cs typeface="Times New Roman" pitchFamily="18" charset="0"/>
              </a:rPr>
              <a:t>v[i]</a:t>
            </a:r>
            <a:r>
              <a:rPr lang="zh-CN" altLang="zh-CN" sz="2000" smtClean="0">
                <a:solidFill>
                  <a:srgbClr val="00B0F0"/>
                </a:solidFill>
                <a:latin typeface="Times New Roman" pitchFamily="18" charset="0"/>
                <a:ea typeface="仿宋" pitchFamily="49" charset="-122"/>
                <a:cs typeface="Times New Roman" pitchFamily="18" charset="0"/>
              </a:rPr>
              <a:t>重新插入到结果</a:t>
            </a:r>
            <a:r>
              <a:rPr lang="en-US" altLang="zh-CN" sz="2000" smtClean="0">
                <a:solidFill>
                  <a:srgbClr val="00B0F0"/>
                </a:solidFill>
                <a:latin typeface="Times New Roman" pitchFamily="18" charset="0"/>
                <a:ea typeface="仿宋" pitchFamily="49" charset="-122"/>
                <a:cs typeface="Times New Roman" pitchFamily="18" charset="0"/>
              </a:rPr>
              <a:t>v</a:t>
            </a:r>
            <a:r>
              <a:rPr lang="zh-CN" altLang="zh-CN" sz="2000" smtClean="0">
                <a:solidFill>
                  <a:srgbClr val="00B0F0"/>
                </a:solidFill>
                <a:latin typeface="Times New Roman" pitchFamily="18" charset="0"/>
                <a:ea typeface="仿宋" pitchFamily="49" charset="-122"/>
                <a:cs typeface="Times New Roman" pitchFamily="18" charset="0"/>
              </a:rPr>
              <a:t>中</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k++;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结果</a:t>
            </a:r>
            <a:r>
              <a:rPr lang="en-US" altLang="zh-CN" sz="2000" smtClean="0">
                <a:solidFill>
                  <a:srgbClr val="00B0F0"/>
                </a:solidFill>
                <a:latin typeface="Times New Roman" pitchFamily="18" charset="0"/>
                <a:ea typeface="仿宋" pitchFamily="49" charset="-122"/>
                <a:cs typeface="Times New Roman" pitchFamily="18" charset="0"/>
              </a:rPr>
              <a:t>v</a:t>
            </a:r>
            <a:r>
              <a:rPr lang="zh-CN" altLang="zh-CN" sz="2000" smtClean="0">
                <a:solidFill>
                  <a:srgbClr val="00B0F0"/>
                </a:solidFill>
                <a:latin typeface="Times New Roman" pitchFamily="18" charset="0"/>
                <a:ea typeface="仿宋" pitchFamily="49" charset="-122"/>
                <a:cs typeface="Times New Roman" pitchFamily="18" charset="0"/>
              </a:rPr>
              <a:t>的长度增</a:t>
            </a:r>
            <a:r>
              <a:rPr lang="en-US" altLang="zh-CN" sz="2000" smtClean="0">
                <a:solidFill>
                  <a:srgbClr val="00B0F0"/>
                </a:solidFill>
                <a:latin typeface="Times New Roman" pitchFamily="18" charset="0"/>
                <a:ea typeface="仿宋" pitchFamily="49" charset="-122"/>
                <a:cs typeface="Times New Roman" pitchFamily="18" charset="0"/>
              </a:rPr>
              <a:t>1</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v.resize(k);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设置</a:t>
            </a:r>
            <a:r>
              <a:rPr lang="en-US" altLang="zh-CN" sz="2000" smtClean="0">
                <a:solidFill>
                  <a:srgbClr val="00B0F0"/>
                </a:solidFill>
                <a:latin typeface="Times New Roman" pitchFamily="18" charset="0"/>
                <a:ea typeface="仿宋" pitchFamily="49" charset="-122"/>
                <a:cs typeface="Times New Roman" pitchFamily="18" charset="0"/>
              </a:rPr>
              <a:t>v</a:t>
            </a:r>
            <a:r>
              <a:rPr lang="zh-CN" altLang="zh-CN" sz="2000" smtClean="0">
                <a:solidFill>
                  <a:srgbClr val="00B0F0"/>
                </a:solidFill>
                <a:latin typeface="Times New Roman" pitchFamily="18" charset="0"/>
                <a:ea typeface="仿宋" pitchFamily="49" charset="-122"/>
                <a:cs typeface="Times New Roman" pitchFamily="18" charset="0"/>
              </a:rPr>
              <a:t>的长度为</a:t>
            </a:r>
            <a:r>
              <a:rPr lang="en-US" altLang="zh-CN" sz="2000" smtClean="0">
                <a:solidFill>
                  <a:srgbClr val="00B0F0"/>
                </a:solidFill>
                <a:latin typeface="Times New Roman" pitchFamily="18" charset="0"/>
                <a:ea typeface="仿宋" pitchFamily="49" charset="-122"/>
                <a:cs typeface="Times New Roman" pitchFamily="18" charset="0"/>
              </a:rPr>
              <a:t>k</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8" name="TextBox 7"/>
          <p:cNvSpPr txBox="1"/>
          <p:nvPr/>
        </p:nvSpPr>
        <p:spPr>
          <a:xfrm>
            <a:off x="142844" y="671436"/>
            <a:ext cx="500066" cy="461665"/>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b="0" smtClean="0">
                <a:solidFill>
                  <a:srgbClr val="FF0000"/>
                </a:solidFill>
                <a:latin typeface="微软雅黑" pitchFamily="34" charset="-122"/>
                <a:ea typeface="微软雅黑" pitchFamily="34" charset="-122"/>
                <a:cs typeface="Consolas" pitchFamily="49" charset="0"/>
              </a:rPr>
              <a:t>解</a:t>
            </a:r>
            <a:endParaRPr lang="zh-CN" altLang="en-US"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13</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85720" y="285728"/>
            <a:ext cx="8358246" cy="1200329"/>
          </a:xfrm>
          <a:prstGeom prst="rect">
            <a:avLst/>
          </a:prstGeom>
          <a:noFill/>
        </p:spPr>
        <p:txBody>
          <a:bodyPr wrap="square" rtlCol="0">
            <a:spAutoFit/>
          </a:bodyPr>
          <a:lstStyle/>
          <a:p>
            <a:pPr algn="l">
              <a:lnSpc>
                <a:spcPct val="100000"/>
              </a:lnSpc>
              <a:spcBef>
                <a:spcPts val="0"/>
              </a:spcBef>
            </a:pPr>
            <a:r>
              <a:rPr lang="zh-CN" altLang="zh-CN" smtClean="0">
                <a:solidFill>
                  <a:srgbClr val="FF0000"/>
                </a:solidFill>
                <a:latin typeface="Consolas" pitchFamily="49" charset="0"/>
                <a:ea typeface="微软雅黑" pitchFamily="34" charset="-122"/>
                <a:cs typeface="Times New Roman" pitchFamily="18" charset="0"/>
              </a:rPr>
              <a:t>解法</a:t>
            </a:r>
            <a:r>
              <a:rPr lang="en-US" altLang="zh-CN" smtClean="0">
                <a:solidFill>
                  <a:srgbClr val="FF0000"/>
                </a:solidFill>
                <a:latin typeface="Consolas" pitchFamily="49" charset="0"/>
                <a:ea typeface="微软雅黑" pitchFamily="34" charset="-122"/>
                <a:cs typeface="Times New Roman" pitchFamily="18" charset="0"/>
              </a:rPr>
              <a:t>2</a:t>
            </a:r>
            <a:r>
              <a:rPr lang="zh-CN" altLang="zh-CN" smtClean="0">
                <a:solidFill>
                  <a:srgbClr val="FF0000"/>
                </a:solidFill>
                <a:latin typeface="Consolas" pitchFamily="49" charset="0"/>
                <a:ea typeface="微软雅黑" pitchFamily="34" charset="-122"/>
                <a:cs typeface="Times New Roman" pitchFamily="18" charset="0"/>
              </a:rPr>
              <a:t>：移动法</a:t>
            </a:r>
            <a:r>
              <a:rPr lang="zh-CN" altLang="zh-CN" smtClean="0">
                <a:solidFill>
                  <a:srgbClr val="0000FF"/>
                </a:solidFill>
                <a:ea typeface="仿宋" pitchFamily="49" charset="-122"/>
                <a:cs typeface="Times New Roman" pitchFamily="18" charset="0"/>
              </a:rPr>
              <a:t>。先将结果</a:t>
            </a:r>
            <a:r>
              <a:rPr lang="en-US" altLang="zh-CN" smtClean="0">
                <a:solidFill>
                  <a:srgbClr val="0000FF"/>
                </a:solidFill>
                <a:ea typeface="仿宋" pitchFamily="49" charset="-122"/>
                <a:cs typeface="Times New Roman" pitchFamily="18" charset="0"/>
              </a:rPr>
              <a:t>v</a:t>
            </a:r>
            <a:r>
              <a:rPr lang="zh-CN" altLang="zh-CN" smtClean="0">
                <a:solidFill>
                  <a:srgbClr val="0000FF"/>
                </a:solidFill>
                <a:ea typeface="仿宋" pitchFamily="49" charset="-122"/>
                <a:cs typeface="Times New Roman" pitchFamily="18" charset="0"/>
              </a:rPr>
              <a:t>看成是整个表，用</a:t>
            </a:r>
            <a:r>
              <a:rPr lang="en-US" altLang="zh-CN" i="1" smtClean="0">
                <a:solidFill>
                  <a:srgbClr val="0000FF"/>
                </a:solidFill>
                <a:ea typeface="仿宋" pitchFamily="49" charset="-122"/>
                <a:cs typeface="Times New Roman" pitchFamily="18" charset="0"/>
              </a:rPr>
              <a:t>k</a:t>
            </a:r>
            <a:r>
              <a:rPr lang="zh-CN" altLang="zh-CN" smtClean="0">
                <a:solidFill>
                  <a:srgbClr val="0000FF"/>
                </a:solidFill>
                <a:ea typeface="仿宋" pitchFamily="49" charset="-122"/>
                <a:cs typeface="Times New Roman" pitchFamily="18" charset="0"/>
              </a:rPr>
              <a:t>表示要删除的元素个数（初始为</a:t>
            </a:r>
            <a:r>
              <a:rPr lang="en-US" altLang="zh-CN" smtClean="0">
                <a:solidFill>
                  <a:srgbClr val="0000FF"/>
                </a:solidFill>
                <a:ea typeface="仿宋" pitchFamily="49" charset="-122"/>
                <a:cs typeface="Times New Roman" pitchFamily="18" charset="0"/>
              </a:rPr>
              <a:t>0</a:t>
            </a:r>
            <a:r>
              <a:rPr lang="zh-CN" altLang="zh-CN" smtClean="0">
                <a:solidFill>
                  <a:srgbClr val="0000FF"/>
                </a:solidFill>
                <a:ea typeface="仿宋" pitchFamily="49" charset="-122"/>
                <a:cs typeface="Times New Roman" pitchFamily="18" charset="0"/>
              </a:rPr>
              <a:t>），用</a:t>
            </a:r>
            <a:r>
              <a:rPr lang="en-US" altLang="zh-CN" i="1" smtClean="0">
                <a:solidFill>
                  <a:srgbClr val="0000FF"/>
                </a:solidFill>
                <a:ea typeface="仿宋" pitchFamily="49" charset="-122"/>
                <a:cs typeface="Times New Roman" pitchFamily="18" charset="0"/>
              </a:rPr>
              <a:t>i</a:t>
            </a:r>
            <a:r>
              <a:rPr lang="zh-CN" altLang="zh-CN" smtClean="0">
                <a:solidFill>
                  <a:srgbClr val="0000FF"/>
                </a:solidFill>
                <a:ea typeface="仿宋" pitchFamily="49" charset="-122"/>
                <a:cs typeface="Times New Roman" pitchFamily="18" charset="0"/>
              </a:rPr>
              <a:t>遍历</a:t>
            </a:r>
            <a:r>
              <a:rPr lang="en-US" altLang="zh-CN" smtClean="0">
                <a:solidFill>
                  <a:srgbClr val="0000FF"/>
                </a:solidFill>
                <a:ea typeface="仿宋" pitchFamily="49" charset="-122"/>
                <a:cs typeface="Times New Roman" pitchFamily="18" charset="0"/>
              </a:rPr>
              <a:t>v</a:t>
            </a:r>
            <a:r>
              <a:rPr lang="zh-CN" altLang="zh-CN" smtClean="0">
                <a:solidFill>
                  <a:srgbClr val="0000FF"/>
                </a:solidFill>
                <a:ea typeface="仿宋" pitchFamily="49" charset="-122"/>
                <a:cs typeface="Times New Roman" pitchFamily="18" charset="0"/>
              </a:rPr>
              <a:t>，遇到偶数时将</a:t>
            </a:r>
            <a:r>
              <a:rPr lang="en-US" altLang="zh-CN" smtClean="0">
                <a:solidFill>
                  <a:srgbClr val="0000FF"/>
                </a:solidFill>
                <a:ea typeface="仿宋" pitchFamily="49" charset="-122"/>
                <a:cs typeface="Times New Roman" pitchFamily="18" charset="0"/>
              </a:rPr>
              <a:t>v[</a:t>
            </a:r>
            <a:r>
              <a:rPr lang="en-US" altLang="zh-CN" i="1" smtClean="0">
                <a:solidFill>
                  <a:srgbClr val="0000FF"/>
                </a:solidFill>
                <a:ea typeface="仿宋" pitchFamily="49" charset="-122"/>
                <a:cs typeface="Times New Roman" pitchFamily="18" charset="0"/>
              </a:rPr>
              <a:t>i</a:t>
            </a:r>
            <a:r>
              <a:rPr lang="en-US" altLang="zh-CN" smtClean="0">
                <a:solidFill>
                  <a:srgbClr val="0000FF"/>
                </a:solidFill>
                <a:ea typeface="仿宋" pitchFamily="49" charset="-122"/>
                <a:cs typeface="Times New Roman" pitchFamily="18" charset="0"/>
              </a:rPr>
              <a:t>]</a:t>
            </a:r>
            <a:r>
              <a:rPr lang="zh-CN" altLang="zh-CN" smtClean="0">
                <a:solidFill>
                  <a:srgbClr val="0000FF"/>
                </a:solidFill>
                <a:ea typeface="仿宋" pitchFamily="49" charset="-122"/>
                <a:cs typeface="Times New Roman" pitchFamily="18" charset="0"/>
              </a:rPr>
              <a:t>前移</a:t>
            </a:r>
            <a:r>
              <a:rPr lang="en-US" altLang="zh-CN" i="1" smtClean="0">
                <a:solidFill>
                  <a:srgbClr val="0000FF"/>
                </a:solidFill>
                <a:ea typeface="仿宋" pitchFamily="49" charset="-122"/>
                <a:cs typeface="Times New Roman" pitchFamily="18" charset="0"/>
              </a:rPr>
              <a:t>k</a:t>
            </a:r>
            <a:r>
              <a:rPr lang="zh-CN" altLang="zh-CN" smtClean="0">
                <a:solidFill>
                  <a:srgbClr val="0000FF"/>
                </a:solidFill>
                <a:ea typeface="仿宋" pitchFamily="49" charset="-122"/>
                <a:cs typeface="Times New Roman" pitchFamily="18" charset="0"/>
              </a:rPr>
              <a:t>个位置，遇到奇数时将</a:t>
            </a:r>
            <a:r>
              <a:rPr lang="en-US" altLang="zh-CN" i="1" smtClean="0">
                <a:solidFill>
                  <a:srgbClr val="0000FF"/>
                </a:solidFill>
                <a:ea typeface="仿宋" pitchFamily="49" charset="-122"/>
                <a:cs typeface="Times New Roman" pitchFamily="18" charset="0"/>
              </a:rPr>
              <a:t>k</a:t>
            </a:r>
            <a:r>
              <a:rPr lang="zh-CN" altLang="zh-CN" smtClean="0">
                <a:solidFill>
                  <a:srgbClr val="0000FF"/>
                </a:solidFill>
                <a:ea typeface="仿宋" pitchFamily="49" charset="-122"/>
                <a:cs typeface="Times New Roman" pitchFamily="18" charset="0"/>
              </a:rPr>
              <a:t>增</a:t>
            </a:r>
            <a:r>
              <a:rPr lang="en-US" altLang="zh-CN" smtClean="0">
                <a:solidFill>
                  <a:srgbClr val="0000FF"/>
                </a:solidFill>
                <a:ea typeface="仿宋" pitchFamily="49" charset="-122"/>
                <a:cs typeface="Times New Roman" pitchFamily="18" charset="0"/>
              </a:rPr>
              <a:t>1</a:t>
            </a:r>
            <a:r>
              <a:rPr lang="zh-CN" altLang="zh-CN" smtClean="0">
                <a:solidFill>
                  <a:srgbClr val="0000FF"/>
                </a:solidFill>
                <a:ea typeface="仿宋" pitchFamily="49" charset="-122"/>
                <a:cs typeface="Times New Roman" pitchFamily="18" charset="0"/>
              </a:rPr>
              <a:t>。最后置</a:t>
            </a:r>
            <a:r>
              <a:rPr lang="en-US" altLang="zh-CN" smtClean="0">
                <a:solidFill>
                  <a:srgbClr val="0000FF"/>
                </a:solidFill>
                <a:ea typeface="仿宋" pitchFamily="49" charset="-122"/>
                <a:cs typeface="Times New Roman" pitchFamily="18" charset="0"/>
              </a:rPr>
              <a:t>v</a:t>
            </a:r>
            <a:r>
              <a:rPr lang="zh-CN" altLang="zh-CN" smtClean="0">
                <a:solidFill>
                  <a:srgbClr val="0000FF"/>
                </a:solidFill>
                <a:ea typeface="仿宋" pitchFamily="49" charset="-122"/>
                <a:cs typeface="Times New Roman" pitchFamily="18" charset="0"/>
              </a:rPr>
              <a:t>的长度为</a:t>
            </a:r>
            <a:r>
              <a:rPr lang="en-US" altLang="zh-CN" i="1" smtClean="0">
                <a:solidFill>
                  <a:srgbClr val="0000FF"/>
                </a:solidFill>
                <a:ea typeface="仿宋" pitchFamily="49" charset="-122"/>
                <a:cs typeface="Times New Roman" pitchFamily="18" charset="0"/>
              </a:rPr>
              <a:t>n</a:t>
            </a:r>
            <a:r>
              <a:rPr lang="en-US" altLang="zh-CN" smtClean="0">
                <a:solidFill>
                  <a:srgbClr val="0000FF"/>
                </a:solidFill>
                <a:ea typeface="仿宋" pitchFamily="49" charset="-122"/>
                <a:cs typeface="Times New Roman" pitchFamily="18" charset="0"/>
              </a:rPr>
              <a:t>-</a:t>
            </a:r>
            <a:r>
              <a:rPr lang="en-US" altLang="zh-CN" i="1" smtClean="0">
                <a:solidFill>
                  <a:srgbClr val="0000FF"/>
                </a:solidFill>
                <a:ea typeface="仿宋" pitchFamily="49" charset="-122"/>
                <a:cs typeface="Times New Roman" pitchFamily="18" charset="0"/>
              </a:rPr>
              <a:t>k</a:t>
            </a:r>
            <a:r>
              <a:rPr lang="zh-CN" altLang="zh-CN" smtClean="0">
                <a:solidFill>
                  <a:srgbClr val="0000FF"/>
                </a:solidFill>
                <a:ea typeface="仿宋" pitchFamily="49" charset="-122"/>
                <a:cs typeface="Times New Roman" pitchFamily="18" charset="0"/>
              </a:rPr>
              <a:t>。</a:t>
            </a:r>
            <a:endParaRPr lang="zh-CN" altLang="en-US" smtClean="0">
              <a:solidFill>
                <a:srgbClr val="0000FF"/>
              </a:solidFill>
              <a:ea typeface="仿宋" pitchFamily="49" charset="-122"/>
              <a:cs typeface="Times New Roman" pitchFamily="18" charset="0"/>
            </a:endParaRPr>
          </a:p>
        </p:txBody>
      </p:sp>
      <p:sp>
        <p:nvSpPr>
          <p:cNvPr id="12" name="TextBox 11"/>
          <p:cNvSpPr txBox="1"/>
          <p:nvPr/>
        </p:nvSpPr>
        <p:spPr>
          <a:xfrm>
            <a:off x="785786" y="1785926"/>
            <a:ext cx="7286676" cy="406419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delodd2</a:t>
            </a:r>
            <a:r>
              <a:rPr lang="en-US" altLang="zh-CN" sz="2000" smtClean="0">
                <a:solidFill>
                  <a:srgbClr val="0000FF"/>
                </a:solidFill>
                <a:latin typeface="Times New Roman" pitchFamily="18" charset="0"/>
                <a:ea typeface="仿宋" pitchFamily="49" charset="-122"/>
                <a:cs typeface="Times New Roman" pitchFamily="18" charset="0"/>
              </a:rPr>
              <a:t>(vector&lt;int&gt;&amp;v)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解法</a:t>
            </a:r>
            <a:r>
              <a:rPr lang="en-US" altLang="zh-CN" sz="2000" smtClean="0">
                <a:solidFill>
                  <a:srgbClr val="00B0F0"/>
                </a:solidFill>
                <a:latin typeface="Times New Roman" pitchFamily="18" charset="0"/>
                <a:ea typeface="仿宋" pitchFamily="49" charset="-122"/>
                <a:cs typeface="Times New Roman" pitchFamily="18" charset="0"/>
              </a:rPr>
              <a:t>2</a:t>
            </a:r>
            <a:r>
              <a:rPr lang="zh-CN" altLang="zh-CN" sz="2000" smtClean="0">
                <a:solidFill>
                  <a:srgbClr val="00B0F0"/>
                </a:solidFill>
                <a:latin typeface="Times New Roman" pitchFamily="18" charset="0"/>
                <a:ea typeface="仿宋" pitchFamily="49" charset="-122"/>
                <a:cs typeface="Times New Roman" pitchFamily="18" charset="0"/>
              </a:rPr>
              <a:t>的算法</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k=0;							</a:t>
            </a:r>
            <a:r>
              <a:rPr lang="en-US" altLang="zh-CN" sz="2000" smtClean="0">
                <a:solidFill>
                  <a:srgbClr val="00B0F0"/>
                </a:solidFill>
                <a:latin typeface="Times New Roman" pitchFamily="18" charset="0"/>
                <a:ea typeface="仿宋" pitchFamily="49" charset="-122"/>
                <a:cs typeface="Times New Roman" pitchFamily="18" charset="0"/>
              </a:rPr>
              <a:t>//k</a:t>
            </a:r>
            <a:r>
              <a:rPr lang="zh-CN" altLang="zh-CN" sz="2000" smtClean="0">
                <a:solidFill>
                  <a:srgbClr val="00B0F0"/>
                </a:solidFill>
                <a:latin typeface="Times New Roman" pitchFamily="18" charset="0"/>
                <a:ea typeface="仿宋" pitchFamily="49" charset="-122"/>
                <a:cs typeface="Times New Roman" pitchFamily="18" charset="0"/>
              </a:rPr>
              <a:t>记录删除的元素个数</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i=0;</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while(i&lt;v.size())</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if(</a:t>
            </a:r>
            <a:r>
              <a:rPr lang="en-US" altLang="zh-CN" sz="2000" smtClean="0">
                <a:solidFill>
                  <a:srgbClr val="FF00FF"/>
                </a:solidFill>
                <a:latin typeface="Times New Roman" pitchFamily="18" charset="0"/>
                <a:ea typeface="仿宋" pitchFamily="49" charset="-122"/>
                <a:cs typeface="Times New Roman" pitchFamily="18" charset="0"/>
              </a:rPr>
              <a:t>v[i]%2==0</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//v[i]</a:t>
            </a:r>
            <a:r>
              <a:rPr lang="zh-CN" altLang="zh-CN" sz="2000" smtClean="0">
                <a:solidFill>
                  <a:srgbClr val="00B0F0"/>
                </a:solidFill>
                <a:latin typeface="Times New Roman" pitchFamily="18" charset="0"/>
                <a:ea typeface="仿宋" pitchFamily="49" charset="-122"/>
                <a:cs typeface="Times New Roman" pitchFamily="18" charset="0"/>
              </a:rPr>
              <a:t>是偶数</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v[i-k]=v[i];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将</a:t>
            </a:r>
            <a:r>
              <a:rPr lang="en-US" altLang="zh-CN" sz="2000" smtClean="0">
                <a:solidFill>
                  <a:srgbClr val="00B0F0"/>
                </a:solidFill>
                <a:latin typeface="Times New Roman" pitchFamily="18" charset="0"/>
                <a:ea typeface="仿宋" pitchFamily="49" charset="-122"/>
                <a:cs typeface="Times New Roman" pitchFamily="18" charset="0"/>
              </a:rPr>
              <a:t>v[i]</a:t>
            </a:r>
            <a:r>
              <a:rPr lang="zh-CN" altLang="zh-CN" sz="2000" smtClean="0">
                <a:solidFill>
                  <a:srgbClr val="00B0F0"/>
                </a:solidFill>
                <a:latin typeface="Times New Roman" pitchFamily="18" charset="0"/>
                <a:ea typeface="仿宋" pitchFamily="49" charset="-122"/>
                <a:cs typeface="Times New Roman" pitchFamily="18" charset="0"/>
              </a:rPr>
              <a:t>前移</a:t>
            </a:r>
            <a:r>
              <a:rPr lang="en-US" altLang="zh-CN" sz="2000" smtClean="0">
                <a:solidFill>
                  <a:srgbClr val="00B0F0"/>
                </a:solidFill>
                <a:latin typeface="Times New Roman" pitchFamily="18" charset="0"/>
                <a:ea typeface="仿宋" pitchFamily="49" charset="-122"/>
                <a:cs typeface="Times New Roman" pitchFamily="18" charset="0"/>
              </a:rPr>
              <a:t>k</a:t>
            </a:r>
            <a:r>
              <a:rPr lang="zh-CN" altLang="zh-CN" sz="2000" smtClean="0">
                <a:solidFill>
                  <a:srgbClr val="00B0F0"/>
                </a:solidFill>
                <a:latin typeface="Times New Roman" pitchFamily="18" charset="0"/>
                <a:ea typeface="仿宋" pitchFamily="49" charset="-122"/>
                <a:cs typeface="Times New Roman" pitchFamily="18" charset="0"/>
              </a:rPr>
              <a:t>个位置</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else								</a:t>
            </a:r>
            <a:r>
              <a:rPr lang="en-US" altLang="zh-CN" sz="2000" smtClean="0">
                <a:solidFill>
                  <a:srgbClr val="00B0F0"/>
                </a:solidFill>
                <a:latin typeface="Times New Roman" pitchFamily="18" charset="0"/>
                <a:ea typeface="仿宋" pitchFamily="49" charset="-122"/>
                <a:cs typeface="Times New Roman" pitchFamily="18" charset="0"/>
              </a:rPr>
              <a:t>//v[i]</a:t>
            </a:r>
            <a:r>
              <a:rPr lang="zh-CN" altLang="zh-CN" sz="2000" smtClean="0">
                <a:solidFill>
                  <a:srgbClr val="00B0F0"/>
                </a:solidFill>
                <a:latin typeface="Times New Roman" pitchFamily="18" charset="0"/>
                <a:ea typeface="仿宋" pitchFamily="49" charset="-122"/>
                <a:cs typeface="Times New Roman" pitchFamily="18" charset="0"/>
              </a:rPr>
              <a:t>是奇数</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k++;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奇数元素个数增</a:t>
            </a:r>
            <a:r>
              <a:rPr lang="en-US" altLang="zh-CN" sz="2000" smtClean="0">
                <a:solidFill>
                  <a:srgbClr val="00B0F0"/>
                </a:solidFill>
                <a:latin typeface="Times New Roman" pitchFamily="18" charset="0"/>
                <a:ea typeface="仿宋" pitchFamily="49" charset="-122"/>
                <a:cs typeface="Times New Roman" pitchFamily="18" charset="0"/>
              </a:rPr>
              <a:t>1</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v.resize(v.size()-k);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设置</a:t>
            </a:r>
            <a:r>
              <a:rPr lang="en-US" altLang="zh-CN" sz="2000" smtClean="0">
                <a:solidFill>
                  <a:srgbClr val="00B0F0"/>
                </a:solidFill>
                <a:latin typeface="Times New Roman" pitchFamily="18" charset="0"/>
                <a:ea typeface="仿宋" pitchFamily="49" charset="-122"/>
                <a:cs typeface="Times New Roman" pitchFamily="18" charset="0"/>
              </a:rPr>
              <a:t>v</a:t>
            </a:r>
            <a:r>
              <a:rPr lang="zh-CN" altLang="zh-CN" sz="2000" smtClean="0">
                <a:solidFill>
                  <a:srgbClr val="00B0F0"/>
                </a:solidFill>
                <a:latin typeface="Times New Roman" pitchFamily="18" charset="0"/>
                <a:ea typeface="仿宋" pitchFamily="49" charset="-122"/>
                <a:cs typeface="Times New Roman" pitchFamily="18" charset="0"/>
              </a:rPr>
              <a:t>的长度为</a:t>
            </a:r>
            <a:r>
              <a:rPr lang="en-US" altLang="zh-CN" sz="2000" smtClean="0">
                <a:solidFill>
                  <a:srgbClr val="00B0F0"/>
                </a:solidFill>
                <a:latin typeface="Times New Roman" pitchFamily="18" charset="0"/>
                <a:ea typeface="仿宋" pitchFamily="49" charset="-122"/>
                <a:cs typeface="Times New Roman" pitchFamily="18" charset="0"/>
              </a:rPr>
              <a:t>n-k</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14</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7158" y="500042"/>
            <a:ext cx="8501122" cy="1631216"/>
          </a:xfrm>
          <a:prstGeom prst="rect">
            <a:avLst/>
          </a:prstGeom>
          <a:noFill/>
        </p:spPr>
        <p:txBody>
          <a:bodyPr wrap="square" rtlCol="0">
            <a:spAutoFit/>
          </a:bodyPr>
          <a:lstStyle/>
          <a:p>
            <a:pPr algn="l">
              <a:lnSpc>
                <a:spcPts val="3000"/>
              </a:lnSpc>
              <a:spcBef>
                <a:spcPts val="0"/>
              </a:spcBef>
            </a:pPr>
            <a:r>
              <a:rPr lang="zh-CN" altLang="zh-CN" smtClean="0">
                <a:solidFill>
                  <a:srgbClr val="FF0000"/>
                </a:solidFill>
                <a:latin typeface="Consolas" pitchFamily="49" charset="0"/>
                <a:ea typeface="微软雅黑" pitchFamily="34" charset="-122"/>
                <a:cs typeface="Times New Roman" pitchFamily="18" charset="0"/>
              </a:rPr>
              <a:t>解法</a:t>
            </a:r>
            <a:r>
              <a:rPr lang="en-US" altLang="zh-CN" smtClean="0">
                <a:solidFill>
                  <a:srgbClr val="FF0000"/>
                </a:solidFill>
                <a:latin typeface="Consolas" pitchFamily="49" charset="0"/>
                <a:ea typeface="微软雅黑" pitchFamily="34" charset="-122"/>
                <a:cs typeface="Times New Roman" pitchFamily="18" charset="0"/>
              </a:rPr>
              <a:t>3</a:t>
            </a:r>
            <a:r>
              <a:rPr lang="zh-CN" altLang="zh-CN" smtClean="0">
                <a:solidFill>
                  <a:srgbClr val="FF0000"/>
                </a:solidFill>
                <a:latin typeface="Consolas" pitchFamily="49" charset="0"/>
                <a:ea typeface="微软雅黑" pitchFamily="34" charset="-122"/>
                <a:cs typeface="Times New Roman" pitchFamily="18" charset="0"/>
              </a:rPr>
              <a:t>：区间划分法</a:t>
            </a:r>
            <a:r>
              <a:rPr lang="zh-CN" altLang="zh-CN" smtClean="0">
                <a:solidFill>
                  <a:srgbClr val="0000FF"/>
                </a:solidFill>
                <a:ea typeface="仿宋" pitchFamily="49" charset="-122"/>
                <a:cs typeface="Times New Roman" pitchFamily="18" charset="0"/>
              </a:rPr>
              <a:t>。用</a:t>
            </a:r>
            <a:r>
              <a:rPr lang="en-US" altLang="zh-CN" smtClean="0">
                <a:solidFill>
                  <a:srgbClr val="0000FF"/>
                </a:solidFill>
                <a:ea typeface="仿宋" pitchFamily="49" charset="-122"/>
                <a:cs typeface="Times New Roman" pitchFamily="18" charset="0"/>
              </a:rPr>
              <a:t>v[0..</a:t>
            </a:r>
            <a:r>
              <a:rPr lang="en-US" altLang="zh-CN" i="1" smtClean="0">
                <a:solidFill>
                  <a:srgbClr val="0000FF"/>
                </a:solidFill>
                <a:ea typeface="仿宋" pitchFamily="49" charset="-122"/>
                <a:cs typeface="Times New Roman" pitchFamily="18" charset="0"/>
              </a:rPr>
              <a:t>k</a:t>
            </a:r>
            <a:r>
              <a:rPr lang="en-US" altLang="zh-CN" smtClean="0">
                <a:solidFill>
                  <a:srgbClr val="0000FF"/>
                </a:solidFill>
                <a:ea typeface="仿宋" pitchFamily="49" charset="-122"/>
                <a:cs typeface="Times New Roman" pitchFamily="18" charset="0"/>
              </a:rPr>
              <a:t>]</a:t>
            </a:r>
            <a:r>
              <a:rPr lang="zh-CN" altLang="zh-CN" smtClean="0">
                <a:solidFill>
                  <a:srgbClr val="0000FF"/>
                </a:solidFill>
                <a:ea typeface="仿宋" pitchFamily="49" charset="-122"/>
                <a:cs typeface="Times New Roman" pitchFamily="18" charset="0"/>
              </a:rPr>
              <a:t>（共</a:t>
            </a:r>
            <a:r>
              <a:rPr lang="en-US" altLang="zh-CN" i="1" smtClean="0">
                <a:solidFill>
                  <a:srgbClr val="0000FF"/>
                </a:solidFill>
                <a:ea typeface="仿宋" pitchFamily="49" charset="-122"/>
                <a:cs typeface="Times New Roman" pitchFamily="18" charset="0"/>
              </a:rPr>
              <a:t>k</a:t>
            </a:r>
            <a:r>
              <a:rPr lang="en-US" altLang="zh-CN" smtClean="0">
                <a:solidFill>
                  <a:srgbClr val="0000FF"/>
                </a:solidFill>
                <a:ea typeface="仿宋" pitchFamily="49" charset="-122"/>
                <a:cs typeface="Times New Roman" pitchFamily="18" charset="0"/>
              </a:rPr>
              <a:t>+1</a:t>
            </a:r>
            <a:r>
              <a:rPr lang="zh-CN" altLang="zh-CN" smtClean="0">
                <a:solidFill>
                  <a:srgbClr val="0000FF"/>
                </a:solidFill>
                <a:ea typeface="仿宋" pitchFamily="49" charset="-122"/>
                <a:cs typeface="Times New Roman" pitchFamily="18" charset="0"/>
              </a:rPr>
              <a:t>个元素）表示保留的元素区间（即偶数区间），初始时偶数区间为空，所以置</a:t>
            </a:r>
            <a:r>
              <a:rPr lang="en-US" altLang="zh-CN" i="1" smtClean="0">
                <a:solidFill>
                  <a:srgbClr val="0000FF"/>
                </a:solidFill>
                <a:ea typeface="仿宋" pitchFamily="49" charset="-122"/>
                <a:cs typeface="Times New Roman" pitchFamily="18" charset="0"/>
              </a:rPr>
              <a:t>k</a:t>
            </a:r>
            <a:r>
              <a:rPr lang="en-US" altLang="zh-CN" smtClean="0">
                <a:solidFill>
                  <a:srgbClr val="0000FF"/>
                </a:solidFill>
                <a:ea typeface="仿宋" pitchFamily="49" charset="-122"/>
                <a:cs typeface="Times New Roman" pitchFamily="18" charset="0"/>
              </a:rPr>
              <a:t>=-1</a:t>
            </a:r>
            <a:r>
              <a:rPr lang="zh-CN" altLang="zh-CN" smtClean="0">
                <a:solidFill>
                  <a:srgbClr val="0000FF"/>
                </a:solidFill>
                <a:ea typeface="仿宋" pitchFamily="49" charset="-122"/>
                <a:cs typeface="Times New Roman" pitchFamily="18" charset="0"/>
              </a:rPr>
              <a:t>。</a:t>
            </a:r>
            <a:endParaRPr lang="en-US" altLang="zh-CN" smtClean="0">
              <a:solidFill>
                <a:srgbClr val="0000FF"/>
              </a:solidFill>
              <a:ea typeface="仿宋" pitchFamily="49" charset="-122"/>
              <a:cs typeface="Times New Roman" pitchFamily="18" charset="0"/>
            </a:endParaRPr>
          </a:p>
          <a:p>
            <a:pPr algn="l">
              <a:lnSpc>
                <a:spcPts val="3000"/>
              </a:lnSpc>
              <a:spcBef>
                <a:spcPts val="0"/>
              </a:spcBef>
            </a:pPr>
            <a:r>
              <a:rPr lang="en-US" altLang="zh-CN" smtClean="0">
                <a:solidFill>
                  <a:srgbClr val="0000FF"/>
                </a:solidFill>
                <a:ea typeface="仿宋" pitchFamily="49" charset="-122"/>
                <a:cs typeface="Times New Roman" pitchFamily="18" charset="0"/>
              </a:rPr>
              <a:t>v[</a:t>
            </a:r>
            <a:r>
              <a:rPr lang="en-US" altLang="zh-CN" i="1" smtClean="0">
                <a:solidFill>
                  <a:srgbClr val="0000FF"/>
                </a:solidFill>
                <a:ea typeface="仿宋" pitchFamily="49" charset="-122"/>
                <a:cs typeface="Times New Roman" pitchFamily="18" charset="0"/>
              </a:rPr>
              <a:t>k</a:t>
            </a:r>
            <a:r>
              <a:rPr lang="en-US" altLang="zh-CN" smtClean="0">
                <a:solidFill>
                  <a:srgbClr val="0000FF"/>
                </a:solidFill>
                <a:ea typeface="仿宋" pitchFamily="49" charset="-122"/>
                <a:cs typeface="Times New Roman" pitchFamily="18" charset="0"/>
              </a:rPr>
              <a:t>+1..</a:t>
            </a:r>
            <a:r>
              <a:rPr lang="en-US" altLang="zh-CN" i="1" smtClean="0">
                <a:solidFill>
                  <a:srgbClr val="0000FF"/>
                </a:solidFill>
                <a:ea typeface="仿宋" pitchFamily="49" charset="-122"/>
                <a:cs typeface="Times New Roman" pitchFamily="18" charset="0"/>
              </a:rPr>
              <a:t>i</a:t>
            </a:r>
            <a:r>
              <a:rPr lang="en-US" altLang="zh-CN" smtClean="0">
                <a:solidFill>
                  <a:srgbClr val="0000FF"/>
                </a:solidFill>
                <a:ea typeface="仿宋" pitchFamily="49" charset="-122"/>
                <a:cs typeface="Times New Roman" pitchFamily="18" charset="0"/>
              </a:rPr>
              <a:t>-1]</a:t>
            </a:r>
            <a:r>
              <a:rPr lang="zh-CN" altLang="zh-CN" smtClean="0">
                <a:solidFill>
                  <a:srgbClr val="0000FF"/>
                </a:solidFill>
                <a:ea typeface="仿宋" pitchFamily="49" charset="-122"/>
                <a:cs typeface="Times New Roman" pitchFamily="18" charset="0"/>
              </a:rPr>
              <a:t>（共</a:t>
            </a:r>
            <a:r>
              <a:rPr lang="en-US" altLang="zh-CN" i="1" smtClean="0">
                <a:solidFill>
                  <a:srgbClr val="0000FF"/>
                </a:solidFill>
                <a:ea typeface="仿宋" pitchFamily="49" charset="-122"/>
                <a:cs typeface="Times New Roman" pitchFamily="18" charset="0"/>
              </a:rPr>
              <a:t>i</a:t>
            </a:r>
            <a:r>
              <a:rPr lang="en-US" altLang="zh-CN" smtClean="0">
                <a:solidFill>
                  <a:srgbClr val="0000FF"/>
                </a:solidFill>
                <a:ea typeface="仿宋" pitchFamily="49" charset="-122"/>
                <a:cs typeface="Times New Roman" pitchFamily="18" charset="0"/>
              </a:rPr>
              <a:t>-</a:t>
            </a:r>
            <a:r>
              <a:rPr lang="en-US" altLang="zh-CN" i="1" smtClean="0">
                <a:solidFill>
                  <a:srgbClr val="0000FF"/>
                </a:solidFill>
                <a:ea typeface="仿宋" pitchFamily="49" charset="-122"/>
                <a:cs typeface="Times New Roman" pitchFamily="18" charset="0"/>
              </a:rPr>
              <a:t>k</a:t>
            </a:r>
            <a:r>
              <a:rPr lang="en-US" altLang="zh-CN" smtClean="0">
                <a:solidFill>
                  <a:srgbClr val="0000FF"/>
                </a:solidFill>
                <a:ea typeface="仿宋" pitchFamily="49" charset="-122"/>
                <a:cs typeface="Times New Roman" pitchFamily="18" charset="0"/>
              </a:rPr>
              <a:t>-1</a:t>
            </a:r>
            <a:r>
              <a:rPr lang="zh-CN" altLang="zh-CN" smtClean="0">
                <a:solidFill>
                  <a:srgbClr val="0000FF"/>
                </a:solidFill>
                <a:ea typeface="仿宋" pitchFamily="49" charset="-122"/>
                <a:cs typeface="Times New Roman" pitchFamily="18" charset="0"/>
              </a:rPr>
              <a:t>个元素）表示删除的元素区间（即奇数区间），</a:t>
            </a:r>
            <a:r>
              <a:rPr lang="en-US" altLang="zh-CN" i="1" smtClean="0">
                <a:solidFill>
                  <a:srgbClr val="0000FF"/>
                </a:solidFill>
                <a:ea typeface="仿宋" pitchFamily="49" charset="-122"/>
                <a:cs typeface="Times New Roman" pitchFamily="18" charset="0"/>
              </a:rPr>
              <a:t>i</a:t>
            </a:r>
            <a:r>
              <a:rPr lang="zh-CN" altLang="zh-CN" smtClean="0">
                <a:solidFill>
                  <a:srgbClr val="0000FF"/>
                </a:solidFill>
                <a:ea typeface="仿宋" pitchFamily="49" charset="-122"/>
                <a:cs typeface="Times New Roman" pitchFamily="18" charset="0"/>
              </a:rPr>
              <a:t>从</a:t>
            </a:r>
            <a:r>
              <a:rPr lang="en-US" altLang="zh-CN" smtClean="0">
                <a:solidFill>
                  <a:srgbClr val="0000FF"/>
                </a:solidFill>
                <a:ea typeface="仿宋" pitchFamily="49" charset="-122"/>
                <a:cs typeface="Times New Roman" pitchFamily="18" charset="0"/>
              </a:rPr>
              <a:t>0</a:t>
            </a:r>
            <a:r>
              <a:rPr lang="zh-CN" altLang="zh-CN" smtClean="0">
                <a:solidFill>
                  <a:srgbClr val="0000FF"/>
                </a:solidFill>
                <a:ea typeface="仿宋" pitchFamily="49" charset="-122"/>
                <a:cs typeface="Times New Roman" pitchFamily="18" charset="0"/>
              </a:rPr>
              <a:t>开始遍历</a:t>
            </a:r>
            <a:r>
              <a:rPr lang="en-US" altLang="zh-CN" smtClean="0">
                <a:solidFill>
                  <a:srgbClr val="0000FF"/>
                </a:solidFill>
                <a:ea typeface="仿宋" pitchFamily="49" charset="-122"/>
                <a:cs typeface="Times New Roman" pitchFamily="18" charset="0"/>
              </a:rPr>
              <a:t>v</a:t>
            </a:r>
            <a:r>
              <a:rPr lang="zh-CN" altLang="zh-CN" smtClean="0">
                <a:solidFill>
                  <a:srgbClr val="0000FF"/>
                </a:solidFill>
                <a:ea typeface="仿宋" pitchFamily="49" charset="-122"/>
                <a:cs typeface="Times New Roman" pitchFamily="18" charset="0"/>
              </a:rPr>
              <a:t>，初始时奇数区间也为空</a:t>
            </a:r>
            <a:r>
              <a:rPr lang="zh-CN" altLang="en-US" smtClean="0">
                <a:solidFill>
                  <a:srgbClr val="0000FF"/>
                </a:solidFill>
                <a:ea typeface="仿宋" pitchFamily="49" charset="-122"/>
                <a:cs typeface="Times New Roman" pitchFamily="18" charset="0"/>
              </a:rPr>
              <a:t>。</a:t>
            </a:r>
          </a:p>
        </p:txBody>
      </p:sp>
      <p:sp>
        <p:nvSpPr>
          <p:cNvPr id="10241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3" name="组合 22"/>
          <p:cNvGrpSpPr/>
          <p:nvPr/>
        </p:nvGrpSpPr>
        <p:grpSpPr>
          <a:xfrm>
            <a:off x="1798327" y="2440348"/>
            <a:ext cx="4130996" cy="1202967"/>
            <a:chOff x="1798327" y="2440348"/>
            <a:chExt cx="4130996" cy="1202967"/>
          </a:xfrm>
        </p:grpSpPr>
        <p:sp>
          <p:nvSpPr>
            <p:cNvPr id="102408" name="Rectangle 8"/>
            <p:cNvSpPr>
              <a:spLocks noChangeArrowheads="1"/>
            </p:cNvSpPr>
            <p:nvPr/>
          </p:nvSpPr>
          <p:spPr bwMode="auto">
            <a:xfrm>
              <a:off x="1798327" y="2440348"/>
              <a:ext cx="4130996" cy="56971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72000" tIns="0" rIns="0" bIns="0" numCol="1" anchor="t" anchorCtr="0" compatLnSpc="1">
              <a:prstTxWarp prst="textNoShape">
                <a:avLst/>
              </a:prstTxWarp>
            </a:bodyPr>
            <a:lstStyle/>
            <a:p>
              <a:pPr marL="0" marR="0" lvl="0" algn="l" defTabSz="914400" rtl="0" eaLnBrk="1" fontAlgn="base" latinLnBrk="0" hangingPunct="1">
                <a:lnSpc>
                  <a:spcPts val="3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                  </a:t>
              </a:r>
              <a:r>
                <a:rPr kumimoji="0" lang="en-US" altLang="zh-CN" sz="18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	   </a:t>
              </a:r>
              <a:r>
                <a:rPr kumimoji="0" lang="en-US" altLang="zh-CN" sz="1800" smtClean="0">
                  <a:solidFill>
                    <a:srgbClr val="0000FF"/>
                  </a:solidFill>
                  <a:latin typeface="Times New Roman" pitchFamily="18" charset="0"/>
                  <a:ea typeface="仿宋" pitchFamily="49" charset="-122"/>
                  <a:cs typeface="Times New Roman" pitchFamily="18" charset="0"/>
                </a:rPr>
                <a:t>         </a:t>
              </a:r>
              <a:r>
                <a:rPr kumimoji="0" lang="en-US" altLang="zh-CN" sz="18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     </a:t>
              </a:r>
              <a:r>
                <a:rPr kumimoji="0" lang="en-US" altLang="zh-CN" sz="1800" i="1" u="none" strike="noStrike" cap="none" normalizeH="0" baseline="0" smtClean="0">
                  <a:ln>
                    <a:noFill/>
                  </a:ln>
                  <a:solidFill>
                    <a:srgbClr val="FF0000"/>
                  </a:solidFill>
                  <a:effectLst/>
                  <a:latin typeface="Times New Roman" pitchFamily="18" charset="0"/>
                  <a:ea typeface="仿宋" pitchFamily="49" charset="-122"/>
                  <a:cs typeface="Times New Roman" pitchFamily="18" charset="0"/>
                </a:rPr>
                <a:t>v</a:t>
              </a:r>
              <a:r>
                <a:rPr kumimoji="0" lang="en-US" altLang="zh-CN" sz="1800" i="1" u="none" strike="noStrike" cap="none" normalizeH="0" baseline="-30000" smtClean="0">
                  <a:ln>
                    <a:noFill/>
                  </a:ln>
                  <a:solidFill>
                    <a:srgbClr val="FF0000"/>
                  </a:solidFill>
                  <a:effectLst/>
                  <a:latin typeface="Times New Roman" pitchFamily="18" charset="0"/>
                  <a:ea typeface="仿宋" pitchFamily="49" charset="-122"/>
                  <a:cs typeface="Times New Roman" pitchFamily="18" charset="0"/>
                </a:rPr>
                <a:t>i</a:t>
              </a:r>
              <a:r>
                <a:rPr kumimoji="0" lang="en-US" altLang="zh-CN" sz="1800" i="1" u="none" strike="noStrike" cap="none" normalizeH="0" baseline="-30000" smtClean="0">
                  <a:ln>
                    <a:noFill/>
                  </a:ln>
                  <a:solidFill>
                    <a:srgbClr val="0000FF"/>
                  </a:solidFill>
                  <a:effectLst/>
                  <a:latin typeface="Times New Roman" pitchFamily="18" charset="0"/>
                  <a:ea typeface="仿宋" pitchFamily="49" charset="-122"/>
                  <a:cs typeface="Times New Roman" pitchFamily="18" charset="0"/>
                </a:rPr>
                <a:t>   </a:t>
              </a:r>
              <a:r>
                <a:rPr kumimoji="0" lang="en-US" altLang="zh-CN" sz="18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   </a:t>
              </a:r>
              <a:r>
                <a:rPr kumimoji="0" lang="en-US" altLang="zh-CN" sz="18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v</a:t>
              </a:r>
              <a:r>
                <a:rPr kumimoji="0" lang="en-US" altLang="zh-CN" sz="1800" i="1" u="none" strike="noStrike" cap="none" normalizeH="0" baseline="-30000" smtClean="0">
                  <a:ln>
                    <a:noFill/>
                  </a:ln>
                  <a:solidFill>
                    <a:srgbClr val="0000FF"/>
                  </a:solidFill>
                  <a:effectLst/>
                  <a:latin typeface="Times New Roman" pitchFamily="18" charset="0"/>
                  <a:ea typeface="仿宋" pitchFamily="49" charset="-122"/>
                  <a:cs typeface="Times New Roman" pitchFamily="18" charset="0"/>
                </a:rPr>
                <a:t>n</a:t>
              </a:r>
              <a:r>
                <a:rPr kumimoji="0" lang="en-US" altLang="zh-CN" sz="1800" i="0" u="none" strike="noStrike" cap="none" normalizeH="0" baseline="-30000" smtClean="0">
                  <a:ln>
                    <a:noFill/>
                  </a:ln>
                  <a:solidFill>
                    <a:srgbClr val="0000FF"/>
                  </a:solidFill>
                  <a:effectLst/>
                  <a:latin typeface="Times New Roman" pitchFamily="18" charset="0"/>
                  <a:ea typeface="仿宋" pitchFamily="49" charset="-122"/>
                  <a:cs typeface="Times New Roman" pitchFamily="18" charset="0"/>
                </a:rPr>
                <a:t>-1</a:t>
              </a:r>
              <a:endParaRPr kumimoji="0" lang="en-US" altLang="zh-CN" sz="18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a:p>
              <a:pPr marL="0" marR="0" lvl="0" algn="l" defTabSz="914400" rtl="0" eaLnBrk="0" fontAlgn="base" latinLnBrk="0" hangingPunct="0">
                <a:lnSpc>
                  <a:spcPts val="3000"/>
                </a:lnSpc>
                <a:spcBef>
                  <a:spcPct val="0"/>
                </a:spcBef>
                <a:spcAft>
                  <a:spcPct val="0"/>
                </a:spcAft>
                <a:buClrTx/>
                <a:buSzTx/>
                <a:buFontTx/>
                <a:buNone/>
                <a:tabLst/>
              </a:pPr>
              <a:endParaRPr kumimoji="0" lang="en-US" altLang="zh-CN" sz="18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02407" name="Rectangle 7"/>
            <p:cNvSpPr>
              <a:spLocks noChangeArrowheads="1"/>
            </p:cNvSpPr>
            <p:nvPr/>
          </p:nvSpPr>
          <p:spPr bwMode="auto">
            <a:xfrm>
              <a:off x="1860458" y="3297071"/>
              <a:ext cx="997030" cy="27480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偶数区间</a:t>
              </a:r>
            </a:p>
          </p:txBody>
        </p:sp>
        <p:sp>
          <p:nvSpPr>
            <p:cNvPr id="102406" name="AutoShape 6"/>
            <p:cNvSpPr>
              <a:spLocks/>
            </p:cNvSpPr>
            <p:nvPr/>
          </p:nvSpPr>
          <p:spPr bwMode="auto">
            <a:xfrm rot="16200000">
              <a:off x="2279597" y="2650636"/>
              <a:ext cx="203776" cy="1054650"/>
            </a:xfrm>
            <a:prstGeom prst="leftBrace">
              <a:avLst>
                <a:gd name="adj1" fmla="val 39906"/>
                <a:gd name="adj2" fmla="val 50000"/>
              </a:avLst>
            </a:pr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02405" name="Rectangle 5"/>
            <p:cNvSpPr>
              <a:spLocks noChangeArrowheads="1"/>
            </p:cNvSpPr>
            <p:nvPr/>
          </p:nvSpPr>
          <p:spPr bwMode="auto">
            <a:xfrm>
              <a:off x="1871221" y="2509231"/>
              <a:ext cx="1158565" cy="406118"/>
            </a:xfrm>
            <a:prstGeom prst="rect">
              <a:avLst/>
            </a:prstGeom>
            <a:solidFill>
              <a:srgbClr val="000000"/>
            </a:solidFill>
            <a:ln w="9525">
              <a:no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chemeClr val="bg1"/>
                  </a:solidFill>
                  <a:effectLst/>
                  <a:ea typeface="仿宋" pitchFamily="49" charset="-122"/>
                  <a:cs typeface="Times New Roman" pitchFamily="18" charset="0"/>
                </a:rPr>
                <a:t>v</a:t>
              </a:r>
              <a:r>
                <a:rPr kumimoji="0" lang="en-US" altLang="zh-CN" sz="1800" i="0" u="none" strike="noStrike" cap="none" normalizeH="0" baseline="-30000" smtClean="0">
                  <a:ln>
                    <a:noFill/>
                  </a:ln>
                  <a:solidFill>
                    <a:schemeClr val="bg1"/>
                  </a:solidFill>
                  <a:effectLst/>
                  <a:ea typeface="仿宋" pitchFamily="49" charset="-122"/>
                  <a:cs typeface="Times New Roman" pitchFamily="18" charset="0"/>
                </a:rPr>
                <a:t>0    </a:t>
              </a:r>
              <a:r>
                <a:rPr kumimoji="0" lang="en-US" altLang="zh-CN" sz="1800" i="0" u="none" strike="noStrike" cap="none" normalizeH="0" baseline="0" smtClean="0">
                  <a:ln>
                    <a:noFill/>
                  </a:ln>
                  <a:solidFill>
                    <a:schemeClr val="bg1"/>
                  </a:solidFill>
                  <a:effectLst/>
                  <a:ea typeface="仿宋" pitchFamily="49" charset="-122"/>
                  <a:cs typeface="Times New Roman" pitchFamily="18" charset="0"/>
                </a:rPr>
                <a:t>…  </a:t>
              </a:r>
              <a:r>
                <a:rPr kumimoji="0" lang="en-US" altLang="zh-CN" sz="1800" i="1" u="none" strike="noStrike" cap="none" normalizeH="0" baseline="0" smtClean="0">
                  <a:ln>
                    <a:noFill/>
                  </a:ln>
                  <a:solidFill>
                    <a:schemeClr val="bg1"/>
                  </a:solidFill>
                  <a:effectLst/>
                  <a:ea typeface="仿宋" pitchFamily="49" charset="-122"/>
                  <a:cs typeface="Times New Roman" pitchFamily="18" charset="0"/>
                </a:rPr>
                <a:t>v</a:t>
              </a:r>
              <a:r>
                <a:rPr kumimoji="0" lang="en-US" altLang="zh-CN" sz="1800" i="1" u="none" strike="noStrike" cap="none" normalizeH="0" baseline="-30000" smtClean="0">
                  <a:ln>
                    <a:noFill/>
                  </a:ln>
                  <a:solidFill>
                    <a:schemeClr val="bg1"/>
                  </a:solidFill>
                  <a:effectLst/>
                  <a:ea typeface="仿宋" pitchFamily="49" charset="-122"/>
                  <a:cs typeface="Times New Roman" pitchFamily="18" charset="0"/>
                </a:rPr>
                <a:t>k</a:t>
              </a:r>
              <a:endParaRPr kumimoji="0" lang="en-US" altLang="zh-CN" sz="1800" i="0" u="none" strike="noStrike" cap="none" normalizeH="0" baseline="0" smtClean="0">
                <a:ln>
                  <a:noFill/>
                </a:ln>
                <a:solidFill>
                  <a:schemeClr val="bg1"/>
                </a:solidFill>
                <a:effectLst/>
                <a:ea typeface="仿宋" pitchFamily="49" charset="-122"/>
                <a:cs typeface="Times New Roman" pitchFamily="18" charset="0"/>
              </a:endParaRPr>
            </a:p>
          </p:txBody>
        </p:sp>
        <p:sp>
          <p:nvSpPr>
            <p:cNvPr id="102404" name="Rectangle 4"/>
            <p:cNvSpPr>
              <a:spLocks noChangeArrowheads="1"/>
            </p:cNvSpPr>
            <p:nvPr/>
          </p:nvSpPr>
          <p:spPr bwMode="auto">
            <a:xfrm>
              <a:off x="3108884" y="2504925"/>
              <a:ext cx="1320240" cy="406118"/>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仿宋" pitchFamily="49" charset="-122"/>
                  <a:cs typeface="Times New Roman" pitchFamily="18" charset="0"/>
                </a:rPr>
                <a:t>v</a:t>
              </a:r>
              <a:r>
                <a:rPr kumimoji="0" lang="en-US" altLang="zh-CN" sz="1800" i="1" u="none" strike="noStrike" cap="none" normalizeH="0" baseline="-30000" smtClean="0">
                  <a:ln>
                    <a:noFill/>
                  </a:ln>
                  <a:solidFill>
                    <a:srgbClr val="0000FF"/>
                  </a:solidFill>
                  <a:effectLst/>
                  <a:ea typeface="仿宋" pitchFamily="49" charset="-122"/>
                  <a:cs typeface="Times New Roman" pitchFamily="18" charset="0"/>
                </a:rPr>
                <a:t>k</a:t>
              </a:r>
              <a:r>
                <a:rPr kumimoji="0" lang="en-US" altLang="zh-CN" sz="1800" i="0" u="none" strike="noStrike" cap="none" normalizeH="0" baseline="-30000" smtClean="0">
                  <a:ln>
                    <a:noFill/>
                  </a:ln>
                  <a:solidFill>
                    <a:srgbClr val="0000FF"/>
                  </a:solidFill>
                  <a:effectLst/>
                  <a:ea typeface="仿宋" pitchFamily="49" charset="-122"/>
                  <a:cs typeface="Times New Roman" pitchFamily="18" charset="0"/>
                </a:rPr>
                <a:t>+1</a:t>
              </a:r>
              <a:r>
                <a:rPr kumimoji="0" lang="en-US" altLang="zh-CN" sz="1800" i="0" u="none" strike="noStrike" cap="none" normalizeH="0" smtClean="0">
                  <a:ln>
                    <a:noFill/>
                  </a:ln>
                  <a:solidFill>
                    <a:srgbClr val="0000FF"/>
                  </a:solidFill>
                  <a:effectLst/>
                  <a:ea typeface="仿宋" pitchFamily="49" charset="-122"/>
                  <a:cs typeface="Times New Roman" pitchFamily="18" charset="0"/>
                </a:rPr>
                <a:t>   </a:t>
              </a: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  </a:t>
              </a:r>
              <a:r>
                <a:rPr kumimoji="0" lang="en-US" altLang="zh-CN" sz="1800" i="1" u="none" strike="noStrike" cap="none" normalizeH="0" baseline="0" smtClean="0">
                  <a:ln>
                    <a:noFill/>
                  </a:ln>
                  <a:solidFill>
                    <a:srgbClr val="0000FF"/>
                  </a:solidFill>
                  <a:effectLst/>
                  <a:ea typeface="仿宋" pitchFamily="49" charset="-122"/>
                  <a:cs typeface="Times New Roman" pitchFamily="18" charset="0"/>
                </a:rPr>
                <a:t>v</a:t>
              </a:r>
              <a:r>
                <a:rPr kumimoji="0" lang="en-US" altLang="zh-CN" sz="1800" i="1" u="none" strike="noStrike" cap="none" normalizeH="0" baseline="-30000" smtClean="0">
                  <a:ln>
                    <a:noFill/>
                  </a:ln>
                  <a:solidFill>
                    <a:srgbClr val="0000FF"/>
                  </a:solidFill>
                  <a:effectLst/>
                  <a:ea typeface="仿宋" pitchFamily="49" charset="-122"/>
                  <a:cs typeface="Times New Roman" pitchFamily="18" charset="0"/>
                </a:rPr>
                <a:t>i</a:t>
              </a:r>
              <a:r>
                <a:rPr kumimoji="0" lang="en-US" altLang="zh-CN" sz="1800" i="0" u="none" strike="noStrike" cap="none" normalizeH="0" baseline="-30000" smtClean="0">
                  <a:ln>
                    <a:noFill/>
                  </a:ln>
                  <a:solidFill>
                    <a:srgbClr val="0000FF"/>
                  </a:solidFill>
                  <a:effectLst/>
                  <a:ea typeface="仿宋" pitchFamily="49" charset="-122"/>
                  <a:cs typeface="Times New Roman" pitchFamily="18" charset="0"/>
                </a:rPr>
                <a:t>-1</a:t>
              </a:r>
              <a:endParaRPr kumimoji="0" lang="en-US" altLang="zh-CN" sz="1800" i="0" u="none" strike="noStrike" cap="none" normalizeH="0" baseline="0" smtClean="0">
                <a:ln>
                  <a:noFill/>
                </a:ln>
                <a:solidFill>
                  <a:srgbClr val="0000FF"/>
                </a:solidFill>
                <a:effectLst/>
                <a:ea typeface="仿宋" pitchFamily="49" charset="-122"/>
                <a:cs typeface="Times New Roman" pitchFamily="18" charset="0"/>
              </a:endParaRPr>
            </a:p>
          </p:txBody>
        </p:sp>
        <p:sp>
          <p:nvSpPr>
            <p:cNvPr id="102403" name="Rectangle 3"/>
            <p:cNvSpPr>
              <a:spLocks noChangeArrowheads="1"/>
            </p:cNvSpPr>
            <p:nvPr/>
          </p:nvSpPr>
          <p:spPr bwMode="auto">
            <a:xfrm>
              <a:off x="3347731" y="3297071"/>
              <a:ext cx="938517" cy="34624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奇数区间</a:t>
              </a:r>
            </a:p>
          </p:txBody>
        </p:sp>
        <p:sp>
          <p:nvSpPr>
            <p:cNvPr id="102402" name="AutoShape 2"/>
            <p:cNvSpPr>
              <a:spLocks/>
            </p:cNvSpPr>
            <p:nvPr/>
          </p:nvSpPr>
          <p:spPr bwMode="auto">
            <a:xfrm rot="16200000">
              <a:off x="3699078" y="2549085"/>
              <a:ext cx="207321" cy="1252775"/>
            </a:xfrm>
            <a:prstGeom prst="leftBrace">
              <a:avLst>
                <a:gd name="adj1" fmla="val 57336"/>
                <a:gd name="adj2" fmla="val 50000"/>
              </a:avLst>
            </a:pr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grpSp>
      <p:sp>
        <p:nvSpPr>
          <p:cNvPr id="22" name="TextBox 21"/>
          <p:cNvSpPr txBox="1"/>
          <p:nvPr/>
        </p:nvSpPr>
        <p:spPr>
          <a:xfrm>
            <a:off x="428596" y="3714752"/>
            <a:ext cx="8358246" cy="2631490"/>
          </a:xfrm>
          <a:prstGeom prst="rect">
            <a:avLst/>
          </a:prstGeom>
          <a:noFill/>
        </p:spPr>
        <p:txBody>
          <a:bodyPr wrap="square" rtlCol="0">
            <a:spAutoFit/>
          </a:bodyPr>
          <a:lstStyle/>
          <a:p>
            <a:pPr algn="l">
              <a:lnSpc>
                <a:spcPts val="3100"/>
              </a:lnSpc>
              <a:spcBef>
                <a:spcPts val="600"/>
              </a:spcBef>
            </a:pPr>
            <a:r>
              <a:rPr lang="en-US" altLang="zh-CN" smtClean="0">
                <a:solidFill>
                  <a:srgbClr val="0000FF"/>
                </a:solidFill>
                <a:ea typeface="仿宋" pitchFamily="49" charset="-122"/>
                <a:cs typeface="Times New Roman" pitchFamily="18" charset="0"/>
              </a:rPr>
              <a:t>     </a:t>
            </a:r>
            <a:r>
              <a:rPr lang="zh-CN" altLang="zh-CN" smtClean="0">
                <a:solidFill>
                  <a:srgbClr val="0000FF"/>
                </a:solidFill>
                <a:ea typeface="仿宋" pitchFamily="49" charset="-122"/>
                <a:cs typeface="Times New Roman" pitchFamily="18" charset="0"/>
              </a:rPr>
              <a:t>① 若</a:t>
            </a:r>
            <a:r>
              <a:rPr lang="en-US" altLang="zh-CN" smtClean="0">
                <a:solidFill>
                  <a:srgbClr val="FF00FF"/>
                </a:solidFill>
                <a:ea typeface="仿宋" pitchFamily="49" charset="-122"/>
                <a:cs typeface="Times New Roman" pitchFamily="18" charset="0"/>
              </a:rPr>
              <a:t>v[</a:t>
            </a:r>
            <a:r>
              <a:rPr lang="en-US" altLang="zh-CN" i="1" smtClean="0">
                <a:solidFill>
                  <a:srgbClr val="FF00FF"/>
                </a:solidFill>
                <a:ea typeface="仿宋" pitchFamily="49" charset="-122"/>
                <a:cs typeface="Times New Roman" pitchFamily="18" charset="0"/>
              </a:rPr>
              <a:t>i</a:t>
            </a:r>
            <a:r>
              <a:rPr lang="en-US" altLang="zh-CN" smtClean="0">
                <a:solidFill>
                  <a:srgbClr val="FF00FF"/>
                </a:solidFill>
                <a:ea typeface="仿宋" pitchFamily="49" charset="-122"/>
                <a:cs typeface="Times New Roman" pitchFamily="18" charset="0"/>
              </a:rPr>
              <a:t>]</a:t>
            </a:r>
            <a:r>
              <a:rPr lang="zh-CN" altLang="zh-CN" smtClean="0">
                <a:solidFill>
                  <a:srgbClr val="FF00FF"/>
                </a:solidFill>
                <a:ea typeface="仿宋" pitchFamily="49" charset="-122"/>
                <a:cs typeface="Times New Roman" pitchFamily="18" charset="0"/>
              </a:rPr>
              <a:t>为偶数</a:t>
            </a:r>
            <a:r>
              <a:rPr lang="zh-CN" altLang="zh-CN" smtClean="0">
                <a:solidFill>
                  <a:srgbClr val="0000FF"/>
                </a:solidFill>
                <a:ea typeface="仿宋" pitchFamily="49" charset="-122"/>
                <a:cs typeface="Times New Roman" pitchFamily="18" charset="0"/>
              </a:rPr>
              <a:t>，将其添加到偶数区间的末尾，再执行</a:t>
            </a:r>
            <a:r>
              <a:rPr lang="en-US" altLang="zh-CN" i="1" smtClean="0">
                <a:solidFill>
                  <a:srgbClr val="0000FF"/>
                </a:solidFill>
                <a:ea typeface="仿宋" pitchFamily="49" charset="-122"/>
                <a:cs typeface="Times New Roman" pitchFamily="18" charset="0"/>
              </a:rPr>
              <a:t>i</a:t>
            </a:r>
            <a:r>
              <a:rPr lang="en-US" altLang="zh-CN" smtClean="0">
                <a:solidFill>
                  <a:srgbClr val="0000FF"/>
                </a:solidFill>
                <a:ea typeface="仿宋" pitchFamily="49" charset="-122"/>
                <a:cs typeface="Times New Roman" pitchFamily="18" charset="0"/>
              </a:rPr>
              <a:t>++</a:t>
            </a:r>
            <a:r>
              <a:rPr lang="zh-CN" altLang="zh-CN" smtClean="0">
                <a:solidFill>
                  <a:srgbClr val="0000FF"/>
                </a:solidFill>
                <a:ea typeface="仿宋" pitchFamily="49" charset="-122"/>
                <a:cs typeface="Times New Roman" pitchFamily="18" charset="0"/>
              </a:rPr>
              <a:t>继续遍历。</a:t>
            </a:r>
          </a:p>
          <a:p>
            <a:pPr algn="l">
              <a:lnSpc>
                <a:spcPts val="3100"/>
              </a:lnSpc>
              <a:spcBef>
                <a:spcPts val="600"/>
              </a:spcBef>
            </a:pPr>
            <a:r>
              <a:rPr lang="en-US" altLang="zh-CN" smtClean="0">
                <a:solidFill>
                  <a:srgbClr val="0000FF"/>
                </a:solidFill>
                <a:ea typeface="仿宋" pitchFamily="49" charset="-122"/>
                <a:cs typeface="Times New Roman" pitchFamily="18" charset="0"/>
              </a:rPr>
              <a:t>     </a:t>
            </a:r>
            <a:r>
              <a:rPr lang="zh-CN" altLang="zh-CN" smtClean="0">
                <a:solidFill>
                  <a:srgbClr val="0000FF"/>
                </a:solidFill>
                <a:ea typeface="仿宋" pitchFamily="49" charset="-122"/>
                <a:cs typeface="Times New Roman" pitchFamily="18" charset="0"/>
              </a:rPr>
              <a:t>② 若</a:t>
            </a:r>
            <a:r>
              <a:rPr lang="en-US" altLang="zh-CN" smtClean="0">
                <a:solidFill>
                  <a:srgbClr val="FF00FF"/>
                </a:solidFill>
                <a:ea typeface="仿宋" pitchFamily="49" charset="-122"/>
                <a:cs typeface="Times New Roman" pitchFamily="18" charset="0"/>
              </a:rPr>
              <a:t>v[</a:t>
            </a:r>
            <a:r>
              <a:rPr lang="en-US" altLang="zh-CN" i="1" smtClean="0">
                <a:solidFill>
                  <a:srgbClr val="FF00FF"/>
                </a:solidFill>
                <a:ea typeface="仿宋" pitchFamily="49" charset="-122"/>
                <a:cs typeface="Times New Roman" pitchFamily="18" charset="0"/>
              </a:rPr>
              <a:t>i</a:t>
            </a:r>
            <a:r>
              <a:rPr lang="en-US" altLang="zh-CN" smtClean="0">
                <a:solidFill>
                  <a:srgbClr val="FF00FF"/>
                </a:solidFill>
                <a:ea typeface="仿宋" pitchFamily="49" charset="-122"/>
                <a:cs typeface="Times New Roman" pitchFamily="18" charset="0"/>
              </a:rPr>
              <a:t>]</a:t>
            </a:r>
            <a:r>
              <a:rPr lang="zh-CN" altLang="zh-CN" smtClean="0">
                <a:solidFill>
                  <a:srgbClr val="FF00FF"/>
                </a:solidFill>
                <a:ea typeface="仿宋" pitchFamily="49" charset="-122"/>
                <a:cs typeface="Times New Roman" pitchFamily="18" charset="0"/>
              </a:rPr>
              <a:t>为奇数</a:t>
            </a:r>
            <a:r>
              <a:rPr lang="zh-CN" altLang="zh-CN" smtClean="0">
                <a:solidFill>
                  <a:srgbClr val="0000FF"/>
                </a:solidFill>
                <a:ea typeface="仿宋" pitchFamily="49" charset="-122"/>
                <a:cs typeface="Times New Roman" pitchFamily="18" charset="0"/>
              </a:rPr>
              <a:t>，只需要执行</a:t>
            </a:r>
            <a:r>
              <a:rPr lang="en-US" altLang="zh-CN" i="1" smtClean="0">
                <a:solidFill>
                  <a:srgbClr val="0000FF"/>
                </a:solidFill>
                <a:ea typeface="仿宋" pitchFamily="49" charset="-122"/>
                <a:cs typeface="Times New Roman" pitchFamily="18" charset="0"/>
              </a:rPr>
              <a:t>i</a:t>
            </a:r>
            <a:r>
              <a:rPr lang="en-US" altLang="zh-CN" smtClean="0">
                <a:solidFill>
                  <a:srgbClr val="0000FF"/>
                </a:solidFill>
                <a:ea typeface="仿宋" pitchFamily="49" charset="-122"/>
                <a:cs typeface="Times New Roman" pitchFamily="18" charset="0"/>
              </a:rPr>
              <a:t>++</a:t>
            </a:r>
            <a:r>
              <a:rPr lang="zh-CN" altLang="zh-CN" smtClean="0">
                <a:solidFill>
                  <a:srgbClr val="0000FF"/>
                </a:solidFill>
                <a:ea typeface="仿宋" pitchFamily="49" charset="-122"/>
                <a:cs typeface="Times New Roman" pitchFamily="18" charset="0"/>
              </a:rPr>
              <a:t>扩大奇数区间，再继续遍历。</a:t>
            </a:r>
          </a:p>
          <a:p>
            <a:pPr algn="l">
              <a:lnSpc>
                <a:spcPts val="3100"/>
              </a:lnSpc>
              <a:spcBef>
                <a:spcPts val="600"/>
              </a:spcBef>
            </a:pPr>
            <a:r>
              <a:rPr lang="en-US" altLang="zh-CN" smtClean="0">
                <a:solidFill>
                  <a:srgbClr val="0000FF"/>
                </a:solidFill>
                <a:ea typeface="仿宋" pitchFamily="49" charset="-122"/>
                <a:cs typeface="Times New Roman" pitchFamily="18" charset="0"/>
              </a:rPr>
              <a:t>     </a:t>
            </a:r>
            <a:r>
              <a:rPr lang="zh-CN" altLang="zh-CN" smtClean="0">
                <a:solidFill>
                  <a:srgbClr val="0000FF"/>
                </a:solidFill>
                <a:ea typeface="仿宋" pitchFamily="49" charset="-122"/>
                <a:cs typeface="Times New Roman" pitchFamily="18" charset="0"/>
              </a:rPr>
              <a:t>最</a:t>
            </a:r>
            <a:r>
              <a:rPr lang="zh-CN" altLang="zh-CN" smtClean="0">
                <a:solidFill>
                  <a:srgbClr val="0000FF"/>
                </a:solidFill>
                <a:ea typeface="仿宋" pitchFamily="49" charset="-122"/>
                <a:cs typeface="Times New Roman" pitchFamily="18" charset="0"/>
              </a:rPr>
              <a:t>后的结果</a:t>
            </a:r>
            <a:r>
              <a:rPr lang="en-US" altLang="zh-CN" smtClean="0">
                <a:solidFill>
                  <a:srgbClr val="0000FF"/>
                </a:solidFill>
                <a:ea typeface="仿宋" pitchFamily="49" charset="-122"/>
                <a:cs typeface="Times New Roman" pitchFamily="18" charset="0"/>
              </a:rPr>
              <a:t>v</a:t>
            </a:r>
            <a:r>
              <a:rPr lang="zh-CN" altLang="zh-CN" smtClean="0">
                <a:solidFill>
                  <a:srgbClr val="0000FF"/>
                </a:solidFill>
                <a:ea typeface="仿宋" pitchFamily="49" charset="-122"/>
                <a:cs typeface="Times New Roman" pitchFamily="18" charset="0"/>
              </a:rPr>
              <a:t>中仅保留所有偶数区间的</a:t>
            </a:r>
            <a:r>
              <a:rPr lang="en-US" altLang="zh-CN" i="1" smtClean="0">
                <a:solidFill>
                  <a:srgbClr val="0000FF"/>
                </a:solidFill>
                <a:ea typeface="仿宋" pitchFamily="49" charset="-122"/>
                <a:cs typeface="Times New Roman" pitchFamily="18" charset="0"/>
              </a:rPr>
              <a:t>k</a:t>
            </a:r>
            <a:r>
              <a:rPr lang="en-US" altLang="zh-CN" smtClean="0">
                <a:solidFill>
                  <a:srgbClr val="0000FF"/>
                </a:solidFill>
                <a:ea typeface="仿宋" pitchFamily="49" charset="-122"/>
                <a:cs typeface="Times New Roman" pitchFamily="18" charset="0"/>
              </a:rPr>
              <a:t>+1</a:t>
            </a:r>
            <a:r>
              <a:rPr lang="zh-CN" altLang="zh-CN" smtClean="0">
                <a:solidFill>
                  <a:srgbClr val="0000FF"/>
                </a:solidFill>
                <a:ea typeface="仿宋" pitchFamily="49" charset="-122"/>
                <a:cs typeface="Times New Roman" pitchFamily="18" charset="0"/>
              </a:rPr>
              <a:t>个元素，即置</a:t>
            </a:r>
            <a:r>
              <a:rPr lang="en-US" altLang="zh-CN" smtClean="0">
                <a:solidFill>
                  <a:srgbClr val="0000FF"/>
                </a:solidFill>
                <a:ea typeface="仿宋" pitchFamily="49" charset="-122"/>
                <a:cs typeface="Times New Roman" pitchFamily="18" charset="0"/>
              </a:rPr>
              <a:t>v</a:t>
            </a:r>
            <a:r>
              <a:rPr lang="zh-CN" altLang="zh-CN" smtClean="0">
                <a:solidFill>
                  <a:srgbClr val="0000FF"/>
                </a:solidFill>
                <a:ea typeface="仿宋" pitchFamily="49" charset="-122"/>
                <a:cs typeface="Times New Roman" pitchFamily="18" charset="0"/>
              </a:rPr>
              <a:t>的长度为</a:t>
            </a:r>
            <a:r>
              <a:rPr lang="en-US" altLang="zh-CN" i="1" smtClean="0">
                <a:solidFill>
                  <a:srgbClr val="0000FF"/>
                </a:solidFill>
                <a:ea typeface="仿宋" pitchFamily="49" charset="-122"/>
                <a:cs typeface="Times New Roman" pitchFamily="18" charset="0"/>
              </a:rPr>
              <a:t>k</a:t>
            </a:r>
            <a:r>
              <a:rPr lang="en-US" altLang="zh-CN" smtClean="0">
                <a:solidFill>
                  <a:srgbClr val="0000FF"/>
                </a:solidFill>
                <a:ea typeface="仿宋" pitchFamily="49" charset="-122"/>
                <a:cs typeface="Times New Roman" pitchFamily="18" charset="0"/>
              </a:rPr>
              <a:t>+1</a:t>
            </a:r>
            <a:r>
              <a:rPr lang="zh-CN" altLang="zh-CN" smtClean="0">
                <a:solidFill>
                  <a:srgbClr val="0000FF"/>
                </a:solidFill>
                <a:ea typeface="仿宋" pitchFamily="49" charset="-122"/>
                <a:cs typeface="Times New Roman" pitchFamily="18" charset="0"/>
              </a:rPr>
              <a:t>。</a:t>
            </a:r>
            <a:endParaRPr lang="zh-CN" altLang="en-US" smtClean="0">
              <a:solidFill>
                <a:srgbClr val="0000FF"/>
              </a:solidFill>
              <a:ea typeface="仿宋" pitchFamily="49" charset="-122"/>
              <a:cs typeface="Times New Roman" pitchFamily="18" charset="0"/>
            </a:endParaRP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15</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71472" y="2000240"/>
            <a:ext cx="7286676" cy="409342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delodd3</a:t>
            </a:r>
            <a:r>
              <a:rPr lang="en-US" altLang="zh-CN" sz="2000" smtClean="0">
                <a:solidFill>
                  <a:srgbClr val="0000FF"/>
                </a:solidFill>
                <a:latin typeface="Times New Roman" pitchFamily="18" charset="0"/>
                <a:ea typeface="仿宋" pitchFamily="49" charset="-122"/>
                <a:cs typeface="Times New Roman" pitchFamily="18" charset="0"/>
              </a:rPr>
              <a:t>(vector&lt;int&gt;&amp;v)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解法</a:t>
            </a:r>
            <a:r>
              <a:rPr lang="en-US" altLang="zh-CN" sz="2000" smtClean="0">
                <a:solidFill>
                  <a:srgbClr val="00B0F0"/>
                </a:solidFill>
                <a:latin typeface="Times New Roman" pitchFamily="18" charset="0"/>
                <a:ea typeface="仿宋" pitchFamily="49" charset="-122"/>
                <a:cs typeface="Times New Roman" pitchFamily="18" charset="0"/>
              </a:rPr>
              <a:t>3</a:t>
            </a:r>
            <a:r>
              <a:rPr lang="zh-CN" altLang="zh-CN" sz="2000" smtClean="0">
                <a:solidFill>
                  <a:srgbClr val="00B0F0"/>
                </a:solidFill>
                <a:latin typeface="Times New Roman" pitchFamily="18" charset="0"/>
                <a:ea typeface="仿宋" pitchFamily="49" charset="-122"/>
                <a:cs typeface="Times New Roman" pitchFamily="18" charset="0"/>
              </a:rPr>
              <a:t>的算法</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k=-1;							</a:t>
            </a:r>
            <a:r>
              <a:rPr lang="en-US" altLang="zh-CN" sz="2000" smtClean="0">
                <a:solidFill>
                  <a:srgbClr val="00B0F0"/>
                </a:solidFill>
                <a:latin typeface="Times New Roman" pitchFamily="18" charset="0"/>
                <a:ea typeface="仿宋" pitchFamily="49" charset="-122"/>
                <a:cs typeface="Times New Roman" pitchFamily="18" charset="0"/>
              </a:rPr>
              <a:t>//v[0..k]</a:t>
            </a:r>
            <a:r>
              <a:rPr lang="zh-CN" altLang="zh-CN" sz="2000" smtClean="0">
                <a:solidFill>
                  <a:srgbClr val="00B0F0"/>
                </a:solidFill>
                <a:latin typeface="Times New Roman" pitchFamily="18" charset="0"/>
                <a:ea typeface="仿宋" pitchFamily="49" charset="-122"/>
                <a:cs typeface="Times New Roman" pitchFamily="18" charset="0"/>
              </a:rPr>
              <a:t>表示偶数元素的区间</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i=0;</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while(i&lt;v.size())</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if(</a:t>
            </a:r>
            <a:r>
              <a:rPr lang="en-US" altLang="zh-CN" sz="2000" smtClean="0">
                <a:solidFill>
                  <a:srgbClr val="FF00FF"/>
                </a:solidFill>
                <a:latin typeface="Times New Roman" pitchFamily="18" charset="0"/>
                <a:ea typeface="仿宋" pitchFamily="49" charset="-122"/>
                <a:cs typeface="Times New Roman" pitchFamily="18" charset="0"/>
              </a:rPr>
              <a:t>v[i]%2==0</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//v[i]</a:t>
            </a:r>
            <a:r>
              <a:rPr lang="zh-CN" altLang="zh-CN" sz="2000" smtClean="0">
                <a:solidFill>
                  <a:srgbClr val="00B0F0"/>
                </a:solidFill>
                <a:latin typeface="Times New Roman" pitchFamily="18" charset="0"/>
                <a:ea typeface="仿宋" pitchFamily="49" charset="-122"/>
                <a:cs typeface="Times New Roman" pitchFamily="18" charset="0"/>
              </a:rPr>
              <a:t>是偶数</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k++;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扩大偶数区间</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swap(v[k],v[i]); 				</a:t>
            </a:r>
            <a:r>
              <a:rPr lang="en-US" altLang="zh-CN" sz="2000" smtClean="0">
                <a:solidFill>
                  <a:srgbClr val="00B0F0"/>
                </a:solidFill>
                <a:latin typeface="Times New Roman" pitchFamily="18" charset="0"/>
                <a:ea typeface="仿宋" pitchFamily="49" charset="-122"/>
                <a:cs typeface="Times New Roman" pitchFamily="18" charset="0"/>
              </a:rPr>
              <a:t>//v[k]</a:t>
            </a:r>
            <a:r>
              <a:rPr lang="zh-CN" altLang="zh-CN" sz="2000" smtClean="0">
                <a:solidFill>
                  <a:srgbClr val="00B0F0"/>
                </a:solidFill>
                <a:latin typeface="Times New Roman" pitchFamily="18" charset="0"/>
                <a:ea typeface="仿宋" pitchFamily="49" charset="-122"/>
                <a:cs typeface="Times New Roman" pitchFamily="18" charset="0"/>
              </a:rPr>
              <a:t>和</a:t>
            </a:r>
            <a:r>
              <a:rPr lang="en-US" altLang="zh-CN" sz="2000" smtClean="0">
                <a:solidFill>
                  <a:srgbClr val="00B0F0"/>
                </a:solidFill>
                <a:latin typeface="Times New Roman" pitchFamily="18" charset="0"/>
                <a:ea typeface="仿宋" pitchFamily="49" charset="-122"/>
                <a:cs typeface="Times New Roman" pitchFamily="18" charset="0"/>
              </a:rPr>
              <a:t>v[i]</a:t>
            </a:r>
            <a:r>
              <a:rPr lang="zh-CN" altLang="zh-CN" sz="2000" smtClean="0">
                <a:solidFill>
                  <a:srgbClr val="00B0F0"/>
                </a:solidFill>
                <a:latin typeface="Times New Roman" pitchFamily="18" charset="0"/>
                <a:ea typeface="仿宋" pitchFamily="49" charset="-122"/>
                <a:cs typeface="Times New Roman" pitchFamily="18" charset="0"/>
              </a:rPr>
              <a:t>交换</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v.resize(k+1);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设置</a:t>
            </a:r>
            <a:r>
              <a:rPr lang="en-US" altLang="zh-CN" sz="2000" smtClean="0">
                <a:solidFill>
                  <a:srgbClr val="00B0F0"/>
                </a:solidFill>
                <a:latin typeface="Times New Roman" pitchFamily="18" charset="0"/>
                <a:ea typeface="仿宋" pitchFamily="49" charset="-122"/>
                <a:cs typeface="Times New Roman" pitchFamily="18" charset="0"/>
              </a:rPr>
              <a:t>v</a:t>
            </a:r>
            <a:r>
              <a:rPr lang="zh-CN" altLang="zh-CN" sz="2000" smtClean="0">
                <a:solidFill>
                  <a:srgbClr val="00B0F0"/>
                </a:solidFill>
                <a:latin typeface="Times New Roman" pitchFamily="18" charset="0"/>
                <a:ea typeface="仿宋" pitchFamily="49" charset="-122"/>
                <a:cs typeface="Times New Roman" pitchFamily="18" charset="0"/>
              </a:rPr>
              <a:t>的长度为</a:t>
            </a:r>
            <a:r>
              <a:rPr lang="en-US" altLang="zh-CN" sz="2000" smtClean="0">
                <a:solidFill>
                  <a:srgbClr val="00B0F0"/>
                </a:solidFill>
                <a:latin typeface="Times New Roman" pitchFamily="18" charset="0"/>
                <a:ea typeface="仿宋" pitchFamily="49" charset="-122"/>
                <a:cs typeface="Times New Roman" pitchFamily="18" charset="0"/>
              </a:rPr>
              <a:t>k+1</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grpSp>
        <p:nvGrpSpPr>
          <p:cNvPr id="5" name="组合 4"/>
          <p:cNvGrpSpPr/>
          <p:nvPr/>
        </p:nvGrpSpPr>
        <p:grpSpPr>
          <a:xfrm>
            <a:off x="1785918" y="571480"/>
            <a:ext cx="4130996" cy="1202967"/>
            <a:chOff x="1798327" y="2440348"/>
            <a:chExt cx="4130996" cy="1202967"/>
          </a:xfrm>
        </p:grpSpPr>
        <p:sp>
          <p:nvSpPr>
            <p:cNvPr id="6" name="Rectangle 8"/>
            <p:cNvSpPr>
              <a:spLocks noChangeArrowheads="1"/>
            </p:cNvSpPr>
            <p:nvPr/>
          </p:nvSpPr>
          <p:spPr bwMode="auto">
            <a:xfrm>
              <a:off x="1798327" y="2440348"/>
              <a:ext cx="4130996" cy="56971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72000" tIns="0" rIns="0" bIns="0" numCol="1" anchor="t" anchorCtr="0" compatLnSpc="1">
              <a:prstTxWarp prst="textNoShape">
                <a:avLst/>
              </a:prstTxWarp>
            </a:bodyPr>
            <a:lstStyle/>
            <a:p>
              <a:pPr marL="0" marR="0" lvl="0" algn="l" defTabSz="914400" rtl="0" eaLnBrk="1" fontAlgn="base" latinLnBrk="0" hangingPunct="1">
                <a:lnSpc>
                  <a:spcPts val="3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                  </a:t>
              </a:r>
              <a:r>
                <a:rPr kumimoji="0" lang="en-US" altLang="zh-CN" sz="18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	   </a:t>
              </a:r>
              <a:r>
                <a:rPr kumimoji="0" lang="en-US" altLang="zh-CN" sz="1800" smtClean="0">
                  <a:solidFill>
                    <a:srgbClr val="0000FF"/>
                  </a:solidFill>
                  <a:latin typeface="Times New Roman" pitchFamily="18" charset="0"/>
                  <a:ea typeface="仿宋" pitchFamily="49" charset="-122"/>
                  <a:cs typeface="Times New Roman" pitchFamily="18" charset="0"/>
                </a:rPr>
                <a:t>         </a:t>
              </a:r>
              <a:r>
                <a:rPr kumimoji="0" lang="en-US" altLang="zh-CN" sz="18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     </a:t>
              </a:r>
              <a:r>
                <a:rPr kumimoji="0" lang="en-US" altLang="zh-CN" sz="1800" i="1" u="none" strike="noStrike" cap="none" normalizeH="0" baseline="0" smtClean="0">
                  <a:ln>
                    <a:noFill/>
                  </a:ln>
                  <a:solidFill>
                    <a:srgbClr val="FF0000"/>
                  </a:solidFill>
                  <a:effectLst/>
                  <a:latin typeface="Times New Roman" pitchFamily="18" charset="0"/>
                  <a:ea typeface="仿宋" pitchFamily="49" charset="-122"/>
                  <a:cs typeface="Times New Roman" pitchFamily="18" charset="0"/>
                </a:rPr>
                <a:t>v</a:t>
              </a:r>
              <a:r>
                <a:rPr kumimoji="0" lang="en-US" altLang="zh-CN" sz="1800" i="1" u="none" strike="noStrike" cap="none" normalizeH="0" baseline="-30000" smtClean="0">
                  <a:ln>
                    <a:noFill/>
                  </a:ln>
                  <a:solidFill>
                    <a:srgbClr val="FF0000"/>
                  </a:solidFill>
                  <a:effectLst/>
                  <a:latin typeface="Times New Roman" pitchFamily="18" charset="0"/>
                  <a:ea typeface="仿宋" pitchFamily="49" charset="-122"/>
                  <a:cs typeface="Times New Roman" pitchFamily="18" charset="0"/>
                </a:rPr>
                <a:t>i</a:t>
              </a:r>
              <a:r>
                <a:rPr kumimoji="0" lang="en-US" altLang="zh-CN" sz="1800" i="1" u="none" strike="noStrike" cap="none" normalizeH="0" baseline="-30000" smtClean="0">
                  <a:ln>
                    <a:noFill/>
                  </a:ln>
                  <a:solidFill>
                    <a:srgbClr val="0000FF"/>
                  </a:solidFill>
                  <a:effectLst/>
                  <a:latin typeface="Times New Roman" pitchFamily="18" charset="0"/>
                  <a:ea typeface="仿宋" pitchFamily="49" charset="-122"/>
                  <a:cs typeface="Times New Roman" pitchFamily="18" charset="0"/>
                </a:rPr>
                <a:t>   </a:t>
              </a:r>
              <a:r>
                <a:rPr kumimoji="0" lang="en-US" altLang="zh-CN" sz="18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   </a:t>
              </a:r>
              <a:r>
                <a:rPr kumimoji="0" lang="en-US" altLang="zh-CN" sz="18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v</a:t>
              </a:r>
              <a:r>
                <a:rPr kumimoji="0" lang="en-US" altLang="zh-CN" sz="1800" i="1" u="none" strike="noStrike" cap="none" normalizeH="0" baseline="-30000" smtClean="0">
                  <a:ln>
                    <a:noFill/>
                  </a:ln>
                  <a:solidFill>
                    <a:srgbClr val="0000FF"/>
                  </a:solidFill>
                  <a:effectLst/>
                  <a:latin typeface="Times New Roman" pitchFamily="18" charset="0"/>
                  <a:ea typeface="仿宋" pitchFamily="49" charset="-122"/>
                  <a:cs typeface="Times New Roman" pitchFamily="18" charset="0"/>
                </a:rPr>
                <a:t>n</a:t>
              </a:r>
              <a:r>
                <a:rPr kumimoji="0" lang="en-US" altLang="zh-CN" sz="1800" i="0" u="none" strike="noStrike" cap="none" normalizeH="0" baseline="-30000" smtClean="0">
                  <a:ln>
                    <a:noFill/>
                  </a:ln>
                  <a:solidFill>
                    <a:srgbClr val="0000FF"/>
                  </a:solidFill>
                  <a:effectLst/>
                  <a:latin typeface="Times New Roman" pitchFamily="18" charset="0"/>
                  <a:ea typeface="仿宋" pitchFamily="49" charset="-122"/>
                  <a:cs typeface="Times New Roman" pitchFamily="18" charset="0"/>
                </a:rPr>
                <a:t>-1</a:t>
              </a:r>
              <a:endParaRPr kumimoji="0" lang="en-US" altLang="zh-CN" sz="18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a:p>
              <a:pPr marL="0" marR="0" lvl="0" algn="l" defTabSz="914400" rtl="0" eaLnBrk="0" fontAlgn="base" latinLnBrk="0" hangingPunct="0">
                <a:lnSpc>
                  <a:spcPts val="3000"/>
                </a:lnSpc>
                <a:spcBef>
                  <a:spcPct val="0"/>
                </a:spcBef>
                <a:spcAft>
                  <a:spcPct val="0"/>
                </a:spcAft>
                <a:buClrTx/>
                <a:buSzTx/>
                <a:buFontTx/>
                <a:buNone/>
                <a:tabLst/>
              </a:pPr>
              <a:endParaRPr kumimoji="0" lang="en-US" altLang="zh-CN" sz="18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7" name="Rectangle 7"/>
            <p:cNvSpPr>
              <a:spLocks noChangeArrowheads="1"/>
            </p:cNvSpPr>
            <p:nvPr/>
          </p:nvSpPr>
          <p:spPr bwMode="auto">
            <a:xfrm>
              <a:off x="1860458" y="3297071"/>
              <a:ext cx="997030" cy="27480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偶数区间</a:t>
              </a:r>
            </a:p>
          </p:txBody>
        </p:sp>
        <p:sp>
          <p:nvSpPr>
            <p:cNvPr id="8" name="AutoShape 6"/>
            <p:cNvSpPr>
              <a:spLocks/>
            </p:cNvSpPr>
            <p:nvPr/>
          </p:nvSpPr>
          <p:spPr bwMode="auto">
            <a:xfrm rot="16200000">
              <a:off x="2279597" y="2650636"/>
              <a:ext cx="203776" cy="1054650"/>
            </a:xfrm>
            <a:prstGeom prst="leftBrace">
              <a:avLst>
                <a:gd name="adj1" fmla="val 39906"/>
                <a:gd name="adj2" fmla="val 50000"/>
              </a:avLst>
            </a:pr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9" name="Rectangle 5"/>
            <p:cNvSpPr>
              <a:spLocks noChangeArrowheads="1"/>
            </p:cNvSpPr>
            <p:nvPr/>
          </p:nvSpPr>
          <p:spPr bwMode="auto">
            <a:xfrm>
              <a:off x="1871221" y="2509231"/>
              <a:ext cx="1158565" cy="406118"/>
            </a:xfrm>
            <a:prstGeom prst="rect">
              <a:avLst/>
            </a:prstGeom>
            <a:solidFill>
              <a:srgbClr val="000000"/>
            </a:solidFill>
            <a:ln w="9525">
              <a:no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chemeClr val="bg1"/>
                  </a:solidFill>
                  <a:effectLst/>
                  <a:ea typeface="仿宋" pitchFamily="49" charset="-122"/>
                  <a:cs typeface="Times New Roman" pitchFamily="18" charset="0"/>
                </a:rPr>
                <a:t>v</a:t>
              </a:r>
              <a:r>
                <a:rPr kumimoji="0" lang="en-US" altLang="zh-CN" sz="1800" i="0" u="none" strike="noStrike" cap="none" normalizeH="0" baseline="-30000" smtClean="0">
                  <a:ln>
                    <a:noFill/>
                  </a:ln>
                  <a:solidFill>
                    <a:schemeClr val="bg1"/>
                  </a:solidFill>
                  <a:effectLst/>
                  <a:ea typeface="仿宋" pitchFamily="49" charset="-122"/>
                  <a:cs typeface="Times New Roman" pitchFamily="18" charset="0"/>
                </a:rPr>
                <a:t>0    </a:t>
              </a:r>
              <a:r>
                <a:rPr kumimoji="0" lang="en-US" altLang="zh-CN" sz="1800" i="0" u="none" strike="noStrike" cap="none" normalizeH="0" baseline="0" smtClean="0">
                  <a:ln>
                    <a:noFill/>
                  </a:ln>
                  <a:solidFill>
                    <a:schemeClr val="bg1"/>
                  </a:solidFill>
                  <a:effectLst/>
                  <a:ea typeface="仿宋" pitchFamily="49" charset="-122"/>
                  <a:cs typeface="Times New Roman" pitchFamily="18" charset="0"/>
                </a:rPr>
                <a:t>…  </a:t>
              </a:r>
              <a:r>
                <a:rPr kumimoji="0" lang="en-US" altLang="zh-CN" sz="1800" i="1" u="none" strike="noStrike" cap="none" normalizeH="0" baseline="0" smtClean="0">
                  <a:ln>
                    <a:noFill/>
                  </a:ln>
                  <a:solidFill>
                    <a:schemeClr val="bg1"/>
                  </a:solidFill>
                  <a:effectLst/>
                  <a:ea typeface="仿宋" pitchFamily="49" charset="-122"/>
                  <a:cs typeface="Times New Roman" pitchFamily="18" charset="0"/>
                </a:rPr>
                <a:t>v</a:t>
              </a:r>
              <a:r>
                <a:rPr kumimoji="0" lang="en-US" altLang="zh-CN" sz="1800" i="1" u="none" strike="noStrike" cap="none" normalizeH="0" baseline="-30000" smtClean="0">
                  <a:ln>
                    <a:noFill/>
                  </a:ln>
                  <a:solidFill>
                    <a:schemeClr val="bg1"/>
                  </a:solidFill>
                  <a:effectLst/>
                  <a:ea typeface="仿宋" pitchFamily="49" charset="-122"/>
                  <a:cs typeface="Times New Roman" pitchFamily="18" charset="0"/>
                </a:rPr>
                <a:t>k</a:t>
              </a:r>
              <a:endParaRPr kumimoji="0" lang="en-US" altLang="zh-CN" sz="1800" i="0" u="none" strike="noStrike" cap="none" normalizeH="0" baseline="0" smtClean="0">
                <a:ln>
                  <a:noFill/>
                </a:ln>
                <a:solidFill>
                  <a:schemeClr val="bg1"/>
                </a:solidFill>
                <a:effectLst/>
                <a:ea typeface="仿宋" pitchFamily="49" charset="-122"/>
                <a:cs typeface="Times New Roman" pitchFamily="18" charset="0"/>
              </a:endParaRPr>
            </a:p>
          </p:txBody>
        </p:sp>
        <p:sp>
          <p:nvSpPr>
            <p:cNvPr id="13" name="Rectangle 4"/>
            <p:cNvSpPr>
              <a:spLocks noChangeArrowheads="1"/>
            </p:cNvSpPr>
            <p:nvPr/>
          </p:nvSpPr>
          <p:spPr bwMode="auto">
            <a:xfrm>
              <a:off x="3108884" y="2504925"/>
              <a:ext cx="1320240" cy="406118"/>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仿宋" pitchFamily="49" charset="-122"/>
                  <a:cs typeface="Times New Roman" pitchFamily="18" charset="0"/>
                </a:rPr>
                <a:t>v</a:t>
              </a:r>
              <a:r>
                <a:rPr kumimoji="0" lang="en-US" altLang="zh-CN" sz="1800" i="1" u="none" strike="noStrike" cap="none" normalizeH="0" baseline="-30000" smtClean="0">
                  <a:ln>
                    <a:noFill/>
                  </a:ln>
                  <a:solidFill>
                    <a:srgbClr val="0000FF"/>
                  </a:solidFill>
                  <a:effectLst/>
                  <a:ea typeface="仿宋" pitchFamily="49" charset="-122"/>
                  <a:cs typeface="Times New Roman" pitchFamily="18" charset="0"/>
                </a:rPr>
                <a:t>k</a:t>
              </a:r>
              <a:r>
                <a:rPr kumimoji="0" lang="en-US" altLang="zh-CN" sz="1800" i="0" u="none" strike="noStrike" cap="none" normalizeH="0" baseline="-30000" smtClean="0">
                  <a:ln>
                    <a:noFill/>
                  </a:ln>
                  <a:solidFill>
                    <a:srgbClr val="0000FF"/>
                  </a:solidFill>
                  <a:effectLst/>
                  <a:ea typeface="仿宋" pitchFamily="49" charset="-122"/>
                  <a:cs typeface="Times New Roman" pitchFamily="18" charset="0"/>
                </a:rPr>
                <a:t>+1</a:t>
              </a:r>
              <a:r>
                <a:rPr kumimoji="0" lang="en-US" altLang="zh-CN" sz="1800" i="0" u="none" strike="noStrike" cap="none" normalizeH="0" smtClean="0">
                  <a:ln>
                    <a:noFill/>
                  </a:ln>
                  <a:solidFill>
                    <a:srgbClr val="0000FF"/>
                  </a:solidFill>
                  <a:effectLst/>
                  <a:ea typeface="仿宋" pitchFamily="49" charset="-122"/>
                  <a:cs typeface="Times New Roman" pitchFamily="18" charset="0"/>
                </a:rPr>
                <a:t>   </a:t>
              </a: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  </a:t>
              </a:r>
              <a:r>
                <a:rPr kumimoji="0" lang="en-US" altLang="zh-CN" sz="1800" i="1" u="none" strike="noStrike" cap="none" normalizeH="0" baseline="0" smtClean="0">
                  <a:ln>
                    <a:noFill/>
                  </a:ln>
                  <a:solidFill>
                    <a:srgbClr val="0000FF"/>
                  </a:solidFill>
                  <a:effectLst/>
                  <a:ea typeface="仿宋" pitchFamily="49" charset="-122"/>
                  <a:cs typeface="Times New Roman" pitchFamily="18" charset="0"/>
                </a:rPr>
                <a:t>v</a:t>
              </a:r>
              <a:r>
                <a:rPr kumimoji="0" lang="en-US" altLang="zh-CN" sz="1800" i="1" u="none" strike="noStrike" cap="none" normalizeH="0" baseline="-30000" smtClean="0">
                  <a:ln>
                    <a:noFill/>
                  </a:ln>
                  <a:solidFill>
                    <a:srgbClr val="0000FF"/>
                  </a:solidFill>
                  <a:effectLst/>
                  <a:ea typeface="仿宋" pitchFamily="49" charset="-122"/>
                  <a:cs typeface="Times New Roman" pitchFamily="18" charset="0"/>
                </a:rPr>
                <a:t>i</a:t>
              </a:r>
              <a:r>
                <a:rPr kumimoji="0" lang="en-US" altLang="zh-CN" sz="1800" i="0" u="none" strike="noStrike" cap="none" normalizeH="0" baseline="-30000" smtClean="0">
                  <a:ln>
                    <a:noFill/>
                  </a:ln>
                  <a:solidFill>
                    <a:srgbClr val="0000FF"/>
                  </a:solidFill>
                  <a:effectLst/>
                  <a:ea typeface="仿宋" pitchFamily="49" charset="-122"/>
                  <a:cs typeface="Times New Roman" pitchFamily="18" charset="0"/>
                </a:rPr>
                <a:t>-1</a:t>
              </a:r>
              <a:endParaRPr kumimoji="0" lang="en-US" altLang="zh-CN" sz="1800" i="0" u="none" strike="noStrike" cap="none" normalizeH="0" baseline="0" smtClean="0">
                <a:ln>
                  <a:noFill/>
                </a:ln>
                <a:solidFill>
                  <a:srgbClr val="0000FF"/>
                </a:solidFill>
                <a:effectLst/>
                <a:ea typeface="仿宋" pitchFamily="49" charset="-122"/>
                <a:cs typeface="Times New Roman" pitchFamily="18" charset="0"/>
              </a:endParaRPr>
            </a:p>
          </p:txBody>
        </p:sp>
        <p:sp>
          <p:nvSpPr>
            <p:cNvPr id="14" name="Rectangle 3"/>
            <p:cNvSpPr>
              <a:spLocks noChangeArrowheads="1"/>
            </p:cNvSpPr>
            <p:nvPr/>
          </p:nvSpPr>
          <p:spPr bwMode="auto">
            <a:xfrm>
              <a:off x="3347731" y="3297071"/>
              <a:ext cx="938517" cy="34624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奇数区间</a:t>
              </a:r>
            </a:p>
          </p:txBody>
        </p:sp>
        <p:sp>
          <p:nvSpPr>
            <p:cNvPr id="15" name="AutoShape 2"/>
            <p:cNvSpPr>
              <a:spLocks/>
            </p:cNvSpPr>
            <p:nvPr/>
          </p:nvSpPr>
          <p:spPr bwMode="auto">
            <a:xfrm rot="16200000">
              <a:off x="3699078" y="2549085"/>
              <a:ext cx="207321" cy="1252775"/>
            </a:xfrm>
            <a:prstGeom prst="leftBrace">
              <a:avLst>
                <a:gd name="adj1" fmla="val 57336"/>
                <a:gd name="adj2" fmla="val 50000"/>
              </a:avLst>
            </a:pr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grpSp>
      <p:sp>
        <p:nvSpPr>
          <p:cNvPr id="16" name="任意多边形 15"/>
          <p:cNvSpPr/>
          <p:nvPr/>
        </p:nvSpPr>
        <p:spPr>
          <a:xfrm>
            <a:off x="3292475" y="158750"/>
            <a:ext cx="1393825" cy="412750"/>
          </a:xfrm>
          <a:custGeom>
            <a:avLst/>
            <a:gdLst>
              <a:gd name="connsiteX0" fmla="*/ 22225 w 1393825"/>
              <a:gd name="connsiteY0" fmla="*/ 412750 h 412750"/>
              <a:gd name="connsiteX1" fmla="*/ 41275 w 1393825"/>
              <a:gd name="connsiteY1" fmla="*/ 146050 h 412750"/>
              <a:gd name="connsiteX2" fmla="*/ 269875 w 1393825"/>
              <a:gd name="connsiteY2" fmla="*/ 31750 h 412750"/>
              <a:gd name="connsiteX3" fmla="*/ 688975 w 1393825"/>
              <a:gd name="connsiteY3" fmla="*/ 12700 h 412750"/>
              <a:gd name="connsiteX4" fmla="*/ 1241425 w 1393825"/>
              <a:gd name="connsiteY4" fmla="*/ 107950 h 412750"/>
              <a:gd name="connsiteX5" fmla="*/ 1393825 w 1393825"/>
              <a:gd name="connsiteY5" fmla="*/ 384175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3825" h="412750">
                <a:moveTo>
                  <a:pt x="22225" y="412750"/>
                </a:moveTo>
                <a:cubicBezTo>
                  <a:pt x="11112" y="311150"/>
                  <a:pt x="0" y="209550"/>
                  <a:pt x="41275" y="146050"/>
                </a:cubicBezTo>
                <a:cubicBezTo>
                  <a:pt x="82550" y="82550"/>
                  <a:pt x="161925" y="53975"/>
                  <a:pt x="269875" y="31750"/>
                </a:cubicBezTo>
                <a:cubicBezTo>
                  <a:pt x="377825" y="9525"/>
                  <a:pt x="527050" y="0"/>
                  <a:pt x="688975" y="12700"/>
                </a:cubicBezTo>
                <a:cubicBezTo>
                  <a:pt x="850900" y="25400"/>
                  <a:pt x="1123950" y="46037"/>
                  <a:pt x="1241425" y="107950"/>
                </a:cubicBezTo>
                <a:cubicBezTo>
                  <a:pt x="1358900" y="169863"/>
                  <a:pt x="1376362" y="277019"/>
                  <a:pt x="1393825" y="384175"/>
                </a:cubicBezTo>
              </a:path>
            </a:pathLst>
          </a:custGeom>
          <a:ln w="19050">
            <a:solidFill>
              <a:srgbClr val="FF00FF"/>
            </a:solidFill>
            <a:headEnd type="arrow"/>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灯片编号占位符 17"/>
          <p:cNvSpPr>
            <a:spLocks noGrp="1"/>
          </p:cNvSpPr>
          <p:nvPr>
            <p:ph type="sldNum" sz="quarter" idx="12"/>
          </p:nvPr>
        </p:nvSpPr>
        <p:spPr/>
        <p:txBody>
          <a:bodyPr/>
          <a:lstStyle/>
          <a:p>
            <a:fld id="{7AF016A1-9F15-429F-9EFD-84004B73C732}" type="slidenum">
              <a:rPr lang="en-US" altLang="zh-CN" smtClean="0"/>
              <a:pPr/>
              <a:t>16</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44" y="142852"/>
            <a:ext cx="350046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2.1.3 STL</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通用算法</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7" name="TextBox 6"/>
          <p:cNvSpPr txBox="1"/>
          <p:nvPr/>
        </p:nvSpPr>
        <p:spPr>
          <a:xfrm>
            <a:off x="285720" y="785794"/>
            <a:ext cx="3143272"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1. </a:t>
            </a:r>
            <a:r>
              <a:rPr lang="zh-CN" altLang="en-US" smtClean="0">
                <a:solidFill>
                  <a:schemeClr val="bg1"/>
                </a:solidFill>
                <a:latin typeface="微软雅黑" pitchFamily="34" charset="-122"/>
                <a:ea typeface="微软雅黑" pitchFamily="34" charset="-122"/>
              </a:rPr>
              <a:t>常用的通用算法</a:t>
            </a:r>
            <a:endParaRPr lang="zh-CN" altLang="zh-CN" smtClean="0">
              <a:solidFill>
                <a:schemeClr val="bg1"/>
              </a:solidFill>
              <a:latin typeface="微软雅黑" pitchFamily="34" charset="-122"/>
              <a:ea typeface="微软雅黑" pitchFamily="34" charset="-122"/>
            </a:endParaRPr>
          </a:p>
        </p:txBody>
      </p:sp>
      <p:graphicFrame>
        <p:nvGraphicFramePr>
          <p:cNvPr id="9" name="表格 8"/>
          <p:cNvGraphicFramePr>
            <a:graphicFrameLocks noGrp="1"/>
          </p:cNvGraphicFramePr>
          <p:nvPr/>
        </p:nvGraphicFramePr>
        <p:xfrm>
          <a:off x="214283" y="1500174"/>
          <a:ext cx="8715435" cy="5024834"/>
        </p:xfrm>
        <a:graphic>
          <a:graphicData uri="http://schemas.openxmlformats.org/drawingml/2006/table">
            <a:tbl>
              <a:tblPr>
                <a:tableStyleId>{35758FB7-9AC5-4552-8A53-C91805E547FA}</a:tableStyleId>
              </a:tblPr>
              <a:tblGrid>
                <a:gridCol w="1061009"/>
                <a:gridCol w="1288369"/>
                <a:gridCol w="6366057"/>
              </a:tblGrid>
              <a:tr h="354514">
                <a:tc>
                  <a:txBody>
                    <a:bodyPr/>
                    <a:lstStyle/>
                    <a:p>
                      <a:pPr indent="0" algn="ctr">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类型</a:t>
                      </a:r>
                    </a:p>
                  </a:txBody>
                  <a:tcPr marL="57686" marR="57686" marT="0" marB="0" anchor="ctr">
                    <a:solidFill>
                      <a:schemeClr val="bg1"/>
                    </a:solidFill>
                  </a:tcPr>
                </a:tc>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函数</a:t>
                      </a:r>
                    </a:p>
                  </a:txBody>
                  <a:tcPr marL="57686" marR="57686" marT="0" marB="0">
                    <a:solidFill>
                      <a:schemeClr val="bg1"/>
                    </a:solidFill>
                  </a:tcPr>
                </a:tc>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功能说明</a:t>
                      </a:r>
                    </a:p>
                  </a:txBody>
                  <a:tcPr marL="57686" marR="57686" marT="0" marB="0">
                    <a:solidFill>
                      <a:schemeClr val="bg1"/>
                    </a:solidFill>
                  </a:tcPr>
                </a:tc>
              </a:tr>
              <a:tr h="357634">
                <a:tc rowSpan="4">
                  <a:txBody>
                    <a:bodyPr/>
                    <a:lstStyle/>
                    <a:p>
                      <a:pPr indent="0" algn="ctr">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非更新的序列操作</a:t>
                      </a:r>
                    </a:p>
                  </a:txBody>
                  <a:tcPr marL="57686" marR="57686" marT="0" marB="0" anchor="ctr">
                    <a:solidFill>
                      <a:schemeClr val="bg1"/>
                    </a:solidFill>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find</a:t>
                      </a:r>
                      <a:endParaRPr lang="zh-CN" sz="2000" kern="100">
                        <a:solidFill>
                          <a:srgbClr val="0000FF"/>
                        </a:solidFill>
                        <a:latin typeface="Times New Roman" pitchFamily="18" charset="0"/>
                        <a:ea typeface="仿宋" pitchFamily="49" charset="-122"/>
                        <a:cs typeface="Times New Roman" pitchFamily="18" charset="0"/>
                      </a:endParaRPr>
                    </a:p>
                  </a:txBody>
                  <a:tcPr marL="57686" marR="57686"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在指定的</a:t>
                      </a:r>
                      <a:r>
                        <a:rPr lang="en-US" sz="2000" kern="100">
                          <a:solidFill>
                            <a:srgbClr val="0000FF"/>
                          </a:solidFill>
                          <a:latin typeface="Times New Roman" pitchFamily="18" charset="0"/>
                          <a:ea typeface="仿宋" pitchFamily="49" charset="-122"/>
                          <a:cs typeface="Times New Roman" pitchFamily="18" charset="0"/>
                        </a:rPr>
                        <a:t>[beg</a:t>
                      </a:r>
                      <a:r>
                        <a:rPr lang="zh-CN" sz="2000" kern="100">
                          <a:solidFill>
                            <a:srgbClr val="0000FF"/>
                          </a:solidFill>
                          <a:latin typeface="Times New Roman" pitchFamily="18" charset="0"/>
                          <a:ea typeface="仿宋" pitchFamily="49" charset="-122"/>
                          <a:cs typeface="Times New Roman" pitchFamily="18" charset="0"/>
                        </a:rPr>
                        <a:t>，</a:t>
                      </a:r>
                      <a:r>
                        <a:rPr lang="en-US" sz="2000" kern="100">
                          <a:solidFill>
                            <a:srgbClr val="0000FF"/>
                          </a:solidFill>
                          <a:latin typeface="Times New Roman" pitchFamily="18" charset="0"/>
                          <a:ea typeface="仿宋" pitchFamily="49" charset="-122"/>
                          <a:cs typeface="Times New Roman" pitchFamily="18" charset="0"/>
                        </a:rPr>
                        <a:t>end)</a:t>
                      </a:r>
                      <a:r>
                        <a:rPr lang="zh-CN" sz="2000" kern="100">
                          <a:solidFill>
                            <a:srgbClr val="0000FF"/>
                          </a:solidFill>
                          <a:latin typeface="Times New Roman" pitchFamily="18" charset="0"/>
                          <a:ea typeface="仿宋" pitchFamily="49" charset="-122"/>
                          <a:cs typeface="Times New Roman" pitchFamily="18" charset="0"/>
                        </a:rPr>
                        <a:t>范围内查找指定值的元素</a:t>
                      </a:r>
                    </a:p>
                  </a:txBody>
                  <a:tcPr marL="57686" marR="57686" marT="0" marB="0">
                    <a:solidFill>
                      <a:schemeClr val="bg1"/>
                    </a:solidFill>
                  </a:tcPr>
                </a:tc>
              </a:tr>
              <a:tr h="357634">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find_if</a:t>
                      </a:r>
                      <a:endParaRPr lang="zh-CN" sz="2000" kern="100">
                        <a:solidFill>
                          <a:srgbClr val="0000FF"/>
                        </a:solidFill>
                        <a:latin typeface="Times New Roman" pitchFamily="18" charset="0"/>
                        <a:ea typeface="仿宋" pitchFamily="49" charset="-122"/>
                        <a:cs typeface="Times New Roman" pitchFamily="18" charset="0"/>
                      </a:endParaRPr>
                    </a:p>
                  </a:txBody>
                  <a:tcPr marL="57686" marR="57686"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在指定的</a:t>
                      </a:r>
                      <a:r>
                        <a:rPr lang="en-US" sz="2000" kern="100">
                          <a:solidFill>
                            <a:srgbClr val="0000FF"/>
                          </a:solidFill>
                          <a:latin typeface="Times New Roman" pitchFamily="18" charset="0"/>
                          <a:ea typeface="仿宋" pitchFamily="49" charset="-122"/>
                          <a:cs typeface="Times New Roman" pitchFamily="18" charset="0"/>
                        </a:rPr>
                        <a:t>[beg</a:t>
                      </a:r>
                      <a:r>
                        <a:rPr lang="zh-CN" sz="2000" kern="100">
                          <a:solidFill>
                            <a:srgbClr val="0000FF"/>
                          </a:solidFill>
                          <a:latin typeface="Times New Roman" pitchFamily="18" charset="0"/>
                          <a:ea typeface="仿宋" pitchFamily="49" charset="-122"/>
                          <a:cs typeface="Times New Roman" pitchFamily="18" charset="0"/>
                        </a:rPr>
                        <a:t>，</a:t>
                      </a:r>
                      <a:r>
                        <a:rPr lang="en-US" sz="2000" kern="100">
                          <a:solidFill>
                            <a:srgbClr val="0000FF"/>
                          </a:solidFill>
                          <a:latin typeface="Times New Roman" pitchFamily="18" charset="0"/>
                          <a:ea typeface="仿宋" pitchFamily="49" charset="-122"/>
                          <a:cs typeface="Times New Roman" pitchFamily="18" charset="0"/>
                        </a:rPr>
                        <a:t>end)</a:t>
                      </a:r>
                      <a:r>
                        <a:rPr lang="zh-CN" sz="2000" kern="100">
                          <a:solidFill>
                            <a:srgbClr val="0000FF"/>
                          </a:solidFill>
                          <a:latin typeface="Times New Roman" pitchFamily="18" charset="0"/>
                          <a:ea typeface="仿宋" pitchFamily="49" charset="-122"/>
                          <a:cs typeface="Times New Roman" pitchFamily="18" charset="0"/>
                        </a:rPr>
                        <a:t>范围内查找满足指定条件的元素</a:t>
                      </a:r>
                    </a:p>
                  </a:txBody>
                  <a:tcPr marL="57686" marR="57686" marT="0" marB="0">
                    <a:solidFill>
                      <a:schemeClr val="bg1"/>
                    </a:solidFill>
                  </a:tcPr>
                </a:tc>
              </a:tr>
              <a:tr h="357634">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count</a:t>
                      </a:r>
                      <a:endParaRPr lang="zh-CN" sz="2000" kern="100">
                        <a:solidFill>
                          <a:srgbClr val="0000FF"/>
                        </a:solidFill>
                        <a:latin typeface="Times New Roman" pitchFamily="18" charset="0"/>
                        <a:ea typeface="仿宋" pitchFamily="49" charset="-122"/>
                        <a:cs typeface="Times New Roman" pitchFamily="18" charset="0"/>
                      </a:endParaRPr>
                    </a:p>
                  </a:txBody>
                  <a:tcPr marL="57686" marR="57686"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在指定的</a:t>
                      </a:r>
                      <a:r>
                        <a:rPr lang="en-US" sz="2000" kern="100">
                          <a:solidFill>
                            <a:srgbClr val="0000FF"/>
                          </a:solidFill>
                          <a:latin typeface="Times New Roman" pitchFamily="18" charset="0"/>
                          <a:ea typeface="仿宋" pitchFamily="49" charset="-122"/>
                          <a:cs typeface="Times New Roman" pitchFamily="18" charset="0"/>
                        </a:rPr>
                        <a:t>[beg</a:t>
                      </a:r>
                      <a:r>
                        <a:rPr lang="zh-CN" sz="2000" kern="100">
                          <a:solidFill>
                            <a:srgbClr val="0000FF"/>
                          </a:solidFill>
                          <a:latin typeface="Times New Roman" pitchFamily="18" charset="0"/>
                          <a:ea typeface="仿宋" pitchFamily="49" charset="-122"/>
                          <a:cs typeface="Times New Roman" pitchFamily="18" charset="0"/>
                        </a:rPr>
                        <a:t>，</a:t>
                      </a:r>
                      <a:r>
                        <a:rPr lang="en-US" sz="2000" kern="100">
                          <a:solidFill>
                            <a:srgbClr val="0000FF"/>
                          </a:solidFill>
                          <a:latin typeface="Times New Roman" pitchFamily="18" charset="0"/>
                          <a:ea typeface="仿宋" pitchFamily="49" charset="-122"/>
                          <a:cs typeface="Times New Roman" pitchFamily="18" charset="0"/>
                        </a:rPr>
                        <a:t>end)</a:t>
                      </a:r>
                      <a:r>
                        <a:rPr lang="zh-CN" sz="2000" kern="100">
                          <a:solidFill>
                            <a:srgbClr val="0000FF"/>
                          </a:solidFill>
                          <a:latin typeface="Times New Roman" pitchFamily="18" charset="0"/>
                          <a:ea typeface="仿宋" pitchFamily="49" charset="-122"/>
                          <a:cs typeface="Times New Roman" pitchFamily="18" charset="0"/>
                        </a:rPr>
                        <a:t>范围内查找指定值出现的次数</a:t>
                      </a:r>
                    </a:p>
                  </a:txBody>
                  <a:tcPr marL="57686" marR="57686" marT="0" marB="0">
                    <a:solidFill>
                      <a:schemeClr val="bg1"/>
                    </a:solidFill>
                  </a:tcPr>
                </a:tc>
              </a:tr>
              <a:tr h="357634">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count_if</a:t>
                      </a:r>
                      <a:endParaRPr lang="zh-CN" sz="2000" kern="100">
                        <a:solidFill>
                          <a:srgbClr val="0000FF"/>
                        </a:solidFill>
                        <a:latin typeface="Times New Roman" pitchFamily="18" charset="0"/>
                        <a:ea typeface="仿宋" pitchFamily="49" charset="-122"/>
                        <a:cs typeface="Times New Roman" pitchFamily="18" charset="0"/>
                      </a:endParaRPr>
                    </a:p>
                  </a:txBody>
                  <a:tcPr marL="57686" marR="57686"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在指定的</a:t>
                      </a:r>
                      <a:r>
                        <a:rPr lang="en-US" sz="2000" kern="100">
                          <a:solidFill>
                            <a:srgbClr val="0000FF"/>
                          </a:solidFill>
                          <a:latin typeface="Times New Roman" pitchFamily="18" charset="0"/>
                          <a:ea typeface="仿宋" pitchFamily="49" charset="-122"/>
                          <a:cs typeface="Times New Roman" pitchFamily="18" charset="0"/>
                        </a:rPr>
                        <a:t>[beg</a:t>
                      </a:r>
                      <a:r>
                        <a:rPr lang="zh-CN" sz="2000" kern="100">
                          <a:solidFill>
                            <a:srgbClr val="0000FF"/>
                          </a:solidFill>
                          <a:latin typeface="Times New Roman" pitchFamily="18" charset="0"/>
                          <a:ea typeface="仿宋" pitchFamily="49" charset="-122"/>
                          <a:cs typeface="Times New Roman" pitchFamily="18" charset="0"/>
                        </a:rPr>
                        <a:t>，</a:t>
                      </a:r>
                      <a:r>
                        <a:rPr lang="en-US" sz="2000" kern="100">
                          <a:solidFill>
                            <a:srgbClr val="0000FF"/>
                          </a:solidFill>
                          <a:latin typeface="Times New Roman" pitchFamily="18" charset="0"/>
                          <a:ea typeface="仿宋" pitchFamily="49" charset="-122"/>
                          <a:cs typeface="Times New Roman" pitchFamily="18" charset="0"/>
                        </a:rPr>
                        <a:t>end)</a:t>
                      </a:r>
                      <a:r>
                        <a:rPr lang="zh-CN" sz="2000" kern="100">
                          <a:solidFill>
                            <a:srgbClr val="0000FF"/>
                          </a:solidFill>
                          <a:latin typeface="Times New Roman" pitchFamily="18" charset="0"/>
                          <a:ea typeface="仿宋" pitchFamily="49" charset="-122"/>
                          <a:cs typeface="Times New Roman" pitchFamily="18" charset="0"/>
                        </a:rPr>
                        <a:t>范围内查找满足指定条件的次数</a:t>
                      </a:r>
                    </a:p>
                  </a:txBody>
                  <a:tcPr marL="57686" marR="57686" marT="0" marB="0">
                    <a:solidFill>
                      <a:schemeClr val="bg1"/>
                    </a:solidFill>
                  </a:tcPr>
                </a:tc>
              </a:tr>
              <a:tr h="357634">
                <a:tc rowSpan="8">
                  <a:txBody>
                    <a:bodyPr/>
                    <a:lstStyle/>
                    <a:p>
                      <a:pPr indent="0" algn="ctr">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更新的序列操作</a:t>
                      </a:r>
                    </a:p>
                  </a:txBody>
                  <a:tcPr marL="57686" marR="57686" marT="0" marB="0" anchor="ctr">
                    <a:solidFill>
                      <a:schemeClr val="bg1"/>
                    </a:solidFill>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copy</a:t>
                      </a:r>
                      <a:endParaRPr lang="zh-CN" sz="2000" kern="100">
                        <a:solidFill>
                          <a:srgbClr val="0000FF"/>
                        </a:solidFill>
                        <a:latin typeface="Times New Roman" pitchFamily="18" charset="0"/>
                        <a:ea typeface="仿宋" pitchFamily="49" charset="-122"/>
                        <a:cs typeface="Times New Roman" pitchFamily="18" charset="0"/>
                      </a:endParaRPr>
                    </a:p>
                  </a:txBody>
                  <a:tcPr marL="57686" marR="57686"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复制指定的</a:t>
                      </a:r>
                      <a:r>
                        <a:rPr lang="en-US" sz="2000" kern="100">
                          <a:solidFill>
                            <a:srgbClr val="0000FF"/>
                          </a:solidFill>
                          <a:latin typeface="Times New Roman" pitchFamily="18" charset="0"/>
                          <a:ea typeface="仿宋" pitchFamily="49" charset="-122"/>
                          <a:cs typeface="Times New Roman" pitchFamily="18" charset="0"/>
                        </a:rPr>
                        <a:t>[beg</a:t>
                      </a:r>
                      <a:r>
                        <a:rPr lang="zh-CN" sz="2000" kern="100">
                          <a:solidFill>
                            <a:srgbClr val="0000FF"/>
                          </a:solidFill>
                          <a:latin typeface="Times New Roman" pitchFamily="18" charset="0"/>
                          <a:ea typeface="仿宋" pitchFamily="49" charset="-122"/>
                          <a:cs typeface="Times New Roman" pitchFamily="18" charset="0"/>
                        </a:rPr>
                        <a:t>，</a:t>
                      </a:r>
                      <a:r>
                        <a:rPr lang="en-US" sz="2000" kern="100">
                          <a:solidFill>
                            <a:srgbClr val="0000FF"/>
                          </a:solidFill>
                          <a:latin typeface="Times New Roman" pitchFamily="18" charset="0"/>
                          <a:ea typeface="仿宋" pitchFamily="49" charset="-122"/>
                          <a:cs typeface="Times New Roman" pitchFamily="18" charset="0"/>
                        </a:rPr>
                        <a:t>end)</a:t>
                      </a:r>
                      <a:r>
                        <a:rPr lang="zh-CN" sz="2000" kern="100">
                          <a:solidFill>
                            <a:srgbClr val="0000FF"/>
                          </a:solidFill>
                          <a:latin typeface="Times New Roman" pitchFamily="18" charset="0"/>
                          <a:ea typeface="仿宋" pitchFamily="49" charset="-122"/>
                          <a:cs typeface="Times New Roman" pitchFamily="18" charset="0"/>
                        </a:rPr>
                        <a:t>范围内的元素</a:t>
                      </a:r>
                    </a:p>
                  </a:txBody>
                  <a:tcPr marL="57686" marR="57686" marT="0" marB="0">
                    <a:solidFill>
                      <a:schemeClr val="bg1"/>
                    </a:solidFill>
                  </a:tcPr>
                </a:tc>
              </a:tr>
              <a:tr h="357634">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swap</a:t>
                      </a:r>
                      <a:endParaRPr lang="zh-CN" sz="2000" kern="100">
                        <a:solidFill>
                          <a:srgbClr val="0000FF"/>
                        </a:solidFill>
                        <a:latin typeface="Times New Roman" pitchFamily="18" charset="0"/>
                        <a:ea typeface="仿宋" pitchFamily="49" charset="-122"/>
                        <a:cs typeface="Times New Roman" pitchFamily="18" charset="0"/>
                      </a:endParaRPr>
                    </a:p>
                  </a:txBody>
                  <a:tcPr marL="57686" marR="57686"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交换</a:t>
                      </a:r>
                    </a:p>
                  </a:txBody>
                  <a:tcPr marL="57686" marR="57686" marT="0" marB="0">
                    <a:solidFill>
                      <a:schemeClr val="bg1"/>
                    </a:solidFill>
                  </a:tcPr>
                </a:tc>
              </a:tr>
              <a:tr h="357634">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replace</a:t>
                      </a:r>
                      <a:endParaRPr lang="zh-CN" sz="2000" kern="100">
                        <a:solidFill>
                          <a:srgbClr val="0000FF"/>
                        </a:solidFill>
                        <a:latin typeface="Times New Roman" pitchFamily="18" charset="0"/>
                        <a:ea typeface="仿宋" pitchFamily="49" charset="-122"/>
                        <a:cs typeface="Times New Roman" pitchFamily="18" charset="0"/>
                      </a:endParaRPr>
                    </a:p>
                  </a:txBody>
                  <a:tcPr marL="57686" marR="57686"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将指定的</a:t>
                      </a:r>
                      <a:r>
                        <a:rPr lang="en-US" sz="2000" kern="100">
                          <a:solidFill>
                            <a:srgbClr val="0000FF"/>
                          </a:solidFill>
                          <a:latin typeface="Times New Roman" pitchFamily="18" charset="0"/>
                          <a:ea typeface="仿宋" pitchFamily="49" charset="-122"/>
                          <a:cs typeface="Times New Roman" pitchFamily="18" charset="0"/>
                        </a:rPr>
                        <a:t>[beg</a:t>
                      </a:r>
                      <a:r>
                        <a:rPr lang="zh-CN" sz="2000" kern="100">
                          <a:solidFill>
                            <a:srgbClr val="0000FF"/>
                          </a:solidFill>
                          <a:latin typeface="Times New Roman" pitchFamily="18" charset="0"/>
                          <a:ea typeface="仿宋" pitchFamily="49" charset="-122"/>
                          <a:cs typeface="Times New Roman" pitchFamily="18" charset="0"/>
                        </a:rPr>
                        <a:t>，</a:t>
                      </a:r>
                      <a:r>
                        <a:rPr lang="en-US" sz="2000" kern="100">
                          <a:solidFill>
                            <a:srgbClr val="0000FF"/>
                          </a:solidFill>
                          <a:latin typeface="Times New Roman" pitchFamily="18" charset="0"/>
                          <a:ea typeface="仿宋" pitchFamily="49" charset="-122"/>
                          <a:cs typeface="Times New Roman" pitchFamily="18" charset="0"/>
                        </a:rPr>
                        <a:t>end)</a:t>
                      </a:r>
                      <a:r>
                        <a:rPr lang="zh-CN" sz="2000" kern="100">
                          <a:solidFill>
                            <a:srgbClr val="0000FF"/>
                          </a:solidFill>
                          <a:latin typeface="Times New Roman" pitchFamily="18" charset="0"/>
                          <a:ea typeface="仿宋" pitchFamily="49" charset="-122"/>
                          <a:cs typeface="Times New Roman" pitchFamily="18" charset="0"/>
                        </a:rPr>
                        <a:t>范围内的所有值替换为新值</a:t>
                      </a:r>
                    </a:p>
                  </a:txBody>
                  <a:tcPr marL="57686" marR="57686" marT="0" marB="0">
                    <a:solidFill>
                      <a:schemeClr val="bg1"/>
                    </a:solidFill>
                  </a:tcPr>
                </a:tc>
              </a:tr>
              <a:tr h="381694">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replace_if</a:t>
                      </a:r>
                      <a:endParaRPr lang="zh-CN" sz="2000" kern="100">
                        <a:solidFill>
                          <a:srgbClr val="0000FF"/>
                        </a:solidFill>
                        <a:latin typeface="Times New Roman" pitchFamily="18" charset="0"/>
                        <a:ea typeface="仿宋" pitchFamily="49" charset="-122"/>
                        <a:cs typeface="Times New Roman" pitchFamily="18" charset="0"/>
                      </a:endParaRPr>
                    </a:p>
                  </a:txBody>
                  <a:tcPr marL="57686" marR="57686"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将指定的</a:t>
                      </a:r>
                      <a:r>
                        <a:rPr lang="en-US" sz="2000" kern="100">
                          <a:solidFill>
                            <a:srgbClr val="0000FF"/>
                          </a:solidFill>
                          <a:latin typeface="Times New Roman" pitchFamily="18" charset="0"/>
                          <a:ea typeface="仿宋" pitchFamily="49" charset="-122"/>
                          <a:cs typeface="Times New Roman" pitchFamily="18" charset="0"/>
                        </a:rPr>
                        <a:t>[beg</a:t>
                      </a:r>
                      <a:r>
                        <a:rPr lang="zh-CN" sz="2000" kern="100">
                          <a:solidFill>
                            <a:srgbClr val="0000FF"/>
                          </a:solidFill>
                          <a:latin typeface="Times New Roman" pitchFamily="18" charset="0"/>
                          <a:ea typeface="仿宋" pitchFamily="49" charset="-122"/>
                          <a:cs typeface="Times New Roman" pitchFamily="18" charset="0"/>
                        </a:rPr>
                        <a:t>，</a:t>
                      </a:r>
                      <a:r>
                        <a:rPr lang="en-US" sz="2000" kern="100">
                          <a:solidFill>
                            <a:srgbClr val="0000FF"/>
                          </a:solidFill>
                          <a:latin typeface="Times New Roman" pitchFamily="18" charset="0"/>
                          <a:ea typeface="仿宋" pitchFamily="49" charset="-122"/>
                          <a:cs typeface="Times New Roman" pitchFamily="18" charset="0"/>
                        </a:rPr>
                        <a:t>end)</a:t>
                      </a:r>
                      <a:r>
                        <a:rPr lang="zh-CN" sz="2000" kern="100">
                          <a:solidFill>
                            <a:srgbClr val="0000FF"/>
                          </a:solidFill>
                          <a:latin typeface="Times New Roman" pitchFamily="18" charset="0"/>
                          <a:ea typeface="仿宋" pitchFamily="49" charset="-122"/>
                          <a:cs typeface="Times New Roman" pitchFamily="18" charset="0"/>
                        </a:rPr>
                        <a:t>范围内满足条件的所有值替换为新值</a:t>
                      </a:r>
                    </a:p>
                  </a:txBody>
                  <a:tcPr marL="57686" marR="57686" marT="0" marB="0">
                    <a:solidFill>
                      <a:schemeClr val="bg1"/>
                    </a:solidFill>
                  </a:tcPr>
                </a:tc>
              </a:tr>
              <a:tr h="357634">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remove</a:t>
                      </a:r>
                      <a:endParaRPr lang="zh-CN" sz="2000" kern="100">
                        <a:solidFill>
                          <a:srgbClr val="0000FF"/>
                        </a:solidFill>
                        <a:latin typeface="Times New Roman" pitchFamily="18" charset="0"/>
                        <a:ea typeface="仿宋" pitchFamily="49" charset="-122"/>
                        <a:cs typeface="Times New Roman" pitchFamily="18" charset="0"/>
                      </a:endParaRPr>
                    </a:p>
                  </a:txBody>
                  <a:tcPr marL="57686" marR="57686"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删除指定的</a:t>
                      </a:r>
                      <a:r>
                        <a:rPr lang="en-US" sz="2000" kern="100">
                          <a:solidFill>
                            <a:srgbClr val="0000FF"/>
                          </a:solidFill>
                          <a:latin typeface="Times New Roman" pitchFamily="18" charset="0"/>
                          <a:ea typeface="仿宋" pitchFamily="49" charset="-122"/>
                          <a:cs typeface="Times New Roman" pitchFamily="18" charset="0"/>
                        </a:rPr>
                        <a:t>[beg</a:t>
                      </a:r>
                      <a:r>
                        <a:rPr lang="zh-CN" sz="2000" kern="100">
                          <a:solidFill>
                            <a:srgbClr val="0000FF"/>
                          </a:solidFill>
                          <a:latin typeface="Times New Roman" pitchFamily="18" charset="0"/>
                          <a:ea typeface="仿宋" pitchFamily="49" charset="-122"/>
                          <a:cs typeface="Times New Roman" pitchFamily="18" charset="0"/>
                        </a:rPr>
                        <a:t>，</a:t>
                      </a:r>
                      <a:r>
                        <a:rPr lang="en-US" sz="2000" kern="100">
                          <a:solidFill>
                            <a:srgbClr val="0000FF"/>
                          </a:solidFill>
                          <a:latin typeface="Times New Roman" pitchFamily="18" charset="0"/>
                          <a:ea typeface="仿宋" pitchFamily="49" charset="-122"/>
                          <a:cs typeface="Times New Roman" pitchFamily="18" charset="0"/>
                        </a:rPr>
                        <a:t>end)</a:t>
                      </a:r>
                      <a:r>
                        <a:rPr lang="zh-CN" sz="2000" kern="100">
                          <a:solidFill>
                            <a:srgbClr val="0000FF"/>
                          </a:solidFill>
                          <a:latin typeface="Times New Roman" pitchFamily="18" charset="0"/>
                          <a:ea typeface="仿宋" pitchFamily="49" charset="-122"/>
                          <a:cs typeface="Times New Roman" pitchFamily="18" charset="0"/>
                        </a:rPr>
                        <a:t>范围内的所有指定的值</a:t>
                      </a:r>
                    </a:p>
                  </a:txBody>
                  <a:tcPr marL="57686" marR="57686" marT="0" marB="0">
                    <a:solidFill>
                      <a:schemeClr val="bg1"/>
                    </a:solidFill>
                  </a:tcPr>
                </a:tc>
              </a:tr>
              <a:tr h="357634">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remove_if</a:t>
                      </a:r>
                      <a:endParaRPr lang="zh-CN" sz="2000" kern="100">
                        <a:solidFill>
                          <a:srgbClr val="0000FF"/>
                        </a:solidFill>
                        <a:latin typeface="Times New Roman" pitchFamily="18" charset="0"/>
                        <a:ea typeface="仿宋" pitchFamily="49" charset="-122"/>
                        <a:cs typeface="Times New Roman" pitchFamily="18" charset="0"/>
                      </a:endParaRPr>
                    </a:p>
                  </a:txBody>
                  <a:tcPr marL="57686" marR="57686"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删除指定的</a:t>
                      </a:r>
                      <a:r>
                        <a:rPr lang="en-US" sz="2000" kern="100">
                          <a:solidFill>
                            <a:srgbClr val="0000FF"/>
                          </a:solidFill>
                          <a:latin typeface="Times New Roman" pitchFamily="18" charset="0"/>
                          <a:ea typeface="仿宋" pitchFamily="49" charset="-122"/>
                          <a:cs typeface="Times New Roman" pitchFamily="18" charset="0"/>
                        </a:rPr>
                        <a:t>[beg</a:t>
                      </a:r>
                      <a:r>
                        <a:rPr lang="zh-CN" sz="2000" kern="100">
                          <a:solidFill>
                            <a:srgbClr val="0000FF"/>
                          </a:solidFill>
                          <a:latin typeface="Times New Roman" pitchFamily="18" charset="0"/>
                          <a:ea typeface="仿宋" pitchFamily="49" charset="-122"/>
                          <a:cs typeface="Times New Roman" pitchFamily="18" charset="0"/>
                        </a:rPr>
                        <a:t>，</a:t>
                      </a:r>
                      <a:r>
                        <a:rPr lang="en-US" sz="2000" kern="100">
                          <a:solidFill>
                            <a:srgbClr val="0000FF"/>
                          </a:solidFill>
                          <a:latin typeface="Times New Roman" pitchFamily="18" charset="0"/>
                          <a:ea typeface="仿宋" pitchFamily="49" charset="-122"/>
                          <a:cs typeface="Times New Roman" pitchFamily="18" charset="0"/>
                        </a:rPr>
                        <a:t>end)</a:t>
                      </a:r>
                      <a:r>
                        <a:rPr lang="zh-CN" sz="2000" kern="100">
                          <a:solidFill>
                            <a:srgbClr val="0000FF"/>
                          </a:solidFill>
                          <a:latin typeface="Times New Roman" pitchFamily="18" charset="0"/>
                          <a:ea typeface="仿宋" pitchFamily="49" charset="-122"/>
                          <a:cs typeface="Times New Roman" pitchFamily="18" charset="0"/>
                        </a:rPr>
                        <a:t>范围内的所有满足指定条件的值</a:t>
                      </a:r>
                    </a:p>
                  </a:txBody>
                  <a:tcPr marL="57686" marR="57686" marT="0" marB="0">
                    <a:solidFill>
                      <a:schemeClr val="bg1"/>
                    </a:solidFill>
                  </a:tcPr>
                </a:tc>
              </a:tr>
              <a:tr h="381694">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unique</a:t>
                      </a:r>
                      <a:endParaRPr lang="zh-CN" sz="2000" kern="100">
                        <a:solidFill>
                          <a:srgbClr val="0000FF"/>
                        </a:solidFill>
                        <a:latin typeface="Times New Roman" pitchFamily="18" charset="0"/>
                        <a:ea typeface="仿宋" pitchFamily="49" charset="-122"/>
                        <a:cs typeface="Times New Roman" pitchFamily="18" charset="0"/>
                      </a:endParaRPr>
                    </a:p>
                  </a:txBody>
                  <a:tcPr marL="57686" marR="57686"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删除相邻重复的值（并非真正删除，仅仅将保留的值前移）</a:t>
                      </a:r>
                    </a:p>
                  </a:txBody>
                  <a:tcPr marL="57686" marR="57686" marT="0" marB="0">
                    <a:solidFill>
                      <a:schemeClr val="bg1"/>
                    </a:solidFill>
                  </a:tcPr>
                </a:tc>
              </a:tr>
              <a:tr h="357634">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reverse</a:t>
                      </a:r>
                      <a:endParaRPr lang="zh-CN" sz="2000" kern="100">
                        <a:solidFill>
                          <a:srgbClr val="0000FF"/>
                        </a:solidFill>
                        <a:latin typeface="Times New Roman" pitchFamily="18" charset="0"/>
                        <a:ea typeface="仿宋" pitchFamily="49" charset="-122"/>
                        <a:cs typeface="Times New Roman" pitchFamily="18" charset="0"/>
                      </a:endParaRPr>
                    </a:p>
                  </a:txBody>
                  <a:tcPr marL="57686" marR="57686"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将指定的</a:t>
                      </a:r>
                      <a:r>
                        <a:rPr lang="en-US" sz="2000" kern="100">
                          <a:solidFill>
                            <a:srgbClr val="0000FF"/>
                          </a:solidFill>
                          <a:latin typeface="Times New Roman" pitchFamily="18" charset="0"/>
                          <a:ea typeface="仿宋" pitchFamily="49" charset="-122"/>
                          <a:cs typeface="Times New Roman" pitchFamily="18" charset="0"/>
                        </a:rPr>
                        <a:t>[beg</a:t>
                      </a:r>
                      <a:r>
                        <a:rPr lang="zh-CN" sz="2000" kern="100">
                          <a:solidFill>
                            <a:srgbClr val="0000FF"/>
                          </a:solidFill>
                          <a:latin typeface="Times New Roman" pitchFamily="18" charset="0"/>
                          <a:ea typeface="仿宋" pitchFamily="49" charset="-122"/>
                          <a:cs typeface="Times New Roman" pitchFamily="18" charset="0"/>
                        </a:rPr>
                        <a:t>，</a:t>
                      </a:r>
                      <a:r>
                        <a:rPr lang="en-US" sz="2000" kern="100">
                          <a:solidFill>
                            <a:srgbClr val="0000FF"/>
                          </a:solidFill>
                          <a:latin typeface="Times New Roman" pitchFamily="18" charset="0"/>
                          <a:ea typeface="仿宋" pitchFamily="49" charset="-122"/>
                          <a:cs typeface="Times New Roman" pitchFamily="18" charset="0"/>
                        </a:rPr>
                        <a:t>end)</a:t>
                      </a:r>
                      <a:r>
                        <a:rPr lang="zh-CN" sz="2000" kern="100">
                          <a:solidFill>
                            <a:srgbClr val="0000FF"/>
                          </a:solidFill>
                          <a:latin typeface="Times New Roman" pitchFamily="18" charset="0"/>
                          <a:ea typeface="仿宋" pitchFamily="49" charset="-122"/>
                          <a:cs typeface="Times New Roman" pitchFamily="18" charset="0"/>
                        </a:rPr>
                        <a:t>范围内的所有值翻转</a:t>
                      </a:r>
                    </a:p>
                  </a:txBody>
                  <a:tcPr marL="57686" marR="57686" marT="0" marB="0">
                    <a:solidFill>
                      <a:schemeClr val="bg1"/>
                    </a:solidFill>
                  </a:tcPr>
                </a:tc>
              </a:tr>
            </a:tbl>
          </a:graphicData>
        </a:graphic>
      </p:graphicFrame>
      <p:sp>
        <p:nvSpPr>
          <p:cNvPr id="8" name="灯片编号占位符 7"/>
          <p:cNvSpPr>
            <a:spLocks noGrp="1"/>
          </p:cNvSpPr>
          <p:nvPr>
            <p:ph type="sldNum" sz="quarter" idx="12"/>
          </p:nvPr>
        </p:nvSpPr>
        <p:spPr/>
        <p:txBody>
          <a:bodyPr/>
          <a:lstStyle/>
          <a:p>
            <a:fld id="{7AF016A1-9F15-429F-9EFD-84004B73C732}" type="slidenum">
              <a:rPr lang="en-US" altLang="zh-CN" smtClean="0"/>
              <a:pPr/>
              <a:t>17</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nvGraphicFramePr>
        <p:xfrm>
          <a:off x="214282" y="171472"/>
          <a:ext cx="8715436" cy="6457021"/>
        </p:xfrm>
        <a:graphic>
          <a:graphicData uri="http://schemas.openxmlformats.org/drawingml/2006/table">
            <a:tbl>
              <a:tblPr>
                <a:tableStyleId>{35758FB7-9AC5-4552-8A53-C91805E547FA}</a:tableStyleId>
              </a:tblPr>
              <a:tblGrid>
                <a:gridCol w="857256"/>
                <a:gridCol w="2000264"/>
                <a:gridCol w="5857916"/>
              </a:tblGrid>
              <a:tr h="336896">
                <a:tc>
                  <a:txBody>
                    <a:bodyPr/>
                    <a:lstStyle/>
                    <a:p>
                      <a:pPr indent="0" algn="ctr">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类型</a:t>
                      </a:r>
                    </a:p>
                  </a:txBody>
                  <a:tcPr marL="40341" marR="40341" marT="0" marB="0" anchor="ctr">
                    <a:solidFill>
                      <a:schemeClr val="bg1"/>
                    </a:solidFill>
                  </a:tcPr>
                </a:tc>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函数</a:t>
                      </a:r>
                    </a:p>
                  </a:txBody>
                  <a:tcPr marL="40341" marR="40341" marT="0" marB="0">
                    <a:solidFill>
                      <a:schemeClr val="bg1"/>
                    </a:solidFill>
                  </a:tcPr>
                </a:tc>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功能说明</a:t>
                      </a:r>
                    </a:p>
                  </a:txBody>
                  <a:tcPr marL="40341" marR="40341" marT="0" marB="0">
                    <a:solidFill>
                      <a:schemeClr val="bg1"/>
                    </a:solidFill>
                  </a:tcPr>
                </a:tc>
              </a:tr>
              <a:tr h="339861">
                <a:tc rowSpan="3">
                  <a:txBody>
                    <a:bodyPr/>
                    <a:lstStyle/>
                    <a:p>
                      <a:pPr indent="0" algn="ctr">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排序</a:t>
                      </a:r>
                    </a:p>
                  </a:txBody>
                  <a:tcPr marL="40341" marR="40341" marT="0" marB="0" anchor="ctr">
                    <a:solidFill>
                      <a:schemeClr val="bg1"/>
                    </a:solidFill>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sort</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非稳定的排序</a:t>
                      </a:r>
                    </a:p>
                  </a:txBody>
                  <a:tcPr marL="40341" marR="40341" marT="0" marB="0">
                    <a:solidFill>
                      <a:schemeClr val="bg1"/>
                    </a:solidFill>
                  </a:tcPr>
                </a:tc>
              </a:tr>
              <a:tr h="339861">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stable_sort</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稳定的排序</a:t>
                      </a:r>
                    </a:p>
                  </a:txBody>
                  <a:tcPr marL="40341" marR="40341" marT="0" marB="0">
                    <a:solidFill>
                      <a:schemeClr val="bg1"/>
                    </a:solidFill>
                  </a:tcPr>
                </a:tc>
              </a:tr>
              <a:tr h="339861">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is_sorted</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检测有序性</a:t>
                      </a:r>
                    </a:p>
                  </a:txBody>
                  <a:tcPr marL="40341" marR="40341" marT="0" marB="0">
                    <a:solidFill>
                      <a:schemeClr val="bg1"/>
                    </a:solidFill>
                  </a:tcPr>
                </a:tc>
              </a:tr>
              <a:tr h="339861">
                <a:tc rowSpan="3">
                  <a:txBody>
                    <a:bodyPr/>
                    <a:lstStyle/>
                    <a:p>
                      <a:pPr indent="0" algn="ctr">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有序序列的二分查找</a:t>
                      </a:r>
                    </a:p>
                  </a:txBody>
                  <a:tcPr marL="40341" marR="40341" marT="0" marB="0" anchor="ctr">
                    <a:solidFill>
                      <a:schemeClr val="bg1"/>
                    </a:solidFill>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lower_bound</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smtClean="0">
                          <a:solidFill>
                            <a:srgbClr val="0000FF"/>
                          </a:solidFill>
                          <a:latin typeface="Times New Roman" pitchFamily="18" charset="0"/>
                          <a:ea typeface="仿宋" pitchFamily="49" charset="-122"/>
                          <a:cs typeface="Times New Roman" pitchFamily="18" charset="0"/>
                        </a:rPr>
                        <a:t>在</a:t>
                      </a:r>
                      <a:r>
                        <a:rPr lang="en-US" sz="2000" kern="100" smtClean="0">
                          <a:solidFill>
                            <a:srgbClr val="0000FF"/>
                          </a:solidFill>
                          <a:latin typeface="Times New Roman" pitchFamily="18" charset="0"/>
                          <a:ea typeface="仿宋" pitchFamily="49" charset="-122"/>
                          <a:cs typeface="Times New Roman" pitchFamily="18" charset="0"/>
                        </a:rPr>
                        <a:t>[</a:t>
                      </a:r>
                      <a:r>
                        <a:rPr lang="en-US" sz="2000" kern="100">
                          <a:solidFill>
                            <a:srgbClr val="0000FF"/>
                          </a:solidFill>
                          <a:latin typeface="Times New Roman" pitchFamily="18" charset="0"/>
                          <a:ea typeface="仿宋" pitchFamily="49" charset="-122"/>
                          <a:cs typeface="Times New Roman" pitchFamily="18" charset="0"/>
                        </a:rPr>
                        <a:t>beg</a:t>
                      </a:r>
                      <a:r>
                        <a:rPr lang="zh-CN" sz="2000" kern="100">
                          <a:solidFill>
                            <a:srgbClr val="0000FF"/>
                          </a:solidFill>
                          <a:latin typeface="Times New Roman" pitchFamily="18" charset="0"/>
                          <a:ea typeface="仿宋" pitchFamily="49" charset="-122"/>
                          <a:cs typeface="Times New Roman" pitchFamily="18" charset="0"/>
                        </a:rPr>
                        <a:t>，</a:t>
                      </a:r>
                      <a:r>
                        <a:rPr lang="en-US" sz="2000" kern="100">
                          <a:solidFill>
                            <a:srgbClr val="0000FF"/>
                          </a:solidFill>
                          <a:latin typeface="Times New Roman" pitchFamily="18" charset="0"/>
                          <a:ea typeface="仿宋" pitchFamily="49" charset="-122"/>
                          <a:cs typeface="Times New Roman" pitchFamily="18" charset="0"/>
                        </a:rPr>
                        <a:t>end</a:t>
                      </a:r>
                      <a:r>
                        <a:rPr lang="en-US" sz="2000" kern="100" smtClean="0">
                          <a:solidFill>
                            <a:srgbClr val="0000FF"/>
                          </a:solidFill>
                          <a:latin typeface="Times New Roman" pitchFamily="18" charset="0"/>
                          <a:ea typeface="仿宋" pitchFamily="49" charset="-122"/>
                          <a:cs typeface="Times New Roman" pitchFamily="18" charset="0"/>
                        </a:rPr>
                        <a:t>)</a:t>
                      </a:r>
                      <a:r>
                        <a:rPr lang="zh-CN" sz="2000" kern="100" smtClean="0">
                          <a:solidFill>
                            <a:srgbClr val="0000FF"/>
                          </a:solidFill>
                          <a:latin typeface="Times New Roman" pitchFamily="18" charset="0"/>
                          <a:ea typeface="仿宋" pitchFamily="49" charset="-122"/>
                          <a:cs typeface="Times New Roman" pitchFamily="18" charset="0"/>
                        </a:rPr>
                        <a:t>内</a:t>
                      </a:r>
                      <a:r>
                        <a:rPr lang="zh-CN" sz="2000" kern="100">
                          <a:solidFill>
                            <a:srgbClr val="0000FF"/>
                          </a:solidFill>
                          <a:latin typeface="Times New Roman" pitchFamily="18" charset="0"/>
                          <a:ea typeface="仿宋" pitchFamily="49" charset="-122"/>
                          <a:cs typeface="Times New Roman" pitchFamily="18" charset="0"/>
                        </a:rPr>
                        <a:t>查找第一个大于等于指定值的元素</a:t>
                      </a:r>
                    </a:p>
                  </a:txBody>
                  <a:tcPr marL="40341" marR="40341" marT="0" marB="0">
                    <a:solidFill>
                      <a:schemeClr val="bg1"/>
                    </a:solidFill>
                  </a:tcPr>
                </a:tc>
              </a:tr>
              <a:tr h="339861">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upper_bound</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smtClean="0">
                          <a:solidFill>
                            <a:srgbClr val="0000FF"/>
                          </a:solidFill>
                          <a:latin typeface="Times New Roman" pitchFamily="18" charset="0"/>
                          <a:ea typeface="仿宋" pitchFamily="49" charset="-122"/>
                          <a:cs typeface="Times New Roman" pitchFamily="18" charset="0"/>
                        </a:rPr>
                        <a:t>在</a:t>
                      </a:r>
                      <a:r>
                        <a:rPr lang="en-US" sz="2000" kern="100" smtClean="0">
                          <a:solidFill>
                            <a:srgbClr val="0000FF"/>
                          </a:solidFill>
                          <a:latin typeface="Times New Roman" pitchFamily="18" charset="0"/>
                          <a:ea typeface="仿宋" pitchFamily="49" charset="-122"/>
                          <a:cs typeface="Times New Roman" pitchFamily="18" charset="0"/>
                        </a:rPr>
                        <a:t>[</a:t>
                      </a:r>
                      <a:r>
                        <a:rPr lang="en-US" sz="2000" kern="100">
                          <a:solidFill>
                            <a:srgbClr val="0000FF"/>
                          </a:solidFill>
                          <a:latin typeface="Times New Roman" pitchFamily="18" charset="0"/>
                          <a:ea typeface="仿宋" pitchFamily="49" charset="-122"/>
                          <a:cs typeface="Times New Roman" pitchFamily="18" charset="0"/>
                        </a:rPr>
                        <a:t>beg</a:t>
                      </a:r>
                      <a:r>
                        <a:rPr lang="zh-CN" sz="2000" kern="100">
                          <a:solidFill>
                            <a:srgbClr val="0000FF"/>
                          </a:solidFill>
                          <a:latin typeface="Times New Roman" pitchFamily="18" charset="0"/>
                          <a:ea typeface="仿宋" pitchFamily="49" charset="-122"/>
                          <a:cs typeface="Times New Roman" pitchFamily="18" charset="0"/>
                        </a:rPr>
                        <a:t>，</a:t>
                      </a:r>
                      <a:r>
                        <a:rPr lang="en-US" sz="2000" kern="100">
                          <a:solidFill>
                            <a:srgbClr val="0000FF"/>
                          </a:solidFill>
                          <a:latin typeface="Times New Roman" pitchFamily="18" charset="0"/>
                          <a:ea typeface="仿宋" pitchFamily="49" charset="-122"/>
                          <a:cs typeface="Times New Roman" pitchFamily="18" charset="0"/>
                        </a:rPr>
                        <a:t>end</a:t>
                      </a:r>
                      <a:r>
                        <a:rPr lang="en-US" sz="2000" kern="100" smtClean="0">
                          <a:solidFill>
                            <a:srgbClr val="0000FF"/>
                          </a:solidFill>
                          <a:latin typeface="Times New Roman" pitchFamily="18" charset="0"/>
                          <a:ea typeface="仿宋" pitchFamily="49" charset="-122"/>
                          <a:cs typeface="Times New Roman" pitchFamily="18" charset="0"/>
                        </a:rPr>
                        <a:t>)</a:t>
                      </a:r>
                      <a:r>
                        <a:rPr lang="zh-CN" sz="2000" kern="100" smtClean="0">
                          <a:solidFill>
                            <a:srgbClr val="0000FF"/>
                          </a:solidFill>
                          <a:latin typeface="Times New Roman" pitchFamily="18" charset="0"/>
                          <a:ea typeface="仿宋" pitchFamily="49" charset="-122"/>
                          <a:cs typeface="Times New Roman" pitchFamily="18" charset="0"/>
                        </a:rPr>
                        <a:t>内</a:t>
                      </a:r>
                      <a:r>
                        <a:rPr lang="zh-CN" sz="2000" kern="100">
                          <a:solidFill>
                            <a:srgbClr val="0000FF"/>
                          </a:solidFill>
                          <a:latin typeface="Times New Roman" pitchFamily="18" charset="0"/>
                          <a:ea typeface="仿宋" pitchFamily="49" charset="-122"/>
                          <a:cs typeface="Times New Roman" pitchFamily="18" charset="0"/>
                        </a:rPr>
                        <a:t>查找第一个大于指定值的元素</a:t>
                      </a:r>
                    </a:p>
                  </a:txBody>
                  <a:tcPr marL="40341" marR="40341" marT="0" marB="0">
                    <a:solidFill>
                      <a:schemeClr val="bg1"/>
                    </a:solidFill>
                  </a:tcPr>
                </a:tc>
              </a:tr>
              <a:tr h="411821">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binary_search</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在指</a:t>
                      </a:r>
                      <a:r>
                        <a:rPr lang="zh-CN" sz="2000" kern="100" smtClean="0">
                          <a:solidFill>
                            <a:srgbClr val="0000FF"/>
                          </a:solidFill>
                          <a:latin typeface="Times New Roman" pitchFamily="18" charset="0"/>
                          <a:ea typeface="仿宋" pitchFamily="49" charset="-122"/>
                          <a:cs typeface="Times New Roman" pitchFamily="18" charset="0"/>
                        </a:rPr>
                        <a:t>定</a:t>
                      </a:r>
                      <a:r>
                        <a:rPr lang="en-US" sz="2000" kern="100" smtClean="0">
                          <a:solidFill>
                            <a:srgbClr val="0000FF"/>
                          </a:solidFill>
                          <a:latin typeface="Times New Roman" pitchFamily="18" charset="0"/>
                          <a:ea typeface="仿宋" pitchFamily="49" charset="-122"/>
                          <a:cs typeface="Times New Roman" pitchFamily="18" charset="0"/>
                        </a:rPr>
                        <a:t>[</a:t>
                      </a:r>
                      <a:r>
                        <a:rPr lang="en-US" sz="2000" kern="100">
                          <a:solidFill>
                            <a:srgbClr val="0000FF"/>
                          </a:solidFill>
                          <a:latin typeface="Times New Roman" pitchFamily="18" charset="0"/>
                          <a:ea typeface="仿宋" pitchFamily="49" charset="-122"/>
                          <a:cs typeface="Times New Roman" pitchFamily="18" charset="0"/>
                        </a:rPr>
                        <a:t>beg</a:t>
                      </a:r>
                      <a:r>
                        <a:rPr lang="zh-CN" sz="2000" kern="100">
                          <a:solidFill>
                            <a:srgbClr val="0000FF"/>
                          </a:solidFill>
                          <a:latin typeface="Times New Roman" pitchFamily="18" charset="0"/>
                          <a:ea typeface="仿宋" pitchFamily="49" charset="-122"/>
                          <a:cs typeface="Times New Roman" pitchFamily="18" charset="0"/>
                        </a:rPr>
                        <a:t>，</a:t>
                      </a:r>
                      <a:r>
                        <a:rPr lang="en-US" sz="2000" kern="100">
                          <a:solidFill>
                            <a:srgbClr val="0000FF"/>
                          </a:solidFill>
                          <a:latin typeface="Times New Roman" pitchFamily="18" charset="0"/>
                          <a:ea typeface="仿宋" pitchFamily="49" charset="-122"/>
                          <a:cs typeface="Times New Roman" pitchFamily="18" charset="0"/>
                        </a:rPr>
                        <a:t>end)</a:t>
                      </a:r>
                      <a:r>
                        <a:rPr lang="zh-CN" sz="2000" kern="100">
                          <a:solidFill>
                            <a:srgbClr val="0000FF"/>
                          </a:solidFill>
                          <a:latin typeface="Times New Roman" pitchFamily="18" charset="0"/>
                          <a:ea typeface="仿宋" pitchFamily="49" charset="-122"/>
                          <a:cs typeface="Times New Roman" pitchFamily="18" charset="0"/>
                        </a:rPr>
                        <a:t>范围内查找指定值的元素</a:t>
                      </a:r>
                    </a:p>
                  </a:txBody>
                  <a:tcPr marL="40341" marR="40341" marT="0" marB="0">
                    <a:solidFill>
                      <a:schemeClr val="bg1"/>
                    </a:solidFill>
                  </a:tcPr>
                </a:tc>
              </a:tr>
              <a:tr h="339861">
                <a:tc rowSpan="4">
                  <a:txBody>
                    <a:bodyPr/>
                    <a:lstStyle/>
                    <a:p>
                      <a:pPr indent="0" algn="ctr">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合并</a:t>
                      </a:r>
                    </a:p>
                  </a:txBody>
                  <a:tcPr marL="40341" marR="40341" marT="0" marB="0" anchor="ctr">
                    <a:solidFill>
                      <a:schemeClr val="bg1"/>
                    </a:solidFill>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merge</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合并两个有序序列</a:t>
                      </a:r>
                    </a:p>
                  </a:txBody>
                  <a:tcPr marL="40341" marR="40341" marT="0" marB="0">
                    <a:solidFill>
                      <a:schemeClr val="bg1"/>
                    </a:solidFill>
                  </a:tcPr>
                </a:tc>
              </a:tr>
              <a:tr h="339861">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set_union</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求两个有序序列的并集</a:t>
                      </a:r>
                    </a:p>
                  </a:txBody>
                  <a:tcPr marL="40341" marR="40341" marT="0" marB="0">
                    <a:solidFill>
                      <a:schemeClr val="bg1"/>
                    </a:solidFill>
                  </a:tcPr>
                </a:tc>
              </a:tr>
              <a:tr h="339861">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set_intersection</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求两个有序序列的交集</a:t>
                      </a:r>
                    </a:p>
                  </a:txBody>
                  <a:tcPr marL="40341" marR="40341" marT="0" marB="0">
                    <a:solidFill>
                      <a:schemeClr val="bg1"/>
                    </a:solidFill>
                  </a:tcPr>
                </a:tc>
              </a:tr>
              <a:tr h="339861">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set_difference</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求两个有序序列的差集</a:t>
                      </a:r>
                    </a:p>
                  </a:txBody>
                  <a:tcPr marL="40341" marR="40341" marT="0" marB="0">
                    <a:solidFill>
                      <a:schemeClr val="bg1"/>
                    </a:solidFill>
                  </a:tcPr>
                </a:tc>
              </a:tr>
              <a:tr h="339861">
                <a:tc rowSpan="5">
                  <a:txBody>
                    <a:bodyPr/>
                    <a:lstStyle/>
                    <a:p>
                      <a:pPr indent="0" algn="ctr">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数学</a:t>
                      </a:r>
                    </a:p>
                  </a:txBody>
                  <a:tcPr marL="40341" marR="40341" marT="0" marB="0" anchor="ctr">
                    <a:solidFill>
                      <a:schemeClr val="bg1"/>
                    </a:solidFill>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min</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求两个值的最小值</a:t>
                      </a:r>
                    </a:p>
                  </a:txBody>
                  <a:tcPr marL="40341" marR="40341" marT="0" marB="0">
                    <a:solidFill>
                      <a:schemeClr val="bg1"/>
                    </a:solidFill>
                  </a:tcPr>
                </a:tc>
              </a:tr>
              <a:tr h="339861">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max</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求两个值的最大值</a:t>
                      </a:r>
                    </a:p>
                  </a:txBody>
                  <a:tcPr marL="40341" marR="40341" marT="0" marB="0">
                    <a:solidFill>
                      <a:schemeClr val="bg1"/>
                    </a:solidFill>
                  </a:tcPr>
                </a:tc>
              </a:tr>
              <a:tr h="339861">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min_element</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求一个序列中的最小值</a:t>
                      </a:r>
                    </a:p>
                  </a:txBody>
                  <a:tcPr marL="40341" marR="40341" marT="0" marB="0">
                    <a:solidFill>
                      <a:schemeClr val="bg1"/>
                    </a:solidFill>
                  </a:tcPr>
                </a:tc>
              </a:tr>
              <a:tr h="339861">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max_element</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求一个序列中的最大值</a:t>
                      </a:r>
                    </a:p>
                  </a:txBody>
                  <a:tcPr marL="40341" marR="40341" marT="0" marB="0">
                    <a:solidFill>
                      <a:schemeClr val="bg1"/>
                    </a:solidFill>
                  </a:tcPr>
                </a:tc>
              </a:tr>
              <a:tr h="339861">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accumulate</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求指定的</a:t>
                      </a:r>
                      <a:r>
                        <a:rPr lang="en-US" sz="2000" kern="100">
                          <a:solidFill>
                            <a:srgbClr val="0000FF"/>
                          </a:solidFill>
                          <a:latin typeface="Times New Roman" pitchFamily="18" charset="0"/>
                          <a:ea typeface="仿宋" pitchFamily="49" charset="-122"/>
                          <a:cs typeface="Times New Roman" pitchFamily="18" charset="0"/>
                        </a:rPr>
                        <a:t>[beg</a:t>
                      </a:r>
                      <a:r>
                        <a:rPr lang="zh-CN" sz="2000" kern="100">
                          <a:solidFill>
                            <a:srgbClr val="0000FF"/>
                          </a:solidFill>
                          <a:latin typeface="Times New Roman" pitchFamily="18" charset="0"/>
                          <a:ea typeface="仿宋" pitchFamily="49" charset="-122"/>
                          <a:cs typeface="Times New Roman" pitchFamily="18" charset="0"/>
                        </a:rPr>
                        <a:t>，</a:t>
                      </a:r>
                      <a:r>
                        <a:rPr lang="en-US" sz="2000" kern="100">
                          <a:solidFill>
                            <a:srgbClr val="0000FF"/>
                          </a:solidFill>
                          <a:latin typeface="Times New Roman" pitchFamily="18" charset="0"/>
                          <a:ea typeface="仿宋" pitchFamily="49" charset="-122"/>
                          <a:cs typeface="Times New Roman" pitchFamily="18" charset="0"/>
                        </a:rPr>
                        <a:t>end)</a:t>
                      </a:r>
                      <a:r>
                        <a:rPr lang="zh-CN" sz="2000" kern="100">
                          <a:solidFill>
                            <a:srgbClr val="0000FF"/>
                          </a:solidFill>
                          <a:latin typeface="Times New Roman" pitchFamily="18" charset="0"/>
                          <a:ea typeface="仿宋" pitchFamily="49" charset="-122"/>
                          <a:cs typeface="Times New Roman" pitchFamily="18" charset="0"/>
                        </a:rPr>
                        <a:t>范围内的值之和</a:t>
                      </a:r>
                    </a:p>
                  </a:txBody>
                  <a:tcPr marL="40341" marR="40341" marT="0" marB="0">
                    <a:solidFill>
                      <a:schemeClr val="bg1"/>
                    </a:solidFill>
                  </a:tcPr>
                </a:tc>
              </a:tr>
              <a:tr h="339861">
                <a:tc rowSpan="2">
                  <a:txBody>
                    <a:bodyPr/>
                    <a:lstStyle/>
                    <a:p>
                      <a:pPr indent="0" algn="ctr">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其他</a:t>
                      </a:r>
                    </a:p>
                  </a:txBody>
                  <a:tcPr marL="40341" marR="40341" marT="0" marB="0" anchor="ctr">
                    <a:solidFill>
                      <a:schemeClr val="bg1"/>
                    </a:solidFill>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next_permutation</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产生下一个排列</a:t>
                      </a:r>
                    </a:p>
                  </a:txBody>
                  <a:tcPr marL="40341" marR="40341" marT="0" marB="0">
                    <a:solidFill>
                      <a:schemeClr val="bg1"/>
                    </a:solidFill>
                  </a:tcPr>
                </a:tc>
              </a:tr>
              <a:tr h="339861">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prev_permutation</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产生前一个排列</a:t>
                      </a:r>
                    </a:p>
                  </a:txBody>
                  <a:tcPr marL="40341" marR="40341" marT="0" marB="0">
                    <a:solidFill>
                      <a:schemeClr val="bg1"/>
                    </a:solidFill>
                  </a:tcPr>
                </a:tc>
              </a:tr>
            </a:tbl>
          </a:graphicData>
        </a:graphic>
      </p:graphicFrame>
      <p:sp>
        <p:nvSpPr>
          <p:cNvPr id="5" name="灯片编号占位符 4"/>
          <p:cNvSpPr>
            <a:spLocks noGrp="1"/>
          </p:cNvSpPr>
          <p:nvPr>
            <p:ph type="sldNum" sz="quarter" idx="12"/>
          </p:nvPr>
        </p:nvSpPr>
        <p:spPr/>
        <p:txBody>
          <a:bodyPr/>
          <a:lstStyle/>
          <a:p>
            <a:fld id="{7AF016A1-9F15-429F-9EFD-84004B73C732}" type="slidenum">
              <a:rPr lang="en-US" altLang="zh-CN" smtClean="0"/>
              <a:pPr/>
              <a:t>18</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TextBox 34"/>
          <p:cNvSpPr txBox="1"/>
          <p:nvPr/>
        </p:nvSpPr>
        <p:spPr>
          <a:xfrm>
            <a:off x="285720" y="428604"/>
            <a:ext cx="3286148"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2. sort</a:t>
            </a:r>
            <a:r>
              <a:rPr lang="zh-CN" altLang="en-US" smtClean="0">
                <a:solidFill>
                  <a:schemeClr val="bg1"/>
                </a:solidFill>
                <a:latin typeface="微软雅黑" pitchFamily="34" charset="-122"/>
                <a:ea typeface="微软雅黑" pitchFamily="34" charset="-122"/>
              </a:rPr>
              <a:t>的使用方法</a:t>
            </a:r>
            <a:endParaRPr lang="zh-CN" altLang="zh-CN" smtClean="0">
              <a:solidFill>
                <a:schemeClr val="bg1"/>
              </a:solidFill>
              <a:latin typeface="微软雅黑" pitchFamily="34" charset="-122"/>
              <a:ea typeface="微软雅黑" pitchFamily="34" charset="-122"/>
            </a:endParaRPr>
          </a:p>
        </p:txBody>
      </p:sp>
      <p:sp>
        <p:nvSpPr>
          <p:cNvPr id="36" name="TextBox 35"/>
          <p:cNvSpPr txBox="1"/>
          <p:nvPr/>
        </p:nvSpPr>
        <p:spPr>
          <a:xfrm>
            <a:off x="428596" y="1142984"/>
            <a:ext cx="7929618" cy="461665"/>
          </a:xfrm>
          <a:prstGeom prst="rect">
            <a:avLst/>
          </a:prstGeom>
          <a:noFill/>
        </p:spPr>
        <p:txBody>
          <a:bodyPr wrap="square" rtlCol="0">
            <a:spAutoFit/>
          </a:bodyPr>
          <a:lstStyle/>
          <a:p>
            <a:pPr algn="l">
              <a:lnSpc>
                <a:spcPct val="100000"/>
              </a:lnSpc>
              <a:spcBef>
                <a:spcPts val="0"/>
              </a:spcBef>
            </a:pPr>
            <a:r>
              <a:rPr lang="zh-CN" altLang="en-US" smtClean="0">
                <a:solidFill>
                  <a:srgbClr val="0000FF"/>
                </a:solidFill>
                <a:ea typeface="楷体" pitchFamily="49" charset="-122"/>
                <a:cs typeface="Times New Roman" pitchFamily="18" charset="0"/>
              </a:rPr>
              <a:t>使用对象：</a:t>
            </a:r>
            <a:r>
              <a:rPr lang="zh-CN" altLang="zh-CN" smtClean="0">
                <a:solidFill>
                  <a:srgbClr val="0000FF"/>
                </a:solidFill>
                <a:ea typeface="楷体" pitchFamily="49" charset="-122"/>
                <a:cs typeface="Times New Roman" pitchFamily="18" charset="0"/>
              </a:rPr>
              <a:t>像</a:t>
            </a:r>
            <a:r>
              <a:rPr lang="en-US" altLang="zh-CN" smtClean="0">
                <a:solidFill>
                  <a:srgbClr val="0000FF"/>
                </a:solidFill>
                <a:ea typeface="楷体" pitchFamily="49" charset="-122"/>
                <a:cs typeface="Times New Roman" pitchFamily="18" charset="0"/>
              </a:rPr>
              <a:t>vector</a:t>
            </a:r>
            <a:r>
              <a:rPr lang="zh-CN" altLang="zh-CN" smtClean="0">
                <a:solidFill>
                  <a:srgbClr val="0000FF"/>
                </a:solidFill>
                <a:ea typeface="楷体" pitchFamily="49" charset="-122"/>
                <a:cs typeface="Times New Roman" pitchFamily="18" charset="0"/>
              </a:rPr>
              <a:t>或者数组等具有随机存取特性的容器</a:t>
            </a:r>
            <a:r>
              <a:rPr lang="zh-CN" altLang="en-US" smtClean="0">
                <a:solidFill>
                  <a:srgbClr val="0000FF"/>
                </a:solidFill>
                <a:ea typeface="楷体" pitchFamily="49" charset="-122"/>
                <a:cs typeface="Times New Roman" pitchFamily="18" charset="0"/>
              </a:rPr>
              <a:t>。</a:t>
            </a:r>
          </a:p>
        </p:txBody>
      </p:sp>
      <p:sp>
        <p:nvSpPr>
          <p:cNvPr id="37" name="TextBox 36"/>
          <p:cNvSpPr txBox="1"/>
          <p:nvPr/>
        </p:nvSpPr>
        <p:spPr>
          <a:xfrm>
            <a:off x="571472" y="1857364"/>
            <a:ext cx="3786214" cy="451406"/>
          </a:xfrm>
          <a:prstGeom prst="rect">
            <a:avLst/>
          </a:prstGeom>
          <a:noFill/>
        </p:spPr>
        <p:txBody>
          <a:bodyPr wrap="square" rtlCol="0">
            <a:spAutoFit/>
          </a:bodyPr>
          <a:lstStyle/>
          <a:p>
            <a:pPr algn="l">
              <a:lnSpc>
                <a:spcPts val="2800"/>
              </a:lnSpc>
              <a:spcBef>
                <a:spcPts val="600"/>
              </a:spcBef>
            </a:pPr>
            <a:r>
              <a:rPr lang="en-US" altLang="zh-CN" smtClean="0">
                <a:solidFill>
                  <a:srgbClr val="FF0000"/>
                </a:solidFill>
                <a:latin typeface="Consolas" pitchFamily="49" charset="0"/>
                <a:ea typeface="微软雅黑" pitchFamily="34" charset="-122"/>
                <a:cs typeface="Times New Roman" pitchFamily="18" charset="0"/>
              </a:rPr>
              <a:t>1</a:t>
            </a:r>
            <a:r>
              <a:rPr lang="zh-CN" altLang="zh-CN" smtClean="0">
                <a:solidFill>
                  <a:srgbClr val="FF0000"/>
                </a:solidFill>
                <a:latin typeface="Consolas" pitchFamily="49" charset="0"/>
                <a:ea typeface="微软雅黑" pitchFamily="34" charset="-122"/>
                <a:cs typeface="Times New Roman" pitchFamily="18" charset="0"/>
              </a:rPr>
              <a:t>）内置数据类型的排序</a:t>
            </a:r>
          </a:p>
        </p:txBody>
      </p:sp>
      <p:sp>
        <p:nvSpPr>
          <p:cNvPr id="38" name="TextBox 37"/>
          <p:cNvSpPr txBox="1"/>
          <p:nvPr/>
        </p:nvSpPr>
        <p:spPr>
          <a:xfrm>
            <a:off x="500034" y="2500306"/>
            <a:ext cx="8286808" cy="208617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tIns="144000" bIns="144000" rtlCol="0">
            <a:spAutoFit/>
          </a:bodyPr>
          <a:lstStyle/>
          <a:p>
            <a:pPr marL="342900" indent="-342900" algn="l">
              <a:lnSpc>
                <a:spcPts val="3200"/>
              </a:lnSpc>
              <a:spcBef>
                <a:spcPts val="1200"/>
              </a:spcBef>
              <a:buBlip>
                <a:blip r:embed="rId2"/>
              </a:buBlip>
            </a:pPr>
            <a:r>
              <a:rPr lang="zh-CN" altLang="zh-CN" smtClean="0">
                <a:solidFill>
                  <a:srgbClr val="0000FF"/>
                </a:solidFill>
                <a:ea typeface="仿宋" pitchFamily="49" charset="-122"/>
                <a:cs typeface="Times New Roman" pitchFamily="18" charset="0"/>
              </a:rPr>
              <a:t>如果</a:t>
            </a:r>
            <a:r>
              <a:rPr lang="en-US" altLang="zh-CN" smtClean="0">
                <a:solidFill>
                  <a:srgbClr val="0000FF"/>
                </a:solidFill>
                <a:ea typeface="仿宋" pitchFamily="49" charset="-122"/>
                <a:cs typeface="Times New Roman" pitchFamily="18" charset="0"/>
              </a:rPr>
              <a:t>vector</a:t>
            </a:r>
            <a:r>
              <a:rPr lang="zh-CN" altLang="zh-CN" smtClean="0">
                <a:solidFill>
                  <a:srgbClr val="0000FF"/>
                </a:solidFill>
                <a:ea typeface="仿宋" pitchFamily="49" charset="-122"/>
                <a:cs typeface="Times New Roman" pitchFamily="18" charset="0"/>
              </a:rPr>
              <a:t>中元素是内置数据类型的数据，</a:t>
            </a:r>
            <a:r>
              <a:rPr lang="en-US" altLang="zh-CN" smtClean="0">
                <a:solidFill>
                  <a:srgbClr val="FF00FF"/>
                </a:solidFill>
                <a:ea typeface="仿宋" pitchFamily="49" charset="-122"/>
                <a:cs typeface="Times New Roman" pitchFamily="18" charset="0"/>
              </a:rPr>
              <a:t>sort()</a:t>
            </a:r>
            <a:r>
              <a:rPr lang="zh-CN" altLang="zh-CN" smtClean="0">
                <a:solidFill>
                  <a:srgbClr val="FF00FF"/>
                </a:solidFill>
                <a:ea typeface="仿宋" pitchFamily="49" charset="-122"/>
                <a:cs typeface="Times New Roman" pitchFamily="18" charset="0"/>
              </a:rPr>
              <a:t>默认</a:t>
            </a:r>
            <a:r>
              <a:rPr lang="zh-CN" altLang="zh-CN" smtClean="0">
                <a:solidFill>
                  <a:srgbClr val="0000FF"/>
                </a:solidFill>
                <a:ea typeface="仿宋" pitchFamily="49" charset="-122"/>
                <a:cs typeface="Times New Roman" pitchFamily="18" charset="0"/>
              </a:rPr>
              <a:t>是以</a:t>
            </a:r>
            <a:r>
              <a:rPr lang="en-US" altLang="zh-CN" smtClean="0">
                <a:solidFill>
                  <a:srgbClr val="0000FF"/>
                </a:solidFill>
                <a:ea typeface="仿宋" pitchFamily="49" charset="-122"/>
                <a:cs typeface="Times New Roman" pitchFamily="18" charset="0"/>
              </a:rPr>
              <a:t>less&lt;T&gt;</a:t>
            </a:r>
            <a:r>
              <a:rPr lang="zh-CN" altLang="zh-CN" smtClean="0">
                <a:solidFill>
                  <a:srgbClr val="0000FF"/>
                </a:solidFill>
                <a:ea typeface="仿宋" pitchFamily="49" charset="-122"/>
                <a:cs typeface="Times New Roman" pitchFamily="18" charset="0"/>
              </a:rPr>
              <a:t>（小于关系仿函数）作为比较函数实现</a:t>
            </a:r>
            <a:r>
              <a:rPr lang="zh-CN" altLang="zh-CN" smtClean="0">
                <a:solidFill>
                  <a:srgbClr val="FF00FF"/>
                </a:solidFill>
                <a:ea typeface="仿宋" pitchFamily="49" charset="-122"/>
                <a:cs typeface="Times New Roman" pitchFamily="18" charset="0"/>
              </a:rPr>
              <a:t>递增排序</a:t>
            </a:r>
            <a:r>
              <a:rPr lang="zh-CN" altLang="zh-CN" smtClean="0">
                <a:solidFill>
                  <a:srgbClr val="0000FF"/>
                </a:solidFill>
                <a:ea typeface="仿宋" pitchFamily="49" charset="-122"/>
                <a:cs typeface="Times New Roman" pitchFamily="18" charset="0"/>
              </a:rPr>
              <a:t>的</a:t>
            </a:r>
            <a:r>
              <a:rPr lang="zh-CN" altLang="en-US" smtClean="0">
                <a:solidFill>
                  <a:srgbClr val="0000FF"/>
                </a:solidFill>
                <a:ea typeface="仿宋" pitchFamily="49" charset="-122"/>
                <a:cs typeface="Times New Roman" pitchFamily="18" charset="0"/>
              </a:rPr>
              <a:t>。</a:t>
            </a:r>
            <a:endParaRPr lang="en-US" altLang="zh-CN" smtClean="0">
              <a:solidFill>
                <a:srgbClr val="0000FF"/>
              </a:solidFill>
              <a:ea typeface="仿宋" pitchFamily="49" charset="-122"/>
              <a:cs typeface="Times New Roman" pitchFamily="18" charset="0"/>
            </a:endParaRPr>
          </a:p>
          <a:p>
            <a:pPr marL="342900" indent="-342900" algn="l">
              <a:lnSpc>
                <a:spcPts val="3200"/>
              </a:lnSpc>
              <a:spcBef>
                <a:spcPts val="1200"/>
              </a:spcBef>
              <a:buBlip>
                <a:blip r:embed="rId2"/>
              </a:buBlip>
            </a:pPr>
            <a:r>
              <a:rPr lang="zh-CN" altLang="zh-CN" smtClean="0">
                <a:solidFill>
                  <a:srgbClr val="0000FF"/>
                </a:solidFill>
                <a:ea typeface="仿宋" pitchFamily="49" charset="-122"/>
                <a:cs typeface="Times New Roman" pitchFamily="18" charset="0"/>
              </a:rPr>
              <a:t>为了实现递减排序，需要改为</a:t>
            </a:r>
            <a:r>
              <a:rPr lang="en-US" altLang="zh-CN" smtClean="0">
                <a:solidFill>
                  <a:srgbClr val="0000FF"/>
                </a:solidFill>
                <a:ea typeface="仿宋" pitchFamily="49" charset="-122"/>
                <a:cs typeface="Times New Roman" pitchFamily="18" charset="0"/>
              </a:rPr>
              <a:t>greater&lt;T&gt;</a:t>
            </a:r>
            <a:r>
              <a:rPr lang="zh-CN" altLang="zh-CN" smtClean="0">
                <a:solidFill>
                  <a:srgbClr val="0000FF"/>
                </a:solidFill>
                <a:ea typeface="仿宋" pitchFamily="49" charset="-122"/>
                <a:cs typeface="Times New Roman" pitchFamily="18" charset="0"/>
              </a:rPr>
              <a:t>（大于关系仿函数）。</a:t>
            </a: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19</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357158" y="1428736"/>
            <a:ext cx="4000528" cy="3286148"/>
          </a:xfrm>
          <a:prstGeom prst="rect">
            <a:avLst/>
          </a:prstGeom>
          <a:noFill/>
          <a:ln w="9525">
            <a:noFill/>
            <a:miter lim="800000"/>
            <a:headEnd/>
            <a:tailEnd/>
          </a:ln>
        </p:spPr>
      </p:pic>
      <p:pic>
        <p:nvPicPr>
          <p:cNvPr id="4" name="Picture 3"/>
          <p:cNvPicPr>
            <a:picLocks noChangeAspect="1" noChangeArrowheads="1"/>
          </p:cNvPicPr>
          <p:nvPr/>
        </p:nvPicPr>
        <p:blipFill>
          <a:blip r:embed="rId4" cstate="print"/>
          <a:srcRect/>
          <a:stretch>
            <a:fillRect/>
          </a:stretch>
        </p:blipFill>
        <p:spPr bwMode="auto">
          <a:xfrm>
            <a:off x="4929190" y="1214422"/>
            <a:ext cx="3214710" cy="350456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7AF016A1-9F15-429F-9EFD-84004B73C732}" type="slidenum">
              <a:rPr lang="en-US" altLang="zh-CN" smtClean="0"/>
              <a:pPr/>
              <a:t>2</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TextBox 25"/>
          <p:cNvSpPr txBox="1"/>
          <p:nvPr/>
        </p:nvSpPr>
        <p:spPr>
          <a:xfrm>
            <a:off x="357158" y="571480"/>
            <a:ext cx="8501122" cy="1246495"/>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0"/>
              </a:spcBef>
            </a:pPr>
            <a:r>
              <a:rPr lang="zh-CN" altLang="zh-CN" smtClean="0">
                <a:solidFill>
                  <a:srgbClr val="FF0000"/>
                </a:solidFill>
                <a:latin typeface="+mj-lt"/>
                <a:ea typeface="楷体" pitchFamily="49" charset="-122"/>
                <a:cs typeface="Times New Roman" pitchFamily="18" charset="0"/>
              </a:rPr>
              <a:t>【例</a:t>
            </a:r>
            <a:r>
              <a:rPr lang="en-US" altLang="zh-CN" smtClean="0">
                <a:solidFill>
                  <a:srgbClr val="FF0000"/>
                </a:solidFill>
                <a:latin typeface="+mj-lt"/>
                <a:ea typeface="楷体" pitchFamily="49" charset="-122"/>
                <a:cs typeface="Times New Roman" pitchFamily="18" charset="0"/>
              </a:rPr>
              <a:t>2-2</a:t>
            </a:r>
            <a:r>
              <a:rPr lang="zh-CN" altLang="zh-CN" smtClean="0">
                <a:solidFill>
                  <a:srgbClr val="FF0000"/>
                </a:solidFill>
                <a:latin typeface="+mj-lt"/>
                <a:ea typeface="楷体" pitchFamily="49" charset="-122"/>
                <a:cs typeface="Times New Roman" pitchFamily="18" charset="0"/>
              </a:rPr>
              <a:t>】</a:t>
            </a:r>
            <a:r>
              <a:rPr lang="zh-CN" altLang="zh-CN" smtClean="0">
                <a:solidFill>
                  <a:srgbClr val="0000FF"/>
                </a:solidFill>
                <a:latin typeface="Times New Roman" pitchFamily="18" charset="0"/>
                <a:ea typeface="楷体" pitchFamily="49" charset="-122"/>
                <a:cs typeface="Times New Roman" pitchFamily="18" charset="0"/>
              </a:rPr>
              <a:t>假设一个含</a:t>
            </a:r>
            <a:r>
              <a:rPr lang="en-US" altLang="zh-CN" i="1" smtClean="0">
                <a:solidFill>
                  <a:srgbClr val="0000FF"/>
                </a:solidFill>
                <a:latin typeface="Times New Roman" pitchFamily="18" charset="0"/>
                <a:ea typeface="楷体" pitchFamily="49" charset="-122"/>
                <a:cs typeface="Times New Roman" pitchFamily="18" charset="0"/>
              </a:rPr>
              <a:t>n</a:t>
            </a:r>
            <a:r>
              <a:rPr lang="zh-CN" altLang="zh-CN" smtClean="0">
                <a:solidFill>
                  <a:srgbClr val="0000FF"/>
                </a:solidFill>
                <a:latin typeface="Times New Roman" pitchFamily="18" charset="0"/>
                <a:ea typeface="楷体" pitchFamily="49" charset="-122"/>
                <a:cs typeface="Times New Roman" pitchFamily="18" charset="0"/>
              </a:rPr>
              <a:t>个整数的序列采用向量容器</a:t>
            </a:r>
            <a:r>
              <a:rPr lang="en-US" altLang="zh-CN" smtClean="0">
                <a:solidFill>
                  <a:srgbClr val="0000FF"/>
                </a:solidFill>
                <a:latin typeface="Times New Roman" pitchFamily="18" charset="0"/>
                <a:ea typeface="楷体" pitchFamily="49" charset="-122"/>
                <a:cs typeface="Times New Roman" pitchFamily="18" charset="0"/>
              </a:rPr>
              <a:t>v</a:t>
            </a:r>
            <a:r>
              <a:rPr lang="zh-CN" altLang="zh-CN" smtClean="0">
                <a:solidFill>
                  <a:srgbClr val="0000FF"/>
                </a:solidFill>
                <a:latin typeface="Times New Roman" pitchFamily="18" charset="0"/>
                <a:ea typeface="楷体" pitchFamily="49" charset="-122"/>
                <a:cs typeface="Times New Roman" pitchFamily="18" charset="0"/>
              </a:rPr>
              <a:t>存放，设计一个算法求第</a:t>
            </a:r>
            <a:r>
              <a:rPr lang="en-US" altLang="zh-CN" i="1" smtClean="0">
                <a:solidFill>
                  <a:srgbClr val="0000FF"/>
                </a:solidFill>
                <a:latin typeface="Times New Roman" pitchFamily="18" charset="0"/>
                <a:ea typeface="楷体" pitchFamily="49" charset="-122"/>
                <a:cs typeface="Times New Roman" pitchFamily="18" charset="0"/>
              </a:rPr>
              <a:t>k</a:t>
            </a:r>
            <a:r>
              <a:rPr lang="zh-CN" altLang="zh-CN"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1</a:t>
            </a:r>
            <a:r>
              <a:rPr lang="zh-CN" altLang="zh-CN" smtClean="0">
                <a:solidFill>
                  <a:srgbClr val="0000FF"/>
                </a:solidFill>
                <a:latin typeface="+mn-ea"/>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k</a:t>
            </a:r>
            <a:r>
              <a:rPr lang="zh-CN" altLang="zh-CN" smtClean="0">
                <a:solidFill>
                  <a:srgbClr val="0000FF"/>
                </a:solidFill>
                <a:latin typeface="+mn-ea"/>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n</a:t>
            </a:r>
            <a:r>
              <a:rPr lang="zh-CN" altLang="zh-CN" smtClean="0">
                <a:solidFill>
                  <a:srgbClr val="0000FF"/>
                </a:solidFill>
                <a:latin typeface="Times New Roman" pitchFamily="18" charset="0"/>
                <a:ea typeface="楷体" pitchFamily="49" charset="-122"/>
                <a:cs typeface="Times New Roman" pitchFamily="18" charset="0"/>
              </a:rPr>
              <a:t>）大的整数（不是第</a:t>
            </a:r>
            <a:r>
              <a:rPr lang="en-US" altLang="zh-CN" i="1" smtClean="0">
                <a:solidFill>
                  <a:srgbClr val="0000FF"/>
                </a:solidFill>
                <a:latin typeface="Times New Roman" pitchFamily="18" charset="0"/>
                <a:ea typeface="楷体" pitchFamily="49" charset="-122"/>
                <a:cs typeface="Times New Roman" pitchFamily="18" charset="0"/>
              </a:rPr>
              <a:t>k</a:t>
            </a:r>
            <a:r>
              <a:rPr lang="zh-CN" altLang="zh-CN" smtClean="0">
                <a:solidFill>
                  <a:srgbClr val="0000FF"/>
                </a:solidFill>
                <a:latin typeface="Times New Roman" pitchFamily="18" charset="0"/>
                <a:ea typeface="楷体" pitchFamily="49" charset="-122"/>
                <a:cs typeface="Times New Roman" pitchFamily="18" charset="0"/>
              </a:rPr>
              <a:t>个不同的整数）。</a:t>
            </a:r>
          </a:p>
        </p:txBody>
      </p:sp>
      <p:sp>
        <p:nvSpPr>
          <p:cNvPr id="27" name="TextBox 26"/>
          <p:cNvSpPr txBox="1"/>
          <p:nvPr/>
        </p:nvSpPr>
        <p:spPr>
          <a:xfrm>
            <a:off x="642910" y="2263142"/>
            <a:ext cx="8001056" cy="810478"/>
          </a:xfrm>
          <a:prstGeom prst="rect">
            <a:avLst/>
          </a:prstGeom>
          <a:noFill/>
        </p:spPr>
        <p:txBody>
          <a:bodyPr wrap="square" rtlCol="0">
            <a:spAutoFit/>
          </a:bodyPr>
          <a:lstStyle/>
          <a:p>
            <a:pPr algn="l">
              <a:lnSpc>
                <a:spcPts val="2800"/>
              </a:lnSpc>
              <a:spcBef>
                <a:spcPts val="0"/>
              </a:spcBef>
            </a:pPr>
            <a:r>
              <a:rPr lang="zh-CN" altLang="zh-CN" smtClean="0">
                <a:solidFill>
                  <a:srgbClr val="FF0000"/>
                </a:solidFill>
                <a:latin typeface="Consolas" pitchFamily="49" charset="0"/>
                <a:ea typeface="微软雅黑" pitchFamily="34" charset="-122"/>
                <a:cs typeface="Times New Roman" pitchFamily="18" charset="0"/>
              </a:rPr>
              <a:t>解法</a:t>
            </a:r>
            <a:r>
              <a:rPr lang="en-US" altLang="zh-CN" smtClean="0">
                <a:solidFill>
                  <a:srgbClr val="FF0000"/>
                </a:solidFill>
                <a:latin typeface="Consolas" pitchFamily="49" charset="0"/>
                <a:ea typeface="微软雅黑" pitchFamily="34" charset="-122"/>
                <a:cs typeface="Times New Roman" pitchFamily="18" charset="0"/>
              </a:rPr>
              <a:t>1</a:t>
            </a:r>
            <a:r>
              <a:rPr lang="zh-CN" altLang="zh-CN" smtClean="0">
                <a:solidFill>
                  <a:srgbClr val="FF0000"/>
                </a:solidFill>
                <a:ea typeface="仿宋" pitchFamily="49" charset="-122"/>
                <a:cs typeface="Times New Roman" pitchFamily="18" charset="0"/>
              </a:rPr>
              <a:t>：</a:t>
            </a:r>
            <a:r>
              <a:rPr lang="zh-CN" altLang="zh-CN" smtClean="0">
                <a:solidFill>
                  <a:srgbClr val="0000FF"/>
                </a:solidFill>
                <a:ea typeface="仿宋" pitchFamily="49" charset="-122"/>
                <a:cs typeface="Times New Roman" pitchFamily="18" charset="0"/>
              </a:rPr>
              <a:t>将</a:t>
            </a:r>
            <a:r>
              <a:rPr lang="en-US" altLang="zh-CN" smtClean="0">
                <a:solidFill>
                  <a:srgbClr val="0000FF"/>
                </a:solidFill>
                <a:ea typeface="仿宋" pitchFamily="49" charset="-122"/>
                <a:cs typeface="Times New Roman" pitchFamily="18" charset="0"/>
              </a:rPr>
              <a:t>v</a:t>
            </a:r>
            <a:r>
              <a:rPr lang="zh-CN" altLang="zh-CN" smtClean="0">
                <a:solidFill>
                  <a:srgbClr val="0000FF"/>
                </a:solidFill>
                <a:ea typeface="仿宋" pitchFamily="49" charset="-122"/>
                <a:cs typeface="Times New Roman" pitchFamily="18" charset="0"/>
              </a:rPr>
              <a:t>中整数元素递增排序，那么排序后的</a:t>
            </a:r>
            <a:r>
              <a:rPr lang="en-US" altLang="zh-CN" smtClean="0">
                <a:solidFill>
                  <a:srgbClr val="0000FF"/>
                </a:solidFill>
                <a:ea typeface="仿宋" pitchFamily="49" charset="-122"/>
                <a:cs typeface="Times New Roman" pitchFamily="18" charset="0"/>
              </a:rPr>
              <a:t>v[</a:t>
            </a:r>
            <a:r>
              <a:rPr lang="en-US" altLang="zh-CN" i="1" smtClean="0">
                <a:solidFill>
                  <a:srgbClr val="0000FF"/>
                </a:solidFill>
                <a:ea typeface="仿宋" pitchFamily="49" charset="-122"/>
                <a:cs typeface="Times New Roman" pitchFamily="18" charset="0"/>
              </a:rPr>
              <a:t>n</a:t>
            </a:r>
            <a:r>
              <a:rPr lang="en-US" altLang="zh-CN" smtClean="0">
                <a:solidFill>
                  <a:srgbClr val="0000FF"/>
                </a:solidFill>
                <a:ea typeface="仿宋" pitchFamily="49" charset="-122"/>
                <a:cs typeface="Times New Roman" pitchFamily="18" charset="0"/>
              </a:rPr>
              <a:t>-</a:t>
            </a:r>
            <a:r>
              <a:rPr lang="en-US" altLang="zh-CN" i="1" smtClean="0">
                <a:solidFill>
                  <a:srgbClr val="0000FF"/>
                </a:solidFill>
                <a:ea typeface="仿宋" pitchFamily="49" charset="-122"/>
                <a:cs typeface="Times New Roman" pitchFamily="18" charset="0"/>
              </a:rPr>
              <a:t>k</a:t>
            </a:r>
            <a:r>
              <a:rPr lang="en-US" altLang="zh-CN" smtClean="0">
                <a:solidFill>
                  <a:srgbClr val="0000FF"/>
                </a:solidFill>
                <a:ea typeface="仿宋" pitchFamily="49" charset="-122"/>
                <a:cs typeface="Times New Roman" pitchFamily="18" charset="0"/>
              </a:rPr>
              <a:t>]</a:t>
            </a:r>
            <a:r>
              <a:rPr lang="zh-CN" altLang="zh-CN" smtClean="0">
                <a:solidFill>
                  <a:srgbClr val="0000FF"/>
                </a:solidFill>
                <a:ea typeface="仿宋" pitchFamily="49" charset="-122"/>
                <a:cs typeface="Times New Roman" pitchFamily="18" charset="0"/>
              </a:rPr>
              <a:t>就是原来</a:t>
            </a:r>
            <a:r>
              <a:rPr lang="en-US" altLang="zh-CN" smtClean="0">
                <a:solidFill>
                  <a:srgbClr val="0000FF"/>
                </a:solidFill>
                <a:ea typeface="仿宋" pitchFamily="49" charset="-122"/>
                <a:cs typeface="Times New Roman" pitchFamily="18" charset="0"/>
              </a:rPr>
              <a:t>v</a:t>
            </a:r>
            <a:r>
              <a:rPr lang="zh-CN" altLang="zh-CN" smtClean="0">
                <a:solidFill>
                  <a:srgbClr val="0000FF"/>
                </a:solidFill>
                <a:ea typeface="仿宋" pitchFamily="49" charset="-122"/>
                <a:cs typeface="Times New Roman" pitchFamily="18" charset="0"/>
              </a:rPr>
              <a:t>中第</a:t>
            </a:r>
            <a:r>
              <a:rPr lang="en-US" altLang="zh-CN" i="1" smtClean="0">
                <a:solidFill>
                  <a:srgbClr val="0000FF"/>
                </a:solidFill>
                <a:ea typeface="仿宋" pitchFamily="49" charset="-122"/>
                <a:cs typeface="Times New Roman" pitchFamily="18" charset="0"/>
              </a:rPr>
              <a:t>k</a:t>
            </a:r>
            <a:r>
              <a:rPr lang="zh-CN" altLang="zh-CN" smtClean="0">
                <a:solidFill>
                  <a:srgbClr val="0000FF"/>
                </a:solidFill>
                <a:ea typeface="仿宋" pitchFamily="49" charset="-122"/>
                <a:cs typeface="Times New Roman" pitchFamily="18" charset="0"/>
              </a:rPr>
              <a:t>大的整数。</a:t>
            </a:r>
          </a:p>
        </p:txBody>
      </p:sp>
      <p:sp>
        <p:nvSpPr>
          <p:cNvPr id="28" name="TextBox 27"/>
          <p:cNvSpPr txBox="1"/>
          <p:nvPr/>
        </p:nvSpPr>
        <p:spPr>
          <a:xfrm>
            <a:off x="714348" y="3406150"/>
            <a:ext cx="7786742" cy="173736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44000" bIns="144000" rtlCol="0">
            <a:spAutoFit/>
          </a:bodyPr>
          <a:lstStyle/>
          <a:p>
            <a:pPr algn="l"/>
            <a:r>
              <a:rPr lang="en-US" altLang="zh-CN" sz="2000" smtClean="0">
                <a:solidFill>
                  <a:srgbClr val="0000FF"/>
                </a:solidFill>
                <a:latin typeface="Times New Roman" pitchFamily="18" charset="0"/>
                <a:ea typeface="仿宋" pitchFamily="49" charset="-122"/>
                <a:cs typeface="Times New Roman" pitchFamily="18" charset="0"/>
              </a:rPr>
              <a:t>int </a:t>
            </a:r>
            <a:r>
              <a:rPr lang="en-US" altLang="zh-CN" sz="2000" smtClean="0">
                <a:solidFill>
                  <a:srgbClr val="FF0000"/>
                </a:solidFill>
                <a:latin typeface="Times New Roman" pitchFamily="18" charset="0"/>
                <a:ea typeface="仿宋" pitchFamily="49" charset="-122"/>
                <a:cs typeface="Times New Roman" pitchFamily="18" charset="0"/>
              </a:rPr>
              <a:t>topk1</a:t>
            </a:r>
            <a:r>
              <a:rPr lang="en-US" altLang="zh-CN" sz="2000" smtClean="0">
                <a:solidFill>
                  <a:srgbClr val="0000FF"/>
                </a:solidFill>
                <a:latin typeface="Times New Roman" pitchFamily="18" charset="0"/>
                <a:ea typeface="仿宋" pitchFamily="49" charset="-122"/>
                <a:cs typeface="Times New Roman" pitchFamily="18" charset="0"/>
              </a:rPr>
              <a:t>(vector&lt;int&gt; &amp;v,int k)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解法</a:t>
            </a:r>
            <a:r>
              <a:rPr lang="en-US" altLang="zh-CN" sz="2000" smtClean="0">
                <a:solidFill>
                  <a:srgbClr val="00B0F0"/>
                </a:solidFill>
                <a:latin typeface="Times New Roman" pitchFamily="18" charset="0"/>
                <a:ea typeface="仿宋" pitchFamily="49" charset="-122"/>
                <a:cs typeface="Times New Roman" pitchFamily="18" charset="0"/>
              </a:rPr>
              <a:t>1</a:t>
            </a:r>
            <a:r>
              <a:rPr lang="zh-CN" altLang="zh-CN" sz="2000" smtClean="0">
                <a:solidFill>
                  <a:srgbClr val="00B0F0"/>
                </a:solidFill>
                <a:latin typeface="Times New Roman" pitchFamily="18" charset="0"/>
                <a:ea typeface="仿宋" pitchFamily="49" charset="-122"/>
                <a:cs typeface="Times New Roman" pitchFamily="18" charset="0"/>
              </a:rPr>
              <a:t>的算法</a:t>
            </a:r>
          </a:p>
          <a:p>
            <a:pPr algn="l"/>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FF00FF"/>
                </a:solidFill>
                <a:latin typeface="Times New Roman" pitchFamily="18" charset="0"/>
                <a:ea typeface="仿宋" pitchFamily="49" charset="-122"/>
                <a:cs typeface="Times New Roman" pitchFamily="18" charset="0"/>
              </a:rPr>
              <a:t>sort</a:t>
            </a:r>
            <a:r>
              <a:rPr lang="en-US" altLang="zh-CN" sz="2000" smtClean="0">
                <a:solidFill>
                  <a:srgbClr val="0000FF"/>
                </a:solidFill>
                <a:latin typeface="Times New Roman" pitchFamily="18" charset="0"/>
                <a:ea typeface="仿宋" pitchFamily="49" charset="-122"/>
                <a:cs typeface="Times New Roman" pitchFamily="18" charset="0"/>
              </a:rPr>
              <a:t>(v.begin(),v.end());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将</a:t>
            </a:r>
            <a:r>
              <a:rPr lang="en-US" altLang="zh-CN" sz="2000" smtClean="0">
                <a:solidFill>
                  <a:srgbClr val="00B0F0"/>
                </a:solidFill>
                <a:latin typeface="Times New Roman" pitchFamily="18" charset="0"/>
                <a:ea typeface="仿宋" pitchFamily="49" charset="-122"/>
                <a:cs typeface="Times New Roman" pitchFamily="18" charset="0"/>
              </a:rPr>
              <a:t>v</a:t>
            </a:r>
            <a:r>
              <a:rPr lang="zh-CN" altLang="zh-CN" sz="2000" smtClean="0">
                <a:solidFill>
                  <a:srgbClr val="00B0F0"/>
                </a:solidFill>
                <a:latin typeface="Times New Roman" pitchFamily="18" charset="0"/>
                <a:ea typeface="仿宋" pitchFamily="49" charset="-122"/>
                <a:cs typeface="Times New Roman" pitchFamily="18" charset="0"/>
              </a:rPr>
              <a:t>中所有元素递增排序 </a:t>
            </a:r>
          </a:p>
          <a:p>
            <a:pPr algn="l"/>
            <a:r>
              <a:rPr lang="en-US" altLang="zh-CN" sz="2000" smtClean="0">
                <a:solidFill>
                  <a:srgbClr val="0000FF"/>
                </a:solidFill>
                <a:latin typeface="Times New Roman" pitchFamily="18" charset="0"/>
                <a:ea typeface="仿宋" pitchFamily="49" charset="-122"/>
                <a:cs typeface="Times New Roman" pitchFamily="18" charset="0"/>
              </a:rPr>
              <a:t>     return v[v.size()-k];</a:t>
            </a:r>
            <a:endParaRPr lang="zh-CN" altLang="zh-CN" sz="2000" smtClean="0">
              <a:solidFill>
                <a:srgbClr val="0000FF"/>
              </a:solidFill>
              <a:latin typeface="Times New Roman" pitchFamily="18" charset="0"/>
              <a:ea typeface="仿宋" pitchFamily="49" charset="-122"/>
              <a:cs typeface="Times New Roman" pitchFamily="18" charset="0"/>
            </a:endParaRPr>
          </a:p>
          <a:p>
            <a:pPr algn="l"/>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20</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428596" y="571480"/>
            <a:ext cx="7715304" cy="810478"/>
          </a:xfrm>
          <a:prstGeom prst="rect">
            <a:avLst/>
          </a:prstGeom>
          <a:noFill/>
        </p:spPr>
        <p:txBody>
          <a:bodyPr wrap="square" rtlCol="0">
            <a:spAutoFit/>
          </a:bodyPr>
          <a:lstStyle/>
          <a:p>
            <a:pPr algn="l">
              <a:lnSpc>
                <a:spcPts val="2800"/>
              </a:lnSpc>
              <a:spcBef>
                <a:spcPts val="0"/>
              </a:spcBef>
            </a:pPr>
            <a:r>
              <a:rPr lang="zh-CN" altLang="zh-CN" smtClean="0">
                <a:solidFill>
                  <a:srgbClr val="FF0000"/>
                </a:solidFill>
                <a:latin typeface="Consolas" pitchFamily="49" charset="0"/>
                <a:ea typeface="微软雅黑" pitchFamily="34" charset="-122"/>
                <a:cs typeface="Times New Roman" pitchFamily="18" charset="0"/>
              </a:rPr>
              <a:t>解法</a:t>
            </a:r>
            <a:r>
              <a:rPr lang="en-US" altLang="zh-CN" smtClean="0">
                <a:solidFill>
                  <a:srgbClr val="FF0000"/>
                </a:solidFill>
                <a:latin typeface="Consolas" pitchFamily="49" charset="0"/>
                <a:ea typeface="微软雅黑" pitchFamily="34" charset="-122"/>
                <a:cs typeface="Times New Roman" pitchFamily="18" charset="0"/>
              </a:rPr>
              <a:t>2</a:t>
            </a:r>
            <a:r>
              <a:rPr lang="zh-CN" altLang="zh-CN" smtClean="0">
                <a:solidFill>
                  <a:srgbClr val="0000FF"/>
                </a:solidFill>
                <a:ea typeface="仿宋" pitchFamily="49" charset="-122"/>
                <a:cs typeface="Times New Roman" pitchFamily="18" charset="0"/>
              </a:rPr>
              <a:t>：将</a:t>
            </a:r>
            <a:r>
              <a:rPr lang="en-US" altLang="zh-CN" smtClean="0">
                <a:solidFill>
                  <a:srgbClr val="0000FF"/>
                </a:solidFill>
                <a:ea typeface="仿宋" pitchFamily="49" charset="-122"/>
                <a:cs typeface="Times New Roman" pitchFamily="18" charset="0"/>
              </a:rPr>
              <a:t>v</a:t>
            </a:r>
            <a:r>
              <a:rPr lang="zh-CN" altLang="zh-CN" smtClean="0">
                <a:solidFill>
                  <a:srgbClr val="0000FF"/>
                </a:solidFill>
                <a:ea typeface="仿宋" pitchFamily="49" charset="-122"/>
                <a:cs typeface="Times New Roman" pitchFamily="18" charset="0"/>
              </a:rPr>
              <a:t>中整数元素递减排序，那么排序后的</a:t>
            </a:r>
            <a:r>
              <a:rPr lang="en-US" altLang="zh-CN" smtClean="0">
                <a:solidFill>
                  <a:srgbClr val="0000FF"/>
                </a:solidFill>
                <a:ea typeface="仿宋" pitchFamily="49" charset="-122"/>
                <a:cs typeface="Times New Roman" pitchFamily="18" charset="0"/>
              </a:rPr>
              <a:t>v[</a:t>
            </a:r>
            <a:r>
              <a:rPr lang="en-US" altLang="zh-CN" i="1" smtClean="0">
                <a:solidFill>
                  <a:srgbClr val="0000FF"/>
                </a:solidFill>
                <a:ea typeface="仿宋" pitchFamily="49" charset="-122"/>
                <a:cs typeface="Times New Roman" pitchFamily="18" charset="0"/>
              </a:rPr>
              <a:t>k</a:t>
            </a:r>
            <a:r>
              <a:rPr lang="en-US" altLang="zh-CN" smtClean="0">
                <a:solidFill>
                  <a:srgbClr val="0000FF"/>
                </a:solidFill>
                <a:ea typeface="仿宋" pitchFamily="49" charset="-122"/>
                <a:cs typeface="Times New Roman" pitchFamily="18" charset="0"/>
              </a:rPr>
              <a:t>-1]</a:t>
            </a:r>
            <a:r>
              <a:rPr lang="zh-CN" altLang="zh-CN" smtClean="0">
                <a:solidFill>
                  <a:srgbClr val="0000FF"/>
                </a:solidFill>
                <a:ea typeface="仿宋" pitchFamily="49" charset="-122"/>
                <a:cs typeface="Times New Roman" pitchFamily="18" charset="0"/>
              </a:rPr>
              <a:t>就是原来</a:t>
            </a:r>
            <a:r>
              <a:rPr lang="en-US" altLang="zh-CN" smtClean="0">
                <a:solidFill>
                  <a:srgbClr val="0000FF"/>
                </a:solidFill>
                <a:ea typeface="仿宋" pitchFamily="49" charset="-122"/>
                <a:cs typeface="Times New Roman" pitchFamily="18" charset="0"/>
              </a:rPr>
              <a:t>v</a:t>
            </a:r>
            <a:r>
              <a:rPr lang="zh-CN" altLang="zh-CN" smtClean="0">
                <a:solidFill>
                  <a:srgbClr val="0000FF"/>
                </a:solidFill>
                <a:ea typeface="仿宋" pitchFamily="49" charset="-122"/>
                <a:cs typeface="Times New Roman" pitchFamily="18" charset="0"/>
              </a:rPr>
              <a:t>中第</a:t>
            </a:r>
            <a:r>
              <a:rPr lang="en-US" altLang="zh-CN" i="1" smtClean="0">
                <a:solidFill>
                  <a:srgbClr val="0000FF"/>
                </a:solidFill>
                <a:ea typeface="仿宋" pitchFamily="49" charset="-122"/>
                <a:cs typeface="Times New Roman" pitchFamily="18" charset="0"/>
              </a:rPr>
              <a:t>k</a:t>
            </a:r>
            <a:r>
              <a:rPr lang="zh-CN" altLang="zh-CN" smtClean="0">
                <a:solidFill>
                  <a:srgbClr val="0000FF"/>
                </a:solidFill>
                <a:ea typeface="仿宋" pitchFamily="49" charset="-122"/>
                <a:cs typeface="Times New Roman" pitchFamily="18" charset="0"/>
              </a:rPr>
              <a:t>大的整数。</a:t>
            </a:r>
          </a:p>
        </p:txBody>
      </p:sp>
      <p:sp>
        <p:nvSpPr>
          <p:cNvPr id="7" name="TextBox 6"/>
          <p:cNvSpPr txBox="1"/>
          <p:nvPr/>
        </p:nvSpPr>
        <p:spPr>
          <a:xfrm>
            <a:off x="571472" y="1857364"/>
            <a:ext cx="7858180" cy="173736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44000" bIns="144000" rtlCol="0">
            <a:spAutoFit/>
          </a:bodyPr>
          <a:lstStyle/>
          <a:p>
            <a:pPr algn="l"/>
            <a:r>
              <a:rPr lang="en-US" altLang="zh-CN" sz="2000" smtClean="0">
                <a:solidFill>
                  <a:srgbClr val="0000FF"/>
                </a:solidFill>
                <a:latin typeface="Times New Roman" pitchFamily="18" charset="0"/>
                <a:ea typeface="仿宋" pitchFamily="49" charset="-122"/>
                <a:cs typeface="Times New Roman" pitchFamily="18" charset="0"/>
              </a:rPr>
              <a:t>int </a:t>
            </a:r>
            <a:r>
              <a:rPr lang="en-US" altLang="zh-CN" sz="2000" smtClean="0">
                <a:solidFill>
                  <a:srgbClr val="FF0000"/>
                </a:solidFill>
                <a:latin typeface="Times New Roman" pitchFamily="18" charset="0"/>
                <a:ea typeface="仿宋" pitchFamily="49" charset="-122"/>
                <a:cs typeface="Times New Roman" pitchFamily="18" charset="0"/>
              </a:rPr>
              <a:t>topk2</a:t>
            </a:r>
            <a:r>
              <a:rPr lang="en-US" altLang="zh-CN" sz="2000" smtClean="0">
                <a:solidFill>
                  <a:srgbClr val="0000FF"/>
                </a:solidFill>
                <a:latin typeface="Times New Roman" pitchFamily="18" charset="0"/>
                <a:ea typeface="仿宋" pitchFamily="49" charset="-122"/>
                <a:cs typeface="Times New Roman" pitchFamily="18" charset="0"/>
              </a:rPr>
              <a:t>(vector&lt;int&gt; &amp;v,int k)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解法</a:t>
            </a:r>
            <a:r>
              <a:rPr lang="en-US" altLang="zh-CN" sz="2000" smtClean="0">
                <a:solidFill>
                  <a:srgbClr val="00B0F0"/>
                </a:solidFill>
                <a:latin typeface="Times New Roman" pitchFamily="18" charset="0"/>
                <a:ea typeface="仿宋" pitchFamily="49" charset="-122"/>
                <a:cs typeface="Times New Roman" pitchFamily="18" charset="0"/>
              </a:rPr>
              <a:t>2</a:t>
            </a:r>
            <a:r>
              <a:rPr lang="zh-CN" altLang="zh-CN" sz="2000" smtClean="0">
                <a:solidFill>
                  <a:srgbClr val="00B0F0"/>
                </a:solidFill>
                <a:latin typeface="Times New Roman" pitchFamily="18" charset="0"/>
                <a:ea typeface="仿宋" pitchFamily="49" charset="-122"/>
                <a:cs typeface="Times New Roman" pitchFamily="18" charset="0"/>
              </a:rPr>
              <a:t>的算法</a:t>
            </a:r>
          </a:p>
          <a:p>
            <a:pPr algn="l"/>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FF00FF"/>
                </a:solidFill>
                <a:latin typeface="Times New Roman" pitchFamily="18" charset="0"/>
                <a:ea typeface="仿宋" pitchFamily="49" charset="-122"/>
                <a:cs typeface="Times New Roman" pitchFamily="18" charset="0"/>
              </a:rPr>
              <a:t>sort</a:t>
            </a:r>
            <a:r>
              <a:rPr lang="en-US" altLang="zh-CN" sz="2000" smtClean="0">
                <a:solidFill>
                  <a:srgbClr val="0000FF"/>
                </a:solidFill>
                <a:latin typeface="Times New Roman" pitchFamily="18" charset="0"/>
                <a:ea typeface="仿宋" pitchFamily="49" charset="-122"/>
                <a:cs typeface="Times New Roman" pitchFamily="18" charset="0"/>
              </a:rPr>
              <a:t>(v.begin(),v.end(),greater&lt;int&gt;());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将</a:t>
            </a:r>
            <a:r>
              <a:rPr lang="en-US" altLang="zh-CN" sz="2000" smtClean="0">
                <a:solidFill>
                  <a:srgbClr val="00B0F0"/>
                </a:solidFill>
                <a:latin typeface="Times New Roman" pitchFamily="18" charset="0"/>
                <a:ea typeface="仿宋" pitchFamily="49" charset="-122"/>
                <a:cs typeface="Times New Roman" pitchFamily="18" charset="0"/>
              </a:rPr>
              <a:t>v</a:t>
            </a:r>
            <a:r>
              <a:rPr lang="zh-CN" altLang="zh-CN" sz="2000" smtClean="0">
                <a:solidFill>
                  <a:srgbClr val="00B0F0"/>
                </a:solidFill>
                <a:latin typeface="Times New Roman" pitchFamily="18" charset="0"/>
                <a:ea typeface="仿宋" pitchFamily="49" charset="-122"/>
                <a:cs typeface="Times New Roman" pitchFamily="18" charset="0"/>
              </a:rPr>
              <a:t>中所有元素递减排序</a:t>
            </a:r>
          </a:p>
          <a:p>
            <a:pPr algn="l"/>
            <a:r>
              <a:rPr lang="en-US" altLang="zh-CN" sz="2000" smtClean="0">
                <a:solidFill>
                  <a:srgbClr val="0000FF"/>
                </a:solidFill>
                <a:latin typeface="Times New Roman" pitchFamily="18" charset="0"/>
                <a:ea typeface="仿宋" pitchFamily="49" charset="-122"/>
                <a:cs typeface="Times New Roman" pitchFamily="18" charset="0"/>
              </a:rPr>
              <a:t>    return v[k-1];</a:t>
            </a:r>
            <a:endParaRPr lang="zh-CN" altLang="zh-CN" sz="2000" smtClean="0">
              <a:solidFill>
                <a:srgbClr val="0000FF"/>
              </a:solidFill>
              <a:latin typeface="Times New Roman" pitchFamily="18" charset="0"/>
              <a:ea typeface="仿宋" pitchFamily="49" charset="-122"/>
              <a:cs typeface="Times New Roman" pitchFamily="18" charset="0"/>
            </a:endParaRPr>
          </a:p>
          <a:p>
            <a:pPr algn="l"/>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21</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428596" y="500042"/>
            <a:ext cx="4071966" cy="451406"/>
          </a:xfrm>
          <a:prstGeom prst="rect">
            <a:avLst/>
          </a:prstGeom>
          <a:noFill/>
        </p:spPr>
        <p:txBody>
          <a:bodyPr wrap="square" rtlCol="0">
            <a:spAutoFit/>
          </a:bodyPr>
          <a:lstStyle/>
          <a:p>
            <a:pPr algn="l">
              <a:lnSpc>
                <a:spcPts val="2800"/>
              </a:lnSpc>
              <a:spcBef>
                <a:spcPts val="600"/>
              </a:spcBef>
            </a:pPr>
            <a:r>
              <a:rPr lang="en-US" altLang="zh-CN" smtClean="0">
                <a:solidFill>
                  <a:srgbClr val="FF0000"/>
                </a:solidFill>
                <a:latin typeface="Consolas" pitchFamily="49" charset="0"/>
                <a:ea typeface="微软雅黑" pitchFamily="34" charset="-122"/>
                <a:cs typeface="Times New Roman" pitchFamily="18" charset="0"/>
              </a:rPr>
              <a:t>2</a:t>
            </a:r>
            <a:r>
              <a:rPr lang="zh-CN" altLang="zh-CN" smtClean="0">
                <a:solidFill>
                  <a:srgbClr val="FF0000"/>
                </a:solidFill>
                <a:latin typeface="Consolas" pitchFamily="49" charset="0"/>
                <a:ea typeface="微软雅黑" pitchFamily="34" charset="-122"/>
                <a:cs typeface="Times New Roman" pitchFamily="18" charset="0"/>
              </a:rPr>
              <a:t>）</a:t>
            </a:r>
            <a:r>
              <a:rPr lang="zh-CN" altLang="en-US" smtClean="0">
                <a:solidFill>
                  <a:srgbClr val="FF0000"/>
                </a:solidFill>
                <a:latin typeface="Consolas" pitchFamily="49" charset="0"/>
                <a:ea typeface="微软雅黑" pitchFamily="34" charset="-122"/>
                <a:cs typeface="Times New Roman" pitchFamily="18" charset="0"/>
              </a:rPr>
              <a:t>自定义</a:t>
            </a:r>
            <a:r>
              <a:rPr lang="zh-CN" altLang="zh-CN" smtClean="0">
                <a:solidFill>
                  <a:srgbClr val="FF0000"/>
                </a:solidFill>
                <a:latin typeface="Consolas" pitchFamily="49" charset="0"/>
                <a:ea typeface="微软雅黑" pitchFamily="34" charset="-122"/>
                <a:cs typeface="Times New Roman" pitchFamily="18" charset="0"/>
              </a:rPr>
              <a:t>数据类型的排序</a:t>
            </a:r>
          </a:p>
        </p:txBody>
      </p:sp>
      <p:sp>
        <p:nvSpPr>
          <p:cNvPr id="8" name="TextBox 7"/>
          <p:cNvSpPr txBox="1"/>
          <p:nvPr/>
        </p:nvSpPr>
        <p:spPr>
          <a:xfrm>
            <a:off x="357158" y="1142984"/>
            <a:ext cx="8358246" cy="480275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tIns="144000" bIns="144000" rtlCol="0">
            <a:spAutoFit/>
          </a:bodyPr>
          <a:lstStyle/>
          <a:p>
            <a:pPr marL="457200" indent="-457200" algn="l">
              <a:lnSpc>
                <a:spcPts val="3000"/>
              </a:lnSpc>
              <a:spcBef>
                <a:spcPts val="1200"/>
              </a:spcBef>
              <a:buBlip>
                <a:blip r:embed="rId3"/>
              </a:buBlip>
            </a:pPr>
            <a:r>
              <a:rPr lang="zh-CN" altLang="zh-CN" smtClean="0">
                <a:solidFill>
                  <a:srgbClr val="0000FF"/>
                </a:solidFill>
                <a:latin typeface="Times New Roman" pitchFamily="18" charset="0"/>
                <a:ea typeface="仿宋" pitchFamily="49" charset="-122"/>
                <a:cs typeface="Times New Roman" pitchFamily="18" charset="0"/>
              </a:rPr>
              <a:t>在声明结构体类型中</a:t>
            </a:r>
            <a:r>
              <a:rPr lang="zh-CN" altLang="zh-CN" smtClean="0">
                <a:solidFill>
                  <a:srgbClr val="FF0000"/>
                </a:solidFill>
                <a:latin typeface="Times New Roman" pitchFamily="18" charset="0"/>
                <a:ea typeface="仿宋" pitchFamily="49" charset="-122"/>
                <a:cs typeface="Times New Roman" pitchFamily="18" charset="0"/>
              </a:rPr>
              <a:t>重载</a:t>
            </a:r>
            <a:r>
              <a:rPr lang="en-US" altLang="zh-CN" smtClean="0">
                <a:solidFill>
                  <a:srgbClr val="FF0000"/>
                </a:solidFill>
                <a:latin typeface="Times New Roman" pitchFamily="18" charset="0"/>
                <a:ea typeface="仿宋" pitchFamily="49" charset="-122"/>
                <a:cs typeface="Times New Roman" pitchFamily="18" charset="0"/>
              </a:rPr>
              <a:t>&lt;</a:t>
            </a:r>
            <a:r>
              <a:rPr lang="zh-CN" altLang="zh-CN" smtClean="0">
                <a:solidFill>
                  <a:srgbClr val="FF0000"/>
                </a:solidFill>
                <a:latin typeface="Times New Roman" pitchFamily="18" charset="0"/>
                <a:ea typeface="仿宋" pitchFamily="49" charset="-122"/>
                <a:cs typeface="Times New Roman" pitchFamily="18" charset="0"/>
              </a:rPr>
              <a:t>运算符</a:t>
            </a:r>
            <a:r>
              <a:rPr lang="zh-CN" altLang="zh-CN" smtClean="0">
                <a:solidFill>
                  <a:srgbClr val="0000FF"/>
                </a:solidFill>
                <a:latin typeface="Times New Roman" pitchFamily="18" charset="0"/>
                <a:ea typeface="仿宋" pitchFamily="49" charset="-122"/>
                <a:cs typeface="Times New Roman" pitchFamily="18" charset="0"/>
              </a:rPr>
              <a:t>，以实现按指定成员的递增或者递减排序。如</a:t>
            </a:r>
            <a:r>
              <a:rPr lang="en-US" altLang="zh-CN" smtClean="0">
                <a:solidFill>
                  <a:srgbClr val="0000FF"/>
                </a:solidFill>
                <a:latin typeface="Times New Roman" pitchFamily="18" charset="0"/>
                <a:ea typeface="仿宋" pitchFamily="49" charset="-122"/>
                <a:cs typeface="Times New Roman" pitchFamily="18" charset="0"/>
              </a:rPr>
              <a:t>sort(v.begin(),v.end())</a:t>
            </a:r>
            <a:r>
              <a:rPr lang="zh-CN" altLang="zh-CN" smtClean="0">
                <a:solidFill>
                  <a:srgbClr val="0000FF"/>
                </a:solidFill>
                <a:latin typeface="Times New Roman" pitchFamily="18" charset="0"/>
                <a:ea typeface="仿宋" pitchFamily="49" charset="-122"/>
                <a:cs typeface="Times New Roman" pitchFamily="18" charset="0"/>
              </a:rPr>
              <a:t>调用默认</a:t>
            </a:r>
            <a:r>
              <a:rPr lang="en-US" altLang="zh-CN" smtClean="0">
                <a:solidFill>
                  <a:srgbClr val="0000FF"/>
                </a:solidFill>
                <a:latin typeface="Times New Roman" pitchFamily="18" charset="0"/>
                <a:ea typeface="仿宋" pitchFamily="49" charset="-122"/>
                <a:cs typeface="Times New Roman" pitchFamily="18" charset="0"/>
              </a:rPr>
              <a:t>&lt;</a:t>
            </a:r>
            <a:r>
              <a:rPr lang="zh-CN" altLang="zh-CN" smtClean="0">
                <a:solidFill>
                  <a:srgbClr val="0000FF"/>
                </a:solidFill>
                <a:latin typeface="Times New Roman" pitchFamily="18" charset="0"/>
                <a:ea typeface="仿宋" pitchFamily="49" charset="-122"/>
                <a:cs typeface="Times New Roman" pitchFamily="18" charset="0"/>
              </a:rPr>
              <a:t>运算符对</a:t>
            </a:r>
            <a:r>
              <a:rPr lang="en-US" altLang="zh-CN" smtClean="0">
                <a:solidFill>
                  <a:srgbClr val="0000FF"/>
                </a:solidFill>
                <a:latin typeface="Times New Roman" pitchFamily="18" charset="0"/>
                <a:ea typeface="仿宋" pitchFamily="49" charset="-122"/>
                <a:cs typeface="Times New Roman" pitchFamily="18" charset="0"/>
              </a:rPr>
              <a:t>v</a:t>
            </a:r>
            <a:r>
              <a:rPr lang="zh-CN" altLang="zh-CN" smtClean="0">
                <a:solidFill>
                  <a:srgbClr val="0000FF"/>
                </a:solidFill>
                <a:latin typeface="Times New Roman" pitchFamily="18" charset="0"/>
                <a:ea typeface="仿宋" pitchFamily="49" charset="-122"/>
                <a:cs typeface="Times New Roman" pitchFamily="18" charset="0"/>
              </a:rPr>
              <a:t>容器的所有元素实现排序。</a:t>
            </a:r>
          </a:p>
          <a:p>
            <a:pPr marL="457200" indent="-457200" algn="l">
              <a:lnSpc>
                <a:spcPts val="3000"/>
              </a:lnSpc>
              <a:spcBef>
                <a:spcPts val="1200"/>
              </a:spcBef>
              <a:buBlip>
                <a:blip r:embed="rId3"/>
              </a:buBlip>
            </a:pPr>
            <a:r>
              <a:rPr lang="zh-CN" altLang="zh-CN" smtClean="0">
                <a:solidFill>
                  <a:srgbClr val="0000FF"/>
                </a:solidFill>
                <a:latin typeface="Times New Roman" pitchFamily="18" charset="0"/>
                <a:ea typeface="仿宋" pitchFamily="49" charset="-122"/>
                <a:cs typeface="Times New Roman" pitchFamily="18" charset="0"/>
              </a:rPr>
              <a:t>自己定义包含关系比较函数</a:t>
            </a:r>
            <a:r>
              <a:rPr lang="en-US" altLang="zh-CN" smtClean="0">
                <a:solidFill>
                  <a:srgbClr val="0000FF"/>
                </a:solidFill>
                <a:latin typeface="Times New Roman" pitchFamily="18" charset="0"/>
                <a:ea typeface="仿宋" pitchFamily="49" charset="-122"/>
                <a:cs typeface="Times New Roman" pitchFamily="18" charset="0"/>
              </a:rPr>
              <a:t>()</a:t>
            </a:r>
            <a:r>
              <a:rPr lang="zh-CN" altLang="zh-CN" smtClean="0">
                <a:solidFill>
                  <a:srgbClr val="0000FF"/>
                </a:solidFill>
                <a:latin typeface="Times New Roman" pitchFamily="18" charset="0"/>
                <a:ea typeface="仿宋" pitchFamily="49" charset="-122"/>
                <a:cs typeface="Times New Roman" pitchFamily="18" charset="0"/>
              </a:rPr>
              <a:t>的</a:t>
            </a:r>
            <a:r>
              <a:rPr lang="zh-CN" altLang="zh-CN" smtClean="0">
                <a:solidFill>
                  <a:srgbClr val="FF0000"/>
                </a:solidFill>
                <a:latin typeface="Times New Roman" pitchFamily="18" charset="0"/>
                <a:ea typeface="仿宋" pitchFamily="49" charset="-122"/>
                <a:cs typeface="Times New Roman" pitchFamily="18" charset="0"/>
              </a:rPr>
              <a:t>结构体</a:t>
            </a:r>
            <a:r>
              <a:rPr lang="en-US" altLang="zh-CN" smtClean="0">
                <a:solidFill>
                  <a:srgbClr val="0000FF"/>
                </a:solidFill>
                <a:latin typeface="Times New Roman" pitchFamily="18" charset="0"/>
                <a:ea typeface="仿宋" pitchFamily="49" charset="-122"/>
                <a:cs typeface="Times New Roman" pitchFamily="18" charset="0"/>
              </a:rPr>
              <a:t>Cmp</a:t>
            </a:r>
            <a:r>
              <a:rPr lang="zh-CN" altLang="zh-CN" smtClean="0">
                <a:solidFill>
                  <a:srgbClr val="0000FF"/>
                </a:solidFill>
                <a:latin typeface="Times New Roman" pitchFamily="18" charset="0"/>
                <a:ea typeface="仿宋" pitchFamily="49" charset="-122"/>
                <a:cs typeface="Times New Roman" pitchFamily="18" charset="0"/>
              </a:rPr>
              <a:t>，在关系比较函数</a:t>
            </a:r>
            <a:r>
              <a:rPr lang="en-US" altLang="zh-CN" smtClean="0">
                <a:solidFill>
                  <a:srgbClr val="0000FF"/>
                </a:solidFill>
                <a:latin typeface="Times New Roman" pitchFamily="18" charset="0"/>
                <a:ea typeface="仿宋" pitchFamily="49" charset="-122"/>
                <a:cs typeface="Times New Roman" pitchFamily="18" charset="0"/>
              </a:rPr>
              <a:t>()</a:t>
            </a:r>
            <a:r>
              <a:rPr lang="zh-CN" altLang="zh-CN" smtClean="0">
                <a:solidFill>
                  <a:srgbClr val="0000FF"/>
                </a:solidFill>
                <a:latin typeface="Times New Roman" pitchFamily="18" charset="0"/>
                <a:ea typeface="仿宋" pitchFamily="49" charset="-122"/>
                <a:cs typeface="Times New Roman" pitchFamily="18" charset="0"/>
              </a:rPr>
              <a:t>中实现按指定成员的递增或者递减排序。如</a:t>
            </a:r>
            <a:r>
              <a:rPr lang="en-US" altLang="zh-CN" smtClean="0">
                <a:solidFill>
                  <a:srgbClr val="0000FF"/>
                </a:solidFill>
                <a:latin typeface="Times New Roman" pitchFamily="18" charset="0"/>
                <a:ea typeface="仿宋" pitchFamily="49" charset="-122"/>
                <a:cs typeface="Times New Roman" pitchFamily="18" charset="0"/>
              </a:rPr>
              <a:t>sort(v.begin(),v.end(),Cmp())</a:t>
            </a:r>
            <a:r>
              <a:rPr lang="zh-CN" altLang="zh-CN" smtClean="0">
                <a:solidFill>
                  <a:srgbClr val="0000FF"/>
                </a:solidFill>
                <a:latin typeface="Times New Roman" pitchFamily="18" charset="0"/>
                <a:ea typeface="仿宋" pitchFamily="49" charset="-122"/>
                <a:cs typeface="Times New Roman" pitchFamily="18" charset="0"/>
              </a:rPr>
              <a:t>调用</a:t>
            </a:r>
            <a:r>
              <a:rPr lang="en-US" altLang="zh-CN" smtClean="0">
                <a:solidFill>
                  <a:srgbClr val="0000FF"/>
                </a:solidFill>
                <a:latin typeface="Times New Roman" pitchFamily="18" charset="0"/>
                <a:ea typeface="仿宋" pitchFamily="49" charset="-122"/>
                <a:cs typeface="Times New Roman" pitchFamily="18" charset="0"/>
              </a:rPr>
              <a:t>Cmp</a:t>
            </a:r>
            <a:r>
              <a:rPr lang="zh-CN" altLang="zh-CN" smtClean="0">
                <a:solidFill>
                  <a:srgbClr val="0000FF"/>
                </a:solidFill>
                <a:latin typeface="Times New Roman" pitchFamily="18" charset="0"/>
                <a:ea typeface="仿宋" pitchFamily="49" charset="-122"/>
                <a:cs typeface="Times New Roman" pitchFamily="18" charset="0"/>
              </a:rPr>
              <a:t>的</a:t>
            </a:r>
            <a:r>
              <a:rPr lang="en-US" altLang="zh-CN" smtClean="0">
                <a:solidFill>
                  <a:srgbClr val="0000FF"/>
                </a:solidFill>
                <a:latin typeface="Times New Roman" pitchFamily="18" charset="0"/>
                <a:ea typeface="仿宋" pitchFamily="49" charset="-122"/>
                <a:cs typeface="Times New Roman" pitchFamily="18" charset="0"/>
              </a:rPr>
              <a:t>()</a:t>
            </a:r>
            <a:r>
              <a:rPr lang="zh-CN" altLang="zh-CN" smtClean="0">
                <a:solidFill>
                  <a:srgbClr val="0000FF"/>
                </a:solidFill>
                <a:latin typeface="Times New Roman" pitchFamily="18" charset="0"/>
                <a:ea typeface="仿宋" pitchFamily="49" charset="-122"/>
                <a:cs typeface="Times New Roman" pitchFamily="18" charset="0"/>
              </a:rPr>
              <a:t>运算符对</a:t>
            </a:r>
            <a:r>
              <a:rPr lang="en-US" altLang="zh-CN" smtClean="0">
                <a:solidFill>
                  <a:srgbClr val="0000FF"/>
                </a:solidFill>
                <a:latin typeface="Times New Roman" pitchFamily="18" charset="0"/>
                <a:ea typeface="仿宋" pitchFamily="49" charset="-122"/>
                <a:cs typeface="Times New Roman" pitchFamily="18" charset="0"/>
              </a:rPr>
              <a:t>v</a:t>
            </a:r>
            <a:r>
              <a:rPr lang="zh-CN" altLang="zh-CN" smtClean="0">
                <a:solidFill>
                  <a:srgbClr val="0000FF"/>
                </a:solidFill>
                <a:latin typeface="Times New Roman" pitchFamily="18" charset="0"/>
                <a:ea typeface="仿宋" pitchFamily="49" charset="-122"/>
                <a:cs typeface="Times New Roman" pitchFamily="18" charset="0"/>
              </a:rPr>
              <a:t>容器的所有元素实现排序。</a:t>
            </a:r>
          </a:p>
          <a:p>
            <a:pPr marL="457200" indent="-457200" algn="l">
              <a:lnSpc>
                <a:spcPts val="3000"/>
              </a:lnSpc>
              <a:spcBef>
                <a:spcPts val="1200"/>
              </a:spcBef>
              <a:buBlip>
                <a:blip r:embed="rId3"/>
              </a:buBlip>
            </a:pPr>
            <a:r>
              <a:rPr lang="zh-CN" altLang="zh-CN" smtClean="0">
                <a:solidFill>
                  <a:srgbClr val="FF0000"/>
                </a:solidFill>
                <a:latin typeface="Times New Roman" pitchFamily="18" charset="0"/>
                <a:ea typeface="仿宋" pitchFamily="49" charset="-122"/>
                <a:cs typeface="Times New Roman" pitchFamily="18" charset="0"/>
              </a:rPr>
              <a:t>自己定义关系比较函数</a:t>
            </a:r>
            <a:r>
              <a:rPr lang="en-US" altLang="zh-CN" smtClean="0">
                <a:solidFill>
                  <a:srgbClr val="0000FF"/>
                </a:solidFill>
                <a:latin typeface="Times New Roman" pitchFamily="18" charset="0"/>
                <a:ea typeface="仿宋" pitchFamily="49" charset="-122"/>
                <a:cs typeface="Times New Roman" pitchFamily="18" charset="0"/>
              </a:rPr>
              <a:t>myfun</a:t>
            </a:r>
            <a:r>
              <a:rPr lang="zh-CN" altLang="zh-CN" smtClean="0">
                <a:solidFill>
                  <a:srgbClr val="0000FF"/>
                </a:solidFill>
                <a:latin typeface="Times New Roman" pitchFamily="18" charset="0"/>
                <a:ea typeface="仿宋" pitchFamily="49" charset="-122"/>
                <a:cs typeface="Times New Roman" pitchFamily="18" charset="0"/>
              </a:rPr>
              <a:t>，关系比较函数</a:t>
            </a:r>
            <a:r>
              <a:rPr lang="en-US" altLang="zh-CN" smtClean="0">
                <a:solidFill>
                  <a:srgbClr val="0000FF"/>
                </a:solidFill>
                <a:latin typeface="Times New Roman" pitchFamily="18" charset="0"/>
                <a:ea typeface="仿宋" pitchFamily="49" charset="-122"/>
                <a:cs typeface="Times New Roman" pitchFamily="18" charset="0"/>
              </a:rPr>
              <a:t>myfun</a:t>
            </a:r>
            <a:r>
              <a:rPr lang="zh-CN" altLang="zh-CN" smtClean="0">
                <a:solidFill>
                  <a:srgbClr val="0000FF"/>
                </a:solidFill>
                <a:latin typeface="Times New Roman" pitchFamily="18" charset="0"/>
                <a:ea typeface="仿宋" pitchFamily="49" charset="-122"/>
                <a:cs typeface="Times New Roman" pitchFamily="18" charset="0"/>
              </a:rPr>
              <a:t>中实现按指定成员的递增或者递减排序。如</a:t>
            </a:r>
            <a:r>
              <a:rPr lang="en-US" altLang="zh-CN" smtClean="0">
                <a:solidFill>
                  <a:srgbClr val="0000FF"/>
                </a:solidFill>
                <a:latin typeface="Times New Roman" pitchFamily="18" charset="0"/>
                <a:ea typeface="仿宋" pitchFamily="49" charset="-122"/>
                <a:cs typeface="Times New Roman" pitchFamily="18" charset="0"/>
              </a:rPr>
              <a:t>sort(v.begin(),v.end(),myfun)</a:t>
            </a:r>
            <a:r>
              <a:rPr lang="zh-CN" altLang="zh-CN" smtClean="0">
                <a:solidFill>
                  <a:srgbClr val="0000FF"/>
                </a:solidFill>
                <a:latin typeface="Times New Roman" pitchFamily="18" charset="0"/>
                <a:ea typeface="仿宋" pitchFamily="49" charset="-122"/>
                <a:cs typeface="Times New Roman" pitchFamily="18" charset="0"/>
              </a:rPr>
              <a:t>调用</a:t>
            </a:r>
            <a:r>
              <a:rPr lang="en-US" altLang="zh-CN" smtClean="0">
                <a:solidFill>
                  <a:srgbClr val="0000FF"/>
                </a:solidFill>
                <a:latin typeface="Times New Roman" pitchFamily="18" charset="0"/>
                <a:ea typeface="仿宋" pitchFamily="49" charset="-122"/>
                <a:cs typeface="Times New Roman" pitchFamily="18" charset="0"/>
              </a:rPr>
              <a:t>myfun</a:t>
            </a:r>
            <a:r>
              <a:rPr lang="zh-CN" altLang="zh-CN" smtClean="0">
                <a:solidFill>
                  <a:srgbClr val="0000FF"/>
                </a:solidFill>
                <a:latin typeface="Times New Roman" pitchFamily="18" charset="0"/>
                <a:ea typeface="仿宋" pitchFamily="49" charset="-122"/>
                <a:cs typeface="Times New Roman" pitchFamily="18" charset="0"/>
              </a:rPr>
              <a:t>函数对</a:t>
            </a:r>
            <a:r>
              <a:rPr lang="en-US" altLang="zh-CN" smtClean="0">
                <a:solidFill>
                  <a:srgbClr val="0000FF"/>
                </a:solidFill>
                <a:latin typeface="Times New Roman" pitchFamily="18" charset="0"/>
                <a:ea typeface="仿宋" pitchFamily="49" charset="-122"/>
                <a:cs typeface="Times New Roman" pitchFamily="18" charset="0"/>
              </a:rPr>
              <a:t>v</a:t>
            </a:r>
            <a:r>
              <a:rPr lang="zh-CN" altLang="zh-CN" smtClean="0">
                <a:solidFill>
                  <a:srgbClr val="0000FF"/>
                </a:solidFill>
                <a:latin typeface="Times New Roman" pitchFamily="18" charset="0"/>
                <a:ea typeface="仿宋" pitchFamily="49" charset="-122"/>
                <a:cs typeface="Times New Roman" pitchFamily="18" charset="0"/>
              </a:rPr>
              <a:t>容器的所有元素实现排序。</a:t>
            </a:r>
            <a:endParaRPr lang="zh-CN" altLang="zh-CN">
              <a:solidFill>
                <a:srgbClr val="0000FF"/>
              </a:solidFill>
              <a:latin typeface="Times New Roman" pitchFamily="18" charset="0"/>
              <a:ea typeface="仿宋" pitchFamily="49" charset="-122"/>
              <a:cs typeface="Times New Roman" pitchFamily="18"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22</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TextBox 14"/>
          <p:cNvSpPr txBox="1"/>
          <p:nvPr/>
        </p:nvSpPr>
        <p:spPr>
          <a:xfrm>
            <a:off x="500034" y="714356"/>
            <a:ext cx="7858180" cy="1751633"/>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1200"/>
              </a:spcBef>
            </a:pPr>
            <a:r>
              <a:rPr lang="zh-CN" altLang="zh-CN" smtClean="0">
                <a:solidFill>
                  <a:srgbClr val="FF0000"/>
                </a:solidFill>
                <a:ea typeface="楷体" pitchFamily="49" charset="-122"/>
                <a:cs typeface="Times New Roman" pitchFamily="18" charset="0"/>
              </a:rPr>
              <a:t>【例</a:t>
            </a:r>
            <a:r>
              <a:rPr lang="en-US" altLang="zh-CN" smtClean="0">
                <a:solidFill>
                  <a:srgbClr val="FF0000"/>
                </a:solidFill>
                <a:ea typeface="楷体" pitchFamily="49" charset="-122"/>
                <a:cs typeface="Times New Roman" pitchFamily="18" charset="0"/>
              </a:rPr>
              <a:t>2-3</a:t>
            </a:r>
            <a:r>
              <a:rPr lang="zh-CN" altLang="zh-CN" smtClean="0">
                <a:solidFill>
                  <a:srgbClr val="FF0000"/>
                </a:solidFill>
                <a:ea typeface="楷体" pitchFamily="49" charset="-122"/>
                <a:cs typeface="Times New Roman" pitchFamily="18" charset="0"/>
              </a:rPr>
              <a:t>】</a:t>
            </a:r>
            <a:r>
              <a:rPr lang="zh-CN" altLang="zh-CN" smtClean="0">
                <a:solidFill>
                  <a:srgbClr val="0000FF"/>
                </a:solidFill>
                <a:ea typeface="楷体" pitchFamily="49" charset="-122"/>
                <a:cs typeface="Times New Roman" pitchFamily="18" charset="0"/>
              </a:rPr>
              <a:t>假设一个非空向量容器</a:t>
            </a:r>
            <a:r>
              <a:rPr lang="en-US" altLang="zh-CN" smtClean="0">
                <a:solidFill>
                  <a:srgbClr val="0000FF"/>
                </a:solidFill>
                <a:ea typeface="楷体" pitchFamily="49" charset="-122"/>
                <a:cs typeface="Times New Roman" pitchFamily="18" charset="0"/>
              </a:rPr>
              <a:t>v</a:t>
            </a:r>
            <a:r>
              <a:rPr lang="zh-CN" altLang="zh-CN" smtClean="0">
                <a:solidFill>
                  <a:srgbClr val="0000FF"/>
                </a:solidFill>
                <a:ea typeface="楷体" pitchFamily="49" charset="-122"/>
                <a:cs typeface="Times New Roman" pitchFamily="18" charset="0"/>
              </a:rPr>
              <a:t>中存放若干学生信息，每个学生包含学号、姓名、分数和名次，初始时名次为空</a:t>
            </a:r>
            <a:r>
              <a:rPr lang="zh-CN" altLang="en-US" smtClean="0">
                <a:solidFill>
                  <a:srgbClr val="0000FF"/>
                </a:solidFill>
                <a:ea typeface="楷体" pitchFamily="49" charset="-122"/>
                <a:cs typeface="Times New Roman" pitchFamily="18" charset="0"/>
              </a:rPr>
              <a:t>。</a:t>
            </a:r>
            <a:endParaRPr lang="en-US" altLang="zh-CN" smtClean="0">
              <a:solidFill>
                <a:srgbClr val="0000FF"/>
              </a:solidFill>
              <a:ea typeface="楷体" pitchFamily="49" charset="-122"/>
              <a:cs typeface="Times New Roman" pitchFamily="18" charset="0"/>
            </a:endParaRPr>
          </a:p>
          <a:p>
            <a:pPr algn="l">
              <a:lnSpc>
                <a:spcPts val="3000"/>
              </a:lnSpc>
              <a:spcBef>
                <a:spcPts val="1200"/>
              </a:spcBef>
            </a:pPr>
            <a:r>
              <a:rPr lang="en-US" altLang="zh-CN" smtClean="0">
                <a:solidFill>
                  <a:srgbClr val="0000FF"/>
                </a:solidFill>
                <a:ea typeface="楷体" pitchFamily="49" charset="-122"/>
                <a:cs typeface="Times New Roman" pitchFamily="18" charset="0"/>
              </a:rPr>
              <a:t>        </a:t>
            </a:r>
            <a:r>
              <a:rPr lang="zh-CN" altLang="zh-CN" smtClean="0">
                <a:solidFill>
                  <a:srgbClr val="0000FF"/>
                </a:solidFill>
                <a:ea typeface="楷体" pitchFamily="49" charset="-122"/>
                <a:cs typeface="Times New Roman" pitchFamily="18" charset="0"/>
              </a:rPr>
              <a:t>设计一个算法求出每个学生的名次（名次从</a:t>
            </a:r>
            <a:r>
              <a:rPr lang="en-US" altLang="zh-CN" smtClean="0">
                <a:solidFill>
                  <a:srgbClr val="0000FF"/>
                </a:solidFill>
                <a:ea typeface="楷体" pitchFamily="49" charset="-122"/>
                <a:cs typeface="Times New Roman" pitchFamily="18" charset="0"/>
              </a:rPr>
              <a:t>1</a:t>
            </a:r>
            <a:r>
              <a:rPr lang="zh-CN" altLang="zh-CN" smtClean="0">
                <a:solidFill>
                  <a:srgbClr val="0000FF"/>
                </a:solidFill>
                <a:ea typeface="楷体" pitchFamily="49" charset="-122"/>
                <a:cs typeface="Times New Roman" pitchFamily="18" charset="0"/>
              </a:rPr>
              <a:t>开始，相同分数的名次相同。</a:t>
            </a: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23</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428596" y="285728"/>
            <a:ext cx="500066" cy="461665"/>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mtClean="0">
                <a:solidFill>
                  <a:srgbClr val="FF0000"/>
                </a:solidFill>
                <a:latin typeface="微软雅黑" pitchFamily="34" charset="-122"/>
                <a:ea typeface="微软雅黑" pitchFamily="34" charset="-122"/>
                <a:cs typeface="Consolas" pitchFamily="49" charset="0"/>
              </a:rPr>
              <a:t>解</a:t>
            </a:r>
            <a:endParaRPr lang="zh-CN" altLang="en-US"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10" name="TextBox 9"/>
          <p:cNvSpPr txBox="1"/>
          <p:nvPr/>
        </p:nvSpPr>
        <p:spPr>
          <a:xfrm>
            <a:off x="500034" y="857232"/>
            <a:ext cx="8286808" cy="531783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44000" bIns="144000" rtlCol="0">
            <a:spAutoFit/>
          </a:bodyPr>
          <a:lstStyle/>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struct </a:t>
            </a:r>
            <a:r>
              <a:rPr lang="en-US" altLang="zh-CN" sz="2000" smtClean="0">
                <a:solidFill>
                  <a:srgbClr val="FF0000"/>
                </a:solidFill>
                <a:latin typeface="Times New Roman" pitchFamily="18" charset="0"/>
                <a:ea typeface="仿宋" pitchFamily="49" charset="-122"/>
                <a:cs typeface="Times New Roman" pitchFamily="18" charset="0"/>
              </a:rPr>
              <a:t>Stud</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学生元素类型</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no;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学号</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string name;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姓名</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score;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分数</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rank;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名次</a:t>
            </a:r>
          </a:p>
          <a:p>
            <a:pPr algn="l" defTabSz="360000">
              <a:lnSpc>
                <a:spcPts val="23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    	Stud(int no1,string name1,int score1)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构造函数</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no=no1;</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name=name1;</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score=score1;</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rank=0;</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FF0000"/>
                </a:solidFill>
                <a:latin typeface="Times New Roman" pitchFamily="18" charset="0"/>
                <a:ea typeface="仿宋" pitchFamily="49" charset="-122"/>
                <a:cs typeface="Times New Roman" pitchFamily="18" charset="0"/>
              </a:rPr>
              <a:t>bool operator&lt;(const Stud &amp;s) const</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方式①：重载</a:t>
            </a:r>
            <a:r>
              <a:rPr lang="en-US" altLang="zh-CN" sz="2000" smtClean="0">
                <a:solidFill>
                  <a:srgbClr val="00B0F0"/>
                </a:solidFill>
                <a:latin typeface="Times New Roman" pitchFamily="18" charset="0"/>
                <a:ea typeface="仿宋" pitchFamily="49" charset="-122"/>
                <a:cs typeface="Times New Roman" pitchFamily="18" charset="0"/>
              </a:rPr>
              <a:t>&lt;</a:t>
            </a:r>
            <a:r>
              <a:rPr lang="zh-CN" altLang="zh-CN" sz="2000" smtClean="0">
                <a:solidFill>
                  <a:srgbClr val="00B0F0"/>
                </a:solidFill>
                <a:latin typeface="Times New Roman" pitchFamily="18" charset="0"/>
                <a:ea typeface="仿宋" pitchFamily="49" charset="-122"/>
                <a:cs typeface="Times New Roman" pitchFamily="18" charset="0"/>
              </a:rPr>
              <a:t>运算符</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score&gt;s.score;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用于按</a:t>
            </a:r>
            <a:r>
              <a:rPr lang="en-US" altLang="zh-CN" sz="2000" smtClean="0">
                <a:solidFill>
                  <a:srgbClr val="00B0F0"/>
                </a:solidFill>
                <a:latin typeface="Times New Roman" pitchFamily="18" charset="0"/>
                <a:ea typeface="仿宋" pitchFamily="49" charset="-122"/>
                <a:cs typeface="Times New Roman" pitchFamily="18" charset="0"/>
              </a:rPr>
              <a:t>score</a:t>
            </a:r>
            <a:r>
              <a:rPr lang="zh-CN" altLang="zh-CN" sz="2000" smtClean="0">
                <a:solidFill>
                  <a:srgbClr val="00B0F0"/>
                </a:solidFill>
                <a:latin typeface="Times New Roman" pitchFamily="18" charset="0"/>
                <a:ea typeface="仿宋" pitchFamily="49" charset="-122"/>
                <a:cs typeface="Times New Roman" pitchFamily="18" charset="0"/>
              </a:rPr>
              <a:t>递减排序</a:t>
            </a:r>
            <a:endParaRPr lang="en-US"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24</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357158" y="1116978"/>
            <a:ext cx="8501090" cy="339422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44000" bIns="144000" rtlCol="0">
            <a:spAutoFit/>
          </a:bodyPr>
          <a:lstStyle/>
          <a:p>
            <a:pPr algn="l" defTabSz="360000">
              <a:lnSpc>
                <a:spcPts val="22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struct Cmp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方式②：</a:t>
            </a:r>
            <a:r>
              <a:rPr lang="en-US" altLang="zh-CN" sz="2000" smtClean="0">
                <a:solidFill>
                  <a:srgbClr val="00B0F0"/>
                </a:solidFill>
                <a:latin typeface="Times New Roman" pitchFamily="18" charset="0"/>
                <a:ea typeface="仿宋" pitchFamily="49" charset="-122"/>
                <a:cs typeface="Times New Roman" pitchFamily="18" charset="0"/>
              </a:rPr>
              <a:t>Cmp</a:t>
            </a:r>
            <a:r>
              <a:rPr lang="zh-CN" altLang="en-US" sz="2000" smtClean="0">
                <a:solidFill>
                  <a:srgbClr val="00B0F0"/>
                </a:solidFill>
                <a:latin typeface="Times New Roman" pitchFamily="18" charset="0"/>
                <a:ea typeface="仿宋" pitchFamily="49" charset="-122"/>
                <a:cs typeface="Times New Roman" pitchFamily="18" charset="0"/>
              </a:rPr>
              <a:t>中</a:t>
            </a:r>
            <a:r>
              <a:rPr lang="zh-CN" altLang="zh-CN" sz="2000" smtClean="0">
                <a:solidFill>
                  <a:srgbClr val="00B0F0"/>
                </a:solidFill>
                <a:latin typeface="Times New Roman" pitchFamily="18" charset="0"/>
                <a:ea typeface="仿宋" pitchFamily="49" charset="-122"/>
                <a:cs typeface="Times New Roman" pitchFamily="18" charset="0"/>
              </a:rPr>
              <a:t>重载</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运算符</a:t>
            </a:r>
          </a:p>
          <a:p>
            <a:pPr algn="l" defTabSz="360000">
              <a:lnSpc>
                <a:spcPts val="22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FF0000"/>
                </a:solidFill>
                <a:latin typeface="Times New Roman" pitchFamily="18" charset="0"/>
                <a:ea typeface="仿宋" pitchFamily="49" charset="-122"/>
                <a:cs typeface="Times New Roman" pitchFamily="18" charset="0"/>
              </a:rPr>
              <a:t>bool operator()(Stud&amp;s,Stud&amp;t)</a:t>
            </a: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s.score&gt;t.score;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用于按</a:t>
            </a:r>
            <a:r>
              <a:rPr lang="en-US" altLang="zh-CN" sz="2000" smtClean="0">
                <a:solidFill>
                  <a:srgbClr val="00B0F0"/>
                </a:solidFill>
                <a:latin typeface="Times New Roman" pitchFamily="18" charset="0"/>
                <a:ea typeface="仿宋" pitchFamily="49" charset="-122"/>
                <a:cs typeface="Times New Roman" pitchFamily="18" charset="0"/>
              </a:rPr>
              <a:t>score</a:t>
            </a:r>
            <a:r>
              <a:rPr lang="zh-CN" altLang="zh-CN" sz="2000" smtClean="0">
                <a:solidFill>
                  <a:srgbClr val="00B0F0"/>
                </a:solidFill>
                <a:latin typeface="Times New Roman" pitchFamily="18" charset="0"/>
                <a:ea typeface="仿宋" pitchFamily="49" charset="-122"/>
                <a:cs typeface="Times New Roman" pitchFamily="18" charset="0"/>
              </a:rPr>
              <a:t>递减排序</a:t>
            </a:r>
          </a:p>
          <a:p>
            <a:pPr algn="l" defTabSz="360000">
              <a:lnSpc>
                <a:spcPts val="22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endParaRPr lang="en-US" altLang="zh-CN" sz="2000" smtClean="0">
              <a:solidFill>
                <a:srgbClr val="FF000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2000" smtClean="0">
                <a:solidFill>
                  <a:srgbClr val="FF0000"/>
                </a:solidFill>
                <a:latin typeface="Times New Roman" pitchFamily="18" charset="0"/>
                <a:ea typeface="仿宋" pitchFamily="49" charset="-122"/>
                <a:cs typeface="Times New Roman" pitchFamily="18" charset="0"/>
              </a:rPr>
              <a:t>bool myfun(Stud&amp;s,Stud&amp;t)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方式③：自己定义比较函数</a:t>
            </a:r>
            <a:r>
              <a:rPr lang="en-US" altLang="zh-CN" sz="2000" smtClean="0">
                <a:solidFill>
                  <a:srgbClr val="00B0F0"/>
                </a:solidFill>
                <a:latin typeface="Times New Roman" pitchFamily="18" charset="0"/>
                <a:ea typeface="仿宋" pitchFamily="49" charset="-122"/>
                <a:cs typeface="Times New Roman" pitchFamily="18" charset="0"/>
              </a:rPr>
              <a:t>myfun</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s.score&gt;t.score;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用于按</a:t>
            </a:r>
            <a:r>
              <a:rPr lang="en-US" altLang="zh-CN" sz="2000" smtClean="0">
                <a:solidFill>
                  <a:srgbClr val="00B0F0"/>
                </a:solidFill>
                <a:latin typeface="Times New Roman" pitchFamily="18" charset="0"/>
                <a:ea typeface="仿宋" pitchFamily="49" charset="-122"/>
                <a:cs typeface="Times New Roman" pitchFamily="18" charset="0"/>
              </a:rPr>
              <a:t>score</a:t>
            </a:r>
            <a:r>
              <a:rPr lang="zh-CN" altLang="zh-CN" sz="2000" smtClean="0">
                <a:solidFill>
                  <a:srgbClr val="00B0F0"/>
                </a:solidFill>
                <a:latin typeface="Times New Roman" pitchFamily="18" charset="0"/>
                <a:ea typeface="仿宋" pitchFamily="49" charset="-122"/>
                <a:cs typeface="Times New Roman" pitchFamily="18" charset="0"/>
              </a:rPr>
              <a:t>递减排序</a:t>
            </a:r>
            <a:endParaRPr lang="en-US"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25</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214282" y="793792"/>
            <a:ext cx="8786874" cy="459968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44000" bIns="144000" rtlCol="0">
            <a:spAutoFit/>
          </a:bodyPr>
          <a:lstStyle/>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getrank</a:t>
            </a:r>
            <a:r>
              <a:rPr lang="en-US" altLang="zh-CN" sz="2000" smtClean="0">
                <a:solidFill>
                  <a:srgbClr val="0000FF"/>
                </a:solidFill>
                <a:latin typeface="Times New Roman" pitchFamily="18" charset="0"/>
                <a:ea typeface="仿宋" pitchFamily="49" charset="-122"/>
                <a:cs typeface="Times New Roman" pitchFamily="18" charset="0"/>
              </a:rPr>
              <a:t>(vector&lt;Stud&gt; &amp;v)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求所有学生的名次</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sort(v.begin(),v.end());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方式①：将</a:t>
            </a:r>
            <a:r>
              <a:rPr lang="en-US" altLang="zh-CN" sz="2000" smtClean="0">
                <a:solidFill>
                  <a:srgbClr val="00B0F0"/>
                </a:solidFill>
                <a:latin typeface="Times New Roman" pitchFamily="18" charset="0"/>
                <a:ea typeface="仿宋" pitchFamily="49" charset="-122"/>
                <a:cs typeface="Times New Roman" pitchFamily="18" charset="0"/>
              </a:rPr>
              <a:t>v</a:t>
            </a:r>
            <a:r>
              <a:rPr lang="zh-CN" altLang="zh-CN" sz="2000" smtClean="0">
                <a:solidFill>
                  <a:srgbClr val="00B0F0"/>
                </a:solidFill>
                <a:latin typeface="Times New Roman" pitchFamily="18" charset="0"/>
                <a:ea typeface="仿宋" pitchFamily="49" charset="-122"/>
                <a:cs typeface="Times New Roman" pitchFamily="18" charset="0"/>
              </a:rPr>
              <a:t>中元素按分数递减排序</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chemeClr val="tx1">
                    <a:lumMod val="75000"/>
                    <a:lumOff val="25000"/>
                  </a:schemeClr>
                </a:solidFill>
                <a:latin typeface="Times New Roman" pitchFamily="18" charset="0"/>
                <a:ea typeface="仿宋" pitchFamily="49" charset="-122"/>
                <a:cs typeface="Times New Roman" pitchFamily="18" charset="0"/>
              </a:rPr>
              <a:t>//sort(v.begin(),v.end(),Cmp());		//</a:t>
            </a:r>
            <a:r>
              <a:rPr lang="zh-CN" altLang="zh-CN" sz="2000" smtClean="0">
                <a:solidFill>
                  <a:schemeClr val="tx1">
                    <a:lumMod val="75000"/>
                    <a:lumOff val="25000"/>
                  </a:schemeClr>
                </a:solidFill>
                <a:latin typeface="Times New Roman" pitchFamily="18" charset="0"/>
                <a:ea typeface="仿宋" pitchFamily="49" charset="-122"/>
                <a:cs typeface="Times New Roman" pitchFamily="18" charset="0"/>
              </a:rPr>
              <a:t>方式②：将</a:t>
            </a:r>
            <a:r>
              <a:rPr lang="en-US" altLang="zh-CN" sz="2000" smtClean="0">
                <a:solidFill>
                  <a:schemeClr val="tx1">
                    <a:lumMod val="75000"/>
                    <a:lumOff val="25000"/>
                  </a:schemeClr>
                </a:solidFill>
                <a:latin typeface="Times New Roman" pitchFamily="18" charset="0"/>
                <a:ea typeface="仿宋" pitchFamily="49" charset="-122"/>
                <a:cs typeface="Times New Roman" pitchFamily="18" charset="0"/>
              </a:rPr>
              <a:t>v</a:t>
            </a:r>
            <a:r>
              <a:rPr lang="zh-CN" altLang="zh-CN" sz="2000" smtClean="0">
                <a:solidFill>
                  <a:schemeClr val="tx1">
                    <a:lumMod val="75000"/>
                    <a:lumOff val="25000"/>
                  </a:schemeClr>
                </a:solidFill>
                <a:latin typeface="Times New Roman" pitchFamily="18" charset="0"/>
                <a:ea typeface="仿宋" pitchFamily="49" charset="-122"/>
                <a:cs typeface="Times New Roman" pitchFamily="18" charset="0"/>
              </a:rPr>
              <a:t>中元素按分数递减排序 </a:t>
            </a:r>
          </a:p>
          <a:p>
            <a:pPr algn="l" defTabSz="360000">
              <a:lnSpc>
                <a:spcPts val="2800"/>
              </a:lnSpc>
              <a:spcBef>
                <a:spcPts val="0"/>
              </a:spcBef>
            </a:pPr>
            <a:r>
              <a:rPr lang="en-US" altLang="zh-CN" sz="2000" smtClean="0">
                <a:solidFill>
                  <a:schemeClr val="tx1">
                    <a:lumMod val="75000"/>
                    <a:lumOff val="25000"/>
                  </a:schemeClr>
                </a:solidFill>
                <a:latin typeface="Times New Roman" pitchFamily="18" charset="0"/>
                <a:ea typeface="仿宋" pitchFamily="49" charset="-122"/>
                <a:cs typeface="Times New Roman" pitchFamily="18" charset="0"/>
              </a:rPr>
              <a:t>    	//sort(v.begin(),v.end(),myfun);		//</a:t>
            </a:r>
            <a:r>
              <a:rPr lang="zh-CN" altLang="zh-CN" sz="2000" smtClean="0">
                <a:solidFill>
                  <a:schemeClr val="tx1">
                    <a:lumMod val="75000"/>
                    <a:lumOff val="25000"/>
                  </a:schemeClr>
                </a:solidFill>
                <a:latin typeface="Times New Roman" pitchFamily="18" charset="0"/>
                <a:ea typeface="仿宋" pitchFamily="49" charset="-122"/>
                <a:cs typeface="Times New Roman" pitchFamily="18" charset="0"/>
              </a:rPr>
              <a:t>方式③：将</a:t>
            </a:r>
            <a:r>
              <a:rPr lang="en-US" altLang="zh-CN" sz="2000" smtClean="0">
                <a:solidFill>
                  <a:schemeClr val="tx1">
                    <a:lumMod val="75000"/>
                    <a:lumOff val="25000"/>
                  </a:schemeClr>
                </a:solidFill>
                <a:latin typeface="Times New Roman" pitchFamily="18" charset="0"/>
                <a:ea typeface="仿宋" pitchFamily="49" charset="-122"/>
                <a:cs typeface="Times New Roman" pitchFamily="18" charset="0"/>
              </a:rPr>
              <a:t>v</a:t>
            </a:r>
            <a:r>
              <a:rPr lang="zh-CN" altLang="zh-CN" sz="2000" smtClean="0">
                <a:solidFill>
                  <a:schemeClr val="tx1">
                    <a:lumMod val="75000"/>
                    <a:lumOff val="25000"/>
                  </a:schemeClr>
                </a:solidFill>
                <a:latin typeface="Times New Roman" pitchFamily="18" charset="0"/>
                <a:ea typeface="仿宋" pitchFamily="49" charset="-122"/>
                <a:cs typeface="Times New Roman" pitchFamily="18" charset="0"/>
              </a:rPr>
              <a:t>中元素按分数递减排序</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v[0].rank=1;</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for(int i=1;i&lt;v.size();i++)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求名次</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if(v[i].score==v[i-1].score)</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v[i].rank=v[i-1].rank;</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else</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v[i].rank=i+1;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26</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 name="TextBox 35"/>
          <p:cNvSpPr txBox="1"/>
          <p:nvPr/>
        </p:nvSpPr>
        <p:spPr>
          <a:xfrm>
            <a:off x="428596" y="571480"/>
            <a:ext cx="350046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2.1.4 list</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链表容器</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88092"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64"/>
          <p:cNvGrpSpPr/>
          <p:nvPr/>
        </p:nvGrpSpPr>
        <p:grpSpPr>
          <a:xfrm>
            <a:off x="1071538" y="1928802"/>
            <a:ext cx="5643602" cy="1785950"/>
            <a:chOff x="794085" y="1442675"/>
            <a:chExt cx="5269814" cy="1407852"/>
          </a:xfrm>
        </p:grpSpPr>
        <p:sp>
          <p:nvSpPr>
            <p:cNvPr id="88090" name="Rectangle 26"/>
            <p:cNvSpPr>
              <a:spLocks noChangeArrowheads="1"/>
            </p:cNvSpPr>
            <p:nvPr/>
          </p:nvSpPr>
          <p:spPr bwMode="auto">
            <a:xfrm>
              <a:off x="2507812" y="2073420"/>
              <a:ext cx="474076" cy="30578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rgbClr val="0000FF"/>
                  </a:solidFill>
                  <a:effectLst/>
                  <a:ea typeface="仿宋" pitchFamily="49" charset="-122"/>
                  <a:cs typeface="Times New Roman" pitchFamily="18" charset="0"/>
                </a:rPr>
                <a:t>a</a:t>
              </a:r>
              <a:r>
                <a:rPr kumimoji="0" lang="en-US" altLang="zh-CN" sz="2000" b="0" i="0" u="none" strike="noStrike" cap="none" normalizeH="0" baseline="-30000" smtClean="0">
                  <a:ln>
                    <a:noFill/>
                  </a:ln>
                  <a:solidFill>
                    <a:srgbClr val="0000FF"/>
                  </a:solidFill>
                  <a:effectLst/>
                  <a:ea typeface="仿宋" pitchFamily="49" charset="-122"/>
                  <a:cs typeface="Times New Roman" pitchFamily="18" charset="0"/>
                </a:rPr>
                <a:t>0</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88089" name="Rectangle 25"/>
            <p:cNvSpPr>
              <a:spLocks noChangeArrowheads="1"/>
            </p:cNvSpPr>
            <p:nvPr/>
          </p:nvSpPr>
          <p:spPr bwMode="auto">
            <a:xfrm>
              <a:off x="2507812" y="2376596"/>
              <a:ext cx="473038" cy="30666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88088" name="Rectangle 24"/>
            <p:cNvSpPr>
              <a:spLocks noChangeArrowheads="1"/>
            </p:cNvSpPr>
            <p:nvPr/>
          </p:nvSpPr>
          <p:spPr bwMode="auto">
            <a:xfrm>
              <a:off x="2507812" y="1762404"/>
              <a:ext cx="473038" cy="30666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88087" name="Rectangle 23"/>
            <p:cNvSpPr>
              <a:spLocks noChangeArrowheads="1"/>
            </p:cNvSpPr>
            <p:nvPr/>
          </p:nvSpPr>
          <p:spPr bwMode="auto">
            <a:xfrm>
              <a:off x="1001558" y="2062966"/>
              <a:ext cx="474076" cy="305789"/>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88086" name="Rectangle 22"/>
            <p:cNvSpPr>
              <a:spLocks noChangeArrowheads="1"/>
            </p:cNvSpPr>
            <p:nvPr/>
          </p:nvSpPr>
          <p:spPr bwMode="auto">
            <a:xfrm>
              <a:off x="1001558" y="2366142"/>
              <a:ext cx="473038" cy="30666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88085" name="Rectangle 21"/>
            <p:cNvSpPr>
              <a:spLocks noChangeArrowheads="1"/>
            </p:cNvSpPr>
            <p:nvPr/>
          </p:nvSpPr>
          <p:spPr bwMode="auto">
            <a:xfrm>
              <a:off x="1001558" y="1751949"/>
              <a:ext cx="473038" cy="30666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88084" name="Rectangle 20"/>
            <p:cNvSpPr>
              <a:spLocks noChangeArrowheads="1"/>
            </p:cNvSpPr>
            <p:nvPr/>
          </p:nvSpPr>
          <p:spPr bwMode="auto">
            <a:xfrm>
              <a:off x="3354302" y="2070807"/>
              <a:ext cx="474076" cy="30578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rgbClr val="0000FF"/>
                  </a:solidFill>
                  <a:effectLst/>
                  <a:ea typeface="仿宋" pitchFamily="49" charset="-122"/>
                  <a:cs typeface="Times New Roman" pitchFamily="18" charset="0"/>
                </a:rPr>
                <a:t>a</a:t>
              </a:r>
              <a:r>
                <a:rPr kumimoji="0" lang="en-US" altLang="zh-CN" sz="2000" b="0" i="0" u="none" strike="noStrike" cap="none" normalizeH="0" baseline="-30000" smtClean="0">
                  <a:ln>
                    <a:noFill/>
                  </a:ln>
                  <a:solidFill>
                    <a:srgbClr val="0000FF"/>
                  </a:solidFill>
                  <a:effectLst/>
                  <a:ea typeface="仿宋" pitchFamily="49" charset="-122"/>
                  <a:cs typeface="Times New Roman" pitchFamily="18" charset="0"/>
                </a:rPr>
                <a:t>1</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88083" name="Rectangle 19"/>
            <p:cNvSpPr>
              <a:spLocks noChangeArrowheads="1"/>
            </p:cNvSpPr>
            <p:nvPr/>
          </p:nvSpPr>
          <p:spPr bwMode="auto">
            <a:xfrm>
              <a:off x="3354302" y="2373983"/>
              <a:ext cx="473038" cy="30666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88082" name="Rectangle 18"/>
            <p:cNvSpPr>
              <a:spLocks noChangeArrowheads="1"/>
            </p:cNvSpPr>
            <p:nvPr/>
          </p:nvSpPr>
          <p:spPr bwMode="auto">
            <a:xfrm>
              <a:off x="3354302" y="1759790"/>
              <a:ext cx="473038" cy="30666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88081" name="AutoShape 17"/>
            <p:cNvSpPr>
              <a:spLocks noChangeShapeType="1"/>
            </p:cNvSpPr>
            <p:nvPr/>
          </p:nvSpPr>
          <p:spPr bwMode="auto">
            <a:xfrm flipV="1">
              <a:off x="2823171" y="1915734"/>
              <a:ext cx="529056" cy="871"/>
            </a:xfrm>
            <a:prstGeom prst="straightConnector1">
              <a:avLst/>
            </a:pr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88080" name="AutoShape 16"/>
            <p:cNvSpPr>
              <a:spLocks noChangeShapeType="1"/>
            </p:cNvSpPr>
            <p:nvPr/>
          </p:nvSpPr>
          <p:spPr bwMode="auto">
            <a:xfrm flipH="1">
              <a:off x="2981888" y="2523828"/>
              <a:ext cx="529056" cy="871"/>
            </a:xfrm>
            <a:prstGeom prst="straightConnector1">
              <a:avLst/>
            </a:pr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88079" name="AutoShape 15"/>
            <p:cNvSpPr>
              <a:spLocks noChangeShapeType="1"/>
            </p:cNvSpPr>
            <p:nvPr/>
          </p:nvSpPr>
          <p:spPr bwMode="auto">
            <a:xfrm flipV="1">
              <a:off x="3669661" y="1920961"/>
              <a:ext cx="529056" cy="871"/>
            </a:xfrm>
            <a:prstGeom prst="straightConnector1">
              <a:avLst/>
            </a:pr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88078" name="AutoShape 14"/>
            <p:cNvSpPr>
              <a:spLocks noChangeShapeType="1"/>
            </p:cNvSpPr>
            <p:nvPr/>
          </p:nvSpPr>
          <p:spPr bwMode="auto">
            <a:xfrm flipH="1">
              <a:off x="3828378" y="2529055"/>
              <a:ext cx="529056" cy="871"/>
            </a:xfrm>
            <a:prstGeom prst="straightConnector1">
              <a:avLst/>
            </a:pr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88077" name="Rectangle 13"/>
            <p:cNvSpPr>
              <a:spLocks noChangeArrowheads="1"/>
            </p:cNvSpPr>
            <p:nvPr/>
          </p:nvSpPr>
          <p:spPr bwMode="auto">
            <a:xfrm>
              <a:off x="4357434" y="2058610"/>
              <a:ext cx="487562" cy="2352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FF"/>
                  </a:solidFill>
                  <a:effectLst/>
                  <a:ea typeface="仿宋" pitchFamily="49" charset="-122"/>
                  <a:cs typeface="Times New Roman" pitchFamily="18" charset="0"/>
                </a:rPr>
                <a:t>…</a:t>
              </a:r>
            </a:p>
          </p:txBody>
        </p:sp>
        <p:sp>
          <p:nvSpPr>
            <p:cNvPr id="88076" name="Rectangle 12"/>
            <p:cNvSpPr>
              <a:spLocks noChangeArrowheads="1"/>
            </p:cNvSpPr>
            <p:nvPr/>
          </p:nvSpPr>
          <p:spPr bwMode="auto">
            <a:xfrm>
              <a:off x="5451854" y="2076034"/>
              <a:ext cx="474076" cy="30578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rgbClr val="0000FF"/>
                  </a:solidFill>
                  <a:effectLst/>
                  <a:ea typeface="仿宋" pitchFamily="49" charset="-122"/>
                  <a:cs typeface="Times New Roman" pitchFamily="18" charset="0"/>
                </a:rPr>
                <a:t>a</a:t>
              </a:r>
              <a:r>
                <a:rPr kumimoji="0" lang="en-US" altLang="zh-CN" sz="2000" b="0" i="1" u="none" strike="noStrike" cap="none" normalizeH="0" baseline="-30000" smtClean="0">
                  <a:ln>
                    <a:noFill/>
                  </a:ln>
                  <a:solidFill>
                    <a:srgbClr val="0000FF"/>
                  </a:solidFill>
                  <a:effectLst/>
                  <a:ea typeface="仿宋" pitchFamily="49" charset="-122"/>
                  <a:cs typeface="Times New Roman" pitchFamily="18" charset="0"/>
                </a:rPr>
                <a:t>n</a:t>
              </a:r>
              <a:r>
                <a:rPr kumimoji="0" lang="en-US" altLang="zh-CN" sz="2000" b="0" i="0" u="none" strike="noStrike" cap="none" normalizeH="0" baseline="-30000" smtClean="0">
                  <a:ln>
                    <a:noFill/>
                  </a:ln>
                  <a:solidFill>
                    <a:srgbClr val="0000FF"/>
                  </a:solidFill>
                  <a:effectLst/>
                  <a:ea typeface="仿宋" pitchFamily="49" charset="-122"/>
                  <a:cs typeface="Times New Roman" pitchFamily="18" charset="0"/>
                </a:rPr>
                <a:t>-1</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88075" name="Rectangle 11"/>
            <p:cNvSpPr>
              <a:spLocks noChangeArrowheads="1"/>
            </p:cNvSpPr>
            <p:nvPr/>
          </p:nvSpPr>
          <p:spPr bwMode="auto">
            <a:xfrm>
              <a:off x="5451854" y="2379210"/>
              <a:ext cx="473038" cy="30666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88074" name="Rectangle 10"/>
            <p:cNvSpPr>
              <a:spLocks noChangeArrowheads="1"/>
            </p:cNvSpPr>
            <p:nvPr/>
          </p:nvSpPr>
          <p:spPr bwMode="auto">
            <a:xfrm>
              <a:off x="5451854" y="1765017"/>
              <a:ext cx="473038" cy="30666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88073" name="AutoShape 9"/>
            <p:cNvSpPr>
              <a:spLocks noChangeShapeType="1"/>
            </p:cNvSpPr>
            <p:nvPr/>
          </p:nvSpPr>
          <p:spPr bwMode="auto">
            <a:xfrm flipV="1">
              <a:off x="4920723" y="1920961"/>
              <a:ext cx="529056" cy="871"/>
            </a:xfrm>
            <a:prstGeom prst="straightConnector1">
              <a:avLst/>
            </a:pr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88072" name="AutoShape 8"/>
            <p:cNvSpPr>
              <a:spLocks noChangeShapeType="1"/>
            </p:cNvSpPr>
            <p:nvPr/>
          </p:nvSpPr>
          <p:spPr bwMode="auto">
            <a:xfrm flipH="1">
              <a:off x="5079440" y="2529055"/>
              <a:ext cx="529056" cy="871"/>
            </a:xfrm>
            <a:prstGeom prst="straightConnector1">
              <a:avLst/>
            </a:pr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88071" name="AutoShape 7"/>
            <p:cNvSpPr>
              <a:spLocks noChangeShapeType="1"/>
            </p:cNvSpPr>
            <p:nvPr/>
          </p:nvSpPr>
          <p:spPr bwMode="auto">
            <a:xfrm flipV="1">
              <a:off x="1316917" y="1928802"/>
              <a:ext cx="1176372" cy="871"/>
            </a:xfrm>
            <a:prstGeom prst="straightConnector1">
              <a:avLst/>
            </a:pr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88070" name="AutoShape 6"/>
            <p:cNvSpPr>
              <a:spLocks noChangeShapeType="1"/>
            </p:cNvSpPr>
            <p:nvPr/>
          </p:nvSpPr>
          <p:spPr bwMode="auto">
            <a:xfrm flipH="1">
              <a:off x="1475634" y="2536896"/>
              <a:ext cx="1176372" cy="871"/>
            </a:xfrm>
            <a:prstGeom prst="straightConnector1">
              <a:avLst/>
            </a:pr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88069" name="Freeform 5"/>
            <p:cNvSpPr>
              <a:spLocks/>
            </p:cNvSpPr>
            <p:nvPr/>
          </p:nvSpPr>
          <p:spPr bwMode="auto">
            <a:xfrm>
              <a:off x="794085" y="2529927"/>
              <a:ext cx="4903624" cy="320600"/>
            </a:xfrm>
            <a:custGeom>
              <a:avLst/>
              <a:gdLst/>
              <a:ahLst/>
              <a:cxnLst>
                <a:cxn ang="0">
                  <a:pos x="442" y="0"/>
                </a:cxn>
                <a:cxn ang="0">
                  <a:pos x="0" y="9"/>
                </a:cxn>
                <a:cxn ang="0">
                  <a:pos x="0" y="368"/>
                </a:cxn>
                <a:cxn ang="0">
                  <a:pos x="4727" y="368"/>
                </a:cxn>
                <a:cxn ang="0">
                  <a:pos x="4724" y="179"/>
                </a:cxn>
              </a:cxnLst>
              <a:rect l="0" t="0" r="r" b="b"/>
              <a:pathLst>
                <a:path w="4727" h="368">
                  <a:moveTo>
                    <a:pt x="442" y="0"/>
                  </a:moveTo>
                  <a:lnTo>
                    <a:pt x="0" y="9"/>
                  </a:lnTo>
                  <a:lnTo>
                    <a:pt x="0" y="368"/>
                  </a:lnTo>
                  <a:lnTo>
                    <a:pt x="4727" y="368"/>
                  </a:lnTo>
                  <a:lnTo>
                    <a:pt x="4724" y="179"/>
                  </a:lnTo>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88068" name="Freeform 4"/>
            <p:cNvSpPr>
              <a:spLocks/>
            </p:cNvSpPr>
            <p:nvPr/>
          </p:nvSpPr>
          <p:spPr bwMode="auto">
            <a:xfrm>
              <a:off x="1279572" y="1442675"/>
              <a:ext cx="4784327" cy="463476"/>
            </a:xfrm>
            <a:custGeom>
              <a:avLst/>
              <a:gdLst/>
              <a:ahLst/>
              <a:cxnLst>
                <a:cxn ang="0">
                  <a:pos x="4256" y="532"/>
                </a:cxn>
                <a:cxn ang="0">
                  <a:pos x="4612" y="523"/>
                </a:cxn>
                <a:cxn ang="0">
                  <a:pos x="4612" y="17"/>
                </a:cxn>
                <a:cxn ang="0">
                  <a:pos x="0" y="0"/>
                </a:cxn>
                <a:cxn ang="0">
                  <a:pos x="1" y="376"/>
                </a:cxn>
              </a:cxnLst>
              <a:rect l="0" t="0" r="r" b="b"/>
              <a:pathLst>
                <a:path w="4612" h="532">
                  <a:moveTo>
                    <a:pt x="4256" y="532"/>
                  </a:moveTo>
                  <a:lnTo>
                    <a:pt x="4612" y="523"/>
                  </a:lnTo>
                  <a:lnTo>
                    <a:pt x="4612" y="17"/>
                  </a:lnTo>
                  <a:lnTo>
                    <a:pt x="0" y="0"/>
                  </a:lnTo>
                  <a:lnTo>
                    <a:pt x="1" y="376"/>
                  </a:lnTo>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88067" name="Rectangle 3"/>
            <p:cNvSpPr>
              <a:spLocks noChangeArrowheads="1"/>
            </p:cNvSpPr>
            <p:nvPr/>
          </p:nvSpPr>
          <p:spPr bwMode="auto">
            <a:xfrm>
              <a:off x="2541008" y="1499303"/>
              <a:ext cx="487562" cy="2352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表头</a:t>
              </a:r>
            </a:p>
          </p:txBody>
        </p:sp>
        <p:sp>
          <p:nvSpPr>
            <p:cNvPr id="88066" name="Rectangle 2"/>
            <p:cNvSpPr>
              <a:spLocks noChangeArrowheads="1"/>
            </p:cNvSpPr>
            <p:nvPr/>
          </p:nvSpPr>
          <p:spPr bwMode="auto">
            <a:xfrm>
              <a:off x="5437331" y="1499303"/>
              <a:ext cx="487562" cy="2352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表尾</a:t>
              </a:r>
            </a:p>
          </p:txBody>
        </p:sp>
      </p:grpSp>
      <p:sp>
        <p:nvSpPr>
          <p:cNvPr id="35" name="灯片编号占位符 34"/>
          <p:cNvSpPr>
            <a:spLocks noGrp="1"/>
          </p:cNvSpPr>
          <p:nvPr>
            <p:ph type="sldNum" sz="quarter" idx="12"/>
          </p:nvPr>
        </p:nvSpPr>
        <p:spPr/>
        <p:txBody>
          <a:bodyPr/>
          <a:lstStyle/>
          <a:p>
            <a:fld id="{7AF016A1-9F15-429F-9EFD-84004B73C732}" type="slidenum">
              <a:rPr lang="en-US" altLang="zh-CN" smtClean="0"/>
              <a:pPr/>
              <a:t>27</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TextBox 36"/>
          <p:cNvSpPr txBox="1"/>
          <p:nvPr/>
        </p:nvSpPr>
        <p:spPr>
          <a:xfrm>
            <a:off x="500034" y="428604"/>
            <a:ext cx="2286016"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1. list</a:t>
            </a:r>
            <a:r>
              <a:rPr lang="zh-CN" altLang="en-US" smtClean="0">
                <a:solidFill>
                  <a:schemeClr val="bg1"/>
                </a:solidFill>
                <a:latin typeface="微软雅黑" pitchFamily="34" charset="-122"/>
                <a:ea typeface="微软雅黑" pitchFamily="34" charset="-122"/>
              </a:rPr>
              <a:t>的特点</a:t>
            </a:r>
            <a:endParaRPr lang="zh-CN" altLang="zh-CN" smtClean="0">
              <a:solidFill>
                <a:schemeClr val="bg1"/>
              </a:solidFill>
              <a:latin typeface="微软雅黑" pitchFamily="34" charset="-122"/>
              <a:ea typeface="微软雅黑" pitchFamily="34" charset="-122"/>
            </a:endParaRPr>
          </a:p>
        </p:txBody>
      </p:sp>
      <p:sp>
        <p:nvSpPr>
          <p:cNvPr id="88092"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 name="TextBox 65"/>
          <p:cNvSpPr txBox="1"/>
          <p:nvPr/>
        </p:nvSpPr>
        <p:spPr>
          <a:xfrm>
            <a:off x="571472" y="1428736"/>
            <a:ext cx="8215370" cy="290829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100"/>
              </a:lnSpc>
              <a:spcBef>
                <a:spcPts val="1200"/>
              </a:spcBef>
              <a:buBlip>
                <a:blip r:embed="rId3"/>
              </a:buBlip>
            </a:pPr>
            <a:r>
              <a:rPr lang="en-US" altLang="zh-CN" smtClean="0">
                <a:solidFill>
                  <a:srgbClr val="0000FF"/>
                </a:solidFill>
                <a:latin typeface="Times New Roman" pitchFamily="18" charset="0"/>
                <a:ea typeface="仿宋" pitchFamily="49" charset="-122"/>
                <a:cs typeface="Times New Roman" pitchFamily="18" charset="0"/>
              </a:rPr>
              <a:t>ls</a:t>
            </a:r>
            <a:r>
              <a:rPr lang="zh-CN" altLang="zh-CN" smtClean="0">
                <a:solidFill>
                  <a:srgbClr val="0000FF"/>
                </a:solidFill>
                <a:latin typeface="Times New Roman" pitchFamily="18" charset="0"/>
                <a:ea typeface="仿宋" pitchFamily="49" charset="-122"/>
                <a:cs typeface="Times New Roman" pitchFamily="18" charset="0"/>
              </a:rPr>
              <a:t>容器采用带头结点的循环双链表实现。</a:t>
            </a:r>
          </a:p>
          <a:p>
            <a:pPr marL="457200" indent="-457200" algn="l">
              <a:lnSpc>
                <a:spcPts val="3100"/>
              </a:lnSpc>
              <a:spcBef>
                <a:spcPts val="1200"/>
              </a:spcBef>
              <a:buBlip>
                <a:blip r:embed="rId3"/>
              </a:buBlip>
            </a:pPr>
            <a:r>
              <a:rPr lang="en-US" altLang="zh-CN" smtClean="0">
                <a:solidFill>
                  <a:srgbClr val="0000FF"/>
                </a:solidFill>
                <a:latin typeface="Times New Roman" pitchFamily="18" charset="0"/>
                <a:ea typeface="仿宋" pitchFamily="49" charset="-122"/>
                <a:cs typeface="Times New Roman" pitchFamily="18" charset="0"/>
              </a:rPr>
              <a:t>ls</a:t>
            </a:r>
            <a:r>
              <a:rPr lang="zh-CN" altLang="zh-CN" smtClean="0">
                <a:solidFill>
                  <a:srgbClr val="0000FF"/>
                </a:solidFill>
                <a:latin typeface="Times New Roman" pitchFamily="18" charset="0"/>
                <a:ea typeface="仿宋" pitchFamily="49" charset="-122"/>
                <a:cs typeface="Times New Roman" pitchFamily="18" charset="0"/>
              </a:rPr>
              <a:t>容器可以在任何地方快速插入与删除，对应的时间复杂度均为</a:t>
            </a:r>
            <a:r>
              <a:rPr lang="en-US" altLang="zh-CN" smtClean="0">
                <a:solidFill>
                  <a:srgbClr val="0000FF"/>
                </a:solidFill>
                <a:latin typeface="Times New Roman" pitchFamily="18" charset="0"/>
                <a:ea typeface="仿宋" pitchFamily="49" charset="-122"/>
                <a:cs typeface="Times New Roman" pitchFamily="18" charset="0"/>
              </a:rPr>
              <a:t>O(1)</a:t>
            </a:r>
            <a:r>
              <a:rPr lang="zh-CN" altLang="zh-CN" smtClean="0">
                <a:solidFill>
                  <a:srgbClr val="0000FF"/>
                </a:solidFill>
                <a:latin typeface="Times New Roman" pitchFamily="18" charset="0"/>
                <a:ea typeface="仿宋" pitchFamily="49" charset="-122"/>
                <a:cs typeface="Times New Roman" pitchFamily="18" charset="0"/>
              </a:rPr>
              <a:t>。</a:t>
            </a:r>
          </a:p>
          <a:p>
            <a:pPr marL="457200" indent="-457200" algn="l">
              <a:lnSpc>
                <a:spcPts val="3100"/>
              </a:lnSpc>
              <a:spcBef>
                <a:spcPts val="1200"/>
              </a:spcBef>
              <a:buBlip>
                <a:blip r:embed="rId3"/>
              </a:buBlip>
            </a:pPr>
            <a:r>
              <a:rPr lang="en-US" altLang="zh-CN" smtClean="0">
                <a:solidFill>
                  <a:srgbClr val="0000FF"/>
                </a:solidFill>
                <a:latin typeface="Times New Roman" pitchFamily="18" charset="0"/>
                <a:ea typeface="仿宋" pitchFamily="49" charset="-122"/>
                <a:cs typeface="Times New Roman" pitchFamily="18" charset="0"/>
              </a:rPr>
              <a:t>ls</a:t>
            </a:r>
            <a:r>
              <a:rPr lang="zh-CN" altLang="zh-CN" smtClean="0">
                <a:solidFill>
                  <a:srgbClr val="0000FF"/>
                </a:solidFill>
                <a:latin typeface="Times New Roman" pitchFamily="18" charset="0"/>
                <a:ea typeface="仿宋" pitchFamily="49" charset="-122"/>
                <a:cs typeface="Times New Roman" pitchFamily="18" charset="0"/>
              </a:rPr>
              <a:t>容器中每个结点单独分配空间，不存在空间不够的情况。</a:t>
            </a:r>
          </a:p>
          <a:p>
            <a:pPr marL="457200" indent="-457200" algn="l">
              <a:lnSpc>
                <a:spcPts val="3100"/>
              </a:lnSpc>
              <a:spcBef>
                <a:spcPts val="1200"/>
              </a:spcBef>
              <a:buBlip>
                <a:blip r:embed="rId3"/>
              </a:buBlip>
            </a:pPr>
            <a:r>
              <a:rPr lang="en-US" altLang="zh-CN" smtClean="0">
                <a:solidFill>
                  <a:srgbClr val="0000FF"/>
                </a:solidFill>
                <a:latin typeface="Times New Roman" pitchFamily="18" charset="0"/>
                <a:ea typeface="仿宋" pitchFamily="49" charset="-122"/>
                <a:cs typeface="Times New Roman" pitchFamily="18" charset="0"/>
              </a:rPr>
              <a:t>ls</a:t>
            </a:r>
            <a:r>
              <a:rPr lang="zh-CN" altLang="zh-CN" smtClean="0">
                <a:solidFill>
                  <a:srgbClr val="0000FF"/>
                </a:solidFill>
                <a:latin typeface="Times New Roman" pitchFamily="18" charset="0"/>
                <a:ea typeface="仿宋" pitchFamily="49" charset="-122"/>
                <a:cs typeface="Times New Roman" pitchFamily="18" charset="0"/>
              </a:rPr>
              <a:t>容器不具有随机存取特性，查找序号为</a:t>
            </a:r>
            <a:r>
              <a:rPr lang="en-US" altLang="zh-CN" i="1" smtClean="0">
                <a:solidFill>
                  <a:srgbClr val="0000FF"/>
                </a:solidFill>
                <a:latin typeface="Times New Roman" pitchFamily="18" charset="0"/>
                <a:ea typeface="仿宋" pitchFamily="49" charset="-122"/>
                <a:cs typeface="Times New Roman" pitchFamily="18" charset="0"/>
              </a:rPr>
              <a:t>i</a:t>
            </a:r>
            <a:r>
              <a:rPr lang="zh-CN" altLang="zh-CN" smtClean="0">
                <a:solidFill>
                  <a:srgbClr val="0000FF"/>
                </a:solidFill>
                <a:latin typeface="Times New Roman" pitchFamily="18" charset="0"/>
                <a:ea typeface="仿宋" pitchFamily="49" charset="-122"/>
                <a:cs typeface="Times New Roman" pitchFamily="18" charset="0"/>
              </a:rPr>
              <a:t>（</a:t>
            </a:r>
            <a:r>
              <a:rPr lang="en-US" altLang="zh-CN" smtClean="0">
                <a:solidFill>
                  <a:srgbClr val="0000FF"/>
                </a:solidFill>
                <a:latin typeface="Times New Roman" pitchFamily="18" charset="0"/>
                <a:ea typeface="仿宋" pitchFamily="49" charset="-122"/>
                <a:cs typeface="Times New Roman" pitchFamily="18" charset="0"/>
              </a:rPr>
              <a:t>0</a:t>
            </a:r>
            <a:r>
              <a:rPr lang="zh-CN" altLang="zh-CN" smtClean="0">
                <a:solidFill>
                  <a:srgbClr val="0000FF"/>
                </a:solidFill>
                <a:latin typeface="+mj-ea"/>
                <a:ea typeface="+mj-ea"/>
                <a:cs typeface="Times New Roman" pitchFamily="18" charset="0"/>
              </a:rPr>
              <a:t>≤</a:t>
            </a:r>
            <a:r>
              <a:rPr lang="en-US" altLang="zh-CN" i="1" smtClean="0">
                <a:solidFill>
                  <a:srgbClr val="0000FF"/>
                </a:solidFill>
                <a:latin typeface="Times New Roman" pitchFamily="18" charset="0"/>
                <a:ea typeface="仿宋" pitchFamily="49" charset="-122"/>
                <a:cs typeface="Times New Roman" pitchFamily="18" charset="0"/>
              </a:rPr>
              <a:t>i</a:t>
            </a:r>
            <a:r>
              <a:rPr lang="zh-CN" altLang="zh-CN" smtClean="0">
                <a:solidFill>
                  <a:srgbClr val="0000FF"/>
                </a:solidFill>
                <a:latin typeface="+mn-ea"/>
                <a:cs typeface="Times New Roman" pitchFamily="18" charset="0"/>
              </a:rPr>
              <a:t>≤</a:t>
            </a:r>
            <a:r>
              <a:rPr lang="en-US" altLang="zh-CN" i="1" smtClean="0">
                <a:solidFill>
                  <a:srgbClr val="0000FF"/>
                </a:solidFill>
                <a:latin typeface="Times New Roman" pitchFamily="18" charset="0"/>
                <a:ea typeface="仿宋" pitchFamily="49" charset="-122"/>
                <a:cs typeface="Times New Roman" pitchFamily="18" charset="0"/>
              </a:rPr>
              <a:t>n</a:t>
            </a:r>
            <a:r>
              <a:rPr lang="en-US" altLang="zh-CN" smtClean="0">
                <a:solidFill>
                  <a:srgbClr val="0000FF"/>
                </a:solidFill>
                <a:latin typeface="Times New Roman" pitchFamily="18" charset="0"/>
                <a:ea typeface="仿宋" pitchFamily="49" charset="-122"/>
                <a:cs typeface="Times New Roman" pitchFamily="18" charset="0"/>
              </a:rPr>
              <a:t>-1</a:t>
            </a:r>
            <a:r>
              <a:rPr lang="zh-CN" altLang="zh-CN" smtClean="0">
                <a:solidFill>
                  <a:srgbClr val="0000FF"/>
                </a:solidFill>
                <a:latin typeface="Times New Roman" pitchFamily="18" charset="0"/>
                <a:ea typeface="仿宋" pitchFamily="49" charset="-122"/>
                <a:cs typeface="Times New Roman" pitchFamily="18" charset="0"/>
              </a:rPr>
              <a:t>）的元素值的时间复杂度为</a:t>
            </a:r>
            <a:r>
              <a:rPr lang="en-US" altLang="zh-CN" smtClean="0">
                <a:solidFill>
                  <a:srgbClr val="0000FF"/>
                </a:solidFill>
                <a:latin typeface="Times New Roman" pitchFamily="18" charset="0"/>
                <a:ea typeface="仿宋" pitchFamily="49" charset="-122"/>
                <a:cs typeface="Times New Roman" pitchFamily="18" charset="0"/>
              </a:rPr>
              <a:t>O(</a:t>
            </a:r>
            <a:r>
              <a:rPr lang="en-US" altLang="zh-CN" i="1" smtClean="0">
                <a:solidFill>
                  <a:srgbClr val="0000FF"/>
                </a:solidFill>
                <a:latin typeface="Times New Roman" pitchFamily="18" charset="0"/>
                <a:ea typeface="仿宋" pitchFamily="49" charset="-122"/>
                <a:cs typeface="Times New Roman" pitchFamily="18" charset="0"/>
              </a:rPr>
              <a:t>n</a:t>
            </a:r>
            <a:r>
              <a:rPr lang="en-US" altLang="zh-CN" smtClean="0">
                <a:solidFill>
                  <a:srgbClr val="0000FF"/>
                </a:solidFill>
                <a:latin typeface="Times New Roman" pitchFamily="18" charset="0"/>
                <a:ea typeface="仿宋" pitchFamily="49" charset="-122"/>
                <a:cs typeface="Times New Roman" pitchFamily="18" charset="0"/>
              </a:rPr>
              <a:t>)</a:t>
            </a:r>
            <a:r>
              <a:rPr lang="zh-CN" altLang="zh-CN" smtClean="0">
                <a:solidFill>
                  <a:srgbClr val="0000FF"/>
                </a:solidFill>
                <a:latin typeface="Times New Roman" pitchFamily="18" charset="0"/>
                <a:ea typeface="仿宋" pitchFamily="49" charset="-122"/>
                <a:cs typeface="Times New Roman" pitchFamily="18" charset="0"/>
              </a:rPr>
              <a:t>。</a:t>
            </a:r>
          </a:p>
        </p:txBody>
      </p:sp>
      <p:sp>
        <p:nvSpPr>
          <p:cNvPr id="35" name="灯片编号占位符 34"/>
          <p:cNvSpPr>
            <a:spLocks noGrp="1"/>
          </p:cNvSpPr>
          <p:nvPr>
            <p:ph type="sldNum" sz="quarter" idx="12"/>
          </p:nvPr>
        </p:nvSpPr>
        <p:spPr/>
        <p:txBody>
          <a:bodyPr/>
          <a:lstStyle/>
          <a:p>
            <a:fld id="{7AF016A1-9F15-429F-9EFD-84004B73C732}" type="slidenum">
              <a:rPr lang="en-US" altLang="zh-CN" smtClean="0"/>
              <a:pPr/>
              <a:t>28</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26"/>
          <p:cNvSpPr txBox="1"/>
          <p:nvPr/>
        </p:nvSpPr>
        <p:spPr>
          <a:xfrm>
            <a:off x="214282" y="357166"/>
            <a:ext cx="2786082"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2. </a:t>
            </a:r>
            <a:r>
              <a:rPr lang="zh-CN" altLang="en-US" smtClean="0">
                <a:solidFill>
                  <a:schemeClr val="bg1"/>
                </a:solidFill>
                <a:latin typeface="微软雅黑" pitchFamily="34" charset="-122"/>
                <a:ea typeface="微软雅黑" pitchFamily="34" charset="-122"/>
              </a:rPr>
              <a:t>定义</a:t>
            </a:r>
            <a:r>
              <a:rPr lang="en-US" altLang="zh-CN" smtClean="0">
                <a:solidFill>
                  <a:schemeClr val="bg1"/>
                </a:solidFill>
                <a:latin typeface="微软雅黑" pitchFamily="34" charset="-122"/>
                <a:ea typeface="微软雅黑" pitchFamily="34" charset="-122"/>
              </a:rPr>
              <a:t>list</a:t>
            </a:r>
            <a:r>
              <a:rPr lang="zh-CN" altLang="en-US" smtClean="0">
                <a:solidFill>
                  <a:schemeClr val="bg1"/>
                </a:solidFill>
                <a:latin typeface="微软雅黑" pitchFamily="34" charset="-122"/>
                <a:ea typeface="微软雅黑" pitchFamily="34" charset="-122"/>
              </a:rPr>
              <a:t>容器</a:t>
            </a:r>
            <a:endParaRPr lang="zh-CN" altLang="zh-CN" smtClean="0">
              <a:solidFill>
                <a:schemeClr val="bg1"/>
              </a:solidFill>
              <a:latin typeface="微软雅黑" pitchFamily="34" charset="-122"/>
              <a:ea typeface="微软雅黑" pitchFamily="34" charset="-122"/>
            </a:endParaRPr>
          </a:p>
        </p:txBody>
      </p:sp>
      <p:sp>
        <p:nvSpPr>
          <p:cNvPr id="28" name="TextBox 27"/>
          <p:cNvSpPr txBox="1"/>
          <p:nvPr/>
        </p:nvSpPr>
        <p:spPr>
          <a:xfrm>
            <a:off x="571472" y="1285860"/>
            <a:ext cx="7929618" cy="311880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5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list&lt;int&gt; l1;									</a:t>
            </a:r>
            <a:r>
              <a:rPr lang="en-US" altLang="zh-CN" sz="2000" smtClean="0">
                <a:solidFill>
                  <a:srgbClr val="00B0F0"/>
                </a:solidFill>
                <a:latin typeface="Times New Roman" pitchFamily="18" charset="0"/>
                <a:ea typeface="仿宋" pitchFamily="49" charset="-122"/>
                <a:cs typeface="Times New Roman" pitchFamily="18" charset="0"/>
              </a:rPr>
              <a:t> //</a:t>
            </a:r>
            <a:r>
              <a:rPr lang="zh-CN" altLang="zh-CN" sz="2000" smtClean="0">
                <a:solidFill>
                  <a:srgbClr val="00B0F0"/>
                </a:solidFill>
                <a:latin typeface="Times New Roman" pitchFamily="18" charset="0"/>
                <a:ea typeface="仿宋" pitchFamily="49" charset="-122"/>
                <a:cs typeface="Times New Roman" pitchFamily="18" charset="0"/>
              </a:rPr>
              <a:t>定义元素为</a:t>
            </a:r>
            <a:r>
              <a:rPr lang="en-US" altLang="zh-CN" sz="2000" smtClean="0">
                <a:solidFill>
                  <a:srgbClr val="00B0F0"/>
                </a:solidFill>
                <a:latin typeface="Times New Roman" pitchFamily="18" charset="0"/>
                <a:ea typeface="仿宋" pitchFamily="49" charset="-122"/>
                <a:cs typeface="Times New Roman" pitchFamily="18" charset="0"/>
              </a:rPr>
              <a:t>int</a:t>
            </a:r>
            <a:r>
              <a:rPr lang="zh-CN" altLang="zh-CN" sz="2000" smtClean="0">
                <a:solidFill>
                  <a:srgbClr val="00B0F0"/>
                </a:solidFill>
                <a:latin typeface="Times New Roman" pitchFamily="18" charset="0"/>
                <a:ea typeface="仿宋" pitchFamily="49" charset="-122"/>
                <a:cs typeface="Times New Roman" pitchFamily="18" charset="0"/>
              </a:rPr>
              <a:t>的链表</a:t>
            </a:r>
            <a:r>
              <a:rPr lang="en-US" altLang="zh-CN" sz="2000" smtClean="0">
                <a:solidFill>
                  <a:srgbClr val="00B0F0"/>
                </a:solidFill>
                <a:latin typeface="Times New Roman" pitchFamily="18" charset="0"/>
                <a:ea typeface="仿宋" pitchFamily="49" charset="-122"/>
                <a:cs typeface="Times New Roman" pitchFamily="18" charset="0"/>
              </a:rPr>
              <a:t>l1</a:t>
            </a:r>
            <a:endParaRPr lang="zh-CN" altLang="zh-CN" sz="2000" smtClean="0">
              <a:solidFill>
                <a:srgbClr val="00B0F0"/>
              </a:solidFill>
              <a:latin typeface="Times New Roman" pitchFamily="18" charset="0"/>
              <a:ea typeface="仿宋" pitchFamily="49" charset="-122"/>
              <a:cs typeface="Times New Roman" pitchFamily="18" charset="0"/>
            </a:endParaRPr>
          </a:p>
          <a:p>
            <a:pPr algn="l">
              <a:lnSpc>
                <a:spcPts val="25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list&lt;int&gt; l2 (10);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指定链表</a:t>
            </a:r>
            <a:r>
              <a:rPr lang="en-US" altLang="zh-CN" sz="2000" smtClean="0">
                <a:solidFill>
                  <a:srgbClr val="00B0F0"/>
                </a:solidFill>
                <a:latin typeface="Times New Roman" pitchFamily="18" charset="0"/>
                <a:ea typeface="仿宋" pitchFamily="49" charset="-122"/>
                <a:cs typeface="Times New Roman" pitchFamily="18" charset="0"/>
              </a:rPr>
              <a:t>l2</a:t>
            </a:r>
            <a:r>
              <a:rPr lang="zh-CN" altLang="zh-CN" sz="2000" smtClean="0">
                <a:solidFill>
                  <a:srgbClr val="00B0F0"/>
                </a:solidFill>
                <a:latin typeface="Times New Roman" pitchFamily="18" charset="0"/>
                <a:ea typeface="仿宋" pitchFamily="49" charset="-122"/>
                <a:cs typeface="Times New Roman" pitchFamily="18" charset="0"/>
              </a:rPr>
              <a:t>的初始大小为</a:t>
            </a:r>
            <a:r>
              <a:rPr lang="en-US" altLang="zh-CN" sz="2000" smtClean="0">
                <a:solidFill>
                  <a:srgbClr val="00B0F0"/>
                </a:solidFill>
                <a:latin typeface="Times New Roman" pitchFamily="18" charset="0"/>
                <a:ea typeface="仿宋" pitchFamily="49" charset="-122"/>
                <a:cs typeface="Times New Roman" pitchFamily="18" charset="0"/>
              </a:rPr>
              <a:t>10</a:t>
            </a:r>
            <a:r>
              <a:rPr lang="zh-CN" altLang="zh-CN" sz="2000" smtClean="0">
                <a:solidFill>
                  <a:srgbClr val="00B0F0"/>
                </a:solidFill>
                <a:latin typeface="Times New Roman" pitchFamily="18" charset="0"/>
                <a:ea typeface="仿宋" pitchFamily="49" charset="-122"/>
                <a:cs typeface="Times New Roman" pitchFamily="18" charset="0"/>
              </a:rPr>
              <a:t>个</a:t>
            </a:r>
            <a:r>
              <a:rPr lang="en-US" altLang="zh-CN" sz="2000" smtClean="0">
                <a:solidFill>
                  <a:srgbClr val="00B0F0"/>
                </a:solidFill>
                <a:latin typeface="Times New Roman" pitchFamily="18" charset="0"/>
                <a:ea typeface="仿宋" pitchFamily="49" charset="-122"/>
                <a:cs typeface="Times New Roman" pitchFamily="18" charset="0"/>
              </a:rPr>
              <a:t>int</a:t>
            </a:r>
            <a:r>
              <a:rPr lang="zh-CN" altLang="zh-CN" sz="2000" smtClean="0">
                <a:solidFill>
                  <a:srgbClr val="00B0F0"/>
                </a:solidFill>
                <a:latin typeface="Times New Roman" pitchFamily="18" charset="0"/>
                <a:ea typeface="仿宋" pitchFamily="49" charset="-122"/>
                <a:cs typeface="Times New Roman" pitchFamily="18" charset="0"/>
              </a:rPr>
              <a:t>元素</a:t>
            </a:r>
          </a:p>
          <a:p>
            <a:pPr algn="l">
              <a:lnSpc>
                <a:spcPts val="25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list&lt;double&gt; l3 (10</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1.23);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指定</a:t>
            </a:r>
            <a:r>
              <a:rPr lang="en-US" altLang="zh-CN" sz="2000" smtClean="0">
                <a:solidFill>
                  <a:srgbClr val="00B0F0"/>
                </a:solidFill>
                <a:latin typeface="Times New Roman" pitchFamily="18" charset="0"/>
                <a:ea typeface="仿宋" pitchFamily="49" charset="-122"/>
                <a:cs typeface="Times New Roman" pitchFamily="18" charset="0"/>
              </a:rPr>
              <a:t>l3</a:t>
            </a:r>
            <a:r>
              <a:rPr lang="zh-CN" altLang="zh-CN" sz="2000" smtClean="0">
                <a:solidFill>
                  <a:srgbClr val="00B0F0"/>
                </a:solidFill>
                <a:latin typeface="Times New Roman" pitchFamily="18" charset="0"/>
                <a:ea typeface="仿宋" pitchFamily="49" charset="-122"/>
                <a:cs typeface="Times New Roman" pitchFamily="18" charset="0"/>
              </a:rPr>
              <a:t>的</a:t>
            </a:r>
            <a:r>
              <a:rPr lang="en-US" altLang="zh-CN" sz="2000" smtClean="0">
                <a:solidFill>
                  <a:srgbClr val="00B0F0"/>
                </a:solidFill>
                <a:latin typeface="Times New Roman" pitchFamily="18" charset="0"/>
                <a:ea typeface="仿宋" pitchFamily="49" charset="-122"/>
                <a:cs typeface="Times New Roman" pitchFamily="18" charset="0"/>
              </a:rPr>
              <a:t>10</a:t>
            </a:r>
            <a:r>
              <a:rPr lang="zh-CN" altLang="zh-CN" sz="2000" smtClean="0">
                <a:solidFill>
                  <a:srgbClr val="00B0F0"/>
                </a:solidFill>
                <a:latin typeface="Times New Roman" pitchFamily="18" charset="0"/>
                <a:ea typeface="仿宋" pitchFamily="49" charset="-122"/>
                <a:cs typeface="Times New Roman" pitchFamily="18" charset="0"/>
              </a:rPr>
              <a:t>个初始元素的初值为</a:t>
            </a:r>
            <a:r>
              <a:rPr lang="en-US" altLang="zh-CN" sz="2000" smtClean="0">
                <a:solidFill>
                  <a:srgbClr val="00B0F0"/>
                </a:solidFill>
                <a:latin typeface="Times New Roman" pitchFamily="18" charset="0"/>
                <a:ea typeface="仿宋" pitchFamily="49" charset="-122"/>
                <a:cs typeface="Times New Roman" pitchFamily="18" charset="0"/>
              </a:rPr>
              <a:t>1.23</a:t>
            </a:r>
            <a:endParaRPr lang="zh-CN" altLang="zh-CN" sz="2000" smtClean="0">
              <a:solidFill>
                <a:srgbClr val="00B0F0"/>
              </a:solidFill>
              <a:latin typeface="Times New Roman" pitchFamily="18" charset="0"/>
              <a:ea typeface="仿宋" pitchFamily="49" charset="-122"/>
              <a:cs typeface="Times New Roman" pitchFamily="18" charset="0"/>
            </a:endParaRPr>
          </a:p>
          <a:p>
            <a:pPr algn="l">
              <a:lnSpc>
                <a:spcPts val="25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list&lt;int&gt; l4(a</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a+5);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用数组</a:t>
            </a:r>
            <a:r>
              <a:rPr lang="en-US" altLang="zh-CN" sz="2000" smtClean="0">
                <a:solidFill>
                  <a:srgbClr val="00B0F0"/>
                </a:solidFill>
                <a:latin typeface="Times New Roman" pitchFamily="18" charset="0"/>
                <a:ea typeface="仿宋" pitchFamily="49" charset="-122"/>
                <a:cs typeface="Times New Roman" pitchFamily="18" charset="0"/>
              </a:rPr>
              <a:t>a[0..4]</a:t>
            </a:r>
            <a:r>
              <a:rPr lang="zh-CN" altLang="zh-CN" sz="2000" smtClean="0">
                <a:solidFill>
                  <a:srgbClr val="00B0F0"/>
                </a:solidFill>
                <a:latin typeface="Times New Roman" pitchFamily="18" charset="0"/>
                <a:ea typeface="仿宋" pitchFamily="49" charset="-122"/>
                <a:cs typeface="Times New Roman" pitchFamily="18" charset="0"/>
              </a:rPr>
              <a:t>共</a:t>
            </a:r>
            <a:r>
              <a:rPr lang="en-US" altLang="zh-CN" sz="2000" smtClean="0">
                <a:solidFill>
                  <a:srgbClr val="00B0F0"/>
                </a:solidFill>
                <a:latin typeface="Times New Roman" pitchFamily="18" charset="0"/>
                <a:ea typeface="仿宋" pitchFamily="49" charset="-122"/>
                <a:cs typeface="Times New Roman" pitchFamily="18" charset="0"/>
              </a:rPr>
              <a:t>5</a:t>
            </a:r>
            <a:r>
              <a:rPr lang="zh-CN" altLang="zh-CN" sz="2000" smtClean="0">
                <a:solidFill>
                  <a:srgbClr val="00B0F0"/>
                </a:solidFill>
                <a:latin typeface="Times New Roman" pitchFamily="18" charset="0"/>
                <a:ea typeface="仿宋" pitchFamily="49" charset="-122"/>
                <a:cs typeface="Times New Roman" pitchFamily="18" charset="0"/>
              </a:rPr>
              <a:t>个元素初始化</a:t>
            </a:r>
            <a:r>
              <a:rPr lang="en-US" altLang="zh-CN" sz="2000" smtClean="0">
                <a:solidFill>
                  <a:srgbClr val="00B0F0"/>
                </a:solidFill>
                <a:latin typeface="Times New Roman" pitchFamily="18" charset="0"/>
                <a:ea typeface="仿宋" pitchFamily="49" charset="-122"/>
                <a:cs typeface="Times New Roman" pitchFamily="18" charset="0"/>
              </a:rPr>
              <a:t>l4</a:t>
            </a:r>
            <a:endParaRPr lang="zh-CN" altLang="zh-CN" sz="2000" smtClean="0">
              <a:solidFill>
                <a:srgbClr val="00B0F0"/>
              </a:solidFill>
              <a:latin typeface="Times New Roman" pitchFamily="18" charset="0"/>
              <a:ea typeface="仿宋"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29</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71736" y="428604"/>
            <a:ext cx="307183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2.1 </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线性表</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 name="TextBox 3"/>
          <p:cNvSpPr txBox="1"/>
          <p:nvPr/>
        </p:nvSpPr>
        <p:spPr>
          <a:xfrm>
            <a:off x="428596" y="1428736"/>
            <a:ext cx="3786214"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z="2800"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2.1.1 </a:t>
            </a:r>
            <a:r>
              <a:rPr lang="zh-CN" altLang="en-US" sz="2800" spc="50" smtClean="0">
                <a:ln w="11430"/>
                <a:solidFill>
                  <a:schemeClr val="bg1"/>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线性表的定义</a:t>
            </a:r>
            <a:endParaRPr lang="zh-CN" altLang="zh-CN" sz="2800"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7" name="TextBox 6"/>
          <p:cNvSpPr txBox="1"/>
          <p:nvPr/>
        </p:nvSpPr>
        <p:spPr>
          <a:xfrm>
            <a:off x="857224" y="2285992"/>
            <a:ext cx="7358114" cy="243410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ct val="100000"/>
              </a:lnSpc>
              <a:buBlip>
                <a:blip r:embed="rId3"/>
              </a:buBlip>
            </a:pPr>
            <a:r>
              <a:rPr lang="zh-CN" altLang="zh-CN" smtClean="0">
                <a:solidFill>
                  <a:srgbClr val="0000FF"/>
                </a:solidFill>
                <a:latin typeface="Times New Roman" pitchFamily="18" charset="0"/>
                <a:ea typeface="仿宋" pitchFamily="49" charset="-122"/>
                <a:cs typeface="Times New Roman" pitchFamily="18" charset="0"/>
              </a:rPr>
              <a:t>线性表是性质相同的</a:t>
            </a:r>
            <a:r>
              <a:rPr lang="en-US" altLang="zh-CN" i="1" smtClean="0">
                <a:solidFill>
                  <a:srgbClr val="0000FF"/>
                </a:solidFill>
                <a:latin typeface="Times New Roman" pitchFamily="18" charset="0"/>
                <a:ea typeface="仿宋" pitchFamily="49" charset="-122"/>
                <a:cs typeface="Times New Roman" pitchFamily="18" charset="0"/>
              </a:rPr>
              <a:t>n</a:t>
            </a:r>
            <a:r>
              <a:rPr lang="zh-CN" altLang="zh-CN" smtClean="0">
                <a:solidFill>
                  <a:srgbClr val="0000FF"/>
                </a:solidFill>
                <a:latin typeface="Times New Roman" pitchFamily="18" charset="0"/>
                <a:ea typeface="仿宋" pitchFamily="49" charset="-122"/>
                <a:cs typeface="Times New Roman" pitchFamily="18" charset="0"/>
              </a:rPr>
              <a:t>（</a:t>
            </a:r>
            <a:r>
              <a:rPr lang="en-US" altLang="zh-CN" i="1" smtClean="0">
                <a:solidFill>
                  <a:srgbClr val="0000FF"/>
                </a:solidFill>
                <a:latin typeface="Times New Roman" pitchFamily="18" charset="0"/>
                <a:ea typeface="仿宋" pitchFamily="49" charset="-122"/>
                <a:cs typeface="Times New Roman" pitchFamily="18" charset="0"/>
              </a:rPr>
              <a:t>n</a:t>
            </a:r>
            <a:r>
              <a:rPr lang="zh-CN" altLang="zh-CN" smtClean="0">
                <a:solidFill>
                  <a:srgbClr val="0000FF"/>
                </a:solidFill>
                <a:latin typeface="+mj-ea"/>
                <a:ea typeface="+mj-ea"/>
                <a:cs typeface="Times New Roman" pitchFamily="18" charset="0"/>
              </a:rPr>
              <a:t>≥</a:t>
            </a:r>
            <a:r>
              <a:rPr lang="en-US" altLang="zh-CN" smtClean="0">
                <a:solidFill>
                  <a:srgbClr val="0000FF"/>
                </a:solidFill>
                <a:latin typeface="Times New Roman" pitchFamily="18" charset="0"/>
                <a:ea typeface="仿宋" pitchFamily="49" charset="-122"/>
                <a:cs typeface="Times New Roman" pitchFamily="18" charset="0"/>
              </a:rPr>
              <a:t>0</a:t>
            </a:r>
            <a:r>
              <a:rPr lang="zh-CN" altLang="zh-CN" smtClean="0">
                <a:solidFill>
                  <a:srgbClr val="0000FF"/>
                </a:solidFill>
                <a:latin typeface="Times New Roman" pitchFamily="18" charset="0"/>
                <a:ea typeface="仿宋" pitchFamily="49" charset="-122"/>
                <a:cs typeface="Times New Roman" pitchFamily="18" charset="0"/>
              </a:rPr>
              <a:t>）个元素的有限序列</a:t>
            </a:r>
            <a:r>
              <a:rPr lang="zh-CN" altLang="en-US" smtClean="0">
                <a:solidFill>
                  <a:srgbClr val="0000FF"/>
                </a:solidFill>
                <a:latin typeface="Times New Roman" pitchFamily="18" charset="0"/>
                <a:ea typeface="仿宋" pitchFamily="49" charset="-122"/>
                <a:cs typeface="Times New Roman" pitchFamily="18" charset="0"/>
              </a:rPr>
              <a:t>。</a:t>
            </a:r>
            <a:endParaRPr lang="en-US" altLang="zh-CN" smtClean="0">
              <a:solidFill>
                <a:srgbClr val="0000FF"/>
              </a:solidFill>
              <a:latin typeface="Times New Roman" pitchFamily="18" charset="0"/>
              <a:ea typeface="仿宋" pitchFamily="49" charset="-122"/>
              <a:cs typeface="Times New Roman" pitchFamily="18" charset="0"/>
            </a:endParaRPr>
          </a:p>
          <a:p>
            <a:pPr marL="457200" indent="-457200" algn="l">
              <a:lnSpc>
                <a:spcPct val="100000"/>
              </a:lnSpc>
              <a:buBlip>
                <a:blip r:embed="rId3"/>
              </a:buBlip>
            </a:pPr>
            <a:r>
              <a:rPr lang="zh-CN" altLang="zh-CN" smtClean="0">
                <a:solidFill>
                  <a:srgbClr val="0000FF"/>
                </a:solidFill>
                <a:latin typeface="Times New Roman" pitchFamily="18" charset="0"/>
                <a:ea typeface="仿宋" pitchFamily="49" charset="-122"/>
                <a:cs typeface="Times New Roman" pitchFamily="18" charset="0"/>
              </a:rPr>
              <a:t>每个元素有唯一的序号或者位置，也称为下标或者索引，通常下标是介于</a:t>
            </a:r>
            <a:r>
              <a:rPr lang="en-US" altLang="zh-CN" smtClean="0">
                <a:solidFill>
                  <a:srgbClr val="0000FF"/>
                </a:solidFill>
                <a:latin typeface="Times New Roman" pitchFamily="18" charset="0"/>
                <a:ea typeface="仿宋" pitchFamily="49" charset="-122"/>
                <a:cs typeface="Times New Roman" pitchFamily="18" charset="0"/>
              </a:rPr>
              <a:t>0</a:t>
            </a:r>
            <a:r>
              <a:rPr lang="zh-CN" altLang="zh-CN" smtClean="0">
                <a:solidFill>
                  <a:srgbClr val="0000FF"/>
                </a:solidFill>
                <a:latin typeface="Times New Roman" pitchFamily="18" charset="0"/>
                <a:ea typeface="仿宋" pitchFamily="49" charset="-122"/>
                <a:cs typeface="Times New Roman" pitchFamily="18" charset="0"/>
              </a:rPr>
              <a:t>到</a:t>
            </a:r>
            <a:r>
              <a:rPr lang="en-US" altLang="zh-CN" i="1" smtClean="0">
                <a:solidFill>
                  <a:srgbClr val="0000FF"/>
                </a:solidFill>
                <a:latin typeface="Times New Roman" pitchFamily="18" charset="0"/>
                <a:ea typeface="仿宋" pitchFamily="49" charset="-122"/>
                <a:cs typeface="Times New Roman" pitchFamily="18" charset="0"/>
              </a:rPr>
              <a:t>n</a:t>
            </a:r>
            <a:r>
              <a:rPr lang="en-US" altLang="zh-CN" smtClean="0">
                <a:solidFill>
                  <a:srgbClr val="0000FF"/>
                </a:solidFill>
                <a:latin typeface="Times New Roman" pitchFamily="18" charset="0"/>
                <a:ea typeface="仿宋" pitchFamily="49" charset="-122"/>
                <a:cs typeface="Times New Roman" pitchFamily="18" charset="0"/>
              </a:rPr>
              <a:t>-1</a:t>
            </a:r>
            <a:r>
              <a:rPr lang="zh-CN" altLang="zh-CN" smtClean="0">
                <a:solidFill>
                  <a:srgbClr val="0000FF"/>
                </a:solidFill>
                <a:latin typeface="Times New Roman" pitchFamily="18" charset="0"/>
                <a:ea typeface="仿宋" pitchFamily="49" charset="-122"/>
                <a:cs typeface="Times New Roman" pitchFamily="18" charset="0"/>
              </a:rPr>
              <a:t>之间。</a:t>
            </a:r>
            <a:endParaRPr lang="en-US" altLang="zh-CN" smtClean="0">
              <a:solidFill>
                <a:srgbClr val="0000FF"/>
              </a:solidFill>
              <a:latin typeface="Times New Roman" pitchFamily="18" charset="0"/>
              <a:ea typeface="仿宋" pitchFamily="49" charset="-122"/>
              <a:cs typeface="Times New Roman" pitchFamily="18" charset="0"/>
            </a:endParaRPr>
          </a:p>
          <a:p>
            <a:pPr marL="457200" indent="-457200" algn="l">
              <a:lnSpc>
                <a:spcPct val="100000"/>
              </a:lnSpc>
              <a:buBlip>
                <a:blip r:embed="rId3"/>
              </a:buBlip>
            </a:pPr>
            <a:r>
              <a:rPr lang="zh-CN" altLang="zh-CN" smtClean="0">
                <a:solidFill>
                  <a:srgbClr val="0000FF"/>
                </a:solidFill>
                <a:latin typeface="Times New Roman" pitchFamily="18" charset="0"/>
                <a:ea typeface="仿宋" pitchFamily="49" charset="-122"/>
                <a:cs typeface="Times New Roman" pitchFamily="18" charset="0"/>
              </a:rPr>
              <a:t>线性表中的</a:t>
            </a:r>
            <a:r>
              <a:rPr lang="en-US" altLang="zh-CN" i="1" smtClean="0">
                <a:solidFill>
                  <a:srgbClr val="0000FF"/>
                </a:solidFill>
                <a:latin typeface="Times New Roman" pitchFamily="18" charset="0"/>
                <a:ea typeface="仿宋" pitchFamily="49" charset="-122"/>
                <a:cs typeface="Times New Roman" pitchFamily="18" charset="0"/>
              </a:rPr>
              <a:t>n</a:t>
            </a:r>
            <a:r>
              <a:rPr lang="zh-CN" altLang="zh-CN" smtClean="0">
                <a:solidFill>
                  <a:srgbClr val="0000FF"/>
                </a:solidFill>
                <a:latin typeface="Times New Roman" pitchFamily="18" charset="0"/>
                <a:ea typeface="仿宋" pitchFamily="49" charset="-122"/>
                <a:cs typeface="Times New Roman" pitchFamily="18" charset="0"/>
              </a:rPr>
              <a:t>个元素从头到尾分别称为第</a:t>
            </a:r>
            <a:r>
              <a:rPr lang="en-US" altLang="zh-CN" smtClean="0">
                <a:solidFill>
                  <a:srgbClr val="0000FF"/>
                </a:solidFill>
                <a:latin typeface="Times New Roman" pitchFamily="18" charset="0"/>
                <a:ea typeface="仿宋" pitchFamily="49" charset="-122"/>
                <a:cs typeface="Times New Roman" pitchFamily="18" charset="0"/>
              </a:rPr>
              <a:t>0</a:t>
            </a:r>
            <a:r>
              <a:rPr lang="zh-CN" altLang="zh-CN" smtClean="0">
                <a:solidFill>
                  <a:srgbClr val="0000FF"/>
                </a:solidFill>
                <a:latin typeface="Times New Roman" pitchFamily="18" charset="0"/>
                <a:ea typeface="仿宋" pitchFamily="49" charset="-122"/>
                <a:cs typeface="Times New Roman" pitchFamily="18" charset="0"/>
              </a:rPr>
              <a:t>个元素，第</a:t>
            </a:r>
            <a:r>
              <a:rPr lang="en-US" altLang="zh-CN" smtClean="0">
                <a:solidFill>
                  <a:srgbClr val="0000FF"/>
                </a:solidFill>
                <a:latin typeface="Times New Roman" pitchFamily="18" charset="0"/>
                <a:ea typeface="仿宋" pitchFamily="49" charset="-122"/>
                <a:cs typeface="Times New Roman" pitchFamily="18" charset="0"/>
              </a:rPr>
              <a:t>1</a:t>
            </a:r>
            <a:r>
              <a:rPr lang="zh-CN" altLang="zh-CN" smtClean="0">
                <a:solidFill>
                  <a:srgbClr val="0000FF"/>
                </a:solidFill>
                <a:latin typeface="Times New Roman" pitchFamily="18" charset="0"/>
                <a:ea typeface="仿宋" pitchFamily="49" charset="-122"/>
                <a:cs typeface="Times New Roman" pitchFamily="18" charset="0"/>
              </a:rPr>
              <a:t>个元素，依此类推。</a:t>
            </a:r>
            <a:endParaRPr lang="zh-CN" altLang="en-US">
              <a:solidFill>
                <a:srgbClr val="0000FF"/>
              </a:solidFill>
              <a:latin typeface="Times New Roman" pitchFamily="18" charset="0"/>
              <a:ea typeface="仿宋"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3</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26"/>
          <p:cNvSpPr txBox="1"/>
          <p:nvPr/>
        </p:nvSpPr>
        <p:spPr>
          <a:xfrm>
            <a:off x="142844" y="71414"/>
            <a:ext cx="3214710"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3. list</a:t>
            </a:r>
            <a:r>
              <a:rPr lang="zh-CN" altLang="en-US" smtClean="0">
                <a:solidFill>
                  <a:schemeClr val="bg1"/>
                </a:solidFill>
                <a:latin typeface="微软雅黑" pitchFamily="34" charset="-122"/>
                <a:ea typeface="微软雅黑" pitchFamily="34" charset="-122"/>
              </a:rPr>
              <a:t>的成员函数</a:t>
            </a:r>
            <a:endParaRPr lang="zh-CN" altLang="zh-CN" smtClean="0">
              <a:solidFill>
                <a:schemeClr val="bg1"/>
              </a:solidFill>
              <a:latin typeface="微软雅黑" pitchFamily="34" charset="-122"/>
              <a:ea typeface="微软雅黑" pitchFamily="34" charset="-122"/>
            </a:endParaRPr>
          </a:p>
        </p:txBody>
      </p:sp>
      <p:graphicFrame>
        <p:nvGraphicFramePr>
          <p:cNvPr id="6" name="表格 5"/>
          <p:cNvGraphicFramePr>
            <a:graphicFrameLocks noGrp="1"/>
          </p:cNvGraphicFramePr>
          <p:nvPr/>
        </p:nvGraphicFramePr>
        <p:xfrm>
          <a:off x="428596" y="816004"/>
          <a:ext cx="8429686" cy="5713331"/>
        </p:xfrm>
        <a:graphic>
          <a:graphicData uri="http://schemas.openxmlformats.org/drawingml/2006/table">
            <a:tbl>
              <a:tblPr>
                <a:tableStyleId>{35758FB7-9AC5-4552-8A53-C91805E547FA}</a:tableStyleId>
              </a:tblPr>
              <a:tblGrid>
                <a:gridCol w="1000135"/>
                <a:gridCol w="2428889"/>
                <a:gridCol w="5000662"/>
              </a:tblGrid>
              <a:tr h="341371">
                <a:tc>
                  <a:txBody>
                    <a:bodyPr/>
                    <a:lstStyle/>
                    <a:p>
                      <a:pPr indent="0" algn="ctr">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类型</a:t>
                      </a:r>
                    </a:p>
                  </a:txBody>
                  <a:tcPr marL="51315" marR="51315" marT="0" marB="0" anchor="ctr">
                    <a:solidFill>
                      <a:schemeClr val="bg1"/>
                    </a:solidFill>
                  </a:tcPr>
                </a:tc>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成员函数</a:t>
                      </a:r>
                    </a:p>
                  </a:txBody>
                  <a:tcPr marL="51315" marR="51315" marT="0" marB="0">
                    <a:solidFill>
                      <a:schemeClr val="bg1"/>
                    </a:solidFill>
                  </a:tcPr>
                </a:tc>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功能说明</a:t>
                      </a:r>
                    </a:p>
                  </a:txBody>
                  <a:tcPr marL="51315" marR="51315" marT="0" marB="0">
                    <a:solidFill>
                      <a:schemeClr val="bg1"/>
                    </a:solidFill>
                  </a:tcPr>
                </a:tc>
              </a:tr>
              <a:tr h="344375">
                <a:tc rowSpan="2">
                  <a:txBody>
                    <a:bodyPr/>
                    <a:lstStyle/>
                    <a:p>
                      <a:pPr indent="0" algn="ctr">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容量</a:t>
                      </a:r>
                    </a:p>
                  </a:txBody>
                  <a:tcPr marL="51315" marR="51315" marT="0" marB="0" anchor="ctr">
                    <a:solidFill>
                      <a:schemeClr val="bg1"/>
                    </a:solidFill>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empty()</a:t>
                      </a:r>
                      <a:endParaRPr lang="zh-CN" sz="2000" kern="100">
                        <a:solidFill>
                          <a:srgbClr val="0000FF"/>
                        </a:solidFill>
                        <a:latin typeface="Times New Roman" pitchFamily="18" charset="0"/>
                        <a:ea typeface="仿宋" pitchFamily="49" charset="-122"/>
                        <a:cs typeface="Times New Roman" pitchFamily="18" charset="0"/>
                      </a:endParaRPr>
                    </a:p>
                  </a:txBody>
                  <a:tcPr marL="51315" marR="51315"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判断链表容器是否为空</a:t>
                      </a:r>
                    </a:p>
                  </a:txBody>
                  <a:tcPr marL="51315" marR="51315" marT="0" marB="0">
                    <a:solidFill>
                      <a:schemeClr val="bg1"/>
                    </a:solidFill>
                  </a:tcPr>
                </a:tc>
              </a:tr>
              <a:tr h="344375">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size()</a:t>
                      </a:r>
                      <a:endParaRPr lang="zh-CN" sz="2000" kern="100">
                        <a:solidFill>
                          <a:srgbClr val="0000FF"/>
                        </a:solidFill>
                        <a:latin typeface="Times New Roman" pitchFamily="18" charset="0"/>
                        <a:ea typeface="仿宋" pitchFamily="49" charset="-122"/>
                        <a:cs typeface="Times New Roman" pitchFamily="18" charset="0"/>
                      </a:endParaRPr>
                    </a:p>
                  </a:txBody>
                  <a:tcPr marL="51315" marR="51315"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返回链表容器的长度</a:t>
                      </a:r>
                    </a:p>
                  </a:txBody>
                  <a:tcPr marL="51315" marR="51315" marT="0" marB="0">
                    <a:solidFill>
                      <a:schemeClr val="bg1"/>
                    </a:solidFill>
                  </a:tcPr>
                </a:tc>
              </a:tr>
              <a:tr h="344375">
                <a:tc rowSpan="2">
                  <a:txBody>
                    <a:bodyPr/>
                    <a:lstStyle/>
                    <a:p>
                      <a:pPr indent="0" algn="ctr">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访问元素</a:t>
                      </a:r>
                    </a:p>
                  </a:txBody>
                  <a:tcPr marL="51315" marR="51315" marT="0" marB="0" anchor="ctr">
                    <a:solidFill>
                      <a:schemeClr val="bg1"/>
                    </a:solidFill>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back()</a:t>
                      </a:r>
                      <a:endParaRPr lang="zh-CN" sz="2000" kern="100">
                        <a:solidFill>
                          <a:srgbClr val="0000FF"/>
                        </a:solidFill>
                        <a:latin typeface="Times New Roman" pitchFamily="18" charset="0"/>
                        <a:ea typeface="仿宋" pitchFamily="49" charset="-122"/>
                        <a:cs typeface="Times New Roman" pitchFamily="18" charset="0"/>
                      </a:endParaRPr>
                    </a:p>
                  </a:txBody>
                  <a:tcPr marL="51315" marR="51315"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返回链表容器的末尾元素</a:t>
                      </a:r>
                    </a:p>
                  </a:txBody>
                  <a:tcPr marL="51315" marR="51315" marT="0" marB="0">
                    <a:solidFill>
                      <a:schemeClr val="bg1"/>
                    </a:solidFill>
                  </a:tcPr>
                </a:tc>
              </a:tr>
              <a:tr h="379331">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front()</a:t>
                      </a:r>
                      <a:endParaRPr lang="zh-CN" sz="2000" kern="100">
                        <a:solidFill>
                          <a:srgbClr val="0000FF"/>
                        </a:solidFill>
                        <a:latin typeface="Times New Roman" pitchFamily="18" charset="0"/>
                        <a:ea typeface="仿宋" pitchFamily="49" charset="-122"/>
                        <a:cs typeface="Times New Roman" pitchFamily="18" charset="0"/>
                      </a:endParaRPr>
                    </a:p>
                  </a:txBody>
                  <a:tcPr marL="51315" marR="51315"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返回链表容器的首元素</a:t>
                      </a:r>
                    </a:p>
                  </a:txBody>
                  <a:tcPr marL="51315" marR="51315" marT="0" marB="0">
                    <a:solidFill>
                      <a:schemeClr val="bg1"/>
                    </a:solidFill>
                  </a:tcPr>
                </a:tc>
              </a:tr>
              <a:tr h="344375">
                <a:tc rowSpan="11">
                  <a:txBody>
                    <a:bodyPr/>
                    <a:lstStyle/>
                    <a:p>
                      <a:pPr indent="0" algn="ctr">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更新</a:t>
                      </a:r>
                    </a:p>
                  </a:txBody>
                  <a:tcPr marL="51315" marR="51315" marT="0" marB="0" anchor="ctr">
                    <a:solidFill>
                      <a:schemeClr val="bg1"/>
                    </a:solidFill>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push_back(e)</a:t>
                      </a:r>
                      <a:endParaRPr lang="zh-CN" sz="2000" kern="100">
                        <a:solidFill>
                          <a:srgbClr val="0000FF"/>
                        </a:solidFill>
                        <a:latin typeface="Times New Roman" pitchFamily="18" charset="0"/>
                        <a:ea typeface="仿宋" pitchFamily="49" charset="-122"/>
                        <a:cs typeface="Times New Roman" pitchFamily="18" charset="0"/>
                      </a:endParaRPr>
                    </a:p>
                  </a:txBody>
                  <a:tcPr marL="51315" marR="51315"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在链表尾部插入元素</a:t>
                      </a:r>
                      <a:r>
                        <a:rPr lang="en-US" sz="2000" kern="100">
                          <a:solidFill>
                            <a:srgbClr val="0000FF"/>
                          </a:solidFill>
                          <a:latin typeface="Times New Roman" pitchFamily="18" charset="0"/>
                          <a:ea typeface="仿宋" pitchFamily="49" charset="-122"/>
                          <a:cs typeface="Times New Roman" pitchFamily="18" charset="0"/>
                        </a:rPr>
                        <a:t>e</a:t>
                      </a:r>
                      <a:endParaRPr lang="zh-CN" sz="2000" kern="100">
                        <a:solidFill>
                          <a:srgbClr val="0000FF"/>
                        </a:solidFill>
                        <a:latin typeface="Times New Roman" pitchFamily="18" charset="0"/>
                        <a:ea typeface="仿宋" pitchFamily="49" charset="-122"/>
                        <a:cs typeface="Times New Roman" pitchFamily="18" charset="0"/>
                      </a:endParaRPr>
                    </a:p>
                  </a:txBody>
                  <a:tcPr marL="51315" marR="51315" marT="0" marB="0">
                    <a:solidFill>
                      <a:schemeClr val="bg1"/>
                    </a:solidFill>
                  </a:tcPr>
                </a:tc>
              </a:tr>
              <a:tr h="344375">
                <a:tc vMerge="1">
                  <a:txBody>
                    <a:bodyPr/>
                    <a:lstStyle/>
                    <a:p>
                      <a:endParaRPr lang="zh-CN" altLang="en-US"/>
                    </a:p>
                  </a:txBody>
                  <a:tcPr/>
                </a:tc>
                <a:tc>
                  <a:txBody>
                    <a:bodyPr/>
                    <a:lstStyle/>
                    <a:p>
                      <a:pPr indent="0" algn="l">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emplace_back(e)</a:t>
                      </a:r>
                      <a:endParaRPr lang="zh-CN" sz="2000" kern="100">
                        <a:solidFill>
                          <a:srgbClr val="0000FF"/>
                        </a:solidFill>
                        <a:latin typeface="Times New Roman" pitchFamily="18" charset="0"/>
                        <a:ea typeface="仿宋" pitchFamily="49" charset="-122"/>
                        <a:cs typeface="Times New Roman" pitchFamily="18" charset="0"/>
                      </a:endParaRPr>
                    </a:p>
                  </a:txBody>
                  <a:tcPr marL="51315" marR="51315" marT="0" marB="0">
                    <a:solidFill>
                      <a:schemeClr val="bg1"/>
                    </a:solidFill>
                  </a:tcPr>
                </a:tc>
                <a:tc>
                  <a:txBody>
                    <a:bodyPr/>
                    <a:lstStyle/>
                    <a:p>
                      <a:pPr indent="0" algn="l">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同</a:t>
                      </a:r>
                      <a:r>
                        <a:rPr lang="en-US" sz="2000" kern="100">
                          <a:solidFill>
                            <a:srgbClr val="0000FF"/>
                          </a:solidFill>
                          <a:latin typeface="Times New Roman" pitchFamily="18" charset="0"/>
                          <a:ea typeface="仿宋" pitchFamily="49" charset="-122"/>
                          <a:cs typeface="Times New Roman" pitchFamily="18" charset="0"/>
                        </a:rPr>
                        <a:t>push_back(e)</a:t>
                      </a:r>
                      <a:r>
                        <a:rPr lang="zh-CN" sz="2000" kern="100">
                          <a:solidFill>
                            <a:srgbClr val="0000FF"/>
                          </a:solidFill>
                          <a:latin typeface="Times New Roman" pitchFamily="18" charset="0"/>
                          <a:ea typeface="仿宋" pitchFamily="49" charset="-122"/>
                          <a:cs typeface="Times New Roman" pitchFamily="18" charset="0"/>
                        </a:rPr>
                        <a:t>，采用原地构造对象再添</a:t>
                      </a:r>
                      <a:r>
                        <a:rPr lang="zh-CN" sz="2000" kern="100" smtClean="0">
                          <a:solidFill>
                            <a:srgbClr val="0000FF"/>
                          </a:solidFill>
                          <a:latin typeface="Times New Roman" pitchFamily="18" charset="0"/>
                          <a:ea typeface="仿宋" pitchFamily="49" charset="-122"/>
                          <a:cs typeface="Times New Roman" pitchFamily="18" charset="0"/>
                        </a:rPr>
                        <a:t>加</a:t>
                      </a:r>
                      <a:endParaRPr lang="zh-CN" sz="2000" kern="100">
                        <a:solidFill>
                          <a:srgbClr val="0000FF"/>
                        </a:solidFill>
                        <a:latin typeface="Times New Roman" pitchFamily="18" charset="0"/>
                        <a:ea typeface="仿宋" pitchFamily="49" charset="-122"/>
                        <a:cs typeface="Times New Roman" pitchFamily="18" charset="0"/>
                      </a:endParaRPr>
                    </a:p>
                  </a:txBody>
                  <a:tcPr marL="51315" marR="51315" marT="0" marB="0">
                    <a:solidFill>
                      <a:schemeClr val="bg1"/>
                    </a:solidFill>
                  </a:tcPr>
                </a:tc>
              </a:tr>
              <a:tr h="344375">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push_front(e)</a:t>
                      </a:r>
                      <a:endParaRPr lang="zh-CN" sz="2000" kern="100">
                        <a:solidFill>
                          <a:srgbClr val="0000FF"/>
                        </a:solidFill>
                        <a:latin typeface="Times New Roman" pitchFamily="18" charset="0"/>
                        <a:ea typeface="仿宋" pitchFamily="49" charset="-122"/>
                        <a:cs typeface="Times New Roman" pitchFamily="18" charset="0"/>
                      </a:endParaRPr>
                    </a:p>
                  </a:txBody>
                  <a:tcPr marL="51315" marR="51315"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在链表首部插入元素</a:t>
                      </a:r>
                      <a:r>
                        <a:rPr lang="en-US" sz="2000" kern="100">
                          <a:solidFill>
                            <a:srgbClr val="0000FF"/>
                          </a:solidFill>
                          <a:latin typeface="Times New Roman" pitchFamily="18" charset="0"/>
                          <a:ea typeface="仿宋" pitchFamily="49" charset="-122"/>
                          <a:cs typeface="Times New Roman" pitchFamily="18" charset="0"/>
                        </a:rPr>
                        <a:t>e</a:t>
                      </a:r>
                      <a:endParaRPr lang="zh-CN" sz="2000" kern="100">
                        <a:solidFill>
                          <a:srgbClr val="0000FF"/>
                        </a:solidFill>
                        <a:latin typeface="Times New Roman" pitchFamily="18" charset="0"/>
                        <a:ea typeface="仿宋" pitchFamily="49" charset="-122"/>
                        <a:cs typeface="Times New Roman" pitchFamily="18" charset="0"/>
                      </a:endParaRPr>
                    </a:p>
                  </a:txBody>
                  <a:tcPr marL="51315" marR="51315" marT="0" marB="0">
                    <a:solidFill>
                      <a:schemeClr val="bg1"/>
                    </a:solidFill>
                  </a:tcPr>
                </a:tc>
              </a:tr>
              <a:tr h="344375">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emplace_front(e)</a:t>
                      </a:r>
                      <a:endParaRPr lang="zh-CN" sz="2000" kern="100">
                        <a:solidFill>
                          <a:srgbClr val="0000FF"/>
                        </a:solidFill>
                        <a:latin typeface="Times New Roman" pitchFamily="18" charset="0"/>
                        <a:ea typeface="仿宋" pitchFamily="49" charset="-122"/>
                        <a:cs typeface="Times New Roman" pitchFamily="18" charset="0"/>
                      </a:endParaRPr>
                    </a:p>
                  </a:txBody>
                  <a:tcPr marL="51315" marR="51315"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同</a:t>
                      </a:r>
                      <a:r>
                        <a:rPr lang="en-US" sz="2000" kern="100">
                          <a:solidFill>
                            <a:srgbClr val="0000FF"/>
                          </a:solidFill>
                          <a:latin typeface="Times New Roman" pitchFamily="18" charset="0"/>
                          <a:ea typeface="仿宋" pitchFamily="49" charset="-122"/>
                          <a:cs typeface="Times New Roman" pitchFamily="18" charset="0"/>
                        </a:rPr>
                        <a:t>push_front(e)</a:t>
                      </a:r>
                      <a:r>
                        <a:rPr lang="zh-CN" sz="2000" kern="100">
                          <a:solidFill>
                            <a:srgbClr val="0000FF"/>
                          </a:solidFill>
                          <a:latin typeface="Times New Roman" pitchFamily="18" charset="0"/>
                          <a:ea typeface="仿宋" pitchFamily="49" charset="-122"/>
                          <a:cs typeface="Times New Roman" pitchFamily="18" charset="0"/>
                        </a:rPr>
                        <a:t>，采用原地构造对象再添</a:t>
                      </a:r>
                      <a:r>
                        <a:rPr lang="zh-CN" sz="2000" kern="100" smtClean="0">
                          <a:solidFill>
                            <a:srgbClr val="0000FF"/>
                          </a:solidFill>
                          <a:latin typeface="Times New Roman" pitchFamily="18" charset="0"/>
                          <a:ea typeface="仿宋" pitchFamily="49" charset="-122"/>
                          <a:cs typeface="Times New Roman" pitchFamily="18" charset="0"/>
                        </a:rPr>
                        <a:t>加</a:t>
                      </a:r>
                      <a:endParaRPr lang="zh-CN" sz="2000" kern="100">
                        <a:solidFill>
                          <a:srgbClr val="0000FF"/>
                        </a:solidFill>
                        <a:latin typeface="Times New Roman" pitchFamily="18" charset="0"/>
                        <a:ea typeface="仿宋" pitchFamily="49" charset="-122"/>
                        <a:cs typeface="Times New Roman" pitchFamily="18" charset="0"/>
                      </a:endParaRPr>
                    </a:p>
                  </a:txBody>
                  <a:tcPr marL="51315" marR="51315" marT="0" marB="0">
                    <a:solidFill>
                      <a:schemeClr val="bg1"/>
                    </a:solidFill>
                  </a:tcPr>
                </a:tc>
              </a:tr>
              <a:tr h="344375">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insert(pos,e)</a:t>
                      </a:r>
                      <a:endParaRPr lang="zh-CN" sz="2000" kern="100">
                        <a:solidFill>
                          <a:srgbClr val="0000FF"/>
                        </a:solidFill>
                        <a:latin typeface="Times New Roman" pitchFamily="18" charset="0"/>
                        <a:ea typeface="仿宋" pitchFamily="49" charset="-122"/>
                        <a:cs typeface="Times New Roman" pitchFamily="18" charset="0"/>
                      </a:endParaRPr>
                    </a:p>
                  </a:txBody>
                  <a:tcPr marL="51315" marR="51315"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在</a:t>
                      </a:r>
                      <a:r>
                        <a:rPr lang="en-US" sz="2000" kern="100">
                          <a:solidFill>
                            <a:srgbClr val="0000FF"/>
                          </a:solidFill>
                          <a:latin typeface="Times New Roman" pitchFamily="18" charset="0"/>
                          <a:ea typeface="仿宋" pitchFamily="49" charset="-122"/>
                          <a:cs typeface="Times New Roman" pitchFamily="18" charset="0"/>
                        </a:rPr>
                        <a:t>pos</a:t>
                      </a:r>
                      <a:r>
                        <a:rPr lang="zh-CN" sz="2000" kern="100">
                          <a:solidFill>
                            <a:srgbClr val="0000FF"/>
                          </a:solidFill>
                          <a:latin typeface="Times New Roman" pitchFamily="18" charset="0"/>
                          <a:ea typeface="仿宋" pitchFamily="49" charset="-122"/>
                          <a:cs typeface="Times New Roman" pitchFamily="18" charset="0"/>
                        </a:rPr>
                        <a:t>位置插入元素</a:t>
                      </a:r>
                      <a:r>
                        <a:rPr lang="en-US" sz="2000" kern="100" smtClean="0">
                          <a:solidFill>
                            <a:srgbClr val="0000FF"/>
                          </a:solidFill>
                          <a:latin typeface="Times New Roman" pitchFamily="18" charset="0"/>
                          <a:ea typeface="仿宋" pitchFamily="49" charset="-122"/>
                          <a:cs typeface="Times New Roman" pitchFamily="18" charset="0"/>
                        </a:rPr>
                        <a:t>e</a:t>
                      </a:r>
                      <a:endParaRPr lang="zh-CN" sz="2000" kern="100">
                        <a:solidFill>
                          <a:srgbClr val="0000FF"/>
                        </a:solidFill>
                        <a:latin typeface="Times New Roman" pitchFamily="18" charset="0"/>
                        <a:ea typeface="仿宋" pitchFamily="49" charset="-122"/>
                        <a:cs typeface="Times New Roman" pitchFamily="18" charset="0"/>
                      </a:endParaRPr>
                    </a:p>
                  </a:txBody>
                  <a:tcPr marL="51315" marR="51315" marT="0" marB="0">
                    <a:solidFill>
                      <a:schemeClr val="bg1"/>
                    </a:solidFill>
                  </a:tcPr>
                </a:tc>
              </a:tr>
              <a:tr h="344375">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insert(pos,n,e)</a:t>
                      </a:r>
                      <a:endParaRPr lang="zh-CN" sz="2000" kern="100">
                        <a:solidFill>
                          <a:srgbClr val="0000FF"/>
                        </a:solidFill>
                        <a:latin typeface="Times New Roman" pitchFamily="18" charset="0"/>
                        <a:ea typeface="仿宋" pitchFamily="49" charset="-122"/>
                        <a:cs typeface="Times New Roman" pitchFamily="18" charset="0"/>
                      </a:endParaRPr>
                    </a:p>
                  </a:txBody>
                  <a:tcPr marL="51315" marR="51315"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在</a:t>
                      </a:r>
                      <a:r>
                        <a:rPr lang="en-US" sz="2000" kern="100">
                          <a:solidFill>
                            <a:srgbClr val="0000FF"/>
                          </a:solidFill>
                          <a:latin typeface="Times New Roman" pitchFamily="18" charset="0"/>
                          <a:ea typeface="仿宋" pitchFamily="49" charset="-122"/>
                          <a:cs typeface="Times New Roman" pitchFamily="18" charset="0"/>
                        </a:rPr>
                        <a:t>pos</a:t>
                      </a:r>
                      <a:r>
                        <a:rPr lang="zh-CN" sz="2000" kern="100">
                          <a:solidFill>
                            <a:srgbClr val="0000FF"/>
                          </a:solidFill>
                          <a:latin typeface="Times New Roman" pitchFamily="18" charset="0"/>
                          <a:ea typeface="仿宋" pitchFamily="49" charset="-122"/>
                          <a:cs typeface="Times New Roman" pitchFamily="18" charset="0"/>
                        </a:rPr>
                        <a:t>位置插入</a:t>
                      </a:r>
                      <a:r>
                        <a:rPr lang="en-US" sz="2000" kern="100">
                          <a:solidFill>
                            <a:srgbClr val="0000FF"/>
                          </a:solidFill>
                          <a:latin typeface="Times New Roman" pitchFamily="18" charset="0"/>
                          <a:ea typeface="仿宋" pitchFamily="49" charset="-122"/>
                          <a:cs typeface="Times New Roman" pitchFamily="18" charset="0"/>
                        </a:rPr>
                        <a:t>n</a:t>
                      </a:r>
                      <a:r>
                        <a:rPr lang="zh-CN" sz="2000" kern="100">
                          <a:solidFill>
                            <a:srgbClr val="0000FF"/>
                          </a:solidFill>
                          <a:latin typeface="Times New Roman" pitchFamily="18" charset="0"/>
                          <a:ea typeface="仿宋" pitchFamily="49" charset="-122"/>
                          <a:cs typeface="Times New Roman" pitchFamily="18" charset="0"/>
                        </a:rPr>
                        <a:t>个元素</a:t>
                      </a:r>
                      <a:r>
                        <a:rPr lang="en-US" sz="2000" kern="100">
                          <a:solidFill>
                            <a:srgbClr val="0000FF"/>
                          </a:solidFill>
                          <a:latin typeface="Times New Roman" pitchFamily="18" charset="0"/>
                          <a:ea typeface="仿宋" pitchFamily="49" charset="-122"/>
                          <a:cs typeface="Times New Roman" pitchFamily="18" charset="0"/>
                        </a:rPr>
                        <a:t>e</a:t>
                      </a:r>
                      <a:endParaRPr lang="zh-CN" sz="2000" kern="100">
                        <a:solidFill>
                          <a:srgbClr val="0000FF"/>
                        </a:solidFill>
                        <a:latin typeface="Times New Roman" pitchFamily="18" charset="0"/>
                        <a:ea typeface="仿宋" pitchFamily="49" charset="-122"/>
                        <a:cs typeface="Times New Roman" pitchFamily="18" charset="0"/>
                      </a:endParaRPr>
                    </a:p>
                  </a:txBody>
                  <a:tcPr marL="51315" marR="51315" marT="0" marB="0">
                    <a:solidFill>
                      <a:schemeClr val="bg1"/>
                    </a:solidFill>
                  </a:tcPr>
                </a:tc>
              </a:tr>
              <a:tr h="344375">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insert(pos,pos1,pos2)</a:t>
                      </a:r>
                      <a:endParaRPr lang="zh-CN" sz="2000" kern="100">
                        <a:solidFill>
                          <a:srgbClr val="0000FF"/>
                        </a:solidFill>
                        <a:latin typeface="Times New Roman" pitchFamily="18" charset="0"/>
                        <a:ea typeface="仿宋" pitchFamily="49" charset="-122"/>
                        <a:cs typeface="Times New Roman" pitchFamily="18" charset="0"/>
                      </a:endParaRPr>
                    </a:p>
                  </a:txBody>
                  <a:tcPr marL="51315" marR="51315"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在迭代器</a:t>
                      </a:r>
                      <a:r>
                        <a:rPr lang="en-US" sz="2000" kern="100">
                          <a:solidFill>
                            <a:srgbClr val="0000FF"/>
                          </a:solidFill>
                          <a:latin typeface="Times New Roman" pitchFamily="18" charset="0"/>
                          <a:ea typeface="仿宋" pitchFamily="49" charset="-122"/>
                          <a:cs typeface="Times New Roman" pitchFamily="18" charset="0"/>
                        </a:rPr>
                        <a:t>pos</a:t>
                      </a:r>
                      <a:r>
                        <a:rPr lang="zh-CN" sz="2000" kern="100">
                          <a:solidFill>
                            <a:srgbClr val="0000FF"/>
                          </a:solidFill>
                          <a:latin typeface="Times New Roman" pitchFamily="18" charset="0"/>
                          <a:ea typeface="仿宋" pitchFamily="49" charset="-122"/>
                          <a:cs typeface="Times New Roman" pitchFamily="18" charset="0"/>
                        </a:rPr>
                        <a:t>处插入</a:t>
                      </a:r>
                      <a:r>
                        <a:rPr lang="en-US" sz="2000" kern="100">
                          <a:solidFill>
                            <a:srgbClr val="0000FF"/>
                          </a:solidFill>
                          <a:latin typeface="Times New Roman" pitchFamily="18" charset="0"/>
                          <a:ea typeface="仿宋" pitchFamily="49" charset="-122"/>
                          <a:cs typeface="Times New Roman" pitchFamily="18" charset="0"/>
                        </a:rPr>
                        <a:t>[pos1,pos2)</a:t>
                      </a:r>
                      <a:r>
                        <a:rPr lang="zh-CN" sz="2000" kern="100">
                          <a:solidFill>
                            <a:srgbClr val="0000FF"/>
                          </a:solidFill>
                          <a:latin typeface="Times New Roman" pitchFamily="18" charset="0"/>
                          <a:ea typeface="仿宋" pitchFamily="49" charset="-122"/>
                          <a:cs typeface="Times New Roman" pitchFamily="18" charset="0"/>
                        </a:rPr>
                        <a:t>的元素</a:t>
                      </a:r>
                    </a:p>
                  </a:txBody>
                  <a:tcPr marL="51315" marR="51315" marT="0" marB="0">
                    <a:solidFill>
                      <a:schemeClr val="bg1"/>
                    </a:solidFill>
                  </a:tcPr>
                </a:tc>
              </a:tr>
              <a:tr h="344375">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pop_back()</a:t>
                      </a:r>
                      <a:endParaRPr lang="zh-CN" sz="2000" kern="100">
                        <a:solidFill>
                          <a:srgbClr val="0000FF"/>
                        </a:solidFill>
                        <a:latin typeface="Times New Roman" pitchFamily="18" charset="0"/>
                        <a:ea typeface="仿宋" pitchFamily="49" charset="-122"/>
                        <a:cs typeface="Times New Roman" pitchFamily="18" charset="0"/>
                      </a:endParaRPr>
                    </a:p>
                  </a:txBody>
                  <a:tcPr marL="51315" marR="51315"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删除链表容器的末尾元素</a:t>
                      </a:r>
                    </a:p>
                  </a:txBody>
                  <a:tcPr marL="51315" marR="51315" marT="0" marB="0">
                    <a:solidFill>
                      <a:schemeClr val="bg1"/>
                    </a:solidFill>
                  </a:tcPr>
                </a:tc>
              </a:tr>
              <a:tr h="344375">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pop_front()</a:t>
                      </a:r>
                      <a:endParaRPr lang="zh-CN" sz="2000" kern="100">
                        <a:solidFill>
                          <a:srgbClr val="0000FF"/>
                        </a:solidFill>
                        <a:latin typeface="Times New Roman" pitchFamily="18" charset="0"/>
                        <a:ea typeface="仿宋" pitchFamily="49" charset="-122"/>
                        <a:cs typeface="Times New Roman" pitchFamily="18" charset="0"/>
                      </a:endParaRPr>
                    </a:p>
                  </a:txBody>
                  <a:tcPr marL="51315" marR="51315"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删除链表容器的首元素。</a:t>
                      </a:r>
                    </a:p>
                  </a:txBody>
                  <a:tcPr marL="51315" marR="51315" marT="0" marB="0">
                    <a:solidFill>
                      <a:schemeClr val="bg1"/>
                    </a:solidFill>
                  </a:tcPr>
                </a:tc>
              </a:tr>
              <a:tr h="344375">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erase()</a:t>
                      </a:r>
                      <a:endParaRPr lang="zh-CN" sz="2000" kern="100">
                        <a:solidFill>
                          <a:srgbClr val="0000FF"/>
                        </a:solidFill>
                        <a:latin typeface="Times New Roman" pitchFamily="18" charset="0"/>
                        <a:ea typeface="仿宋" pitchFamily="49" charset="-122"/>
                        <a:cs typeface="Times New Roman" pitchFamily="18" charset="0"/>
                      </a:endParaRPr>
                    </a:p>
                  </a:txBody>
                  <a:tcPr marL="51315" marR="51315"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从链表容器中删除一个或几个元素</a:t>
                      </a:r>
                    </a:p>
                  </a:txBody>
                  <a:tcPr marL="51315" marR="51315" marT="0" marB="0">
                    <a:solidFill>
                      <a:schemeClr val="bg1"/>
                    </a:solidFill>
                  </a:tcPr>
                </a:tc>
              </a:tr>
              <a:tr h="344375">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clear()</a:t>
                      </a:r>
                      <a:endParaRPr lang="zh-CN" sz="2000" kern="100">
                        <a:solidFill>
                          <a:srgbClr val="0000FF"/>
                        </a:solidFill>
                        <a:latin typeface="Times New Roman" pitchFamily="18" charset="0"/>
                        <a:ea typeface="仿宋" pitchFamily="49" charset="-122"/>
                        <a:cs typeface="Times New Roman" pitchFamily="18" charset="0"/>
                      </a:endParaRPr>
                    </a:p>
                  </a:txBody>
                  <a:tcPr marL="51315" marR="51315" marT="0" marB="0">
                    <a:solidFill>
                      <a:schemeClr val="accent6">
                        <a:lumMod val="20000"/>
                        <a:lumOff val="80000"/>
                      </a:schemeClr>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删除链表容器中所有的元素</a:t>
                      </a:r>
                    </a:p>
                  </a:txBody>
                  <a:tcPr marL="51315" marR="51315" marT="0" marB="0">
                    <a:solidFill>
                      <a:schemeClr val="accent6">
                        <a:lumMod val="20000"/>
                        <a:lumOff val="80000"/>
                      </a:schemeClr>
                    </a:solidFill>
                  </a:tcPr>
                </a:tc>
              </a:tr>
            </a:tbl>
          </a:graphicData>
        </a:graphic>
      </p:graphicFrame>
      <p:sp>
        <p:nvSpPr>
          <p:cNvPr id="8" name="灯片编号占位符 7"/>
          <p:cNvSpPr>
            <a:spLocks noGrp="1"/>
          </p:cNvSpPr>
          <p:nvPr>
            <p:ph type="sldNum" sz="quarter" idx="12"/>
          </p:nvPr>
        </p:nvSpPr>
        <p:spPr/>
        <p:txBody>
          <a:bodyPr/>
          <a:lstStyle/>
          <a:p>
            <a:fld id="{7AF016A1-9F15-429F-9EFD-84004B73C732}" type="slidenum">
              <a:rPr lang="en-US" altLang="zh-CN" smtClean="0"/>
              <a:pPr/>
              <a:t>30</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表格 14"/>
          <p:cNvGraphicFramePr>
            <a:graphicFrameLocks noGrp="1"/>
          </p:cNvGraphicFramePr>
          <p:nvPr/>
        </p:nvGraphicFramePr>
        <p:xfrm>
          <a:off x="428593" y="357166"/>
          <a:ext cx="8429686" cy="4298668"/>
        </p:xfrm>
        <a:graphic>
          <a:graphicData uri="http://schemas.openxmlformats.org/drawingml/2006/table">
            <a:tbl>
              <a:tblPr>
                <a:tableStyleId>{08FB837D-C827-4EFA-A057-4D05807E0F7C}</a:tableStyleId>
              </a:tblPr>
              <a:tblGrid>
                <a:gridCol w="813392"/>
                <a:gridCol w="1774671"/>
                <a:gridCol w="5841623"/>
              </a:tblGrid>
              <a:tr h="355928">
                <a:tc>
                  <a:txBody>
                    <a:bodyPr/>
                    <a:lstStyle/>
                    <a:p>
                      <a:pPr indent="0" algn="ctr">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类型</a:t>
                      </a:r>
                    </a:p>
                  </a:txBody>
                  <a:tcPr marL="47297" marR="47297" marT="0" marB="0" anchor="ctr">
                    <a:solidFill>
                      <a:schemeClr val="bg1"/>
                    </a:solidFill>
                  </a:tcPr>
                </a:tc>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成员函数</a:t>
                      </a:r>
                    </a:p>
                  </a:txBody>
                  <a:tcPr marL="47297" marR="47297" marT="0" marB="0">
                    <a:solidFill>
                      <a:schemeClr val="bg1"/>
                    </a:solidFill>
                  </a:tcPr>
                </a:tc>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功能说明</a:t>
                      </a:r>
                    </a:p>
                  </a:txBody>
                  <a:tcPr marL="47297" marR="47297" marT="0" marB="0">
                    <a:solidFill>
                      <a:schemeClr val="bg1"/>
                    </a:solidFill>
                  </a:tcPr>
                </a:tc>
              </a:tr>
              <a:tr h="359060">
                <a:tc rowSpan="6">
                  <a:txBody>
                    <a:bodyPr/>
                    <a:lstStyle/>
                    <a:p>
                      <a:pPr indent="0" algn="ctr">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操作</a:t>
                      </a:r>
                    </a:p>
                  </a:txBody>
                  <a:tcPr marL="47297" marR="47297" marT="0" marB="0" anchor="ctr">
                    <a:solidFill>
                      <a:schemeClr val="bg1"/>
                    </a:solidFill>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remove()</a:t>
                      </a:r>
                      <a:endParaRPr lang="zh-CN" sz="2000" kern="100">
                        <a:solidFill>
                          <a:srgbClr val="0000FF"/>
                        </a:solidFill>
                        <a:latin typeface="Times New Roman" pitchFamily="18" charset="0"/>
                        <a:ea typeface="仿宋" pitchFamily="49" charset="-122"/>
                        <a:cs typeface="Times New Roman" pitchFamily="18" charset="0"/>
                      </a:endParaRPr>
                    </a:p>
                  </a:txBody>
                  <a:tcPr marL="47297" marR="4729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删除链表容器中所有指定值的元素</a:t>
                      </a:r>
                    </a:p>
                  </a:txBody>
                  <a:tcPr marL="47297" marR="47297" marT="0" marB="0">
                    <a:solidFill>
                      <a:schemeClr val="bg1"/>
                    </a:solidFill>
                  </a:tcPr>
                </a:tc>
              </a:tr>
              <a:tr h="359060">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remove_if(cmp)</a:t>
                      </a:r>
                      <a:endParaRPr lang="zh-CN" sz="2000" kern="100">
                        <a:solidFill>
                          <a:srgbClr val="0000FF"/>
                        </a:solidFill>
                        <a:latin typeface="Times New Roman" pitchFamily="18" charset="0"/>
                        <a:ea typeface="仿宋" pitchFamily="49" charset="-122"/>
                        <a:cs typeface="Times New Roman" pitchFamily="18" charset="0"/>
                      </a:endParaRPr>
                    </a:p>
                  </a:txBody>
                  <a:tcPr marL="47297" marR="4729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删除链表容器中满足条件的元素</a:t>
                      </a:r>
                    </a:p>
                  </a:txBody>
                  <a:tcPr marL="47297" marR="47297" marT="0" marB="0">
                    <a:solidFill>
                      <a:schemeClr val="bg1"/>
                    </a:solidFill>
                  </a:tcPr>
                </a:tc>
              </a:tr>
              <a:tr h="359060">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unique()</a:t>
                      </a:r>
                      <a:endParaRPr lang="zh-CN" sz="2000" kern="100">
                        <a:solidFill>
                          <a:srgbClr val="0000FF"/>
                        </a:solidFill>
                        <a:latin typeface="Times New Roman" pitchFamily="18" charset="0"/>
                        <a:ea typeface="仿宋" pitchFamily="49" charset="-122"/>
                        <a:cs typeface="Times New Roman" pitchFamily="18" charset="0"/>
                      </a:endParaRPr>
                    </a:p>
                  </a:txBody>
                  <a:tcPr marL="47297" marR="4729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删除链表容器中相邻的重复元素</a:t>
                      </a:r>
                    </a:p>
                  </a:txBody>
                  <a:tcPr marL="47297" marR="47297" marT="0" marB="0">
                    <a:solidFill>
                      <a:schemeClr val="bg1"/>
                    </a:solidFill>
                  </a:tcPr>
                </a:tc>
              </a:tr>
              <a:tr h="359060">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merge()</a:t>
                      </a:r>
                      <a:endParaRPr lang="zh-CN" sz="2000" kern="100">
                        <a:solidFill>
                          <a:srgbClr val="0000FF"/>
                        </a:solidFill>
                        <a:latin typeface="Times New Roman" pitchFamily="18" charset="0"/>
                        <a:ea typeface="仿宋" pitchFamily="49" charset="-122"/>
                        <a:cs typeface="Times New Roman" pitchFamily="18" charset="0"/>
                      </a:endParaRPr>
                    </a:p>
                  </a:txBody>
                  <a:tcPr marL="47297" marR="4729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合并两个有序链表容器中的元素</a:t>
                      </a:r>
                    </a:p>
                  </a:txBody>
                  <a:tcPr marL="47297" marR="47297" marT="0" marB="0">
                    <a:solidFill>
                      <a:schemeClr val="bg1"/>
                    </a:solidFill>
                  </a:tcPr>
                </a:tc>
              </a:tr>
              <a:tr h="359060">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reverse()</a:t>
                      </a:r>
                      <a:endParaRPr lang="zh-CN" sz="2000" kern="100">
                        <a:solidFill>
                          <a:srgbClr val="0000FF"/>
                        </a:solidFill>
                        <a:latin typeface="Times New Roman" pitchFamily="18" charset="0"/>
                        <a:ea typeface="仿宋" pitchFamily="49" charset="-122"/>
                        <a:cs typeface="Times New Roman" pitchFamily="18" charset="0"/>
                      </a:endParaRPr>
                    </a:p>
                  </a:txBody>
                  <a:tcPr marL="47297" marR="4729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反转当前链表容器的所有元素</a:t>
                      </a:r>
                    </a:p>
                  </a:txBody>
                  <a:tcPr marL="47297" marR="47297" marT="0" marB="0">
                    <a:solidFill>
                      <a:schemeClr val="bg1"/>
                    </a:solidFill>
                  </a:tcPr>
                </a:tc>
              </a:tr>
              <a:tr h="359060">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sort()</a:t>
                      </a:r>
                      <a:endParaRPr lang="zh-CN" sz="2000" kern="100">
                        <a:solidFill>
                          <a:srgbClr val="0000FF"/>
                        </a:solidFill>
                        <a:latin typeface="Times New Roman" pitchFamily="18" charset="0"/>
                        <a:ea typeface="仿宋" pitchFamily="49" charset="-122"/>
                        <a:cs typeface="Times New Roman" pitchFamily="18" charset="0"/>
                      </a:endParaRPr>
                    </a:p>
                  </a:txBody>
                  <a:tcPr marL="47297" marR="4729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对链表容器中的元素排序</a:t>
                      </a:r>
                    </a:p>
                  </a:txBody>
                  <a:tcPr marL="47297" marR="47297" marT="0" marB="0">
                    <a:solidFill>
                      <a:schemeClr val="bg1"/>
                    </a:solidFill>
                  </a:tcPr>
                </a:tc>
              </a:tr>
              <a:tr h="359060">
                <a:tc rowSpan="4">
                  <a:txBody>
                    <a:bodyPr/>
                    <a:lstStyle/>
                    <a:p>
                      <a:pPr indent="0" algn="ctr">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迭代器</a:t>
                      </a:r>
                    </a:p>
                  </a:txBody>
                  <a:tcPr marL="47297" marR="47297" marT="0" marB="0" anchor="ctr">
                    <a:solidFill>
                      <a:schemeClr val="bg1"/>
                    </a:solidFill>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begin()</a:t>
                      </a:r>
                      <a:endParaRPr lang="zh-CN" sz="2000" kern="100">
                        <a:solidFill>
                          <a:srgbClr val="0000FF"/>
                        </a:solidFill>
                        <a:latin typeface="Times New Roman" pitchFamily="18" charset="0"/>
                        <a:ea typeface="仿宋" pitchFamily="49" charset="-122"/>
                        <a:cs typeface="Times New Roman" pitchFamily="18" charset="0"/>
                      </a:endParaRPr>
                    </a:p>
                  </a:txBody>
                  <a:tcPr marL="47297" marR="4729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返回当前链表容器中首元素的迭代器</a:t>
                      </a:r>
                    </a:p>
                  </a:txBody>
                  <a:tcPr marL="47297" marR="47297" marT="0" marB="0">
                    <a:solidFill>
                      <a:schemeClr val="bg1"/>
                    </a:solidFill>
                  </a:tcPr>
                </a:tc>
              </a:tr>
              <a:tr h="359060">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end()</a:t>
                      </a:r>
                      <a:endParaRPr lang="zh-CN" sz="2000" kern="100">
                        <a:solidFill>
                          <a:srgbClr val="0000FF"/>
                        </a:solidFill>
                        <a:latin typeface="Times New Roman" pitchFamily="18" charset="0"/>
                        <a:ea typeface="仿宋" pitchFamily="49" charset="-122"/>
                        <a:cs typeface="Times New Roman" pitchFamily="18" charset="0"/>
                      </a:endParaRPr>
                    </a:p>
                  </a:txBody>
                  <a:tcPr marL="47297" marR="4729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返回当前链表容器中末尾元素的后一个元素的迭代器</a:t>
                      </a:r>
                    </a:p>
                  </a:txBody>
                  <a:tcPr marL="47297" marR="47297" marT="0" marB="0">
                    <a:solidFill>
                      <a:schemeClr val="bg1"/>
                    </a:solidFill>
                  </a:tcPr>
                </a:tc>
              </a:tr>
              <a:tr h="359060">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rbegin()</a:t>
                      </a:r>
                      <a:endParaRPr lang="zh-CN" sz="2000" kern="100">
                        <a:solidFill>
                          <a:srgbClr val="0000FF"/>
                        </a:solidFill>
                        <a:latin typeface="Times New Roman" pitchFamily="18" charset="0"/>
                        <a:ea typeface="仿宋" pitchFamily="49" charset="-122"/>
                        <a:cs typeface="Times New Roman" pitchFamily="18" charset="0"/>
                      </a:endParaRPr>
                    </a:p>
                  </a:txBody>
                  <a:tcPr marL="47297" marR="4729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返回当前链表容器中末尾元素的迭代器</a:t>
                      </a:r>
                    </a:p>
                  </a:txBody>
                  <a:tcPr marL="47297" marR="47297" marT="0" marB="0">
                    <a:solidFill>
                      <a:schemeClr val="bg1"/>
                    </a:solidFill>
                  </a:tcPr>
                </a:tc>
              </a:tr>
              <a:tr h="359060">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rend()</a:t>
                      </a:r>
                      <a:endParaRPr lang="zh-CN" sz="2000" kern="100">
                        <a:solidFill>
                          <a:srgbClr val="0000FF"/>
                        </a:solidFill>
                        <a:latin typeface="Times New Roman" pitchFamily="18" charset="0"/>
                        <a:ea typeface="仿宋" pitchFamily="49" charset="-122"/>
                        <a:cs typeface="Times New Roman" pitchFamily="18" charset="0"/>
                      </a:endParaRPr>
                    </a:p>
                  </a:txBody>
                  <a:tcPr marL="47297" marR="47297"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返回当前链表容器中首元素的前一个元素的迭代器</a:t>
                      </a:r>
                    </a:p>
                  </a:txBody>
                  <a:tcPr marL="47297" marR="47297" marT="0" marB="0">
                    <a:solidFill>
                      <a:schemeClr val="bg1"/>
                    </a:solidFill>
                  </a:tcPr>
                </a:tc>
              </a:tr>
            </a:tbl>
          </a:graphicData>
        </a:graphic>
      </p:graphicFrame>
      <p:sp>
        <p:nvSpPr>
          <p:cNvPr id="17" name="TextBox 16"/>
          <p:cNvSpPr txBox="1"/>
          <p:nvPr/>
        </p:nvSpPr>
        <p:spPr>
          <a:xfrm>
            <a:off x="1357290" y="4963081"/>
            <a:ext cx="7215238" cy="1323439"/>
          </a:xfrm>
          <a:prstGeom prst="rect">
            <a:avLst/>
          </a:prstGeom>
          <a:solidFill>
            <a:schemeClr val="bg1">
              <a:lumMod val="95000"/>
            </a:schemeClr>
          </a:solid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spcBef>
                <a:spcPts val="0"/>
              </a:spcBef>
            </a:pPr>
            <a:r>
              <a:rPr lang="en-US" altLang="zh-CN" sz="2000" smtClean="0">
                <a:solidFill>
                  <a:srgbClr val="0000FF"/>
                </a:solidFill>
                <a:ea typeface="楷体" pitchFamily="49" charset="-122"/>
                <a:cs typeface="Times New Roman" pitchFamily="18" charset="0"/>
              </a:rPr>
              <a:t>STL</a:t>
            </a:r>
            <a:r>
              <a:rPr lang="zh-CN" altLang="zh-CN" sz="2000" smtClean="0">
                <a:solidFill>
                  <a:srgbClr val="0000FF"/>
                </a:solidFill>
                <a:ea typeface="楷体" pitchFamily="49" charset="-122"/>
                <a:cs typeface="Times New Roman" pitchFamily="18" charset="0"/>
              </a:rPr>
              <a:t>提供的</a:t>
            </a:r>
            <a:r>
              <a:rPr lang="en-US" altLang="zh-CN" sz="2000" smtClean="0">
                <a:solidFill>
                  <a:srgbClr val="0000FF"/>
                </a:solidFill>
                <a:ea typeface="楷体" pitchFamily="49" charset="-122"/>
                <a:cs typeface="Times New Roman" pitchFamily="18" charset="0"/>
              </a:rPr>
              <a:t>sort()</a:t>
            </a:r>
            <a:r>
              <a:rPr lang="zh-CN" altLang="zh-CN" sz="2000" smtClean="0">
                <a:solidFill>
                  <a:srgbClr val="0000FF"/>
                </a:solidFill>
                <a:ea typeface="楷体" pitchFamily="49" charset="-122"/>
                <a:cs typeface="Times New Roman" pitchFamily="18" charset="0"/>
              </a:rPr>
              <a:t>排序算法仅支持具有随机存取特性的容器，而</a:t>
            </a:r>
            <a:r>
              <a:rPr lang="en-US" altLang="zh-CN" sz="2000" smtClean="0">
                <a:solidFill>
                  <a:srgbClr val="0000FF"/>
                </a:solidFill>
                <a:ea typeface="楷体" pitchFamily="49" charset="-122"/>
                <a:cs typeface="Times New Roman" pitchFamily="18" charset="0"/>
              </a:rPr>
              <a:t>list</a:t>
            </a:r>
            <a:r>
              <a:rPr lang="zh-CN" altLang="zh-CN" sz="2000" smtClean="0">
                <a:solidFill>
                  <a:srgbClr val="0000FF"/>
                </a:solidFill>
                <a:ea typeface="楷体" pitchFamily="49" charset="-122"/>
                <a:cs typeface="Times New Roman" pitchFamily="18" charset="0"/>
              </a:rPr>
              <a:t>容器不支持随机访问，为此，</a:t>
            </a:r>
            <a:r>
              <a:rPr lang="en-US" altLang="zh-CN" sz="2000" smtClean="0">
                <a:solidFill>
                  <a:srgbClr val="0000FF"/>
                </a:solidFill>
                <a:ea typeface="楷体" pitchFamily="49" charset="-122"/>
                <a:cs typeface="Times New Roman" pitchFamily="18" charset="0"/>
              </a:rPr>
              <a:t>list</a:t>
            </a:r>
            <a:r>
              <a:rPr lang="zh-CN" altLang="zh-CN" sz="2000" smtClean="0">
                <a:solidFill>
                  <a:srgbClr val="0000FF"/>
                </a:solidFill>
                <a:ea typeface="楷体" pitchFamily="49" charset="-122"/>
                <a:cs typeface="Times New Roman" pitchFamily="18" charset="0"/>
              </a:rPr>
              <a:t>链表容器提供了</a:t>
            </a:r>
            <a:r>
              <a:rPr lang="en-US" altLang="zh-CN" sz="2000" smtClean="0">
                <a:solidFill>
                  <a:srgbClr val="0000FF"/>
                </a:solidFill>
                <a:ea typeface="楷体" pitchFamily="49" charset="-122"/>
                <a:cs typeface="Times New Roman" pitchFamily="18" charset="0"/>
              </a:rPr>
              <a:t>sort()</a:t>
            </a:r>
            <a:r>
              <a:rPr lang="zh-CN" altLang="zh-CN" sz="2000" smtClean="0">
                <a:solidFill>
                  <a:srgbClr val="0000FF"/>
                </a:solidFill>
                <a:ea typeface="楷体" pitchFamily="49" charset="-122"/>
                <a:cs typeface="Times New Roman" pitchFamily="18" charset="0"/>
              </a:rPr>
              <a:t>成员函数用于元素排序，类似的还有</a:t>
            </a:r>
            <a:r>
              <a:rPr lang="en-US" altLang="zh-CN" sz="2000" smtClean="0">
                <a:solidFill>
                  <a:srgbClr val="0000FF"/>
                </a:solidFill>
                <a:ea typeface="楷体" pitchFamily="49" charset="-122"/>
                <a:cs typeface="Times New Roman" pitchFamily="18" charset="0"/>
              </a:rPr>
              <a:t>unique()</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reverse()</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merge()</a:t>
            </a:r>
            <a:r>
              <a:rPr lang="zh-CN" altLang="zh-CN" sz="2000" smtClean="0">
                <a:solidFill>
                  <a:srgbClr val="0000FF"/>
                </a:solidFill>
                <a:ea typeface="楷体" pitchFamily="49" charset="-122"/>
                <a:cs typeface="Times New Roman" pitchFamily="18" charset="0"/>
              </a:rPr>
              <a:t>等成员函数。</a:t>
            </a:r>
            <a:endParaRPr lang="zh-CN" altLang="en-US" sz="2000" smtClean="0">
              <a:solidFill>
                <a:srgbClr val="0000FF"/>
              </a:solidFill>
              <a:ea typeface="楷体" pitchFamily="49" charset="-122"/>
              <a:cs typeface="Times New Roman" pitchFamily="18" charset="0"/>
            </a:endParaRPr>
          </a:p>
        </p:txBody>
      </p:sp>
      <p:grpSp>
        <p:nvGrpSpPr>
          <p:cNvPr id="18" name="组合 17"/>
          <p:cNvGrpSpPr/>
          <p:nvPr/>
        </p:nvGrpSpPr>
        <p:grpSpPr>
          <a:xfrm>
            <a:off x="285720" y="5066312"/>
            <a:ext cx="896901" cy="896901"/>
            <a:chOff x="388951" y="5103867"/>
            <a:chExt cx="896901" cy="896901"/>
          </a:xfrm>
        </p:grpSpPr>
        <p:sp>
          <p:nvSpPr>
            <p:cNvPr id="19" name="椭圆 18"/>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0" name="椭圆 19"/>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1" name="文本框 14"/>
            <p:cNvSpPr txBox="1"/>
            <p:nvPr/>
          </p:nvSpPr>
          <p:spPr>
            <a:xfrm>
              <a:off x="525185" y="5431228"/>
              <a:ext cx="646332" cy="313932"/>
            </a:xfrm>
            <a:prstGeom prst="rect">
              <a:avLst/>
            </a:prstGeom>
            <a:noFill/>
          </p:spPr>
          <p:txBody>
            <a:bodyPr wrap="none" rtlCol="0">
              <a:spAutoFit/>
            </a:bodyPr>
            <a:lstStyle/>
            <a:p>
              <a:r>
                <a:rPr lang="zh-CN" altLang="en-US" sz="1800" b="1" smtClean="0">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sp>
        <p:nvSpPr>
          <p:cNvPr id="11" name="灯片编号占位符 10"/>
          <p:cNvSpPr>
            <a:spLocks noGrp="1"/>
          </p:cNvSpPr>
          <p:nvPr>
            <p:ph type="sldNum" sz="quarter" idx="12"/>
          </p:nvPr>
        </p:nvSpPr>
        <p:spPr/>
        <p:txBody>
          <a:bodyPr/>
          <a:lstStyle/>
          <a:p>
            <a:fld id="{7AF016A1-9F15-429F-9EFD-84004B73C732}" type="slidenum">
              <a:rPr lang="en-US" altLang="zh-CN" smtClean="0"/>
              <a:pPr/>
              <a:t>31</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428860" y="428604"/>
            <a:ext cx="300039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2.2 </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字符串</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428596" y="1428736"/>
            <a:ext cx="350046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2.2.1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字符串的</a:t>
            </a:r>
            <a:r>
              <a:rPr lang="zh-CN" altLang="en-US" spc="50" smtClean="0">
                <a:ln w="11430"/>
                <a:solidFill>
                  <a:schemeClr val="bg1"/>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定义</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571472" y="2357430"/>
            <a:ext cx="8001056" cy="2834559"/>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1200"/>
              </a:spcBef>
              <a:buBlip>
                <a:blip r:embed="rId3"/>
              </a:buBlip>
            </a:pPr>
            <a:r>
              <a:rPr lang="zh-CN" altLang="zh-CN" smtClean="0">
                <a:solidFill>
                  <a:srgbClr val="0000FF"/>
                </a:solidFill>
                <a:latin typeface="Times New Roman" pitchFamily="18" charset="0"/>
                <a:ea typeface="楷体" pitchFamily="49" charset="-122"/>
                <a:cs typeface="Times New Roman" pitchFamily="18" charset="0"/>
              </a:rPr>
              <a:t>字符串简称为串，是字符的有限序列，可以看成元素类型是字符的线性表。</a:t>
            </a:r>
            <a:endParaRPr lang="en-US" altLang="zh-CN" smtClean="0">
              <a:solidFill>
                <a:srgbClr val="0000FF"/>
              </a:solidFill>
              <a:latin typeface="Times New Roman" pitchFamily="18" charset="0"/>
              <a:ea typeface="楷体" pitchFamily="49" charset="-122"/>
              <a:cs typeface="Times New Roman" pitchFamily="18" charset="0"/>
            </a:endParaRPr>
          </a:p>
          <a:p>
            <a:pPr marL="457200" indent="-457200" algn="l">
              <a:lnSpc>
                <a:spcPts val="3000"/>
              </a:lnSpc>
              <a:spcBef>
                <a:spcPts val="1200"/>
              </a:spcBef>
              <a:buBlip>
                <a:blip r:embed="rId3"/>
              </a:buBlip>
            </a:pPr>
            <a:r>
              <a:rPr lang="zh-CN" altLang="zh-CN" smtClean="0">
                <a:solidFill>
                  <a:srgbClr val="0000FF"/>
                </a:solidFill>
                <a:latin typeface="Times New Roman" pitchFamily="18" charset="0"/>
                <a:ea typeface="楷体" pitchFamily="49" charset="-122"/>
                <a:cs typeface="Times New Roman" pitchFamily="18" charset="0"/>
              </a:rPr>
              <a:t>一个串</a:t>
            </a:r>
            <a:r>
              <a:rPr lang="en-US" altLang="zh-CN" smtClean="0">
                <a:solidFill>
                  <a:srgbClr val="0000FF"/>
                </a:solidFill>
                <a:latin typeface="Times New Roman" pitchFamily="18" charset="0"/>
                <a:ea typeface="楷体" pitchFamily="49" charset="-122"/>
                <a:cs typeface="Times New Roman" pitchFamily="18" charset="0"/>
              </a:rPr>
              <a:t>s</a:t>
            </a:r>
            <a:r>
              <a:rPr lang="zh-CN" altLang="zh-CN" smtClean="0">
                <a:solidFill>
                  <a:srgbClr val="0000FF"/>
                </a:solidFill>
                <a:latin typeface="Times New Roman" pitchFamily="18" charset="0"/>
                <a:ea typeface="楷体" pitchFamily="49" charset="-122"/>
                <a:cs typeface="Times New Roman" pitchFamily="18" charset="0"/>
              </a:rPr>
              <a:t>中若干连续的字符构成的串</a:t>
            </a:r>
            <a:r>
              <a:rPr lang="en-US" altLang="zh-CN" smtClean="0">
                <a:solidFill>
                  <a:srgbClr val="0000FF"/>
                </a:solidFill>
                <a:latin typeface="Times New Roman" pitchFamily="18" charset="0"/>
                <a:ea typeface="楷体" pitchFamily="49" charset="-122"/>
                <a:cs typeface="Times New Roman" pitchFamily="18" charset="0"/>
              </a:rPr>
              <a:t>t</a:t>
            </a:r>
            <a:r>
              <a:rPr lang="zh-CN" altLang="zh-CN" smtClean="0">
                <a:solidFill>
                  <a:srgbClr val="0000FF"/>
                </a:solidFill>
                <a:latin typeface="Times New Roman" pitchFamily="18" charset="0"/>
                <a:ea typeface="楷体" pitchFamily="49" charset="-122"/>
                <a:cs typeface="Times New Roman" pitchFamily="18" charset="0"/>
              </a:rPr>
              <a:t>称为</a:t>
            </a:r>
            <a:r>
              <a:rPr lang="en-US" altLang="zh-CN" smtClean="0">
                <a:solidFill>
                  <a:srgbClr val="0000FF"/>
                </a:solidFill>
                <a:latin typeface="Times New Roman" pitchFamily="18" charset="0"/>
                <a:ea typeface="楷体" pitchFamily="49" charset="-122"/>
                <a:cs typeface="Times New Roman" pitchFamily="18" charset="0"/>
              </a:rPr>
              <a:t>s</a:t>
            </a:r>
            <a:r>
              <a:rPr lang="zh-CN" altLang="zh-CN" smtClean="0">
                <a:solidFill>
                  <a:srgbClr val="0000FF"/>
                </a:solidFill>
                <a:latin typeface="Times New Roman" pitchFamily="18" charset="0"/>
                <a:ea typeface="楷体" pitchFamily="49" charset="-122"/>
                <a:cs typeface="Times New Roman" pitchFamily="18" charset="0"/>
              </a:rPr>
              <a:t>的</a:t>
            </a:r>
            <a:r>
              <a:rPr lang="zh-CN" altLang="zh-CN" smtClean="0">
                <a:solidFill>
                  <a:srgbClr val="FF0000"/>
                </a:solidFill>
                <a:latin typeface="Times New Roman" pitchFamily="18" charset="0"/>
                <a:ea typeface="楷体" pitchFamily="49" charset="-122"/>
                <a:cs typeface="Times New Roman" pitchFamily="18" charset="0"/>
              </a:rPr>
              <a:t>子串</a:t>
            </a:r>
            <a:r>
              <a:rPr lang="zh-CN" altLang="en-US" smtClean="0">
                <a:solidFill>
                  <a:srgbClr val="0000FF"/>
                </a:solidFill>
                <a:latin typeface="Times New Roman" pitchFamily="18" charset="0"/>
                <a:ea typeface="楷体" pitchFamily="49" charset="-122"/>
                <a:cs typeface="Times New Roman" pitchFamily="18" charset="0"/>
              </a:rPr>
              <a:t>。</a:t>
            </a:r>
            <a:endParaRPr lang="en-US" altLang="zh-CN" smtClean="0">
              <a:solidFill>
                <a:srgbClr val="0000FF"/>
              </a:solidFill>
              <a:latin typeface="Times New Roman" pitchFamily="18" charset="0"/>
              <a:ea typeface="楷体" pitchFamily="49" charset="-122"/>
              <a:cs typeface="Times New Roman" pitchFamily="18" charset="0"/>
            </a:endParaRPr>
          </a:p>
          <a:p>
            <a:pPr marL="457200" indent="-457200" algn="l">
              <a:lnSpc>
                <a:spcPts val="3000"/>
              </a:lnSpc>
              <a:spcBef>
                <a:spcPts val="1200"/>
              </a:spcBef>
              <a:buBlip>
                <a:blip r:embed="rId3"/>
              </a:buBlip>
            </a:pPr>
            <a:r>
              <a:rPr lang="zh-CN" altLang="zh-CN" smtClean="0">
                <a:solidFill>
                  <a:srgbClr val="0000FF"/>
                </a:solidFill>
                <a:latin typeface="Times New Roman" pitchFamily="18" charset="0"/>
                <a:ea typeface="楷体" pitchFamily="49" charset="-122"/>
                <a:cs typeface="Times New Roman" pitchFamily="18" charset="0"/>
              </a:rPr>
              <a:t>空串是任何串的子串。</a:t>
            </a:r>
            <a:endParaRPr lang="en-US" altLang="zh-CN" smtClean="0">
              <a:solidFill>
                <a:srgbClr val="0000FF"/>
              </a:solidFill>
              <a:latin typeface="Times New Roman" pitchFamily="18" charset="0"/>
              <a:ea typeface="楷体" pitchFamily="49" charset="-122"/>
              <a:cs typeface="Times New Roman" pitchFamily="18" charset="0"/>
            </a:endParaRPr>
          </a:p>
          <a:p>
            <a:pPr marL="457200" indent="-457200" algn="l">
              <a:lnSpc>
                <a:spcPts val="3000"/>
              </a:lnSpc>
              <a:spcBef>
                <a:spcPts val="1200"/>
              </a:spcBef>
              <a:buBlip>
                <a:blip r:embed="rId3"/>
              </a:buBlip>
            </a:pPr>
            <a:r>
              <a:rPr lang="zh-CN" altLang="zh-CN" smtClean="0">
                <a:solidFill>
                  <a:srgbClr val="0000FF"/>
                </a:solidFill>
                <a:latin typeface="Times New Roman" pitchFamily="18" charset="0"/>
                <a:ea typeface="楷体" pitchFamily="49" charset="-122"/>
                <a:cs typeface="Times New Roman" pitchFamily="18" charset="0"/>
              </a:rPr>
              <a:t>两个</a:t>
            </a:r>
            <a:r>
              <a:rPr lang="zh-CN" altLang="zh-CN" smtClean="0">
                <a:solidFill>
                  <a:srgbClr val="FF0000"/>
                </a:solidFill>
                <a:latin typeface="Times New Roman" pitchFamily="18" charset="0"/>
                <a:ea typeface="楷体" pitchFamily="49" charset="-122"/>
                <a:cs typeface="Times New Roman" pitchFamily="18" charset="0"/>
              </a:rPr>
              <a:t>串相等</a:t>
            </a:r>
            <a:r>
              <a:rPr lang="zh-CN" altLang="zh-CN" smtClean="0">
                <a:solidFill>
                  <a:srgbClr val="0000FF"/>
                </a:solidFill>
                <a:latin typeface="Times New Roman" pitchFamily="18" charset="0"/>
                <a:ea typeface="楷体" pitchFamily="49" charset="-122"/>
                <a:cs typeface="Times New Roman" pitchFamily="18" charset="0"/>
              </a:rPr>
              <a:t>当且仅当它们的长度相同并且对应位置的字符均相同。</a:t>
            </a:r>
            <a:endParaRPr lang="zh-CN" altLang="en-US" smtClean="0">
              <a:solidFill>
                <a:srgbClr val="0000FF"/>
              </a:solidFill>
              <a:latin typeface="Times New Roman" pitchFamily="18" charset="0"/>
              <a:ea typeface="楷体"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32</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357158" y="546925"/>
            <a:ext cx="2214578"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1.  </a:t>
            </a:r>
            <a:r>
              <a:rPr lang="zh-CN" altLang="en-US" smtClean="0">
                <a:solidFill>
                  <a:schemeClr val="bg1"/>
                </a:solidFill>
                <a:latin typeface="微软雅黑" pitchFamily="34" charset="-122"/>
                <a:ea typeface="微软雅黑" pitchFamily="34" charset="-122"/>
              </a:rPr>
              <a:t>顺序串</a:t>
            </a:r>
            <a:endParaRPr lang="zh-CN" altLang="zh-CN" smtClean="0">
              <a:solidFill>
                <a:schemeClr val="bg1"/>
              </a:solidFill>
              <a:latin typeface="微软雅黑" pitchFamily="34" charset="-122"/>
              <a:ea typeface="微软雅黑" pitchFamily="34" charset="-122"/>
            </a:endParaRPr>
          </a:p>
        </p:txBody>
      </p:sp>
      <p:sp>
        <p:nvSpPr>
          <p:cNvPr id="5" name="TextBox 4"/>
          <p:cNvSpPr txBox="1"/>
          <p:nvPr/>
        </p:nvSpPr>
        <p:spPr>
          <a:xfrm>
            <a:off x="571472" y="1571612"/>
            <a:ext cx="7858180" cy="238112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44000" bIns="144000" rtlCol="0">
            <a:spAutoFit/>
          </a:bodyPr>
          <a:lstStyle/>
          <a:p>
            <a:pPr algn="l" defTabSz="360000">
              <a:lnSpc>
                <a:spcPts val="29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struct </a:t>
            </a:r>
            <a:r>
              <a:rPr lang="en-US" altLang="zh-CN" sz="2000" smtClean="0">
                <a:solidFill>
                  <a:srgbClr val="FF0000"/>
                </a:solidFill>
                <a:latin typeface="Times New Roman" pitchFamily="18" charset="0"/>
                <a:ea typeface="仿宋" pitchFamily="49" charset="-122"/>
                <a:cs typeface="Times New Roman" pitchFamily="18" charset="0"/>
              </a:rPr>
              <a:t>SqString</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顺序串类型</a:t>
            </a:r>
          </a:p>
          <a:p>
            <a:pPr algn="l" defTabSz="360000">
              <a:lnSpc>
                <a:spcPts val="29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char data[MaxSize];			</a:t>
            </a:r>
            <a:r>
              <a:rPr lang="en-US" altLang="zh-CN" sz="2000" smtClean="0">
                <a:solidFill>
                  <a:srgbClr val="00B0F0"/>
                </a:solidFill>
                <a:latin typeface="Times New Roman" pitchFamily="18" charset="0"/>
                <a:ea typeface="仿宋" pitchFamily="49" charset="-122"/>
                <a:cs typeface="Times New Roman" pitchFamily="18" charset="0"/>
              </a:rPr>
              <a:t>//MaxSize</a:t>
            </a:r>
            <a:r>
              <a:rPr lang="zh-CN" altLang="zh-CN" sz="2000" smtClean="0">
                <a:solidFill>
                  <a:srgbClr val="00B0F0"/>
                </a:solidFill>
                <a:latin typeface="Times New Roman" pitchFamily="18" charset="0"/>
                <a:ea typeface="仿宋" pitchFamily="49" charset="-122"/>
                <a:cs typeface="Times New Roman" pitchFamily="18" charset="0"/>
              </a:rPr>
              <a:t>为</a:t>
            </a:r>
            <a:r>
              <a:rPr lang="en-US" altLang="zh-CN" sz="2000" smtClean="0">
                <a:solidFill>
                  <a:srgbClr val="00B0F0"/>
                </a:solidFill>
                <a:latin typeface="Times New Roman" pitchFamily="18" charset="0"/>
                <a:ea typeface="仿宋" pitchFamily="49" charset="-122"/>
                <a:cs typeface="Times New Roman" pitchFamily="18" charset="0"/>
              </a:rPr>
              <a:t>data</a:t>
            </a:r>
            <a:r>
              <a:rPr lang="zh-CN" altLang="zh-CN" sz="2000" smtClean="0">
                <a:solidFill>
                  <a:srgbClr val="00B0F0"/>
                </a:solidFill>
                <a:latin typeface="Times New Roman" pitchFamily="18" charset="0"/>
                <a:ea typeface="仿宋" pitchFamily="49" charset="-122"/>
                <a:cs typeface="Times New Roman" pitchFamily="18" charset="0"/>
              </a:rPr>
              <a:t>数组的容量</a:t>
            </a:r>
          </a:p>
          <a:p>
            <a:pPr algn="l" defTabSz="360000">
              <a:lnSpc>
                <a:spcPts val="29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length;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顺序串长度即实际元素个数</a:t>
            </a:r>
          </a:p>
          <a:p>
            <a:pPr algn="l" defTabSz="360000">
              <a:lnSpc>
                <a:spcPts val="2900"/>
              </a:lnSpc>
              <a:spcBef>
                <a:spcPts val="1800"/>
              </a:spcBef>
            </a:pPr>
            <a:r>
              <a:rPr lang="en-US" altLang="zh-CN" sz="2000" smtClean="0">
                <a:solidFill>
                  <a:srgbClr val="0000FF"/>
                </a:solidFill>
                <a:latin typeface="Times New Roman" pitchFamily="18" charset="0"/>
                <a:ea typeface="仿宋" pitchFamily="49" charset="-122"/>
                <a:cs typeface="Times New Roman" pitchFamily="18" charset="0"/>
              </a:rPr>
              <a:t>    	SqList():length(0) { }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构造函数</a:t>
            </a:r>
          </a:p>
          <a:p>
            <a:pPr algn="l" defTabSz="360000">
              <a:lnSpc>
                <a:spcPts val="29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33</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85720" y="428604"/>
            <a:ext cx="2000264"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2.  </a:t>
            </a:r>
            <a:r>
              <a:rPr lang="zh-CN" altLang="en-US" smtClean="0">
                <a:solidFill>
                  <a:schemeClr val="bg1"/>
                </a:solidFill>
                <a:latin typeface="微软雅黑" pitchFamily="34" charset="-122"/>
                <a:ea typeface="微软雅黑" pitchFamily="34" charset="-122"/>
              </a:rPr>
              <a:t>链串</a:t>
            </a:r>
            <a:endParaRPr lang="zh-CN" altLang="zh-CN" smtClean="0">
              <a:solidFill>
                <a:schemeClr val="bg1"/>
              </a:solidFill>
              <a:latin typeface="微软雅黑" pitchFamily="34" charset="-122"/>
              <a:ea typeface="微软雅黑" pitchFamily="34" charset="-122"/>
            </a:endParaRPr>
          </a:p>
        </p:txBody>
      </p:sp>
      <p:sp>
        <p:nvSpPr>
          <p:cNvPr id="5" name="TextBox 4"/>
          <p:cNvSpPr txBox="1"/>
          <p:nvPr/>
        </p:nvSpPr>
        <p:spPr>
          <a:xfrm>
            <a:off x="357158" y="1285860"/>
            <a:ext cx="8358246" cy="285561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44000" bIns="144000" rtlCol="0">
            <a:spAutoFit/>
          </a:bodyPr>
          <a:lstStyle/>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struct </a:t>
            </a:r>
            <a:r>
              <a:rPr lang="en-US" altLang="zh-CN" sz="2000" smtClean="0">
                <a:solidFill>
                  <a:srgbClr val="FF0000"/>
                </a:solidFill>
                <a:latin typeface="Times New Roman" pitchFamily="18" charset="0"/>
                <a:ea typeface="仿宋" pitchFamily="49" charset="-122"/>
                <a:cs typeface="Times New Roman" pitchFamily="18" charset="0"/>
              </a:rPr>
              <a:t>SNode</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链串的结点类型</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char val;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结点值</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ListNode *next;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后继结点的地址</a:t>
            </a:r>
          </a:p>
          <a:p>
            <a:pPr algn="l" defTabSz="360000">
              <a:lnSpc>
                <a:spcPts val="2600"/>
              </a:lnSpc>
              <a:spcBef>
                <a:spcPts val="1800"/>
              </a:spcBef>
            </a:pPr>
            <a:r>
              <a:rPr lang="en-US" altLang="zh-CN" sz="2000" smtClean="0">
                <a:solidFill>
                  <a:srgbClr val="0000FF"/>
                </a:solidFill>
                <a:latin typeface="Times New Roman" pitchFamily="18" charset="0"/>
                <a:ea typeface="仿宋" pitchFamily="49" charset="-122"/>
                <a:cs typeface="Times New Roman" pitchFamily="18" charset="0"/>
              </a:rPr>
              <a:t>    	ListNode() : val(0), next(NULL) {}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默认构造函数</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ListNode(char x) : val(x), next(NULL) {}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重载构造函数</a:t>
            </a:r>
            <a:r>
              <a:rPr lang="en-US" altLang="zh-CN" sz="2000" smtClean="0">
                <a:solidFill>
                  <a:srgbClr val="00B0F0"/>
                </a:solidFill>
                <a:latin typeface="Times New Roman" pitchFamily="18" charset="0"/>
                <a:ea typeface="仿宋" pitchFamily="49" charset="-122"/>
                <a:cs typeface="Times New Roman" pitchFamily="18" charset="0"/>
              </a:rPr>
              <a:t>1</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ListNode(char x, SNode *next):val(x), next(next) {}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重载构造函数</a:t>
            </a:r>
            <a:r>
              <a:rPr lang="en-US" altLang="zh-CN" sz="2000" smtClean="0">
                <a:solidFill>
                  <a:srgbClr val="00B0F0"/>
                </a:solidFill>
                <a:latin typeface="Times New Roman" pitchFamily="18" charset="0"/>
                <a:ea typeface="仿宋" pitchFamily="49" charset="-122"/>
                <a:cs typeface="Times New Roman" pitchFamily="18" charset="0"/>
              </a:rPr>
              <a:t>2</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34</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357158" y="428604"/>
            <a:ext cx="400052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2.2.2 string</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字符串容器</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428596" y="1071546"/>
            <a:ext cx="3071834"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1.  </a:t>
            </a:r>
            <a:r>
              <a:rPr lang="zh-CN" altLang="en-US" smtClean="0">
                <a:solidFill>
                  <a:schemeClr val="bg1"/>
                </a:solidFill>
                <a:latin typeface="微软雅黑" pitchFamily="34" charset="-122"/>
                <a:ea typeface="微软雅黑" pitchFamily="34" charset="-122"/>
              </a:rPr>
              <a:t>定义</a:t>
            </a:r>
            <a:r>
              <a:rPr lang="en-US" altLang="zh-CN" smtClean="0">
                <a:solidFill>
                  <a:schemeClr val="bg1"/>
                </a:solidFill>
                <a:latin typeface="微软雅黑" pitchFamily="34" charset="-122"/>
                <a:ea typeface="微软雅黑" pitchFamily="34" charset="-122"/>
              </a:rPr>
              <a:t>string</a:t>
            </a:r>
            <a:r>
              <a:rPr lang="zh-CN" altLang="en-US" smtClean="0">
                <a:solidFill>
                  <a:schemeClr val="bg1"/>
                </a:solidFill>
                <a:latin typeface="微软雅黑" pitchFamily="34" charset="-122"/>
                <a:ea typeface="微软雅黑" pitchFamily="34" charset="-122"/>
              </a:rPr>
              <a:t>容器</a:t>
            </a:r>
            <a:endParaRPr lang="zh-CN" altLang="zh-CN" smtClean="0">
              <a:solidFill>
                <a:schemeClr val="bg1"/>
              </a:solidFill>
              <a:latin typeface="微软雅黑" pitchFamily="34" charset="-122"/>
              <a:ea typeface="微软雅黑" pitchFamily="34" charset="-122"/>
            </a:endParaRPr>
          </a:p>
        </p:txBody>
      </p:sp>
      <p:sp>
        <p:nvSpPr>
          <p:cNvPr id="6" name="TextBox 5"/>
          <p:cNvSpPr txBox="1"/>
          <p:nvPr/>
        </p:nvSpPr>
        <p:spPr>
          <a:xfrm>
            <a:off x="428596" y="2071678"/>
            <a:ext cx="8001056" cy="409342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3"/>
              </a:buBlip>
            </a:pPr>
            <a:r>
              <a:rPr lang="en-US" altLang="zh-CN" sz="2000" b="0" smtClean="0">
                <a:solidFill>
                  <a:srgbClr val="0000FF"/>
                </a:solidFill>
                <a:ea typeface="仿宋" pitchFamily="49" charset="-122"/>
                <a:cs typeface="Times New Roman" pitchFamily="18" charset="0"/>
              </a:rPr>
              <a:t>string ()</a:t>
            </a:r>
            <a:r>
              <a:rPr lang="zh-CN" altLang="zh-CN" sz="2000" b="0" smtClean="0">
                <a:solidFill>
                  <a:srgbClr val="0000FF"/>
                </a:solidFill>
                <a:ea typeface="仿宋" pitchFamily="49" charset="-122"/>
                <a:cs typeface="Times New Roman" pitchFamily="18" charset="0"/>
              </a:rPr>
              <a:t>：建立一个空的字符串。</a:t>
            </a:r>
          </a:p>
          <a:p>
            <a:pPr marL="457200" indent="-457200" algn="l">
              <a:lnSpc>
                <a:spcPts val="2800"/>
              </a:lnSpc>
              <a:spcBef>
                <a:spcPts val="600"/>
              </a:spcBef>
              <a:buBlip>
                <a:blip r:embed="rId3"/>
              </a:buBlip>
            </a:pPr>
            <a:r>
              <a:rPr lang="en-US" altLang="zh-CN" sz="2000" b="0" smtClean="0">
                <a:solidFill>
                  <a:srgbClr val="0000FF"/>
                </a:solidFill>
                <a:ea typeface="仿宋" pitchFamily="49" charset="-122"/>
                <a:cs typeface="Times New Roman" pitchFamily="18" charset="0"/>
              </a:rPr>
              <a:t>string (const string&amp; str)</a:t>
            </a:r>
            <a:r>
              <a:rPr lang="zh-CN" altLang="zh-CN" sz="2000" b="0" smtClean="0">
                <a:solidFill>
                  <a:srgbClr val="0000FF"/>
                </a:solidFill>
                <a:ea typeface="仿宋" pitchFamily="49" charset="-122"/>
                <a:cs typeface="Times New Roman" pitchFamily="18" charset="0"/>
              </a:rPr>
              <a:t>：用字符串</a:t>
            </a:r>
            <a:r>
              <a:rPr lang="en-US" altLang="zh-CN" sz="2000" b="0" smtClean="0">
                <a:solidFill>
                  <a:srgbClr val="0000FF"/>
                </a:solidFill>
                <a:ea typeface="仿宋" pitchFamily="49" charset="-122"/>
                <a:cs typeface="Times New Roman" pitchFamily="18" charset="0"/>
              </a:rPr>
              <a:t>str</a:t>
            </a:r>
            <a:r>
              <a:rPr lang="zh-CN" altLang="zh-CN" sz="2000" b="0" smtClean="0">
                <a:solidFill>
                  <a:srgbClr val="0000FF"/>
                </a:solidFill>
                <a:ea typeface="仿宋" pitchFamily="49" charset="-122"/>
                <a:cs typeface="Times New Roman" pitchFamily="18" charset="0"/>
              </a:rPr>
              <a:t>建立当前字符串。</a:t>
            </a:r>
          </a:p>
          <a:p>
            <a:pPr marL="457200" indent="-457200" algn="l">
              <a:lnSpc>
                <a:spcPts val="2800"/>
              </a:lnSpc>
              <a:spcBef>
                <a:spcPts val="600"/>
              </a:spcBef>
              <a:buBlip>
                <a:blip r:embed="rId3"/>
              </a:buBlip>
            </a:pPr>
            <a:r>
              <a:rPr lang="en-US" altLang="zh-CN" sz="2000" b="0" smtClean="0">
                <a:solidFill>
                  <a:srgbClr val="0000FF"/>
                </a:solidFill>
                <a:ea typeface="仿宋" pitchFamily="49" charset="-122"/>
                <a:cs typeface="Times New Roman" pitchFamily="18" charset="0"/>
              </a:rPr>
              <a:t>string(const string&amp; str, size_type idx)</a:t>
            </a:r>
            <a:r>
              <a:rPr lang="zh-CN" altLang="zh-CN" sz="2000" b="0" smtClean="0">
                <a:solidFill>
                  <a:srgbClr val="0000FF"/>
                </a:solidFill>
                <a:ea typeface="仿宋" pitchFamily="49" charset="-122"/>
                <a:cs typeface="Times New Roman" pitchFamily="18" charset="0"/>
              </a:rPr>
              <a:t>：用字符串</a:t>
            </a:r>
            <a:r>
              <a:rPr lang="en-US" altLang="zh-CN" sz="2000" b="0" smtClean="0">
                <a:solidFill>
                  <a:srgbClr val="0000FF"/>
                </a:solidFill>
                <a:ea typeface="仿宋" pitchFamily="49" charset="-122"/>
                <a:cs typeface="Times New Roman" pitchFamily="18" charset="0"/>
              </a:rPr>
              <a:t>str</a:t>
            </a:r>
            <a:r>
              <a:rPr lang="zh-CN" altLang="zh-CN" sz="2000" b="0" smtClean="0">
                <a:solidFill>
                  <a:srgbClr val="0000FF"/>
                </a:solidFill>
                <a:ea typeface="仿宋" pitchFamily="49" charset="-122"/>
                <a:cs typeface="Times New Roman" pitchFamily="18" charset="0"/>
              </a:rPr>
              <a:t>起始于</a:t>
            </a:r>
            <a:r>
              <a:rPr lang="en-US" altLang="zh-CN" sz="2000" b="0" smtClean="0">
                <a:solidFill>
                  <a:srgbClr val="0000FF"/>
                </a:solidFill>
                <a:ea typeface="仿宋" pitchFamily="49" charset="-122"/>
                <a:cs typeface="Times New Roman" pitchFamily="18" charset="0"/>
              </a:rPr>
              <a:t>idx</a:t>
            </a:r>
            <a:r>
              <a:rPr lang="zh-CN" altLang="zh-CN" sz="2000" b="0" smtClean="0">
                <a:solidFill>
                  <a:srgbClr val="0000FF"/>
                </a:solidFill>
                <a:ea typeface="仿宋" pitchFamily="49" charset="-122"/>
                <a:cs typeface="Times New Roman" pitchFamily="18" charset="0"/>
              </a:rPr>
              <a:t>的字符建立当前字符串。</a:t>
            </a:r>
          </a:p>
          <a:p>
            <a:pPr marL="457200" indent="-457200" algn="l">
              <a:lnSpc>
                <a:spcPts val="2800"/>
              </a:lnSpc>
              <a:spcBef>
                <a:spcPts val="600"/>
              </a:spcBef>
              <a:buBlip>
                <a:blip r:embed="rId3"/>
              </a:buBlip>
            </a:pPr>
            <a:r>
              <a:rPr lang="en-US" altLang="zh-CN" sz="2000" b="0" smtClean="0">
                <a:solidFill>
                  <a:srgbClr val="0000FF"/>
                </a:solidFill>
                <a:ea typeface="仿宋" pitchFamily="49" charset="-122"/>
                <a:cs typeface="Times New Roman" pitchFamily="18" charset="0"/>
              </a:rPr>
              <a:t>string (const string&amp; str, size_type idx, size_type num)</a:t>
            </a:r>
            <a:r>
              <a:rPr lang="zh-CN" altLang="zh-CN" sz="2000" b="0" smtClean="0">
                <a:solidFill>
                  <a:srgbClr val="0000FF"/>
                </a:solidFill>
                <a:ea typeface="仿宋" pitchFamily="49" charset="-122"/>
                <a:cs typeface="Times New Roman" pitchFamily="18" charset="0"/>
              </a:rPr>
              <a:t>：用字符串</a:t>
            </a:r>
            <a:r>
              <a:rPr lang="en-US" altLang="zh-CN" sz="2000" b="0" smtClean="0">
                <a:solidFill>
                  <a:srgbClr val="0000FF"/>
                </a:solidFill>
                <a:ea typeface="仿宋" pitchFamily="49" charset="-122"/>
                <a:cs typeface="Times New Roman" pitchFamily="18" charset="0"/>
              </a:rPr>
              <a:t>str</a:t>
            </a:r>
            <a:r>
              <a:rPr lang="zh-CN" altLang="zh-CN" sz="2000" b="0" smtClean="0">
                <a:solidFill>
                  <a:srgbClr val="0000FF"/>
                </a:solidFill>
                <a:ea typeface="仿宋" pitchFamily="49" charset="-122"/>
                <a:cs typeface="Times New Roman" pitchFamily="18" charset="0"/>
              </a:rPr>
              <a:t>起始于</a:t>
            </a:r>
            <a:r>
              <a:rPr lang="en-US" altLang="zh-CN" sz="2000" b="0" smtClean="0">
                <a:solidFill>
                  <a:srgbClr val="0000FF"/>
                </a:solidFill>
                <a:ea typeface="仿宋" pitchFamily="49" charset="-122"/>
                <a:cs typeface="Times New Roman" pitchFamily="18" charset="0"/>
              </a:rPr>
              <a:t>idx</a:t>
            </a:r>
            <a:r>
              <a:rPr lang="zh-CN" altLang="zh-CN" sz="2000" b="0" smtClean="0">
                <a:solidFill>
                  <a:srgbClr val="0000FF"/>
                </a:solidFill>
                <a:ea typeface="仿宋" pitchFamily="49" charset="-122"/>
                <a:cs typeface="Times New Roman" pitchFamily="18" charset="0"/>
              </a:rPr>
              <a:t>的</a:t>
            </a:r>
            <a:r>
              <a:rPr lang="en-US" altLang="zh-CN" sz="2000" b="0" smtClean="0">
                <a:solidFill>
                  <a:srgbClr val="0000FF"/>
                </a:solidFill>
                <a:ea typeface="仿宋" pitchFamily="49" charset="-122"/>
                <a:cs typeface="Times New Roman" pitchFamily="18" charset="0"/>
              </a:rPr>
              <a:t>num</a:t>
            </a:r>
            <a:r>
              <a:rPr lang="zh-CN" altLang="zh-CN" sz="2000" b="0" smtClean="0">
                <a:solidFill>
                  <a:srgbClr val="0000FF"/>
                </a:solidFill>
                <a:ea typeface="仿宋" pitchFamily="49" charset="-122"/>
                <a:cs typeface="Times New Roman" pitchFamily="18" charset="0"/>
              </a:rPr>
              <a:t>个字符建立当前字符串。</a:t>
            </a:r>
          </a:p>
          <a:p>
            <a:pPr marL="457200" indent="-457200" algn="l">
              <a:lnSpc>
                <a:spcPts val="2800"/>
              </a:lnSpc>
              <a:spcBef>
                <a:spcPts val="600"/>
              </a:spcBef>
              <a:buBlip>
                <a:blip r:embed="rId3"/>
              </a:buBlip>
            </a:pPr>
            <a:r>
              <a:rPr lang="en-US" altLang="zh-CN" sz="2000" b="0" smtClean="0">
                <a:solidFill>
                  <a:srgbClr val="0000FF"/>
                </a:solidFill>
                <a:ea typeface="仿宋" pitchFamily="49" charset="-122"/>
                <a:cs typeface="Times New Roman" pitchFamily="18" charset="0"/>
              </a:rPr>
              <a:t>string(const char* cstr)</a:t>
            </a:r>
            <a:r>
              <a:rPr lang="zh-CN" altLang="zh-CN" sz="2000" b="0" smtClean="0">
                <a:solidFill>
                  <a:srgbClr val="0000FF"/>
                </a:solidFill>
                <a:ea typeface="仿宋" pitchFamily="49" charset="-122"/>
                <a:cs typeface="Times New Roman" pitchFamily="18" charset="0"/>
              </a:rPr>
              <a:t>：用</a:t>
            </a:r>
            <a:r>
              <a:rPr lang="en-US" altLang="zh-CN" sz="2000" b="0" smtClean="0">
                <a:solidFill>
                  <a:srgbClr val="0000FF"/>
                </a:solidFill>
                <a:ea typeface="仿宋" pitchFamily="49" charset="-122"/>
                <a:cs typeface="Times New Roman" pitchFamily="18" charset="0"/>
              </a:rPr>
              <a:t>C-</a:t>
            </a:r>
            <a:r>
              <a:rPr lang="zh-CN" altLang="zh-CN" sz="2000" b="0" smtClean="0">
                <a:solidFill>
                  <a:srgbClr val="0000FF"/>
                </a:solidFill>
                <a:ea typeface="仿宋" pitchFamily="49" charset="-122"/>
                <a:cs typeface="Times New Roman" pitchFamily="18" charset="0"/>
              </a:rPr>
              <a:t>字符串</a:t>
            </a:r>
            <a:r>
              <a:rPr lang="en-US" altLang="zh-CN" sz="2000" b="0" smtClean="0">
                <a:solidFill>
                  <a:srgbClr val="0000FF"/>
                </a:solidFill>
                <a:ea typeface="仿宋" pitchFamily="49" charset="-122"/>
                <a:cs typeface="Times New Roman" pitchFamily="18" charset="0"/>
              </a:rPr>
              <a:t>cstr</a:t>
            </a:r>
            <a:r>
              <a:rPr lang="zh-CN" altLang="zh-CN" sz="2000" b="0" smtClean="0">
                <a:solidFill>
                  <a:srgbClr val="0000FF"/>
                </a:solidFill>
                <a:ea typeface="仿宋" pitchFamily="49" charset="-122"/>
                <a:cs typeface="Times New Roman" pitchFamily="18" charset="0"/>
              </a:rPr>
              <a:t>建立当前字符串。</a:t>
            </a:r>
          </a:p>
          <a:p>
            <a:pPr marL="457200" indent="-457200" algn="l">
              <a:lnSpc>
                <a:spcPts val="2800"/>
              </a:lnSpc>
              <a:spcBef>
                <a:spcPts val="600"/>
              </a:spcBef>
              <a:buBlip>
                <a:blip r:embed="rId3"/>
              </a:buBlip>
            </a:pPr>
            <a:r>
              <a:rPr lang="en-US" altLang="zh-CN" sz="2000" b="0" smtClean="0">
                <a:solidFill>
                  <a:srgbClr val="0000FF"/>
                </a:solidFill>
                <a:ea typeface="仿宋" pitchFamily="49" charset="-122"/>
                <a:cs typeface="Times New Roman" pitchFamily="18" charset="0"/>
              </a:rPr>
              <a:t>string (const char* chars, size_type num)</a:t>
            </a:r>
            <a:r>
              <a:rPr lang="zh-CN" altLang="zh-CN" sz="2000" b="0" smtClean="0">
                <a:solidFill>
                  <a:srgbClr val="0000FF"/>
                </a:solidFill>
                <a:ea typeface="仿宋" pitchFamily="49" charset="-122"/>
                <a:cs typeface="Times New Roman" pitchFamily="18" charset="0"/>
              </a:rPr>
              <a:t>：用</a:t>
            </a:r>
            <a:r>
              <a:rPr lang="en-US" altLang="zh-CN" sz="2000" b="0" smtClean="0">
                <a:solidFill>
                  <a:srgbClr val="0000FF"/>
                </a:solidFill>
                <a:ea typeface="仿宋" pitchFamily="49" charset="-122"/>
                <a:cs typeface="Times New Roman" pitchFamily="18" charset="0"/>
              </a:rPr>
              <a:t>C-</a:t>
            </a:r>
            <a:r>
              <a:rPr lang="zh-CN" altLang="zh-CN" sz="2000" b="0" smtClean="0">
                <a:solidFill>
                  <a:srgbClr val="0000FF"/>
                </a:solidFill>
                <a:ea typeface="仿宋" pitchFamily="49" charset="-122"/>
                <a:cs typeface="Times New Roman" pitchFamily="18" charset="0"/>
              </a:rPr>
              <a:t>字符串</a:t>
            </a:r>
            <a:r>
              <a:rPr lang="en-US" altLang="zh-CN" sz="2000" b="0" smtClean="0">
                <a:solidFill>
                  <a:srgbClr val="0000FF"/>
                </a:solidFill>
                <a:ea typeface="仿宋" pitchFamily="49" charset="-122"/>
                <a:cs typeface="Times New Roman" pitchFamily="18" charset="0"/>
              </a:rPr>
              <a:t>cstr</a:t>
            </a:r>
            <a:r>
              <a:rPr lang="zh-CN" altLang="zh-CN" sz="2000" b="0" smtClean="0">
                <a:solidFill>
                  <a:srgbClr val="0000FF"/>
                </a:solidFill>
                <a:ea typeface="仿宋" pitchFamily="49" charset="-122"/>
                <a:cs typeface="Times New Roman" pitchFamily="18" charset="0"/>
              </a:rPr>
              <a:t>开头的</a:t>
            </a:r>
            <a:r>
              <a:rPr lang="en-US" altLang="zh-CN" sz="2000" b="0" smtClean="0">
                <a:solidFill>
                  <a:srgbClr val="0000FF"/>
                </a:solidFill>
                <a:ea typeface="仿宋" pitchFamily="49" charset="-122"/>
                <a:cs typeface="Times New Roman" pitchFamily="18" charset="0"/>
              </a:rPr>
              <a:t>num</a:t>
            </a:r>
            <a:r>
              <a:rPr lang="zh-CN" altLang="zh-CN" sz="2000" b="0" smtClean="0">
                <a:solidFill>
                  <a:srgbClr val="0000FF"/>
                </a:solidFill>
                <a:ea typeface="仿宋" pitchFamily="49" charset="-122"/>
                <a:cs typeface="Times New Roman" pitchFamily="18" charset="0"/>
              </a:rPr>
              <a:t>个字符建立当前字符串。</a:t>
            </a:r>
          </a:p>
          <a:p>
            <a:pPr marL="457200" indent="-457200" algn="l">
              <a:lnSpc>
                <a:spcPts val="2800"/>
              </a:lnSpc>
              <a:spcBef>
                <a:spcPts val="600"/>
              </a:spcBef>
              <a:buBlip>
                <a:blip r:embed="rId3"/>
              </a:buBlip>
            </a:pPr>
            <a:r>
              <a:rPr lang="en-US" altLang="zh-CN" sz="2000" b="0" smtClean="0">
                <a:solidFill>
                  <a:srgbClr val="0000FF"/>
                </a:solidFill>
                <a:ea typeface="仿宋" pitchFamily="49" charset="-122"/>
                <a:cs typeface="Times New Roman" pitchFamily="18" charset="0"/>
              </a:rPr>
              <a:t>string (size_type num, char c)</a:t>
            </a:r>
            <a:r>
              <a:rPr lang="zh-CN" altLang="zh-CN" sz="2000" b="0" smtClean="0">
                <a:solidFill>
                  <a:srgbClr val="0000FF"/>
                </a:solidFill>
                <a:ea typeface="仿宋" pitchFamily="49" charset="-122"/>
                <a:cs typeface="Times New Roman" pitchFamily="18" charset="0"/>
              </a:rPr>
              <a:t>：用</a:t>
            </a:r>
            <a:r>
              <a:rPr lang="en-US" altLang="zh-CN" sz="2000" b="0" smtClean="0">
                <a:solidFill>
                  <a:srgbClr val="0000FF"/>
                </a:solidFill>
                <a:ea typeface="仿宋" pitchFamily="49" charset="-122"/>
                <a:cs typeface="Times New Roman" pitchFamily="18" charset="0"/>
              </a:rPr>
              <a:t>num</a:t>
            </a:r>
            <a:r>
              <a:rPr lang="zh-CN" altLang="zh-CN" sz="2000" b="0" smtClean="0">
                <a:solidFill>
                  <a:srgbClr val="0000FF"/>
                </a:solidFill>
                <a:ea typeface="仿宋" pitchFamily="49" charset="-122"/>
                <a:cs typeface="Times New Roman" pitchFamily="18" charset="0"/>
              </a:rPr>
              <a:t>个字符</a:t>
            </a:r>
            <a:r>
              <a:rPr lang="en-US" altLang="zh-CN" sz="2000" b="0" smtClean="0">
                <a:solidFill>
                  <a:srgbClr val="0000FF"/>
                </a:solidFill>
                <a:ea typeface="仿宋" pitchFamily="49" charset="-122"/>
                <a:cs typeface="Times New Roman" pitchFamily="18" charset="0"/>
              </a:rPr>
              <a:t>c</a:t>
            </a:r>
            <a:r>
              <a:rPr lang="zh-CN" altLang="zh-CN" sz="2000" b="0" smtClean="0">
                <a:solidFill>
                  <a:srgbClr val="0000FF"/>
                </a:solidFill>
                <a:ea typeface="仿宋" pitchFamily="49" charset="-122"/>
                <a:cs typeface="Times New Roman" pitchFamily="18" charset="0"/>
              </a:rPr>
              <a:t>建立当前字符串。</a:t>
            </a:r>
            <a:endParaRPr lang="zh-CN" altLang="en-US" sz="2000" b="0" smtClean="0">
              <a:solidFill>
                <a:srgbClr val="0000FF"/>
              </a:solidFill>
              <a:ea typeface="仿宋"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35</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571480"/>
            <a:ext cx="3429024"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2.  string</a:t>
            </a:r>
            <a:r>
              <a:rPr lang="zh-CN" altLang="en-US" smtClean="0">
                <a:solidFill>
                  <a:schemeClr val="bg1"/>
                </a:solidFill>
                <a:latin typeface="微软雅黑" pitchFamily="34" charset="-122"/>
                <a:ea typeface="微软雅黑" pitchFamily="34" charset="-122"/>
              </a:rPr>
              <a:t>的成员函数</a:t>
            </a:r>
            <a:endParaRPr lang="zh-CN" altLang="zh-CN" smtClean="0">
              <a:solidFill>
                <a:schemeClr val="bg1"/>
              </a:solidFill>
              <a:latin typeface="微软雅黑" pitchFamily="34" charset="-122"/>
              <a:ea typeface="微软雅黑" pitchFamily="34" charset="-122"/>
            </a:endParaRPr>
          </a:p>
        </p:txBody>
      </p:sp>
      <p:graphicFrame>
        <p:nvGraphicFramePr>
          <p:cNvPr id="5" name="表格 4"/>
          <p:cNvGraphicFramePr>
            <a:graphicFrameLocks noGrp="1"/>
          </p:cNvGraphicFramePr>
          <p:nvPr/>
        </p:nvGraphicFramePr>
        <p:xfrm>
          <a:off x="357158" y="1571612"/>
          <a:ext cx="8001056" cy="3428687"/>
        </p:xfrm>
        <a:graphic>
          <a:graphicData uri="http://schemas.openxmlformats.org/drawingml/2006/table">
            <a:tbl>
              <a:tblPr>
                <a:tableStyleId>{35758FB7-9AC5-4552-8A53-C91805E547FA}</a:tableStyleId>
              </a:tblPr>
              <a:tblGrid>
                <a:gridCol w="1355830"/>
                <a:gridCol w="1644566"/>
                <a:gridCol w="5000660"/>
              </a:tblGrid>
              <a:tr h="389907">
                <a:tc>
                  <a:txBody>
                    <a:bodyPr/>
                    <a:lstStyle/>
                    <a:p>
                      <a:pPr indent="0" algn="ctr">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类型</a:t>
                      </a:r>
                    </a:p>
                  </a:txBody>
                  <a:tcPr marL="52476" marR="52476" marT="0" marB="0" anchor="ctr">
                    <a:solidFill>
                      <a:schemeClr val="bg1"/>
                    </a:solidFill>
                  </a:tcPr>
                </a:tc>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成员函数</a:t>
                      </a:r>
                    </a:p>
                  </a:txBody>
                  <a:tcPr marL="52476" marR="52476" marT="0" marB="0">
                    <a:solidFill>
                      <a:schemeClr val="bg1"/>
                    </a:solidFill>
                  </a:tcPr>
                </a:tc>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功能说明</a:t>
                      </a:r>
                    </a:p>
                  </a:txBody>
                  <a:tcPr marL="52476" marR="52476" marT="0" marB="0">
                    <a:solidFill>
                      <a:schemeClr val="bg1"/>
                    </a:solidFill>
                  </a:tcPr>
                </a:tc>
              </a:tr>
              <a:tr h="393338">
                <a:tc rowSpan="3">
                  <a:txBody>
                    <a:bodyPr/>
                    <a:lstStyle/>
                    <a:p>
                      <a:pPr indent="0" algn="ctr">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容量</a:t>
                      </a:r>
                    </a:p>
                  </a:txBody>
                  <a:tcPr marL="52476" marR="52476" marT="0" marB="0" anchor="ctr">
                    <a:solidFill>
                      <a:schemeClr val="bg1"/>
                    </a:solidFill>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empty()</a:t>
                      </a:r>
                      <a:endParaRPr lang="zh-CN" sz="2000" kern="100">
                        <a:solidFill>
                          <a:srgbClr val="0000FF"/>
                        </a:solidFill>
                        <a:latin typeface="Times New Roman" pitchFamily="18" charset="0"/>
                        <a:ea typeface="仿宋" pitchFamily="49" charset="-122"/>
                        <a:cs typeface="Times New Roman" pitchFamily="18" charset="0"/>
                      </a:endParaRPr>
                    </a:p>
                  </a:txBody>
                  <a:tcPr marL="52476" marR="52476"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判断当前字符串是否为空串</a:t>
                      </a:r>
                    </a:p>
                  </a:txBody>
                  <a:tcPr marL="52476" marR="52476" marT="0" marB="0">
                    <a:solidFill>
                      <a:schemeClr val="bg1"/>
                    </a:solidFill>
                  </a:tcPr>
                </a:tc>
              </a:tr>
              <a:tr h="393338">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size()</a:t>
                      </a:r>
                      <a:endParaRPr lang="zh-CN" sz="2000" kern="100">
                        <a:solidFill>
                          <a:srgbClr val="0000FF"/>
                        </a:solidFill>
                        <a:latin typeface="Times New Roman" pitchFamily="18" charset="0"/>
                        <a:ea typeface="仿宋" pitchFamily="49" charset="-122"/>
                        <a:cs typeface="Times New Roman" pitchFamily="18" charset="0"/>
                      </a:endParaRPr>
                    </a:p>
                  </a:txBody>
                  <a:tcPr marL="52476" marR="52476"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返回当前字符串的长度</a:t>
                      </a:r>
                    </a:p>
                  </a:txBody>
                  <a:tcPr marL="52476" marR="52476" marT="0" marB="0">
                    <a:solidFill>
                      <a:schemeClr val="bg1"/>
                    </a:solidFill>
                  </a:tcPr>
                </a:tc>
              </a:tr>
              <a:tr h="393338">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length()</a:t>
                      </a:r>
                      <a:endParaRPr lang="zh-CN" sz="2000" kern="100">
                        <a:solidFill>
                          <a:srgbClr val="0000FF"/>
                        </a:solidFill>
                        <a:latin typeface="Times New Roman" pitchFamily="18" charset="0"/>
                        <a:ea typeface="仿宋" pitchFamily="49" charset="-122"/>
                        <a:cs typeface="Times New Roman" pitchFamily="18" charset="0"/>
                      </a:endParaRPr>
                    </a:p>
                  </a:txBody>
                  <a:tcPr marL="52476" marR="52476"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与</a:t>
                      </a:r>
                      <a:r>
                        <a:rPr lang="en-US" sz="2000" kern="100">
                          <a:solidFill>
                            <a:srgbClr val="0000FF"/>
                          </a:solidFill>
                          <a:latin typeface="Times New Roman" pitchFamily="18" charset="0"/>
                          <a:ea typeface="仿宋" pitchFamily="49" charset="-122"/>
                          <a:cs typeface="Times New Roman" pitchFamily="18" charset="0"/>
                        </a:rPr>
                        <a:t>size()</a:t>
                      </a:r>
                      <a:r>
                        <a:rPr lang="zh-CN" sz="2000" kern="100">
                          <a:solidFill>
                            <a:srgbClr val="0000FF"/>
                          </a:solidFill>
                          <a:latin typeface="Times New Roman" pitchFamily="18" charset="0"/>
                          <a:ea typeface="仿宋" pitchFamily="49" charset="-122"/>
                          <a:cs typeface="Times New Roman" pitchFamily="18" charset="0"/>
                        </a:rPr>
                        <a:t>相同</a:t>
                      </a:r>
                    </a:p>
                  </a:txBody>
                  <a:tcPr marL="52476" marR="52476" marT="0" marB="0">
                    <a:solidFill>
                      <a:schemeClr val="bg1"/>
                    </a:solidFill>
                  </a:tcPr>
                </a:tc>
              </a:tr>
              <a:tr h="393338">
                <a:tc rowSpan="4">
                  <a:txBody>
                    <a:bodyPr/>
                    <a:lstStyle/>
                    <a:p>
                      <a:pPr indent="0" algn="ctr">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访问元素</a:t>
                      </a:r>
                    </a:p>
                  </a:txBody>
                  <a:tcPr marL="52476" marR="52476" marT="0" marB="0" anchor="ctr">
                    <a:solidFill>
                      <a:schemeClr val="bg1"/>
                    </a:solidFill>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back()</a:t>
                      </a:r>
                      <a:endParaRPr lang="zh-CN" sz="2000" kern="100">
                        <a:solidFill>
                          <a:srgbClr val="0000FF"/>
                        </a:solidFill>
                        <a:latin typeface="Times New Roman" pitchFamily="18" charset="0"/>
                        <a:ea typeface="仿宋" pitchFamily="49" charset="-122"/>
                        <a:cs typeface="Times New Roman" pitchFamily="18" charset="0"/>
                      </a:endParaRPr>
                    </a:p>
                  </a:txBody>
                  <a:tcPr marL="52476" marR="52476"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返回当前字符串容器的末尾元素</a:t>
                      </a:r>
                    </a:p>
                  </a:txBody>
                  <a:tcPr marL="52476" marR="52476" marT="0" marB="0">
                    <a:solidFill>
                      <a:schemeClr val="bg1"/>
                    </a:solidFill>
                  </a:tcPr>
                </a:tc>
              </a:tr>
              <a:tr h="393338">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front()</a:t>
                      </a:r>
                      <a:endParaRPr lang="zh-CN" sz="2000" kern="100">
                        <a:solidFill>
                          <a:srgbClr val="0000FF"/>
                        </a:solidFill>
                        <a:latin typeface="Times New Roman" pitchFamily="18" charset="0"/>
                        <a:ea typeface="仿宋" pitchFamily="49" charset="-122"/>
                        <a:cs typeface="Times New Roman" pitchFamily="18" charset="0"/>
                      </a:endParaRPr>
                    </a:p>
                  </a:txBody>
                  <a:tcPr marL="52476" marR="52476"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返回当前字符串容器的首元素</a:t>
                      </a:r>
                    </a:p>
                  </a:txBody>
                  <a:tcPr marL="52476" marR="52476" marT="0" marB="0">
                    <a:solidFill>
                      <a:schemeClr val="bg1"/>
                    </a:solidFill>
                  </a:tcPr>
                </a:tc>
              </a:tr>
              <a:tr h="393338">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[idx]</a:t>
                      </a:r>
                      <a:endParaRPr lang="zh-CN" sz="2000" kern="100">
                        <a:solidFill>
                          <a:srgbClr val="0000FF"/>
                        </a:solidFill>
                        <a:latin typeface="Times New Roman" pitchFamily="18" charset="0"/>
                        <a:ea typeface="仿宋" pitchFamily="49" charset="-122"/>
                        <a:cs typeface="Times New Roman" pitchFamily="18" charset="0"/>
                      </a:endParaRPr>
                    </a:p>
                  </a:txBody>
                  <a:tcPr marL="52476" marR="52476"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返回当前字符串位于</a:t>
                      </a:r>
                      <a:r>
                        <a:rPr lang="en-US" sz="2000" kern="100">
                          <a:solidFill>
                            <a:srgbClr val="0000FF"/>
                          </a:solidFill>
                          <a:latin typeface="Times New Roman" pitchFamily="18" charset="0"/>
                          <a:ea typeface="仿宋" pitchFamily="49" charset="-122"/>
                          <a:cs typeface="Times New Roman" pitchFamily="18" charset="0"/>
                        </a:rPr>
                        <a:t>idx</a:t>
                      </a:r>
                      <a:r>
                        <a:rPr lang="zh-CN" sz="2000" kern="100">
                          <a:solidFill>
                            <a:srgbClr val="0000FF"/>
                          </a:solidFill>
                          <a:latin typeface="Times New Roman" pitchFamily="18" charset="0"/>
                          <a:ea typeface="仿宋" pitchFamily="49" charset="-122"/>
                          <a:cs typeface="Times New Roman" pitchFamily="18" charset="0"/>
                        </a:rPr>
                        <a:t>位置的字符，</a:t>
                      </a:r>
                      <a:r>
                        <a:rPr lang="en-US" sz="2000" kern="100">
                          <a:solidFill>
                            <a:srgbClr val="0000FF"/>
                          </a:solidFill>
                          <a:latin typeface="Times New Roman" pitchFamily="18" charset="0"/>
                          <a:ea typeface="仿宋" pitchFamily="49" charset="-122"/>
                          <a:cs typeface="Times New Roman" pitchFamily="18" charset="0"/>
                        </a:rPr>
                        <a:t>idx</a:t>
                      </a:r>
                      <a:r>
                        <a:rPr lang="zh-CN" sz="2000" kern="100">
                          <a:solidFill>
                            <a:srgbClr val="0000FF"/>
                          </a:solidFill>
                          <a:latin typeface="Times New Roman" pitchFamily="18" charset="0"/>
                          <a:ea typeface="仿宋" pitchFamily="49" charset="-122"/>
                          <a:cs typeface="Times New Roman" pitchFamily="18" charset="0"/>
                        </a:rPr>
                        <a:t>从</a:t>
                      </a:r>
                      <a:r>
                        <a:rPr lang="en-US" sz="2000" kern="100">
                          <a:solidFill>
                            <a:srgbClr val="0000FF"/>
                          </a:solidFill>
                          <a:latin typeface="Times New Roman" pitchFamily="18" charset="0"/>
                          <a:ea typeface="仿宋" pitchFamily="49" charset="-122"/>
                          <a:cs typeface="Times New Roman" pitchFamily="18" charset="0"/>
                        </a:rPr>
                        <a:t>0</a:t>
                      </a:r>
                      <a:r>
                        <a:rPr lang="zh-CN" sz="2000" kern="100">
                          <a:solidFill>
                            <a:srgbClr val="0000FF"/>
                          </a:solidFill>
                          <a:latin typeface="Times New Roman" pitchFamily="18" charset="0"/>
                          <a:ea typeface="仿宋" pitchFamily="49" charset="-122"/>
                          <a:cs typeface="Times New Roman" pitchFamily="18" charset="0"/>
                        </a:rPr>
                        <a:t>开始</a:t>
                      </a:r>
                    </a:p>
                  </a:txBody>
                  <a:tcPr marL="52476" marR="52476" marT="0" marB="0">
                    <a:solidFill>
                      <a:schemeClr val="bg1"/>
                    </a:solidFill>
                  </a:tcPr>
                </a:tc>
              </a:tr>
              <a:tr h="393338">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at(idx)</a:t>
                      </a:r>
                      <a:endParaRPr lang="zh-CN" sz="2000" kern="100">
                        <a:solidFill>
                          <a:srgbClr val="0000FF"/>
                        </a:solidFill>
                        <a:latin typeface="Times New Roman" pitchFamily="18" charset="0"/>
                        <a:ea typeface="仿宋" pitchFamily="49" charset="-122"/>
                        <a:cs typeface="Times New Roman" pitchFamily="18" charset="0"/>
                      </a:endParaRPr>
                    </a:p>
                  </a:txBody>
                  <a:tcPr marL="52476" marR="52476"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返回当前字符串位于</a:t>
                      </a:r>
                      <a:r>
                        <a:rPr lang="en-US" sz="2000" kern="100">
                          <a:solidFill>
                            <a:srgbClr val="0000FF"/>
                          </a:solidFill>
                          <a:latin typeface="Times New Roman" pitchFamily="18" charset="0"/>
                          <a:ea typeface="仿宋" pitchFamily="49" charset="-122"/>
                          <a:cs typeface="Times New Roman" pitchFamily="18" charset="0"/>
                        </a:rPr>
                        <a:t>idx</a:t>
                      </a:r>
                      <a:r>
                        <a:rPr lang="zh-CN" sz="2000" kern="100">
                          <a:solidFill>
                            <a:srgbClr val="0000FF"/>
                          </a:solidFill>
                          <a:latin typeface="Times New Roman" pitchFamily="18" charset="0"/>
                          <a:ea typeface="仿宋" pitchFamily="49" charset="-122"/>
                          <a:cs typeface="Times New Roman" pitchFamily="18" charset="0"/>
                        </a:rPr>
                        <a:t>位置的字符</a:t>
                      </a:r>
                    </a:p>
                  </a:txBody>
                  <a:tcPr marL="52476" marR="52476" marT="0" marB="0">
                    <a:solidFill>
                      <a:schemeClr val="bg1"/>
                    </a:solidFill>
                  </a:tcPr>
                </a:tc>
              </a:tr>
            </a:tbl>
          </a:graphicData>
        </a:graphic>
      </p:graphicFrame>
      <p:sp>
        <p:nvSpPr>
          <p:cNvPr id="7" name="灯片编号占位符 6"/>
          <p:cNvSpPr>
            <a:spLocks noGrp="1"/>
          </p:cNvSpPr>
          <p:nvPr>
            <p:ph type="sldNum" sz="quarter" idx="12"/>
          </p:nvPr>
        </p:nvSpPr>
        <p:spPr/>
        <p:txBody>
          <a:bodyPr/>
          <a:lstStyle/>
          <a:p>
            <a:fld id="{7AF016A1-9F15-429F-9EFD-84004B73C732}" type="slidenum">
              <a:rPr lang="en-US" altLang="zh-CN" smtClean="0"/>
              <a:pPr/>
              <a:t>36</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nvGraphicFramePr>
        <p:xfrm>
          <a:off x="214281" y="214290"/>
          <a:ext cx="8715437" cy="5929476"/>
        </p:xfrm>
        <a:graphic>
          <a:graphicData uri="http://schemas.openxmlformats.org/drawingml/2006/table">
            <a:tbl>
              <a:tblPr>
                <a:tableStyleId>{35758FB7-9AC5-4552-8A53-C91805E547FA}</a:tableStyleId>
              </a:tblPr>
              <a:tblGrid>
                <a:gridCol w="792313"/>
                <a:gridCol w="3309070"/>
                <a:gridCol w="4614054"/>
              </a:tblGrid>
              <a:tr h="355477">
                <a:tc>
                  <a:txBody>
                    <a:bodyPr/>
                    <a:lstStyle/>
                    <a:p>
                      <a:pPr indent="0" algn="ctr">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类型</a:t>
                      </a:r>
                    </a:p>
                  </a:txBody>
                  <a:tcPr marL="52476" marR="52476" marT="0" marB="0" anchor="ctr">
                    <a:solidFill>
                      <a:schemeClr val="bg1"/>
                    </a:solidFill>
                  </a:tcPr>
                </a:tc>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成员函数</a:t>
                      </a:r>
                    </a:p>
                  </a:txBody>
                  <a:tcPr marL="52476" marR="52476" marT="0" marB="0">
                    <a:solidFill>
                      <a:schemeClr val="bg1"/>
                    </a:solidFill>
                  </a:tcPr>
                </a:tc>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功能说明</a:t>
                      </a:r>
                    </a:p>
                  </a:txBody>
                  <a:tcPr marL="52476" marR="52476" marT="0" marB="0">
                    <a:solidFill>
                      <a:schemeClr val="bg1"/>
                    </a:solidFill>
                  </a:tcPr>
                </a:tc>
              </a:tr>
              <a:tr h="398134">
                <a:tc rowSpan="10">
                  <a:txBody>
                    <a:bodyPr/>
                    <a:lstStyle/>
                    <a:p>
                      <a:pPr marL="0" indent="0" algn="ctr">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更新</a:t>
                      </a:r>
                    </a:p>
                  </a:txBody>
                  <a:tcPr marL="52476" marR="52476" marT="0" marB="0" anchor="ctr">
                    <a:solidFill>
                      <a:schemeClr val="bg1"/>
                    </a:solidFill>
                  </a:tcPr>
                </a:tc>
                <a:tc>
                  <a:txBody>
                    <a:bodyPr/>
                    <a:lstStyle/>
                    <a:p>
                      <a:pPr marL="0" indent="0" algn="l">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append(str)</a:t>
                      </a:r>
                      <a:endParaRPr lang="zh-CN" sz="2000">
                        <a:solidFill>
                          <a:srgbClr val="0000FF"/>
                        </a:solidFill>
                        <a:latin typeface="Times New Roman" pitchFamily="18" charset="0"/>
                        <a:ea typeface="仿宋" pitchFamily="49" charset="-122"/>
                        <a:cs typeface="Times New Roman" pitchFamily="18" charset="0"/>
                      </a:endParaRPr>
                    </a:p>
                  </a:txBody>
                  <a:tcPr marL="52476" marR="52476" marT="0" marB="0">
                    <a:solidFill>
                      <a:schemeClr val="bg1"/>
                    </a:solidFill>
                  </a:tcPr>
                </a:tc>
                <a:tc>
                  <a:txBody>
                    <a:bodyPr/>
                    <a:lstStyle/>
                    <a:p>
                      <a:pPr marL="0" indent="0" algn="l">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在当前字符串的末尾添加一个字符串</a:t>
                      </a:r>
                      <a:r>
                        <a:rPr lang="en-US" sz="2000">
                          <a:solidFill>
                            <a:srgbClr val="0000FF"/>
                          </a:solidFill>
                          <a:latin typeface="Times New Roman" pitchFamily="18" charset="0"/>
                          <a:ea typeface="仿宋" pitchFamily="49" charset="-122"/>
                          <a:cs typeface="Times New Roman" pitchFamily="18" charset="0"/>
                        </a:rPr>
                        <a:t>str</a:t>
                      </a:r>
                      <a:endParaRPr lang="zh-CN" sz="2000">
                        <a:solidFill>
                          <a:srgbClr val="0000FF"/>
                        </a:solidFill>
                        <a:latin typeface="Times New Roman" pitchFamily="18" charset="0"/>
                        <a:ea typeface="仿宋" pitchFamily="49" charset="-122"/>
                        <a:cs typeface="Times New Roman" pitchFamily="18" charset="0"/>
                      </a:endParaRPr>
                    </a:p>
                  </a:txBody>
                  <a:tcPr marL="52476" marR="52476" marT="0" marB="0">
                    <a:solidFill>
                      <a:schemeClr val="bg1"/>
                    </a:solidFill>
                  </a:tcPr>
                </a:tc>
              </a:tr>
              <a:tr h="398134">
                <a:tc vMerge="1">
                  <a:txBody>
                    <a:bodyPr/>
                    <a:lstStyle/>
                    <a:p>
                      <a:endParaRPr lang="zh-CN" altLang="en-US"/>
                    </a:p>
                  </a:txBody>
                  <a:tcPr/>
                </a:tc>
                <a:tc>
                  <a:txBody>
                    <a:bodyPr/>
                    <a:lstStyle/>
                    <a:p>
                      <a:pPr marL="0" indent="0" algn="l">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push_back(c)</a:t>
                      </a:r>
                      <a:endParaRPr lang="zh-CN" sz="2000">
                        <a:solidFill>
                          <a:srgbClr val="0000FF"/>
                        </a:solidFill>
                        <a:latin typeface="Times New Roman" pitchFamily="18" charset="0"/>
                        <a:ea typeface="仿宋" pitchFamily="49" charset="-122"/>
                        <a:cs typeface="Times New Roman" pitchFamily="18" charset="0"/>
                      </a:endParaRPr>
                    </a:p>
                  </a:txBody>
                  <a:tcPr marL="52476" marR="52476" marT="0" marB="0">
                    <a:solidFill>
                      <a:schemeClr val="bg1"/>
                    </a:solidFill>
                  </a:tcPr>
                </a:tc>
                <a:tc>
                  <a:txBody>
                    <a:bodyPr/>
                    <a:lstStyle/>
                    <a:p>
                      <a:pPr marL="0" indent="0" algn="l">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在当前字符串的末尾添加一个字符</a:t>
                      </a:r>
                      <a:r>
                        <a:rPr lang="en-US" sz="2000">
                          <a:solidFill>
                            <a:srgbClr val="0000FF"/>
                          </a:solidFill>
                          <a:latin typeface="Times New Roman" pitchFamily="18" charset="0"/>
                          <a:ea typeface="仿宋" pitchFamily="49" charset="-122"/>
                          <a:cs typeface="Times New Roman" pitchFamily="18" charset="0"/>
                        </a:rPr>
                        <a:t>c</a:t>
                      </a:r>
                      <a:endParaRPr lang="zh-CN" sz="2000">
                        <a:solidFill>
                          <a:srgbClr val="0000FF"/>
                        </a:solidFill>
                        <a:latin typeface="Times New Roman" pitchFamily="18" charset="0"/>
                        <a:ea typeface="仿宋" pitchFamily="49" charset="-122"/>
                        <a:cs typeface="Times New Roman" pitchFamily="18" charset="0"/>
                      </a:endParaRPr>
                    </a:p>
                  </a:txBody>
                  <a:tcPr marL="52476" marR="52476" marT="0" marB="0">
                    <a:solidFill>
                      <a:schemeClr val="bg1"/>
                    </a:solidFill>
                  </a:tcPr>
                </a:tc>
              </a:tr>
              <a:tr h="796268">
                <a:tc vMerge="1">
                  <a:txBody>
                    <a:bodyPr/>
                    <a:lstStyle/>
                    <a:p>
                      <a:endParaRPr lang="zh-CN" altLang="en-US"/>
                    </a:p>
                  </a:txBody>
                  <a:tcPr/>
                </a:tc>
                <a:tc>
                  <a:txBody>
                    <a:bodyPr/>
                    <a:lstStyle/>
                    <a:p>
                      <a:pPr indent="0" algn="l">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insert(size_type idx,</a:t>
                      </a:r>
                      <a:endParaRPr lang="zh-CN" sz="2000" kern="100">
                        <a:solidFill>
                          <a:srgbClr val="0000FF"/>
                        </a:solidFill>
                        <a:latin typeface="Times New Roman" pitchFamily="18" charset="0"/>
                        <a:ea typeface="仿宋" pitchFamily="49" charset="-122"/>
                        <a:cs typeface="Times New Roman" pitchFamily="18" charset="0"/>
                      </a:endParaRPr>
                    </a:p>
                    <a:p>
                      <a:pPr indent="0" algn="l">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const string&amp;str)</a:t>
                      </a:r>
                      <a:endParaRPr lang="zh-CN" sz="2000" kern="100">
                        <a:solidFill>
                          <a:srgbClr val="0000FF"/>
                        </a:solidFill>
                        <a:latin typeface="Times New Roman" pitchFamily="18" charset="0"/>
                        <a:ea typeface="仿宋" pitchFamily="49" charset="-122"/>
                        <a:cs typeface="Times New Roman" pitchFamily="18" charset="0"/>
                      </a:endParaRPr>
                    </a:p>
                  </a:txBody>
                  <a:tcPr marL="52476" marR="52476" marT="0" marB="0">
                    <a:solidFill>
                      <a:schemeClr val="bg1"/>
                    </a:solidFill>
                  </a:tcPr>
                </a:tc>
                <a:tc>
                  <a:txBody>
                    <a:bodyPr/>
                    <a:lstStyle/>
                    <a:p>
                      <a:pPr indent="0" algn="l">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在当前字符串的</a:t>
                      </a:r>
                      <a:r>
                        <a:rPr lang="en-US" sz="2000" kern="100">
                          <a:solidFill>
                            <a:srgbClr val="0000FF"/>
                          </a:solidFill>
                          <a:latin typeface="Times New Roman" pitchFamily="18" charset="0"/>
                          <a:ea typeface="仿宋" pitchFamily="49" charset="-122"/>
                          <a:cs typeface="Times New Roman" pitchFamily="18" charset="0"/>
                        </a:rPr>
                        <a:t>idx</a:t>
                      </a:r>
                      <a:r>
                        <a:rPr lang="zh-CN" sz="2000" kern="100">
                          <a:solidFill>
                            <a:srgbClr val="0000FF"/>
                          </a:solidFill>
                          <a:latin typeface="Times New Roman" pitchFamily="18" charset="0"/>
                          <a:ea typeface="仿宋" pitchFamily="49" charset="-122"/>
                          <a:cs typeface="Times New Roman" pitchFamily="18" charset="0"/>
                        </a:rPr>
                        <a:t>序号处插入一个字符串</a:t>
                      </a:r>
                      <a:r>
                        <a:rPr lang="en-US" sz="2000" kern="100">
                          <a:solidFill>
                            <a:srgbClr val="0000FF"/>
                          </a:solidFill>
                          <a:latin typeface="Times New Roman" pitchFamily="18" charset="0"/>
                          <a:ea typeface="仿宋" pitchFamily="49" charset="-122"/>
                          <a:cs typeface="Times New Roman" pitchFamily="18" charset="0"/>
                        </a:rPr>
                        <a:t>str</a:t>
                      </a:r>
                      <a:endParaRPr lang="zh-CN" sz="2000" kern="100">
                        <a:solidFill>
                          <a:srgbClr val="0000FF"/>
                        </a:solidFill>
                        <a:latin typeface="Times New Roman" pitchFamily="18" charset="0"/>
                        <a:ea typeface="仿宋" pitchFamily="49" charset="-122"/>
                        <a:cs typeface="Times New Roman" pitchFamily="18" charset="0"/>
                      </a:endParaRPr>
                    </a:p>
                  </a:txBody>
                  <a:tcPr marL="52476" marR="52476" marT="0" marB="0">
                    <a:solidFill>
                      <a:schemeClr val="bg1"/>
                    </a:solidFill>
                  </a:tcPr>
                </a:tc>
              </a:tr>
              <a:tr h="796268">
                <a:tc vMerge="1">
                  <a:txBody>
                    <a:bodyPr/>
                    <a:lstStyle/>
                    <a:p>
                      <a:endParaRPr lang="zh-CN" altLang="en-US"/>
                    </a:p>
                  </a:txBody>
                  <a:tcPr/>
                </a:tc>
                <a:tc>
                  <a:txBody>
                    <a:bodyPr/>
                    <a:lstStyle/>
                    <a:p>
                      <a:pPr marL="0" indent="0" algn="l">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replace(size_type idx,size_type num,const string&amp;str)</a:t>
                      </a:r>
                      <a:endParaRPr lang="zh-CN" sz="2000">
                        <a:solidFill>
                          <a:srgbClr val="0000FF"/>
                        </a:solidFill>
                        <a:latin typeface="Times New Roman" pitchFamily="18" charset="0"/>
                        <a:ea typeface="仿宋" pitchFamily="49" charset="-122"/>
                        <a:cs typeface="Times New Roman" pitchFamily="18" charset="0"/>
                      </a:endParaRPr>
                    </a:p>
                  </a:txBody>
                  <a:tcPr marL="52476" marR="52476" marT="0" marB="0">
                    <a:solidFill>
                      <a:schemeClr val="bg1"/>
                    </a:solidFill>
                  </a:tcPr>
                </a:tc>
                <a:tc>
                  <a:txBody>
                    <a:bodyPr/>
                    <a:lstStyle/>
                    <a:p>
                      <a:pPr marL="0" indent="0" algn="l">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将当前字符串中起始于</a:t>
                      </a:r>
                      <a:r>
                        <a:rPr lang="en-US" sz="2000">
                          <a:solidFill>
                            <a:srgbClr val="0000FF"/>
                          </a:solidFill>
                          <a:latin typeface="Times New Roman" pitchFamily="18" charset="0"/>
                          <a:ea typeface="仿宋" pitchFamily="49" charset="-122"/>
                          <a:cs typeface="Times New Roman" pitchFamily="18" charset="0"/>
                        </a:rPr>
                        <a:t>idx</a:t>
                      </a:r>
                      <a:r>
                        <a:rPr lang="zh-CN" sz="2000">
                          <a:solidFill>
                            <a:srgbClr val="0000FF"/>
                          </a:solidFill>
                          <a:latin typeface="Times New Roman" pitchFamily="18" charset="0"/>
                          <a:ea typeface="仿宋" pitchFamily="49" charset="-122"/>
                          <a:cs typeface="Times New Roman" pitchFamily="18" charset="0"/>
                        </a:rPr>
                        <a:t>的</a:t>
                      </a:r>
                      <a:r>
                        <a:rPr lang="en-US" sz="2000">
                          <a:solidFill>
                            <a:srgbClr val="0000FF"/>
                          </a:solidFill>
                          <a:latin typeface="Times New Roman" pitchFamily="18" charset="0"/>
                          <a:ea typeface="仿宋" pitchFamily="49" charset="-122"/>
                          <a:cs typeface="Times New Roman" pitchFamily="18" charset="0"/>
                        </a:rPr>
                        <a:t>num</a:t>
                      </a:r>
                      <a:r>
                        <a:rPr lang="zh-CN" sz="2000">
                          <a:solidFill>
                            <a:srgbClr val="0000FF"/>
                          </a:solidFill>
                          <a:latin typeface="Times New Roman" pitchFamily="18" charset="0"/>
                          <a:ea typeface="仿宋" pitchFamily="49" charset="-122"/>
                          <a:cs typeface="Times New Roman" pitchFamily="18" charset="0"/>
                        </a:rPr>
                        <a:t>个字符用一个字符串</a:t>
                      </a:r>
                      <a:r>
                        <a:rPr lang="en-US" sz="2000">
                          <a:solidFill>
                            <a:srgbClr val="0000FF"/>
                          </a:solidFill>
                          <a:latin typeface="Times New Roman" pitchFamily="18" charset="0"/>
                          <a:ea typeface="仿宋" pitchFamily="49" charset="-122"/>
                          <a:cs typeface="Times New Roman" pitchFamily="18" charset="0"/>
                        </a:rPr>
                        <a:t>str</a:t>
                      </a:r>
                      <a:r>
                        <a:rPr lang="zh-CN" sz="2000">
                          <a:solidFill>
                            <a:srgbClr val="0000FF"/>
                          </a:solidFill>
                          <a:latin typeface="Times New Roman" pitchFamily="18" charset="0"/>
                          <a:ea typeface="仿宋" pitchFamily="49" charset="-122"/>
                          <a:cs typeface="Times New Roman" pitchFamily="18" charset="0"/>
                        </a:rPr>
                        <a:t>替换</a:t>
                      </a:r>
                    </a:p>
                  </a:txBody>
                  <a:tcPr marL="52476" marR="52476" marT="0" marB="0">
                    <a:solidFill>
                      <a:schemeClr val="bg1"/>
                    </a:solidFill>
                  </a:tcPr>
                </a:tc>
              </a:tr>
              <a:tr h="796268">
                <a:tc vMerge="1">
                  <a:txBody>
                    <a:bodyPr/>
                    <a:lstStyle/>
                    <a:p>
                      <a:endParaRPr lang="zh-CN" altLang="en-US"/>
                    </a:p>
                  </a:txBody>
                  <a:tcPr/>
                </a:tc>
                <a:tc>
                  <a:txBody>
                    <a:bodyPr/>
                    <a:lstStyle/>
                    <a:p>
                      <a:pPr marL="0" indent="0" algn="l">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replace(iterator </a:t>
                      </a:r>
                      <a:r>
                        <a:rPr lang="en-US" sz="2000" smtClean="0">
                          <a:solidFill>
                            <a:srgbClr val="0000FF"/>
                          </a:solidFill>
                          <a:latin typeface="Times New Roman" pitchFamily="18" charset="0"/>
                          <a:ea typeface="仿宋" pitchFamily="49" charset="-122"/>
                          <a:cs typeface="Times New Roman" pitchFamily="18" charset="0"/>
                        </a:rPr>
                        <a:t>beg,iterator </a:t>
                      </a:r>
                      <a:r>
                        <a:rPr lang="en-US" sz="2000" smtClean="0">
                          <a:solidFill>
                            <a:srgbClr val="0000FF"/>
                          </a:solidFill>
                          <a:latin typeface="Times New Roman" pitchFamily="18" charset="0"/>
                          <a:ea typeface="仿宋" pitchFamily="49" charset="-122"/>
                          <a:cs typeface="Times New Roman" pitchFamily="18" charset="0"/>
                        </a:rPr>
                        <a:t>end,const </a:t>
                      </a:r>
                      <a:r>
                        <a:rPr lang="en-US" sz="2000">
                          <a:solidFill>
                            <a:srgbClr val="0000FF"/>
                          </a:solidFill>
                          <a:latin typeface="Times New Roman" pitchFamily="18" charset="0"/>
                          <a:ea typeface="仿宋" pitchFamily="49" charset="-122"/>
                          <a:cs typeface="Times New Roman" pitchFamily="18" charset="0"/>
                        </a:rPr>
                        <a:t>string&amp;str)</a:t>
                      </a:r>
                      <a:endParaRPr lang="zh-CN" sz="2000">
                        <a:solidFill>
                          <a:srgbClr val="0000FF"/>
                        </a:solidFill>
                        <a:latin typeface="Times New Roman" pitchFamily="18" charset="0"/>
                        <a:ea typeface="仿宋" pitchFamily="49" charset="-122"/>
                        <a:cs typeface="Times New Roman" pitchFamily="18" charset="0"/>
                      </a:endParaRPr>
                    </a:p>
                  </a:txBody>
                  <a:tcPr marL="52476" marR="52476" marT="0" marB="0">
                    <a:solidFill>
                      <a:schemeClr val="bg1"/>
                    </a:solidFill>
                  </a:tcPr>
                </a:tc>
                <a:tc>
                  <a:txBody>
                    <a:bodyPr/>
                    <a:lstStyle/>
                    <a:p>
                      <a:pPr marL="0" indent="0" algn="l">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将</a:t>
                      </a:r>
                      <a:r>
                        <a:rPr lang="en-US" sz="2000">
                          <a:solidFill>
                            <a:srgbClr val="0000FF"/>
                          </a:solidFill>
                          <a:latin typeface="Times New Roman" pitchFamily="18" charset="0"/>
                          <a:ea typeface="仿宋" pitchFamily="49" charset="-122"/>
                          <a:cs typeface="Times New Roman" pitchFamily="18" charset="0"/>
                        </a:rPr>
                        <a:t>[beg,end)</a:t>
                      </a:r>
                      <a:r>
                        <a:rPr lang="zh-CN" sz="2000">
                          <a:solidFill>
                            <a:srgbClr val="0000FF"/>
                          </a:solidFill>
                          <a:latin typeface="Times New Roman" pitchFamily="18" charset="0"/>
                          <a:ea typeface="仿宋" pitchFamily="49" charset="-122"/>
                          <a:cs typeface="Times New Roman" pitchFamily="18" charset="0"/>
                        </a:rPr>
                        <a:t>区间的所有字符用字符串</a:t>
                      </a:r>
                      <a:r>
                        <a:rPr lang="en-US" sz="2000">
                          <a:solidFill>
                            <a:srgbClr val="0000FF"/>
                          </a:solidFill>
                          <a:latin typeface="Times New Roman" pitchFamily="18" charset="0"/>
                          <a:ea typeface="仿宋" pitchFamily="49" charset="-122"/>
                          <a:cs typeface="Times New Roman" pitchFamily="18" charset="0"/>
                        </a:rPr>
                        <a:t>str</a:t>
                      </a:r>
                      <a:r>
                        <a:rPr lang="zh-CN" sz="2000">
                          <a:solidFill>
                            <a:srgbClr val="0000FF"/>
                          </a:solidFill>
                          <a:latin typeface="Times New Roman" pitchFamily="18" charset="0"/>
                          <a:ea typeface="仿宋" pitchFamily="49" charset="-122"/>
                          <a:cs typeface="Times New Roman" pitchFamily="18" charset="0"/>
                        </a:rPr>
                        <a:t>替换</a:t>
                      </a:r>
                    </a:p>
                  </a:txBody>
                  <a:tcPr marL="52476" marR="52476" marT="0" marB="0">
                    <a:solidFill>
                      <a:schemeClr val="bg1"/>
                    </a:solidFill>
                  </a:tcPr>
                </a:tc>
              </a:tr>
              <a:tr h="398134">
                <a:tc vMerge="1">
                  <a:txBody>
                    <a:bodyPr/>
                    <a:lstStyle/>
                    <a:p>
                      <a:endParaRPr lang="zh-CN" altLang="en-US"/>
                    </a:p>
                  </a:txBody>
                  <a:tcPr/>
                </a:tc>
                <a:tc>
                  <a:txBody>
                    <a:bodyPr/>
                    <a:lstStyle/>
                    <a:p>
                      <a:pPr marL="0" indent="0" algn="l">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pop_back()</a:t>
                      </a:r>
                      <a:endParaRPr lang="zh-CN" sz="2000">
                        <a:solidFill>
                          <a:srgbClr val="0000FF"/>
                        </a:solidFill>
                        <a:latin typeface="Times New Roman" pitchFamily="18" charset="0"/>
                        <a:ea typeface="仿宋" pitchFamily="49" charset="-122"/>
                        <a:cs typeface="Times New Roman" pitchFamily="18" charset="0"/>
                      </a:endParaRPr>
                    </a:p>
                  </a:txBody>
                  <a:tcPr marL="52476" marR="52476" marT="0" marB="0">
                    <a:solidFill>
                      <a:schemeClr val="bg1"/>
                    </a:solidFill>
                  </a:tcPr>
                </a:tc>
                <a:tc>
                  <a:txBody>
                    <a:bodyPr/>
                    <a:lstStyle/>
                    <a:p>
                      <a:pPr marL="0" indent="0" algn="l">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删除当前字符串的末尾字符</a:t>
                      </a:r>
                    </a:p>
                  </a:txBody>
                  <a:tcPr marL="52476" marR="52476" marT="0" marB="0">
                    <a:solidFill>
                      <a:schemeClr val="bg1"/>
                    </a:solidFill>
                  </a:tcPr>
                </a:tc>
              </a:tr>
              <a:tr h="398134">
                <a:tc vMerge="1">
                  <a:txBody>
                    <a:bodyPr/>
                    <a:lstStyle/>
                    <a:p>
                      <a:endParaRPr lang="zh-CN" altLang="en-US"/>
                    </a:p>
                  </a:txBody>
                  <a:tcPr/>
                </a:tc>
                <a:tc>
                  <a:txBody>
                    <a:bodyPr/>
                    <a:lstStyle/>
                    <a:p>
                      <a:pPr marL="0" indent="0" algn="l">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erase()</a:t>
                      </a:r>
                      <a:endParaRPr lang="zh-CN" sz="2000">
                        <a:solidFill>
                          <a:srgbClr val="0000FF"/>
                        </a:solidFill>
                        <a:latin typeface="Times New Roman" pitchFamily="18" charset="0"/>
                        <a:ea typeface="仿宋" pitchFamily="49" charset="-122"/>
                        <a:cs typeface="Times New Roman" pitchFamily="18" charset="0"/>
                      </a:endParaRPr>
                    </a:p>
                  </a:txBody>
                  <a:tcPr marL="52476" marR="52476" marT="0" marB="0">
                    <a:solidFill>
                      <a:schemeClr val="bg1"/>
                    </a:solidFill>
                  </a:tcPr>
                </a:tc>
                <a:tc>
                  <a:txBody>
                    <a:bodyPr/>
                    <a:lstStyle/>
                    <a:p>
                      <a:pPr marL="0" indent="0" algn="l">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删除当前字符串中的所有的字符</a:t>
                      </a:r>
                    </a:p>
                  </a:txBody>
                  <a:tcPr marL="52476" marR="52476" marT="0" marB="0">
                    <a:solidFill>
                      <a:schemeClr val="bg1"/>
                    </a:solidFill>
                  </a:tcPr>
                </a:tc>
              </a:tr>
              <a:tr h="398134">
                <a:tc vMerge="1">
                  <a:txBody>
                    <a:bodyPr/>
                    <a:lstStyle/>
                    <a:p>
                      <a:endParaRPr lang="zh-CN" altLang="en-US"/>
                    </a:p>
                  </a:txBody>
                  <a:tcPr/>
                </a:tc>
                <a:tc>
                  <a:txBody>
                    <a:bodyPr/>
                    <a:lstStyle/>
                    <a:p>
                      <a:pPr marL="0" indent="0" algn="l">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erase(size_type idx)</a:t>
                      </a:r>
                      <a:endParaRPr lang="zh-CN" sz="2000">
                        <a:solidFill>
                          <a:srgbClr val="0000FF"/>
                        </a:solidFill>
                        <a:latin typeface="Times New Roman" pitchFamily="18" charset="0"/>
                        <a:ea typeface="仿宋" pitchFamily="49" charset="-122"/>
                        <a:cs typeface="Times New Roman" pitchFamily="18" charset="0"/>
                      </a:endParaRPr>
                    </a:p>
                  </a:txBody>
                  <a:tcPr marL="52476" marR="52476" marT="0" marB="0">
                    <a:solidFill>
                      <a:schemeClr val="bg1"/>
                    </a:solidFill>
                  </a:tcPr>
                </a:tc>
                <a:tc>
                  <a:txBody>
                    <a:bodyPr/>
                    <a:lstStyle/>
                    <a:p>
                      <a:pPr marL="0" indent="0" algn="l">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删除当前字符串的从</a:t>
                      </a:r>
                      <a:r>
                        <a:rPr lang="en-US" sz="2000">
                          <a:solidFill>
                            <a:srgbClr val="0000FF"/>
                          </a:solidFill>
                          <a:latin typeface="Times New Roman" pitchFamily="18" charset="0"/>
                          <a:ea typeface="仿宋" pitchFamily="49" charset="-122"/>
                          <a:cs typeface="Times New Roman" pitchFamily="18" charset="0"/>
                        </a:rPr>
                        <a:t>idx</a:t>
                      </a:r>
                      <a:r>
                        <a:rPr lang="zh-CN" sz="2000">
                          <a:solidFill>
                            <a:srgbClr val="0000FF"/>
                          </a:solidFill>
                          <a:latin typeface="Times New Roman" pitchFamily="18" charset="0"/>
                          <a:ea typeface="仿宋" pitchFamily="49" charset="-122"/>
                          <a:cs typeface="Times New Roman" pitchFamily="18" charset="0"/>
                        </a:rPr>
                        <a:t>开始的所有字符</a:t>
                      </a:r>
                    </a:p>
                  </a:txBody>
                  <a:tcPr marL="52476" marR="52476" marT="0" marB="0">
                    <a:solidFill>
                      <a:schemeClr val="bg1"/>
                    </a:solidFill>
                  </a:tcPr>
                </a:tc>
              </a:tr>
              <a:tr h="796268">
                <a:tc vMerge="1">
                  <a:txBody>
                    <a:bodyPr/>
                    <a:lstStyle/>
                    <a:p>
                      <a:endParaRPr lang="zh-CN" altLang="en-US"/>
                    </a:p>
                  </a:txBody>
                  <a:tcPr/>
                </a:tc>
                <a:tc>
                  <a:txBody>
                    <a:bodyPr/>
                    <a:lstStyle/>
                    <a:p>
                      <a:pPr marL="0" indent="0" algn="l">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erase(size_type idx,size_type num)</a:t>
                      </a:r>
                      <a:endParaRPr lang="zh-CN" sz="2000">
                        <a:solidFill>
                          <a:srgbClr val="0000FF"/>
                        </a:solidFill>
                        <a:latin typeface="Times New Roman" pitchFamily="18" charset="0"/>
                        <a:ea typeface="仿宋" pitchFamily="49" charset="-122"/>
                        <a:cs typeface="Times New Roman" pitchFamily="18" charset="0"/>
                      </a:endParaRPr>
                    </a:p>
                  </a:txBody>
                  <a:tcPr marL="52476" marR="52476" marT="0" marB="0">
                    <a:solidFill>
                      <a:schemeClr val="bg1"/>
                    </a:solidFill>
                  </a:tcPr>
                </a:tc>
                <a:tc>
                  <a:txBody>
                    <a:bodyPr/>
                    <a:lstStyle/>
                    <a:p>
                      <a:pPr marL="0" indent="0" algn="l">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删除当前字符</a:t>
                      </a:r>
                      <a:r>
                        <a:rPr lang="zh-CN" sz="2000" smtClean="0">
                          <a:solidFill>
                            <a:srgbClr val="0000FF"/>
                          </a:solidFill>
                          <a:latin typeface="Times New Roman" pitchFamily="18" charset="0"/>
                          <a:ea typeface="仿宋" pitchFamily="49" charset="-122"/>
                          <a:cs typeface="Times New Roman" pitchFamily="18" charset="0"/>
                        </a:rPr>
                        <a:t>串的从</a:t>
                      </a:r>
                      <a:r>
                        <a:rPr lang="en-US" sz="2000">
                          <a:solidFill>
                            <a:srgbClr val="0000FF"/>
                          </a:solidFill>
                          <a:latin typeface="Times New Roman" pitchFamily="18" charset="0"/>
                          <a:ea typeface="仿宋" pitchFamily="49" charset="-122"/>
                          <a:cs typeface="Times New Roman" pitchFamily="18" charset="0"/>
                        </a:rPr>
                        <a:t>idx</a:t>
                      </a:r>
                      <a:r>
                        <a:rPr lang="zh-CN" sz="2000">
                          <a:solidFill>
                            <a:srgbClr val="0000FF"/>
                          </a:solidFill>
                          <a:latin typeface="Times New Roman" pitchFamily="18" charset="0"/>
                          <a:ea typeface="仿宋" pitchFamily="49" charset="-122"/>
                          <a:cs typeface="Times New Roman" pitchFamily="18" charset="0"/>
                        </a:rPr>
                        <a:t>开始的</a:t>
                      </a:r>
                      <a:r>
                        <a:rPr lang="en-US" sz="2000">
                          <a:solidFill>
                            <a:srgbClr val="0000FF"/>
                          </a:solidFill>
                          <a:latin typeface="Times New Roman" pitchFamily="18" charset="0"/>
                          <a:ea typeface="仿宋" pitchFamily="49" charset="-122"/>
                          <a:cs typeface="Times New Roman" pitchFamily="18" charset="0"/>
                        </a:rPr>
                        <a:t>num</a:t>
                      </a:r>
                      <a:r>
                        <a:rPr lang="zh-CN" sz="2000">
                          <a:solidFill>
                            <a:srgbClr val="0000FF"/>
                          </a:solidFill>
                          <a:latin typeface="Times New Roman" pitchFamily="18" charset="0"/>
                          <a:ea typeface="仿宋" pitchFamily="49" charset="-122"/>
                          <a:cs typeface="Times New Roman" pitchFamily="18" charset="0"/>
                        </a:rPr>
                        <a:t>个字符</a:t>
                      </a:r>
                    </a:p>
                  </a:txBody>
                  <a:tcPr marL="52476" marR="52476" marT="0" marB="0">
                    <a:solidFill>
                      <a:schemeClr val="bg1"/>
                    </a:solidFill>
                  </a:tcPr>
                </a:tc>
              </a:tr>
              <a:tr h="398134">
                <a:tc vMerge="1">
                  <a:txBody>
                    <a:bodyPr/>
                    <a:lstStyle/>
                    <a:p>
                      <a:endParaRPr lang="zh-CN" altLang="en-US"/>
                    </a:p>
                  </a:txBody>
                  <a:tcPr/>
                </a:tc>
                <a:tc>
                  <a:txBody>
                    <a:bodyPr/>
                    <a:lstStyle/>
                    <a:p>
                      <a:pPr marL="0" indent="0" algn="l">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clear()</a:t>
                      </a:r>
                      <a:endParaRPr lang="zh-CN" sz="2000">
                        <a:solidFill>
                          <a:srgbClr val="0000FF"/>
                        </a:solidFill>
                        <a:latin typeface="Times New Roman" pitchFamily="18" charset="0"/>
                        <a:ea typeface="仿宋" pitchFamily="49" charset="-122"/>
                        <a:cs typeface="Times New Roman" pitchFamily="18" charset="0"/>
                      </a:endParaRPr>
                    </a:p>
                  </a:txBody>
                  <a:tcPr marL="52476" marR="52476" marT="0" marB="0">
                    <a:solidFill>
                      <a:schemeClr val="bg1"/>
                    </a:solidFill>
                  </a:tcPr>
                </a:tc>
                <a:tc>
                  <a:txBody>
                    <a:bodyPr/>
                    <a:lstStyle/>
                    <a:p>
                      <a:pPr marL="0" indent="0" algn="l">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删除当前字符串中的所有的字符</a:t>
                      </a:r>
                    </a:p>
                  </a:txBody>
                  <a:tcPr marL="52476" marR="52476" marT="0" marB="0">
                    <a:solidFill>
                      <a:schemeClr val="bg1"/>
                    </a:solidFill>
                  </a:tcPr>
                </a:tc>
              </a:tr>
            </a:tbl>
          </a:graphicData>
        </a:graphic>
      </p:graphicFrame>
      <p:sp>
        <p:nvSpPr>
          <p:cNvPr id="6" name="灯片编号占位符 5"/>
          <p:cNvSpPr>
            <a:spLocks noGrp="1"/>
          </p:cNvSpPr>
          <p:nvPr>
            <p:ph type="sldNum" sz="quarter" idx="12"/>
          </p:nvPr>
        </p:nvSpPr>
        <p:spPr/>
        <p:txBody>
          <a:bodyPr/>
          <a:lstStyle/>
          <a:p>
            <a:fld id="{7AF016A1-9F15-429F-9EFD-84004B73C732}" type="slidenum">
              <a:rPr lang="en-US" altLang="zh-CN" smtClean="0"/>
              <a:pPr/>
              <a:t>37</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285720" y="357166"/>
          <a:ext cx="8429684" cy="6091560"/>
        </p:xfrm>
        <a:graphic>
          <a:graphicData uri="http://schemas.openxmlformats.org/drawingml/2006/table">
            <a:tbl>
              <a:tblPr>
                <a:tableStyleId>{35758FB7-9AC5-4552-8A53-C91805E547FA}</a:tableStyleId>
              </a:tblPr>
              <a:tblGrid>
                <a:gridCol w="1063203"/>
                <a:gridCol w="2865887"/>
                <a:gridCol w="4500594"/>
              </a:tblGrid>
              <a:tr h="119529">
                <a:tc>
                  <a:txBody>
                    <a:bodyPr/>
                    <a:lstStyle/>
                    <a:p>
                      <a:pPr indent="0" algn="ctr">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类型</a:t>
                      </a:r>
                    </a:p>
                  </a:txBody>
                  <a:tcPr marL="40341" marR="40341" marT="0" marB="0" anchor="ctr">
                    <a:solidFill>
                      <a:schemeClr val="bg1"/>
                    </a:solidFill>
                  </a:tcPr>
                </a:tc>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成员函数</a:t>
                      </a:r>
                    </a:p>
                  </a:txBody>
                  <a:tcPr marL="40341" marR="40341" marT="0" marB="0">
                    <a:solidFill>
                      <a:schemeClr val="bg1"/>
                    </a:solidFill>
                  </a:tcPr>
                </a:tc>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功能说明</a:t>
                      </a:r>
                    </a:p>
                  </a:txBody>
                  <a:tcPr marL="40341" marR="40341" marT="0" marB="0">
                    <a:solidFill>
                      <a:schemeClr val="bg1"/>
                    </a:solidFill>
                  </a:tcPr>
                </a:tc>
              </a:tr>
              <a:tr h="239059">
                <a:tc rowSpan="5">
                  <a:txBody>
                    <a:bodyPr/>
                    <a:lstStyle/>
                    <a:p>
                      <a:pPr indent="0" algn="ctr">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字符串操作</a:t>
                      </a:r>
                    </a:p>
                  </a:txBody>
                  <a:tcPr marL="40341" marR="40341" marT="0" marB="0" anchor="ctr">
                    <a:solidFill>
                      <a:schemeClr val="bg1"/>
                    </a:solidFill>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find(string&amp; s,</a:t>
                      </a:r>
                      <a:endParaRPr lang="zh-CN" sz="2000" kern="100">
                        <a:solidFill>
                          <a:srgbClr val="0000FF"/>
                        </a:solidFill>
                        <a:latin typeface="Times New Roman" pitchFamily="18" charset="0"/>
                        <a:ea typeface="仿宋" pitchFamily="49" charset="-122"/>
                        <a:cs typeface="Times New Roman" pitchFamily="18" charset="0"/>
                      </a:endParaRPr>
                    </a:p>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size_type pos=0)</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在当前字符串中从</a:t>
                      </a:r>
                      <a:r>
                        <a:rPr lang="en-US" sz="2000" kern="100">
                          <a:solidFill>
                            <a:srgbClr val="0000FF"/>
                          </a:solidFill>
                          <a:latin typeface="Times New Roman" pitchFamily="18" charset="0"/>
                          <a:ea typeface="仿宋" pitchFamily="49" charset="-122"/>
                          <a:cs typeface="Times New Roman" pitchFamily="18" charset="0"/>
                        </a:rPr>
                        <a:t>pos</a:t>
                      </a:r>
                      <a:r>
                        <a:rPr lang="zh-CN" sz="2000" kern="100">
                          <a:solidFill>
                            <a:srgbClr val="0000FF"/>
                          </a:solidFill>
                          <a:latin typeface="Times New Roman" pitchFamily="18" charset="0"/>
                          <a:ea typeface="仿宋" pitchFamily="49" charset="-122"/>
                          <a:cs typeface="Times New Roman" pitchFamily="18" charset="0"/>
                        </a:rPr>
                        <a:t>位置（默认为</a:t>
                      </a:r>
                      <a:r>
                        <a:rPr lang="en-US" sz="2000" kern="100">
                          <a:solidFill>
                            <a:srgbClr val="0000FF"/>
                          </a:solidFill>
                          <a:latin typeface="Times New Roman" pitchFamily="18" charset="0"/>
                          <a:ea typeface="仿宋" pitchFamily="49" charset="-122"/>
                          <a:cs typeface="Times New Roman" pitchFamily="18" charset="0"/>
                        </a:rPr>
                        <a:t>0</a:t>
                      </a:r>
                      <a:r>
                        <a:rPr lang="zh-CN" sz="2000" kern="100">
                          <a:solidFill>
                            <a:srgbClr val="0000FF"/>
                          </a:solidFill>
                          <a:latin typeface="Times New Roman" pitchFamily="18" charset="0"/>
                          <a:ea typeface="仿宋" pitchFamily="49" charset="-122"/>
                          <a:cs typeface="Times New Roman" pitchFamily="18" charset="0"/>
                        </a:rPr>
                        <a:t>）开始向后查找字符串</a:t>
                      </a:r>
                      <a:r>
                        <a:rPr lang="en-US" sz="2000" kern="100">
                          <a:solidFill>
                            <a:srgbClr val="0000FF"/>
                          </a:solidFill>
                          <a:latin typeface="Times New Roman" pitchFamily="18" charset="0"/>
                          <a:ea typeface="仿宋" pitchFamily="49" charset="-122"/>
                          <a:cs typeface="Times New Roman" pitchFamily="18" charset="0"/>
                        </a:rPr>
                        <a:t>s</a:t>
                      </a:r>
                      <a:r>
                        <a:rPr lang="zh-CN" sz="2000" kern="100">
                          <a:solidFill>
                            <a:srgbClr val="0000FF"/>
                          </a:solidFill>
                          <a:latin typeface="Times New Roman" pitchFamily="18" charset="0"/>
                          <a:ea typeface="仿宋" pitchFamily="49" charset="-122"/>
                          <a:cs typeface="Times New Roman" pitchFamily="18" charset="0"/>
                        </a:rPr>
                        <a:t>的第一个位</a:t>
                      </a:r>
                      <a:r>
                        <a:rPr lang="zh-CN" sz="2000" kern="100" smtClean="0">
                          <a:solidFill>
                            <a:srgbClr val="0000FF"/>
                          </a:solidFill>
                          <a:latin typeface="Times New Roman" pitchFamily="18" charset="0"/>
                          <a:ea typeface="仿宋" pitchFamily="49" charset="-122"/>
                          <a:cs typeface="Times New Roman" pitchFamily="18" charset="0"/>
                        </a:rPr>
                        <a:t>置</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r>
              <a:tr h="239059">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rfind(string&amp;s,size_type pos=npos)</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在当前字符串中从</a:t>
                      </a:r>
                      <a:r>
                        <a:rPr lang="en-US" sz="2000" kern="100">
                          <a:solidFill>
                            <a:srgbClr val="0000FF"/>
                          </a:solidFill>
                          <a:latin typeface="Times New Roman" pitchFamily="18" charset="0"/>
                          <a:ea typeface="仿宋" pitchFamily="49" charset="-122"/>
                          <a:cs typeface="Times New Roman" pitchFamily="18" charset="0"/>
                        </a:rPr>
                        <a:t>pos</a:t>
                      </a:r>
                      <a:r>
                        <a:rPr lang="zh-CN" sz="2000" kern="100">
                          <a:solidFill>
                            <a:srgbClr val="0000FF"/>
                          </a:solidFill>
                          <a:latin typeface="Times New Roman" pitchFamily="18" charset="0"/>
                          <a:ea typeface="仿宋" pitchFamily="49" charset="-122"/>
                          <a:cs typeface="Times New Roman" pitchFamily="18" charset="0"/>
                        </a:rPr>
                        <a:t>位置（默认为</a:t>
                      </a:r>
                      <a:r>
                        <a:rPr lang="en-US" sz="2000" kern="100">
                          <a:solidFill>
                            <a:srgbClr val="0000FF"/>
                          </a:solidFill>
                          <a:latin typeface="Times New Roman" pitchFamily="18" charset="0"/>
                          <a:ea typeface="仿宋" pitchFamily="49" charset="-122"/>
                          <a:cs typeface="Times New Roman" pitchFamily="18" charset="0"/>
                        </a:rPr>
                        <a:t>npos</a:t>
                      </a:r>
                      <a:r>
                        <a:rPr lang="zh-CN" sz="2000" kern="100">
                          <a:solidFill>
                            <a:srgbClr val="0000FF"/>
                          </a:solidFill>
                          <a:latin typeface="Times New Roman" pitchFamily="18" charset="0"/>
                          <a:ea typeface="仿宋" pitchFamily="49" charset="-122"/>
                          <a:cs typeface="Times New Roman" pitchFamily="18" charset="0"/>
                        </a:rPr>
                        <a:t>）开始向前查找字符串</a:t>
                      </a:r>
                      <a:r>
                        <a:rPr lang="en-US" sz="2000" kern="100">
                          <a:solidFill>
                            <a:srgbClr val="0000FF"/>
                          </a:solidFill>
                          <a:latin typeface="Times New Roman" pitchFamily="18" charset="0"/>
                          <a:ea typeface="仿宋" pitchFamily="49" charset="-122"/>
                          <a:cs typeface="Times New Roman" pitchFamily="18" charset="0"/>
                        </a:rPr>
                        <a:t>s</a:t>
                      </a:r>
                      <a:r>
                        <a:rPr lang="zh-CN" sz="2000" kern="100">
                          <a:solidFill>
                            <a:srgbClr val="0000FF"/>
                          </a:solidFill>
                          <a:latin typeface="Times New Roman" pitchFamily="18" charset="0"/>
                          <a:ea typeface="仿宋" pitchFamily="49" charset="-122"/>
                          <a:cs typeface="Times New Roman" pitchFamily="18" charset="0"/>
                        </a:rPr>
                        <a:t>的第一个位</a:t>
                      </a:r>
                      <a:r>
                        <a:rPr lang="zh-CN" sz="2000" kern="100" smtClean="0">
                          <a:solidFill>
                            <a:srgbClr val="0000FF"/>
                          </a:solidFill>
                          <a:latin typeface="Times New Roman" pitchFamily="18" charset="0"/>
                          <a:ea typeface="仿宋" pitchFamily="49" charset="-122"/>
                          <a:cs typeface="Times New Roman" pitchFamily="18" charset="0"/>
                        </a:rPr>
                        <a:t>置</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r>
              <a:tr h="119529">
                <a:tc vMerge="1">
                  <a:txBody>
                    <a:bodyPr/>
                    <a:lstStyle/>
                    <a:p>
                      <a:endParaRPr lang="zh-CN" altLang="en-US"/>
                    </a:p>
                  </a:txBody>
                  <a:tcPr/>
                </a:tc>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substr(size_type idx)</a:t>
                      </a:r>
                      <a:endParaRPr lang="zh-CN" sz="20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返回当前字符串起始于</a:t>
                      </a:r>
                      <a:r>
                        <a:rPr lang="en-US" sz="2000">
                          <a:solidFill>
                            <a:srgbClr val="0000FF"/>
                          </a:solidFill>
                          <a:latin typeface="Times New Roman" pitchFamily="18" charset="0"/>
                          <a:ea typeface="仿宋" pitchFamily="49" charset="-122"/>
                          <a:cs typeface="Times New Roman" pitchFamily="18" charset="0"/>
                        </a:rPr>
                        <a:t>idx</a:t>
                      </a:r>
                      <a:r>
                        <a:rPr lang="zh-CN" sz="2000">
                          <a:solidFill>
                            <a:srgbClr val="0000FF"/>
                          </a:solidFill>
                          <a:latin typeface="Times New Roman" pitchFamily="18" charset="0"/>
                          <a:ea typeface="仿宋" pitchFamily="49" charset="-122"/>
                          <a:cs typeface="Times New Roman" pitchFamily="18" charset="0"/>
                        </a:rPr>
                        <a:t>的子串</a:t>
                      </a:r>
                    </a:p>
                  </a:txBody>
                  <a:tcPr marL="40341" marR="40341" marT="0" marB="0">
                    <a:solidFill>
                      <a:schemeClr val="bg1"/>
                    </a:solidFill>
                  </a:tcPr>
                </a:tc>
              </a:tr>
              <a:tr h="119529">
                <a:tc vMerge="1">
                  <a:txBody>
                    <a:bodyPr/>
                    <a:lstStyle/>
                    <a:p>
                      <a:endParaRPr lang="zh-CN" altLang="en-US"/>
                    </a:p>
                  </a:txBody>
                  <a:tcPr/>
                </a:tc>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substr(size_type idx,size_type num)</a:t>
                      </a:r>
                      <a:endParaRPr lang="zh-CN" sz="20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返回当前字符串起始于</a:t>
                      </a:r>
                      <a:r>
                        <a:rPr lang="en-US" sz="2000">
                          <a:solidFill>
                            <a:srgbClr val="0000FF"/>
                          </a:solidFill>
                          <a:latin typeface="Times New Roman" pitchFamily="18" charset="0"/>
                          <a:ea typeface="仿宋" pitchFamily="49" charset="-122"/>
                          <a:cs typeface="Times New Roman" pitchFamily="18" charset="0"/>
                        </a:rPr>
                        <a:t>idx</a:t>
                      </a:r>
                      <a:r>
                        <a:rPr lang="zh-CN" sz="2000">
                          <a:solidFill>
                            <a:srgbClr val="0000FF"/>
                          </a:solidFill>
                          <a:latin typeface="Times New Roman" pitchFamily="18" charset="0"/>
                          <a:ea typeface="仿宋" pitchFamily="49" charset="-122"/>
                          <a:cs typeface="Times New Roman" pitchFamily="18" charset="0"/>
                        </a:rPr>
                        <a:t>的长度为</a:t>
                      </a:r>
                      <a:r>
                        <a:rPr lang="en-US" sz="2000">
                          <a:solidFill>
                            <a:srgbClr val="0000FF"/>
                          </a:solidFill>
                          <a:latin typeface="Times New Roman" pitchFamily="18" charset="0"/>
                          <a:ea typeface="仿宋" pitchFamily="49" charset="-122"/>
                          <a:cs typeface="Times New Roman" pitchFamily="18" charset="0"/>
                        </a:rPr>
                        <a:t>num</a:t>
                      </a:r>
                      <a:r>
                        <a:rPr lang="zh-CN" sz="2000">
                          <a:solidFill>
                            <a:srgbClr val="0000FF"/>
                          </a:solidFill>
                          <a:latin typeface="Times New Roman" pitchFamily="18" charset="0"/>
                          <a:ea typeface="仿宋" pitchFamily="49" charset="-122"/>
                          <a:cs typeface="Times New Roman" pitchFamily="18" charset="0"/>
                        </a:rPr>
                        <a:t>的子串</a:t>
                      </a:r>
                    </a:p>
                  </a:txBody>
                  <a:tcPr marL="40341" marR="40341" marT="0" marB="0">
                    <a:solidFill>
                      <a:schemeClr val="bg1"/>
                    </a:solidFill>
                  </a:tcPr>
                </a:tc>
              </a:tr>
              <a:tr h="239059">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compare(const string&amp;str)</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返回当前字符串与字符串</a:t>
                      </a:r>
                      <a:r>
                        <a:rPr lang="en-US" sz="2000" kern="100">
                          <a:solidFill>
                            <a:srgbClr val="0000FF"/>
                          </a:solidFill>
                          <a:latin typeface="Times New Roman" pitchFamily="18" charset="0"/>
                          <a:ea typeface="仿宋" pitchFamily="49" charset="-122"/>
                          <a:cs typeface="Times New Roman" pitchFamily="18" charset="0"/>
                        </a:rPr>
                        <a:t>str</a:t>
                      </a:r>
                      <a:r>
                        <a:rPr lang="zh-CN" sz="2000" kern="100">
                          <a:solidFill>
                            <a:srgbClr val="0000FF"/>
                          </a:solidFill>
                          <a:latin typeface="Times New Roman" pitchFamily="18" charset="0"/>
                          <a:ea typeface="仿宋" pitchFamily="49" charset="-122"/>
                          <a:cs typeface="Times New Roman" pitchFamily="18" charset="0"/>
                        </a:rPr>
                        <a:t>的比较结果。在比较时，若两者相等则返回</a:t>
                      </a:r>
                      <a:r>
                        <a:rPr lang="en-US" sz="2000" kern="100">
                          <a:solidFill>
                            <a:srgbClr val="0000FF"/>
                          </a:solidFill>
                          <a:latin typeface="Times New Roman" pitchFamily="18" charset="0"/>
                          <a:ea typeface="仿宋" pitchFamily="49" charset="-122"/>
                          <a:cs typeface="Times New Roman" pitchFamily="18" charset="0"/>
                        </a:rPr>
                        <a:t>0</a:t>
                      </a:r>
                      <a:r>
                        <a:rPr lang="zh-CN" sz="2000" kern="100">
                          <a:solidFill>
                            <a:srgbClr val="0000FF"/>
                          </a:solidFill>
                          <a:latin typeface="Times New Roman" pitchFamily="18" charset="0"/>
                          <a:ea typeface="仿宋" pitchFamily="49" charset="-122"/>
                          <a:cs typeface="Times New Roman" pitchFamily="18" charset="0"/>
                        </a:rPr>
                        <a:t>，前者小于后者则返回</a:t>
                      </a:r>
                      <a:r>
                        <a:rPr lang="en-US" sz="2000" kern="100">
                          <a:solidFill>
                            <a:srgbClr val="0000FF"/>
                          </a:solidFill>
                          <a:latin typeface="Times New Roman" pitchFamily="18" charset="0"/>
                          <a:ea typeface="仿宋" pitchFamily="49" charset="-122"/>
                          <a:cs typeface="Times New Roman" pitchFamily="18" charset="0"/>
                        </a:rPr>
                        <a:t>-1</a:t>
                      </a:r>
                      <a:r>
                        <a:rPr lang="zh-CN" sz="2000" kern="100">
                          <a:solidFill>
                            <a:srgbClr val="0000FF"/>
                          </a:solidFill>
                          <a:latin typeface="Times New Roman" pitchFamily="18" charset="0"/>
                          <a:ea typeface="仿宋" pitchFamily="49" charset="-122"/>
                          <a:cs typeface="Times New Roman" pitchFamily="18" charset="0"/>
                        </a:rPr>
                        <a:t>，否则返回</a:t>
                      </a:r>
                      <a:r>
                        <a:rPr lang="en-US" sz="2000" kern="100">
                          <a:solidFill>
                            <a:srgbClr val="0000FF"/>
                          </a:solidFill>
                          <a:latin typeface="Times New Roman" pitchFamily="18" charset="0"/>
                          <a:ea typeface="仿宋" pitchFamily="49" charset="-122"/>
                          <a:cs typeface="Times New Roman" pitchFamily="18" charset="0"/>
                        </a:rPr>
                        <a:t>1</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r>
              <a:tr h="119529">
                <a:tc rowSpan="4">
                  <a:txBody>
                    <a:bodyPr/>
                    <a:lstStyle/>
                    <a:p>
                      <a:pPr marL="0" indent="0" algn="ctr">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迭代器</a:t>
                      </a:r>
                    </a:p>
                  </a:txBody>
                  <a:tcPr marL="40341" marR="40341" marT="0" marB="0" anchor="ctr">
                    <a:solidFill>
                      <a:schemeClr val="bg1"/>
                    </a:solidFill>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begin()</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返回当前字符串容器中首元素的迭代器</a:t>
                      </a:r>
                    </a:p>
                  </a:txBody>
                  <a:tcPr marL="40341" marR="40341" marT="0" marB="0">
                    <a:solidFill>
                      <a:schemeClr val="bg1"/>
                    </a:solidFill>
                  </a:tcPr>
                </a:tc>
              </a:tr>
              <a:tr h="119529">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end()</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返回当前字符串容器中末尾元素的后一个元素的迭代器</a:t>
                      </a:r>
                    </a:p>
                  </a:txBody>
                  <a:tcPr marL="40341" marR="40341" marT="0" marB="0">
                    <a:solidFill>
                      <a:schemeClr val="bg1"/>
                    </a:solidFill>
                  </a:tcPr>
                </a:tc>
              </a:tr>
              <a:tr h="119529">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rbegin()</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返回当前字符串容器中末尾元素的迭代器</a:t>
                      </a:r>
                    </a:p>
                  </a:txBody>
                  <a:tcPr marL="40341" marR="40341" marT="0" marB="0">
                    <a:solidFill>
                      <a:schemeClr val="bg1"/>
                    </a:solidFill>
                  </a:tcPr>
                </a:tc>
              </a:tr>
              <a:tr h="119529">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rend()</a:t>
                      </a:r>
                      <a:endParaRPr lang="zh-CN" sz="2000" kern="100">
                        <a:solidFill>
                          <a:srgbClr val="0000FF"/>
                        </a:solidFill>
                        <a:latin typeface="Times New Roman" pitchFamily="18" charset="0"/>
                        <a:ea typeface="仿宋" pitchFamily="49" charset="-122"/>
                        <a:cs typeface="Times New Roman" pitchFamily="18" charset="0"/>
                      </a:endParaRPr>
                    </a:p>
                  </a:txBody>
                  <a:tcPr marL="40341" marR="40341"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返回当前字符串容器中首元素的前一个元素的迭代器</a:t>
                      </a:r>
                    </a:p>
                  </a:txBody>
                  <a:tcPr marL="40341" marR="40341" marT="0" marB="0">
                    <a:solidFill>
                      <a:schemeClr val="bg1"/>
                    </a:solidFill>
                  </a:tcPr>
                </a:tc>
              </a:tr>
            </a:tbl>
          </a:graphicData>
        </a:graphic>
      </p:graphicFrame>
      <p:sp>
        <p:nvSpPr>
          <p:cNvPr id="7" name="灯片编号占位符 6"/>
          <p:cNvSpPr>
            <a:spLocks noGrp="1"/>
          </p:cNvSpPr>
          <p:nvPr>
            <p:ph type="sldNum" sz="quarter" idx="12"/>
          </p:nvPr>
        </p:nvSpPr>
        <p:spPr/>
        <p:txBody>
          <a:bodyPr/>
          <a:lstStyle/>
          <a:p>
            <a:fld id="{7AF016A1-9F15-429F-9EFD-84004B73C732}" type="slidenum">
              <a:rPr lang="en-US" altLang="zh-CN" smtClean="0"/>
              <a:pPr/>
              <a:t>38</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357166"/>
            <a:ext cx="2857520"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3.  string</a:t>
            </a:r>
            <a:r>
              <a:rPr lang="zh-CN" altLang="en-US" smtClean="0">
                <a:solidFill>
                  <a:schemeClr val="bg1"/>
                </a:solidFill>
                <a:latin typeface="微软雅黑" pitchFamily="34" charset="-122"/>
                <a:ea typeface="微软雅黑" pitchFamily="34" charset="-122"/>
              </a:rPr>
              <a:t>的应用</a:t>
            </a:r>
            <a:endParaRPr lang="zh-CN" altLang="zh-CN" smtClean="0">
              <a:solidFill>
                <a:schemeClr val="bg1"/>
              </a:solidFill>
              <a:latin typeface="微软雅黑" pitchFamily="34" charset="-122"/>
              <a:ea typeface="微软雅黑" pitchFamily="34" charset="-122"/>
            </a:endParaRPr>
          </a:p>
        </p:txBody>
      </p:sp>
      <p:sp>
        <p:nvSpPr>
          <p:cNvPr id="5" name="TextBox 4"/>
          <p:cNvSpPr txBox="1"/>
          <p:nvPr/>
        </p:nvSpPr>
        <p:spPr>
          <a:xfrm>
            <a:off x="500034" y="1071546"/>
            <a:ext cx="7858180" cy="1246495"/>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0"/>
              </a:spcBef>
            </a:pPr>
            <a:r>
              <a:rPr lang="zh-CN" altLang="zh-CN" smtClean="0">
                <a:solidFill>
                  <a:srgbClr val="FF0000"/>
                </a:solidFill>
                <a:ea typeface="楷体" pitchFamily="49" charset="-122"/>
                <a:cs typeface="Times New Roman" pitchFamily="18" charset="0"/>
              </a:rPr>
              <a:t>【例</a:t>
            </a:r>
            <a:r>
              <a:rPr lang="en-US" altLang="zh-CN" smtClean="0">
                <a:solidFill>
                  <a:srgbClr val="FF0000"/>
                </a:solidFill>
                <a:ea typeface="楷体" pitchFamily="49" charset="-122"/>
                <a:cs typeface="Times New Roman" pitchFamily="18" charset="0"/>
              </a:rPr>
              <a:t>2-4</a:t>
            </a:r>
            <a:r>
              <a:rPr lang="zh-CN" altLang="zh-CN" smtClean="0">
                <a:solidFill>
                  <a:srgbClr val="FF0000"/>
                </a:solidFill>
                <a:ea typeface="楷体" pitchFamily="49" charset="-122"/>
                <a:cs typeface="Times New Roman" pitchFamily="18" charset="0"/>
              </a:rPr>
              <a:t>】</a:t>
            </a:r>
            <a:r>
              <a:rPr lang="zh-CN" altLang="zh-CN" smtClean="0">
                <a:solidFill>
                  <a:srgbClr val="0000FF"/>
                </a:solidFill>
                <a:ea typeface="楷体" pitchFamily="49" charset="-122"/>
                <a:cs typeface="Times New Roman" pitchFamily="18" charset="0"/>
              </a:rPr>
              <a:t>假设两个字符串</a:t>
            </a:r>
            <a:r>
              <a:rPr lang="en-US" altLang="zh-CN" smtClean="0">
                <a:solidFill>
                  <a:srgbClr val="0000FF"/>
                </a:solidFill>
                <a:ea typeface="楷体" pitchFamily="49" charset="-122"/>
                <a:cs typeface="Times New Roman" pitchFamily="18" charset="0"/>
              </a:rPr>
              <a:t>s</a:t>
            </a:r>
            <a:r>
              <a:rPr lang="zh-CN" altLang="zh-CN" smtClean="0">
                <a:solidFill>
                  <a:srgbClr val="0000FF"/>
                </a:solidFill>
                <a:ea typeface="楷体" pitchFamily="49" charset="-122"/>
                <a:cs typeface="Times New Roman" pitchFamily="18" charset="0"/>
              </a:rPr>
              <a:t>和</a:t>
            </a:r>
            <a:r>
              <a:rPr lang="en-US" altLang="zh-CN" smtClean="0">
                <a:solidFill>
                  <a:srgbClr val="0000FF"/>
                </a:solidFill>
                <a:ea typeface="楷体" pitchFamily="49" charset="-122"/>
                <a:cs typeface="Times New Roman" pitchFamily="18" charset="0"/>
              </a:rPr>
              <a:t>t</a:t>
            </a:r>
            <a:r>
              <a:rPr lang="zh-CN" altLang="zh-CN" smtClean="0">
                <a:solidFill>
                  <a:srgbClr val="0000FF"/>
                </a:solidFill>
                <a:ea typeface="楷体" pitchFamily="49" charset="-122"/>
                <a:cs typeface="Times New Roman" pitchFamily="18" charset="0"/>
              </a:rPr>
              <a:t>均采用</a:t>
            </a:r>
            <a:r>
              <a:rPr lang="en-US" altLang="zh-CN" smtClean="0">
                <a:solidFill>
                  <a:srgbClr val="0000FF"/>
                </a:solidFill>
                <a:ea typeface="楷体" pitchFamily="49" charset="-122"/>
                <a:cs typeface="Times New Roman" pitchFamily="18" charset="0"/>
              </a:rPr>
              <a:t>string</a:t>
            </a:r>
            <a:r>
              <a:rPr lang="zh-CN" altLang="zh-CN" smtClean="0">
                <a:solidFill>
                  <a:srgbClr val="0000FF"/>
                </a:solidFill>
                <a:ea typeface="楷体" pitchFamily="49" charset="-122"/>
                <a:cs typeface="Times New Roman" pitchFamily="18" charset="0"/>
              </a:rPr>
              <a:t>容器存储</a:t>
            </a:r>
            <a:r>
              <a:rPr lang="zh-CN" altLang="en-US" smtClean="0">
                <a:solidFill>
                  <a:srgbClr val="0000FF"/>
                </a:solidFill>
                <a:ea typeface="楷体" pitchFamily="49" charset="-122"/>
                <a:cs typeface="Times New Roman" pitchFamily="18" charset="0"/>
              </a:rPr>
              <a:t>。</a:t>
            </a:r>
            <a:r>
              <a:rPr lang="zh-CN" altLang="zh-CN" smtClean="0">
                <a:solidFill>
                  <a:srgbClr val="0000FF"/>
                </a:solidFill>
                <a:ea typeface="楷体" pitchFamily="49" charset="-122"/>
                <a:cs typeface="Times New Roman" pitchFamily="18" charset="0"/>
              </a:rPr>
              <a:t>设计一个算法利用</a:t>
            </a:r>
            <a:r>
              <a:rPr lang="en-US" altLang="zh-CN" smtClean="0">
                <a:solidFill>
                  <a:srgbClr val="0000FF"/>
                </a:solidFill>
                <a:ea typeface="楷体" pitchFamily="49" charset="-122"/>
                <a:cs typeface="Times New Roman" pitchFamily="18" charset="0"/>
              </a:rPr>
              <a:t>string</a:t>
            </a:r>
            <a:r>
              <a:rPr lang="zh-CN" altLang="zh-CN" smtClean="0">
                <a:solidFill>
                  <a:srgbClr val="0000FF"/>
                </a:solidFill>
                <a:ea typeface="楷体" pitchFamily="49" charset="-122"/>
                <a:cs typeface="Times New Roman" pitchFamily="18" charset="0"/>
              </a:rPr>
              <a:t>的成员函数求</a:t>
            </a:r>
            <a:r>
              <a:rPr lang="en-US" altLang="zh-CN" smtClean="0">
                <a:solidFill>
                  <a:srgbClr val="0000FF"/>
                </a:solidFill>
                <a:ea typeface="楷体" pitchFamily="49" charset="-122"/>
                <a:cs typeface="Times New Roman" pitchFamily="18" charset="0"/>
              </a:rPr>
              <a:t>t</a:t>
            </a:r>
            <a:r>
              <a:rPr lang="zh-CN" altLang="zh-CN" smtClean="0">
                <a:solidFill>
                  <a:srgbClr val="0000FF"/>
                </a:solidFill>
                <a:ea typeface="楷体" pitchFamily="49" charset="-122"/>
                <a:cs typeface="Times New Roman" pitchFamily="18" charset="0"/>
              </a:rPr>
              <a:t>在</a:t>
            </a:r>
            <a:r>
              <a:rPr lang="en-US" altLang="zh-CN" smtClean="0">
                <a:solidFill>
                  <a:srgbClr val="0000FF"/>
                </a:solidFill>
                <a:ea typeface="楷体" pitchFamily="49" charset="-122"/>
                <a:cs typeface="Times New Roman" pitchFamily="18" charset="0"/>
              </a:rPr>
              <a:t>s</a:t>
            </a:r>
            <a:r>
              <a:rPr lang="zh-CN" altLang="zh-CN" smtClean="0">
                <a:solidFill>
                  <a:srgbClr val="0000FF"/>
                </a:solidFill>
                <a:ea typeface="楷体" pitchFamily="49" charset="-122"/>
                <a:cs typeface="Times New Roman" pitchFamily="18" charset="0"/>
              </a:rPr>
              <a:t>中</a:t>
            </a:r>
            <a:r>
              <a:rPr lang="zh-CN" altLang="zh-CN" smtClean="0">
                <a:solidFill>
                  <a:srgbClr val="FF00FF"/>
                </a:solidFill>
                <a:ea typeface="楷体" pitchFamily="49" charset="-122"/>
                <a:cs typeface="Times New Roman" pitchFamily="18" charset="0"/>
              </a:rPr>
              <a:t>不重叠出现的次</a:t>
            </a:r>
            <a:r>
              <a:rPr lang="zh-CN" altLang="zh-CN" smtClean="0">
                <a:solidFill>
                  <a:srgbClr val="0000FF"/>
                </a:solidFill>
                <a:ea typeface="楷体" pitchFamily="49" charset="-122"/>
                <a:cs typeface="Times New Roman" pitchFamily="18" charset="0"/>
              </a:rPr>
              <a:t>数</a:t>
            </a:r>
            <a:r>
              <a:rPr lang="zh-CN" altLang="en-US" smtClean="0">
                <a:solidFill>
                  <a:srgbClr val="0000FF"/>
                </a:solidFill>
                <a:ea typeface="楷体" pitchFamily="49" charset="-122"/>
                <a:cs typeface="Times New Roman" pitchFamily="18" charset="0"/>
              </a:rPr>
              <a:t>。</a:t>
            </a:r>
            <a:r>
              <a:rPr lang="zh-CN" altLang="zh-CN" smtClean="0">
                <a:solidFill>
                  <a:srgbClr val="0000FF"/>
                </a:solidFill>
                <a:ea typeface="楷体" pitchFamily="49" charset="-122"/>
                <a:cs typeface="Times New Roman" pitchFamily="18" charset="0"/>
              </a:rPr>
              <a:t>例如</a:t>
            </a:r>
            <a:r>
              <a:rPr lang="en-US" altLang="zh-CN" smtClean="0">
                <a:solidFill>
                  <a:srgbClr val="0000FF"/>
                </a:solidFill>
                <a:ea typeface="楷体" pitchFamily="49" charset="-122"/>
                <a:cs typeface="Times New Roman" pitchFamily="18" charset="0"/>
              </a:rPr>
              <a:t>s="aaaaa"</a:t>
            </a:r>
            <a:r>
              <a:rPr lang="zh-CN" altLang="zh-CN" smtClean="0">
                <a:solidFill>
                  <a:srgbClr val="0000FF"/>
                </a:solidFill>
                <a:ea typeface="楷体" pitchFamily="49" charset="-122"/>
                <a:cs typeface="Times New Roman" pitchFamily="18" charset="0"/>
              </a:rPr>
              <a:t>，</a:t>
            </a:r>
            <a:r>
              <a:rPr lang="en-US" altLang="zh-CN" smtClean="0">
                <a:solidFill>
                  <a:srgbClr val="0000FF"/>
                </a:solidFill>
                <a:ea typeface="楷体" pitchFamily="49" charset="-122"/>
                <a:cs typeface="Times New Roman" pitchFamily="18" charset="0"/>
              </a:rPr>
              <a:t>t="aa"</a:t>
            </a:r>
            <a:r>
              <a:rPr lang="zh-CN" altLang="zh-CN" smtClean="0">
                <a:solidFill>
                  <a:srgbClr val="0000FF"/>
                </a:solidFill>
                <a:ea typeface="楷体" pitchFamily="49" charset="-122"/>
                <a:cs typeface="Times New Roman" pitchFamily="18" charset="0"/>
              </a:rPr>
              <a:t>，结果为</a:t>
            </a:r>
            <a:r>
              <a:rPr lang="en-US" altLang="zh-CN" smtClean="0">
                <a:solidFill>
                  <a:srgbClr val="0000FF"/>
                </a:solidFill>
                <a:ea typeface="楷体" pitchFamily="49" charset="-122"/>
                <a:cs typeface="Times New Roman" pitchFamily="18" charset="0"/>
              </a:rPr>
              <a:t>2</a:t>
            </a:r>
            <a:r>
              <a:rPr lang="zh-CN" altLang="zh-CN" smtClean="0">
                <a:solidFill>
                  <a:srgbClr val="0000FF"/>
                </a:solidFill>
                <a:ea typeface="楷体" pitchFamily="49" charset="-122"/>
                <a:cs typeface="Times New Roman" pitchFamily="18" charset="0"/>
              </a:rPr>
              <a:t>。</a:t>
            </a:r>
          </a:p>
        </p:txBody>
      </p:sp>
      <p:sp>
        <p:nvSpPr>
          <p:cNvPr id="6" name="TextBox 5"/>
          <p:cNvSpPr txBox="1"/>
          <p:nvPr/>
        </p:nvSpPr>
        <p:spPr>
          <a:xfrm>
            <a:off x="1285852" y="2593718"/>
            <a:ext cx="7143800" cy="340705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44000" bIns="144000" rtlCol="0">
            <a:spAutoFit/>
          </a:bodyPr>
          <a:lstStyle/>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int </a:t>
            </a:r>
            <a:r>
              <a:rPr lang="en-US" altLang="zh-CN" sz="2000" smtClean="0">
                <a:solidFill>
                  <a:srgbClr val="FF0000"/>
                </a:solidFill>
                <a:latin typeface="Times New Roman" pitchFamily="18" charset="0"/>
                <a:ea typeface="仿宋" pitchFamily="49" charset="-122"/>
                <a:cs typeface="Times New Roman" pitchFamily="18" charset="0"/>
              </a:rPr>
              <a:t>Count</a:t>
            </a:r>
            <a:r>
              <a:rPr lang="en-US" altLang="zh-CN" sz="2000" smtClean="0">
                <a:solidFill>
                  <a:srgbClr val="0000FF"/>
                </a:solidFill>
                <a:latin typeface="Times New Roman" pitchFamily="18" charset="0"/>
                <a:ea typeface="仿宋" pitchFamily="49" charset="-122"/>
                <a:cs typeface="Times New Roman" pitchFamily="18" charset="0"/>
              </a:rPr>
              <a:t>(string&amp;s,string&amp;t)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cnt=0;</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pos=s.</a:t>
            </a:r>
            <a:r>
              <a:rPr lang="en-US" altLang="zh-CN" sz="2000" smtClean="0">
                <a:solidFill>
                  <a:srgbClr val="006600"/>
                </a:solidFill>
                <a:latin typeface="Times New Roman" pitchFamily="18" charset="0"/>
                <a:ea typeface="仿宋" pitchFamily="49" charset="-122"/>
                <a:cs typeface="Times New Roman" pitchFamily="18" charset="0"/>
              </a:rPr>
              <a:t>find</a:t>
            </a:r>
            <a:r>
              <a:rPr lang="en-US" altLang="zh-CN" sz="2000" smtClean="0">
                <a:solidFill>
                  <a:srgbClr val="0000FF"/>
                </a:solidFill>
                <a:latin typeface="Times New Roman" pitchFamily="18" charset="0"/>
                <a:ea typeface="仿宋" pitchFamily="49" charset="-122"/>
                <a:cs typeface="Times New Roman" pitchFamily="18" charset="0"/>
              </a:rPr>
              <a:t>(t,0);</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while(pos!=string::npos)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在</a:t>
            </a:r>
            <a:r>
              <a:rPr lang="en-US" altLang="zh-CN" sz="2000" smtClean="0">
                <a:solidFill>
                  <a:srgbClr val="00B0F0"/>
                </a:solidFill>
                <a:latin typeface="Times New Roman" pitchFamily="18" charset="0"/>
                <a:ea typeface="仿宋" pitchFamily="49" charset="-122"/>
                <a:cs typeface="Times New Roman" pitchFamily="18" charset="0"/>
              </a:rPr>
              <a:t>s</a:t>
            </a:r>
            <a:r>
              <a:rPr lang="zh-CN" altLang="zh-CN" sz="2000" smtClean="0">
                <a:solidFill>
                  <a:srgbClr val="00B0F0"/>
                </a:solidFill>
                <a:latin typeface="Times New Roman" pitchFamily="18" charset="0"/>
                <a:ea typeface="仿宋" pitchFamily="49" charset="-122"/>
                <a:cs typeface="Times New Roman" pitchFamily="18" charset="0"/>
              </a:rPr>
              <a:t>中找到</a:t>
            </a:r>
            <a:r>
              <a:rPr lang="en-US" altLang="zh-CN" sz="2000" smtClean="0">
                <a:solidFill>
                  <a:srgbClr val="00B0F0"/>
                </a:solidFill>
                <a:latin typeface="Times New Roman" pitchFamily="18" charset="0"/>
                <a:ea typeface="仿宋" pitchFamily="49" charset="-122"/>
                <a:cs typeface="Times New Roman" pitchFamily="18" charset="0"/>
              </a:rPr>
              <a:t>t</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cnt++;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pos=s.</a:t>
            </a:r>
            <a:r>
              <a:rPr lang="en-US" altLang="zh-CN" sz="2000" smtClean="0">
                <a:solidFill>
                  <a:srgbClr val="006600"/>
                </a:solidFill>
                <a:latin typeface="Times New Roman" pitchFamily="18" charset="0"/>
                <a:ea typeface="仿宋" pitchFamily="49" charset="-122"/>
                <a:cs typeface="Times New Roman" pitchFamily="18" charset="0"/>
              </a:rPr>
              <a:t>find</a:t>
            </a:r>
            <a:r>
              <a:rPr lang="en-US" altLang="zh-CN" sz="2000" smtClean="0">
                <a:solidFill>
                  <a:srgbClr val="0000FF"/>
                </a:solidFill>
                <a:latin typeface="Times New Roman" pitchFamily="18" charset="0"/>
                <a:ea typeface="仿宋" pitchFamily="49" charset="-122"/>
                <a:cs typeface="Times New Roman" pitchFamily="18" charset="0"/>
              </a:rPr>
              <a:t>(t,pos+1);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继续在后续字符中查找</a:t>
            </a:r>
          </a:p>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cnt;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7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7" name="TextBox 6"/>
          <p:cNvSpPr txBox="1"/>
          <p:nvPr/>
        </p:nvSpPr>
        <p:spPr>
          <a:xfrm>
            <a:off x="571472" y="3886146"/>
            <a:ext cx="500066" cy="461665"/>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mtClean="0">
                <a:solidFill>
                  <a:srgbClr val="FF0000"/>
                </a:solidFill>
                <a:latin typeface="微软雅黑" pitchFamily="34" charset="-122"/>
                <a:ea typeface="微软雅黑" pitchFamily="34" charset="-122"/>
                <a:cs typeface="Consolas" pitchFamily="49" charset="0"/>
              </a:rPr>
              <a:t>解</a:t>
            </a:r>
            <a:endParaRPr lang="zh-CN" altLang="en-US"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39</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1500174"/>
            <a:ext cx="4572032" cy="461665"/>
          </a:xfrm>
          <a:prstGeom prst="rect">
            <a:avLst/>
          </a:prstGeom>
          <a:noFill/>
        </p:spPr>
        <p:txBody>
          <a:bodyPr wrap="square" rtlCol="0">
            <a:spAutoFit/>
          </a:bodyPr>
          <a:lstStyle/>
          <a:p>
            <a:pPr algn="l">
              <a:lnSpc>
                <a:spcPct val="100000"/>
              </a:lnSpc>
            </a:pPr>
            <a:r>
              <a:rPr lang="zh-CN" altLang="en-US" smtClean="0">
                <a:solidFill>
                  <a:srgbClr val="FF0000"/>
                </a:solidFill>
                <a:latin typeface="Consolas" pitchFamily="49" charset="0"/>
                <a:ea typeface="楷体" pitchFamily="49" charset="-122"/>
                <a:cs typeface="Consolas" pitchFamily="49" charset="0"/>
              </a:rPr>
              <a:t>顺序表</a:t>
            </a:r>
            <a:r>
              <a:rPr lang="zh-CN" altLang="en-US" smtClean="0">
                <a:solidFill>
                  <a:srgbClr val="0000FF"/>
                </a:solidFill>
                <a:latin typeface="Consolas" pitchFamily="49" charset="0"/>
                <a:ea typeface="楷体" pitchFamily="49" charset="-122"/>
                <a:cs typeface="Consolas" pitchFamily="49" charset="0"/>
              </a:rPr>
              <a:t>：线性表的顺序存储结构</a:t>
            </a:r>
            <a:endParaRPr lang="zh-CN" altLang="en-US">
              <a:solidFill>
                <a:srgbClr val="0000FF"/>
              </a:solidFill>
              <a:latin typeface="Consolas" pitchFamily="49" charset="0"/>
              <a:ea typeface="楷体" pitchFamily="49" charset="-122"/>
              <a:cs typeface="Consolas" pitchFamily="49" charset="0"/>
            </a:endParaRPr>
          </a:p>
        </p:txBody>
      </p:sp>
      <p:sp>
        <p:nvSpPr>
          <p:cNvPr id="10" name="TextBox 9"/>
          <p:cNvSpPr txBox="1"/>
          <p:nvPr/>
        </p:nvSpPr>
        <p:spPr>
          <a:xfrm>
            <a:off x="571472" y="571480"/>
            <a:ext cx="1928826"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1.  </a:t>
            </a:r>
            <a:r>
              <a:rPr lang="zh-CN" altLang="zh-CN" smtClean="0">
                <a:solidFill>
                  <a:schemeClr val="bg1"/>
                </a:solidFill>
                <a:latin typeface="微软雅黑" pitchFamily="34" charset="-122"/>
                <a:ea typeface="微软雅黑" pitchFamily="34" charset="-122"/>
              </a:rPr>
              <a:t>顺序表</a:t>
            </a:r>
          </a:p>
        </p:txBody>
      </p:sp>
      <p:sp>
        <p:nvSpPr>
          <p:cNvPr id="11" name="TextBox 10"/>
          <p:cNvSpPr txBox="1"/>
          <p:nvPr/>
        </p:nvSpPr>
        <p:spPr>
          <a:xfrm>
            <a:off x="571472" y="3000372"/>
            <a:ext cx="8143932" cy="221865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r>
              <a:rPr lang="en-US" altLang="zh-CN" sz="2000" smtClean="0">
                <a:solidFill>
                  <a:srgbClr val="0000FF"/>
                </a:solidFill>
                <a:latin typeface="Times New Roman" pitchFamily="18" charset="0"/>
                <a:ea typeface="仿宋" pitchFamily="49" charset="-122"/>
                <a:cs typeface="Times New Roman" pitchFamily="18" charset="0"/>
              </a:rPr>
              <a:t>struct </a:t>
            </a:r>
            <a:r>
              <a:rPr lang="en-US" altLang="zh-CN" sz="2000" smtClean="0">
                <a:solidFill>
                  <a:srgbClr val="FF0000"/>
                </a:solidFill>
                <a:latin typeface="Times New Roman" pitchFamily="18" charset="0"/>
                <a:ea typeface="仿宋" pitchFamily="49" charset="-122"/>
                <a:cs typeface="Times New Roman" pitchFamily="18" charset="0"/>
              </a:rPr>
              <a:t>SqList</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顺序表类型</a:t>
            </a:r>
          </a:p>
          <a:p>
            <a:pPr algn="l" defTabSz="360000"/>
            <a:r>
              <a:rPr lang="en-US" altLang="zh-CN" sz="2000" smtClean="0">
                <a:solidFill>
                  <a:srgbClr val="0000FF"/>
                </a:solidFill>
                <a:latin typeface="Times New Roman" pitchFamily="18" charset="0"/>
                <a:ea typeface="仿宋" pitchFamily="49" charset="-122"/>
                <a:cs typeface="Times New Roman" pitchFamily="18" charset="0"/>
              </a:rPr>
              <a:t>{   	int data[MaxSize];			</a:t>
            </a:r>
            <a:r>
              <a:rPr lang="en-US" altLang="zh-CN" sz="2000" smtClean="0">
                <a:solidFill>
                  <a:srgbClr val="00B0F0"/>
                </a:solidFill>
                <a:latin typeface="Times New Roman" pitchFamily="18" charset="0"/>
                <a:ea typeface="仿宋" pitchFamily="49" charset="-122"/>
                <a:cs typeface="Times New Roman" pitchFamily="18" charset="0"/>
              </a:rPr>
              <a:t>//MaxSize</a:t>
            </a:r>
            <a:r>
              <a:rPr lang="zh-CN" altLang="zh-CN" sz="2000" smtClean="0">
                <a:solidFill>
                  <a:srgbClr val="00B0F0"/>
                </a:solidFill>
                <a:latin typeface="Times New Roman" pitchFamily="18" charset="0"/>
                <a:ea typeface="仿宋" pitchFamily="49" charset="-122"/>
                <a:cs typeface="Times New Roman" pitchFamily="18" charset="0"/>
              </a:rPr>
              <a:t>为</a:t>
            </a:r>
            <a:r>
              <a:rPr lang="en-US" altLang="zh-CN" sz="2000" smtClean="0">
                <a:solidFill>
                  <a:srgbClr val="00B0F0"/>
                </a:solidFill>
                <a:latin typeface="Times New Roman" pitchFamily="18" charset="0"/>
                <a:ea typeface="仿宋" pitchFamily="49" charset="-122"/>
                <a:cs typeface="Times New Roman" pitchFamily="18" charset="0"/>
              </a:rPr>
              <a:t>data</a:t>
            </a:r>
            <a:r>
              <a:rPr lang="zh-CN" altLang="zh-CN" sz="2000" smtClean="0">
                <a:solidFill>
                  <a:srgbClr val="00B0F0"/>
                </a:solidFill>
                <a:latin typeface="Times New Roman" pitchFamily="18" charset="0"/>
                <a:ea typeface="仿宋" pitchFamily="49" charset="-122"/>
                <a:cs typeface="Times New Roman" pitchFamily="18" charset="0"/>
              </a:rPr>
              <a:t>数组的容量</a:t>
            </a:r>
          </a:p>
          <a:p>
            <a:pPr algn="l" defTabSz="360000"/>
            <a:r>
              <a:rPr lang="en-US" altLang="zh-CN" sz="2000" smtClean="0">
                <a:solidFill>
                  <a:srgbClr val="0000FF"/>
                </a:solidFill>
                <a:latin typeface="Times New Roman" pitchFamily="18" charset="0"/>
                <a:ea typeface="仿宋" pitchFamily="49" charset="-122"/>
                <a:cs typeface="Times New Roman" pitchFamily="18" charset="0"/>
              </a:rPr>
              <a:t>    	int length;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顺序表长度即实际元素个数</a:t>
            </a:r>
          </a:p>
          <a:p>
            <a:pPr algn="l" defTabSz="360000">
              <a:spcBef>
                <a:spcPts val="2400"/>
              </a:spcBef>
            </a:pPr>
            <a:r>
              <a:rPr lang="en-US" altLang="zh-CN" sz="2000" smtClean="0">
                <a:solidFill>
                  <a:srgbClr val="0000FF"/>
                </a:solidFill>
                <a:latin typeface="Times New Roman" pitchFamily="18" charset="0"/>
                <a:ea typeface="仿宋" pitchFamily="49" charset="-122"/>
                <a:cs typeface="Times New Roman" pitchFamily="18" charset="0"/>
              </a:rPr>
              <a:t>    	SqList():length(0) { }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构造函数</a:t>
            </a:r>
          </a:p>
          <a:p>
            <a:pPr algn="l" defTabSz="360000"/>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p:txBody>
      </p:sp>
      <p:sp>
        <p:nvSpPr>
          <p:cNvPr id="12" name="TextBox 11"/>
          <p:cNvSpPr txBox="1"/>
          <p:nvPr/>
        </p:nvSpPr>
        <p:spPr>
          <a:xfrm>
            <a:off x="714348" y="2214554"/>
            <a:ext cx="3214710" cy="461665"/>
          </a:xfrm>
          <a:prstGeom prst="rect">
            <a:avLst/>
          </a:prstGeom>
          <a:noFill/>
        </p:spPr>
        <p:txBody>
          <a:bodyPr wrap="square" rtlCol="0">
            <a:spAutoFit/>
          </a:bodyPr>
          <a:lstStyle/>
          <a:p>
            <a:pPr algn="l">
              <a:lnSpc>
                <a:spcPct val="100000"/>
              </a:lnSpc>
              <a:spcBef>
                <a:spcPts val="0"/>
              </a:spcBef>
            </a:pPr>
            <a:r>
              <a:rPr lang="zh-CN" altLang="zh-CN" smtClean="0">
                <a:solidFill>
                  <a:srgbClr val="0000FF"/>
                </a:solidFill>
                <a:latin typeface="仿宋" pitchFamily="49" charset="-122"/>
                <a:ea typeface="仿宋" pitchFamily="49" charset="-122"/>
              </a:rPr>
              <a:t>整数顺序表类型</a:t>
            </a:r>
            <a:endParaRPr lang="zh-CN" altLang="en-US" smtClean="0">
              <a:solidFill>
                <a:srgbClr val="0000FF"/>
              </a:solidFill>
              <a:latin typeface="仿宋" pitchFamily="49" charset="-122"/>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4</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357158" y="571480"/>
            <a:ext cx="8143932" cy="1528624"/>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0"/>
              </a:spcBef>
            </a:pPr>
            <a:r>
              <a:rPr lang="zh-CN" altLang="zh-CN" smtClean="0">
                <a:solidFill>
                  <a:srgbClr val="FF0000"/>
                </a:solidFill>
                <a:latin typeface="Consolas" pitchFamily="49" charset="0"/>
                <a:ea typeface="楷体" pitchFamily="49" charset="-122"/>
                <a:cs typeface="Times New Roman" pitchFamily="18" charset="0"/>
              </a:rPr>
              <a:t>【例</a:t>
            </a:r>
            <a:r>
              <a:rPr lang="en-US" altLang="zh-CN" smtClean="0">
                <a:solidFill>
                  <a:srgbClr val="FF0000"/>
                </a:solidFill>
                <a:latin typeface="Consolas" pitchFamily="49" charset="0"/>
                <a:ea typeface="楷体" pitchFamily="49" charset="-122"/>
                <a:cs typeface="Times New Roman" pitchFamily="18" charset="0"/>
              </a:rPr>
              <a:t>2-5</a:t>
            </a:r>
            <a:r>
              <a:rPr lang="zh-CN" altLang="zh-CN" smtClean="0">
                <a:solidFill>
                  <a:srgbClr val="FF0000"/>
                </a:solidFill>
                <a:latin typeface="Consolas" pitchFamily="49" charset="0"/>
                <a:ea typeface="楷体" pitchFamily="49" charset="-122"/>
                <a:cs typeface="Times New Roman" pitchFamily="18" charset="0"/>
              </a:rPr>
              <a:t>】</a:t>
            </a:r>
            <a:r>
              <a:rPr lang="zh-CN" altLang="zh-CN" smtClean="0">
                <a:solidFill>
                  <a:srgbClr val="0000FF"/>
                </a:solidFill>
                <a:latin typeface="Consolas" pitchFamily="49" charset="0"/>
                <a:ea typeface="楷体" pitchFamily="49" charset="-122"/>
                <a:cs typeface="Times New Roman" pitchFamily="18" charset="0"/>
              </a:rPr>
              <a:t>假设有</a:t>
            </a:r>
            <a:r>
              <a:rPr lang="en-US" altLang="zh-CN" smtClean="0">
                <a:solidFill>
                  <a:srgbClr val="0000FF"/>
                </a:solidFill>
                <a:latin typeface="Consolas" pitchFamily="49" charset="0"/>
                <a:ea typeface="楷体" pitchFamily="49" charset="-122"/>
                <a:cs typeface="Times New Roman" pitchFamily="18" charset="0"/>
              </a:rPr>
              <a:t>3</a:t>
            </a:r>
            <a:r>
              <a:rPr lang="zh-CN" altLang="zh-CN" smtClean="0">
                <a:solidFill>
                  <a:srgbClr val="0000FF"/>
                </a:solidFill>
                <a:latin typeface="Consolas" pitchFamily="49" charset="0"/>
                <a:ea typeface="楷体" pitchFamily="49" charset="-122"/>
                <a:cs typeface="Times New Roman" pitchFamily="18" charset="0"/>
              </a:rPr>
              <a:t>个字符串</a:t>
            </a:r>
            <a:r>
              <a:rPr lang="en-US" altLang="zh-CN" smtClean="0">
                <a:solidFill>
                  <a:srgbClr val="0000FF"/>
                </a:solidFill>
                <a:latin typeface="Consolas" pitchFamily="49" charset="0"/>
                <a:ea typeface="楷体" pitchFamily="49" charset="-122"/>
                <a:cs typeface="Times New Roman" pitchFamily="18" charset="0"/>
              </a:rPr>
              <a:t>str</a:t>
            </a:r>
            <a:r>
              <a:rPr lang="zh-CN" altLang="zh-CN" smtClean="0">
                <a:solidFill>
                  <a:srgbClr val="0000FF"/>
                </a:solidFill>
                <a:latin typeface="Consolas" pitchFamily="49" charset="0"/>
                <a:ea typeface="楷体" pitchFamily="49" charset="-122"/>
                <a:cs typeface="Times New Roman" pitchFamily="18" charset="0"/>
              </a:rPr>
              <a:t>、</a:t>
            </a:r>
            <a:r>
              <a:rPr lang="en-US" altLang="zh-CN" smtClean="0">
                <a:solidFill>
                  <a:srgbClr val="0000FF"/>
                </a:solidFill>
                <a:latin typeface="Consolas" pitchFamily="49" charset="0"/>
                <a:ea typeface="楷体" pitchFamily="49" charset="-122"/>
                <a:cs typeface="Times New Roman" pitchFamily="18" charset="0"/>
              </a:rPr>
              <a:t>s</a:t>
            </a:r>
            <a:r>
              <a:rPr lang="zh-CN" altLang="zh-CN" smtClean="0">
                <a:solidFill>
                  <a:srgbClr val="0000FF"/>
                </a:solidFill>
                <a:latin typeface="Consolas" pitchFamily="49" charset="0"/>
                <a:ea typeface="楷体" pitchFamily="49" charset="-122"/>
                <a:cs typeface="Times New Roman" pitchFamily="18" charset="0"/>
              </a:rPr>
              <a:t>和</a:t>
            </a:r>
            <a:r>
              <a:rPr lang="en-US" altLang="zh-CN" smtClean="0">
                <a:solidFill>
                  <a:srgbClr val="0000FF"/>
                </a:solidFill>
                <a:latin typeface="Consolas" pitchFamily="49" charset="0"/>
                <a:ea typeface="楷体" pitchFamily="49" charset="-122"/>
                <a:cs typeface="Times New Roman" pitchFamily="18" charset="0"/>
              </a:rPr>
              <a:t>t</a:t>
            </a:r>
            <a:r>
              <a:rPr lang="zh-CN" altLang="zh-CN" smtClean="0">
                <a:solidFill>
                  <a:srgbClr val="0000FF"/>
                </a:solidFill>
                <a:latin typeface="Consolas" pitchFamily="49" charset="0"/>
                <a:ea typeface="楷体" pitchFamily="49" charset="-122"/>
                <a:cs typeface="Times New Roman" pitchFamily="18" charset="0"/>
              </a:rPr>
              <a:t>，均采用</a:t>
            </a:r>
            <a:r>
              <a:rPr lang="en-US" altLang="zh-CN" smtClean="0">
                <a:solidFill>
                  <a:srgbClr val="0000FF"/>
                </a:solidFill>
                <a:latin typeface="Consolas" pitchFamily="49" charset="0"/>
                <a:ea typeface="楷体" pitchFamily="49" charset="-122"/>
                <a:cs typeface="Times New Roman" pitchFamily="18" charset="0"/>
              </a:rPr>
              <a:t>string</a:t>
            </a:r>
            <a:r>
              <a:rPr lang="zh-CN" altLang="zh-CN" smtClean="0">
                <a:solidFill>
                  <a:srgbClr val="0000FF"/>
                </a:solidFill>
                <a:latin typeface="Consolas" pitchFamily="49" charset="0"/>
                <a:ea typeface="楷体" pitchFamily="49" charset="-122"/>
                <a:cs typeface="Times New Roman" pitchFamily="18" charset="0"/>
              </a:rPr>
              <a:t>容器存储</a:t>
            </a:r>
            <a:r>
              <a:rPr lang="zh-CN" altLang="en-US" smtClean="0">
                <a:solidFill>
                  <a:srgbClr val="0000FF"/>
                </a:solidFill>
                <a:latin typeface="Consolas" pitchFamily="49" charset="0"/>
                <a:ea typeface="楷体" pitchFamily="49" charset="-122"/>
                <a:cs typeface="Times New Roman" pitchFamily="18" charset="0"/>
              </a:rPr>
              <a:t>。</a:t>
            </a:r>
            <a:r>
              <a:rPr lang="zh-CN" altLang="zh-CN" smtClean="0">
                <a:solidFill>
                  <a:srgbClr val="0000FF"/>
                </a:solidFill>
                <a:latin typeface="Consolas" pitchFamily="49" charset="0"/>
                <a:ea typeface="楷体" pitchFamily="49" charset="-122"/>
                <a:cs typeface="Times New Roman" pitchFamily="18" charset="0"/>
              </a:rPr>
              <a:t>设计一个算法利用</a:t>
            </a:r>
            <a:r>
              <a:rPr lang="en-US" altLang="zh-CN" smtClean="0">
                <a:solidFill>
                  <a:srgbClr val="0000FF"/>
                </a:solidFill>
                <a:latin typeface="Consolas" pitchFamily="49" charset="0"/>
                <a:ea typeface="楷体" pitchFamily="49" charset="-122"/>
                <a:cs typeface="Times New Roman" pitchFamily="18" charset="0"/>
              </a:rPr>
              <a:t>string</a:t>
            </a:r>
            <a:r>
              <a:rPr lang="zh-CN" altLang="zh-CN" smtClean="0">
                <a:solidFill>
                  <a:srgbClr val="0000FF"/>
                </a:solidFill>
                <a:latin typeface="Consolas" pitchFamily="49" charset="0"/>
                <a:ea typeface="楷体" pitchFamily="49" charset="-122"/>
                <a:cs typeface="Times New Roman" pitchFamily="18" charset="0"/>
              </a:rPr>
              <a:t>的成员函数将</a:t>
            </a:r>
            <a:r>
              <a:rPr lang="en-US" altLang="zh-CN" smtClean="0">
                <a:solidFill>
                  <a:srgbClr val="0000FF"/>
                </a:solidFill>
                <a:latin typeface="Consolas" pitchFamily="49" charset="0"/>
                <a:ea typeface="楷体" pitchFamily="49" charset="-122"/>
                <a:cs typeface="Times New Roman" pitchFamily="18" charset="0"/>
              </a:rPr>
              <a:t>str</a:t>
            </a:r>
            <a:r>
              <a:rPr lang="zh-CN" altLang="zh-CN" smtClean="0">
                <a:solidFill>
                  <a:srgbClr val="0000FF"/>
                </a:solidFill>
                <a:latin typeface="Consolas" pitchFamily="49" charset="0"/>
                <a:ea typeface="楷体" pitchFamily="49" charset="-122"/>
                <a:cs typeface="Times New Roman" pitchFamily="18" charset="0"/>
              </a:rPr>
              <a:t>中所有的子串</a:t>
            </a:r>
            <a:r>
              <a:rPr lang="en-US" altLang="zh-CN" smtClean="0">
                <a:solidFill>
                  <a:srgbClr val="0000FF"/>
                </a:solidFill>
                <a:latin typeface="Consolas" pitchFamily="49" charset="0"/>
                <a:ea typeface="楷体" pitchFamily="49" charset="-122"/>
                <a:cs typeface="Times New Roman" pitchFamily="18" charset="0"/>
              </a:rPr>
              <a:t>s</a:t>
            </a:r>
            <a:r>
              <a:rPr lang="zh-CN" altLang="zh-CN" smtClean="0">
                <a:solidFill>
                  <a:srgbClr val="0000FF"/>
                </a:solidFill>
                <a:latin typeface="Consolas" pitchFamily="49" charset="0"/>
                <a:ea typeface="楷体" pitchFamily="49" charset="-122"/>
                <a:cs typeface="Times New Roman" pitchFamily="18" charset="0"/>
              </a:rPr>
              <a:t>用</a:t>
            </a:r>
            <a:r>
              <a:rPr lang="en-US" altLang="zh-CN" smtClean="0">
                <a:solidFill>
                  <a:srgbClr val="0000FF"/>
                </a:solidFill>
                <a:latin typeface="Consolas" pitchFamily="49" charset="0"/>
                <a:ea typeface="楷体" pitchFamily="49" charset="-122"/>
                <a:cs typeface="Times New Roman" pitchFamily="18" charset="0"/>
              </a:rPr>
              <a:t>t</a:t>
            </a:r>
            <a:r>
              <a:rPr lang="zh-CN" altLang="zh-CN" smtClean="0">
                <a:solidFill>
                  <a:srgbClr val="0000FF"/>
                </a:solidFill>
                <a:latin typeface="Consolas" pitchFamily="49" charset="0"/>
                <a:ea typeface="楷体" pitchFamily="49" charset="-122"/>
                <a:cs typeface="Times New Roman" pitchFamily="18" charset="0"/>
              </a:rPr>
              <a:t>串替换</a:t>
            </a:r>
            <a:r>
              <a:rPr lang="zh-CN" altLang="en-US" smtClean="0">
                <a:solidFill>
                  <a:srgbClr val="0000FF"/>
                </a:solidFill>
                <a:latin typeface="Consolas" pitchFamily="49" charset="0"/>
                <a:ea typeface="楷体" pitchFamily="49" charset="-122"/>
                <a:cs typeface="Times New Roman" pitchFamily="18" charset="0"/>
              </a:rPr>
              <a:t>。</a:t>
            </a:r>
            <a:r>
              <a:rPr lang="zh-CN" altLang="zh-CN" smtClean="0">
                <a:solidFill>
                  <a:srgbClr val="0000FF"/>
                </a:solidFill>
                <a:latin typeface="Consolas" pitchFamily="49" charset="0"/>
                <a:ea typeface="楷体" pitchFamily="49" charset="-122"/>
                <a:cs typeface="Times New Roman" pitchFamily="18" charset="0"/>
              </a:rPr>
              <a:t>例如</a:t>
            </a:r>
            <a:r>
              <a:rPr lang="en-US" altLang="zh-CN" smtClean="0">
                <a:solidFill>
                  <a:srgbClr val="0000FF"/>
                </a:solidFill>
                <a:latin typeface="Consolas" pitchFamily="49" charset="0"/>
                <a:ea typeface="楷体" pitchFamily="49" charset="-122"/>
                <a:cs typeface="Times New Roman" pitchFamily="18" charset="0"/>
              </a:rPr>
              <a:t>str="ababcd"</a:t>
            </a:r>
            <a:r>
              <a:rPr lang="zh-CN" altLang="zh-CN" smtClean="0">
                <a:solidFill>
                  <a:srgbClr val="0000FF"/>
                </a:solidFill>
                <a:latin typeface="Consolas" pitchFamily="49" charset="0"/>
                <a:ea typeface="楷体" pitchFamily="49" charset="-122"/>
                <a:cs typeface="Times New Roman" pitchFamily="18" charset="0"/>
              </a:rPr>
              <a:t>，</a:t>
            </a:r>
            <a:r>
              <a:rPr lang="en-US" altLang="zh-CN" smtClean="0">
                <a:solidFill>
                  <a:srgbClr val="0000FF"/>
                </a:solidFill>
                <a:latin typeface="Consolas" pitchFamily="49" charset="0"/>
                <a:ea typeface="楷体" pitchFamily="49" charset="-122"/>
                <a:cs typeface="Times New Roman" pitchFamily="18" charset="0"/>
              </a:rPr>
              <a:t>s="ab"</a:t>
            </a:r>
            <a:r>
              <a:rPr lang="zh-CN" altLang="zh-CN" smtClean="0">
                <a:solidFill>
                  <a:srgbClr val="0000FF"/>
                </a:solidFill>
                <a:latin typeface="Consolas" pitchFamily="49" charset="0"/>
                <a:ea typeface="楷体" pitchFamily="49" charset="-122"/>
                <a:cs typeface="Times New Roman" pitchFamily="18" charset="0"/>
              </a:rPr>
              <a:t>，</a:t>
            </a:r>
            <a:r>
              <a:rPr lang="en-US" altLang="zh-CN" smtClean="0">
                <a:solidFill>
                  <a:srgbClr val="0000FF"/>
                </a:solidFill>
                <a:latin typeface="Consolas" pitchFamily="49" charset="0"/>
                <a:ea typeface="楷体" pitchFamily="49" charset="-122"/>
                <a:cs typeface="Times New Roman" pitchFamily="18" charset="0"/>
              </a:rPr>
              <a:t>t="123"</a:t>
            </a:r>
            <a:r>
              <a:rPr lang="zh-CN" altLang="zh-CN" smtClean="0">
                <a:solidFill>
                  <a:srgbClr val="0000FF"/>
                </a:solidFill>
                <a:latin typeface="Consolas" pitchFamily="49" charset="0"/>
                <a:ea typeface="楷体" pitchFamily="49" charset="-122"/>
                <a:cs typeface="Times New Roman" pitchFamily="18" charset="0"/>
              </a:rPr>
              <a:t>，替换后</a:t>
            </a:r>
            <a:r>
              <a:rPr lang="en-US" altLang="zh-CN" smtClean="0">
                <a:solidFill>
                  <a:srgbClr val="0000FF"/>
                </a:solidFill>
                <a:latin typeface="Consolas" pitchFamily="49" charset="0"/>
                <a:ea typeface="楷体" pitchFamily="49" charset="-122"/>
                <a:cs typeface="Times New Roman" pitchFamily="18" charset="0"/>
              </a:rPr>
              <a:t>str</a:t>
            </a:r>
            <a:r>
              <a:rPr lang="zh-CN" altLang="zh-CN" smtClean="0">
                <a:solidFill>
                  <a:srgbClr val="0000FF"/>
                </a:solidFill>
                <a:latin typeface="Consolas" pitchFamily="49" charset="0"/>
                <a:ea typeface="楷体" pitchFamily="49" charset="-122"/>
                <a:cs typeface="Times New Roman" pitchFamily="18" charset="0"/>
              </a:rPr>
              <a:t>变为</a:t>
            </a:r>
            <a:r>
              <a:rPr lang="en-US" altLang="zh-CN" smtClean="0">
                <a:solidFill>
                  <a:srgbClr val="0000FF"/>
                </a:solidFill>
                <a:latin typeface="Consolas" pitchFamily="49" charset="0"/>
                <a:ea typeface="楷体" pitchFamily="49" charset="-122"/>
                <a:cs typeface="Times New Roman" pitchFamily="18" charset="0"/>
              </a:rPr>
              <a:t>"123123cd"</a:t>
            </a:r>
            <a:r>
              <a:rPr lang="zh-CN" altLang="zh-CN" smtClean="0">
                <a:solidFill>
                  <a:srgbClr val="0000FF"/>
                </a:solidFill>
                <a:latin typeface="Consolas" pitchFamily="49" charset="0"/>
                <a:ea typeface="楷体" pitchFamily="49" charset="-122"/>
                <a:cs typeface="Times New Roman" pitchFamily="18" charset="0"/>
              </a:rPr>
              <a:t>。</a:t>
            </a:r>
          </a:p>
        </p:txBody>
      </p:sp>
      <p:sp>
        <p:nvSpPr>
          <p:cNvPr id="5" name="TextBox 4"/>
          <p:cNvSpPr txBox="1"/>
          <p:nvPr/>
        </p:nvSpPr>
        <p:spPr>
          <a:xfrm>
            <a:off x="1000100" y="2480184"/>
            <a:ext cx="7072362" cy="316339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44000" bIns="144000" rtlCol="0">
            <a:spAutoFit/>
          </a:bodyPr>
          <a:lstStyle/>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Replaceall</a:t>
            </a:r>
            <a:r>
              <a:rPr lang="en-US" altLang="zh-CN" sz="2000" smtClean="0">
                <a:solidFill>
                  <a:srgbClr val="0000FF"/>
                </a:solidFill>
                <a:latin typeface="Times New Roman" pitchFamily="18" charset="0"/>
                <a:ea typeface="仿宋" pitchFamily="49" charset="-122"/>
                <a:cs typeface="Times New Roman" pitchFamily="18" charset="0"/>
              </a:rPr>
              <a:t>(string&amp;str,string&amp;s,string&amp;t)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m=s.</a:t>
            </a:r>
            <a:r>
              <a:rPr lang="en-US" altLang="zh-CN" sz="2000" smtClean="0">
                <a:solidFill>
                  <a:srgbClr val="006600"/>
                </a:solidFill>
                <a:latin typeface="Times New Roman" pitchFamily="18" charset="0"/>
                <a:ea typeface="仿宋" pitchFamily="49" charset="-122"/>
                <a:cs typeface="Times New Roman" pitchFamily="18" charset="0"/>
              </a:rPr>
              <a:t>size</a:t>
            </a: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pos=str.</a:t>
            </a:r>
            <a:r>
              <a:rPr lang="en-US" altLang="zh-CN" sz="2000" smtClean="0">
                <a:solidFill>
                  <a:srgbClr val="006600"/>
                </a:solidFill>
                <a:latin typeface="Times New Roman" pitchFamily="18" charset="0"/>
                <a:ea typeface="仿宋" pitchFamily="49" charset="-122"/>
                <a:cs typeface="Times New Roman" pitchFamily="18" charset="0"/>
              </a:rPr>
              <a:t>find</a:t>
            </a:r>
            <a:r>
              <a:rPr lang="en-US" altLang="zh-CN" sz="2000" smtClean="0">
                <a:solidFill>
                  <a:srgbClr val="0000FF"/>
                </a:solidFill>
                <a:latin typeface="Times New Roman" pitchFamily="18" charset="0"/>
                <a:ea typeface="仿宋" pitchFamily="49" charset="-122"/>
                <a:cs typeface="Times New Roman" pitchFamily="18" charset="0"/>
              </a:rPr>
              <a:t>(s,0);</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while(pos!=string::npos)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在</a:t>
            </a:r>
            <a:r>
              <a:rPr lang="en-US" altLang="zh-CN" sz="2000" smtClean="0">
                <a:solidFill>
                  <a:srgbClr val="00B0F0"/>
                </a:solidFill>
                <a:latin typeface="Times New Roman" pitchFamily="18" charset="0"/>
                <a:ea typeface="仿宋" pitchFamily="49" charset="-122"/>
                <a:cs typeface="Times New Roman" pitchFamily="18" charset="0"/>
              </a:rPr>
              <a:t>str</a:t>
            </a:r>
            <a:r>
              <a:rPr lang="zh-CN" altLang="zh-CN" sz="2000" smtClean="0">
                <a:solidFill>
                  <a:srgbClr val="00B0F0"/>
                </a:solidFill>
                <a:latin typeface="Times New Roman" pitchFamily="18" charset="0"/>
                <a:ea typeface="仿宋" pitchFamily="49" charset="-122"/>
                <a:cs typeface="Times New Roman" pitchFamily="18" charset="0"/>
              </a:rPr>
              <a:t>中找到</a:t>
            </a:r>
            <a:r>
              <a:rPr lang="en-US" altLang="zh-CN" sz="2000" smtClean="0">
                <a:solidFill>
                  <a:srgbClr val="00B0F0"/>
                </a:solidFill>
                <a:latin typeface="Times New Roman" pitchFamily="18" charset="0"/>
                <a:ea typeface="仿宋" pitchFamily="49" charset="-122"/>
                <a:cs typeface="Times New Roman" pitchFamily="18" charset="0"/>
              </a:rPr>
              <a:t>s</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str.</a:t>
            </a:r>
            <a:r>
              <a:rPr lang="en-US" altLang="zh-CN" sz="2000" smtClean="0">
                <a:solidFill>
                  <a:srgbClr val="006600"/>
                </a:solidFill>
                <a:latin typeface="Times New Roman" pitchFamily="18" charset="0"/>
                <a:ea typeface="仿宋" pitchFamily="49" charset="-122"/>
                <a:cs typeface="Times New Roman" pitchFamily="18" charset="0"/>
              </a:rPr>
              <a:t>replace</a:t>
            </a:r>
            <a:r>
              <a:rPr lang="en-US" altLang="zh-CN" sz="2000" smtClean="0">
                <a:solidFill>
                  <a:srgbClr val="0000FF"/>
                </a:solidFill>
                <a:latin typeface="Times New Roman" pitchFamily="18" charset="0"/>
                <a:ea typeface="仿宋" pitchFamily="49" charset="-122"/>
                <a:cs typeface="Times New Roman" pitchFamily="18" charset="0"/>
              </a:rPr>
              <a:t>(pos,m,t);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替换</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pos=str.</a:t>
            </a:r>
            <a:r>
              <a:rPr lang="en-US" altLang="zh-CN" sz="2000" smtClean="0">
                <a:solidFill>
                  <a:srgbClr val="006600"/>
                </a:solidFill>
                <a:latin typeface="Times New Roman" pitchFamily="18" charset="0"/>
                <a:ea typeface="仿宋" pitchFamily="49" charset="-122"/>
                <a:cs typeface="Times New Roman" pitchFamily="18" charset="0"/>
              </a:rPr>
              <a:t>find</a:t>
            </a:r>
            <a:r>
              <a:rPr lang="en-US" altLang="zh-CN" sz="2000" smtClean="0">
                <a:solidFill>
                  <a:srgbClr val="0000FF"/>
                </a:solidFill>
                <a:latin typeface="Times New Roman" pitchFamily="18" charset="0"/>
                <a:ea typeface="仿宋" pitchFamily="49" charset="-122"/>
                <a:cs typeface="Times New Roman" pitchFamily="18" charset="0"/>
              </a:rPr>
              <a:t>(s,pos+1);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继续在后续字符中查找</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6" name="TextBox 5"/>
          <p:cNvSpPr txBox="1"/>
          <p:nvPr/>
        </p:nvSpPr>
        <p:spPr>
          <a:xfrm>
            <a:off x="285720" y="3408878"/>
            <a:ext cx="500066" cy="461665"/>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mtClean="0">
                <a:solidFill>
                  <a:srgbClr val="FF0000"/>
                </a:solidFill>
                <a:latin typeface="微软雅黑" pitchFamily="34" charset="-122"/>
                <a:ea typeface="微软雅黑" pitchFamily="34" charset="-122"/>
                <a:cs typeface="Consolas" pitchFamily="49" charset="0"/>
              </a:rPr>
              <a:t>解</a:t>
            </a:r>
            <a:endParaRPr lang="zh-CN" altLang="en-US"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40</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a:hlinkClick r:id="" action="ppaction://noaction"/>
          </p:cNvPr>
          <p:cNvSpPr txBox="1"/>
          <p:nvPr/>
        </p:nvSpPr>
        <p:spPr>
          <a:xfrm>
            <a:off x="2428860" y="500042"/>
            <a:ext cx="442915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2.3 </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栈、队列和双端队列</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428596" y="1428736"/>
            <a:ext cx="521497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2.3.1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栈、队列和双端队列的定义</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571472" y="2285992"/>
            <a:ext cx="7929618" cy="2849659"/>
          </a:xfrm>
          <a:prstGeom prst="rect">
            <a:avLst/>
          </a:prstGeom>
          <a:solidFill>
            <a:schemeClr val="bg1"/>
          </a:solid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44000" rtlCol="0">
            <a:spAutoFit/>
          </a:bodyPr>
          <a:lstStyle/>
          <a:p>
            <a:pPr marL="457200" indent="-457200" algn="l">
              <a:lnSpc>
                <a:spcPts val="3000"/>
              </a:lnSpc>
              <a:spcBef>
                <a:spcPts val="1200"/>
              </a:spcBef>
              <a:buBlip>
                <a:blip r:embed="rId3"/>
              </a:buBlip>
            </a:pPr>
            <a:r>
              <a:rPr lang="zh-CN" altLang="zh-CN" smtClean="0">
                <a:solidFill>
                  <a:srgbClr val="FF0000"/>
                </a:solidFill>
                <a:ea typeface="楷体" pitchFamily="49" charset="-122"/>
                <a:cs typeface="Times New Roman" pitchFamily="18" charset="0"/>
              </a:rPr>
              <a:t>栈</a:t>
            </a:r>
            <a:r>
              <a:rPr lang="zh-CN" altLang="zh-CN" smtClean="0">
                <a:solidFill>
                  <a:srgbClr val="0000FF"/>
                </a:solidFill>
                <a:ea typeface="楷体" pitchFamily="49" charset="-122"/>
                <a:cs typeface="Times New Roman" pitchFamily="18" charset="0"/>
              </a:rPr>
              <a:t>是一种特殊的线性表，有前、后两个端点，规定只能在其中一端进行进栈和出栈操作。</a:t>
            </a:r>
          </a:p>
          <a:p>
            <a:pPr marL="457200" indent="-457200" algn="l">
              <a:lnSpc>
                <a:spcPts val="3000"/>
              </a:lnSpc>
              <a:spcBef>
                <a:spcPts val="1200"/>
              </a:spcBef>
              <a:buBlip>
                <a:blip r:embed="rId3"/>
              </a:buBlip>
            </a:pPr>
            <a:r>
              <a:rPr lang="zh-CN" altLang="zh-CN" smtClean="0">
                <a:solidFill>
                  <a:srgbClr val="FF0000"/>
                </a:solidFill>
                <a:ea typeface="楷体" pitchFamily="49" charset="-122"/>
                <a:cs typeface="Times New Roman" pitchFamily="18" charset="0"/>
              </a:rPr>
              <a:t>队列</a:t>
            </a:r>
            <a:r>
              <a:rPr lang="zh-CN" altLang="zh-CN" smtClean="0">
                <a:solidFill>
                  <a:srgbClr val="0000FF"/>
                </a:solidFill>
                <a:ea typeface="楷体" pitchFamily="49" charset="-122"/>
                <a:cs typeface="Times New Roman" pitchFamily="18" charset="0"/>
              </a:rPr>
              <a:t>是一种特殊的线性表，有前、后两个端点，规定只能在一端进队元素，另外一端出队元素。</a:t>
            </a:r>
          </a:p>
          <a:p>
            <a:pPr marL="457200" indent="-457200" algn="l">
              <a:lnSpc>
                <a:spcPts val="3000"/>
              </a:lnSpc>
              <a:spcBef>
                <a:spcPts val="1200"/>
              </a:spcBef>
              <a:buBlip>
                <a:blip r:embed="rId3"/>
              </a:buBlip>
            </a:pPr>
            <a:r>
              <a:rPr lang="zh-CN" altLang="zh-CN" smtClean="0">
                <a:solidFill>
                  <a:srgbClr val="FF0000"/>
                </a:solidFill>
                <a:ea typeface="楷体" pitchFamily="49" charset="-122"/>
                <a:cs typeface="Times New Roman" pitchFamily="18" charset="0"/>
              </a:rPr>
              <a:t>双端队列</a:t>
            </a:r>
            <a:r>
              <a:rPr lang="zh-CN" altLang="zh-CN" smtClean="0">
                <a:solidFill>
                  <a:srgbClr val="0000FF"/>
                </a:solidFill>
                <a:ea typeface="楷体" pitchFamily="49" charset="-122"/>
                <a:cs typeface="Times New Roman" pitchFamily="18" charset="0"/>
              </a:rPr>
              <a:t>是一种特殊的线性表，有前、后两个端点，每个端点都可以进队和出队元素。</a:t>
            </a: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41</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928670"/>
            <a:ext cx="414340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2.3.2 deque</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双端队列容器</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3927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8" name="组合 17"/>
          <p:cNvGrpSpPr/>
          <p:nvPr/>
        </p:nvGrpSpPr>
        <p:grpSpPr>
          <a:xfrm>
            <a:off x="1285852" y="2714620"/>
            <a:ext cx="6286544" cy="1285879"/>
            <a:chOff x="1285852" y="2657472"/>
            <a:chExt cx="5502387" cy="771528"/>
          </a:xfrm>
        </p:grpSpPr>
        <p:sp>
          <p:nvSpPr>
            <p:cNvPr id="139275" name="Rectangle 11"/>
            <p:cNvSpPr>
              <a:spLocks noChangeArrowheads="1"/>
            </p:cNvSpPr>
            <p:nvPr/>
          </p:nvSpPr>
          <p:spPr bwMode="auto">
            <a:xfrm>
              <a:off x="2536395" y="2657472"/>
              <a:ext cx="755919" cy="23342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6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前端</a:t>
              </a:r>
            </a:p>
          </p:txBody>
        </p:sp>
        <p:sp>
          <p:nvSpPr>
            <p:cNvPr id="139274" name="Rectangle 10"/>
            <p:cNvSpPr>
              <a:spLocks noChangeArrowheads="1"/>
            </p:cNvSpPr>
            <p:nvPr/>
          </p:nvSpPr>
          <p:spPr bwMode="auto">
            <a:xfrm>
              <a:off x="4821332" y="2672965"/>
              <a:ext cx="653838" cy="19882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6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后端</a:t>
              </a:r>
            </a:p>
          </p:txBody>
        </p:sp>
        <p:sp>
          <p:nvSpPr>
            <p:cNvPr id="139276" name="Rectangle 12" descr="浅色上对角线"/>
            <p:cNvSpPr>
              <a:spLocks noChangeArrowheads="1"/>
            </p:cNvSpPr>
            <p:nvPr/>
          </p:nvSpPr>
          <p:spPr bwMode="auto">
            <a:xfrm>
              <a:off x="2560606" y="2893990"/>
              <a:ext cx="2874783" cy="492664"/>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a:lnSpc>
                  <a:spcPts val="2160"/>
                </a:lnSpc>
              </a:pPr>
              <a:endParaRPr lang="zh-CN" altLang="en-US" sz="2000">
                <a:ea typeface="仿宋" pitchFamily="49" charset="-122"/>
                <a:cs typeface="Times New Roman" pitchFamily="18" charset="0"/>
              </a:endParaRPr>
            </a:p>
          </p:txBody>
        </p:sp>
        <p:sp>
          <p:nvSpPr>
            <p:cNvPr id="139273" name="AutoShape 9"/>
            <p:cNvSpPr>
              <a:spLocks noChangeShapeType="1"/>
            </p:cNvSpPr>
            <p:nvPr/>
          </p:nvSpPr>
          <p:spPr bwMode="auto">
            <a:xfrm>
              <a:off x="2041771" y="2991076"/>
              <a:ext cx="519981" cy="1033"/>
            </a:xfrm>
            <a:prstGeom prst="straightConnector1">
              <a:avLst/>
            </a:pr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pPr>
                <a:lnSpc>
                  <a:spcPts val="2160"/>
                </a:lnSpc>
              </a:pPr>
              <a:endParaRPr lang="zh-CN" altLang="en-US" sz="2000">
                <a:ea typeface="仿宋" pitchFamily="49" charset="-122"/>
                <a:cs typeface="Times New Roman" pitchFamily="18" charset="0"/>
              </a:endParaRPr>
            </a:p>
          </p:txBody>
        </p:sp>
        <p:sp>
          <p:nvSpPr>
            <p:cNvPr id="139272" name="AutoShape 8"/>
            <p:cNvSpPr>
              <a:spLocks noChangeShapeType="1"/>
            </p:cNvSpPr>
            <p:nvPr/>
          </p:nvSpPr>
          <p:spPr bwMode="auto">
            <a:xfrm flipH="1">
              <a:off x="2041771" y="3283370"/>
              <a:ext cx="519981" cy="1033"/>
            </a:xfrm>
            <a:prstGeom prst="straightConnector1">
              <a:avLst/>
            </a:pr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pPr>
                <a:lnSpc>
                  <a:spcPts val="2160"/>
                </a:lnSpc>
              </a:pPr>
              <a:endParaRPr lang="zh-CN" altLang="en-US" sz="2000">
                <a:ea typeface="仿宋" pitchFamily="49" charset="-122"/>
                <a:cs typeface="Times New Roman" pitchFamily="18" charset="0"/>
              </a:endParaRPr>
            </a:p>
          </p:txBody>
        </p:sp>
        <p:sp>
          <p:nvSpPr>
            <p:cNvPr id="139271" name="Rectangle 7"/>
            <p:cNvSpPr>
              <a:spLocks noChangeArrowheads="1"/>
            </p:cNvSpPr>
            <p:nvPr/>
          </p:nvSpPr>
          <p:spPr bwMode="auto">
            <a:xfrm>
              <a:off x="1285852" y="2898121"/>
              <a:ext cx="711251" cy="24581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6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前端进</a:t>
              </a:r>
            </a:p>
          </p:txBody>
        </p:sp>
        <p:sp>
          <p:nvSpPr>
            <p:cNvPr id="139270" name="Rectangle 6"/>
            <p:cNvSpPr>
              <a:spLocks noChangeArrowheads="1"/>
            </p:cNvSpPr>
            <p:nvPr/>
          </p:nvSpPr>
          <p:spPr bwMode="auto">
            <a:xfrm>
              <a:off x="1285852" y="3183184"/>
              <a:ext cx="711251" cy="24581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6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前端出</a:t>
              </a:r>
            </a:p>
          </p:txBody>
        </p:sp>
        <p:sp>
          <p:nvSpPr>
            <p:cNvPr id="139269" name="AutoShape 5"/>
            <p:cNvSpPr>
              <a:spLocks noChangeShapeType="1"/>
            </p:cNvSpPr>
            <p:nvPr/>
          </p:nvSpPr>
          <p:spPr bwMode="auto">
            <a:xfrm>
              <a:off x="5450279" y="3276140"/>
              <a:ext cx="519981" cy="1033"/>
            </a:xfrm>
            <a:prstGeom prst="straightConnector1">
              <a:avLst/>
            </a:pr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pPr>
                <a:lnSpc>
                  <a:spcPts val="2160"/>
                </a:lnSpc>
              </a:pPr>
              <a:endParaRPr lang="zh-CN" altLang="en-US" sz="2000">
                <a:ea typeface="仿宋" pitchFamily="49" charset="-122"/>
                <a:cs typeface="Times New Roman" pitchFamily="18" charset="0"/>
              </a:endParaRPr>
            </a:p>
          </p:txBody>
        </p:sp>
        <p:sp>
          <p:nvSpPr>
            <p:cNvPr id="139268" name="AutoShape 4"/>
            <p:cNvSpPr>
              <a:spLocks noChangeShapeType="1"/>
            </p:cNvSpPr>
            <p:nvPr/>
          </p:nvSpPr>
          <p:spPr bwMode="auto">
            <a:xfrm flipH="1">
              <a:off x="5429663" y="2992109"/>
              <a:ext cx="519981" cy="1033"/>
            </a:xfrm>
            <a:prstGeom prst="straightConnector1">
              <a:avLst/>
            </a:pr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pPr>
                <a:lnSpc>
                  <a:spcPts val="2160"/>
                </a:lnSpc>
              </a:pPr>
              <a:endParaRPr lang="zh-CN" altLang="en-US" sz="2000">
                <a:ea typeface="仿宋" pitchFamily="49" charset="-122"/>
                <a:cs typeface="Times New Roman" pitchFamily="18" charset="0"/>
              </a:endParaRPr>
            </a:p>
          </p:txBody>
        </p:sp>
        <p:sp>
          <p:nvSpPr>
            <p:cNvPr id="139267" name="Rectangle 3"/>
            <p:cNvSpPr>
              <a:spLocks noChangeArrowheads="1"/>
            </p:cNvSpPr>
            <p:nvPr/>
          </p:nvSpPr>
          <p:spPr bwMode="auto">
            <a:xfrm>
              <a:off x="6076988" y="2895022"/>
              <a:ext cx="711251" cy="24581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6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后端进</a:t>
              </a:r>
            </a:p>
          </p:txBody>
        </p:sp>
        <p:sp>
          <p:nvSpPr>
            <p:cNvPr id="139266" name="Rectangle 2"/>
            <p:cNvSpPr>
              <a:spLocks noChangeArrowheads="1"/>
            </p:cNvSpPr>
            <p:nvPr/>
          </p:nvSpPr>
          <p:spPr bwMode="auto">
            <a:xfrm>
              <a:off x="6076988" y="3180086"/>
              <a:ext cx="711251" cy="24581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6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后端出</a:t>
              </a:r>
            </a:p>
          </p:txBody>
        </p:sp>
      </p:grpSp>
      <p:sp>
        <p:nvSpPr>
          <p:cNvPr id="20" name="灯片编号占位符 19"/>
          <p:cNvSpPr>
            <a:spLocks noGrp="1"/>
          </p:cNvSpPr>
          <p:nvPr>
            <p:ph type="sldNum" sz="quarter" idx="12"/>
          </p:nvPr>
        </p:nvSpPr>
        <p:spPr/>
        <p:txBody>
          <a:bodyPr/>
          <a:lstStyle/>
          <a:p>
            <a:fld id="{7AF016A1-9F15-429F-9EFD-84004B73C732}" type="slidenum">
              <a:rPr lang="en-US" altLang="zh-CN" smtClean="0"/>
              <a:pPr/>
              <a:t>42</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1285860"/>
            <a:ext cx="8215370" cy="470898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800"/>
              </a:lnSpc>
              <a:spcBef>
                <a:spcPts val="600"/>
              </a:spcBef>
              <a:buBlip>
                <a:blip r:embed="rId3"/>
              </a:buBlip>
            </a:pPr>
            <a:r>
              <a:rPr lang="en-US" altLang="zh-CN" smtClean="0">
                <a:solidFill>
                  <a:srgbClr val="0000FF"/>
                </a:solidFill>
                <a:latin typeface="Times New Roman" pitchFamily="18" charset="0"/>
                <a:ea typeface="仿宋" pitchFamily="49" charset="-122"/>
                <a:cs typeface="Times New Roman" pitchFamily="18" charset="0"/>
              </a:rPr>
              <a:t>dq</a:t>
            </a:r>
            <a:r>
              <a:rPr lang="zh-CN" altLang="zh-CN" smtClean="0">
                <a:solidFill>
                  <a:srgbClr val="0000FF"/>
                </a:solidFill>
                <a:latin typeface="Times New Roman" pitchFamily="18" charset="0"/>
                <a:ea typeface="仿宋" pitchFamily="49" charset="-122"/>
                <a:cs typeface="Times New Roman" pitchFamily="18" charset="0"/>
              </a:rPr>
              <a:t>容器在实现上由若干个块构成，每个块中元素地址是连续的，块之间的地址是不连续的</a:t>
            </a:r>
            <a:r>
              <a:rPr lang="zh-CN" altLang="en-US" smtClean="0">
                <a:solidFill>
                  <a:srgbClr val="0000FF"/>
                </a:solidFill>
                <a:latin typeface="Times New Roman" pitchFamily="18" charset="0"/>
                <a:ea typeface="仿宋" pitchFamily="49" charset="-122"/>
                <a:cs typeface="Times New Roman" pitchFamily="18" charset="0"/>
              </a:rPr>
              <a:t>，</a:t>
            </a:r>
            <a:r>
              <a:rPr lang="zh-CN" altLang="zh-CN" smtClean="0">
                <a:solidFill>
                  <a:srgbClr val="0000FF"/>
                </a:solidFill>
                <a:latin typeface="Times New Roman" pitchFamily="18" charset="0"/>
                <a:ea typeface="仿宋" pitchFamily="49" charset="-122"/>
                <a:cs typeface="Times New Roman" pitchFamily="18" charset="0"/>
              </a:rPr>
              <a:t>系统有一个特定的机制将这些块构成一个整体并且维护相关操作。</a:t>
            </a:r>
          </a:p>
          <a:p>
            <a:pPr marL="342900" indent="-342900" algn="l">
              <a:lnSpc>
                <a:spcPts val="2800"/>
              </a:lnSpc>
              <a:spcBef>
                <a:spcPts val="600"/>
              </a:spcBef>
              <a:buBlip>
                <a:blip r:embed="rId3"/>
              </a:buBlip>
            </a:pPr>
            <a:r>
              <a:rPr lang="zh-CN" altLang="zh-CN" smtClean="0">
                <a:solidFill>
                  <a:srgbClr val="0000FF"/>
                </a:solidFill>
                <a:latin typeface="Times New Roman" pitchFamily="18" charset="0"/>
                <a:ea typeface="仿宋" pitchFamily="49" charset="-122"/>
                <a:cs typeface="Times New Roman" pitchFamily="18" charset="0"/>
              </a:rPr>
              <a:t>由于</a:t>
            </a:r>
            <a:r>
              <a:rPr lang="en-US" altLang="zh-CN" smtClean="0">
                <a:solidFill>
                  <a:srgbClr val="0000FF"/>
                </a:solidFill>
                <a:latin typeface="Times New Roman" pitchFamily="18" charset="0"/>
                <a:ea typeface="仿宋" pitchFamily="49" charset="-122"/>
                <a:cs typeface="Times New Roman" pitchFamily="18" charset="0"/>
              </a:rPr>
              <a:t>dq</a:t>
            </a:r>
            <a:r>
              <a:rPr lang="zh-CN" altLang="zh-CN" smtClean="0">
                <a:solidFill>
                  <a:srgbClr val="0000FF"/>
                </a:solidFill>
                <a:latin typeface="Times New Roman" pitchFamily="18" charset="0"/>
                <a:ea typeface="仿宋" pitchFamily="49" charset="-122"/>
                <a:cs typeface="Times New Roman" pitchFamily="18" charset="0"/>
              </a:rPr>
              <a:t>容器采用分块存放容器中的元素，所以空间的重新分配要比</a:t>
            </a:r>
            <a:r>
              <a:rPr lang="en-US" altLang="zh-CN" smtClean="0">
                <a:solidFill>
                  <a:srgbClr val="0000FF"/>
                </a:solidFill>
                <a:latin typeface="Times New Roman" pitchFamily="18" charset="0"/>
                <a:ea typeface="仿宋" pitchFamily="49" charset="-122"/>
                <a:cs typeface="Times New Roman" pitchFamily="18" charset="0"/>
              </a:rPr>
              <a:t>vector</a:t>
            </a:r>
            <a:r>
              <a:rPr lang="zh-CN" altLang="zh-CN" smtClean="0">
                <a:solidFill>
                  <a:srgbClr val="0000FF"/>
                </a:solidFill>
                <a:latin typeface="Times New Roman" pitchFamily="18" charset="0"/>
                <a:ea typeface="仿宋" pitchFamily="49" charset="-122"/>
                <a:cs typeface="Times New Roman" pitchFamily="18" charset="0"/>
              </a:rPr>
              <a:t>快，因为重新分配空间后，原有的元素不需要复制。</a:t>
            </a:r>
          </a:p>
          <a:p>
            <a:pPr marL="342900" indent="-342900" algn="l">
              <a:lnSpc>
                <a:spcPts val="2800"/>
              </a:lnSpc>
              <a:spcBef>
                <a:spcPts val="600"/>
              </a:spcBef>
              <a:buBlip>
                <a:blip r:embed="rId3"/>
              </a:buBlip>
            </a:pPr>
            <a:r>
              <a:rPr lang="en-US" altLang="zh-CN" smtClean="0">
                <a:solidFill>
                  <a:srgbClr val="0000FF"/>
                </a:solidFill>
                <a:latin typeface="Times New Roman" pitchFamily="18" charset="0"/>
                <a:ea typeface="仿宋" pitchFamily="49" charset="-122"/>
                <a:cs typeface="Times New Roman" pitchFamily="18" charset="0"/>
              </a:rPr>
              <a:t>dq</a:t>
            </a:r>
            <a:r>
              <a:rPr lang="zh-CN" altLang="zh-CN" smtClean="0">
                <a:solidFill>
                  <a:srgbClr val="0000FF"/>
                </a:solidFill>
                <a:latin typeface="Times New Roman" pitchFamily="18" charset="0"/>
                <a:ea typeface="仿宋" pitchFamily="49" charset="-122"/>
                <a:cs typeface="Times New Roman" pitchFamily="18" charset="0"/>
              </a:rPr>
              <a:t>容器提供了随机访问迭代器，但随机访问的时间不再是</a:t>
            </a:r>
            <a:r>
              <a:rPr lang="en-US" altLang="zh-CN" smtClean="0">
                <a:solidFill>
                  <a:srgbClr val="0000FF"/>
                </a:solidFill>
                <a:latin typeface="Times New Roman" pitchFamily="18" charset="0"/>
                <a:ea typeface="仿宋" pitchFamily="49" charset="-122"/>
                <a:cs typeface="Times New Roman" pitchFamily="18" charset="0"/>
              </a:rPr>
              <a:t>O(1)</a:t>
            </a:r>
            <a:r>
              <a:rPr lang="zh-CN" altLang="zh-CN" smtClean="0">
                <a:solidFill>
                  <a:srgbClr val="0000FF"/>
                </a:solidFill>
                <a:latin typeface="Times New Roman" pitchFamily="18" charset="0"/>
                <a:ea typeface="仿宋" pitchFamily="49" charset="-122"/>
                <a:cs typeface="Times New Roman" pitchFamily="18" charset="0"/>
              </a:rPr>
              <a:t>，也远好于</a:t>
            </a:r>
            <a:r>
              <a:rPr lang="en-US" altLang="zh-CN" smtClean="0">
                <a:solidFill>
                  <a:srgbClr val="0000FF"/>
                </a:solidFill>
                <a:latin typeface="Times New Roman" pitchFamily="18" charset="0"/>
                <a:ea typeface="仿宋" pitchFamily="49" charset="-122"/>
                <a:cs typeface="Times New Roman" pitchFamily="18" charset="0"/>
              </a:rPr>
              <a:t>O(</a:t>
            </a:r>
            <a:r>
              <a:rPr lang="en-US" altLang="zh-CN" i="1" smtClean="0">
                <a:solidFill>
                  <a:srgbClr val="0000FF"/>
                </a:solidFill>
                <a:latin typeface="Times New Roman" pitchFamily="18" charset="0"/>
                <a:ea typeface="仿宋" pitchFamily="49" charset="-122"/>
                <a:cs typeface="Times New Roman" pitchFamily="18" charset="0"/>
              </a:rPr>
              <a:t>n</a:t>
            </a:r>
            <a:r>
              <a:rPr lang="en-US" altLang="zh-CN" smtClean="0">
                <a:solidFill>
                  <a:srgbClr val="0000FF"/>
                </a:solidFill>
                <a:latin typeface="Times New Roman" pitchFamily="18" charset="0"/>
                <a:ea typeface="仿宋" pitchFamily="49" charset="-122"/>
                <a:cs typeface="Times New Roman" pitchFamily="18" charset="0"/>
              </a:rPr>
              <a:t>)</a:t>
            </a:r>
            <a:r>
              <a:rPr lang="zh-CN" altLang="zh-CN" smtClean="0">
                <a:solidFill>
                  <a:srgbClr val="0000FF"/>
                </a:solidFill>
                <a:latin typeface="Times New Roman" pitchFamily="18" charset="0"/>
                <a:ea typeface="仿宋" pitchFamily="49" charset="-122"/>
                <a:cs typeface="Times New Roman" pitchFamily="18" charset="0"/>
              </a:rPr>
              <a:t>。</a:t>
            </a:r>
          </a:p>
          <a:p>
            <a:pPr marL="342900" indent="-342900" algn="l">
              <a:lnSpc>
                <a:spcPts val="2800"/>
              </a:lnSpc>
              <a:spcBef>
                <a:spcPts val="600"/>
              </a:spcBef>
              <a:buBlip>
                <a:blip r:embed="rId3"/>
              </a:buBlip>
            </a:pPr>
            <a:r>
              <a:rPr lang="en-US" altLang="zh-CN" smtClean="0">
                <a:solidFill>
                  <a:srgbClr val="0000FF"/>
                </a:solidFill>
                <a:latin typeface="Times New Roman" pitchFamily="18" charset="0"/>
                <a:ea typeface="仿宋" pitchFamily="49" charset="-122"/>
                <a:cs typeface="Times New Roman" pitchFamily="18" charset="0"/>
              </a:rPr>
              <a:t>dq</a:t>
            </a:r>
            <a:r>
              <a:rPr lang="zh-CN" altLang="zh-CN" smtClean="0">
                <a:solidFill>
                  <a:srgbClr val="0000FF"/>
                </a:solidFill>
                <a:latin typeface="Times New Roman" pitchFamily="18" charset="0"/>
                <a:ea typeface="仿宋" pitchFamily="49" charset="-122"/>
                <a:cs typeface="Times New Roman" pitchFamily="18" charset="0"/>
              </a:rPr>
              <a:t>容器在前后端进队和出队除元素的时间复杂度均为</a:t>
            </a:r>
            <a:r>
              <a:rPr lang="en-US" altLang="zh-CN" smtClean="0">
                <a:solidFill>
                  <a:srgbClr val="0000FF"/>
                </a:solidFill>
                <a:latin typeface="Times New Roman" pitchFamily="18" charset="0"/>
                <a:ea typeface="仿宋" pitchFamily="49" charset="-122"/>
                <a:cs typeface="Times New Roman" pitchFamily="18" charset="0"/>
              </a:rPr>
              <a:t>O(1)</a:t>
            </a:r>
            <a:r>
              <a:rPr lang="zh-CN" altLang="zh-CN" smtClean="0">
                <a:solidFill>
                  <a:srgbClr val="0000FF"/>
                </a:solidFill>
                <a:latin typeface="Times New Roman" pitchFamily="18" charset="0"/>
                <a:ea typeface="仿宋" pitchFamily="49" charset="-122"/>
                <a:cs typeface="Times New Roman" pitchFamily="18" charset="0"/>
              </a:rPr>
              <a:t>，但在中间位置插入和删除元素速度较慢。</a:t>
            </a:r>
          </a:p>
          <a:p>
            <a:pPr marL="342900" indent="-342900" algn="l">
              <a:lnSpc>
                <a:spcPts val="2800"/>
              </a:lnSpc>
              <a:spcBef>
                <a:spcPts val="600"/>
              </a:spcBef>
              <a:buBlip>
                <a:blip r:embed="rId3"/>
              </a:buBlip>
            </a:pPr>
            <a:r>
              <a:rPr lang="en-US" altLang="zh-CN" smtClean="0">
                <a:solidFill>
                  <a:srgbClr val="0000FF"/>
                </a:solidFill>
                <a:latin typeface="Times New Roman" pitchFamily="18" charset="0"/>
                <a:ea typeface="仿宋" pitchFamily="49" charset="-122"/>
                <a:cs typeface="Times New Roman" pitchFamily="18" charset="0"/>
              </a:rPr>
              <a:t>dq</a:t>
            </a:r>
            <a:r>
              <a:rPr lang="zh-CN" altLang="zh-CN" smtClean="0">
                <a:solidFill>
                  <a:srgbClr val="0000FF"/>
                </a:solidFill>
                <a:latin typeface="Times New Roman" pitchFamily="18" charset="0"/>
                <a:ea typeface="仿宋" pitchFamily="49" charset="-122"/>
                <a:cs typeface="Times New Roman" pitchFamily="18" charset="0"/>
              </a:rPr>
              <a:t>容器不同于队列，它提供了遍历元素的迭代器成员函数，可以正向或者反向遍历其中的全部元素。</a:t>
            </a:r>
          </a:p>
        </p:txBody>
      </p:sp>
      <p:sp>
        <p:nvSpPr>
          <p:cNvPr id="5" name="TextBox 4"/>
          <p:cNvSpPr txBox="1"/>
          <p:nvPr/>
        </p:nvSpPr>
        <p:spPr>
          <a:xfrm>
            <a:off x="428596" y="500042"/>
            <a:ext cx="2928958"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1.  deque</a:t>
            </a:r>
            <a:r>
              <a:rPr lang="zh-CN" altLang="en-US" smtClean="0">
                <a:solidFill>
                  <a:schemeClr val="bg1"/>
                </a:solidFill>
                <a:latin typeface="微软雅黑" pitchFamily="34" charset="-122"/>
                <a:ea typeface="微软雅黑" pitchFamily="34" charset="-122"/>
              </a:rPr>
              <a:t>的特点</a:t>
            </a:r>
            <a:endParaRPr lang="zh-CN" altLang="zh-CN" smtClean="0">
              <a:solidFill>
                <a:schemeClr val="bg1"/>
              </a:solidFill>
              <a:latin typeface="微软雅黑" pitchFamily="34" charset="-122"/>
              <a:ea typeface="微软雅黑" pitchFamily="34" charset="-122"/>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43</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500042"/>
            <a:ext cx="3357586"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2.  </a:t>
            </a:r>
            <a:r>
              <a:rPr lang="zh-CN" altLang="en-US" smtClean="0">
                <a:solidFill>
                  <a:schemeClr val="bg1"/>
                </a:solidFill>
                <a:latin typeface="微软雅黑" pitchFamily="34" charset="-122"/>
                <a:ea typeface="微软雅黑" pitchFamily="34" charset="-122"/>
              </a:rPr>
              <a:t>定义</a:t>
            </a:r>
            <a:r>
              <a:rPr lang="en-US" altLang="zh-CN" smtClean="0">
                <a:solidFill>
                  <a:schemeClr val="bg1"/>
                </a:solidFill>
                <a:latin typeface="微软雅黑" pitchFamily="34" charset="-122"/>
                <a:ea typeface="微软雅黑" pitchFamily="34" charset="-122"/>
              </a:rPr>
              <a:t>deque</a:t>
            </a:r>
            <a:r>
              <a:rPr lang="zh-CN" altLang="en-US" smtClean="0">
                <a:solidFill>
                  <a:schemeClr val="bg1"/>
                </a:solidFill>
                <a:latin typeface="微软雅黑" pitchFamily="34" charset="-122"/>
                <a:ea typeface="微软雅黑" pitchFamily="34" charset="-122"/>
              </a:rPr>
              <a:t>容器</a:t>
            </a:r>
            <a:endParaRPr lang="zh-CN" altLang="zh-CN" smtClean="0">
              <a:solidFill>
                <a:schemeClr val="bg1"/>
              </a:solidFill>
              <a:latin typeface="微软雅黑" pitchFamily="34" charset="-122"/>
              <a:ea typeface="微软雅黑" pitchFamily="34" charset="-122"/>
            </a:endParaRPr>
          </a:p>
        </p:txBody>
      </p:sp>
      <p:sp>
        <p:nvSpPr>
          <p:cNvPr id="5" name="TextBox 4"/>
          <p:cNvSpPr txBox="1"/>
          <p:nvPr/>
        </p:nvSpPr>
        <p:spPr>
          <a:xfrm>
            <a:off x="642910" y="1500174"/>
            <a:ext cx="8072494" cy="301621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pPr>
            <a:r>
              <a:rPr lang="en-US" altLang="zh-CN" sz="2000" smtClean="0">
                <a:solidFill>
                  <a:srgbClr val="0000FF"/>
                </a:solidFill>
                <a:latin typeface="Times New Roman" pitchFamily="18" charset="0"/>
                <a:ea typeface="仿宋" pitchFamily="49" charset="-122"/>
                <a:cs typeface="Times New Roman" pitchFamily="18" charset="0"/>
              </a:rPr>
              <a:t>deque&lt;int&gt; dq1;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定义元素类型为</a:t>
            </a:r>
            <a:r>
              <a:rPr lang="en-US" altLang="zh-CN" sz="2000" smtClean="0">
                <a:solidFill>
                  <a:srgbClr val="00B0F0"/>
                </a:solidFill>
                <a:latin typeface="Times New Roman" pitchFamily="18" charset="0"/>
                <a:ea typeface="仿宋" pitchFamily="49" charset="-122"/>
                <a:cs typeface="Times New Roman" pitchFamily="18" charset="0"/>
              </a:rPr>
              <a:t>int</a:t>
            </a:r>
            <a:r>
              <a:rPr lang="zh-CN" altLang="zh-CN" sz="2000" smtClean="0">
                <a:solidFill>
                  <a:srgbClr val="00B0F0"/>
                </a:solidFill>
                <a:latin typeface="Times New Roman" pitchFamily="18" charset="0"/>
                <a:ea typeface="仿宋" pitchFamily="49" charset="-122"/>
                <a:cs typeface="Times New Roman" pitchFamily="18" charset="0"/>
              </a:rPr>
              <a:t>的空双端队列</a:t>
            </a:r>
            <a:r>
              <a:rPr lang="en-US" altLang="zh-CN" sz="2000" smtClean="0">
                <a:solidFill>
                  <a:srgbClr val="00B0F0"/>
                </a:solidFill>
                <a:latin typeface="Times New Roman" pitchFamily="18" charset="0"/>
                <a:ea typeface="仿宋" pitchFamily="49" charset="-122"/>
                <a:cs typeface="Times New Roman" pitchFamily="18" charset="0"/>
              </a:rPr>
              <a:t>dq1</a:t>
            </a:r>
            <a:endParaRPr lang="zh-CN" altLang="zh-CN" sz="2000" smtClean="0">
              <a:solidFill>
                <a:srgbClr val="00B0F0"/>
              </a:solidFill>
              <a:latin typeface="Times New Roman" pitchFamily="18" charset="0"/>
              <a:ea typeface="仿宋" pitchFamily="49" charset="-122"/>
              <a:cs typeface="Times New Roman" pitchFamily="18" charset="0"/>
            </a:endParaRPr>
          </a:p>
          <a:p>
            <a:pPr algn="l">
              <a:lnSpc>
                <a:spcPct val="100000"/>
              </a:lnSpc>
            </a:pPr>
            <a:r>
              <a:rPr lang="en-US" altLang="zh-CN" sz="2000" smtClean="0">
                <a:solidFill>
                  <a:srgbClr val="0000FF"/>
                </a:solidFill>
                <a:latin typeface="Times New Roman" pitchFamily="18" charset="0"/>
                <a:ea typeface="仿宋" pitchFamily="49" charset="-122"/>
                <a:cs typeface="Times New Roman" pitchFamily="18" charset="0"/>
              </a:rPr>
              <a:t>deque&lt;int&gt; dq2(10);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指定</a:t>
            </a:r>
            <a:r>
              <a:rPr lang="en-US" altLang="zh-CN" sz="2000" smtClean="0">
                <a:solidFill>
                  <a:srgbClr val="00B0F0"/>
                </a:solidFill>
                <a:latin typeface="Times New Roman" pitchFamily="18" charset="0"/>
                <a:ea typeface="仿宋" pitchFamily="49" charset="-122"/>
                <a:cs typeface="Times New Roman" pitchFamily="18" charset="0"/>
              </a:rPr>
              <a:t>dq2</a:t>
            </a:r>
            <a:r>
              <a:rPr lang="zh-CN" altLang="zh-CN" sz="2000" smtClean="0">
                <a:solidFill>
                  <a:srgbClr val="00B0F0"/>
                </a:solidFill>
                <a:latin typeface="Times New Roman" pitchFamily="18" charset="0"/>
                <a:ea typeface="仿宋" pitchFamily="49" charset="-122"/>
                <a:cs typeface="Times New Roman" pitchFamily="18" charset="0"/>
              </a:rPr>
              <a:t>初始为</a:t>
            </a:r>
            <a:r>
              <a:rPr lang="en-US" altLang="zh-CN" sz="2000" smtClean="0">
                <a:solidFill>
                  <a:srgbClr val="00B0F0"/>
                </a:solidFill>
                <a:latin typeface="Times New Roman" pitchFamily="18" charset="0"/>
                <a:ea typeface="仿宋" pitchFamily="49" charset="-122"/>
                <a:cs typeface="Times New Roman" pitchFamily="18" charset="0"/>
              </a:rPr>
              <a:t>10</a:t>
            </a:r>
            <a:r>
              <a:rPr lang="zh-CN" altLang="zh-CN" sz="2000" smtClean="0">
                <a:solidFill>
                  <a:srgbClr val="00B0F0"/>
                </a:solidFill>
                <a:latin typeface="Times New Roman" pitchFamily="18" charset="0"/>
                <a:ea typeface="仿宋" pitchFamily="49" charset="-122"/>
                <a:cs typeface="Times New Roman" pitchFamily="18" charset="0"/>
              </a:rPr>
              <a:t>个</a:t>
            </a:r>
            <a:r>
              <a:rPr lang="en-US" altLang="zh-CN" sz="2000" smtClean="0">
                <a:solidFill>
                  <a:srgbClr val="00B0F0"/>
                </a:solidFill>
                <a:latin typeface="Times New Roman" pitchFamily="18" charset="0"/>
                <a:ea typeface="仿宋" pitchFamily="49" charset="-122"/>
                <a:cs typeface="Times New Roman" pitchFamily="18" charset="0"/>
              </a:rPr>
              <a:t>int</a:t>
            </a:r>
            <a:r>
              <a:rPr lang="zh-CN" altLang="zh-CN" sz="2000" smtClean="0">
                <a:solidFill>
                  <a:srgbClr val="00B0F0"/>
                </a:solidFill>
                <a:latin typeface="Times New Roman" pitchFamily="18" charset="0"/>
                <a:ea typeface="仿宋" pitchFamily="49" charset="-122"/>
                <a:cs typeface="Times New Roman" pitchFamily="18" charset="0"/>
              </a:rPr>
              <a:t>元素</a:t>
            </a:r>
          </a:p>
          <a:p>
            <a:pPr algn="l">
              <a:lnSpc>
                <a:spcPct val="100000"/>
              </a:lnSpc>
            </a:pPr>
            <a:r>
              <a:rPr lang="en-US" altLang="zh-CN" sz="2000" smtClean="0">
                <a:solidFill>
                  <a:srgbClr val="0000FF"/>
                </a:solidFill>
                <a:latin typeface="Times New Roman" pitchFamily="18" charset="0"/>
                <a:ea typeface="仿宋" pitchFamily="49" charset="-122"/>
                <a:cs typeface="Times New Roman" pitchFamily="18" charset="0"/>
              </a:rPr>
              <a:t>deque&lt;double&gt; dq3(10,1.23);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指定</a:t>
            </a:r>
            <a:r>
              <a:rPr lang="en-US" altLang="zh-CN" sz="2000" smtClean="0">
                <a:solidFill>
                  <a:srgbClr val="00B0F0"/>
                </a:solidFill>
                <a:latin typeface="Times New Roman" pitchFamily="18" charset="0"/>
                <a:ea typeface="仿宋" pitchFamily="49" charset="-122"/>
                <a:cs typeface="Times New Roman" pitchFamily="18" charset="0"/>
              </a:rPr>
              <a:t>dq3</a:t>
            </a:r>
            <a:r>
              <a:rPr lang="zh-CN" altLang="zh-CN" sz="2000" smtClean="0">
                <a:solidFill>
                  <a:srgbClr val="00B0F0"/>
                </a:solidFill>
                <a:latin typeface="Times New Roman" pitchFamily="18" charset="0"/>
                <a:ea typeface="仿宋" pitchFamily="49" charset="-122"/>
                <a:cs typeface="Times New Roman" pitchFamily="18" charset="0"/>
              </a:rPr>
              <a:t>的</a:t>
            </a:r>
            <a:r>
              <a:rPr lang="en-US" altLang="zh-CN" sz="2000" smtClean="0">
                <a:solidFill>
                  <a:srgbClr val="00B0F0"/>
                </a:solidFill>
                <a:latin typeface="Times New Roman" pitchFamily="18" charset="0"/>
                <a:ea typeface="仿宋" pitchFamily="49" charset="-122"/>
                <a:cs typeface="Times New Roman" pitchFamily="18" charset="0"/>
              </a:rPr>
              <a:t>10</a:t>
            </a:r>
            <a:r>
              <a:rPr lang="zh-CN" altLang="zh-CN" sz="2000" smtClean="0">
                <a:solidFill>
                  <a:srgbClr val="00B0F0"/>
                </a:solidFill>
                <a:latin typeface="Times New Roman" pitchFamily="18" charset="0"/>
                <a:ea typeface="仿宋" pitchFamily="49" charset="-122"/>
                <a:cs typeface="Times New Roman" pitchFamily="18" charset="0"/>
              </a:rPr>
              <a:t>个初始元素均为</a:t>
            </a:r>
            <a:r>
              <a:rPr lang="en-US" altLang="zh-CN" sz="2000" smtClean="0">
                <a:solidFill>
                  <a:srgbClr val="00B0F0"/>
                </a:solidFill>
                <a:latin typeface="Times New Roman" pitchFamily="18" charset="0"/>
                <a:ea typeface="仿宋" pitchFamily="49" charset="-122"/>
                <a:cs typeface="Times New Roman" pitchFamily="18" charset="0"/>
              </a:rPr>
              <a:t>1.23</a:t>
            </a:r>
            <a:endParaRPr lang="zh-CN" altLang="zh-CN" sz="2000" smtClean="0">
              <a:solidFill>
                <a:srgbClr val="00B0F0"/>
              </a:solidFill>
              <a:latin typeface="Times New Roman" pitchFamily="18" charset="0"/>
              <a:ea typeface="仿宋" pitchFamily="49" charset="-122"/>
              <a:cs typeface="Times New Roman" pitchFamily="18" charset="0"/>
            </a:endParaRPr>
          </a:p>
          <a:p>
            <a:pPr algn="l">
              <a:lnSpc>
                <a:spcPct val="100000"/>
              </a:lnSpc>
            </a:pPr>
            <a:r>
              <a:rPr lang="en-US" altLang="zh-CN" sz="2000" smtClean="0">
                <a:solidFill>
                  <a:srgbClr val="0000FF"/>
                </a:solidFill>
                <a:latin typeface="Times New Roman" pitchFamily="18" charset="0"/>
                <a:ea typeface="仿宋" pitchFamily="49" charset="-122"/>
                <a:cs typeface="Times New Roman" pitchFamily="18" charset="0"/>
              </a:rPr>
              <a:t>deque&lt;int&gt; dq4(dq2.begin(),dq2.end());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用</a:t>
            </a:r>
            <a:r>
              <a:rPr lang="en-US" altLang="zh-CN" sz="2000" smtClean="0">
                <a:solidFill>
                  <a:srgbClr val="00B0F0"/>
                </a:solidFill>
                <a:latin typeface="Times New Roman" pitchFamily="18" charset="0"/>
                <a:ea typeface="仿宋" pitchFamily="49" charset="-122"/>
                <a:cs typeface="Times New Roman" pitchFamily="18" charset="0"/>
              </a:rPr>
              <a:t>dq2</a:t>
            </a:r>
            <a:r>
              <a:rPr lang="zh-CN" altLang="zh-CN" sz="2000" smtClean="0">
                <a:solidFill>
                  <a:srgbClr val="00B0F0"/>
                </a:solidFill>
                <a:latin typeface="Times New Roman" pitchFamily="18" charset="0"/>
                <a:ea typeface="仿宋" pitchFamily="49" charset="-122"/>
                <a:cs typeface="Times New Roman" pitchFamily="18" charset="0"/>
              </a:rPr>
              <a:t>的所有元素初始化</a:t>
            </a:r>
            <a:r>
              <a:rPr lang="en-US" altLang="zh-CN" sz="2000" smtClean="0">
                <a:solidFill>
                  <a:srgbClr val="00B0F0"/>
                </a:solidFill>
                <a:latin typeface="Times New Roman" pitchFamily="18" charset="0"/>
                <a:ea typeface="仿宋" pitchFamily="49" charset="-122"/>
                <a:cs typeface="Times New Roman" pitchFamily="18" charset="0"/>
              </a:rPr>
              <a:t>dq4</a:t>
            </a:r>
            <a:endParaRPr lang="zh-CN" altLang="zh-CN" sz="2000" smtClean="0">
              <a:solidFill>
                <a:srgbClr val="00B0F0"/>
              </a:solidFill>
              <a:latin typeface="Times New Roman" pitchFamily="18" charset="0"/>
              <a:ea typeface="仿宋"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44</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500042"/>
            <a:ext cx="3500462"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3.  deque</a:t>
            </a:r>
            <a:r>
              <a:rPr lang="zh-CN" altLang="en-US" smtClean="0">
                <a:solidFill>
                  <a:schemeClr val="bg1"/>
                </a:solidFill>
                <a:latin typeface="微软雅黑" pitchFamily="34" charset="-122"/>
                <a:ea typeface="微软雅黑" pitchFamily="34" charset="-122"/>
              </a:rPr>
              <a:t>的成员函数</a:t>
            </a:r>
            <a:endParaRPr lang="zh-CN" altLang="zh-CN" smtClean="0">
              <a:solidFill>
                <a:schemeClr val="bg1"/>
              </a:solidFill>
              <a:latin typeface="微软雅黑" pitchFamily="34" charset="-122"/>
              <a:ea typeface="微软雅黑" pitchFamily="34" charset="-122"/>
            </a:endParaRPr>
          </a:p>
        </p:txBody>
      </p:sp>
      <p:graphicFrame>
        <p:nvGraphicFramePr>
          <p:cNvPr id="5" name="表格 4"/>
          <p:cNvGraphicFramePr>
            <a:graphicFrameLocks noGrp="1"/>
          </p:cNvGraphicFramePr>
          <p:nvPr/>
        </p:nvGraphicFramePr>
        <p:xfrm>
          <a:off x="285721" y="1500174"/>
          <a:ext cx="8072493" cy="2786080"/>
        </p:xfrm>
        <a:graphic>
          <a:graphicData uri="http://schemas.openxmlformats.org/drawingml/2006/table">
            <a:tbl>
              <a:tblPr>
                <a:tableStyleId>{35758FB7-9AC5-4552-8A53-C91805E547FA}</a:tableStyleId>
              </a:tblPr>
              <a:tblGrid>
                <a:gridCol w="1103547"/>
                <a:gridCol w="1682534"/>
                <a:gridCol w="5286412"/>
              </a:tblGrid>
              <a:tr h="395032">
                <a:tc>
                  <a:txBody>
                    <a:bodyPr/>
                    <a:lstStyle/>
                    <a:p>
                      <a:pPr indent="0" algn="ctr">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类型</a:t>
                      </a:r>
                    </a:p>
                  </a:txBody>
                  <a:tcPr marL="53098" marR="53098" marT="0" marB="0" anchor="ctr">
                    <a:solidFill>
                      <a:schemeClr val="bg1"/>
                    </a:solidFill>
                  </a:tcPr>
                </a:tc>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成员函数</a:t>
                      </a:r>
                    </a:p>
                  </a:txBody>
                  <a:tcPr marL="53098" marR="53098" marT="0" marB="0">
                    <a:solidFill>
                      <a:schemeClr val="bg1"/>
                    </a:solidFill>
                  </a:tcPr>
                </a:tc>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功能说明</a:t>
                      </a:r>
                    </a:p>
                  </a:txBody>
                  <a:tcPr marL="53098" marR="53098" marT="0" marB="0">
                    <a:solidFill>
                      <a:schemeClr val="bg1"/>
                    </a:solidFill>
                  </a:tcPr>
                </a:tc>
              </a:tr>
              <a:tr h="398508">
                <a:tc rowSpan="2">
                  <a:txBody>
                    <a:bodyPr/>
                    <a:lstStyle/>
                    <a:p>
                      <a:pPr marL="0" indent="0" algn="ctr">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容量</a:t>
                      </a:r>
                    </a:p>
                  </a:txBody>
                  <a:tcPr marL="53098" marR="53098" marT="0" marB="0" anchor="ctr">
                    <a:solidFill>
                      <a:schemeClr val="bg1"/>
                    </a:solidFill>
                  </a:tcPr>
                </a:tc>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empty()</a:t>
                      </a:r>
                      <a:endParaRPr lang="zh-CN" sz="2000">
                        <a:solidFill>
                          <a:srgbClr val="0000FF"/>
                        </a:solidFill>
                        <a:latin typeface="Times New Roman" pitchFamily="18" charset="0"/>
                        <a:ea typeface="仿宋" pitchFamily="49" charset="-122"/>
                        <a:cs typeface="Times New Roman" pitchFamily="18" charset="0"/>
                      </a:endParaRPr>
                    </a:p>
                  </a:txBody>
                  <a:tcPr marL="53098" marR="53098"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判断双端队列容器是否为空队</a:t>
                      </a:r>
                    </a:p>
                  </a:txBody>
                  <a:tcPr marL="53098" marR="53098" marT="0" marB="0">
                    <a:solidFill>
                      <a:schemeClr val="bg1"/>
                    </a:solidFill>
                  </a:tcPr>
                </a:tc>
              </a:tr>
              <a:tr h="398508">
                <a:tc vMerge="1">
                  <a:txBody>
                    <a:bodyPr/>
                    <a:lstStyle/>
                    <a:p>
                      <a:endParaRPr lang="zh-CN" altLang="en-US"/>
                    </a:p>
                  </a:txBody>
                  <a:tcPr/>
                </a:tc>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size()</a:t>
                      </a:r>
                      <a:endParaRPr lang="zh-CN" sz="2000">
                        <a:solidFill>
                          <a:srgbClr val="0000FF"/>
                        </a:solidFill>
                        <a:latin typeface="Times New Roman" pitchFamily="18" charset="0"/>
                        <a:ea typeface="仿宋" pitchFamily="49" charset="-122"/>
                        <a:cs typeface="Times New Roman" pitchFamily="18" charset="0"/>
                      </a:endParaRPr>
                    </a:p>
                  </a:txBody>
                  <a:tcPr marL="53098" marR="53098"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返回双端队列的长度</a:t>
                      </a:r>
                    </a:p>
                  </a:txBody>
                  <a:tcPr marL="53098" marR="53098" marT="0" marB="0">
                    <a:solidFill>
                      <a:schemeClr val="bg1"/>
                    </a:solidFill>
                  </a:tcPr>
                </a:tc>
              </a:tr>
              <a:tr h="398508">
                <a:tc rowSpan="4">
                  <a:txBody>
                    <a:bodyPr/>
                    <a:lstStyle/>
                    <a:p>
                      <a:pPr indent="0" algn="ctr">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访问元素</a:t>
                      </a:r>
                    </a:p>
                  </a:txBody>
                  <a:tcPr marL="53098" marR="53098" marT="0" marB="0" anchor="ctr">
                    <a:solidFill>
                      <a:schemeClr val="bg1"/>
                    </a:solidFill>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back()</a:t>
                      </a:r>
                      <a:endParaRPr lang="zh-CN" sz="2000" kern="100">
                        <a:solidFill>
                          <a:srgbClr val="0000FF"/>
                        </a:solidFill>
                        <a:latin typeface="Times New Roman" pitchFamily="18" charset="0"/>
                        <a:ea typeface="仿宋" pitchFamily="49" charset="-122"/>
                        <a:cs typeface="Times New Roman" pitchFamily="18" charset="0"/>
                      </a:endParaRPr>
                    </a:p>
                  </a:txBody>
                  <a:tcPr marL="53098" marR="53098"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返回当前双端队列容器的末尾元素</a:t>
                      </a:r>
                    </a:p>
                  </a:txBody>
                  <a:tcPr marL="53098" marR="53098" marT="0" marB="0">
                    <a:solidFill>
                      <a:schemeClr val="bg1"/>
                    </a:solidFill>
                  </a:tcPr>
                </a:tc>
              </a:tr>
              <a:tr h="398508">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front()</a:t>
                      </a:r>
                      <a:endParaRPr lang="zh-CN" sz="2000" kern="100">
                        <a:solidFill>
                          <a:srgbClr val="0000FF"/>
                        </a:solidFill>
                        <a:latin typeface="Times New Roman" pitchFamily="18" charset="0"/>
                        <a:ea typeface="仿宋" pitchFamily="49" charset="-122"/>
                        <a:cs typeface="Times New Roman" pitchFamily="18" charset="0"/>
                      </a:endParaRPr>
                    </a:p>
                  </a:txBody>
                  <a:tcPr marL="53098" marR="53098"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返回当前双端队列容器的首元素</a:t>
                      </a:r>
                    </a:p>
                  </a:txBody>
                  <a:tcPr marL="53098" marR="53098" marT="0" marB="0">
                    <a:solidFill>
                      <a:schemeClr val="bg1"/>
                    </a:solidFill>
                  </a:tcPr>
                </a:tc>
              </a:tr>
              <a:tr h="398508">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[idx]</a:t>
                      </a:r>
                      <a:endParaRPr lang="zh-CN" sz="2000" kern="100">
                        <a:solidFill>
                          <a:srgbClr val="0000FF"/>
                        </a:solidFill>
                        <a:latin typeface="Times New Roman" pitchFamily="18" charset="0"/>
                        <a:ea typeface="仿宋" pitchFamily="49" charset="-122"/>
                        <a:cs typeface="Times New Roman" pitchFamily="18" charset="0"/>
                      </a:endParaRPr>
                    </a:p>
                  </a:txBody>
                  <a:tcPr marL="53098" marR="53098"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返回指定下标</a:t>
                      </a:r>
                      <a:r>
                        <a:rPr lang="en-US" sz="2000" kern="100">
                          <a:solidFill>
                            <a:srgbClr val="0000FF"/>
                          </a:solidFill>
                          <a:latin typeface="Times New Roman" pitchFamily="18" charset="0"/>
                          <a:ea typeface="仿宋" pitchFamily="49" charset="-122"/>
                          <a:cs typeface="Times New Roman" pitchFamily="18" charset="0"/>
                        </a:rPr>
                        <a:t>idx</a:t>
                      </a:r>
                      <a:r>
                        <a:rPr lang="zh-CN" sz="2000" kern="100">
                          <a:solidFill>
                            <a:srgbClr val="0000FF"/>
                          </a:solidFill>
                          <a:latin typeface="Times New Roman" pitchFamily="18" charset="0"/>
                          <a:ea typeface="仿宋" pitchFamily="49" charset="-122"/>
                          <a:cs typeface="Times New Roman" pitchFamily="18" charset="0"/>
                        </a:rPr>
                        <a:t>的元素</a:t>
                      </a:r>
                    </a:p>
                  </a:txBody>
                  <a:tcPr marL="53098" marR="53098" marT="0" marB="0">
                    <a:solidFill>
                      <a:schemeClr val="bg1"/>
                    </a:solidFill>
                  </a:tcPr>
                </a:tc>
              </a:tr>
              <a:tr h="398508">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at[idx]</a:t>
                      </a:r>
                      <a:endParaRPr lang="zh-CN" sz="2000" kern="100">
                        <a:solidFill>
                          <a:srgbClr val="0000FF"/>
                        </a:solidFill>
                        <a:latin typeface="Times New Roman" pitchFamily="18" charset="0"/>
                        <a:ea typeface="仿宋" pitchFamily="49" charset="-122"/>
                        <a:cs typeface="Times New Roman" pitchFamily="18" charset="0"/>
                      </a:endParaRPr>
                    </a:p>
                  </a:txBody>
                  <a:tcPr marL="53098" marR="53098"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同</a:t>
                      </a:r>
                      <a:r>
                        <a:rPr lang="en-US" sz="2000" kern="100">
                          <a:solidFill>
                            <a:srgbClr val="0000FF"/>
                          </a:solidFill>
                          <a:latin typeface="Times New Roman" pitchFamily="18" charset="0"/>
                          <a:ea typeface="仿宋" pitchFamily="49" charset="-122"/>
                          <a:cs typeface="Times New Roman" pitchFamily="18" charset="0"/>
                        </a:rPr>
                        <a:t>[idx]</a:t>
                      </a:r>
                      <a:endParaRPr lang="zh-CN" sz="2000" kern="100">
                        <a:solidFill>
                          <a:srgbClr val="0000FF"/>
                        </a:solidFill>
                        <a:latin typeface="Times New Roman" pitchFamily="18" charset="0"/>
                        <a:ea typeface="仿宋" pitchFamily="49" charset="-122"/>
                        <a:cs typeface="Times New Roman" pitchFamily="18" charset="0"/>
                      </a:endParaRPr>
                    </a:p>
                  </a:txBody>
                  <a:tcPr marL="53098" marR="53098" marT="0" marB="0">
                    <a:solidFill>
                      <a:schemeClr val="bg1"/>
                    </a:solidFill>
                  </a:tcPr>
                </a:tc>
              </a:tr>
            </a:tbl>
          </a:graphicData>
        </a:graphic>
      </p:graphicFrame>
      <p:sp>
        <p:nvSpPr>
          <p:cNvPr id="7" name="灯片编号占位符 6"/>
          <p:cNvSpPr>
            <a:spLocks noGrp="1"/>
          </p:cNvSpPr>
          <p:nvPr>
            <p:ph type="sldNum" sz="quarter" idx="12"/>
          </p:nvPr>
        </p:nvSpPr>
        <p:spPr/>
        <p:txBody>
          <a:bodyPr/>
          <a:lstStyle/>
          <a:p>
            <a:fld id="{7AF016A1-9F15-429F-9EFD-84004B73C732}" type="slidenum">
              <a:rPr lang="en-US" altLang="zh-CN" smtClean="0"/>
              <a:pPr/>
              <a:t>45</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nvGraphicFramePr>
        <p:xfrm>
          <a:off x="357158" y="285728"/>
          <a:ext cx="8358246" cy="4942656"/>
        </p:xfrm>
        <a:graphic>
          <a:graphicData uri="http://schemas.openxmlformats.org/drawingml/2006/table">
            <a:tbl>
              <a:tblPr>
                <a:tableStyleId>{35758FB7-9AC5-4552-8A53-C91805E547FA}</a:tableStyleId>
              </a:tblPr>
              <a:tblGrid>
                <a:gridCol w="953133"/>
                <a:gridCol w="1539677"/>
                <a:gridCol w="5865436"/>
              </a:tblGrid>
              <a:tr h="157329">
                <a:tc>
                  <a:txBody>
                    <a:bodyPr/>
                    <a:lstStyle/>
                    <a:p>
                      <a:pPr indent="0" algn="ctr">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类型</a:t>
                      </a:r>
                    </a:p>
                  </a:txBody>
                  <a:tcPr marL="53098" marR="53098" marT="0" marB="0" anchor="ctr">
                    <a:solidFill>
                      <a:schemeClr val="bg1"/>
                    </a:solidFill>
                  </a:tcPr>
                </a:tc>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成员函数</a:t>
                      </a:r>
                    </a:p>
                  </a:txBody>
                  <a:tcPr marL="53098" marR="53098" marT="0" marB="0">
                    <a:solidFill>
                      <a:schemeClr val="bg1"/>
                    </a:solidFill>
                  </a:tcPr>
                </a:tc>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功能说明</a:t>
                      </a:r>
                    </a:p>
                  </a:txBody>
                  <a:tcPr marL="53098" marR="53098" marT="0" marB="0">
                    <a:solidFill>
                      <a:schemeClr val="bg1"/>
                    </a:solidFill>
                  </a:tcPr>
                </a:tc>
              </a:tr>
              <a:tr h="157329">
                <a:tc>
                  <a:txBody>
                    <a:bodyPr/>
                    <a:lstStyle/>
                    <a:p>
                      <a:pPr marL="0" indent="0" algn="ctr">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容量</a:t>
                      </a:r>
                    </a:p>
                  </a:txBody>
                  <a:tcPr marL="53098" marR="53098" marT="0" marB="0" anchor="ctr">
                    <a:solidFill>
                      <a:schemeClr val="bg1"/>
                    </a:solidFill>
                  </a:tcPr>
                </a:tc>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empty()</a:t>
                      </a:r>
                      <a:endParaRPr lang="zh-CN" sz="2000">
                        <a:solidFill>
                          <a:srgbClr val="0000FF"/>
                        </a:solidFill>
                        <a:latin typeface="Times New Roman" pitchFamily="18" charset="0"/>
                        <a:ea typeface="仿宋" pitchFamily="49" charset="-122"/>
                        <a:cs typeface="Times New Roman" pitchFamily="18" charset="0"/>
                      </a:endParaRPr>
                    </a:p>
                  </a:txBody>
                  <a:tcPr marL="53098" marR="53098"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判断双端队列容器是否为空队</a:t>
                      </a:r>
                    </a:p>
                  </a:txBody>
                  <a:tcPr marL="53098" marR="53098" marT="0" marB="0">
                    <a:solidFill>
                      <a:schemeClr val="bg1"/>
                    </a:solidFill>
                  </a:tcPr>
                </a:tc>
              </a:tr>
              <a:tr h="157329">
                <a:tc rowSpan="7">
                  <a:txBody>
                    <a:bodyPr/>
                    <a:lstStyle/>
                    <a:p>
                      <a:pPr marL="0" indent="0" algn="ctr">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更新</a:t>
                      </a:r>
                    </a:p>
                  </a:txBody>
                  <a:tcPr marL="53098" marR="53098" marT="0" marB="0" anchor="ctr">
                    <a:solidFill>
                      <a:schemeClr val="bg1"/>
                    </a:solidFill>
                  </a:tcPr>
                </a:tc>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push_front(e)</a:t>
                      </a:r>
                      <a:endParaRPr lang="zh-CN" sz="2000">
                        <a:solidFill>
                          <a:srgbClr val="0000FF"/>
                        </a:solidFill>
                        <a:latin typeface="Times New Roman" pitchFamily="18" charset="0"/>
                        <a:ea typeface="仿宋" pitchFamily="49" charset="-122"/>
                        <a:cs typeface="Times New Roman" pitchFamily="18" charset="0"/>
                      </a:endParaRPr>
                    </a:p>
                  </a:txBody>
                  <a:tcPr marL="53098" marR="53098"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在队头插入元素</a:t>
                      </a:r>
                      <a:r>
                        <a:rPr lang="en-US" sz="2000">
                          <a:solidFill>
                            <a:srgbClr val="0000FF"/>
                          </a:solidFill>
                          <a:latin typeface="Times New Roman" pitchFamily="18" charset="0"/>
                          <a:ea typeface="仿宋" pitchFamily="49" charset="-122"/>
                          <a:cs typeface="Times New Roman" pitchFamily="18" charset="0"/>
                        </a:rPr>
                        <a:t>e</a:t>
                      </a:r>
                      <a:endParaRPr lang="zh-CN" sz="2000">
                        <a:solidFill>
                          <a:srgbClr val="0000FF"/>
                        </a:solidFill>
                        <a:latin typeface="Times New Roman" pitchFamily="18" charset="0"/>
                        <a:ea typeface="仿宋" pitchFamily="49" charset="-122"/>
                        <a:cs typeface="Times New Roman" pitchFamily="18" charset="0"/>
                      </a:endParaRPr>
                    </a:p>
                  </a:txBody>
                  <a:tcPr marL="53098" marR="53098" marT="0" marB="0">
                    <a:solidFill>
                      <a:schemeClr val="bg1"/>
                    </a:solidFill>
                  </a:tcPr>
                </a:tc>
              </a:tr>
              <a:tr h="157329">
                <a:tc vMerge="1">
                  <a:txBody>
                    <a:bodyPr/>
                    <a:lstStyle/>
                    <a:p>
                      <a:endParaRPr lang="zh-CN" altLang="en-US"/>
                    </a:p>
                  </a:txBody>
                  <a:tcPr/>
                </a:tc>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push_back(e)</a:t>
                      </a:r>
                      <a:endParaRPr lang="zh-CN" sz="2000">
                        <a:solidFill>
                          <a:srgbClr val="0000FF"/>
                        </a:solidFill>
                        <a:latin typeface="Times New Roman" pitchFamily="18" charset="0"/>
                        <a:ea typeface="仿宋" pitchFamily="49" charset="-122"/>
                        <a:cs typeface="Times New Roman" pitchFamily="18" charset="0"/>
                      </a:endParaRPr>
                    </a:p>
                  </a:txBody>
                  <a:tcPr marL="53098" marR="53098"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在队尾插入元素</a:t>
                      </a:r>
                      <a:r>
                        <a:rPr lang="en-US" sz="2000">
                          <a:solidFill>
                            <a:srgbClr val="0000FF"/>
                          </a:solidFill>
                          <a:latin typeface="Times New Roman" pitchFamily="18" charset="0"/>
                          <a:ea typeface="仿宋" pitchFamily="49" charset="-122"/>
                          <a:cs typeface="Times New Roman" pitchFamily="18" charset="0"/>
                        </a:rPr>
                        <a:t>e</a:t>
                      </a:r>
                      <a:endParaRPr lang="zh-CN" sz="2000">
                        <a:solidFill>
                          <a:srgbClr val="0000FF"/>
                        </a:solidFill>
                        <a:latin typeface="Times New Roman" pitchFamily="18" charset="0"/>
                        <a:ea typeface="仿宋" pitchFamily="49" charset="-122"/>
                        <a:cs typeface="Times New Roman" pitchFamily="18" charset="0"/>
                      </a:endParaRPr>
                    </a:p>
                  </a:txBody>
                  <a:tcPr marL="53098" marR="53098" marT="0" marB="0">
                    <a:solidFill>
                      <a:schemeClr val="bg1"/>
                    </a:solidFill>
                  </a:tcPr>
                </a:tc>
              </a:tr>
              <a:tr h="157329">
                <a:tc vMerge="1">
                  <a:txBody>
                    <a:bodyPr/>
                    <a:lstStyle/>
                    <a:p>
                      <a:endParaRPr lang="zh-CN" altLang="en-US"/>
                    </a:p>
                  </a:txBody>
                  <a:tcPr/>
                </a:tc>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pop_front()</a:t>
                      </a:r>
                      <a:endParaRPr lang="zh-CN" sz="2000">
                        <a:solidFill>
                          <a:srgbClr val="0000FF"/>
                        </a:solidFill>
                        <a:latin typeface="Times New Roman" pitchFamily="18" charset="0"/>
                        <a:ea typeface="仿宋" pitchFamily="49" charset="-122"/>
                        <a:cs typeface="Times New Roman" pitchFamily="18" charset="0"/>
                      </a:endParaRPr>
                    </a:p>
                  </a:txBody>
                  <a:tcPr marL="53098" marR="53098"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出队一个队头元素</a:t>
                      </a:r>
                    </a:p>
                  </a:txBody>
                  <a:tcPr marL="53098" marR="53098" marT="0" marB="0">
                    <a:solidFill>
                      <a:schemeClr val="bg1"/>
                    </a:solidFill>
                  </a:tcPr>
                </a:tc>
              </a:tr>
              <a:tr h="157329">
                <a:tc vMerge="1">
                  <a:txBody>
                    <a:bodyPr/>
                    <a:lstStyle/>
                    <a:p>
                      <a:endParaRPr lang="zh-CN" altLang="en-US"/>
                    </a:p>
                  </a:txBody>
                  <a:tcPr/>
                </a:tc>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pop_back()</a:t>
                      </a:r>
                      <a:endParaRPr lang="zh-CN" sz="2000">
                        <a:solidFill>
                          <a:srgbClr val="0000FF"/>
                        </a:solidFill>
                        <a:latin typeface="Times New Roman" pitchFamily="18" charset="0"/>
                        <a:ea typeface="仿宋" pitchFamily="49" charset="-122"/>
                        <a:cs typeface="Times New Roman" pitchFamily="18" charset="0"/>
                      </a:endParaRPr>
                    </a:p>
                  </a:txBody>
                  <a:tcPr marL="53098" marR="53098"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出队一个队尾元素</a:t>
                      </a:r>
                    </a:p>
                  </a:txBody>
                  <a:tcPr marL="53098" marR="53098" marT="0" marB="0">
                    <a:solidFill>
                      <a:schemeClr val="bg1"/>
                    </a:solidFill>
                  </a:tcPr>
                </a:tc>
              </a:tr>
              <a:tr h="157329">
                <a:tc vMerge="1">
                  <a:txBody>
                    <a:bodyPr/>
                    <a:lstStyle/>
                    <a:p>
                      <a:endParaRPr lang="zh-CN" altLang="en-US"/>
                    </a:p>
                  </a:txBody>
                  <a:tcPr/>
                </a:tc>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insert()</a:t>
                      </a:r>
                      <a:endParaRPr lang="zh-CN" sz="2000">
                        <a:solidFill>
                          <a:srgbClr val="0000FF"/>
                        </a:solidFill>
                        <a:latin typeface="Times New Roman" pitchFamily="18" charset="0"/>
                        <a:ea typeface="仿宋" pitchFamily="49" charset="-122"/>
                        <a:cs typeface="Times New Roman" pitchFamily="18" charset="0"/>
                      </a:endParaRPr>
                    </a:p>
                  </a:txBody>
                  <a:tcPr marL="53098" marR="53098"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在双端队列容器中插入一个或几个元素</a:t>
                      </a:r>
                    </a:p>
                  </a:txBody>
                  <a:tcPr marL="53098" marR="53098" marT="0" marB="0">
                    <a:solidFill>
                      <a:schemeClr val="bg1"/>
                    </a:solidFill>
                  </a:tcPr>
                </a:tc>
              </a:tr>
              <a:tr h="157329">
                <a:tc vMerge="1">
                  <a:txBody>
                    <a:bodyPr/>
                    <a:lstStyle/>
                    <a:p>
                      <a:endParaRPr lang="zh-CN" altLang="en-US"/>
                    </a:p>
                  </a:txBody>
                  <a:tcPr/>
                </a:tc>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erase()</a:t>
                      </a:r>
                      <a:endParaRPr lang="zh-CN" sz="2000">
                        <a:solidFill>
                          <a:srgbClr val="0000FF"/>
                        </a:solidFill>
                        <a:latin typeface="Times New Roman" pitchFamily="18" charset="0"/>
                        <a:ea typeface="仿宋" pitchFamily="49" charset="-122"/>
                        <a:cs typeface="Times New Roman" pitchFamily="18" charset="0"/>
                      </a:endParaRPr>
                    </a:p>
                  </a:txBody>
                  <a:tcPr marL="53098" marR="53098"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从双端队列容器中删除一个或几个元素</a:t>
                      </a:r>
                    </a:p>
                  </a:txBody>
                  <a:tcPr marL="53098" marR="53098" marT="0" marB="0">
                    <a:solidFill>
                      <a:schemeClr val="bg1"/>
                    </a:solidFill>
                  </a:tcPr>
                </a:tc>
              </a:tr>
              <a:tr h="157329">
                <a:tc vMerge="1">
                  <a:txBody>
                    <a:bodyPr/>
                    <a:lstStyle/>
                    <a:p>
                      <a:endParaRPr lang="zh-CN" altLang="en-US"/>
                    </a:p>
                  </a:txBody>
                  <a:tcPr/>
                </a:tc>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clear()</a:t>
                      </a:r>
                      <a:endParaRPr lang="zh-CN" sz="2000">
                        <a:solidFill>
                          <a:srgbClr val="0000FF"/>
                        </a:solidFill>
                        <a:latin typeface="Times New Roman" pitchFamily="18" charset="0"/>
                        <a:ea typeface="仿宋" pitchFamily="49" charset="-122"/>
                        <a:cs typeface="Times New Roman" pitchFamily="18" charset="0"/>
                      </a:endParaRPr>
                    </a:p>
                  </a:txBody>
                  <a:tcPr marL="53098" marR="53098"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出队双端队列容器中所有元素</a:t>
                      </a:r>
                    </a:p>
                  </a:txBody>
                  <a:tcPr marL="53098" marR="53098" marT="0" marB="0">
                    <a:solidFill>
                      <a:schemeClr val="bg1"/>
                    </a:solidFill>
                  </a:tcPr>
                </a:tc>
              </a:tr>
              <a:tr h="157329">
                <a:tc rowSpan="4">
                  <a:txBody>
                    <a:bodyPr/>
                    <a:lstStyle/>
                    <a:p>
                      <a:pPr indent="0" algn="ctr">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迭代器</a:t>
                      </a:r>
                    </a:p>
                  </a:txBody>
                  <a:tcPr marL="53098" marR="53098" marT="0" marB="0" anchor="ctr">
                    <a:solidFill>
                      <a:schemeClr val="bg1"/>
                    </a:solidFill>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begin()</a:t>
                      </a:r>
                      <a:endParaRPr lang="zh-CN" sz="2000" kern="100">
                        <a:solidFill>
                          <a:srgbClr val="0000FF"/>
                        </a:solidFill>
                        <a:latin typeface="Times New Roman" pitchFamily="18" charset="0"/>
                        <a:ea typeface="仿宋" pitchFamily="49" charset="-122"/>
                        <a:cs typeface="Times New Roman" pitchFamily="18" charset="0"/>
                      </a:endParaRPr>
                    </a:p>
                  </a:txBody>
                  <a:tcPr marL="53098" marR="53098"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返回当前双端队列容器中首元素的迭代器</a:t>
                      </a:r>
                    </a:p>
                  </a:txBody>
                  <a:tcPr marL="53098" marR="53098" marT="0" marB="0">
                    <a:solidFill>
                      <a:schemeClr val="bg1"/>
                    </a:solidFill>
                  </a:tcPr>
                </a:tc>
              </a:tr>
              <a:tr h="157329">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end()</a:t>
                      </a:r>
                      <a:endParaRPr lang="zh-CN" sz="2000" kern="100">
                        <a:solidFill>
                          <a:srgbClr val="0000FF"/>
                        </a:solidFill>
                        <a:latin typeface="Times New Roman" pitchFamily="18" charset="0"/>
                        <a:ea typeface="仿宋" pitchFamily="49" charset="-122"/>
                        <a:cs typeface="Times New Roman" pitchFamily="18" charset="0"/>
                      </a:endParaRPr>
                    </a:p>
                  </a:txBody>
                  <a:tcPr marL="53098" marR="53098"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返回当前双端队列容器中末尾元素的后一个元素的迭代器</a:t>
                      </a:r>
                    </a:p>
                  </a:txBody>
                  <a:tcPr marL="53098" marR="53098" marT="0" marB="0">
                    <a:solidFill>
                      <a:schemeClr val="bg1"/>
                    </a:solidFill>
                  </a:tcPr>
                </a:tc>
              </a:tr>
              <a:tr h="157329">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rbegin()</a:t>
                      </a:r>
                      <a:endParaRPr lang="zh-CN" sz="2000" kern="100">
                        <a:solidFill>
                          <a:srgbClr val="0000FF"/>
                        </a:solidFill>
                        <a:latin typeface="Times New Roman" pitchFamily="18" charset="0"/>
                        <a:ea typeface="仿宋" pitchFamily="49" charset="-122"/>
                        <a:cs typeface="Times New Roman" pitchFamily="18" charset="0"/>
                      </a:endParaRPr>
                    </a:p>
                  </a:txBody>
                  <a:tcPr marL="53098" marR="53098"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返回当前双端队列容器中末尾元素的迭代器</a:t>
                      </a:r>
                    </a:p>
                  </a:txBody>
                  <a:tcPr marL="53098" marR="53098" marT="0" marB="0">
                    <a:solidFill>
                      <a:schemeClr val="bg1"/>
                    </a:solidFill>
                  </a:tcPr>
                </a:tc>
              </a:tr>
              <a:tr h="157329">
                <a:tc vMerge="1">
                  <a:txBody>
                    <a:bodyPr/>
                    <a:lstStyle/>
                    <a:p>
                      <a:endParaRPr lang="zh-CN" altLang="en-US"/>
                    </a:p>
                  </a:txBody>
                  <a:tcPr/>
                </a:tc>
                <a:tc>
                  <a:txBody>
                    <a:bodyPr/>
                    <a:lstStyle/>
                    <a:p>
                      <a:pPr indent="0" algn="just">
                        <a:lnSpc>
                          <a:spcPts val="2800"/>
                        </a:lnSpc>
                        <a:spcAft>
                          <a:spcPts val="0"/>
                        </a:spcAft>
                      </a:pPr>
                      <a:r>
                        <a:rPr lang="en-US" sz="2000" kern="100">
                          <a:solidFill>
                            <a:srgbClr val="0000FF"/>
                          </a:solidFill>
                          <a:latin typeface="Times New Roman" pitchFamily="18" charset="0"/>
                          <a:ea typeface="仿宋" pitchFamily="49" charset="-122"/>
                          <a:cs typeface="Times New Roman" pitchFamily="18" charset="0"/>
                        </a:rPr>
                        <a:t>rend()</a:t>
                      </a:r>
                      <a:endParaRPr lang="zh-CN" sz="2000" kern="100">
                        <a:solidFill>
                          <a:srgbClr val="0000FF"/>
                        </a:solidFill>
                        <a:latin typeface="Times New Roman" pitchFamily="18" charset="0"/>
                        <a:ea typeface="仿宋" pitchFamily="49" charset="-122"/>
                        <a:cs typeface="Times New Roman" pitchFamily="18" charset="0"/>
                      </a:endParaRPr>
                    </a:p>
                  </a:txBody>
                  <a:tcPr marL="53098" marR="53098" marT="0" marB="0">
                    <a:solidFill>
                      <a:schemeClr val="bg1"/>
                    </a:solidFill>
                  </a:tcPr>
                </a:tc>
                <a:tc>
                  <a:txBody>
                    <a:bodyPr/>
                    <a:lstStyle/>
                    <a:p>
                      <a:pPr indent="0" algn="just">
                        <a:lnSpc>
                          <a:spcPts val="2800"/>
                        </a:lnSpc>
                        <a:spcAft>
                          <a:spcPts val="0"/>
                        </a:spcAft>
                      </a:pPr>
                      <a:r>
                        <a:rPr lang="zh-CN" sz="2000" kern="100">
                          <a:solidFill>
                            <a:srgbClr val="0000FF"/>
                          </a:solidFill>
                          <a:latin typeface="Times New Roman" pitchFamily="18" charset="0"/>
                          <a:ea typeface="仿宋" pitchFamily="49" charset="-122"/>
                          <a:cs typeface="Times New Roman" pitchFamily="18" charset="0"/>
                        </a:rPr>
                        <a:t>返回当前双端队列容器中首元素的前一个元素的迭代器</a:t>
                      </a:r>
                    </a:p>
                  </a:txBody>
                  <a:tcPr marL="53098" marR="53098" marT="0" marB="0">
                    <a:solidFill>
                      <a:schemeClr val="bg1"/>
                    </a:solidFill>
                  </a:tcPr>
                </a:tc>
              </a:tr>
            </a:tbl>
          </a:graphicData>
        </a:graphic>
      </p:graphicFrame>
      <p:grpSp>
        <p:nvGrpSpPr>
          <p:cNvPr id="17" name="组合 16"/>
          <p:cNvGrpSpPr/>
          <p:nvPr/>
        </p:nvGrpSpPr>
        <p:grpSpPr>
          <a:xfrm>
            <a:off x="1000100" y="5471610"/>
            <a:ext cx="6072230" cy="814910"/>
            <a:chOff x="1000100" y="5214950"/>
            <a:chExt cx="6072230" cy="814910"/>
          </a:xfrm>
        </p:grpSpPr>
        <p:sp>
          <p:nvSpPr>
            <p:cNvPr id="5" name="Rectangle 12" descr="浅色上对角线"/>
            <p:cNvSpPr>
              <a:spLocks noChangeArrowheads="1"/>
            </p:cNvSpPr>
            <p:nvPr/>
          </p:nvSpPr>
          <p:spPr bwMode="auto">
            <a:xfrm>
              <a:off x="2560606" y="5537196"/>
              <a:ext cx="2874783" cy="492664"/>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a:lnSpc>
                  <a:spcPts val="2160"/>
                </a:lnSpc>
              </a:pPr>
              <a:endParaRPr lang="zh-CN" altLang="en-US" sz="2000">
                <a:ea typeface="仿宋" pitchFamily="49" charset="-122"/>
                <a:cs typeface="Times New Roman" pitchFamily="18" charset="0"/>
              </a:endParaRPr>
            </a:p>
          </p:txBody>
        </p:sp>
        <p:sp>
          <p:nvSpPr>
            <p:cNvPr id="6" name="Rectangle 11"/>
            <p:cNvSpPr>
              <a:spLocks noChangeArrowheads="1"/>
            </p:cNvSpPr>
            <p:nvPr/>
          </p:nvSpPr>
          <p:spPr bwMode="auto">
            <a:xfrm>
              <a:off x="2500298" y="5214950"/>
              <a:ext cx="1152274" cy="23342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6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前端</a:t>
              </a: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front</a:t>
              </a:r>
              <a:endParaRPr kumimoji="0" 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7" name="Rectangle 10"/>
            <p:cNvSpPr>
              <a:spLocks noChangeArrowheads="1"/>
            </p:cNvSpPr>
            <p:nvPr/>
          </p:nvSpPr>
          <p:spPr bwMode="auto">
            <a:xfrm>
              <a:off x="4500562" y="5230443"/>
              <a:ext cx="1010477" cy="29642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6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后端</a:t>
              </a: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back</a:t>
              </a:r>
              <a:endParaRPr kumimoji="0" 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8" name="AutoShape 9"/>
            <p:cNvSpPr>
              <a:spLocks noChangeShapeType="1"/>
            </p:cNvSpPr>
            <p:nvPr/>
          </p:nvSpPr>
          <p:spPr bwMode="auto">
            <a:xfrm>
              <a:off x="2041771" y="5634282"/>
              <a:ext cx="519981" cy="1033"/>
            </a:xfrm>
            <a:prstGeom prst="straightConnector1">
              <a:avLst/>
            </a:pr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pPr>
                <a:lnSpc>
                  <a:spcPts val="2160"/>
                </a:lnSpc>
              </a:pPr>
              <a:endParaRPr lang="zh-CN" altLang="en-US" sz="2000">
                <a:ea typeface="仿宋" pitchFamily="49" charset="-122"/>
                <a:cs typeface="Times New Roman" pitchFamily="18" charset="0"/>
              </a:endParaRPr>
            </a:p>
          </p:txBody>
        </p:sp>
        <p:sp>
          <p:nvSpPr>
            <p:cNvPr id="9" name="AutoShape 8"/>
            <p:cNvSpPr>
              <a:spLocks noChangeShapeType="1"/>
            </p:cNvSpPr>
            <p:nvPr/>
          </p:nvSpPr>
          <p:spPr bwMode="auto">
            <a:xfrm flipH="1">
              <a:off x="2041771" y="5926576"/>
              <a:ext cx="519981" cy="1033"/>
            </a:xfrm>
            <a:prstGeom prst="straightConnector1">
              <a:avLst/>
            </a:pr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pPr>
                <a:lnSpc>
                  <a:spcPts val="2160"/>
                </a:lnSpc>
              </a:pPr>
              <a:endParaRPr lang="zh-CN" altLang="en-US" sz="2000">
                <a:ea typeface="仿宋" pitchFamily="49" charset="-122"/>
                <a:cs typeface="Times New Roman" pitchFamily="18" charset="0"/>
              </a:endParaRPr>
            </a:p>
          </p:txBody>
        </p:sp>
        <p:sp>
          <p:nvSpPr>
            <p:cNvPr id="10" name="Rectangle 7"/>
            <p:cNvSpPr>
              <a:spLocks noChangeArrowheads="1"/>
            </p:cNvSpPr>
            <p:nvPr/>
          </p:nvSpPr>
          <p:spPr bwMode="auto">
            <a:xfrm>
              <a:off x="1000100" y="5500702"/>
              <a:ext cx="1143008" cy="24581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6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push_front</a:t>
              </a:r>
              <a:endParaRPr kumimoji="0" 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1" name="Rectangle 6"/>
            <p:cNvSpPr>
              <a:spLocks noChangeArrowheads="1"/>
            </p:cNvSpPr>
            <p:nvPr/>
          </p:nvSpPr>
          <p:spPr bwMode="auto">
            <a:xfrm>
              <a:off x="1033438" y="5776929"/>
              <a:ext cx="1000132" cy="24581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6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pop_front</a:t>
              </a:r>
              <a:endParaRPr kumimoji="0" 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2" name="AutoShape 5"/>
            <p:cNvSpPr>
              <a:spLocks noChangeShapeType="1"/>
            </p:cNvSpPr>
            <p:nvPr/>
          </p:nvSpPr>
          <p:spPr bwMode="auto">
            <a:xfrm>
              <a:off x="5450279" y="5919346"/>
              <a:ext cx="519981" cy="1033"/>
            </a:xfrm>
            <a:prstGeom prst="straightConnector1">
              <a:avLst/>
            </a:pr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pPr>
                <a:lnSpc>
                  <a:spcPts val="2160"/>
                </a:lnSpc>
              </a:pPr>
              <a:endParaRPr lang="zh-CN" altLang="en-US" sz="2000">
                <a:ea typeface="仿宋" pitchFamily="49" charset="-122"/>
                <a:cs typeface="Times New Roman" pitchFamily="18" charset="0"/>
              </a:endParaRPr>
            </a:p>
          </p:txBody>
        </p:sp>
        <p:sp>
          <p:nvSpPr>
            <p:cNvPr id="13" name="AutoShape 4"/>
            <p:cNvSpPr>
              <a:spLocks noChangeShapeType="1"/>
            </p:cNvSpPr>
            <p:nvPr/>
          </p:nvSpPr>
          <p:spPr bwMode="auto">
            <a:xfrm flipH="1">
              <a:off x="5429663" y="5635315"/>
              <a:ext cx="519981" cy="1033"/>
            </a:xfrm>
            <a:prstGeom prst="straightConnector1">
              <a:avLst/>
            </a:pr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pPr>
                <a:lnSpc>
                  <a:spcPts val="2160"/>
                </a:lnSpc>
              </a:pPr>
              <a:endParaRPr lang="zh-CN" altLang="en-US" sz="2000">
                <a:ea typeface="仿宋" pitchFamily="49" charset="-122"/>
                <a:cs typeface="Times New Roman" pitchFamily="18" charset="0"/>
              </a:endParaRPr>
            </a:p>
          </p:txBody>
        </p:sp>
        <p:sp>
          <p:nvSpPr>
            <p:cNvPr id="14" name="Rectangle 3"/>
            <p:cNvSpPr>
              <a:spLocks noChangeArrowheads="1"/>
            </p:cNvSpPr>
            <p:nvPr/>
          </p:nvSpPr>
          <p:spPr bwMode="auto">
            <a:xfrm>
              <a:off x="5951934" y="5481078"/>
              <a:ext cx="1120396" cy="24581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6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push_back</a:t>
              </a:r>
              <a:endParaRPr kumimoji="0" 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5" name="Rectangle 2"/>
            <p:cNvSpPr>
              <a:spLocks noChangeArrowheads="1"/>
            </p:cNvSpPr>
            <p:nvPr/>
          </p:nvSpPr>
          <p:spPr bwMode="auto">
            <a:xfrm>
              <a:off x="5951934" y="5766142"/>
              <a:ext cx="1120396" cy="24581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6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pop_back</a:t>
              </a:r>
              <a:endParaRPr kumimoji="0" lang="zh-CN" sz="2000" b="0" i="0" u="none" strike="noStrike" cap="none" normalizeH="0" baseline="0" smtClean="0">
                <a:ln>
                  <a:noFill/>
                </a:ln>
                <a:solidFill>
                  <a:srgbClr val="0000FF"/>
                </a:solidFill>
                <a:effectLst/>
                <a:ea typeface="仿宋" pitchFamily="49" charset="-122"/>
                <a:cs typeface="Times New Roman" pitchFamily="18" charset="0"/>
              </a:endParaRPr>
            </a:p>
          </p:txBody>
        </p:sp>
      </p:grpSp>
      <p:sp>
        <p:nvSpPr>
          <p:cNvPr id="19" name="灯片编号占位符 18"/>
          <p:cNvSpPr>
            <a:spLocks noGrp="1"/>
          </p:cNvSpPr>
          <p:nvPr>
            <p:ph type="sldNum" sz="quarter" idx="12"/>
          </p:nvPr>
        </p:nvSpPr>
        <p:spPr/>
        <p:txBody>
          <a:bodyPr/>
          <a:lstStyle/>
          <a:p>
            <a:fld id="{7AF016A1-9F15-429F-9EFD-84004B73C732}" type="slidenum">
              <a:rPr lang="en-US" altLang="zh-CN" smtClean="0"/>
              <a:pPr/>
              <a:t>46</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1571604" y="2571744"/>
            <a:ext cx="6643734" cy="1107996"/>
          </a:xfrm>
          <a:prstGeom prst="rect">
            <a:avLst/>
          </a:prstGeom>
          <a:solidFill>
            <a:schemeClr val="bg2"/>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lgn="l">
              <a:lnSpc>
                <a:spcPct val="100000"/>
              </a:lnSpc>
              <a:spcBef>
                <a:spcPts val="0"/>
              </a:spcBef>
            </a:pPr>
            <a:r>
              <a:rPr lang="en-US" altLang="zh-CN" sz="2200" smtClean="0">
                <a:solidFill>
                  <a:srgbClr val="0000FF"/>
                </a:solidFill>
                <a:ea typeface="仿宋" pitchFamily="49" charset="-122"/>
                <a:cs typeface="Times New Roman" pitchFamily="18" charset="0"/>
              </a:rPr>
              <a:t>deque</a:t>
            </a:r>
            <a:r>
              <a:rPr lang="zh-CN" altLang="zh-CN" sz="2200" smtClean="0">
                <a:solidFill>
                  <a:srgbClr val="0000FF"/>
                </a:solidFill>
                <a:ea typeface="仿宋" pitchFamily="49" charset="-122"/>
                <a:cs typeface="Times New Roman" pitchFamily="18" charset="0"/>
              </a:rPr>
              <a:t>容器在出队元素函数（</a:t>
            </a:r>
            <a:r>
              <a:rPr lang="en-US" altLang="zh-CN" sz="2200" smtClean="0">
                <a:solidFill>
                  <a:srgbClr val="0000FF"/>
                </a:solidFill>
                <a:ea typeface="仿宋" pitchFamily="49" charset="-122"/>
                <a:cs typeface="Times New Roman" pitchFamily="18" charset="0"/>
              </a:rPr>
              <a:t>pop_front</a:t>
            </a:r>
            <a:r>
              <a:rPr lang="zh-CN" altLang="zh-CN" sz="2200" smtClean="0">
                <a:solidFill>
                  <a:srgbClr val="0000FF"/>
                </a:solidFill>
                <a:ea typeface="仿宋" pitchFamily="49" charset="-122"/>
                <a:cs typeface="Times New Roman" pitchFamily="18" charset="0"/>
              </a:rPr>
              <a:t>、</a:t>
            </a:r>
            <a:r>
              <a:rPr lang="en-US" altLang="zh-CN" sz="2200" smtClean="0">
                <a:solidFill>
                  <a:srgbClr val="0000FF"/>
                </a:solidFill>
                <a:ea typeface="仿宋" pitchFamily="49" charset="-122"/>
                <a:cs typeface="Times New Roman" pitchFamily="18" charset="0"/>
              </a:rPr>
              <a:t>pop_back</a:t>
            </a:r>
            <a:r>
              <a:rPr lang="zh-CN" altLang="zh-CN" sz="2200" smtClean="0">
                <a:solidFill>
                  <a:srgbClr val="0000FF"/>
                </a:solidFill>
                <a:ea typeface="仿宋" pitchFamily="49" charset="-122"/>
                <a:cs typeface="Times New Roman" pitchFamily="18" charset="0"/>
              </a:rPr>
              <a:t>）中并不检测队空，所以在调用这些函数时务必保证容器是非空的，否则会导致程序停止正常工作。</a:t>
            </a:r>
            <a:endParaRPr lang="zh-CN" altLang="en-US" sz="2200" smtClean="0">
              <a:solidFill>
                <a:srgbClr val="0000FF"/>
              </a:solidFill>
              <a:ea typeface="仿宋" pitchFamily="49" charset="-122"/>
              <a:cs typeface="Times New Roman" pitchFamily="18" charset="0"/>
            </a:endParaRPr>
          </a:p>
        </p:txBody>
      </p:sp>
      <p:grpSp>
        <p:nvGrpSpPr>
          <p:cNvPr id="5" name="组合 4"/>
          <p:cNvGrpSpPr/>
          <p:nvPr/>
        </p:nvGrpSpPr>
        <p:grpSpPr>
          <a:xfrm>
            <a:off x="500034" y="2587275"/>
            <a:ext cx="896901" cy="896901"/>
            <a:chOff x="388951" y="5103867"/>
            <a:chExt cx="896901" cy="896901"/>
          </a:xfrm>
        </p:grpSpPr>
        <p:sp>
          <p:nvSpPr>
            <p:cNvPr id="6" name="椭圆 5"/>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 name="椭圆 6"/>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8" name="文本框 14"/>
            <p:cNvSpPr txBox="1"/>
            <p:nvPr/>
          </p:nvSpPr>
          <p:spPr>
            <a:xfrm>
              <a:off x="525185" y="5431228"/>
              <a:ext cx="646332" cy="313932"/>
            </a:xfrm>
            <a:prstGeom prst="rect">
              <a:avLst/>
            </a:prstGeom>
            <a:noFill/>
          </p:spPr>
          <p:txBody>
            <a:bodyPr wrap="none" rtlCol="0">
              <a:spAutoFit/>
            </a:bodyPr>
            <a:lstStyle/>
            <a:p>
              <a:r>
                <a:rPr lang="zh-CN" altLang="en-US" sz="1800" b="1" smtClean="0">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grpSp>
        <p:nvGrpSpPr>
          <p:cNvPr id="9" name="组合 8"/>
          <p:cNvGrpSpPr/>
          <p:nvPr/>
        </p:nvGrpSpPr>
        <p:grpSpPr>
          <a:xfrm>
            <a:off x="1142976" y="714356"/>
            <a:ext cx="6072230" cy="814910"/>
            <a:chOff x="1000100" y="5214950"/>
            <a:chExt cx="6072230" cy="814910"/>
          </a:xfrm>
        </p:grpSpPr>
        <p:sp>
          <p:nvSpPr>
            <p:cNvPr id="10" name="Rectangle 12" descr="浅色上对角线"/>
            <p:cNvSpPr>
              <a:spLocks noChangeArrowheads="1"/>
            </p:cNvSpPr>
            <p:nvPr/>
          </p:nvSpPr>
          <p:spPr bwMode="auto">
            <a:xfrm>
              <a:off x="2560606" y="5537196"/>
              <a:ext cx="2874783" cy="492664"/>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a:lnSpc>
                  <a:spcPts val="2160"/>
                </a:lnSpc>
              </a:pPr>
              <a:endParaRPr lang="zh-CN" altLang="en-US" sz="2000">
                <a:ea typeface="仿宋" pitchFamily="49" charset="-122"/>
                <a:cs typeface="Times New Roman" pitchFamily="18" charset="0"/>
              </a:endParaRPr>
            </a:p>
          </p:txBody>
        </p:sp>
        <p:sp>
          <p:nvSpPr>
            <p:cNvPr id="11" name="Rectangle 11"/>
            <p:cNvSpPr>
              <a:spLocks noChangeArrowheads="1"/>
            </p:cNvSpPr>
            <p:nvPr/>
          </p:nvSpPr>
          <p:spPr bwMode="auto">
            <a:xfrm>
              <a:off x="2500298" y="5214950"/>
              <a:ext cx="1152274" cy="23342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6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前端</a:t>
              </a: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front</a:t>
              </a:r>
              <a:endParaRPr kumimoji="0" 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2" name="Rectangle 10"/>
            <p:cNvSpPr>
              <a:spLocks noChangeArrowheads="1"/>
            </p:cNvSpPr>
            <p:nvPr/>
          </p:nvSpPr>
          <p:spPr bwMode="auto">
            <a:xfrm>
              <a:off x="4500562" y="5230443"/>
              <a:ext cx="1010477" cy="29642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6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后端</a:t>
              </a: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back</a:t>
              </a:r>
              <a:endParaRPr kumimoji="0" 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3" name="AutoShape 9"/>
            <p:cNvSpPr>
              <a:spLocks noChangeShapeType="1"/>
            </p:cNvSpPr>
            <p:nvPr/>
          </p:nvSpPr>
          <p:spPr bwMode="auto">
            <a:xfrm>
              <a:off x="2041771" y="5634282"/>
              <a:ext cx="519981" cy="1033"/>
            </a:xfrm>
            <a:prstGeom prst="straightConnector1">
              <a:avLst/>
            </a:pr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pPr>
                <a:lnSpc>
                  <a:spcPts val="2160"/>
                </a:lnSpc>
              </a:pPr>
              <a:endParaRPr lang="zh-CN" altLang="en-US" sz="2000">
                <a:ea typeface="仿宋" pitchFamily="49" charset="-122"/>
                <a:cs typeface="Times New Roman" pitchFamily="18" charset="0"/>
              </a:endParaRPr>
            </a:p>
          </p:txBody>
        </p:sp>
        <p:sp>
          <p:nvSpPr>
            <p:cNvPr id="14" name="AutoShape 8"/>
            <p:cNvSpPr>
              <a:spLocks noChangeShapeType="1"/>
            </p:cNvSpPr>
            <p:nvPr/>
          </p:nvSpPr>
          <p:spPr bwMode="auto">
            <a:xfrm flipH="1">
              <a:off x="2041771" y="5926576"/>
              <a:ext cx="519981" cy="1033"/>
            </a:xfrm>
            <a:prstGeom prst="straightConnector1">
              <a:avLst/>
            </a:pr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pPr>
                <a:lnSpc>
                  <a:spcPts val="2160"/>
                </a:lnSpc>
              </a:pPr>
              <a:endParaRPr lang="zh-CN" altLang="en-US" sz="2000">
                <a:ea typeface="仿宋" pitchFamily="49" charset="-122"/>
                <a:cs typeface="Times New Roman" pitchFamily="18" charset="0"/>
              </a:endParaRPr>
            </a:p>
          </p:txBody>
        </p:sp>
        <p:sp>
          <p:nvSpPr>
            <p:cNvPr id="15" name="Rectangle 7"/>
            <p:cNvSpPr>
              <a:spLocks noChangeArrowheads="1"/>
            </p:cNvSpPr>
            <p:nvPr/>
          </p:nvSpPr>
          <p:spPr bwMode="auto">
            <a:xfrm>
              <a:off x="1000100" y="5500702"/>
              <a:ext cx="1143008" cy="24581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6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push_front</a:t>
              </a:r>
              <a:endParaRPr kumimoji="0" 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7" name="Rectangle 6"/>
            <p:cNvSpPr>
              <a:spLocks noChangeArrowheads="1"/>
            </p:cNvSpPr>
            <p:nvPr/>
          </p:nvSpPr>
          <p:spPr bwMode="auto">
            <a:xfrm>
              <a:off x="1033438" y="5776929"/>
              <a:ext cx="1000132" cy="24581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6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pop_front</a:t>
              </a:r>
              <a:endParaRPr kumimoji="0" 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8" name="AutoShape 5"/>
            <p:cNvSpPr>
              <a:spLocks noChangeShapeType="1"/>
            </p:cNvSpPr>
            <p:nvPr/>
          </p:nvSpPr>
          <p:spPr bwMode="auto">
            <a:xfrm>
              <a:off x="5450279" y="5919346"/>
              <a:ext cx="519981" cy="1033"/>
            </a:xfrm>
            <a:prstGeom prst="straightConnector1">
              <a:avLst/>
            </a:pr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pPr>
                <a:lnSpc>
                  <a:spcPts val="2160"/>
                </a:lnSpc>
              </a:pPr>
              <a:endParaRPr lang="zh-CN" altLang="en-US" sz="2000">
                <a:ea typeface="仿宋" pitchFamily="49" charset="-122"/>
                <a:cs typeface="Times New Roman" pitchFamily="18" charset="0"/>
              </a:endParaRPr>
            </a:p>
          </p:txBody>
        </p:sp>
        <p:sp>
          <p:nvSpPr>
            <p:cNvPr id="19" name="AutoShape 4"/>
            <p:cNvSpPr>
              <a:spLocks noChangeShapeType="1"/>
            </p:cNvSpPr>
            <p:nvPr/>
          </p:nvSpPr>
          <p:spPr bwMode="auto">
            <a:xfrm flipH="1">
              <a:off x="5429663" y="5635315"/>
              <a:ext cx="519981" cy="1033"/>
            </a:xfrm>
            <a:prstGeom prst="straightConnector1">
              <a:avLst/>
            </a:pr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pPr>
                <a:lnSpc>
                  <a:spcPts val="2160"/>
                </a:lnSpc>
              </a:pPr>
              <a:endParaRPr lang="zh-CN" altLang="en-US" sz="2000">
                <a:ea typeface="仿宋" pitchFamily="49" charset="-122"/>
                <a:cs typeface="Times New Roman" pitchFamily="18" charset="0"/>
              </a:endParaRPr>
            </a:p>
          </p:txBody>
        </p:sp>
        <p:sp>
          <p:nvSpPr>
            <p:cNvPr id="20" name="Rectangle 3"/>
            <p:cNvSpPr>
              <a:spLocks noChangeArrowheads="1"/>
            </p:cNvSpPr>
            <p:nvPr/>
          </p:nvSpPr>
          <p:spPr bwMode="auto">
            <a:xfrm>
              <a:off x="5951934" y="5481078"/>
              <a:ext cx="1120396" cy="24581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6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push_back</a:t>
              </a:r>
              <a:endParaRPr kumimoji="0" 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21" name="Rectangle 2"/>
            <p:cNvSpPr>
              <a:spLocks noChangeArrowheads="1"/>
            </p:cNvSpPr>
            <p:nvPr/>
          </p:nvSpPr>
          <p:spPr bwMode="auto">
            <a:xfrm>
              <a:off x="5951934" y="5766142"/>
              <a:ext cx="1120396" cy="24581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6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pop_back</a:t>
              </a:r>
              <a:endParaRPr kumimoji="0" lang="zh-CN" sz="2000" b="0" i="0" u="none" strike="noStrike" cap="none" normalizeH="0" baseline="0" smtClean="0">
                <a:ln>
                  <a:noFill/>
                </a:ln>
                <a:solidFill>
                  <a:srgbClr val="0000FF"/>
                </a:solidFill>
                <a:effectLst/>
                <a:ea typeface="仿宋" pitchFamily="49" charset="-122"/>
                <a:cs typeface="Times New Roman" pitchFamily="18" charset="0"/>
              </a:endParaRPr>
            </a:p>
          </p:txBody>
        </p:sp>
      </p:grpSp>
      <p:sp>
        <p:nvSpPr>
          <p:cNvPr id="23" name="灯片编号占位符 22"/>
          <p:cNvSpPr>
            <a:spLocks noGrp="1"/>
          </p:cNvSpPr>
          <p:nvPr>
            <p:ph type="sldNum" sz="quarter" idx="12"/>
          </p:nvPr>
        </p:nvSpPr>
        <p:spPr/>
        <p:txBody>
          <a:bodyPr/>
          <a:lstStyle/>
          <a:p>
            <a:fld id="{7AF016A1-9F15-429F-9EFD-84004B73C732}" type="slidenum">
              <a:rPr lang="en-US" altLang="zh-CN" smtClean="0"/>
              <a:pPr/>
              <a:t>47</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500042"/>
            <a:ext cx="3429024"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4.  deque</a:t>
            </a:r>
            <a:r>
              <a:rPr lang="zh-CN" altLang="en-US" smtClean="0">
                <a:solidFill>
                  <a:schemeClr val="bg1"/>
                </a:solidFill>
                <a:latin typeface="微软雅黑" pitchFamily="34" charset="-122"/>
                <a:ea typeface="微软雅黑" pitchFamily="34" charset="-122"/>
              </a:rPr>
              <a:t>的应用</a:t>
            </a:r>
            <a:endParaRPr lang="zh-CN" altLang="zh-CN" smtClean="0">
              <a:solidFill>
                <a:schemeClr val="bg1"/>
              </a:solidFill>
              <a:latin typeface="微软雅黑" pitchFamily="34" charset="-122"/>
              <a:ea typeface="微软雅黑" pitchFamily="34" charset="-122"/>
            </a:endParaRPr>
          </a:p>
        </p:txBody>
      </p:sp>
      <p:sp>
        <p:nvSpPr>
          <p:cNvPr id="5" name="TextBox 4"/>
          <p:cNvSpPr txBox="1"/>
          <p:nvPr/>
        </p:nvSpPr>
        <p:spPr>
          <a:xfrm>
            <a:off x="285720" y="1285860"/>
            <a:ext cx="8643998" cy="116955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0"/>
              </a:spcBef>
            </a:pPr>
            <a:r>
              <a:rPr lang="zh-CN" altLang="zh-CN" smtClean="0">
                <a:solidFill>
                  <a:srgbClr val="FF0000"/>
                </a:solidFill>
                <a:ea typeface="楷体" pitchFamily="49" charset="-122"/>
                <a:cs typeface="Times New Roman" pitchFamily="18" charset="0"/>
              </a:rPr>
              <a:t>【例</a:t>
            </a:r>
            <a:r>
              <a:rPr lang="en-US" altLang="zh-CN" smtClean="0">
                <a:solidFill>
                  <a:srgbClr val="FF0000"/>
                </a:solidFill>
                <a:ea typeface="楷体" pitchFamily="49" charset="-122"/>
                <a:cs typeface="Times New Roman" pitchFamily="18" charset="0"/>
              </a:rPr>
              <a:t>2-6</a:t>
            </a:r>
            <a:r>
              <a:rPr lang="zh-CN" altLang="zh-CN" smtClean="0">
                <a:solidFill>
                  <a:srgbClr val="FF0000"/>
                </a:solidFill>
                <a:ea typeface="楷体" pitchFamily="49" charset="-122"/>
                <a:cs typeface="Times New Roman" pitchFamily="18" charset="0"/>
              </a:rPr>
              <a:t>】</a:t>
            </a:r>
            <a:r>
              <a:rPr lang="zh-CN" altLang="zh-CN" smtClean="0">
                <a:solidFill>
                  <a:srgbClr val="0000FF"/>
                </a:solidFill>
                <a:latin typeface="Times New Roman" pitchFamily="18" charset="0"/>
                <a:ea typeface="楷体" pitchFamily="49" charset="-122"/>
                <a:cs typeface="Times New Roman" pitchFamily="18" charset="0"/>
              </a:rPr>
              <a:t>给定一个含</a:t>
            </a:r>
            <a:r>
              <a:rPr lang="en-US" altLang="zh-CN" i="1" smtClean="0">
                <a:solidFill>
                  <a:srgbClr val="0000FF"/>
                </a:solidFill>
                <a:latin typeface="Times New Roman" pitchFamily="18" charset="0"/>
                <a:ea typeface="楷体" pitchFamily="49" charset="-122"/>
                <a:cs typeface="Times New Roman" pitchFamily="18" charset="0"/>
              </a:rPr>
              <a:t>n</a:t>
            </a:r>
            <a:r>
              <a:rPr lang="zh-CN" altLang="zh-CN" smtClean="0">
                <a:solidFill>
                  <a:srgbClr val="0000FF"/>
                </a:solidFill>
                <a:latin typeface="Times New Roman" pitchFamily="18" charset="0"/>
                <a:ea typeface="楷体" pitchFamily="49" charset="-122"/>
                <a:cs typeface="Times New Roman" pitchFamily="18" charset="0"/>
              </a:rPr>
              <a:t>个整数的序列</a:t>
            </a:r>
            <a:r>
              <a:rPr lang="en-US" altLang="zh-CN" smtClean="0">
                <a:solidFill>
                  <a:srgbClr val="0000FF"/>
                </a:solidFill>
                <a:latin typeface="Times New Roman" pitchFamily="18" charset="0"/>
                <a:ea typeface="楷体" pitchFamily="49" charset="-122"/>
                <a:cs typeface="Times New Roman" pitchFamily="18" charset="0"/>
              </a:rPr>
              <a:t> nums </a:t>
            </a:r>
            <a:r>
              <a:rPr lang="zh-CN" altLang="zh-CN" smtClean="0">
                <a:solidFill>
                  <a:srgbClr val="0000FF"/>
                </a:solidFill>
                <a:latin typeface="Times New Roman" pitchFamily="18" charset="0"/>
                <a:ea typeface="楷体" pitchFamily="49" charset="-122"/>
                <a:cs typeface="Times New Roman" pitchFamily="18" charset="0"/>
              </a:rPr>
              <a:t>和滑动窗口的大小</a:t>
            </a:r>
            <a:r>
              <a:rPr lang="en-US" altLang="zh-CN" i="1" smtClean="0">
                <a:solidFill>
                  <a:srgbClr val="0000FF"/>
                </a:solidFill>
                <a:latin typeface="Times New Roman" pitchFamily="18" charset="0"/>
                <a:ea typeface="楷体" pitchFamily="49" charset="-122"/>
                <a:cs typeface="Times New Roman" pitchFamily="18" charset="0"/>
              </a:rPr>
              <a:t> k</a:t>
            </a:r>
            <a:r>
              <a:rPr lang="zh-CN" altLang="zh-CN"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1</a:t>
            </a:r>
            <a:r>
              <a:rPr lang="zh-CN" altLang="zh-CN" smtClean="0">
                <a:solidFill>
                  <a:srgbClr val="0000FF"/>
                </a:solidFill>
                <a:latin typeface="+mj-ea"/>
                <a:ea typeface="+mj-ea"/>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k</a:t>
            </a:r>
            <a:r>
              <a:rPr lang="zh-CN" altLang="zh-CN" smtClean="0">
                <a:solidFill>
                  <a:srgbClr val="0000FF"/>
                </a:solidFill>
                <a:latin typeface="+mj-ea"/>
                <a:ea typeface="+mj-ea"/>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n</a:t>
            </a:r>
            <a:r>
              <a:rPr lang="zh-CN" altLang="zh-CN" smtClean="0">
                <a:solidFill>
                  <a:srgbClr val="0000FF"/>
                </a:solidFill>
                <a:latin typeface="Times New Roman" pitchFamily="18" charset="0"/>
                <a:ea typeface="楷体" pitchFamily="49" charset="-122"/>
                <a:cs typeface="Times New Roman" pitchFamily="18" charset="0"/>
              </a:rPr>
              <a:t>），设计一个算法求出所有滑动窗口里的最大值。</a:t>
            </a:r>
            <a:endParaRPr lang="en-US" altLang="zh-CN" smtClean="0">
              <a:solidFill>
                <a:srgbClr val="0000FF"/>
              </a:solidFill>
              <a:latin typeface="Times New Roman" pitchFamily="18" charset="0"/>
              <a:ea typeface="楷体" pitchFamily="49" charset="-122"/>
              <a:cs typeface="Times New Roman" pitchFamily="18" charset="0"/>
            </a:endParaRPr>
          </a:p>
          <a:p>
            <a:pPr algn="l">
              <a:lnSpc>
                <a:spcPts val="2800"/>
              </a:lnSpc>
              <a:spcBef>
                <a:spcPts val="0"/>
              </a:spcBef>
            </a:pPr>
            <a:r>
              <a:rPr lang="zh-CN" altLang="zh-CN" smtClean="0">
                <a:solidFill>
                  <a:srgbClr val="0000FF"/>
                </a:solidFill>
                <a:latin typeface="Times New Roman" pitchFamily="18" charset="0"/>
                <a:ea typeface="楷体" pitchFamily="49" charset="-122"/>
                <a:cs typeface="Times New Roman" pitchFamily="18" charset="0"/>
              </a:rPr>
              <a:t>例如，</a:t>
            </a:r>
            <a:r>
              <a:rPr lang="en-US" altLang="zh-CN" smtClean="0">
                <a:solidFill>
                  <a:srgbClr val="0000FF"/>
                </a:solidFill>
                <a:latin typeface="Times New Roman" pitchFamily="18" charset="0"/>
                <a:ea typeface="楷体" pitchFamily="49" charset="-122"/>
                <a:cs typeface="Times New Roman" pitchFamily="18" charset="0"/>
              </a:rPr>
              <a:t>nums=</a:t>
            </a:r>
            <a:r>
              <a:rPr lang="zh-CN" altLang="zh-CN"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4</a:t>
            </a:r>
            <a:r>
              <a:rPr lang="zh-CN" altLang="zh-CN"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3</a:t>
            </a:r>
            <a:r>
              <a:rPr lang="zh-CN" altLang="zh-CN"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5</a:t>
            </a:r>
            <a:r>
              <a:rPr lang="zh-CN" altLang="zh-CN"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4</a:t>
            </a:r>
            <a:r>
              <a:rPr lang="zh-CN" altLang="zh-CN"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3</a:t>
            </a:r>
            <a:r>
              <a:rPr lang="zh-CN" altLang="zh-CN"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3</a:t>
            </a:r>
            <a:r>
              <a:rPr lang="zh-CN" altLang="zh-CN"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6</a:t>
            </a:r>
            <a:r>
              <a:rPr lang="zh-CN" altLang="zh-CN"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7</a:t>
            </a:r>
            <a:r>
              <a:rPr lang="zh-CN" altLang="zh-CN" smtClean="0">
                <a:solidFill>
                  <a:srgbClr val="0000FF"/>
                </a:solidFill>
                <a:latin typeface="Times New Roman" pitchFamily="18" charset="0"/>
                <a:ea typeface="楷体" pitchFamily="49" charset="-122"/>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k</a:t>
            </a:r>
            <a:r>
              <a:rPr lang="en-US" altLang="zh-CN" smtClean="0">
                <a:solidFill>
                  <a:srgbClr val="0000FF"/>
                </a:solidFill>
                <a:latin typeface="Times New Roman" pitchFamily="18" charset="0"/>
                <a:ea typeface="楷体" pitchFamily="49" charset="-122"/>
                <a:cs typeface="Times New Roman" pitchFamily="18" charset="0"/>
              </a:rPr>
              <a:t>=3</a:t>
            </a:r>
            <a:r>
              <a:rPr lang="zh-CN" altLang="zh-CN" smtClean="0">
                <a:solidFill>
                  <a:srgbClr val="0000FF"/>
                </a:solidFill>
                <a:latin typeface="Times New Roman" pitchFamily="18" charset="0"/>
                <a:ea typeface="楷体" pitchFamily="49" charset="-122"/>
                <a:cs typeface="Times New Roman" pitchFamily="18" charset="0"/>
              </a:rPr>
              <a:t>。</a:t>
            </a:r>
          </a:p>
        </p:txBody>
      </p:sp>
      <p:sp>
        <p:nvSpPr>
          <p:cNvPr id="6" name="TextBox 5"/>
          <p:cNvSpPr txBox="1"/>
          <p:nvPr/>
        </p:nvSpPr>
        <p:spPr>
          <a:xfrm>
            <a:off x="642910" y="2928934"/>
            <a:ext cx="4295805"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itchFamily="49" charset="0"/>
                <a:ea typeface="楷体" pitchFamily="49" charset="-122"/>
                <a:cs typeface="Consolas" pitchFamily="49" charset="0"/>
              </a:rPr>
              <a:t>nums: </a:t>
            </a:r>
            <a:r>
              <a:rPr lang="en-US"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ea typeface="楷体" pitchFamily="49" charset="-122"/>
                <a:cs typeface="Times New Roman" pitchFamily="18" charset="0"/>
              </a:rPr>
              <a:t>4</a:t>
            </a:r>
            <a:r>
              <a:rPr lang="zh-CN" altLang="zh-CN" sz="2000" smtClean="0">
                <a:solidFill>
                  <a:srgbClr val="FF0000"/>
                </a:solidFill>
                <a:ea typeface="楷体" pitchFamily="49" charset="-122"/>
                <a:cs typeface="Times New Roman" pitchFamily="18" charset="0"/>
              </a:rPr>
              <a:t>，</a:t>
            </a:r>
            <a:r>
              <a:rPr lang="en-US" altLang="zh-CN" sz="2000" smtClean="0">
                <a:solidFill>
                  <a:srgbClr val="FF0000"/>
                </a:solidFill>
                <a:ea typeface="楷体" pitchFamily="49" charset="-122"/>
                <a:cs typeface="Times New Roman" pitchFamily="18" charset="0"/>
              </a:rPr>
              <a:t>3</a:t>
            </a:r>
            <a:r>
              <a:rPr lang="zh-CN" altLang="zh-CN" sz="2000" smtClean="0">
                <a:solidFill>
                  <a:srgbClr val="FF0000"/>
                </a:solidFill>
                <a:ea typeface="楷体" pitchFamily="49" charset="-122"/>
                <a:cs typeface="Times New Roman" pitchFamily="18" charset="0"/>
              </a:rPr>
              <a:t>，</a:t>
            </a:r>
            <a:r>
              <a:rPr lang="en-US" altLang="zh-CN" sz="2000" smtClean="0">
                <a:solidFill>
                  <a:srgbClr val="FF0000"/>
                </a:solidFill>
                <a:ea typeface="楷体" pitchFamily="49" charset="-122"/>
                <a:cs typeface="Times New Roman" pitchFamily="18" charset="0"/>
              </a:rPr>
              <a:t>5]</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4</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6</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7</a:t>
            </a:r>
            <a:r>
              <a:rPr lang="en-US" altLang="zh-CN" sz="2000" smtClean="0">
                <a:solidFill>
                  <a:srgbClr val="0000FF"/>
                </a:solidFill>
                <a:latin typeface="Consolas" pitchFamily="49" charset="0"/>
                <a:ea typeface="楷体" pitchFamily="49" charset="-122"/>
                <a:cs typeface="Consolas" pitchFamily="49" charset="0"/>
              </a:rPr>
              <a:t> </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5233992" y="2909884"/>
            <a:ext cx="357190"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itchFamily="49" charset="0"/>
                <a:ea typeface="楷体" pitchFamily="49" charset="-122"/>
                <a:cs typeface="Consolas" pitchFamily="49" charset="0"/>
              </a:rPr>
              <a:t>5</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8" name="右箭头 7"/>
          <p:cNvSpPr/>
          <p:nvPr/>
        </p:nvSpPr>
        <p:spPr>
          <a:xfrm>
            <a:off x="4795839" y="2986085"/>
            <a:ext cx="357190"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9" name="TextBox 8"/>
          <p:cNvSpPr txBox="1"/>
          <p:nvPr/>
        </p:nvSpPr>
        <p:spPr>
          <a:xfrm>
            <a:off x="642910" y="3305174"/>
            <a:ext cx="4295805"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itchFamily="49" charset="0"/>
                <a:ea typeface="楷体" pitchFamily="49" charset="-122"/>
                <a:cs typeface="Consolas" pitchFamily="49" charset="0"/>
              </a:rPr>
              <a:t>nums: </a:t>
            </a:r>
            <a:r>
              <a:rPr lang="en-US" altLang="zh-CN" sz="2000" smtClean="0">
                <a:solidFill>
                  <a:srgbClr val="0000FF"/>
                </a:solidFill>
                <a:ea typeface="楷体" pitchFamily="49" charset="-122"/>
                <a:cs typeface="Times New Roman" pitchFamily="18" charset="0"/>
              </a:rPr>
              <a:t>4</a:t>
            </a:r>
            <a:r>
              <a:rPr lang="zh-CN" altLang="zh-CN" sz="2000" smtClean="0">
                <a:solidFill>
                  <a:srgbClr val="0000FF"/>
                </a:solidFill>
                <a:ea typeface="楷体" pitchFamily="49" charset="-122"/>
                <a:cs typeface="Times New Roman" pitchFamily="18" charset="0"/>
              </a:rPr>
              <a:t>，</a:t>
            </a:r>
            <a:r>
              <a:rPr lang="en-US" altLang="zh-CN" sz="2000" smtClean="0">
                <a:solidFill>
                  <a:srgbClr val="FF0000"/>
                </a:solidFill>
                <a:ea typeface="楷体" pitchFamily="49" charset="-122"/>
                <a:cs typeface="Times New Roman" pitchFamily="18" charset="0"/>
              </a:rPr>
              <a:t>[3</a:t>
            </a:r>
            <a:r>
              <a:rPr lang="zh-CN" altLang="zh-CN" sz="2000" smtClean="0">
                <a:solidFill>
                  <a:srgbClr val="FF0000"/>
                </a:solidFill>
                <a:ea typeface="楷体" pitchFamily="49" charset="-122"/>
                <a:cs typeface="Times New Roman" pitchFamily="18" charset="0"/>
              </a:rPr>
              <a:t>，</a:t>
            </a:r>
            <a:r>
              <a:rPr lang="en-US" altLang="zh-CN" sz="2000" smtClean="0">
                <a:solidFill>
                  <a:srgbClr val="FF0000"/>
                </a:solidFill>
                <a:ea typeface="楷体" pitchFamily="49" charset="-122"/>
                <a:cs typeface="Times New Roman" pitchFamily="18" charset="0"/>
              </a:rPr>
              <a:t>5</a:t>
            </a:r>
            <a:r>
              <a:rPr lang="zh-CN" altLang="zh-CN" sz="2000" smtClean="0">
                <a:solidFill>
                  <a:srgbClr val="FF0000"/>
                </a:solidFill>
                <a:ea typeface="楷体" pitchFamily="49" charset="-122"/>
                <a:cs typeface="Times New Roman" pitchFamily="18" charset="0"/>
              </a:rPr>
              <a:t>，</a:t>
            </a:r>
            <a:r>
              <a:rPr lang="en-US" altLang="zh-CN" sz="2000" smtClean="0">
                <a:solidFill>
                  <a:srgbClr val="FF0000"/>
                </a:solidFill>
                <a:ea typeface="楷体" pitchFamily="49" charset="-122"/>
                <a:cs typeface="Times New Roman" pitchFamily="18" charset="0"/>
              </a:rPr>
              <a:t>4]</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6</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7</a:t>
            </a:r>
            <a:r>
              <a:rPr lang="en-US" altLang="zh-CN" sz="2000" smtClean="0">
                <a:solidFill>
                  <a:srgbClr val="0000FF"/>
                </a:solidFill>
                <a:latin typeface="Consolas" pitchFamily="49" charset="0"/>
                <a:ea typeface="楷体" pitchFamily="49" charset="-122"/>
                <a:cs typeface="Consolas" pitchFamily="49" charset="0"/>
              </a:rPr>
              <a:t> </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10" name="TextBox 9"/>
          <p:cNvSpPr txBox="1"/>
          <p:nvPr/>
        </p:nvSpPr>
        <p:spPr>
          <a:xfrm>
            <a:off x="5233992" y="3286124"/>
            <a:ext cx="357190"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itchFamily="49" charset="0"/>
                <a:ea typeface="楷体" pitchFamily="49" charset="-122"/>
                <a:cs typeface="Consolas" pitchFamily="49" charset="0"/>
              </a:rPr>
              <a:t>5</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11" name="右箭头 10"/>
          <p:cNvSpPr/>
          <p:nvPr/>
        </p:nvSpPr>
        <p:spPr>
          <a:xfrm>
            <a:off x="4795839" y="3362325"/>
            <a:ext cx="357190"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12" name="TextBox 11"/>
          <p:cNvSpPr txBox="1"/>
          <p:nvPr/>
        </p:nvSpPr>
        <p:spPr>
          <a:xfrm>
            <a:off x="642910" y="3733802"/>
            <a:ext cx="4214842"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itchFamily="49" charset="0"/>
                <a:ea typeface="楷体" pitchFamily="49" charset="-122"/>
                <a:cs typeface="Consolas" pitchFamily="49" charset="0"/>
              </a:rPr>
              <a:t>nums: </a:t>
            </a:r>
            <a:r>
              <a:rPr lang="en-US" altLang="zh-CN" sz="2000" smtClean="0">
                <a:solidFill>
                  <a:srgbClr val="0000FF"/>
                </a:solidFill>
                <a:ea typeface="楷体" pitchFamily="49" charset="-122"/>
                <a:cs typeface="Times New Roman" pitchFamily="18" charset="0"/>
              </a:rPr>
              <a:t>4</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a:t>
            </a:r>
            <a:r>
              <a:rPr lang="en-US" altLang="zh-CN" sz="2000" smtClean="0">
                <a:solidFill>
                  <a:srgbClr val="FF0000"/>
                </a:solidFill>
                <a:ea typeface="楷体" pitchFamily="49" charset="-122"/>
                <a:cs typeface="Times New Roman" pitchFamily="18" charset="0"/>
              </a:rPr>
              <a:t>[5</a:t>
            </a:r>
            <a:r>
              <a:rPr lang="zh-CN" altLang="zh-CN" sz="2000" smtClean="0">
                <a:solidFill>
                  <a:srgbClr val="FF0000"/>
                </a:solidFill>
                <a:ea typeface="楷体" pitchFamily="49" charset="-122"/>
                <a:cs typeface="Times New Roman" pitchFamily="18" charset="0"/>
              </a:rPr>
              <a:t>，</a:t>
            </a:r>
            <a:r>
              <a:rPr lang="en-US" altLang="zh-CN" sz="2000" smtClean="0">
                <a:solidFill>
                  <a:srgbClr val="FF0000"/>
                </a:solidFill>
                <a:ea typeface="楷体" pitchFamily="49" charset="-122"/>
                <a:cs typeface="Times New Roman" pitchFamily="18" charset="0"/>
              </a:rPr>
              <a:t>4</a:t>
            </a:r>
            <a:r>
              <a:rPr lang="zh-CN" altLang="zh-CN" sz="2000" smtClean="0">
                <a:solidFill>
                  <a:srgbClr val="FF0000"/>
                </a:solidFill>
                <a:ea typeface="楷体" pitchFamily="49" charset="-122"/>
                <a:cs typeface="Times New Roman" pitchFamily="18" charset="0"/>
              </a:rPr>
              <a:t>，</a:t>
            </a:r>
            <a:r>
              <a:rPr lang="en-US" altLang="zh-CN" sz="2000" smtClean="0">
                <a:solidFill>
                  <a:srgbClr val="FF0000"/>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6</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7</a:t>
            </a:r>
            <a:r>
              <a:rPr lang="en-US" altLang="zh-CN" sz="2000" smtClean="0">
                <a:solidFill>
                  <a:srgbClr val="0000FF"/>
                </a:solidFill>
                <a:latin typeface="Consolas" pitchFamily="49" charset="0"/>
                <a:ea typeface="楷体" pitchFamily="49" charset="-122"/>
                <a:cs typeface="Consolas" pitchFamily="49" charset="0"/>
              </a:rPr>
              <a:t> </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13" name="TextBox 12"/>
          <p:cNvSpPr txBox="1"/>
          <p:nvPr/>
        </p:nvSpPr>
        <p:spPr>
          <a:xfrm>
            <a:off x="5224467" y="3714752"/>
            <a:ext cx="357190"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itchFamily="49" charset="0"/>
                <a:ea typeface="楷体" pitchFamily="49" charset="-122"/>
                <a:cs typeface="Consolas" pitchFamily="49" charset="0"/>
              </a:rPr>
              <a:t>5</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14" name="右箭头 13"/>
          <p:cNvSpPr/>
          <p:nvPr/>
        </p:nvSpPr>
        <p:spPr>
          <a:xfrm>
            <a:off x="4786314" y="3790953"/>
            <a:ext cx="357190"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15" name="TextBox 14"/>
          <p:cNvSpPr txBox="1"/>
          <p:nvPr/>
        </p:nvSpPr>
        <p:spPr>
          <a:xfrm>
            <a:off x="642910" y="4162430"/>
            <a:ext cx="4295805"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itchFamily="49" charset="0"/>
                <a:ea typeface="楷体" pitchFamily="49" charset="-122"/>
                <a:cs typeface="Consolas" pitchFamily="49" charset="0"/>
              </a:rPr>
              <a:t>nums: </a:t>
            </a:r>
            <a:r>
              <a:rPr lang="en-US" altLang="zh-CN" sz="2000" smtClean="0">
                <a:solidFill>
                  <a:srgbClr val="0000FF"/>
                </a:solidFill>
                <a:ea typeface="楷体" pitchFamily="49" charset="-122"/>
                <a:cs typeface="Times New Roman" pitchFamily="18" charset="0"/>
              </a:rPr>
              <a:t>4</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5</a:t>
            </a:r>
            <a:r>
              <a:rPr lang="zh-CN" altLang="zh-CN" sz="2000" smtClean="0">
                <a:solidFill>
                  <a:srgbClr val="0000FF"/>
                </a:solidFill>
                <a:ea typeface="楷体" pitchFamily="49" charset="-122"/>
                <a:cs typeface="Times New Roman" pitchFamily="18" charset="0"/>
              </a:rPr>
              <a:t>，</a:t>
            </a:r>
            <a:r>
              <a:rPr lang="en-US" altLang="zh-CN" sz="2000" smtClean="0">
                <a:solidFill>
                  <a:srgbClr val="FF0000"/>
                </a:solidFill>
                <a:ea typeface="楷体" pitchFamily="49" charset="-122"/>
                <a:cs typeface="Times New Roman" pitchFamily="18" charset="0"/>
              </a:rPr>
              <a:t>[4</a:t>
            </a:r>
            <a:r>
              <a:rPr lang="zh-CN" altLang="zh-CN" sz="2000" smtClean="0">
                <a:solidFill>
                  <a:srgbClr val="FF0000"/>
                </a:solidFill>
                <a:ea typeface="楷体" pitchFamily="49" charset="-122"/>
                <a:cs typeface="Times New Roman" pitchFamily="18" charset="0"/>
              </a:rPr>
              <a:t>，</a:t>
            </a:r>
            <a:r>
              <a:rPr lang="en-US" altLang="zh-CN" sz="2000" smtClean="0">
                <a:solidFill>
                  <a:srgbClr val="FF0000"/>
                </a:solidFill>
                <a:ea typeface="楷体" pitchFamily="49" charset="-122"/>
                <a:cs typeface="Times New Roman" pitchFamily="18" charset="0"/>
              </a:rPr>
              <a:t>3</a:t>
            </a:r>
            <a:r>
              <a:rPr lang="zh-CN" altLang="zh-CN" sz="2000" smtClean="0">
                <a:solidFill>
                  <a:srgbClr val="FF0000"/>
                </a:solidFill>
                <a:ea typeface="楷体" pitchFamily="49" charset="-122"/>
                <a:cs typeface="Times New Roman" pitchFamily="18" charset="0"/>
              </a:rPr>
              <a:t>，</a:t>
            </a:r>
            <a:r>
              <a:rPr lang="en-US" altLang="zh-CN" sz="2000" smtClean="0">
                <a:solidFill>
                  <a:srgbClr val="FF0000"/>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6</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7</a:t>
            </a:r>
            <a:r>
              <a:rPr lang="en-US" altLang="zh-CN" sz="2000" smtClean="0">
                <a:solidFill>
                  <a:srgbClr val="0000FF"/>
                </a:solidFill>
                <a:latin typeface="Consolas" pitchFamily="49" charset="0"/>
                <a:ea typeface="楷体" pitchFamily="49" charset="-122"/>
                <a:cs typeface="Consolas" pitchFamily="49" charset="0"/>
              </a:rPr>
              <a:t> </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17" name="TextBox 16"/>
          <p:cNvSpPr txBox="1"/>
          <p:nvPr/>
        </p:nvSpPr>
        <p:spPr>
          <a:xfrm>
            <a:off x="5233992" y="4143380"/>
            <a:ext cx="357190"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itchFamily="49" charset="0"/>
                <a:ea typeface="楷体" pitchFamily="49" charset="-122"/>
                <a:cs typeface="Consolas" pitchFamily="49" charset="0"/>
              </a:rPr>
              <a:t>4</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18" name="右箭头 17"/>
          <p:cNvSpPr/>
          <p:nvPr/>
        </p:nvSpPr>
        <p:spPr>
          <a:xfrm>
            <a:off x="4795839" y="4219581"/>
            <a:ext cx="357190"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19" name="TextBox 18"/>
          <p:cNvSpPr txBox="1"/>
          <p:nvPr/>
        </p:nvSpPr>
        <p:spPr>
          <a:xfrm>
            <a:off x="642910" y="4591058"/>
            <a:ext cx="4214842"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itchFamily="49" charset="0"/>
                <a:ea typeface="楷体" pitchFamily="49" charset="-122"/>
                <a:cs typeface="Consolas" pitchFamily="49" charset="0"/>
              </a:rPr>
              <a:t>nums: </a:t>
            </a:r>
            <a:r>
              <a:rPr lang="en-US" altLang="zh-CN" sz="2000" smtClean="0">
                <a:solidFill>
                  <a:srgbClr val="0000FF"/>
                </a:solidFill>
                <a:ea typeface="楷体" pitchFamily="49" charset="-122"/>
                <a:cs typeface="Times New Roman" pitchFamily="18" charset="0"/>
              </a:rPr>
              <a:t>4</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5</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4</a:t>
            </a:r>
            <a:r>
              <a:rPr lang="zh-CN" altLang="zh-CN" sz="2000" smtClean="0">
                <a:solidFill>
                  <a:srgbClr val="0000FF"/>
                </a:solidFill>
                <a:ea typeface="楷体" pitchFamily="49" charset="-122"/>
                <a:cs typeface="Times New Roman" pitchFamily="18" charset="0"/>
              </a:rPr>
              <a:t>，</a:t>
            </a:r>
            <a:r>
              <a:rPr lang="en-US" altLang="zh-CN" sz="2000" smtClean="0">
                <a:solidFill>
                  <a:srgbClr val="FF0000"/>
                </a:solidFill>
                <a:ea typeface="楷体" pitchFamily="49" charset="-122"/>
                <a:cs typeface="Times New Roman" pitchFamily="18" charset="0"/>
              </a:rPr>
              <a:t>[3</a:t>
            </a:r>
            <a:r>
              <a:rPr lang="zh-CN" altLang="zh-CN" sz="2000" smtClean="0">
                <a:solidFill>
                  <a:srgbClr val="FF0000"/>
                </a:solidFill>
                <a:ea typeface="楷体" pitchFamily="49" charset="-122"/>
                <a:cs typeface="Times New Roman" pitchFamily="18" charset="0"/>
              </a:rPr>
              <a:t>，</a:t>
            </a:r>
            <a:r>
              <a:rPr lang="en-US" altLang="zh-CN" sz="2000" smtClean="0">
                <a:solidFill>
                  <a:srgbClr val="FF0000"/>
                </a:solidFill>
                <a:ea typeface="楷体" pitchFamily="49" charset="-122"/>
                <a:cs typeface="Times New Roman" pitchFamily="18" charset="0"/>
              </a:rPr>
              <a:t>3</a:t>
            </a:r>
            <a:r>
              <a:rPr lang="zh-CN" altLang="zh-CN" sz="2000" smtClean="0">
                <a:solidFill>
                  <a:srgbClr val="FF0000"/>
                </a:solidFill>
                <a:ea typeface="楷体" pitchFamily="49" charset="-122"/>
                <a:cs typeface="Times New Roman" pitchFamily="18" charset="0"/>
              </a:rPr>
              <a:t>，</a:t>
            </a:r>
            <a:r>
              <a:rPr lang="en-US" altLang="zh-CN" sz="2000" smtClean="0">
                <a:solidFill>
                  <a:srgbClr val="FF0000"/>
                </a:solidFill>
                <a:ea typeface="楷体" pitchFamily="49" charset="-122"/>
                <a:cs typeface="Times New Roman" pitchFamily="18" charset="0"/>
              </a:rPr>
              <a:t>6]</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7</a:t>
            </a:r>
            <a:r>
              <a:rPr lang="en-US" altLang="zh-CN" sz="2000" smtClean="0">
                <a:solidFill>
                  <a:srgbClr val="0000FF"/>
                </a:solidFill>
                <a:latin typeface="Consolas" pitchFamily="49" charset="0"/>
                <a:ea typeface="楷体" pitchFamily="49" charset="-122"/>
                <a:cs typeface="Consolas" pitchFamily="49" charset="0"/>
              </a:rPr>
              <a:t> </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20" name="TextBox 19"/>
          <p:cNvSpPr txBox="1"/>
          <p:nvPr/>
        </p:nvSpPr>
        <p:spPr>
          <a:xfrm>
            <a:off x="5233992" y="4572008"/>
            <a:ext cx="357190"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itchFamily="49" charset="0"/>
                <a:ea typeface="楷体" pitchFamily="49" charset="-122"/>
                <a:cs typeface="Consolas" pitchFamily="49" charset="0"/>
              </a:rPr>
              <a:t>6</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21" name="右箭头 20"/>
          <p:cNvSpPr/>
          <p:nvPr/>
        </p:nvSpPr>
        <p:spPr>
          <a:xfrm>
            <a:off x="4795839" y="4648209"/>
            <a:ext cx="357190"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22" name="TextBox 21"/>
          <p:cNvSpPr txBox="1"/>
          <p:nvPr/>
        </p:nvSpPr>
        <p:spPr>
          <a:xfrm>
            <a:off x="642910" y="4988494"/>
            <a:ext cx="4295805"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itchFamily="49" charset="0"/>
                <a:ea typeface="楷体" pitchFamily="49" charset="-122"/>
                <a:cs typeface="Consolas" pitchFamily="49" charset="0"/>
              </a:rPr>
              <a:t>nums: </a:t>
            </a:r>
            <a:r>
              <a:rPr lang="en-US" altLang="zh-CN" sz="2000" smtClean="0">
                <a:solidFill>
                  <a:srgbClr val="0000FF"/>
                </a:solidFill>
                <a:ea typeface="楷体" pitchFamily="49" charset="-122"/>
                <a:cs typeface="Times New Roman" pitchFamily="18" charset="0"/>
              </a:rPr>
              <a:t>4</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5</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4</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a:t>
            </a:r>
            <a:r>
              <a:rPr lang="en-US" altLang="zh-CN" sz="2000" smtClean="0">
                <a:solidFill>
                  <a:srgbClr val="FF0000"/>
                </a:solidFill>
                <a:ea typeface="楷体" pitchFamily="49" charset="-122"/>
                <a:cs typeface="Times New Roman" pitchFamily="18" charset="0"/>
              </a:rPr>
              <a:t>[3</a:t>
            </a:r>
            <a:r>
              <a:rPr lang="zh-CN" altLang="zh-CN" sz="2000" smtClean="0">
                <a:solidFill>
                  <a:srgbClr val="FF0000"/>
                </a:solidFill>
                <a:ea typeface="楷体" pitchFamily="49" charset="-122"/>
                <a:cs typeface="Times New Roman" pitchFamily="18" charset="0"/>
              </a:rPr>
              <a:t>，</a:t>
            </a:r>
            <a:r>
              <a:rPr lang="en-US" altLang="zh-CN" sz="2000" smtClean="0">
                <a:solidFill>
                  <a:srgbClr val="FF0000"/>
                </a:solidFill>
                <a:ea typeface="楷体" pitchFamily="49" charset="-122"/>
                <a:cs typeface="Times New Roman" pitchFamily="18" charset="0"/>
              </a:rPr>
              <a:t>6</a:t>
            </a:r>
            <a:r>
              <a:rPr lang="zh-CN" altLang="zh-CN" sz="2000" smtClean="0">
                <a:solidFill>
                  <a:srgbClr val="FF0000"/>
                </a:solidFill>
                <a:ea typeface="楷体" pitchFamily="49" charset="-122"/>
                <a:cs typeface="Times New Roman" pitchFamily="18" charset="0"/>
              </a:rPr>
              <a:t>，</a:t>
            </a:r>
            <a:r>
              <a:rPr lang="en-US" altLang="zh-CN" sz="2000" smtClean="0">
                <a:solidFill>
                  <a:srgbClr val="FF0000"/>
                </a:solidFill>
                <a:ea typeface="楷体" pitchFamily="49" charset="-122"/>
                <a:cs typeface="Times New Roman" pitchFamily="18" charset="0"/>
              </a:rPr>
              <a:t>7]</a:t>
            </a:r>
            <a:r>
              <a:rPr lang="en-US" altLang="zh-CN" sz="2000" smtClean="0">
                <a:solidFill>
                  <a:srgbClr val="0000FF"/>
                </a:solidFill>
                <a:latin typeface="Consolas" pitchFamily="49" charset="0"/>
                <a:ea typeface="楷体" pitchFamily="49" charset="-122"/>
                <a:cs typeface="Consolas" pitchFamily="49" charset="0"/>
              </a:rPr>
              <a:t> </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23" name="TextBox 22"/>
          <p:cNvSpPr txBox="1"/>
          <p:nvPr/>
        </p:nvSpPr>
        <p:spPr>
          <a:xfrm>
            <a:off x="5233992" y="4969444"/>
            <a:ext cx="357190"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itchFamily="49" charset="0"/>
                <a:ea typeface="楷体" pitchFamily="49" charset="-122"/>
                <a:cs typeface="Consolas" pitchFamily="49" charset="0"/>
              </a:rPr>
              <a:t>7</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24" name="右箭头 23"/>
          <p:cNvSpPr/>
          <p:nvPr/>
        </p:nvSpPr>
        <p:spPr>
          <a:xfrm>
            <a:off x="4795839" y="5045645"/>
            <a:ext cx="357190"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25" name="右大括号 24"/>
          <p:cNvSpPr/>
          <p:nvPr/>
        </p:nvSpPr>
        <p:spPr>
          <a:xfrm>
            <a:off x="5653095" y="3052760"/>
            <a:ext cx="142876" cy="2071702"/>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000"/>
          </a:p>
        </p:txBody>
      </p:sp>
      <p:sp>
        <p:nvSpPr>
          <p:cNvPr id="26" name="TextBox 25"/>
          <p:cNvSpPr txBox="1"/>
          <p:nvPr/>
        </p:nvSpPr>
        <p:spPr>
          <a:xfrm>
            <a:off x="5857884" y="3835189"/>
            <a:ext cx="2928958" cy="707886"/>
          </a:xfrm>
          <a:prstGeom prst="rect">
            <a:avLst/>
          </a:prstGeom>
          <a:noFill/>
        </p:spPr>
        <p:txBody>
          <a:bodyPr wrap="square" rtlCol="0">
            <a:spAutoFit/>
          </a:bodyPr>
          <a:lstStyle/>
          <a:p>
            <a:pPr algn="l">
              <a:lnSpc>
                <a:spcPct val="100000"/>
              </a:lnSpc>
              <a:spcBef>
                <a:spcPts val="0"/>
              </a:spcBef>
            </a:pPr>
            <a:r>
              <a:rPr lang="zh-CN" altLang="zh-CN" sz="2000" smtClean="0">
                <a:solidFill>
                  <a:srgbClr val="FF00FF"/>
                </a:solidFill>
                <a:ea typeface="仿宋" pitchFamily="49" charset="-122"/>
                <a:cs typeface="Times New Roman" pitchFamily="18" charset="0"/>
              </a:rPr>
              <a:t>结果是</a:t>
            </a:r>
            <a:endParaRPr lang="en-US" altLang="zh-CN" sz="2000" smtClean="0">
              <a:solidFill>
                <a:srgbClr val="FF00FF"/>
              </a:solidFill>
              <a:ea typeface="仿宋" pitchFamily="49" charset="-122"/>
              <a:cs typeface="Times New Roman" pitchFamily="18" charset="0"/>
            </a:endParaRPr>
          </a:p>
          <a:p>
            <a:pPr algn="l">
              <a:lnSpc>
                <a:spcPct val="100000"/>
              </a:lnSpc>
              <a:spcBef>
                <a:spcPts val="0"/>
              </a:spcBef>
            </a:pPr>
            <a:r>
              <a:rPr lang="zh-CN" altLang="zh-CN" sz="2000" smtClean="0">
                <a:solidFill>
                  <a:srgbClr val="FF00FF"/>
                </a:solidFill>
                <a:ea typeface="仿宋" pitchFamily="49" charset="-122"/>
                <a:cs typeface="Times New Roman" pitchFamily="18" charset="0"/>
              </a:rPr>
              <a:t>（</a:t>
            </a:r>
            <a:r>
              <a:rPr lang="en-US" altLang="zh-CN" sz="2000" smtClean="0">
                <a:solidFill>
                  <a:srgbClr val="FF00FF"/>
                </a:solidFill>
                <a:ea typeface="仿宋" pitchFamily="49" charset="-122"/>
                <a:cs typeface="Times New Roman" pitchFamily="18" charset="0"/>
              </a:rPr>
              <a:t>5</a:t>
            </a:r>
            <a:r>
              <a:rPr lang="zh-CN" altLang="zh-CN" sz="2000" smtClean="0">
                <a:solidFill>
                  <a:srgbClr val="FF00FF"/>
                </a:solidFill>
                <a:ea typeface="仿宋" pitchFamily="49" charset="-122"/>
                <a:cs typeface="Times New Roman" pitchFamily="18" charset="0"/>
              </a:rPr>
              <a:t>，</a:t>
            </a:r>
            <a:r>
              <a:rPr lang="en-US" altLang="zh-CN" sz="2000" smtClean="0">
                <a:solidFill>
                  <a:srgbClr val="FF00FF"/>
                </a:solidFill>
                <a:ea typeface="仿宋" pitchFamily="49" charset="-122"/>
                <a:cs typeface="Times New Roman" pitchFamily="18" charset="0"/>
              </a:rPr>
              <a:t>5</a:t>
            </a:r>
            <a:r>
              <a:rPr lang="zh-CN" altLang="zh-CN" sz="2000" smtClean="0">
                <a:solidFill>
                  <a:srgbClr val="FF00FF"/>
                </a:solidFill>
                <a:ea typeface="仿宋" pitchFamily="49" charset="-122"/>
                <a:cs typeface="Times New Roman" pitchFamily="18" charset="0"/>
              </a:rPr>
              <a:t>，</a:t>
            </a:r>
            <a:r>
              <a:rPr lang="en-US" altLang="zh-CN" sz="2000" smtClean="0">
                <a:solidFill>
                  <a:srgbClr val="FF00FF"/>
                </a:solidFill>
                <a:ea typeface="仿宋" pitchFamily="49" charset="-122"/>
                <a:cs typeface="Times New Roman" pitchFamily="18" charset="0"/>
              </a:rPr>
              <a:t>5</a:t>
            </a:r>
            <a:r>
              <a:rPr lang="zh-CN" altLang="zh-CN" sz="2000" smtClean="0">
                <a:solidFill>
                  <a:srgbClr val="FF00FF"/>
                </a:solidFill>
                <a:ea typeface="仿宋" pitchFamily="49" charset="-122"/>
                <a:cs typeface="Times New Roman" pitchFamily="18" charset="0"/>
              </a:rPr>
              <a:t>，</a:t>
            </a:r>
            <a:r>
              <a:rPr lang="en-US" altLang="zh-CN" sz="2000" smtClean="0">
                <a:solidFill>
                  <a:srgbClr val="FF00FF"/>
                </a:solidFill>
                <a:ea typeface="仿宋" pitchFamily="49" charset="-122"/>
                <a:cs typeface="Times New Roman" pitchFamily="18" charset="0"/>
              </a:rPr>
              <a:t>4</a:t>
            </a:r>
            <a:r>
              <a:rPr lang="zh-CN" altLang="zh-CN" sz="2000" smtClean="0">
                <a:solidFill>
                  <a:srgbClr val="FF00FF"/>
                </a:solidFill>
                <a:ea typeface="仿宋" pitchFamily="49" charset="-122"/>
                <a:cs typeface="Times New Roman" pitchFamily="18" charset="0"/>
              </a:rPr>
              <a:t>，</a:t>
            </a:r>
            <a:r>
              <a:rPr lang="en-US" altLang="zh-CN" sz="2000" smtClean="0">
                <a:solidFill>
                  <a:srgbClr val="FF00FF"/>
                </a:solidFill>
                <a:ea typeface="仿宋" pitchFamily="49" charset="-122"/>
                <a:cs typeface="Times New Roman" pitchFamily="18" charset="0"/>
              </a:rPr>
              <a:t>6</a:t>
            </a:r>
            <a:r>
              <a:rPr lang="zh-CN" altLang="zh-CN" sz="2000" smtClean="0">
                <a:solidFill>
                  <a:srgbClr val="FF00FF"/>
                </a:solidFill>
                <a:ea typeface="仿宋" pitchFamily="49" charset="-122"/>
                <a:cs typeface="Times New Roman" pitchFamily="18" charset="0"/>
              </a:rPr>
              <a:t>，</a:t>
            </a:r>
            <a:r>
              <a:rPr lang="en-US" altLang="zh-CN" sz="2000" smtClean="0">
                <a:solidFill>
                  <a:srgbClr val="FF00FF"/>
                </a:solidFill>
                <a:ea typeface="仿宋" pitchFamily="49" charset="-122"/>
                <a:cs typeface="Times New Roman" pitchFamily="18" charset="0"/>
              </a:rPr>
              <a:t>7</a:t>
            </a:r>
            <a:r>
              <a:rPr lang="zh-CN" altLang="zh-CN" sz="2000" smtClean="0">
                <a:solidFill>
                  <a:srgbClr val="FF00FF"/>
                </a:solidFill>
                <a:ea typeface="仿宋" pitchFamily="49" charset="-122"/>
                <a:cs typeface="Times New Roman" pitchFamily="18" charset="0"/>
              </a:rPr>
              <a:t>）</a:t>
            </a:r>
            <a:endParaRPr lang="zh-CN" altLang="en-US" sz="2000" smtClean="0">
              <a:solidFill>
                <a:srgbClr val="FF00FF"/>
              </a:solidFill>
              <a:ea typeface="仿宋" pitchFamily="49" charset="-122"/>
              <a:cs typeface="Times New Roman" pitchFamily="18" charset="0"/>
            </a:endParaRPr>
          </a:p>
        </p:txBody>
      </p:sp>
      <p:sp>
        <p:nvSpPr>
          <p:cNvPr id="28" name="灯片编号占位符 27"/>
          <p:cNvSpPr>
            <a:spLocks noGrp="1"/>
          </p:cNvSpPr>
          <p:nvPr>
            <p:ph type="sldNum" sz="quarter" idx="12"/>
          </p:nvPr>
        </p:nvSpPr>
        <p:spPr/>
        <p:txBody>
          <a:bodyPr/>
          <a:lstStyle/>
          <a:p>
            <a:fld id="{7AF016A1-9F15-429F-9EFD-84004B73C732}" type="slidenum">
              <a:rPr lang="en-US" altLang="zh-CN" smtClean="0"/>
              <a:pPr/>
              <a:t>48</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5"/>
          <p:cNvSpPr txBox="1"/>
          <p:nvPr/>
        </p:nvSpPr>
        <p:spPr>
          <a:xfrm>
            <a:off x="500034" y="500042"/>
            <a:ext cx="500066" cy="461665"/>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mtClean="0">
                <a:solidFill>
                  <a:srgbClr val="FF0000"/>
                </a:solidFill>
                <a:latin typeface="微软雅黑" pitchFamily="34" charset="-122"/>
                <a:ea typeface="微软雅黑" pitchFamily="34" charset="-122"/>
                <a:cs typeface="Consolas" pitchFamily="49" charset="0"/>
              </a:rPr>
              <a:t>解</a:t>
            </a:r>
            <a:endParaRPr lang="zh-CN" altLang="en-US"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5" name="TextBox 4"/>
          <p:cNvSpPr txBox="1"/>
          <p:nvPr/>
        </p:nvSpPr>
        <p:spPr>
          <a:xfrm>
            <a:off x="357158" y="1181947"/>
            <a:ext cx="8572560" cy="424731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vector&lt;int&gt; </a:t>
            </a:r>
            <a:r>
              <a:rPr lang="en-US" altLang="zh-CN" sz="2000" smtClean="0">
                <a:solidFill>
                  <a:srgbClr val="FF0000"/>
                </a:solidFill>
                <a:latin typeface="Times New Roman" pitchFamily="18" charset="0"/>
                <a:ea typeface="仿宋" pitchFamily="49" charset="-122"/>
                <a:cs typeface="Times New Roman" pitchFamily="18" charset="0"/>
              </a:rPr>
              <a:t>maxSlidingWindow</a:t>
            </a:r>
            <a:r>
              <a:rPr lang="en-US" altLang="zh-CN" sz="2000" smtClean="0">
                <a:solidFill>
                  <a:srgbClr val="0000FF"/>
                </a:solidFill>
                <a:latin typeface="Times New Roman" pitchFamily="18" charset="0"/>
                <a:ea typeface="仿宋" pitchFamily="49" charset="-122"/>
                <a:cs typeface="Times New Roman" pitchFamily="18" charset="0"/>
              </a:rPr>
              <a:t>(vector&lt;int&gt;&amp;nums,int k)</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n=nums.size();</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deque&lt;int&gt; dq;</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vector&lt;int&gt; ans;</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    	for(int i=0;i&lt;k;i++)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处理</a:t>
            </a:r>
            <a:r>
              <a:rPr lang="en-US" altLang="zh-CN" sz="2000" smtClean="0">
                <a:solidFill>
                  <a:srgbClr val="00B0F0"/>
                </a:solidFill>
                <a:latin typeface="Times New Roman" pitchFamily="18" charset="0"/>
                <a:ea typeface="仿宋" pitchFamily="49" charset="-122"/>
                <a:cs typeface="Times New Roman" pitchFamily="18" charset="0"/>
              </a:rPr>
              <a:t>nums</a:t>
            </a:r>
            <a:r>
              <a:rPr lang="zh-CN" altLang="zh-CN" sz="2000" smtClean="0">
                <a:solidFill>
                  <a:srgbClr val="00B0F0"/>
                </a:solidFill>
                <a:latin typeface="Times New Roman" pitchFamily="18" charset="0"/>
                <a:ea typeface="仿宋" pitchFamily="49" charset="-122"/>
                <a:cs typeface="Times New Roman" pitchFamily="18" charset="0"/>
              </a:rPr>
              <a:t>前</a:t>
            </a:r>
            <a:r>
              <a:rPr lang="en-US" altLang="zh-CN" sz="2000" smtClean="0">
                <a:solidFill>
                  <a:srgbClr val="00B0F0"/>
                </a:solidFill>
                <a:latin typeface="Times New Roman" pitchFamily="18" charset="0"/>
                <a:ea typeface="仿宋" pitchFamily="49" charset="-122"/>
                <a:cs typeface="Times New Roman" pitchFamily="18" charset="0"/>
              </a:rPr>
              <a:t>k</a:t>
            </a:r>
            <a:r>
              <a:rPr lang="zh-CN" altLang="zh-CN" sz="2000" smtClean="0">
                <a:solidFill>
                  <a:srgbClr val="00B0F0"/>
                </a:solidFill>
                <a:latin typeface="Times New Roman" pitchFamily="18" charset="0"/>
                <a:ea typeface="仿宋" pitchFamily="49" charset="-122"/>
                <a:cs typeface="Times New Roman" pitchFamily="18" charset="0"/>
              </a:rPr>
              <a:t>个元素</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if(dq.empty())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队空时将元素下标</a:t>
            </a:r>
            <a:r>
              <a:rPr lang="en-US" altLang="zh-CN" sz="2000" smtClean="0">
                <a:solidFill>
                  <a:srgbClr val="00B0F0"/>
                </a:solidFill>
                <a:latin typeface="Times New Roman" pitchFamily="18" charset="0"/>
                <a:ea typeface="仿宋" pitchFamily="49" charset="-122"/>
                <a:cs typeface="Times New Roman" pitchFamily="18" charset="0"/>
              </a:rPr>
              <a:t>i</a:t>
            </a:r>
            <a:r>
              <a:rPr lang="zh-CN" altLang="zh-CN" sz="2000" smtClean="0">
                <a:solidFill>
                  <a:srgbClr val="00B0F0"/>
                </a:solidFill>
                <a:latin typeface="Times New Roman" pitchFamily="18" charset="0"/>
                <a:ea typeface="仿宋" pitchFamily="49" charset="-122"/>
                <a:cs typeface="Times New Roman" pitchFamily="18" charset="0"/>
              </a:rPr>
              <a:t>进队尾</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dq.push_back(i);</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else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队不空时</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while(</a:t>
            </a:r>
            <a:r>
              <a:rPr lang="en-US" altLang="zh-CN" sz="2000" smtClean="0">
                <a:solidFill>
                  <a:srgbClr val="FF00FF"/>
                </a:solidFill>
                <a:latin typeface="Times New Roman" pitchFamily="18" charset="0"/>
                <a:ea typeface="仿宋" pitchFamily="49" charset="-122"/>
                <a:cs typeface="Times New Roman" pitchFamily="18" charset="0"/>
              </a:rPr>
              <a:t>!dq.empty() &amp;&amp; nums[i]&gt;nums[dq.back()]</a:t>
            </a: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dq.pop_back();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将队尾小于</a:t>
            </a:r>
            <a:r>
              <a:rPr lang="en-US" altLang="zh-CN" sz="2000" smtClean="0">
                <a:solidFill>
                  <a:srgbClr val="00B0F0"/>
                </a:solidFill>
                <a:latin typeface="Times New Roman" pitchFamily="18" charset="0"/>
                <a:ea typeface="仿宋" pitchFamily="49" charset="-122"/>
                <a:cs typeface="Times New Roman" pitchFamily="18" charset="0"/>
              </a:rPr>
              <a:t>nums[i]</a:t>
            </a:r>
            <a:r>
              <a:rPr lang="zh-CN" altLang="zh-CN" sz="2000" smtClean="0">
                <a:solidFill>
                  <a:srgbClr val="00B0F0"/>
                </a:solidFill>
                <a:latin typeface="Times New Roman" pitchFamily="18" charset="0"/>
                <a:ea typeface="仿宋" pitchFamily="49" charset="-122"/>
                <a:cs typeface="Times New Roman" pitchFamily="18" charset="0"/>
              </a:rPr>
              <a:t>的元素从队尾出队</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dq.push_back(i);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将元素下标</a:t>
            </a:r>
            <a:r>
              <a:rPr lang="en-US" altLang="zh-CN" sz="2000" smtClean="0">
                <a:solidFill>
                  <a:srgbClr val="00B0F0"/>
                </a:solidFill>
                <a:latin typeface="Times New Roman" pitchFamily="18" charset="0"/>
                <a:ea typeface="仿宋" pitchFamily="49" charset="-122"/>
                <a:cs typeface="Times New Roman" pitchFamily="18" charset="0"/>
              </a:rPr>
              <a:t>i</a:t>
            </a:r>
            <a:r>
              <a:rPr lang="zh-CN" altLang="zh-CN" sz="2000" smtClean="0">
                <a:solidFill>
                  <a:srgbClr val="00B0F0"/>
                </a:solidFill>
                <a:latin typeface="Times New Roman" pitchFamily="18" charset="0"/>
                <a:ea typeface="仿宋" pitchFamily="49" charset="-122"/>
                <a:cs typeface="Times New Roman" pitchFamily="18" charset="0"/>
              </a:rPr>
              <a:t>进队尾</a:t>
            </a: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49</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1500174"/>
            <a:ext cx="4572032" cy="461665"/>
          </a:xfrm>
          <a:prstGeom prst="rect">
            <a:avLst/>
          </a:prstGeom>
          <a:noFill/>
        </p:spPr>
        <p:txBody>
          <a:bodyPr wrap="square" rtlCol="0">
            <a:spAutoFit/>
          </a:bodyPr>
          <a:lstStyle/>
          <a:p>
            <a:pPr algn="l">
              <a:lnSpc>
                <a:spcPct val="100000"/>
              </a:lnSpc>
            </a:pPr>
            <a:r>
              <a:rPr lang="zh-CN" altLang="en-US" smtClean="0">
                <a:solidFill>
                  <a:srgbClr val="FF3300"/>
                </a:solidFill>
                <a:latin typeface="Consolas" pitchFamily="49" charset="0"/>
                <a:ea typeface="楷体" pitchFamily="49" charset="-122"/>
                <a:cs typeface="Consolas" pitchFamily="49" charset="0"/>
              </a:rPr>
              <a:t>链表</a:t>
            </a:r>
            <a:r>
              <a:rPr lang="zh-CN" altLang="en-US" smtClean="0">
                <a:solidFill>
                  <a:srgbClr val="0000FF"/>
                </a:solidFill>
                <a:latin typeface="Consolas" pitchFamily="49" charset="0"/>
                <a:ea typeface="楷体" pitchFamily="49" charset="-122"/>
                <a:cs typeface="Consolas" pitchFamily="49" charset="0"/>
              </a:rPr>
              <a:t>：线性表的链式存储结构</a:t>
            </a:r>
            <a:endParaRPr lang="zh-CN" altLang="en-US">
              <a:solidFill>
                <a:srgbClr val="0000FF"/>
              </a:solidFill>
              <a:latin typeface="Consolas" pitchFamily="49" charset="0"/>
              <a:ea typeface="楷体" pitchFamily="49" charset="-122"/>
              <a:cs typeface="Consolas" pitchFamily="49" charset="0"/>
            </a:endParaRPr>
          </a:p>
        </p:txBody>
      </p:sp>
      <p:sp>
        <p:nvSpPr>
          <p:cNvPr id="10" name="TextBox 9"/>
          <p:cNvSpPr txBox="1"/>
          <p:nvPr/>
        </p:nvSpPr>
        <p:spPr>
          <a:xfrm>
            <a:off x="571472" y="571480"/>
            <a:ext cx="1571636"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2.  </a:t>
            </a:r>
            <a:r>
              <a:rPr lang="zh-CN" altLang="en-US" smtClean="0">
                <a:solidFill>
                  <a:schemeClr val="bg1"/>
                </a:solidFill>
                <a:latin typeface="微软雅黑" pitchFamily="34" charset="-122"/>
                <a:ea typeface="微软雅黑" pitchFamily="34" charset="-122"/>
              </a:rPr>
              <a:t>链表</a:t>
            </a:r>
            <a:endParaRPr lang="zh-CN" altLang="zh-CN" smtClean="0">
              <a:solidFill>
                <a:schemeClr val="bg1"/>
              </a:solidFill>
              <a:latin typeface="微软雅黑" pitchFamily="34" charset="-122"/>
              <a:ea typeface="微软雅黑" pitchFamily="34" charset="-122"/>
            </a:endParaRPr>
          </a:p>
        </p:txBody>
      </p:sp>
      <p:sp>
        <p:nvSpPr>
          <p:cNvPr id="11" name="TextBox 10"/>
          <p:cNvSpPr txBox="1"/>
          <p:nvPr/>
        </p:nvSpPr>
        <p:spPr>
          <a:xfrm>
            <a:off x="214282" y="2977657"/>
            <a:ext cx="8786874" cy="301887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2000" smtClean="0">
                <a:solidFill>
                  <a:srgbClr val="0000FF"/>
                </a:solidFill>
                <a:latin typeface="Times New Roman" pitchFamily="18" charset="0"/>
                <a:ea typeface="仿宋" pitchFamily="49" charset="-122"/>
                <a:cs typeface="Times New Roman" pitchFamily="18" charset="0"/>
              </a:rPr>
              <a:t>struct </a:t>
            </a:r>
            <a:r>
              <a:rPr lang="en-US" altLang="zh-CN" sz="2000" smtClean="0">
                <a:solidFill>
                  <a:srgbClr val="FF0000"/>
                </a:solidFill>
                <a:latin typeface="Times New Roman" pitchFamily="18" charset="0"/>
                <a:ea typeface="仿宋" pitchFamily="49" charset="-122"/>
                <a:cs typeface="Times New Roman" pitchFamily="18" charset="0"/>
              </a:rPr>
              <a:t>ListNode</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单链表结点类型</a:t>
            </a:r>
          </a:p>
          <a:p>
            <a:pPr algn="l"/>
            <a:r>
              <a:rPr lang="en-US" altLang="zh-CN" sz="2000" smtClean="0">
                <a:solidFill>
                  <a:srgbClr val="0000FF"/>
                </a:solidFill>
                <a:latin typeface="Times New Roman" pitchFamily="18" charset="0"/>
                <a:ea typeface="仿宋" pitchFamily="49" charset="-122"/>
                <a:cs typeface="Times New Roman" pitchFamily="18" charset="0"/>
              </a:rPr>
              <a:t>{   int val;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结点值</a:t>
            </a:r>
          </a:p>
          <a:p>
            <a:pPr algn="l"/>
            <a:r>
              <a:rPr lang="en-US" altLang="zh-CN" sz="2000" smtClean="0">
                <a:solidFill>
                  <a:srgbClr val="0000FF"/>
                </a:solidFill>
                <a:latin typeface="Times New Roman" pitchFamily="18" charset="0"/>
                <a:ea typeface="仿宋" pitchFamily="49" charset="-122"/>
                <a:cs typeface="Times New Roman" pitchFamily="18" charset="0"/>
              </a:rPr>
              <a:t>    ListNode *next;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后继结点的地址</a:t>
            </a:r>
          </a:p>
          <a:p>
            <a:pPr algn="l">
              <a:spcBef>
                <a:spcPts val="2400"/>
              </a:spcBef>
            </a:pPr>
            <a:r>
              <a:rPr lang="en-US" altLang="zh-CN" sz="2000" smtClean="0">
                <a:solidFill>
                  <a:srgbClr val="0000FF"/>
                </a:solidFill>
                <a:latin typeface="Times New Roman" pitchFamily="18" charset="0"/>
                <a:ea typeface="仿宋" pitchFamily="49" charset="-122"/>
                <a:cs typeface="Times New Roman" pitchFamily="18" charset="0"/>
              </a:rPr>
              <a:t>    ListNode() : val(0), next(NULL) {}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默认构造函数</a:t>
            </a:r>
          </a:p>
          <a:p>
            <a:pPr algn="l"/>
            <a:r>
              <a:rPr lang="en-US" altLang="zh-CN" sz="2000" smtClean="0">
                <a:solidFill>
                  <a:srgbClr val="0000FF"/>
                </a:solidFill>
                <a:latin typeface="Times New Roman" pitchFamily="18" charset="0"/>
                <a:ea typeface="仿宋" pitchFamily="49" charset="-122"/>
                <a:cs typeface="Times New Roman" pitchFamily="18" charset="0"/>
              </a:rPr>
              <a:t>    ListNode(int x) : val(x), next(NULL) {}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重载构造函数</a:t>
            </a:r>
            <a:r>
              <a:rPr lang="en-US" altLang="zh-CN" sz="2000" smtClean="0">
                <a:solidFill>
                  <a:srgbClr val="00B0F0"/>
                </a:solidFill>
                <a:latin typeface="Times New Roman" pitchFamily="18" charset="0"/>
                <a:ea typeface="仿宋" pitchFamily="49" charset="-122"/>
                <a:cs typeface="Times New Roman" pitchFamily="18" charset="0"/>
              </a:rPr>
              <a:t>1</a:t>
            </a:r>
            <a:endParaRPr lang="zh-CN" altLang="zh-CN" sz="2000" smtClean="0">
              <a:solidFill>
                <a:srgbClr val="00B0F0"/>
              </a:solidFill>
              <a:latin typeface="Times New Roman" pitchFamily="18" charset="0"/>
              <a:ea typeface="仿宋" pitchFamily="49" charset="-122"/>
              <a:cs typeface="Times New Roman" pitchFamily="18" charset="0"/>
            </a:endParaRPr>
          </a:p>
          <a:p>
            <a:pPr algn="l"/>
            <a:r>
              <a:rPr lang="en-US" altLang="zh-CN" sz="2000" smtClean="0">
                <a:solidFill>
                  <a:srgbClr val="0000FF"/>
                </a:solidFill>
                <a:latin typeface="Times New Roman" pitchFamily="18" charset="0"/>
                <a:ea typeface="仿宋" pitchFamily="49" charset="-122"/>
                <a:cs typeface="Times New Roman" pitchFamily="18" charset="0"/>
              </a:rPr>
              <a:t>    ListNode(int x, ListNode *next):val(x), next(next) {}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重载构造函数</a:t>
            </a:r>
            <a:r>
              <a:rPr lang="en-US" altLang="zh-CN" sz="2000" smtClean="0">
                <a:solidFill>
                  <a:srgbClr val="00B0F0"/>
                </a:solidFill>
                <a:latin typeface="Times New Roman" pitchFamily="18" charset="0"/>
                <a:ea typeface="仿宋" pitchFamily="49" charset="-122"/>
                <a:cs typeface="Times New Roman" pitchFamily="18" charset="0"/>
              </a:rPr>
              <a:t>2</a:t>
            </a:r>
            <a:endParaRPr lang="zh-CN" altLang="zh-CN" sz="2000" smtClean="0">
              <a:solidFill>
                <a:srgbClr val="00B0F0"/>
              </a:solidFill>
              <a:latin typeface="Times New Roman" pitchFamily="18" charset="0"/>
              <a:ea typeface="仿宋" pitchFamily="49" charset="-122"/>
              <a:cs typeface="Times New Roman" pitchFamily="18" charset="0"/>
            </a:endParaRPr>
          </a:p>
          <a:p>
            <a:pPr algn="l"/>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12" name="TextBox 11"/>
          <p:cNvSpPr txBox="1"/>
          <p:nvPr/>
        </p:nvSpPr>
        <p:spPr>
          <a:xfrm>
            <a:off x="714348" y="2214554"/>
            <a:ext cx="3214710" cy="461665"/>
          </a:xfrm>
          <a:prstGeom prst="rect">
            <a:avLst/>
          </a:prstGeom>
          <a:noFill/>
        </p:spPr>
        <p:txBody>
          <a:bodyPr wrap="square" rtlCol="0">
            <a:spAutoFit/>
          </a:bodyPr>
          <a:lstStyle/>
          <a:p>
            <a:pPr algn="l">
              <a:lnSpc>
                <a:spcPct val="100000"/>
              </a:lnSpc>
              <a:spcBef>
                <a:spcPts val="0"/>
              </a:spcBef>
            </a:pPr>
            <a:r>
              <a:rPr lang="zh-CN" altLang="zh-CN" smtClean="0">
                <a:solidFill>
                  <a:srgbClr val="0000FF"/>
                </a:solidFill>
                <a:latin typeface="仿宋" pitchFamily="49" charset="-122"/>
                <a:ea typeface="仿宋" pitchFamily="49" charset="-122"/>
              </a:rPr>
              <a:t>整数</a:t>
            </a:r>
            <a:r>
              <a:rPr lang="zh-CN" altLang="en-US" smtClean="0">
                <a:solidFill>
                  <a:srgbClr val="0000FF"/>
                </a:solidFill>
                <a:latin typeface="仿宋" pitchFamily="49" charset="-122"/>
                <a:ea typeface="仿宋" pitchFamily="49" charset="-122"/>
              </a:rPr>
              <a:t>单链表结点</a:t>
            </a:r>
            <a:r>
              <a:rPr lang="zh-CN" altLang="zh-CN" smtClean="0">
                <a:solidFill>
                  <a:srgbClr val="0000FF"/>
                </a:solidFill>
                <a:latin typeface="仿宋" pitchFamily="49" charset="-122"/>
                <a:ea typeface="仿宋" pitchFamily="49" charset="-122"/>
              </a:rPr>
              <a:t>类型</a:t>
            </a:r>
            <a:endParaRPr lang="zh-CN" altLang="en-US" smtClean="0">
              <a:solidFill>
                <a:srgbClr val="0000FF"/>
              </a:solidFill>
              <a:latin typeface="仿宋" pitchFamily="49" charset="-122"/>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5</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642918"/>
            <a:ext cx="8786874" cy="482439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ans.push_back(nums[dq.front()]);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队头元素添加到</a:t>
            </a:r>
            <a:r>
              <a:rPr lang="en-US" altLang="zh-CN" sz="2000" smtClean="0">
                <a:solidFill>
                  <a:srgbClr val="00B0F0"/>
                </a:solidFill>
                <a:latin typeface="Times New Roman" pitchFamily="18" charset="0"/>
                <a:ea typeface="仿宋" pitchFamily="49" charset="-122"/>
                <a:cs typeface="Times New Roman" pitchFamily="18" charset="0"/>
              </a:rPr>
              <a:t>ans</a:t>
            </a:r>
            <a:r>
              <a:rPr lang="zh-CN" altLang="zh-CN" sz="2000" smtClean="0">
                <a:solidFill>
                  <a:srgbClr val="00B0F0"/>
                </a:solidFill>
                <a:latin typeface="Times New Roman" pitchFamily="18" charset="0"/>
                <a:ea typeface="仿宋" pitchFamily="49" charset="-122"/>
                <a:cs typeface="Times New Roman" pitchFamily="18" charset="0"/>
              </a:rPr>
              <a:t>中</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for(int i=k;i&lt;n;i++)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处理</a:t>
            </a:r>
            <a:r>
              <a:rPr lang="en-US" altLang="zh-CN" sz="2000" smtClean="0">
                <a:solidFill>
                  <a:srgbClr val="00B0F0"/>
                </a:solidFill>
                <a:latin typeface="Times New Roman" pitchFamily="18" charset="0"/>
                <a:ea typeface="仿宋" pitchFamily="49" charset="-122"/>
                <a:cs typeface="Times New Roman" pitchFamily="18" charset="0"/>
              </a:rPr>
              <a:t>nums</a:t>
            </a:r>
            <a:r>
              <a:rPr lang="zh-CN" altLang="zh-CN" sz="2000" smtClean="0">
                <a:solidFill>
                  <a:srgbClr val="00B0F0"/>
                </a:solidFill>
                <a:latin typeface="Times New Roman" pitchFamily="18" charset="0"/>
                <a:ea typeface="仿宋" pitchFamily="49" charset="-122"/>
                <a:cs typeface="Times New Roman" pitchFamily="18" charset="0"/>
              </a:rPr>
              <a:t>中剩余的元素</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if(dq.empty())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队空时将元素下标</a:t>
            </a:r>
            <a:r>
              <a:rPr lang="en-US" altLang="zh-CN" sz="2000" smtClean="0">
                <a:solidFill>
                  <a:srgbClr val="00B0F0"/>
                </a:solidFill>
                <a:latin typeface="Times New Roman" pitchFamily="18" charset="0"/>
                <a:ea typeface="仿宋" pitchFamily="49" charset="-122"/>
                <a:cs typeface="Times New Roman" pitchFamily="18" charset="0"/>
              </a:rPr>
              <a:t>i</a:t>
            </a:r>
            <a:r>
              <a:rPr lang="zh-CN" altLang="zh-CN" sz="2000" smtClean="0">
                <a:solidFill>
                  <a:srgbClr val="00B0F0"/>
                </a:solidFill>
                <a:latin typeface="Times New Roman" pitchFamily="18" charset="0"/>
                <a:ea typeface="仿宋" pitchFamily="49" charset="-122"/>
                <a:cs typeface="Times New Roman" pitchFamily="18" charset="0"/>
              </a:rPr>
              <a:t>进队尾</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dq.push_back(i);</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else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队不空时</a:t>
            </a:r>
            <a:endParaRPr lang="en-US"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while(</a:t>
            </a:r>
            <a:r>
              <a:rPr lang="en-US" altLang="zh-CN" sz="2000" smtClean="0">
                <a:solidFill>
                  <a:srgbClr val="FF00FF"/>
                </a:solidFill>
                <a:latin typeface="Times New Roman" pitchFamily="18" charset="0"/>
                <a:ea typeface="仿宋" pitchFamily="49" charset="-122"/>
                <a:cs typeface="Times New Roman" pitchFamily="18" charset="0"/>
              </a:rPr>
              <a:t>!dq.empty() &amp;&amp; nums[i]&gt;nums[dq.back()]</a:t>
            </a: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dq.pop_back();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将队尾小于</a:t>
            </a:r>
            <a:r>
              <a:rPr lang="en-US" altLang="zh-CN" sz="2000" smtClean="0">
                <a:solidFill>
                  <a:srgbClr val="00B0F0"/>
                </a:solidFill>
                <a:latin typeface="Times New Roman" pitchFamily="18" charset="0"/>
                <a:ea typeface="仿宋" pitchFamily="49" charset="-122"/>
                <a:cs typeface="Times New Roman" pitchFamily="18" charset="0"/>
              </a:rPr>
              <a:t>nums[i]</a:t>
            </a:r>
            <a:r>
              <a:rPr lang="zh-CN" altLang="zh-CN" sz="2000" smtClean="0">
                <a:solidFill>
                  <a:srgbClr val="00B0F0"/>
                </a:solidFill>
                <a:latin typeface="Times New Roman" pitchFamily="18" charset="0"/>
                <a:ea typeface="仿宋" pitchFamily="49" charset="-122"/>
                <a:cs typeface="Times New Roman" pitchFamily="18" charset="0"/>
              </a:rPr>
              <a:t>的元素从队尾出队</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dq.push_back(i);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将元素下标</a:t>
            </a:r>
            <a:r>
              <a:rPr lang="en-US" altLang="zh-CN" sz="2000" smtClean="0">
                <a:solidFill>
                  <a:srgbClr val="00B0F0"/>
                </a:solidFill>
                <a:latin typeface="Times New Roman" pitchFamily="18" charset="0"/>
                <a:ea typeface="仿宋" pitchFamily="49" charset="-122"/>
                <a:cs typeface="Times New Roman" pitchFamily="18" charset="0"/>
              </a:rPr>
              <a:t>i</a:t>
            </a:r>
            <a:r>
              <a:rPr lang="zh-CN" altLang="zh-CN" sz="2000" smtClean="0">
                <a:solidFill>
                  <a:srgbClr val="00B0F0"/>
                </a:solidFill>
                <a:latin typeface="Times New Roman" pitchFamily="18" charset="0"/>
                <a:ea typeface="仿宋" pitchFamily="49" charset="-122"/>
                <a:cs typeface="Times New Roman" pitchFamily="18" charset="0"/>
              </a:rPr>
              <a:t>进队尾</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          	if(</a:t>
            </a:r>
            <a:r>
              <a:rPr lang="en-US" altLang="zh-CN" sz="2000" smtClean="0">
                <a:solidFill>
                  <a:srgbClr val="FF00FF"/>
                </a:solidFill>
                <a:latin typeface="Times New Roman" pitchFamily="18" charset="0"/>
                <a:ea typeface="仿宋" pitchFamily="49" charset="-122"/>
                <a:cs typeface="Times New Roman" pitchFamily="18" charset="0"/>
              </a:rPr>
              <a:t>dq.front()&lt;i-k+1</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将队头过期的元素从队头出队</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dq.pop_front();</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          	ans.push_back(nums[dq.front()]);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新队头元素添加到</a:t>
            </a:r>
            <a:r>
              <a:rPr lang="en-US" altLang="zh-CN" sz="2000" smtClean="0">
                <a:solidFill>
                  <a:srgbClr val="00B0F0"/>
                </a:solidFill>
                <a:latin typeface="Times New Roman" pitchFamily="18" charset="0"/>
                <a:ea typeface="仿宋" pitchFamily="49" charset="-122"/>
                <a:cs typeface="Times New Roman" pitchFamily="18" charset="0"/>
              </a:rPr>
              <a:t>ans</a:t>
            </a:r>
            <a:r>
              <a:rPr lang="zh-CN" altLang="zh-CN" sz="2000" smtClean="0">
                <a:solidFill>
                  <a:srgbClr val="00B0F0"/>
                </a:solidFill>
                <a:latin typeface="Times New Roman" pitchFamily="18" charset="0"/>
                <a:ea typeface="仿宋" pitchFamily="49" charset="-122"/>
                <a:cs typeface="Times New Roman" pitchFamily="18" charset="0"/>
              </a:rPr>
              <a:t>中</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ans;</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50</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85720" y="571480"/>
            <a:ext cx="350046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2.3.3 queue</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队列容器</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571472" y="1428736"/>
            <a:ext cx="3214710"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1.  queue</a:t>
            </a:r>
            <a:r>
              <a:rPr lang="zh-CN" altLang="en-US" smtClean="0">
                <a:solidFill>
                  <a:schemeClr val="bg1"/>
                </a:solidFill>
                <a:latin typeface="微软雅黑" pitchFamily="34" charset="-122"/>
                <a:ea typeface="微软雅黑" pitchFamily="34" charset="-122"/>
              </a:rPr>
              <a:t>的特点</a:t>
            </a:r>
            <a:endParaRPr lang="zh-CN" altLang="zh-CN" smtClean="0">
              <a:solidFill>
                <a:schemeClr val="bg1"/>
              </a:solidFill>
              <a:latin typeface="微软雅黑" pitchFamily="34" charset="-122"/>
              <a:ea typeface="微软雅黑" pitchFamily="34" charset="-122"/>
            </a:endParaRPr>
          </a:p>
        </p:txBody>
      </p:sp>
      <p:sp>
        <p:nvSpPr>
          <p:cNvPr id="6" name="TextBox 5"/>
          <p:cNvSpPr txBox="1"/>
          <p:nvPr/>
        </p:nvSpPr>
        <p:spPr>
          <a:xfrm>
            <a:off x="642910" y="2285992"/>
            <a:ext cx="7858180" cy="255454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800"/>
              </a:lnSpc>
              <a:spcBef>
                <a:spcPts val="1200"/>
              </a:spcBef>
              <a:buBlip>
                <a:blip r:embed="rId3"/>
              </a:buBlip>
            </a:pPr>
            <a:r>
              <a:rPr lang="en-US" altLang="zh-CN" smtClean="0">
                <a:solidFill>
                  <a:srgbClr val="0000FF"/>
                </a:solidFill>
                <a:latin typeface="Times New Roman" pitchFamily="18" charset="0"/>
                <a:ea typeface="仿宋" pitchFamily="49" charset="-122"/>
                <a:cs typeface="Times New Roman" pitchFamily="18" charset="0"/>
              </a:rPr>
              <a:t>qu</a:t>
            </a:r>
            <a:r>
              <a:rPr lang="zh-CN" altLang="zh-CN" smtClean="0">
                <a:solidFill>
                  <a:srgbClr val="0000FF"/>
                </a:solidFill>
                <a:latin typeface="Times New Roman" pitchFamily="18" charset="0"/>
                <a:ea typeface="仿宋" pitchFamily="49" charset="-122"/>
                <a:cs typeface="Times New Roman" pitchFamily="18" charset="0"/>
              </a:rPr>
              <a:t>容器只能在队头出队（删除）、在队尾进队（插入）元素，不能在中间位置删除和插入元素，因此队中元素先进先出。</a:t>
            </a:r>
          </a:p>
          <a:p>
            <a:pPr marL="342900" indent="-342900" algn="l">
              <a:lnSpc>
                <a:spcPts val="2800"/>
              </a:lnSpc>
              <a:spcBef>
                <a:spcPts val="1200"/>
              </a:spcBef>
              <a:buBlip>
                <a:blip r:embed="rId3"/>
              </a:buBlip>
            </a:pPr>
            <a:r>
              <a:rPr lang="en-US" altLang="zh-CN" smtClean="0">
                <a:solidFill>
                  <a:srgbClr val="0000FF"/>
                </a:solidFill>
                <a:latin typeface="Times New Roman" pitchFamily="18" charset="0"/>
                <a:ea typeface="仿宋" pitchFamily="49" charset="-122"/>
                <a:cs typeface="Times New Roman" pitchFamily="18" charset="0"/>
              </a:rPr>
              <a:t>qu</a:t>
            </a:r>
            <a:r>
              <a:rPr lang="zh-CN" altLang="zh-CN" smtClean="0">
                <a:solidFill>
                  <a:srgbClr val="0000FF"/>
                </a:solidFill>
                <a:latin typeface="Times New Roman" pitchFamily="18" charset="0"/>
                <a:ea typeface="仿宋" pitchFamily="49" charset="-122"/>
                <a:cs typeface="Times New Roman" pitchFamily="18" charset="0"/>
              </a:rPr>
              <a:t>容器具有自动扩容功能，不必考虑队满的情况。</a:t>
            </a:r>
          </a:p>
          <a:p>
            <a:pPr marL="342900" indent="-342900" algn="l">
              <a:lnSpc>
                <a:spcPts val="2800"/>
              </a:lnSpc>
              <a:spcBef>
                <a:spcPts val="1200"/>
              </a:spcBef>
              <a:buBlip>
                <a:blip r:embed="rId3"/>
              </a:buBlip>
            </a:pPr>
            <a:r>
              <a:rPr lang="en-US" altLang="zh-CN" smtClean="0">
                <a:solidFill>
                  <a:srgbClr val="0000FF"/>
                </a:solidFill>
                <a:latin typeface="Times New Roman" pitchFamily="18" charset="0"/>
                <a:ea typeface="仿宋" pitchFamily="49" charset="-122"/>
                <a:cs typeface="Times New Roman" pitchFamily="18" charset="0"/>
              </a:rPr>
              <a:t>qu</a:t>
            </a:r>
            <a:r>
              <a:rPr lang="zh-CN" altLang="zh-CN" smtClean="0">
                <a:solidFill>
                  <a:srgbClr val="0000FF"/>
                </a:solidFill>
                <a:latin typeface="Times New Roman" pitchFamily="18" charset="0"/>
                <a:ea typeface="仿宋" pitchFamily="49" charset="-122"/>
                <a:cs typeface="Times New Roman" pitchFamily="18" charset="0"/>
              </a:rPr>
              <a:t>容器中的元素不允许顺序遍历，不支持</a:t>
            </a:r>
            <a:r>
              <a:rPr lang="en-US" altLang="zh-CN" smtClean="0">
                <a:solidFill>
                  <a:srgbClr val="0000FF"/>
                </a:solidFill>
                <a:latin typeface="Times New Roman" pitchFamily="18" charset="0"/>
                <a:ea typeface="仿宋" pitchFamily="49" charset="-122"/>
                <a:cs typeface="Times New Roman" pitchFamily="18" charset="0"/>
              </a:rPr>
              <a:t>begin()/end()</a:t>
            </a:r>
            <a:r>
              <a:rPr lang="zh-CN" altLang="zh-CN" smtClean="0">
                <a:solidFill>
                  <a:srgbClr val="0000FF"/>
                </a:solidFill>
                <a:latin typeface="Times New Roman" pitchFamily="18" charset="0"/>
                <a:ea typeface="仿宋" pitchFamily="49" charset="-122"/>
                <a:cs typeface="Times New Roman" pitchFamily="18" charset="0"/>
              </a:rPr>
              <a:t>和</a:t>
            </a:r>
            <a:r>
              <a:rPr lang="en-US" altLang="zh-CN" smtClean="0">
                <a:solidFill>
                  <a:srgbClr val="0000FF"/>
                </a:solidFill>
                <a:latin typeface="Times New Roman" pitchFamily="18" charset="0"/>
                <a:ea typeface="仿宋" pitchFamily="49" charset="-122"/>
                <a:cs typeface="Times New Roman" pitchFamily="18" charset="0"/>
              </a:rPr>
              <a:t>rbegin()/rend()</a:t>
            </a:r>
            <a:r>
              <a:rPr lang="zh-CN" altLang="zh-CN" smtClean="0">
                <a:solidFill>
                  <a:srgbClr val="0000FF"/>
                </a:solidFill>
                <a:latin typeface="Times New Roman" pitchFamily="18" charset="0"/>
                <a:ea typeface="仿宋" pitchFamily="49" charset="-122"/>
                <a:cs typeface="Times New Roman" pitchFamily="18" charset="0"/>
              </a:rPr>
              <a:t>迭代器函数。</a:t>
            </a: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51</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500042"/>
            <a:ext cx="3286148"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2.  </a:t>
            </a:r>
            <a:r>
              <a:rPr lang="zh-CN" altLang="en-US" smtClean="0">
                <a:solidFill>
                  <a:schemeClr val="bg1"/>
                </a:solidFill>
                <a:latin typeface="微软雅黑" pitchFamily="34" charset="-122"/>
                <a:ea typeface="微软雅黑" pitchFamily="34" charset="-122"/>
              </a:rPr>
              <a:t>定义</a:t>
            </a:r>
            <a:r>
              <a:rPr lang="en-US" altLang="zh-CN" smtClean="0">
                <a:solidFill>
                  <a:schemeClr val="bg1"/>
                </a:solidFill>
                <a:latin typeface="微软雅黑" pitchFamily="34" charset="-122"/>
                <a:ea typeface="微软雅黑" pitchFamily="34" charset="-122"/>
              </a:rPr>
              <a:t>queue</a:t>
            </a:r>
            <a:r>
              <a:rPr lang="zh-CN" altLang="en-US" smtClean="0">
                <a:solidFill>
                  <a:schemeClr val="bg1"/>
                </a:solidFill>
                <a:latin typeface="微软雅黑" pitchFamily="34" charset="-122"/>
                <a:ea typeface="微软雅黑" pitchFamily="34" charset="-122"/>
              </a:rPr>
              <a:t>容器</a:t>
            </a:r>
            <a:endParaRPr lang="zh-CN" altLang="zh-CN" smtClean="0">
              <a:solidFill>
                <a:schemeClr val="bg1"/>
              </a:solidFill>
              <a:latin typeface="微软雅黑" pitchFamily="34" charset="-122"/>
              <a:ea typeface="微软雅黑" pitchFamily="34" charset="-122"/>
            </a:endParaRPr>
          </a:p>
        </p:txBody>
      </p:sp>
      <p:sp>
        <p:nvSpPr>
          <p:cNvPr id="5" name="TextBox 4"/>
          <p:cNvSpPr txBox="1"/>
          <p:nvPr/>
        </p:nvSpPr>
        <p:spPr>
          <a:xfrm>
            <a:off x="571472" y="1500174"/>
            <a:ext cx="7715304" cy="216982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200"/>
              </a:lnSpc>
              <a:spcBef>
                <a:spcPts val="600"/>
              </a:spcBef>
            </a:pPr>
            <a:r>
              <a:rPr lang="en-US" altLang="zh-CN" sz="2000" smtClean="0">
                <a:solidFill>
                  <a:srgbClr val="0000FF"/>
                </a:solidFill>
                <a:latin typeface="Times New Roman" pitchFamily="18" charset="0"/>
                <a:ea typeface="仿宋" pitchFamily="49" charset="-122"/>
                <a:cs typeface="Times New Roman" pitchFamily="18" charset="0"/>
              </a:rPr>
              <a:t>queue&lt;int&gt; qu1;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定义</a:t>
            </a:r>
            <a:r>
              <a:rPr lang="en-US" altLang="zh-CN" sz="2000" smtClean="0">
                <a:solidFill>
                  <a:srgbClr val="00B0F0"/>
                </a:solidFill>
                <a:latin typeface="Times New Roman" pitchFamily="18" charset="0"/>
                <a:ea typeface="仿宋" pitchFamily="49" charset="-122"/>
                <a:cs typeface="Times New Roman" pitchFamily="18" charset="0"/>
              </a:rPr>
              <a:t>int</a:t>
            </a:r>
            <a:r>
              <a:rPr lang="zh-CN" altLang="zh-CN" sz="2000" smtClean="0">
                <a:solidFill>
                  <a:srgbClr val="00B0F0"/>
                </a:solidFill>
                <a:latin typeface="Times New Roman" pitchFamily="18" charset="0"/>
                <a:ea typeface="仿宋" pitchFamily="49" charset="-122"/>
                <a:cs typeface="Times New Roman" pitchFamily="18" charset="0"/>
              </a:rPr>
              <a:t>类型的空队列</a:t>
            </a:r>
            <a:r>
              <a:rPr lang="en-US" altLang="zh-CN" sz="2000" smtClean="0">
                <a:solidFill>
                  <a:srgbClr val="00B0F0"/>
                </a:solidFill>
                <a:latin typeface="Times New Roman" pitchFamily="18" charset="0"/>
                <a:ea typeface="仿宋" pitchFamily="49" charset="-122"/>
                <a:cs typeface="Times New Roman" pitchFamily="18" charset="0"/>
              </a:rPr>
              <a:t>qu1</a:t>
            </a:r>
            <a:r>
              <a:rPr lang="zh-CN" altLang="zh-CN" sz="2000" smtClean="0">
                <a:solidFill>
                  <a:srgbClr val="00B0F0"/>
                </a:solidFill>
                <a:latin typeface="Times New Roman" pitchFamily="18" charset="0"/>
                <a:ea typeface="仿宋" pitchFamily="49" charset="-122"/>
                <a:cs typeface="Times New Roman" pitchFamily="18" charset="0"/>
              </a:rPr>
              <a:t>（底层容器是</a:t>
            </a:r>
            <a:r>
              <a:rPr lang="en-US" altLang="zh-CN" sz="2000" smtClean="0">
                <a:solidFill>
                  <a:srgbClr val="00B0F0"/>
                </a:solidFill>
                <a:latin typeface="Times New Roman" pitchFamily="18" charset="0"/>
                <a:ea typeface="仿宋" pitchFamily="49" charset="-122"/>
                <a:cs typeface="Times New Roman" pitchFamily="18" charset="0"/>
              </a:rPr>
              <a:t>deque</a:t>
            </a:r>
            <a:r>
              <a:rPr lang="zh-CN" altLang="zh-CN" sz="2000" smtClean="0">
                <a:solidFill>
                  <a:srgbClr val="00B0F0"/>
                </a:solidFill>
                <a:latin typeface="Times New Roman" pitchFamily="18" charset="0"/>
                <a:ea typeface="仿宋" pitchFamily="49" charset="-122"/>
                <a:cs typeface="Times New Roman" pitchFamily="18" charset="0"/>
              </a:rPr>
              <a:t>）</a:t>
            </a:r>
          </a:p>
          <a:p>
            <a:pPr algn="l">
              <a:lnSpc>
                <a:spcPts val="2200"/>
              </a:lnSpc>
              <a:spcBef>
                <a:spcPts val="2400"/>
              </a:spcBef>
            </a:pPr>
            <a:r>
              <a:rPr lang="en-US" altLang="zh-CN" sz="2000" smtClean="0">
                <a:solidFill>
                  <a:srgbClr val="006600"/>
                </a:solidFill>
                <a:latin typeface="Times New Roman" pitchFamily="18" charset="0"/>
                <a:ea typeface="仿宋" pitchFamily="49" charset="-122"/>
                <a:cs typeface="Times New Roman" pitchFamily="18" charset="0"/>
              </a:rPr>
              <a:t>list&lt;int&gt; ls(3,2);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定义含</a:t>
            </a:r>
            <a:r>
              <a:rPr lang="en-US" altLang="zh-CN" sz="2000" smtClean="0">
                <a:solidFill>
                  <a:srgbClr val="00B0F0"/>
                </a:solidFill>
                <a:latin typeface="Times New Roman" pitchFamily="18" charset="0"/>
                <a:ea typeface="仿宋" pitchFamily="49" charset="-122"/>
                <a:cs typeface="Times New Roman" pitchFamily="18" charset="0"/>
              </a:rPr>
              <a:t>3</a:t>
            </a:r>
            <a:r>
              <a:rPr lang="zh-CN" altLang="zh-CN" sz="2000" smtClean="0">
                <a:solidFill>
                  <a:srgbClr val="00B0F0"/>
                </a:solidFill>
                <a:latin typeface="Times New Roman" pitchFamily="18" charset="0"/>
                <a:ea typeface="仿宋" pitchFamily="49" charset="-122"/>
                <a:cs typeface="Times New Roman" pitchFamily="18" charset="0"/>
              </a:rPr>
              <a:t>个元素值均为</a:t>
            </a:r>
            <a:r>
              <a:rPr lang="en-US" altLang="zh-CN" sz="2000" smtClean="0">
                <a:solidFill>
                  <a:srgbClr val="00B0F0"/>
                </a:solidFill>
                <a:latin typeface="Times New Roman" pitchFamily="18" charset="0"/>
                <a:ea typeface="仿宋" pitchFamily="49" charset="-122"/>
                <a:cs typeface="Times New Roman" pitchFamily="18" charset="0"/>
              </a:rPr>
              <a:t>2</a:t>
            </a:r>
            <a:r>
              <a:rPr lang="zh-CN" altLang="zh-CN" sz="2000" smtClean="0">
                <a:solidFill>
                  <a:srgbClr val="00B0F0"/>
                </a:solidFill>
                <a:latin typeface="Times New Roman" pitchFamily="18" charset="0"/>
                <a:ea typeface="仿宋" pitchFamily="49" charset="-122"/>
                <a:cs typeface="Times New Roman" pitchFamily="18" charset="0"/>
              </a:rPr>
              <a:t>的</a:t>
            </a:r>
            <a:r>
              <a:rPr lang="en-US" altLang="zh-CN" sz="2000" smtClean="0">
                <a:solidFill>
                  <a:srgbClr val="00B0F0"/>
                </a:solidFill>
                <a:latin typeface="Times New Roman" pitchFamily="18" charset="0"/>
                <a:ea typeface="仿宋" pitchFamily="49" charset="-122"/>
                <a:cs typeface="Times New Roman" pitchFamily="18" charset="0"/>
              </a:rPr>
              <a:t>ls</a:t>
            </a:r>
            <a:r>
              <a:rPr lang="zh-CN" altLang="zh-CN" sz="2000" smtClean="0">
                <a:solidFill>
                  <a:srgbClr val="00B0F0"/>
                </a:solidFill>
                <a:latin typeface="Times New Roman" pitchFamily="18" charset="0"/>
                <a:ea typeface="仿宋" pitchFamily="49" charset="-122"/>
                <a:cs typeface="Times New Roman" pitchFamily="18" charset="0"/>
              </a:rPr>
              <a:t>容器</a:t>
            </a:r>
          </a:p>
          <a:p>
            <a:pPr algn="l">
              <a:lnSpc>
                <a:spcPts val="2200"/>
              </a:lnSpc>
              <a:spcBef>
                <a:spcPts val="600"/>
              </a:spcBef>
            </a:pPr>
            <a:r>
              <a:rPr lang="en-US" altLang="zh-CN" sz="2000" smtClean="0">
                <a:solidFill>
                  <a:srgbClr val="006600"/>
                </a:solidFill>
                <a:latin typeface="Times New Roman" pitchFamily="18" charset="0"/>
                <a:ea typeface="仿宋" pitchFamily="49" charset="-122"/>
                <a:cs typeface="Times New Roman" pitchFamily="18" charset="0"/>
              </a:rPr>
              <a:t>queue&lt;int,list&lt;int&gt;&gt; qu2(ls);</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由</a:t>
            </a:r>
            <a:r>
              <a:rPr lang="en-US" altLang="zh-CN" sz="2000" smtClean="0">
                <a:solidFill>
                  <a:srgbClr val="00B0F0"/>
                </a:solidFill>
                <a:latin typeface="Times New Roman" pitchFamily="18" charset="0"/>
                <a:ea typeface="仿宋" pitchFamily="49" charset="-122"/>
                <a:cs typeface="Times New Roman" pitchFamily="18" charset="0"/>
              </a:rPr>
              <a:t>ls</a:t>
            </a:r>
            <a:r>
              <a:rPr lang="zh-CN" altLang="zh-CN" sz="2000" smtClean="0">
                <a:solidFill>
                  <a:srgbClr val="00B0F0"/>
                </a:solidFill>
                <a:latin typeface="Times New Roman" pitchFamily="18" charset="0"/>
                <a:ea typeface="仿宋" pitchFamily="49" charset="-122"/>
                <a:cs typeface="Times New Roman" pitchFamily="18" charset="0"/>
              </a:rPr>
              <a:t>创建队列</a:t>
            </a:r>
            <a:r>
              <a:rPr lang="en-US" altLang="zh-CN" sz="2000" smtClean="0">
                <a:solidFill>
                  <a:srgbClr val="00B0F0"/>
                </a:solidFill>
                <a:latin typeface="Times New Roman" pitchFamily="18" charset="0"/>
                <a:ea typeface="仿宋" pitchFamily="49" charset="-122"/>
                <a:cs typeface="Times New Roman" pitchFamily="18" charset="0"/>
              </a:rPr>
              <a:t>qu2</a:t>
            </a:r>
            <a:endParaRPr lang="zh-CN" altLang="zh-CN" sz="2000">
              <a:solidFill>
                <a:srgbClr val="00B0F0"/>
              </a:solidFill>
              <a:latin typeface="Times New Roman" pitchFamily="18" charset="0"/>
              <a:ea typeface="仿宋"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52</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500042"/>
            <a:ext cx="3643338"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3.  queue</a:t>
            </a:r>
            <a:r>
              <a:rPr lang="zh-CN" altLang="en-US" smtClean="0">
                <a:solidFill>
                  <a:schemeClr val="bg1"/>
                </a:solidFill>
                <a:latin typeface="微软雅黑" pitchFamily="34" charset="-122"/>
                <a:ea typeface="微软雅黑" pitchFamily="34" charset="-122"/>
              </a:rPr>
              <a:t>的成员函数</a:t>
            </a:r>
            <a:endParaRPr lang="zh-CN" altLang="zh-CN" smtClean="0">
              <a:solidFill>
                <a:schemeClr val="bg1"/>
              </a:solidFill>
              <a:latin typeface="微软雅黑" pitchFamily="34" charset="-122"/>
              <a:ea typeface="微软雅黑" pitchFamily="34" charset="-122"/>
            </a:endParaRPr>
          </a:p>
        </p:txBody>
      </p:sp>
      <p:graphicFrame>
        <p:nvGraphicFramePr>
          <p:cNvPr id="5" name="表格 4"/>
          <p:cNvGraphicFramePr>
            <a:graphicFrameLocks noGrp="1"/>
          </p:cNvGraphicFramePr>
          <p:nvPr/>
        </p:nvGraphicFramePr>
        <p:xfrm>
          <a:off x="785786" y="1332610"/>
          <a:ext cx="6357982" cy="2525018"/>
        </p:xfrm>
        <a:graphic>
          <a:graphicData uri="http://schemas.openxmlformats.org/drawingml/2006/table">
            <a:tbl>
              <a:tblPr>
                <a:tableStyleId>{35758FB7-9AC5-4552-8A53-C91805E547FA}</a:tableStyleId>
              </a:tblPr>
              <a:tblGrid>
                <a:gridCol w="1638906"/>
                <a:gridCol w="4719076"/>
              </a:tblGrid>
              <a:tr h="358016">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成员函数</a:t>
                      </a:r>
                    </a:p>
                  </a:txBody>
                  <a:tcPr marL="68580" marR="68580" marT="0" marB="0">
                    <a:solidFill>
                      <a:schemeClr val="bg1"/>
                    </a:solidFill>
                  </a:tcPr>
                </a:tc>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功能说明</a:t>
                      </a:r>
                    </a:p>
                  </a:txBody>
                  <a:tcPr marL="68580" marR="68580" marT="0" marB="0">
                    <a:solidFill>
                      <a:schemeClr val="bg1"/>
                    </a:solidFill>
                  </a:tcPr>
                </a:tc>
              </a:tr>
              <a:tr h="361167">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empty()</a:t>
                      </a:r>
                      <a:endParaRPr lang="zh-CN" sz="20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判断队列容器是否为空</a:t>
                      </a:r>
                    </a:p>
                  </a:txBody>
                  <a:tcPr marL="68580" marR="68580" marT="0" marB="0">
                    <a:solidFill>
                      <a:schemeClr val="bg1"/>
                    </a:solidFill>
                  </a:tcPr>
                </a:tc>
              </a:tr>
              <a:tr h="361167">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size()</a:t>
                      </a:r>
                      <a:endParaRPr lang="zh-CN" sz="20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返回队列容器的长度</a:t>
                      </a:r>
                    </a:p>
                  </a:txBody>
                  <a:tcPr marL="68580" marR="68580" marT="0" marB="0">
                    <a:solidFill>
                      <a:schemeClr val="bg1"/>
                    </a:solidFill>
                  </a:tcPr>
                </a:tc>
              </a:tr>
              <a:tr h="361167">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front()</a:t>
                      </a:r>
                      <a:endParaRPr lang="zh-CN" sz="20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返回队头元素</a:t>
                      </a:r>
                    </a:p>
                  </a:txBody>
                  <a:tcPr marL="68580" marR="68580" marT="0" marB="0">
                    <a:solidFill>
                      <a:schemeClr val="bg1"/>
                    </a:solidFill>
                  </a:tcPr>
                </a:tc>
              </a:tr>
              <a:tr h="361167">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back()</a:t>
                      </a:r>
                      <a:endParaRPr lang="zh-CN" sz="20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返回队尾元素</a:t>
                      </a:r>
                    </a:p>
                  </a:txBody>
                  <a:tcPr marL="68580" marR="68580" marT="0" marB="0">
                    <a:solidFill>
                      <a:schemeClr val="bg1"/>
                    </a:solidFill>
                  </a:tcPr>
                </a:tc>
              </a:tr>
              <a:tr h="361167">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push(e)</a:t>
                      </a:r>
                      <a:endParaRPr lang="zh-CN" sz="20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进队元素</a:t>
                      </a:r>
                      <a:r>
                        <a:rPr lang="en-US" sz="2000">
                          <a:solidFill>
                            <a:srgbClr val="0000FF"/>
                          </a:solidFill>
                          <a:latin typeface="Times New Roman" pitchFamily="18" charset="0"/>
                          <a:ea typeface="仿宋" pitchFamily="49" charset="-122"/>
                          <a:cs typeface="Times New Roman" pitchFamily="18" charset="0"/>
                        </a:rPr>
                        <a:t>e</a:t>
                      </a:r>
                      <a:endParaRPr lang="zh-CN" sz="20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solidFill>
                  </a:tcPr>
                </a:tc>
              </a:tr>
              <a:tr h="361167">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pop()</a:t>
                      </a:r>
                      <a:endParaRPr lang="zh-CN" sz="20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出队一个元素</a:t>
                      </a:r>
                    </a:p>
                  </a:txBody>
                  <a:tcPr marL="68580" marR="68580" marT="0" marB="0">
                    <a:solidFill>
                      <a:schemeClr val="bg1"/>
                    </a:solidFill>
                  </a:tcPr>
                </a:tc>
              </a:tr>
            </a:tbl>
          </a:graphicData>
        </a:graphic>
      </p:graphicFrame>
      <p:sp>
        <p:nvSpPr>
          <p:cNvPr id="6" name="TextBox 5"/>
          <p:cNvSpPr txBox="1"/>
          <p:nvPr/>
        </p:nvSpPr>
        <p:spPr>
          <a:xfrm>
            <a:off x="1571604" y="4500570"/>
            <a:ext cx="7072362" cy="1142492"/>
          </a:xfrm>
          <a:prstGeom prst="rect">
            <a:avLst/>
          </a:prstGeom>
          <a:solidFill>
            <a:schemeClr val="bg1">
              <a:lumMod val="95000"/>
            </a:schemeClr>
          </a:solid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0"/>
              </a:spcBef>
            </a:pPr>
            <a:r>
              <a:rPr lang="en-US" altLang="zh-CN" sz="2200" smtClean="0">
                <a:solidFill>
                  <a:srgbClr val="0000FF"/>
                </a:solidFill>
                <a:latin typeface="Times New Roman" pitchFamily="18" charset="0"/>
                <a:ea typeface="仿宋" pitchFamily="49" charset="-122"/>
                <a:cs typeface="Times New Roman" pitchFamily="18" charset="0"/>
              </a:rPr>
              <a:t>queue</a:t>
            </a:r>
            <a:r>
              <a:rPr lang="zh-CN" altLang="zh-CN" sz="2200" smtClean="0">
                <a:solidFill>
                  <a:srgbClr val="0000FF"/>
                </a:solidFill>
                <a:latin typeface="Times New Roman" pitchFamily="18" charset="0"/>
                <a:ea typeface="仿宋" pitchFamily="49" charset="-122"/>
                <a:cs typeface="Times New Roman" pitchFamily="18" charset="0"/>
              </a:rPr>
              <a:t>容器在出队元素函数（</a:t>
            </a:r>
            <a:r>
              <a:rPr lang="en-US" altLang="zh-CN" sz="2200" smtClean="0">
                <a:solidFill>
                  <a:srgbClr val="0000FF"/>
                </a:solidFill>
                <a:latin typeface="Times New Roman" pitchFamily="18" charset="0"/>
                <a:ea typeface="仿宋" pitchFamily="49" charset="-122"/>
                <a:cs typeface="Times New Roman" pitchFamily="18" charset="0"/>
              </a:rPr>
              <a:t>pop</a:t>
            </a:r>
            <a:r>
              <a:rPr lang="zh-CN" altLang="zh-CN" sz="2200" smtClean="0">
                <a:solidFill>
                  <a:srgbClr val="0000FF"/>
                </a:solidFill>
                <a:latin typeface="Times New Roman" pitchFamily="18" charset="0"/>
                <a:ea typeface="仿宋" pitchFamily="49" charset="-122"/>
                <a:cs typeface="Times New Roman" pitchFamily="18" charset="0"/>
              </a:rPr>
              <a:t>）中并不检测队空，所以在调用该函数时务必保证容器是非空的，否则会导致程序停止正常工作。</a:t>
            </a:r>
          </a:p>
        </p:txBody>
      </p:sp>
      <p:grpSp>
        <p:nvGrpSpPr>
          <p:cNvPr id="7" name="组合 6"/>
          <p:cNvGrpSpPr/>
          <p:nvPr/>
        </p:nvGrpSpPr>
        <p:grpSpPr>
          <a:xfrm>
            <a:off x="571472" y="4500570"/>
            <a:ext cx="896901" cy="896901"/>
            <a:chOff x="388951" y="5103867"/>
            <a:chExt cx="896901" cy="896901"/>
          </a:xfrm>
        </p:grpSpPr>
        <p:sp>
          <p:nvSpPr>
            <p:cNvPr id="8" name="椭圆 7"/>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椭圆 8"/>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文本框 14"/>
            <p:cNvSpPr txBox="1"/>
            <p:nvPr/>
          </p:nvSpPr>
          <p:spPr>
            <a:xfrm>
              <a:off x="525185" y="5431228"/>
              <a:ext cx="646332" cy="313932"/>
            </a:xfrm>
            <a:prstGeom prst="rect">
              <a:avLst/>
            </a:prstGeom>
            <a:noFill/>
          </p:spPr>
          <p:txBody>
            <a:bodyPr wrap="none" rtlCol="0">
              <a:spAutoFit/>
            </a:bodyPr>
            <a:lstStyle/>
            <a:p>
              <a:r>
                <a:rPr lang="zh-CN" altLang="en-US" sz="1800" b="1" smtClean="0">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sp>
        <p:nvSpPr>
          <p:cNvPr id="12" name="灯片编号占位符 11"/>
          <p:cNvSpPr>
            <a:spLocks noGrp="1"/>
          </p:cNvSpPr>
          <p:nvPr>
            <p:ph type="sldNum" sz="quarter" idx="12"/>
          </p:nvPr>
        </p:nvSpPr>
        <p:spPr/>
        <p:txBody>
          <a:bodyPr/>
          <a:lstStyle/>
          <a:p>
            <a:fld id="{7AF016A1-9F15-429F-9EFD-84004B73C732}" type="slidenum">
              <a:rPr lang="en-US" altLang="zh-CN" smtClean="0"/>
              <a:pPr/>
              <a:t>53</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500042"/>
            <a:ext cx="3071834"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4.  queue</a:t>
            </a:r>
            <a:r>
              <a:rPr lang="zh-CN" altLang="en-US" smtClean="0">
                <a:solidFill>
                  <a:schemeClr val="bg1"/>
                </a:solidFill>
                <a:latin typeface="微软雅黑" pitchFamily="34" charset="-122"/>
                <a:ea typeface="微软雅黑" pitchFamily="34" charset="-122"/>
              </a:rPr>
              <a:t>的应用</a:t>
            </a:r>
            <a:endParaRPr lang="zh-CN" altLang="zh-CN" smtClean="0">
              <a:solidFill>
                <a:schemeClr val="bg1"/>
              </a:solidFill>
              <a:latin typeface="微软雅黑" pitchFamily="34" charset="-122"/>
              <a:ea typeface="微软雅黑" pitchFamily="34" charset="-122"/>
            </a:endParaRPr>
          </a:p>
        </p:txBody>
      </p:sp>
      <p:sp>
        <p:nvSpPr>
          <p:cNvPr id="5" name="TextBox 4"/>
          <p:cNvSpPr txBox="1"/>
          <p:nvPr/>
        </p:nvSpPr>
        <p:spPr>
          <a:xfrm>
            <a:off x="357158" y="1500174"/>
            <a:ext cx="8143932" cy="1246495"/>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0"/>
              </a:spcBef>
            </a:pPr>
            <a:r>
              <a:rPr lang="zh-CN" altLang="zh-CN" smtClean="0">
                <a:solidFill>
                  <a:srgbClr val="FF0000"/>
                </a:solidFill>
                <a:ea typeface="楷体" pitchFamily="49" charset="-122"/>
                <a:cs typeface="Times New Roman" pitchFamily="18" charset="0"/>
              </a:rPr>
              <a:t>【例</a:t>
            </a:r>
            <a:r>
              <a:rPr lang="en-US" altLang="zh-CN" smtClean="0">
                <a:solidFill>
                  <a:srgbClr val="FF0000"/>
                </a:solidFill>
                <a:ea typeface="楷体" pitchFamily="49" charset="-122"/>
                <a:cs typeface="Times New Roman" pitchFamily="18" charset="0"/>
              </a:rPr>
              <a:t>2-7</a:t>
            </a:r>
            <a:r>
              <a:rPr lang="zh-CN" altLang="zh-CN" smtClean="0">
                <a:solidFill>
                  <a:srgbClr val="FF0000"/>
                </a:solidFill>
                <a:ea typeface="楷体" pitchFamily="49" charset="-122"/>
                <a:cs typeface="Times New Roman" pitchFamily="18" charset="0"/>
              </a:rPr>
              <a:t>】</a:t>
            </a:r>
            <a:r>
              <a:rPr lang="zh-CN" altLang="zh-CN" smtClean="0">
                <a:solidFill>
                  <a:srgbClr val="0000FF"/>
                </a:solidFill>
                <a:ea typeface="楷体" pitchFamily="49" charset="-122"/>
                <a:cs typeface="Times New Roman" pitchFamily="18" charset="0"/>
              </a:rPr>
              <a:t>给定一个含</a:t>
            </a:r>
            <a:r>
              <a:rPr lang="en-US" altLang="zh-CN" i="1" smtClean="0">
                <a:solidFill>
                  <a:srgbClr val="0000FF"/>
                </a:solidFill>
                <a:ea typeface="楷体" pitchFamily="49" charset="-122"/>
                <a:cs typeface="Times New Roman" pitchFamily="18" charset="0"/>
              </a:rPr>
              <a:t>n</a:t>
            </a:r>
            <a:r>
              <a:rPr lang="zh-CN" altLang="zh-CN" smtClean="0">
                <a:solidFill>
                  <a:srgbClr val="0000FF"/>
                </a:solidFill>
                <a:ea typeface="楷体" pitchFamily="49" charset="-122"/>
                <a:cs typeface="Times New Roman" pitchFamily="18" charset="0"/>
              </a:rPr>
              <a:t>（</a:t>
            </a:r>
            <a:r>
              <a:rPr lang="en-US" altLang="zh-CN" i="1" smtClean="0">
                <a:solidFill>
                  <a:srgbClr val="0000FF"/>
                </a:solidFill>
                <a:ea typeface="楷体" pitchFamily="49" charset="-122"/>
                <a:cs typeface="Times New Roman" pitchFamily="18" charset="0"/>
              </a:rPr>
              <a:t>n</a:t>
            </a:r>
            <a:r>
              <a:rPr lang="en-US" altLang="zh-CN" smtClean="0">
                <a:solidFill>
                  <a:srgbClr val="0000FF"/>
                </a:solidFill>
                <a:ea typeface="楷体" pitchFamily="49" charset="-122"/>
                <a:cs typeface="Times New Roman" pitchFamily="18" charset="0"/>
              </a:rPr>
              <a:t>&gt;1</a:t>
            </a:r>
            <a:r>
              <a:rPr lang="zh-CN" altLang="zh-CN" smtClean="0">
                <a:solidFill>
                  <a:srgbClr val="0000FF"/>
                </a:solidFill>
                <a:ea typeface="楷体" pitchFamily="49" charset="-122"/>
                <a:cs typeface="Times New Roman" pitchFamily="18" charset="0"/>
              </a:rPr>
              <a:t>）个整数的队列容器</a:t>
            </a:r>
            <a:r>
              <a:rPr lang="en-US" altLang="zh-CN" smtClean="0">
                <a:solidFill>
                  <a:srgbClr val="0000FF"/>
                </a:solidFill>
                <a:ea typeface="楷体" pitchFamily="49" charset="-122"/>
                <a:cs typeface="Times New Roman" pitchFamily="18" charset="0"/>
              </a:rPr>
              <a:t>qu</a:t>
            </a:r>
            <a:r>
              <a:rPr lang="zh-CN" altLang="zh-CN" smtClean="0">
                <a:solidFill>
                  <a:srgbClr val="0000FF"/>
                </a:solidFill>
                <a:ea typeface="楷体" pitchFamily="49" charset="-122"/>
                <a:cs typeface="Times New Roman" pitchFamily="18" charset="0"/>
              </a:rPr>
              <a:t>，设计一个算法出队其中序号为</a:t>
            </a:r>
            <a:r>
              <a:rPr lang="en-US" altLang="zh-CN" i="1" smtClean="0">
                <a:solidFill>
                  <a:srgbClr val="0000FF"/>
                </a:solidFill>
                <a:ea typeface="楷体" pitchFamily="49" charset="-122"/>
                <a:cs typeface="Times New Roman" pitchFamily="18" charset="0"/>
              </a:rPr>
              <a:t>k</a:t>
            </a:r>
            <a:r>
              <a:rPr lang="zh-CN" altLang="zh-CN" smtClean="0">
                <a:solidFill>
                  <a:srgbClr val="0000FF"/>
                </a:solidFill>
                <a:ea typeface="楷体" pitchFamily="49" charset="-122"/>
                <a:cs typeface="Times New Roman" pitchFamily="18" charset="0"/>
              </a:rPr>
              <a:t>（</a:t>
            </a:r>
            <a:r>
              <a:rPr lang="en-US" altLang="zh-CN" smtClean="0">
                <a:solidFill>
                  <a:srgbClr val="0000FF"/>
                </a:solidFill>
                <a:ea typeface="楷体" pitchFamily="49" charset="-122"/>
                <a:cs typeface="Times New Roman" pitchFamily="18" charset="0"/>
              </a:rPr>
              <a:t>1</a:t>
            </a:r>
            <a:r>
              <a:rPr lang="zh-CN" altLang="zh-CN" smtClean="0">
                <a:solidFill>
                  <a:srgbClr val="0000FF"/>
                </a:solidFill>
                <a:latin typeface="+mn-ea"/>
                <a:ea typeface="+mn-ea"/>
                <a:cs typeface="Times New Roman" pitchFamily="18" charset="0"/>
              </a:rPr>
              <a:t>≤</a:t>
            </a:r>
            <a:r>
              <a:rPr lang="en-US" altLang="zh-CN" i="1" smtClean="0">
                <a:solidFill>
                  <a:srgbClr val="0000FF"/>
                </a:solidFill>
                <a:ea typeface="楷体" pitchFamily="49" charset="-122"/>
                <a:cs typeface="Times New Roman" pitchFamily="18" charset="0"/>
              </a:rPr>
              <a:t>k</a:t>
            </a:r>
            <a:r>
              <a:rPr lang="zh-CN" altLang="zh-CN" smtClean="0">
                <a:solidFill>
                  <a:srgbClr val="0000FF"/>
                </a:solidFill>
                <a:latin typeface="+mj-ea"/>
                <a:ea typeface="+mj-ea"/>
                <a:cs typeface="Times New Roman" pitchFamily="18" charset="0"/>
              </a:rPr>
              <a:t>≤</a:t>
            </a:r>
            <a:r>
              <a:rPr lang="en-US" altLang="zh-CN" i="1" smtClean="0">
                <a:solidFill>
                  <a:srgbClr val="0000FF"/>
                </a:solidFill>
                <a:ea typeface="楷体" pitchFamily="49" charset="-122"/>
                <a:cs typeface="Times New Roman" pitchFamily="18" charset="0"/>
              </a:rPr>
              <a:t>n</a:t>
            </a:r>
            <a:r>
              <a:rPr lang="zh-CN" altLang="zh-CN" smtClean="0">
                <a:solidFill>
                  <a:srgbClr val="0000FF"/>
                </a:solidFill>
                <a:ea typeface="楷体" pitchFamily="49" charset="-122"/>
                <a:cs typeface="Times New Roman" pitchFamily="18" charset="0"/>
              </a:rPr>
              <a:t>）的元素（从队头开始数，队头元素的序号为</a:t>
            </a:r>
            <a:r>
              <a:rPr lang="en-US" altLang="zh-CN" smtClean="0">
                <a:solidFill>
                  <a:srgbClr val="0000FF"/>
                </a:solidFill>
                <a:ea typeface="楷体" pitchFamily="49" charset="-122"/>
                <a:cs typeface="Times New Roman" pitchFamily="18" charset="0"/>
              </a:rPr>
              <a:t>1</a:t>
            </a:r>
            <a:r>
              <a:rPr lang="zh-CN" altLang="zh-CN" smtClean="0">
                <a:solidFill>
                  <a:srgbClr val="0000FF"/>
                </a:solidFill>
                <a:ea typeface="楷体" pitchFamily="49" charset="-122"/>
                <a:cs typeface="Times New Roman" pitchFamily="18" charset="0"/>
              </a:rPr>
              <a:t>），并返回该元素。</a:t>
            </a: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54</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71472" y="1812065"/>
            <a:ext cx="7643866" cy="456791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int </a:t>
            </a:r>
            <a:r>
              <a:rPr lang="en-US" altLang="zh-CN" sz="2000" smtClean="0">
                <a:solidFill>
                  <a:srgbClr val="FF0000"/>
                </a:solidFill>
                <a:latin typeface="Times New Roman" pitchFamily="18" charset="0"/>
                <a:ea typeface="仿宋" pitchFamily="49" charset="-122"/>
                <a:cs typeface="Times New Roman" pitchFamily="18" charset="0"/>
              </a:rPr>
              <a:t>popk</a:t>
            </a:r>
            <a:r>
              <a:rPr lang="en-US" altLang="zh-CN" sz="2000" smtClean="0">
                <a:solidFill>
                  <a:srgbClr val="0000FF"/>
                </a:solidFill>
                <a:latin typeface="Times New Roman" pitchFamily="18" charset="0"/>
                <a:ea typeface="仿宋" pitchFamily="49" charset="-122"/>
                <a:cs typeface="Times New Roman" pitchFamily="18" charset="0"/>
              </a:rPr>
              <a:t>(queue&lt;int&gt;&amp;qu,int k)</a:t>
            </a:r>
            <a:endParaRPr lang="zh-CN" altLang="zh-CN" sz="2000" smtClean="0">
              <a:solidFill>
                <a:srgbClr val="0000FF"/>
              </a:solidFill>
              <a:latin typeface="Times New Roman" pitchFamily="18" charset="0"/>
              <a:ea typeface="仿宋" pitchFamily="49" charset="-122"/>
              <a:cs typeface="Times New Roman" pitchFamily="18" charset="0"/>
            </a:endParaRPr>
          </a:p>
          <a:p>
            <a:pPr algn="l">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n=qu.size(),x;</a:t>
            </a:r>
            <a:endParaRPr lang="zh-CN" altLang="zh-CN" sz="2000" smtClean="0">
              <a:solidFill>
                <a:srgbClr val="0000FF"/>
              </a:solidFill>
              <a:latin typeface="Times New Roman" pitchFamily="18" charset="0"/>
              <a:ea typeface="仿宋" pitchFamily="49" charset="-122"/>
              <a:cs typeface="Times New Roman" pitchFamily="18" charset="0"/>
            </a:endParaRPr>
          </a:p>
          <a:p>
            <a:pPr algn="l">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for(int i=1;i&lt;k;i++)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处理序号</a:t>
            </a:r>
            <a:r>
              <a:rPr lang="en-US" altLang="zh-CN" sz="2000" smtClean="0">
                <a:solidFill>
                  <a:srgbClr val="00B0F0"/>
                </a:solidFill>
                <a:latin typeface="Times New Roman" pitchFamily="18" charset="0"/>
                <a:ea typeface="仿宋" pitchFamily="49" charset="-122"/>
                <a:cs typeface="Times New Roman" pitchFamily="18" charset="0"/>
              </a:rPr>
              <a:t>1</a:t>
            </a:r>
            <a:r>
              <a:rPr lang="zh-CN" altLang="zh-CN" sz="2000" smtClean="0">
                <a:solidFill>
                  <a:srgbClr val="00B0F0"/>
                </a:solidFill>
                <a:latin typeface="Times New Roman" pitchFamily="18" charset="0"/>
                <a:ea typeface="仿宋" pitchFamily="49" charset="-122"/>
                <a:cs typeface="Times New Roman" pitchFamily="18" charset="0"/>
              </a:rPr>
              <a:t>到</a:t>
            </a:r>
            <a:r>
              <a:rPr lang="en-US" altLang="zh-CN" sz="2000" smtClean="0">
                <a:solidFill>
                  <a:srgbClr val="00B0F0"/>
                </a:solidFill>
                <a:latin typeface="Times New Roman" pitchFamily="18" charset="0"/>
                <a:ea typeface="仿宋" pitchFamily="49" charset="-122"/>
                <a:cs typeface="Times New Roman" pitchFamily="18" charset="0"/>
              </a:rPr>
              <a:t>k-1</a:t>
            </a:r>
            <a:r>
              <a:rPr lang="zh-CN" altLang="zh-CN" sz="2000" smtClean="0">
                <a:solidFill>
                  <a:srgbClr val="00B0F0"/>
                </a:solidFill>
                <a:latin typeface="Times New Roman" pitchFamily="18" charset="0"/>
                <a:ea typeface="仿宋" pitchFamily="49" charset="-122"/>
                <a:cs typeface="Times New Roman" pitchFamily="18" charset="0"/>
              </a:rPr>
              <a:t>的元素 </a:t>
            </a:r>
          </a:p>
          <a:p>
            <a:pPr algn="l">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x=qu.front(); qu.pop();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出队元素</a:t>
            </a:r>
            <a:r>
              <a:rPr lang="en-US" altLang="zh-CN" sz="2000" smtClean="0">
                <a:solidFill>
                  <a:srgbClr val="00B0F0"/>
                </a:solidFill>
                <a:latin typeface="Times New Roman" pitchFamily="18" charset="0"/>
                <a:ea typeface="仿宋" pitchFamily="49" charset="-122"/>
                <a:cs typeface="Times New Roman" pitchFamily="18" charset="0"/>
              </a:rPr>
              <a:t>x </a:t>
            </a:r>
            <a:endParaRPr lang="zh-CN" altLang="zh-CN" sz="2000" smtClean="0">
              <a:solidFill>
                <a:srgbClr val="00B0F0"/>
              </a:solidFill>
              <a:latin typeface="Times New Roman" pitchFamily="18" charset="0"/>
              <a:ea typeface="仿宋" pitchFamily="49" charset="-122"/>
              <a:cs typeface="Times New Roman" pitchFamily="18" charset="0"/>
            </a:endParaRPr>
          </a:p>
          <a:p>
            <a:pPr algn="l">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qu.push(x);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将</a:t>
            </a:r>
            <a:r>
              <a:rPr lang="en-US" altLang="zh-CN" sz="2000" smtClean="0">
                <a:solidFill>
                  <a:srgbClr val="00B0F0"/>
                </a:solidFill>
                <a:latin typeface="Times New Roman" pitchFamily="18" charset="0"/>
                <a:ea typeface="仿宋" pitchFamily="49" charset="-122"/>
                <a:cs typeface="Times New Roman" pitchFamily="18" charset="0"/>
              </a:rPr>
              <a:t>x</a:t>
            </a:r>
            <a:r>
              <a:rPr lang="zh-CN" altLang="zh-CN" sz="2000" smtClean="0">
                <a:solidFill>
                  <a:srgbClr val="00B0F0"/>
                </a:solidFill>
                <a:latin typeface="Times New Roman" pitchFamily="18" charset="0"/>
                <a:ea typeface="仿宋" pitchFamily="49" charset="-122"/>
                <a:cs typeface="Times New Roman" pitchFamily="18" charset="0"/>
              </a:rPr>
              <a:t>进队</a:t>
            </a:r>
          </a:p>
          <a:p>
            <a:pPr algn="l">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a:lnSpc>
                <a:spcPts val="25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    int e=qu.front(); qu.pop();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出队序号为</a:t>
            </a:r>
            <a:r>
              <a:rPr lang="en-US" altLang="zh-CN" sz="2000" smtClean="0">
                <a:solidFill>
                  <a:srgbClr val="00B0F0"/>
                </a:solidFill>
                <a:latin typeface="Times New Roman" pitchFamily="18" charset="0"/>
                <a:ea typeface="仿宋" pitchFamily="49" charset="-122"/>
                <a:cs typeface="Times New Roman" pitchFamily="18" charset="0"/>
              </a:rPr>
              <a:t>k</a:t>
            </a:r>
            <a:r>
              <a:rPr lang="zh-CN" altLang="zh-CN" sz="2000" smtClean="0">
                <a:solidFill>
                  <a:srgbClr val="00B0F0"/>
                </a:solidFill>
                <a:latin typeface="Times New Roman" pitchFamily="18" charset="0"/>
                <a:ea typeface="仿宋" pitchFamily="49" charset="-122"/>
                <a:cs typeface="Times New Roman" pitchFamily="18" charset="0"/>
              </a:rPr>
              <a:t>的元素</a:t>
            </a:r>
            <a:r>
              <a:rPr lang="en-US" altLang="zh-CN" sz="2000" smtClean="0">
                <a:solidFill>
                  <a:srgbClr val="00B0F0"/>
                </a:solidFill>
                <a:latin typeface="Times New Roman" pitchFamily="18" charset="0"/>
                <a:ea typeface="仿宋" pitchFamily="49" charset="-122"/>
                <a:cs typeface="Times New Roman" pitchFamily="18" charset="0"/>
              </a:rPr>
              <a:t>e</a:t>
            </a:r>
            <a:endParaRPr lang="zh-CN" altLang="zh-CN" sz="2000" smtClean="0">
              <a:solidFill>
                <a:srgbClr val="00B0F0"/>
              </a:solidFill>
              <a:latin typeface="Times New Roman" pitchFamily="18" charset="0"/>
              <a:ea typeface="仿宋" pitchFamily="49" charset="-122"/>
              <a:cs typeface="Times New Roman" pitchFamily="18" charset="0"/>
            </a:endParaRPr>
          </a:p>
          <a:p>
            <a:pPr algn="l">
              <a:lnSpc>
                <a:spcPts val="25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    for(int i=k+1;i&lt;=n;i++)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处理序号</a:t>
            </a:r>
            <a:r>
              <a:rPr lang="en-US" altLang="zh-CN" sz="2000" smtClean="0">
                <a:solidFill>
                  <a:srgbClr val="00B0F0"/>
                </a:solidFill>
                <a:latin typeface="Times New Roman" pitchFamily="18" charset="0"/>
                <a:ea typeface="仿宋" pitchFamily="49" charset="-122"/>
                <a:cs typeface="Times New Roman" pitchFamily="18" charset="0"/>
              </a:rPr>
              <a:t>k+1</a:t>
            </a:r>
            <a:r>
              <a:rPr lang="zh-CN" altLang="zh-CN" sz="2000" smtClean="0">
                <a:solidFill>
                  <a:srgbClr val="00B0F0"/>
                </a:solidFill>
                <a:latin typeface="Times New Roman" pitchFamily="18" charset="0"/>
                <a:ea typeface="仿宋" pitchFamily="49" charset="-122"/>
                <a:cs typeface="Times New Roman" pitchFamily="18" charset="0"/>
              </a:rPr>
              <a:t>到</a:t>
            </a:r>
            <a:r>
              <a:rPr lang="en-US" altLang="zh-CN" sz="2000" smtClean="0">
                <a:solidFill>
                  <a:srgbClr val="00B0F0"/>
                </a:solidFill>
                <a:latin typeface="Times New Roman" pitchFamily="18" charset="0"/>
                <a:ea typeface="仿宋" pitchFamily="49" charset="-122"/>
                <a:cs typeface="Times New Roman" pitchFamily="18" charset="0"/>
              </a:rPr>
              <a:t>n</a:t>
            </a:r>
            <a:r>
              <a:rPr lang="zh-CN" altLang="zh-CN" sz="2000" smtClean="0">
                <a:solidFill>
                  <a:srgbClr val="00B0F0"/>
                </a:solidFill>
                <a:latin typeface="Times New Roman" pitchFamily="18" charset="0"/>
                <a:ea typeface="仿宋" pitchFamily="49" charset="-122"/>
                <a:cs typeface="Times New Roman" pitchFamily="18" charset="0"/>
              </a:rPr>
              <a:t>的元素 </a:t>
            </a:r>
          </a:p>
          <a:p>
            <a:pPr algn="l">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x=qu.front(); qu.pop();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出队元素</a:t>
            </a:r>
            <a:r>
              <a:rPr lang="en-US" altLang="zh-CN" sz="2000" smtClean="0">
                <a:solidFill>
                  <a:srgbClr val="00B0F0"/>
                </a:solidFill>
                <a:latin typeface="Times New Roman" pitchFamily="18" charset="0"/>
                <a:ea typeface="仿宋" pitchFamily="49" charset="-122"/>
                <a:cs typeface="Times New Roman" pitchFamily="18" charset="0"/>
              </a:rPr>
              <a:t>x</a:t>
            </a: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qu.push(x);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将</a:t>
            </a:r>
            <a:r>
              <a:rPr lang="en-US" altLang="zh-CN" sz="2000" smtClean="0">
                <a:solidFill>
                  <a:srgbClr val="00B0F0"/>
                </a:solidFill>
                <a:latin typeface="Times New Roman" pitchFamily="18" charset="0"/>
                <a:ea typeface="仿宋" pitchFamily="49" charset="-122"/>
                <a:cs typeface="Times New Roman" pitchFamily="18" charset="0"/>
              </a:rPr>
              <a:t>x</a:t>
            </a:r>
            <a:r>
              <a:rPr lang="zh-CN" altLang="zh-CN" sz="2000" smtClean="0">
                <a:solidFill>
                  <a:srgbClr val="00B0F0"/>
                </a:solidFill>
                <a:latin typeface="Times New Roman" pitchFamily="18" charset="0"/>
                <a:ea typeface="仿宋" pitchFamily="49" charset="-122"/>
                <a:cs typeface="Times New Roman" pitchFamily="18" charset="0"/>
              </a:rPr>
              <a:t>进队</a:t>
            </a:r>
          </a:p>
          <a:p>
            <a:pPr algn="l">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e;	</a:t>
            </a:r>
            <a:endParaRPr lang="zh-CN" altLang="zh-CN" sz="2000" smtClean="0">
              <a:solidFill>
                <a:srgbClr val="0000FF"/>
              </a:solidFill>
              <a:latin typeface="Times New Roman" pitchFamily="18" charset="0"/>
              <a:ea typeface="仿宋" pitchFamily="49" charset="-122"/>
              <a:cs typeface="Times New Roman" pitchFamily="18" charset="0"/>
            </a:endParaRPr>
          </a:p>
          <a:p>
            <a:pPr algn="l">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p:txBody>
      </p:sp>
      <p:sp>
        <p:nvSpPr>
          <p:cNvPr id="5" name="TextBox 5"/>
          <p:cNvSpPr txBox="1"/>
          <p:nvPr/>
        </p:nvSpPr>
        <p:spPr>
          <a:xfrm>
            <a:off x="500034" y="500042"/>
            <a:ext cx="500066" cy="461665"/>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mtClean="0">
                <a:solidFill>
                  <a:srgbClr val="FF0000"/>
                </a:solidFill>
                <a:latin typeface="微软雅黑" pitchFamily="34" charset="-122"/>
                <a:ea typeface="微软雅黑" pitchFamily="34" charset="-122"/>
                <a:cs typeface="Consolas" pitchFamily="49" charset="0"/>
              </a:rPr>
              <a:t>解</a:t>
            </a:r>
            <a:endParaRPr lang="zh-CN" altLang="en-US"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grpSp>
        <p:nvGrpSpPr>
          <p:cNvPr id="10" name="组合 9"/>
          <p:cNvGrpSpPr/>
          <p:nvPr/>
        </p:nvGrpSpPr>
        <p:grpSpPr>
          <a:xfrm>
            <a:off x="2017712" y="400014"/>
            <a:ext cx="3405188" cy="1100160"/>
            <a:chOff x="2017712" y="142852"/>
            <a:chExt cx="3405188" cy="1100160"/>
          </a:xfrm>
        </p:grpSpPr>
        <p:sp>
          <p:nvSpPr>
            <p:cNvPr id="6" name="矩形 5"/>
            <p:cNvSpPr/>
            <p:nvPr/>
          </p:nvSpPr>
          <p:spPr>
            <a:xfrm>
              <a:off x="2285984" y="428604"/>
              <a:ext cx="2857520" cy="428628"/>
            </a:xfrm>
            <a:prstGeom prst="rect">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p>
          </p:txBody>
        </p:sp>
        <p:sp>
          <p:nvSpPr>
            <p:cNvPr id="7" name="任意多边形 6"/>
            <p:cNvSpPr/>
            <p:nvPr/>
          </p:nvSpPr>
          <p:spPr>
            <a:xfrm>
              <a:off x="2017712" y="627063"/>
              <a:ext cx="3405188" cy="615949"/>
            </a:xfrm>
            <a:custGeom>
              <a:avLst/>
              <a:gdLst>
                <a:gd name="connsiteX0" fmla="*/ 268288 w 3405188"/>
                <a:gd name="connsiteY0" fmla="*/ 11112 h 615949"/>
                <a:gd name="connsiteX1" fmla="*/ 49213 w 3405188"/>
                <a:gd name="connsiteY1" fmla="*/ 58737 h 615949"/>
                <a:gd name="connsiteX2" fmla="*/ 30163 w 3405188"/>
                <a:gd name="connsiteY2" fmla="*/ 363537 h 615949"/>
                <a:gd name="connsiteX3" fmla="*/ 230188 w 3405188"/>
                <a:gd name="connsiteY3" fmla="*/ 554037 h 615949"/>
                <a:gd name="connsiteX4" fmla="*/ 1144588 w 3405188"/>
                <a:gd name="connsiteY4" fmla="*/ 601662 h 615949"/>
                <a:gd name="connsiteX5" fmla="*/ 2830513 w 3405188"/>
                <a:gd name="connsiteY5" fmla="*/ 601662 h 615949"/>
                <a:gd name="connsiteX6" fmla="*/ 3316288 w 3405188"/>
                <a:gd name="connsiteY6" fmla="*/ 515937 h 615949"/>
                <a:gd name="connsiteX7" fmla="*/ 3363913 w 3405188"/>
                <a:gd name="connsiteY7" fmla="*/ 153987 h 615949"/>
                <a:gd name="connsiteX8" fmla="*/ 3116263 w 3405188"/>
                <a:gd name="connsiteY8" fmla="*/ 30162 h 615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188" h="615949">
                  <a:moveTo>
                    <a:pt x="268288" y="11112"/>
                  </a:moveTo>
                  <a:cubicBezTo>
                    <a:pt x="178594" y="5556"/>
                    <a:pt x="88900" y="0"/>
                    <a:pt x="49213" y="58737"/>
                  </a:cubicBezTo>
                  <a:cubicBezTo>
                    <a:pt x="9526" y="117474"/>
                    <a:pt x="0" y="280987"/>
                    <a:pt x="30163" y="363537"/>
                  </a:cubicBezTo>
                  <a:cubicBezTo>
                    <a:pt x="60326" y="446087"/>
                    <a:pt x="44450" y="514349"/>
                    <a:pt x="230188" y="554037"/>
                  </a:cubicBezTo>
                  <a:cubicBezTo>
                    <a:pt x="415926" y="593725"/>
                    <a:pt x="711201" y="593725"/>
                    <a:pt x="1144588" y="601662"/>
                  </a:cubicBezTo>
                  <a:cubicBezTo>
                    <a:pt x="1577975" y="609599"/>
                    <a:pt x="2468563" y="615949"/>
                    <a:pt x="2830513" y="601662"/>
                  </a:cubicBezTo>
                  <a:cubicBezTo>
                    <a:pt x="3192463" y="587375"/>
                    <a:pt x="3227388" y="590550"/>
                    <a:pt x="3316288" y="515937"/>
                  </a:cubicBezTo>
                  <a:cubicBezTo>
                    <a:pt x="3405188" y="441325"/>
                    <a:pt x="3397250" y="234949"/>
                    <a:pt x="3363913" y="153987"/>
                  </a:cubicBezTo>
                  <a:cubicBezTo>
                    <a:pt x="3330576" y="73025"/>
                    <a:pt x="3223419" y="51593"/>
                    <a:pt x="3116263" y="30162"/>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000"/>
            </a:p>
          </p:txBody>
        </p:sp>
        <p:sp>
          <p:nvSpPr>
            <p:cNvPr id="8" name="Rectangle 11"/>
            <p:cNvSpPr>
              <a:spLocks noChangeArrowheads="1"/>
            </p:cNvSpPr>
            <p:nvPr/>
          </p:nvSpPr>
          <p:spPr bwMode="auto">
            <a:xfrm>
              <a:off x="2270721" y="142852"/>
              <a:ext cx="755919" cy="23342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6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前端</a:t>
              </a:r>
            </a:p>
          </p:txBody>
        </p:sp>
        <p:sp>
          <p:nvSpPr>
            <p:cNvPr id="9" name="Rectangle 10"/>
            <p:cNvSpPr>
              <a:spLocks noChangeArrowheads="1"/>
            </p:cNvSpPr>
            <p:nvPr/>
          </p:nvSpPr>
          <p:spPr bwMode="auto">
            <a:xfrm>
              <a:off x="4555658" y="158345"/>
              <a:ext cx="730722" cy="29642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6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后端</a:t>
              </a:r>
            </a:p>
          </p:txBody>
        </p:sp>
      </p:grpSp>
      <p:sp>
        <p:nvSpPr>
          <p:cNvPr id="12" name="灯片编号占位符 11"/>
          <p:cNvSpPr>
            <a:spLocks noGrp="1"/>
          </p:cNvSpPr>
          <p:nvPr>
            <p:ph type="sldNum" sz="quarter" idx="12"/>
          </p:nvPr>
        </p:nvSpPr>
        <p:spPr/>
        <p:txBody>
          <a:bodyPr/>
          <a:lstStyle/>
          <a:p>
            <a:fld id="{7AF016A1-9F15-429F-9EFD-84004B73C732}" type="slidenum">
              <a:rPr lang="en-US" altLang="zh-CN" smtClean="0"/>
              <a:pPr/>
              <a:t>55</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85720" y="571480"/>
            <a:ext cx="314327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2.3.4 stack</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栈容器</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428596" y="1500174"/>
            <a:ext cx="2571768"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1.  stack</a:t>
            </a:r>
            <a:r>
              <a:rPr lang="zh-CN" altLang="en-US" smtClean="0">
                <a:solidFill>
                  <a:schemeClr val="bg1"/>
                </a:solidFill>
                <a:latin typeface="微软雅黑" pitchFamily="34" charset="-122"/>
                <a:ea typeface="微软雅黑" pitchFamily="34" charset="-122"/>
              </a:rPr>
              <a:t>的特点</a:t>
            </a:r>
            <a:endParaRPr lang="zh-CN" altLang="zh-CN" smtClean="0">
              <a:solidFill>
                <a:schemeClr val="bg1"/>
              </a:solidFill>
              <a:latin typeface="微软雅黑" pitchFamily="34" charset="-122"/>
              <a:ea typeface="微软雅黑" pitchFamily="34" charset="-122"/>
            </a:endParaRPr>
          </a:p>
        </p:txBody>
      </p:sp>
      <p:sp>
        <p:nvSpPr>
          <p:cNvPr id="6" name="TextBox 5"/>
          <p:cNvSpPr txBox="1"/>
          <p:nvPr/>
        </p:nvSpPr>
        <p:spPr>
          <a:xfrm>
            <a:off x="571472" y="2285992"/>
            <a:ext cx="7643866" cy="268067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1200"/>
              </a:spcBef>
              <a:buBlip>
                <a:blip r:embed="rId3"/>
              </a:buBlip>
            </a:pPr>
            <a:r>
              <a:rPr lang="en-US" altLang="zh-CN" smtClean="0">
                <a:solidFill>
                  <a:srgbClr val="0000FF"/>
                </a:solidFill>
                <a:latin typeface="Times New Roman" pitchFamily="18" charset="0"/>
                <a:ea typeface="仿宋" pitchFamily="49" charset="-122"/>
                <a:cs typeface="Times New Roman" pitchFamily="18" charset="0"/>
              </a:rPr>
              <a:t>st</a:t>
            </a:r>
            <a:r>
              <a:rPr lang="zh-CN" altLang="zh-CN" smtClean="0">
                <a:solidFill>
                  <a:srgbClr val="0000FF"/>
                </a:solidFill>
                <a:latin typeface="Times New Roman" pitchFamily="18" charset="0"/>
                <a:ea typeface="仿宋" pitchFamily="49" charset="-122"/>
                <a:cs typeface="Times New Roman" pitchFamily="18" charset="0"/>
              </a:rPr>
              <a:t>容器只能在栈顶出栈（删除）和进栈（插入）元素，不能在中间位置删除和插入元素，因此栈中元素后进先出。</a:t>
            </a:r>
          </a:p>
          <a:p>
            <a:pPr marL="457200" indent="-457200" algn="l">
              <a:lnSpc>
                <a:spcPts val="3000"/>
              </a:lnSpc>
              <a:spcBef>
                <a:spcPts val="1200"/>
              </a:spcBef>
              <a:buBlip>
                <a:blip r:embed="rId3"/>
              </a:buBlip>
            </a:pPr>
            <a:r>
              <a:rPr lang="en-US" altLang="zh-CN" smtClean="0">
                <a:solidFill>
                  <a:srgbClr val="0000FF"/>
                </a:solidFill>
                <a:latin typeface="Times New Roman" pitchFamily="18" charset="0"/>
                <a:ea typeface="仿宋" pitchFamily="49" charset="-122"/>
                <a:cs typeface="Times New Roman" pitchFamily="18" charset="0"/>
              </a:rPr>
              <a:t>st</a:t>
            </a:r>
            <a:r>
              <a:rPr lang="zh-CN" altLang="zh-CN" smtClean="0">
                <a:solidFill>
                  <a:srgbClr val="0000FF"/>
                </a:solidFill>
                <a:latin typeface="Times New Roman" pitchFamily="18" charset="0"/>
                <a:ea typeface="仿宋" pitchFamily="49" charset="-122"/>
                <a:cs typeface="Times New Roman" pitchFamily="18" charset="0"/>
              </a:rPr>
              <a:t>容器具有自动扩容功能，不必考虑栈满的情况。</a:t>
            </a:r>
          </a:p>
          <a:p>
            <a:pPr marL="457200" indent="-457200" algn="l">
              <a:lnSpc>
                <a:spcPts val="3000"/>
              </a:lnSpc>
              <a:spcBef>
                <a:spcPts val="1200"/>
              </a:spcBef>
              <a:buBlip>
                <a:blip r:embed="rId3"/>
              </a:buBlip>
            </a:pPr>
            <a:r>
              <a:rPr lang="en-US" altLang="zh-CN" smtClean="0">
                <a:solidFill>
                  <a:srgbClr val="0000FF"/>
                </a:solidFill>
                <a:latin typeface="Times New Roman" pitchFamily="18" charset="0"/>
                <a:ea typeface="仿宋" pitchFamily="49" charset="-122"/>
                <a:cs typeface="Times New Roman" pitchFamily="18" charset="0"/>
              </a:rPr>
              <a:t>st</a:t>
            </a:r>
            <a:r>
              <a:rPr lang="zh-CN" altLang="zh-CN" smtClean="0">
                <a:solidFill>
                  <a:srgbClr val="0000FF"/>
                </a:solidFill>
                <a:latin typeface="Times New Roman" pitchFamily="18" charset="0"/>
                <a:ea typeface="仿宋" pitchFamily="49" charset="-122"/>
                <a:cs typeface="Times New Roman" pitchFamily="18" charset="0"/>
              </a:rPr>
              <a:t>容器中的元素不允许顺序遍历，不支持</a:t>
            </a:r>
            <a:r>
              <a:rPr lang="en-US" altLang="zh-CN" smtClean="0">
                <a:solidFill>
                  <a:srgbClr val="0000FF"/>
                </a:solidFill>
                <a:latin typeface="Times New Roman" pitchFamily="18" charset="0"/>
                <a:ea typeface="仿宋" pitchFamily="49" charset="-122"/>
                <a:cs typeface="Times New Roman" pitchFamily="18" charset="0"/>
              </a:rPr>
              <a:t>begin()/end()</a:t>
            </a:r>
            <a:r>
              <a:rPr lang="zh-CN" altLang="zh-CN" smtClean="0">
                <a:solidFill>
                  <a:srgbClr val="0000FF"/>
                </a:solidFill>
                <a:latin typeface="Times New Roman" pitchFamily="18" charset="0"/>
                <a:ea typeface="仿宋" pitchFamily="49" charset="-122"/>
                <a:cs typeface="Times New Roman" pitchFamily="18" charset="0"/>
              </a:rPr>
              <a:t>和</a:t>
            </a:r>
            <a:r>
              <a:rPr lang="en-US" altLang="zh-CN" smtClean="0">
                <a:solidFill>
                  <a:srgbClr val="0000FF"/>
                </a:solidFill>
                <a:latin typeface="Times New Roman" pitchFamily="18" charset="0"/>
                <a:ea typeface="仿宋" pitchFamily="49" charset="-122"/>
                <a:cs typeface="Times New Roman" pitchFamily="18" charset="0"/>
              </a:rPr>
              <a:t>rbegin()/rend()</a:t>
            </a:r>
            <a:r>
              <a:rPr lang="zh-CN" altLang="zh-CN" smtClean="0">
                <a:solidFill>
                  <a:srgbClr val="0000FF"/>
                </a:solidFill>
                <a:latin typeface="Times New Roman" pitchFamily="18" charset="0"/>
                <a:ea typeface="仿宋" pitchFamily="49" charset="-122"/>
                <a:cs typeface="Times New Roman" pitchFamily="18" charset="0"/>
              </a:rPr>
              <a:t>迭代器函数。</a:t>
            </a: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56</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500042"/>
            <a:ext cx="3429024"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2.  </a:t>
            </a:r>
            <a:r>
              <a:rPr lang="zh-CN" altLang="en-US" smtClean="0">
                <a:solidFill>
                  <a:schemeClr val="bg1"/>
                </a:solidFill>
                <a:latin typeface="微软雅黑" pitchFamily="34" charset="-122"/>
                <a:ea typeface="微软雅黑" pitchFamily="34" charset="-122"/>
              </a:rPr>
              <a:t>定义</a:t>
            </a:r>
            <a:r>
              <a:rPr lang="en-US" altLang="zh-CN" smtClean="0">
                <a:solidFill>
                  <a:schemeClr val="bg1"/>
                </a:solidFill>
                <a:latin typeface="微软雅黑" pitchFamily="34" charset="-122"/>
                <a:ea typeface="微软雅黑" pitchFamily="34" charset="-122"/>
              </a:rPr>
              <a:t>stack</a:t>
            </a:r>
            <a:r>
              <a:rPr lang="zh-CN" altLang="en-US" smtClean="0">
                <a:solidFill>
                  <a:schemeClr val="bg1"/>
                </a:solidFill>
                <a:latin typeface="微软雅黑" pitchFamily="34" charset="-122"/>
                <a:ea typeface="微软雅黑" pitchFamily="34" charset="-122"/>
              </a:rPr>
              <a:t>容器</a:t>
            </a:r>
            <a:endParaRPr lang="zh-CN" altLang="zh-CN" smtClean="0">
              <a:solidFill>
                <a:schemeClr val="bg1"/>
              </a:solidFill>
              <a:latin typeface="微软雅黑" pitchFamily="34" charset="-122"/>
              <a:ea typeface="微软雅黑" pitchFamily="34" charset="-122"/>
            </a:endParaRPr>
          </a:p>
        </p:txBody>
      </p:sp>
      <p:sp>
        <p:nvSpPr>
          <p:cNvPr id="5" name="TextBox 4"/>
          <p:cNvSpPr txBox="1"/>
          <p:nvPr/>
        </p:nvSpPr>
        <p:spPr>
          <a:xfrm>
            <a:off x="571472" y="1500174"/>
            <a:ext cx="7643866" cy="2246769"/>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300"/>
              </a:lnSpc>
              <a:spcBef>
                <a:spcPts val="600"/>
              </a:spcBef>
            </a:pPr>
            <a:r>
              <a:rPr lang="en-US" altLang="zh-CN" sz="2000" smtClean="0">
                <a:solidFill>
                  <a:srgbClr val="0000FF"/>
                </a:solidFill>
                <a:latin typeface="Times New Roman" pitchFamily="18" charset="0"/>
                <a:ea typeface="仿宋" pitchFamily="49" charset="-122"/>
                <a:cs typeface="Times New Roman" pitchFamily="18" charset="0"/>
              </a:rPr>
              <a:t>stack&lt;int&gt; st1;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定义</a:t>
            </a:r>
            <a:r>
              <a:rPr lang="en-US" altLang="zh-CN" sz="2000" smtClean="0">
                <a:solidFill>
                  <a:srgbClr val="00B0F0"/>
                </a:solidFill>
                <a:latin typeface="Times New Roman" pitchFamily="18" charset="0"/>
                <a:ea typeface="仿宋" pitchFamily="49" charset="-122"/>
                <a:cs typeface="Times New Roman" pitchFamily="18" charset="0"/>
              </a:rPr>
              <a:t>int</a:t>
            </a:r>
            <a:r>
              <a:rPr lang="zh-CN" altLang="zh-CN" sz="2000" smtClean="0">
                <a:solidFill>
                  <a:srgbClr val="00B0F0"/>
                </a:solidFill>
                <a:latin typeface="Times New Roman" pitchFamily="18" charset="0"/>
                <a:ea typeface="仿宋" pitchFamily="49" charset="-122"/>
                <a:cs typeface="Times New Roman" pitchFamily="18" charset="0"/>
              </a:rPr>
              <a:t>类型的空栈</a:t>
            </a:r>
            <a:r>
              <a:rPr lang="en-US" altLang="zh-CN" sz="2000" smtClean="0">
                <a:solidFill>
                  <a:srgbClr val="00B0F0"/>
                </a:solidFill>
                <a:latin typeface="Times New Roman" pitchFamily="18" charset="0"/>
                <a:ea typeface="仿宋" pitchFamily="49" charset="-122"/>
                <a:cs typeface="Times New Roman" pitchFamily="18" charset="0"/>
              </a:rPr>
              <a:t>st1</a:t>
            </a:r>
            <a:r>
              <a:rPr lang="zh-CN" altLang="zh-CN" sz="2000" smtClean="0">
                <a:solidFill>
                  <a:srgbClr val="00B0F0"/>
                </a:solidFill>
                <a:latin typeface="Times New Roman" pitchFamily="18" charset="0"/>
                <a:ea typeface="仿宋" pitchFamily="49" charset="-122"/>
                <a:cs typeface="Times New Roman" pitchFamily="18" charset="0"/>
              </a:rPr>
              <a:t>（底层容器是</a:t>
            </a:r>
            <a:r>
              <a:rPr lang="en-US" altLang="zh-CN" sz="2000" smtClean="0">
                <a:solidFill>
                  <a:srgbClr val="00B0F0"/>
                </a:solidFill>
                <a:latin typeface="Times New Roman" pitchFamily="18" charset="0"/>
                <a:ea typeface="仿宋" pitchFamily="49" charset="-122"/>
                <a:cs typeface="Times New Roman" pitchFamily="18" charset="0"/>
              </a:rPr>
              <a:t>deque</a:t>
            </a:r>
            <a:r>
              <a:rPr lang="zh-CN" altLang="zh-CN" sz="2000" smtClean="0">
                <a:solidFill>
                  <a:srgbClr val="00B0F0"/>
                </a:solidFill>
                <a:latin typeface="Times New Roman" pitchFamily="18" charset="0"/>
                <a:ea typeface="仿宋" pitchFamily="49" charset="-122"/>
                <a:cs typeface="Times New Roman" pitchFamily="18" charset="0"/>
              </a:rPr>
              <a:t>）</a:t>
            </a:r>
          </a:p>
          <a:p>
            <a:pPr algn="l">
              <a:lnSpc>
                <a:spcPts val="2300"/>
              </a:lnSpc>
              <a:spcBef>
                <a:spcPts val="2400"/>
              </a:spcBef>
            </a:pPr>
            <a:r>
              <a:rPr lang="en-US" altLang="zh-CN" sz="2000" smtClean="0">
                <a:solidFill>
                  <a:srgbClr val="006600"/>
                </a:solidFill>
                <a:latin typeface="Times New Roman" pitchFamily="18" charset="0"/>
                <a:ea typeface="仿宋" pitchFamily="49" charset="-122"/>
                <a:cs typeface="Times New Roman" pitchFamily="18" charset="0"/>
              </a:rPr>
              <a:t>vector&lt;int&gt; v(2,10);</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定义含</a:t>
            </a:r>
            <a:r>
              <a:rPr lang="en-US" altLang="zh-CN" sz="2000" smtClean="0">
                <a:solidFill>
                  <a:srgbClr val="00B0F0"/>
                </a:solidFill>
                <a:latin typeface="Times New Roman" pitchFamily="18" charset="0"/>
                <a:ea typeface="仿宋" pitchFamily="49" charset="-122"/>
                <a:cs typeface="Times New Roman" pitchFamily="18" charset="0"/>
              </a:rPr>
              <a:t>2</a:t>
            </a:r>
            <a:r>
              <a:rPr lang="zh-CN" altLang="zh-CN" sz="2000" smtClean="0">
                <a:solidFill>
                  <a:srgbClr val="00B0F0"/>
                </a:solidFill>
                <a:latin typeface="Times New Roman" pitchFamily="18" charset="0"/>
                <a:ea typeface="仿宋" pitchFamily="49" charset="-122"/>
                <a:cs typeface="Times New Roman" pitchFamily="18" charset="0"/>
              </a:rPr>
              <a:t>个元素值均为</a:t>
            </a:r>
            <a:r>
              <a:rPr lang="en-US" altLang="zh-CN" sz="2000" smtClean="0">
                <a:solidFill>
                  <a:srgbClr val="00B0F0"/>
                </a:solidFill>
                <a:latin typeface="Times New Roman" pitchFamily="18" charset="0"/>
                <a:ea typeface="仿宋" pitchFamily="49" charset="-122"/>
                <a:cs typeface="Times New Roman" pitchFamily="18" charset="0"/>
              </a:rPr>
              <a:t>10</a:t>
            </a:r>
            <a:r>
              <a:rPr lang="zh-CN" altLang="zh-CN" sz="2000" smtClean="0">
                <a:solidFill>
                  <a:srgbClr val="00B0F0"/>
                </a:solidFill>
                <a:latin typeface="Times New Roman" pitchFamily="18" charset="0"/>
                <a:ea typeface="仿宋" pitchFamily="49" charset="-122"/>
                <a:cs typeface="Times New Roman" pitchFamily="18" charset="0"/>
              </a:rPr>
              <a:t>的</a:t>
            </a:r>
            <a:r>
              <a:rPr lang="en-US" altLang="zh-CN" sz="2000" smtClean="0">
                <a:solidFill>
                  <a:srgbClr val="00B0F0"/>
                </a:solidFill>
                <a:latin typeface="Times New Roman" pitchFamily="18" charset="0"/>
                <a:ea typeface="仿宋" pitchFamily="49" charset="-122"/>
                <a:cs typeface="Times New Roman" pitchFamily="18" charset="0"/>
              </a:rPr>
              <a:t>v</a:t>
            </a:r>
            <a:r>
              <a:rPr lang="zh-CN" altLang="zh-CN" sz="2000" smtClean="0">
                <a:solidFill>
                  <a:srgbClr val="00B0F0"/>
                </a:solidFill>
                <a:latin typeface="Times New Roman" pitchFamily="18" charset="0"/>
                <a:ea typeface="仿宋" pitchFamily="49" charset="-122"/>
                <a:cs typeface="Times New Roman" pitchFamily="18" charset="0"/>
              </a:rPr>
              <a:t>容器</a:t>
            </a:r>
          </a:p>
          <a:p>
            <a:pPr algn="l">
              <a:lnSpc>
                <a:spcPts val="2300"/>
              </a:lnSpc>
              <a:spcBef>
                <a:spcPts val="600"/>
              </a:spcBef>
            </a:pPr>
            <a:r>
              <a:rPr lang="en-US" altLang="zh-CN" sz="2000" smtClean="0">
                <a:solidFill>
                  <a:srgbClr val="006600"/>
                </a:solidFill>
                <a:latin typeface="Times New Roman" pitchFamily="18" charset="0"/>
                <a:ea typeface="仿宋" pitchFamily="49" charset="-122"/>
                <a:cs typeface="Times New Roman" pitchFamily="18" charset="0"/>
              </a:rPr>
              <a:t>stack&lt;int,vector&lt;int&gt;&gt; st2(v);</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由</a:t>
            </a:r>
            <a:r>
              <a:rPr lang="en-US" altLang="zh-CN" sz="2000" smtClean="0">
                <a:solidFill>
                  <a:srgbClr val="00B0F0"/>
                </a:solidFill>
                <a:latin typeface="Times New Roman" pitchFamily="18" charset="0"/>
                <a:ea typeface="仿宋" pitchFamily="49" charset="-122"/>
                <a:cs typeface="Times New Roman" pitchFamily="18" charset="0"/>
              </a:rPr>
              <a:t>v</a:t>
            </a:r>
            <a:r>
              <a:rPr lang="zh-CN" altLang="zh-CN" sz="2000" smtClean="0">
                <a:solidFill>
                  <a:srgbClr val="00B0F0"/>
                </a:solidFill>
                <a:latin typeface="Times New Roman" pitchFamily="18" charset="0"/>
                <a:ea typeface="仿宋" pitchFamily="49" charset="-122"/>
                <a:cs typeface="Times New Roman" pitchFamily="18" charset="0"/>
              </a:rPr>
              <a:t>容器创建</a:t>
            </a:r>
            <a:r>
              <a:rPr lang="en-US" altLang="zh-CN" sz="2000" smtClean="0">
                <a:solidFill>
                  <a:srgbClr val="00B0F0"/>
                </a:solidFill>
                <a:latin typeface="Times New Roman" pitchFamily="18" charset="0"/>
                <a:ea typeface="仿宋" pitchFamily="49" charset="-122"/>
                <a:cs typeface="Times New Roman" pitchFamily="18" charset="0"/>
              </a:rPr>
              <a:t>st2</a:t>
            </a:r>
            <a:endParaRPr lang="zh-CN" altLang="zh-CN" sz="2000" smtClean="0">
              <a:solidFill>
                <a:srgbClr val="00B0F0"/>
              </a:solidFill>
              <a:latin typeface="Times New Roman" pitchFamily="18" charset="0"/>
              <a:ea typeface="仿宋"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57</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500042"/>
            <a:ext cx="3571900"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3.  stack</a:t>
            </a:r>
            <a:r>
              <a:rPr lang="zh-CN" altLang="en-US" smtClean="0">
                <a:solidFill>
                  <a:schemeClr val="bg1"/>
                </a:solidFill>
                <a:latin typeface="微软雅黑" pitchFamily="34" charset="-122"/>
                <a:ea typeface="微软雅黑" pitchFamily="34" charset="-122"/>
              </a:rPr>
              <a:t>的成员函数</a:t>
            </a:r>
            <a:endParaRPr lang="zh-CN" altLang="zh-CN" smtClean="0">
              <a:solidFill>
                <a:schemeClr val="bg1"/>
              </a:solidFill>
              <a:latin typeface="微软雅黑" pitchFamily="34" charset="-122"/>
              <a:ea typeface="微软雅黑" pitchFamily="34" charset="-122"/>
            </a:endParaRPr>
          </a:p>
        </p:txBody>
      </p:sp>
      <p:graphicFrame>
        <p:nvGraphicFramePr>
          <p:cNvPr id="5" name="表格 4"/>
          <p:cNvGraphicFramePr>
            <a:graphicFrameLocks noGrp="1"/>
          </p:cNvGraphicFramePr>
          <p:nvPr/>
        </p:nvGraphicFramePr>
        <p:xfrm>
          <a:off x="1214414" y="1428736"/>
          <a:ext cx="5572164" cy="2357454"/>
        </p:xfrm>
        <a:graphic>
          <a:graphicData uri="http://schemas.openxmlformats.org/drawingml/2006/table">
            <a:tbl>
              <a:tblPr>
                <a:tableStyleId>{35758FB7-9AC5-4552-8A53-C91805E547FA}</a:tableStyleId>
              </a:tblPr>
              <a:tblGrid>
                <a:gridCol w="1436344"/>
                <a:gridCol w="4135820"/>
              </a:tblGrid>
              <a:tr h="390049">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成员函数</a:t>
                      </a:r>
                    </a:p>
                  </a:txBody>
                  <a:tcPr marL="68580" marR="68580" marT="0" marB="0">
                    <a:solidFill>
                      <a:schemeClr val="bg1"/>
                    </a:solidFill>
                  </a:tcPr>
                </a:tc>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功能说明</a:t>
                      </a:r>
                    </a:p>
                  </a:txBody>
                  <a:tcPr marL="68580" marR="68580" marT="0" marB="0">
                    <a:solidFill>
                      <a:schemeClr val="bg1"/>
                    </a:solidFill>
                  </a:tcPr>
                </a:tc>
              </a:tr>
              <a:tr h="393481">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empty()</a:t>
                      </a:r>
                      <a:endParaRPr lang="zh-CN" sz="20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判断栈容器是否为空</a:t>
                      </a:r>
                    </a:p>
                  </a:txBody>
                  <a:tcPr marL="68580" marR="68580" marT="0" marB="0">
                    <a:solidFill>
                      <a:schemeClr val="bg1"/>
                    </a:solidFill>
                  </a:tcPr>
                </a:tc>
              </a:tr>
              <a:tr h="393481">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size()</a:t>
                      </a:r>
                      <a:endParaRPr lang="zh-CN" sz="20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返回栈容器的长度</a:t>
                      </a:r>
                    </a:p>
                  </a:txBody>
                  <a:tcPr marL="68580" marR="68580" marT="0" marB="0">
                    <a:solidFill>
                      <a:schemeClr val="bg1"/>
                    </a:solidFill>
                  </a:tcPr>
                </a:tc>
              </a:tr>
              <a:tr h="393481">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push(e)</a:t>
                      </a:r>
                      <a:endParaRPr lang="zh-CN" sz="20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进栈元素</a:t>
                      </a:r>
                      <a:r>
                        <a:rPr lang="en-US" sz="2000">
                          <a:solidFill>
                            <a:srgbClr val="0000FF"/>
                          </a:solidFill>
                          <a:latin typeface="Times New Roman" pitchFamily="18" charset="0"/>
                          <a:ea typeface="仿宋" pitchFamily="49" charset="-122"/>
                          <a:cs typeface="Times New Roman" pitchFamily="18" charset="0"/>
                        </a:rPr>
                        <a:t>e</a:t>
                      </a:r>
                      <a:endParaRPr lang="zh-CN" sz="20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solidFill>
                  </a:tcPr>
                </a:tc>
              </a:tr>
              <a:tr h="393481">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top()</a:t>
                      </a:r>
                      <a:endParaRPr lang="zh-CN" sz="20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返回栈顶元素</a:t>
                      </a:r>
                    </a:p>
                  </a:txBody>
                  <a:tcPr marL="68580" marR="68580" marT="0" marB="0">
                    <a:solidFill>
                      <a:schemeClr val="bg1"/>
                    </a:solidFill>
                  </a:tcPr>
                </a:tc>
              </a:tr>
              <a:tr h="393481">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pop()</a:t>
                      </a:r>
                      <a:endParaRPr lang="zh-CN" sz="20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元素一个出栈</a:t>
                      </a:r>
                    </a:p>
                  </a:txBody>
                  <a:tcPr marL="68580" marR="68580" marT="0" marB="0">
                    <a:solidFill>
                      <a:schemeClr val="bg1"/>
                    </a:solidFill>
                  </a:tcPr>
                </a:tc>
              </a:tr>
            </a:tbl>
          </a:graphicData>
        </a:graphic>
      </p:graphicFrame>
      <p:sp>
        <p:nvSpPr>
          <p:cNvPr id="6" name="TextBox 5"/>
          <p:cNvSpPr txBox="1"/>
          <p:nvPr/>
        </p:nvSpPr>
        <p:spPr>
          <a:xfrm>
            <a:off x="2000232" y="4429132"/>
            <a:ext cx="5929354" cy="1107996"/>
          </a:xfrm>
          <a:prstGeom prst="rect">
            <a:avLst/>
          </a:prstGeom>
          <a:solidFill>
            <a:schemeClr val="bg1">
              <a:lumMod val="95000"/>
            </a:schemeClr>
          </a:solid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spcBef>
                <a:spcPts val="0"/>
              </a:spcBef>
            </a:pPr>
            <a:r>
              <a:rPr lang="en-US" altLang="zh-CN" sz="2200" smtClean="0">
                <a:solidFill>
                  <a:srgbClr val="0000FF"/>
                </a:solidFill>
                <a:latin typeface="Times New Roman" pitchFamily="18" charset="0"/>
                <a:ea typeface="仿宋" pitchFamily="49" charset="-122"/>
                <a:cs typeface="Times New Roman" pitchFamily="18" charset="0"/>
              </a:rPr>
              <a:t>stack</a:t>
            </a:r>
            <a:r>
              <a:rPr lang="zh-CN" altLang="zh-CN" sz="2200" smtClean="0">
                <a:solidFill>
                  <a:srgbClr val="0000FF"/>
                </a:solidFill>
                <a:latin typeface="Times New Roman" pitchFamily="18" charset="0"/>
                <a:ea typeface="仿宋" pitchFamily="49" charset="-122"/>
                <a:cs typeface="Times New Roman" pitchFamily="18" charset="0"/>
              </a:rPr>
              <a:t>容器在出栈元素函数（</a:t>
            </a:r>
            <a:r>
              <a:rPr lang="en-US" altLang="zh-CN" sz="2200" smtClean="0">
                <a:solidFill>
                  <a:srgbClr val="0000FF"/>
                </a:solidFill>
                <a:latin typeface="Times New Roman" pitchFamily="18" charset="0"/>
                <a:ea typeface="仿宋" pitchFamily="49" charset="-122"/>
                <a:cs typeface="Times New Roman" pitchFamily="18" charset="0"/>
              </a:rPr>
              <a:t>pop</a:t>
            </a:r>
            <a:r>
              <a:rPr lang="zh-CN" altLang="zh-CN" sz="2200" smtClean="0">
                <a:solidFill>
                  <a:srgbClr val="0000FF"/>
                </a:solidFill>
                <a:latin typeface="Times New Roman" pitchFamily="18" charset="0"/>
                <a:ea typeface="仿宋" pitchFamily="49" charset="-122"/>
                <a:cs typeface="Times New Roman" pitchFamily="18" charset="0"/>
              </a:rPr>
              <a:t>）中并不检测栈空，所以在调用该函数时务必保证容器是非空的，否则会导致程序停止正常工作。</a:t>
            </a:r>
            <a:endParaRPr lang="zh-CN" altLang="en-US" sz="2200" smtClean="0">
              <a:solidFill>
                <a:srgbClr val="0000FF"/>
              </a:solidFill>
              <a:latin typeface="Times New Roman" pitchFamily="18" charset="0"/>
              <a:ea typeface="仿宋" pitchFamily="49" charset="-122"/>
              <a:cs typeface="Times New Roman" pitchFamily="18" charset="0"/>
            </a:endParaRPr>
          </a:p>
        </p:txBody>
      </p:sp>
      <p:grpSp>
        <p:nvGrpSpPr>
          <p:cNvPr id="7" name="组合 6"/>
          <p:cNvGrpSpPr/>
          <p:nvPr/>
        </p:nvGrpSpPr>
        <p:grpSpPr>
          <a:xfrm>
            <a:off x="928662" y="4429132"/>
            <a:ext cx="896901" cy="896901"/>
            <a:chOff x="388951" y="5103867"/>
            <a:chExt cx="896901" cy="896901"/>
          </a:xfrm>
        </p:grpSpPr>
        <p:sp>
          <p:nvSpPr>
            <p:cNvPr id="8" name="椭圆 7"/>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椭圆 8"/>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文本框 14"/>
            <p:cNvSpPr txBox="1"/>
            <p:nvPr/>
          </p:nvSpPr>
          <p:spPr>
            <a:xfrm>
              <a:off x="525185" y="5431228"/>
              <a:ext cx="646332" cy="313932"/>
            </a:xfrm>
            <a:prstGeom prst="rect">
              <a:avLst/>
            </a:prstGeom>
            <a:noFill/>
          </p:spPr>
          <p:txBody>
            <a:bodyPr wrap="none" rtlCol="0">
              <a:spAutoFit/>
            </a:bodyPr>
            <a:lstStyle/>
            <a:p>
              <a:r>
                <a:rPr lang="zh-CN" altLang="en-US" sz="1800" b="1" smtClean="0">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sp>
        <p:nvSpPr>
          <p:cNvPr id="12" name="灯片编号占位符 11"/>
          <p:cNvSpPr>
            <a:spLocks noGrp="1"/>
          </p:cNvSpPr>
          <p:nvPr>
            <p:ph type="sldNum" sz="quarter" idx="12"/>
          </p:nvPr>
        </p:nvSpPr>
        <p:spPr/>
        <p:txBody>
          <a:bodyPr/>
          <a:lstStyle/>
          <a:p>
            <a:fld id="{7AF016A1-9F15-429F-9EFD-84004B73C732}" type="slidenum">
              <a:rPr lang="en-US" altLang="zh-CN" smtClean="0"/>
              <a:pPr/>
              <a:t>58</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571472" y="857232"/>
            <a:ext cx="7929618" cy="1964640"/>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600"/>
              </a:spcBef>
            </a:pPr>
            <a:r>
              <a:rPr lang="zh-CN" altLang="zh-CN" smtClean="0">
                <a:solidFill>
                  <a:srgbClr val="FF0000"/>
                </a:solidFill>
                <a:ea typeface="楷体" pitchFamily="49" charset="-122"/>
                <a:cs typeface="Times New Roman" pitchFamily="18" charset="0"/>
              </a:rPr>
              <a:t>【例</a:t>
            </a:r>
            <a:r>
              <a:rPr lang="en-US" altLang="zh-CN" smtClean="0">
                <a:solidFill>
                  <a:srgbClr val="FF0000"/>
                </a:solidFill>
                <a:ea typeface="楷体" pitchFamily="49" charset="-122"/>
                <a:cs typeface="Times New Roman" pitchFamily="18" charset="0"/>
              </a:rPr>
              <a:t>2-8</a:t>
            </a:r>
            <a:r>
              <a:rPr lang="zh-CN" altLang="zh-CN" smtClean="0">
                <a:solidFill>
                  <a:srgbClr val="FF0000"/>
                </a:solidFill>
                <a:ea typeface="楷体" pitchFamily="49" charset="-122"/>
                <a:cs typeface="Times New Roman" pitchFamily="18" charset="0"/>
              </a:rPr>
              <a:t>】</a:t>
            </a:r>
            <a:r>
              <a:rPr lang="zh-CN" altLang="zh-CN" smtClean="0">
                <a:solidFill>
                  <a:srgbClr val="0000FF"/>
                </a:solidFill>
                <a:latin typeface="Times New Roman" pitchFamily="18" charset="0"/>
                <a:ea typeface="楷体" pitchFamily="49" charset="-122"/>
                <a:cs typeface="Times New Roman" pitchFamily="18" charset="0"/>
              </a:rPr>
              <a:t>给定一个含若干单词的字符串</a:t>
            </a:r>
            <a:r>
              <a:rPr lang="en-US" altLang="zh-CN" smtClean="0">
                <a:solidFill>
                  <a:srgbClr val="0000FF"/>
                </a:solidFill>
                <a:latin typeface="Times New Roman" pitchFamily="18" charset="0"/>
                <a:ea typeface="楷体" pitchFamily="49" charset="-122"/>
                <a:cs typeface="Times New Roman" pitchFamily="18" charset="0"/>
              </a:rPr>
              <a:t>s</a:t>
            </a:r>
            <a:r>
              <a:rPr lang="zh-CN" altLang="zh-CN" smtClean="0">
                <a:solidFill>
                  <a:srgbClr val="0000FF"/>
                </a:solidFill>
                <a:latin typeface="Times New Roman" pitchFamily="18" charset="0"/>
                <a:ea typeface="楷体" pitchFamily="49" charset="-122"/>
                <a:cs typeface="Times New Roman" pitchFamily="18" charset="0"/>
              </a:rPr>
              <a:t>，单词之间用一个或者多个空格分隔。设计一个算法将</a:t>
            </a:r>
            <a:r>
              <a:rPr lang="en-US" altLang="zh-CN" smtClean="0">
                <a:solidFill>
                  <a:srgbClr val="0000FF"/>
                </a:solidFill>
                <a:latin typeface="Times New Roman" pitchFamily="18" charset="0"/>
                <a:ea typeface="楷体" pitchFamily="49" charset="-122"/>
                <a:cs typeface="Times New Roman" pitchFamily="18" charset="0"/>
              </a:rPr>
              <a:t>s</a:t>
            </a:r>
            <a:r>
              <a:rPr lang="zh-CN" altLang="zh-CN" smtClean="0">
                <a:solidFill>
                  <a:srgbClr val="0000FF"/>
                </a:solidFill>
                <a:latin typeface="Times New Roman" pitchFamily="18" charset="0"/>
                <a:ea typeface="楷体" pitchFamily="49" charset="-122"/>
                <a:cs typeface="Times New Roman" pitchFamily="18" charset="0"/>
              </a:rPr>
              <a:t>中所有单词翻转并且返回翻转后的结果，结果字符串中两个单词之间只有一个空格</a:t>
            </a:r>
            <a:r>
              <a:rPr lang="zh-CN" altLang="en-US" smtClean="0">
                <a:solidFill>
                  <a:srgbClr val="0000FF"/>
                </a:solidFill>
                <a:latin typeface="Times New Roman" pitchFamily="18" charset="0"/>
                <a:ea typeface="楷体" pitchFamily="49" charset="-122"/>
                <a:cs typeface="Times New Roman" pitchFamily="18" charset="0"/>
              </a:rPr>
              <a:t>。</a:t>
            </a:r>
            <a:endParaRPr lang="en-US" altLang="zh-CN" smtClean="0">
              <a:solidFill>
                <a:srgbClr val="0000FF"/>
              </a:solidFill>
              <a:latin typeface="Times New Roman" pitchFamily="18" charset="0"/>
              <a:ea typeface="楷体" pitchFamily="49" charset="-122"/>
              <a:cs typeface="Times New Roman" pitchFamily="18" charset="0"/>
            </a:endParaRPr>
          </a:p>
          <a:p>
            <a:pPr algn="l">
              <a:lnSpc>
                <a:spcPts val="2800"/>
              </a:lnSpc>
              <a:spcBef>
                <a:spcPts val="600"/>
              </a:spcBef>
            </a:pPr>
            <a:r>
              <a:rPr lang="en-US" altLang="zh-CN" smtClean="0">
                <a:solidFill>
                  <a:srgbClr val="0000FF"/>
                </a:solidFill>
                <a:latin typeface="Times New Roman" pitchFamily="18" charset="0"/>
                <a:ea typeface="楷体" pitchFamily="49" charset="-122"/>
                <a:cs typeface="Times New Roman" pitchFamily="18" charset="0"/>
              </a:rPr>
              <a:t>     </a:t>
            </a:r>
            <a:r>
              <a:rPr lang="zh-CN" altLang="zh-CN" smtClean="0">
                <a:solidFill>
                  <a:srgbClr val="0000FF"/>
                </a:solidFill>
                <a:latin typeface="Times New Roman" pitchFamily="18" charset="0"/>
                <a:ea typeface="楷体" pitchFamily="49" charset="-122"/>
                <a:cs typeface="Times New Roman" pitchFamily="18" charset="0"/>
              </a:rPr>
              <a:t>例如</a:t>
            </a:r>
            <a:r>
              <a:rPr lang="en-US" altLang="zh-CN" smtClean="0">
                <a:solidFill>
                  <a:srgbClr val="0000FF"/>
                </a:solidFill>
                <a:latin typeface="Times New Roman" pitchFamily="18" charset="0"/>
                <a:ea typeface="楷体" pitchFamily="49" charset="-122"/>
                <a:cs typeface="Times New Roman" pitchFamily="18" charset="0"/>
              </a:rPr>
              <a:t>s="</a:t>
            </a:r>
            <a:r>
              <a:rPr lang="en-US" altLang="zh-CN" smtClean="0">
                <a:solidFill>
                  <a:srgbClr val="00B0F0"/>
                </a:solidFill>
                <a:latin typeface="Times New Roman" pitchFamily="18" charset="0"/>
                <a:ea typeface="楷体" pitchFamily="49" charset="-122"/>
                <a:cs typeface="Times New Roman" pitchFamily="18" charset="0"/>
              </a:rPr>
              <a:t>the</a:t>
            </a:r>
            <a:r>
              <a:rPr lang="en-US" altLang="zh-CN" smtClean="0">
                <a:solidFill>
                  <a:srgbClr val="0000FF"/>
                </a:solidFill>
                <a:latin typeface="Times New Roman" pitchFamily="18" charset="0"/>
                <a:ea typeface="楷体" pitchFamily="49" charset="-122"/>
                <a:cs typeface="Times New Roman" pitchFamily="18" charset="0"/>
              </a:rPr>
              <a:t> sky </a:t>
            </a:r>
            <a:r>
              <a:rPr lang="en-US" altLang="zh-CN" smtClean="0">
                <a:solidFill>
                  <a:srgbClr val="FF00FF"/>
                </a:solidFill>
                <a:latin typeface="Times New Roman" pitchFamily="18" charset="0"/>
                <a:ea typeface="楷体" pitchFamily="49" charset="-122"/>
                <a:cs typeface="Times New Roman" pitchFamily="18" charset="0"/>
              </a:rPr>
              <a:t>is</a:t>
            </a:r>
            <a:r>
              <a:rPr lang="en-US" altLang="zh-CN" smtClean="0">
                <a:solidFill>
                  <a:srgbClr val="0000FF"/>
                </a:solidFill>
                <a:latin typeface="Times New Roman" pitchFamily="18" charset="0"/>
                <a:ea typeface="楷体" pitchFamily="49" charset="-122"/>
                <a:cs typeface="Times New Roman" pitchFamily="18" charset="0"/>
              </a:rPr>
              <a:t> </a:t>
            </a:r>
            <a:r>
              <a:rPr lang="en-US" altLang="zh-CN" smtClean="0">
                <a:solidFill>
                  <a:srgbClr val="006600"/>
                </a:solidFill>
                <a:latin typeface="Times New Roman" pitchFamily="18" charset="0"/>
                <a:ea typeface="楷体" pitchFamily="49" charset="-122"/>
                <a:cs typeface="Times New Roman" pitchFamily="18" charset="0"/>
              </a:rPr>
              <a:t>blue</a:t>
            </a:r>
            <a:r>
              <a:rPr lang="en-US" altLang="zh-CN" smtClean="0">
                <a:solidFill>
                  <a:srgbClr val="0000FF"/>
                </a:solidFill>
                <a:latin typeface="Times New Roman" pitchFamily="18" charset="0"/>
                <a:ea typeface="楷体" pitchFamily="49" charset="-122"/>
                <a:cs typeface="Times New Roman" pitchFamily="18" charset="0"/>
              </a:rPr>
              <a:t>"</a:t>
            </a:r>
            <a:r>
              <a:rPr lang="zh-CN" altLang="zh-CN" smtClean="0">
                <a:solidFill>
                  <a:srgbClr val="0000FF"/>
                </a:solidFill>
                <a:latin typeface="Times New Roman" pitchFamily="18" charset="0"/>
                <a:ea typeface="楷体" pitchFamily="49" charset="-122"/>
                <a:cs typeface="Times New Roman" pitchFamily="18" charset="0"/>
              </a:rPr>
              <a:t>翻转的结果</a:t>
            </a:r>
            <a:r>
              <a:rPr lang="en-US" altLang="zh-CN" smtClean="0">
                <a:solidFill>
                  <a:srgbClr val="0000FF"/>
                </a:solidFill>
                <a:latin typeface="Times New Roman" pitchFamily="18" charset="0"/>
                <a:ea typeface="楷体" pitchFamily="49" charset="-122"/>
                <a:cs typeface="Times New Roman" pitchFamily="18" charset="0"/>
              </a:rPr>
              <a:t>t="</a:t>
            </a:r>
            <a:r>
              <a:rPr lang="en-US" altLang="zh-CN" smtClean="0">
                <a:solidFill>
                  <a:srgbClr val="006600"/>
                </a:solidFill>
                <a:latin typeface="Times New Roman" pitchFamily="18" charset="0"/>
                <a:ea typeface="楷体" pitchFamily="49" charset="-122"/>
                <a:cs typeface="Times New Roman" pitchFamily="18" charset="0"/>
              </a:rPr>
              <a:t>blue</a:t>
            </a:r>
            <a:r>
              <a:rPr lang="en-US" altLang="zh-CN" smtClean="0">
                <a:solidFill>
                  <a:srgbClr val="0000FF"/>
                </a:solidFill>
                <a:latin typeface="Times New Roman" pitchFamily="18" charset="0"/>
                <a:ea typeface="楷体" pitchFamily="49" charset="-122"/>
                <a:cs typeface="Times New Roman" pitchFamily="18" charset="0"/>
              </a:rPr>
              <a:t> </a:t>
            </a:r>
            <a:r>
              <a:rPr lang="en-US" altLang="zh-CN" smtClean="0">
                <a:solidFill>
                  <a:srgbClr val="FF00FF"/>
                </a:solidFill>
                <a:latin typeface="Times New Roman" pitchFamily="18" charset="0"/>
                <a:ea typeface="楷体" pitchFamily="49" charset="-122"/>
                <a:cs typeface="Times New Roman" pitchFamily="18" charset="0"/>
              </a:rPr>
              <a:t>is</a:t>
            </a:r>
            <a:r>
              <a:rPr lang="en-US" altLang="zh-CN" smtClean="0">
                <a:solidFill>
                  <a:srgbClr val="0000FF"/>
                </a:solidFill>
                <a:latin typeface="Times New Roman" pitchFamily="18" charset="0"/>
                <a:ea typeface="楷体" pitchFamily="49" charset="-122"/>
                <a:cs typeface="Times New Roman" pitchFamily="18" charset="0"/>
              </a:rPr>
              <a:t> sky </a:t>
            </a:r>
            <a:r>
              <a:rPr lang="en-US" altLang="zh-CN" smtClean="0">
                <a:solidFill>
                  <a:srgbClr val="00B0F0"/>
                </a:solidFill>
                <a:latin typeface="Times New Roman" pitchFamily="18" charset="0"/>
                <a:ea typeface="楷体" pitchFamily="49" charset="-122"/>
                <a:cs typeface="Times New Roman" pitchFamily="18" charset="0"/>
              </a:rPr>
              <a:t>the</a:t>
            </a:r>
            <a:r>
              <a:rPr lang="en-US" altLang="zh-CN" smtClean="0">
                <a:solidFill>
                  <a:srgbClr val="0000FF"/>
                </a:solidFill>
                <a:latin typeface="Times New Roman" pitchFamily="18" charset="0"/>
                <a:ea typeface="楷体" pitchFamily="49" charset="-122"/>
                <a:cs typeface="Times New Roman" pitchFamily="18" charset="0"/>
              </a:rPr>
              <a:t>"</a:t>
            </a:r>
            <a:r>
              <a:rPr lang="zh-CN" altLang="zh-CN" smtClean="0">
                <a:solidFill>
                  <a:srgbClr val="0000FF"/>
                </a:solidFill>
                <a:latin typeface="Times New Roman" pitchFamily="18" charset="0"/>
                <a:ea typeface="楷体" pitchFamily="49" charset="-122"/>
                <a:cs typeface="Times New Roman" pitchFamily="18" charset="0"/>
              </a:rPr>
              <a:t>。</a:t>
            </a:r>
          </a:p>
        </p:txBody>
      </p:sp>
      <p:pic>
        <p:nvPicPr>
          <p:cNvPr id="1026" name="Picture 2"/>
          <p:cNvPicPr>
            <a:picLocks noChangeAspect="1" noChangeArrowheads="1"/>
          </p:cNvPicPr>
          <p:nvPr/>
        </p:nvPicPr>
        <p:blipFill>
          <a:blip r:embed="rId3" cstate="print"/>
          <a:srcRect/>
          <a:stretch>
            <a:fillRect/>
          </a:stretch>
        </p:blipFill>
        <p:spPr bwMode="auto">
          <a:xfrm>
            <a:off x="2357422" y="3286124"/>
            <a:ext cx="3170061" cy="1428760"/>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fld id="{7AF016A1-9F15-429F-9EFD-84004B73C732}" type="slidenum">
              <a:rPr lang="en-US" altLang="zh-CN" smtClean="0"/>
              <a:pPr/>
              <a:t>59</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571472" y="500042"/>
            <a:ext cx="3786214" cy="461665"/>
          </a:xfrm>
          <a:prstGeom prst="rect">
            <a:avLst/>
          </a:prstGeom>
          <a:noFill/>
        </p:spPr>
        <p:txBody>
          <a:bodyPr wrap="square" rtlCol="0">
            <a:spAutoFit/>
          </a:bodyPr>
          <a:lstStyle/>
          <a:p>
            <a:pPr marL="457200" indent="-457200" algn="l">
              <a:lnSpc>
                <a:spcPct val="100000"/>
              </a:lnSpc>
              <a:spcBef>
                <a:spcPts val="0"/>
              </a:spcBef>
              <a:buBlip>
                <a:blip r:embed="rId2"/>
              </a:buBlip>
            </a:pPr>
            <a:r>
              <a:rPr lang="zh-CN" altLang="zh-CN" smtClean="0">
                <a:solidFill>
                  <a:srgbClr val="006600"/>
                </a:solidFill>
                <a:ea typeface="仿宋" pitchFamily="49" charset="-122"/>
                <a:cs typeface="Times New Roman" pitchFamily="18" charset="0"/>
              </a:rPr>
              <a:t>带头结点的单链表</a:t>
            </a:r>
            <a:r>
              <a:rPr lang="en-US" altLang="zh-CN" smtClean="0">
                <a:solidFill>
                  <a:srgbClr val="006600"/>
                </a:solidFill>
                <a:ea typeface="仿宋" pitchFamily="49" charset="-122"/>
                <a:cs typeface="Times New Roman" pitchFamily="18" charset="0"/>
              </a:rPr>
              <a:t>head</a:t>
            </a:r>
            <a:endParaRPr lang="zh-CN" altLang="en-US" smtClean="0">
              <a:solidFill>
                <a:srgbClr val="006600"/>
              </a:solidFill>
              <a:ea typeface="仿宋" pitchFamily="49" charset="-122"/>
              <a:cs typeface="Times New Roman" pitchFamily="18" charset="0"/>
            </a:endParaRPr>
          </a:p>
        </p:txBody>
      </p:sp>
      <p:sp>
        <p:nvSpPr>
          <p:cNvPr id="10857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1" name="组合 30"/>
          <p:cNvGrpSpPr/>
          <p:nvPr/>
        </p:nvGrpSpPr>
        <p:grpSpPr>
          <a:xfrm>
            <a:off x="571472" y="1357298"/>
            <a:ext cx="6572296" cy="1673238"/>
            <a:chOff x="571472" y="1357298"/>
            <a:chExt cx="6000792" cy="1292954"/>
          </a:xfrm>
        </p:grpSpPr>
        <p:sp>
          <p:nvSpPr>
            <p:cNvPr id="108554" name="Text Box 10"/>
            <p:cNvSpPr txBox="1">
              <a:spLocks noChangeArrowheads="1"/>
            </p:cNvSpPr>
            <p:nvPr/>
          </p:nvSpPr>
          <p:spPr bwMode="auto">
            <a:xfrm>
              <a:off x="4883378" y="1830335"/>
              <a:ext cx="470451" cy="225382"/>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zh-CN" altLang="zh-CN" sz="2000" b="0" i="0" u="none" strike="noStrike" cap="none" normalizeH="0" baseline="0" smtClean="0">
                  <a:ln>
                    <a:noFill/>
                  </a:ln>
                  <a:solidFill>
                    <a:srgbClr val="0000FF"/>
                  </a:solidFill>
                  <a:effectLst/>
                  <a:latin typeface="+mj-ea"/>
                  <a:ea typeface="+mj-ea"/>
                  <a:cs typeface="Times New Roman" pitchFamily="18" charset="0"/>
                </a:rPr>
                <a:t>…</a:t>
              </a:r>
            </a:p>
          </p:txBody>
        </p:sp>
        <p:sp>
          <p:nvSpPr>
            <p:cNvPr id="108568" name="Text Box 24"/>
            <p:cNvSpPr txBox="1">
              <a:spLocks noChangeArrowheads="1"/>
            </p:cNvSpPr>
            <p:nvPr/>
          </p:nvSpPr>
          <p:spPr bwMode="auto">
            <a:xfrm>
              <a:off x="2693579" y="1357298"/>
              <a:ext cx="883365" cy="24488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首结点</a:t>
              </a:r>
            </a:p>
          </p:txBody>
        </p:sp>
        <p:sp>
          <p:nvSpPr>
            <p:cNvPr id="108567" name="Text Box 23"/>
            <p:cNvSpPr txBox="1">
              <a:spLocks noChangeArrowheads="1"/>
            </p:cNvSpPr>
            <p:nvPr/>
          </p:nvSpPr>
          <p:spPr bwMode="auto">
            <a:xfrm>
              <a:off x="5739667" y="1357298"/>
              <a:ext cx="832597" cy="24488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尾结点</a:t>
              </a:r>
            </a:p>
          </p:txBody>
        </p:sp>
        <p:sp>
          <p:nvSpPr>
            <p:cNvPr id="108566" name="Text Box 22"/>
            <p:cNvSpPr txBox="1">
              <a:spLocks noChangeArrowheads="1"/>
            </p:cNvSpPr>
            <p:nvPr/>
          </p:nvSpPr>
          <p:spPr bwMode="auto">
            <a:xfrm>
              <a:off x="1414223" y="1359465"/>
              <a:ext cx="863058" cy="242719"/>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头结点</a:t>
              </a:r>
            </a:p>
          </p:txBody>
        </p:sp>
        <p:sp>
          <p:nvSpPr>
            <p:cNvPr id="108565" name="Text Box 21" descr="浅色上对角线"/>
            <p:cNvSpPr txBox="1">
              <a:spLocks noChangeArrowheads="1"/>
            </p:cNvSpPr>
            <p:nvPr/>
          </p:nvSpPr>
          <p:spPr bwMode="auto">
            <a:xfrm>
              <a:off x="1461606" y="1685619"/>
              <a:ext cx="543783" cy="336989"/>
            </a:xfrm>
            <a:prstGeom prst="rect">
              <a:avLst/>
            </a:prstGeom>
            <a:ln>
              <a:headEnd/>
              <a:tailEnd type="none" w="sm" len="sm"/>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a:t>
              </a:r>
            </a:p>
          </p:txBody>
        </p:sp>
        <p:sp>
          <p:nvSpPr>
            <p:cNvPr id="108564" name="Text Box 20"/>
            <p:cNvSpPr txBox="1">
              <a:spLocks noChangeArrowheads="1"/>
            </p:cNvSpPr>
            <p:nvPr/>
          </p:nvSpPr>
          <p:spPr bwMode="auto">
            <a:xfrm>
              <a:off x="1933186" y="1685619"/>
              <a:ext cx="351992" cy="336989"/>
            </a:xfrm>
            <a:prstGeom prst="rect">
              <a:avLst/>
            </a:prstGeom>
            <a:ln>
              <a:headEnd/>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08563" name="Text Box 19"/>
            <p:cNvSpPr txBox="1">
              <a:spLocks noChangeArrowheads="1"/>
            </p:cNvSpPr>
            <p:nvPr/>
          </p:nvSpPr>
          <p:spPr bwMode="auto">
            <a:xfrm>
              <a:off x="2668760" y="1685619"/>
              <a:ext cx="471579" cy="336989"/>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a</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0</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08562" name="Text Box 18"/>
            <p:cNvSpPr txBox="1">
              <a:spLocks noChangeArrowheads="1"/>
            </p:cNvSpPr>
            <p:nvPr/>
          </p:nvSpPr>
          <p:spPr bwMode="auto">
            <a:xfrm>
              <a:off x="3140339" y="1685619"/>
              <a:ext cx="351992" cy="336989"/>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08561" name="Text Box 17"/>
            <p:cNvSpPr txBox="1">
              <a:spLocks noChangeArrowheads="1"/>
            </p:cNvSpPr>
            <p:nvPr/>
          </p:nvSpPr>
          <p:spPr bwMode="auto">
            <a:xfrm>
              <a:off x="5725000" y="1685619"/>
              <a:ext cx="471579" cy="336989"/>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a</a:t>
              </a:r>
              <a:r>
                <a:rPr kumimoji="0" lang="en-US" altLang="zh-CN" sz="1800" b="0" i="1" u="none" strike="noStrike" cap="none" normalizeH="0" baseline="-3000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-1</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08560" name="Text Box 16"/>
            <p:cNvSpPr txBox="1">
              <a:spLocks noChangeArrowheads="1"/>
            </p:cNvSpPr>
            <p:nvPr/>
          </p:nvSpPr>
          <p:spPr bwMode="auto">
            <a:xfrm>
              <a:off x="6196580" y="1685619"/>
              <a:ext cx="353120" cy="336989"/>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ea typeface="仿宋" pitchFamily="49" charset="-122"/>
                  <a:cs typeface="Times New Roman" pitchFamily="18" charset="0"/>
                </a:rPr>
                <a:t>∧</a:t>
              </a:r>
            </a:p>
          </p:txBody>
        </p:sp>
        <p:sp>
          <p:nvSpPr>
            <p:cNvPr id="108559" name="Line 15"/>
            <p:cNvSpPr>
              <a:spLocks noChangeShapeType="1"/>
            </p:cNvSpPr>
            <p:nvPr/>
          </p:nvSpPr>
          <p:spPr bwMode="auto">
            <a:xfrm>
              <a:off x="2070824" y="1853572"/>
              <a:ext cx="609217" cy="0"/>
            </a:xfrm>
            <a:prstGeom prst="line">
              <a:avLst/>
            </a:prstGeom>
            <a:ln>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08558" name="Text Box 14"/>
            <p:cNvSpPr txBox="1">
              <a:spLocks noChangeArrowheads="1"/>
            </p:cNvSpPr>
            <p:nvPr/>
          </p:nvSpPr>
          <p:spPr bwMode="auto">
            <a:xfrm>
              <a:off x="3695404" y="1685619"/>
              <a:ext cx="471579" cy="336989"/>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a</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1</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08557" name="Text Box 13"/>
            <p:cNvSpPr txBox="1">
              <a:spLocks noChangeArrowheads="1"/>
            </p:cNvSpPr>
            <p:nvPr/>
          </p:nvSpPr>
          <p:spPr bwMode="auto">
            <a:xfrm>
              <a:off x="4166983" y="1685619"/>
              <a:ext cx="351992" cy="336989"/>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08556" name="Line 12"/>
            <p:cNvSpPr>
              <a:spLocks noChangeShapeType="1"/>
            </p:cNvSpPr>
            <p:nvPr/>
          </p:nvSpPr>
          <p:spPr bwMode="auto">
            <a:xfrm>
              <a:off x="4304621" y="1853572"/>
              <a:ext cx="609217" cy="0"/>
            </a:xfrm>
            <a:prstGeom prst="line">
              <a:avLst/>
            </a:prstGeom>
            <a:ln>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08555" name="Line 11"/>
            <p:cNvSpPr>
              <a:spLocks noChangeShapeType="1"/>
            </p:cNvSpPr>
            <p:nvPr/>
          </p:nvSpPr>
          <p:spPr bwMode="auto">
            <a:xfrm>
              <a:off x="3289259" y="1853572"/>
              <a:ext cx="406145" cy="0"/>
            </a:xfrm>
            <a:prstGeom prst="line">
              <a:avLst/>
            </a:prstGeom>
            <a:ln>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08553" name="Line 9"/>
            <p:cNvSpPr>
              <a:spLocks noChangeShapeType="1"/>
            </p:cNvSpPr>
            <p:nvPr/>
          </p:nvSpPr>
          <p:spPr bwMode="auto">
            <a:xfrm>
              <a:off x="5393315" y="1837318"/>
              <a:ext cx="331685" cy="0"/>
            </a:xfrm>
            <a:prstGeom prst="line">
              <a:avLst/>
            </a:prstGeom>
            <a:ln>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08552" name="Text Box 8"/>
            <p:cNvSpPr txBox="1">
              <a:spLocks noChangeArrowheads="1"/>
            </p:cNvSpPr>
            <p:nvPr/>
          </p:nvSpPr>
          <p:spPr bwMode="auto">
            <a:xfrm>
              <a:off x="571472" y="1705123"/>
              <a:ext cx="516707" cy="27414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head</a:t>
              </a:r>
            </a:p>
          </p:txBody>
        </p:sp>
        <p:sp>
          <p:nvSpPr>
            <p:cNvPr id="108551" name="Line 7"/>
            <p:cNvSpPr>
              <a:spLocks noChangeShapeType="1"/>
            </p:cNvSpPr>
            <p:nvPr/>
          </p:nvSpPr>
          <p:spPr bwMode="auto">
            <a:xfrm>
              <a:off x="1128793" y="1837318"/>
              <a:ext cx="332813" cy="0"/>
            </a:xfrm>
            <a:prstGeom prst="line">
              <a:avLst/>
            </a:prstGeom>
            <a:ln>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08550" name="Text Box 6"/>
            <p:cNvSpPr txBox="1">
              <a:spLocks noChangeArrowheads="1"/>
            </p:cNvSpPr>
            <p:nvPr/>
          </p:nvSpPr>
          <p:spPr bwMode="auto">
            <a:xfrm>
              <a:off x="1354184" y="2348527"/>
              <a:ext cx="1218493" cy="223214"/>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结点序号</a:t>
              </a:r>
            </a:p>
          </p:txBody>
        </p:sp>
        <p:sp>
          <p:nvSpPr>
            <p:cNvPr id="108549" name="Text Box 5"/>
            <p:cNvSpPr txBox="1">
              <a:spLocks noChangeArrowheads="1"/>
            </p:cNvSpPr>
            <p:nvPr/>
          </p:nvSpPr>
          <p:spPr bwMode="auto">
            <a:xfrm>
              <a:off x="2948588" y="2348529"/>
              <a:ext cx="397120" cy="22321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ea typeface="仿宋" pitchFamily="49" charset="-122"/>
                  <a:cs typeface="Times New Roman" pitchFamily="18" charset="0"/>
                </a:rPr>
                <a:t>0</a:t>
              </a:r>
            </a:p>
          </p:txBody>
        </p:sp>
        <p:sp>
          <p:nvSpPr>
            <p:cNvPr id="108548" name="Text Box 4"/>
            <p:cNvSpPr txBox="1">
              <a:spLocks noChangeArrowheads="1"/>
            </p:cNvSpPr>
            <p:nvPr/>
          </p:nvSpPr>
          <p:spPr bwMode="auto">
            <a:xfrm>
              <a:off x="3879337" y="2348529"/>
              <a:ext cx="397120" cy="22321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ea typeface="仿宋" pitchFamily="49" charset="-122"/>
                  <a:cs typeface="Times New Roman" pitchFamily="18" charset="0"/>
                </a:rPr>
                <a:t>1</a:t>
              </a:r>
            </a:p>
          </p:txBody>
        </p:sp>
        <p:sp>
          <p:nvSpPr>
            <p:cNvPr id="108547" name="Text Box 3"/>
            <p:cNvSpPr txBox="1">
              <a:spLocks noChangeArrowheads="1"/>
            </p:cNvSpPr>
            <p:nvPr/>
          </p:nvSpPr>
          <p:spPr bwMode="auto">
            <a:xfrm>
              <a:off x="5907806" y="2348529"/>
              <a:ext cx="450144" cy="22321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ea typeface="仿宋" pitchFamily="49" charset="-122"/>
                  <a:cs typeface="Times New Roman" pitchFamily="18" charset="0"/>
                </a:rPr>
                <a:t>n</a:t>
              </a:r>
              <a:r>
                <a:rPr kumimoji="0" lang="en-US" altLang="zh-CN" sz="2000" b="0" i="0" u="none" strike="noStrike" cap="none" normalizeH="0" baseline="0" smtClean="0">
                  <a:ln>
                    <a:noFill/>
                  </a:ln>
                  <a:solidFill>
                    <a:schemeClr val="tx1"/>
                  </a:solidFill>
                  <a:effectLst/>
                  <a:ea typeface="仿宋" pitchFamily="49" charset="-122"/>
                  <a:cs typeface="Times New Roman" pitchFamily="18" charset="0"/>
                </a:rPr>
                <a:t>-1</a:t>
              </a:r>
            </a:p>
          </p:txBody>
        </p:sp>
        <p:sp>
          <p:nvSpPr>
            <p:cNvPr id="108546" name="Text Box 2"/>
            <p:cNvSpPr txBox="1">
              <a:spLocks noChangeArrowheads="1"/>
            </p:cNvSpPr>
            <p:nvPr/>
          </p:nvSpPr>
          <p:spPr bwMode="auto">
            <a:xfrm>
              <a:off x="4895828" y="2424870"/>
              <a:ext cx="470451" cy="225382"/>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mj-ea"/>
                  <a:ea typeface="+mj-ea"/>
                  <a:cs typeface="Times New Roman" pitchFamily="18" charset="0"/>
                </a:rPr>
                <a:t>…</a:t>
              </a:r>
            </a:p>
          </p:txBody>
        </p:sp>
      </p:grpSp>
      <p:sp>
        <p:nvSpPr>
          <p:cNvPr id="45" name="TextBox 44"/>
          <p:cNvSpPr txBox="1"/>
          <p:nvPr/>
        </p:nvSpPr>
        <p:spPr>
          <a:xfrm>
            <a:off x="714348" y="3929066"/>
            <a:ext cx="7000924" cy="137227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000"/>
              </a:lnSpc>
              <a:spcBef>
                <a:spcPts val="0"/>
              </a:spcBef>
              <a:buBlip>
                <a:blip r:embed="rId3"/>
              </a:buBlip>
            </a:pPr>
            <a:r>
              <a:rPr lang="zh-CN" altLang="zh-CN" smtClean="0">
                <a:solidFill>
                  <a:srgbClr val="0000FF"/>
                </a:solidFill>
                <a:ea typeface="仿宋" pitchFamily="49" charset="-122"/>
                <a:cs typeface="Times New Roman" pitchFamily="18" charset="0"/>
              </a:rPr>
              <a:t>查找序号为</a:t>
            </a:r>
            <a:r>
              <a:rPr lang="en-US" altLang="zh-CN" i="1" smtClean="0">
                <a:solidFill>
                  <a:srgbClr val="0000FF"/>
                </a:solidFill>
                <a:ea typeface="仿宋" pitchFamily="49" charset="-122"/>
                <a:cs typeface="Times New Roman" pitchFamily="18" charset="0"/>
              </a:rPr>
              <a:t>i</a:t>
            </a:r>
            <a:r>
              <a:rPr lang="zh-CN" altLang="zh-CN" smtClean="0">
                <a:solidFill>
                  <a:srgbClr val="0000FF"/>
                </a:solidFill>
                <a:ea typeface="仿宋" pitchFamily="49" charset="-122"/>
                <a:cs typeface="Times New Roman" pitchFamily="18" charset="0"/>
              </a:rPr>
              <a:t>的结点</a:t>
            </a:r>
          </a:p>
          <a:p>
            <a:pPr marL="342900" indent="-342900" algn="l">
              <a:lnSpc>
                <a:spcPts val="3000"/>
              </a:lnSpc>
              <a:spcBef>
                <a:spcPts val="0"/>
              </a:spcBef>
              <a:buBlip>
                <a:blip r:embed="rId3"/>
              </a:buBlip>
            </a:pPr>
            <a:r>
              <a:rPr lang="zh-CN" altLang="zh-CN" smtClean="0">
                <a:solidFill>
                  <a:srgbClr val="0000FF"/>
                </a:solidFill>
                <a:ea typeface="仿宋" pitchFamily="49" charset="-122"/>
                <a:cs typeface="Times New Roman" pitchFamily="18" charset="0"/>
              </a:rPr>
              <a:t>插入序号为</a:t>
            </a:r>
            <a:r>
              <a:rPr lang="en-US" altLang="zh-CN" i="1" smtClean="0">
                <a:solidFill>
                  <a:srgbClr val="0000FF"/>
                </a:solidFill>
                <a:ea typeface="仿宋" pitchFamily="49" charset="-122"/>
                <a:cs typeface="Times New Roman" pitchFamily="18" charset="0"/>
              </a:rPr>
              <a:t>i</a:t>
            </a:r>
            <a:r>
              <a:rPr lang="zh-CN" altLang="zh-CN" smtClean="0">
                <a:solidFill>
                  <a:srgbClr val="0000FF"/>
                </a:solidFill>
                <a:ea typeface="仿宋" pitchFamily="49" charset="-122"/>
                <a:cs typeface="Times New Roman" pitchFamily="18" charset="0"/>
              </a:rPr>
              <a:t>的结点</a:t>
            </a:r>
          </a:p>
          <a:p>
            <a:pPr marL="342900" indent="-342900" algn="l">
              <a:lnSpc>
                <a:spcPts val="3000"/>
              </a:lnSpc>
              <a:spcBef>
                <a:spcPts val="0"/>
              </a:spcBef>
              <a:buBlip>
                <a:blip r:embed="rId3"/>
              </a:buBlip>
            </a:pPr>
            <a:r>
              <a:rPr lang="zh-CN" altLang="zh-CN" smtClean="0">
                <a:solidFill>
                  <a:srgbClr val="0000FF"/>
                </a:solidFill>
                <a:ea typeface="仿宋" pitchFamily="49" charset="-122"/>
                <a:cs typeface="Times New Roman" pitchFamily="18" charset="0"/>
              </a:rPr>
              <a:t>删除序号为</a:t>
            </a:r>
            <a:r>
              <a:rPr lang="en-US" altLang="zh-CN" i="1" smtClean="0">
                <a:solidFill>
                  <a:srgbClr val="0000FF"/>
                </a:solidFill>
                <a:ea typeface="仿宋" pitchFamily="49" charset="-122"/>
                <a:cs typeface="Times New Roman" pitchFamily="18" charset="0"/>
              </a:rPr>
              <a:t>i</a:t>
            </a:r>
            <a:r>
              <a:rPr lang="zh-CN" altLang="zh-CN" smtClean="0">
                <a:solidFill>
                  <a:srgbClr val="0000FF"/>
                </a:solidFill>
                <a:ea typeface="仿宋" pitchFamily="49" charset="-122"/>
                <a:cs typeface="Times New Roman" pitchFamily="18" charset="0"/>
              </a:rPr>
              <a:t>的结点</a:t>
            </a:r>
          </a:p>
        </p:txBody>
      </p:sp>
      <p:sp>
        <p:nvSpPr>
          <p:cNvPr id="46" name="TextBox 45"/>
          <p:cNvSpPr txBox="1"/>
          <p:nvPr/>
        </p:nvSpPr>
        <p:spPr>
          <a:xfrm>
            <a:off x="571472" y="3357562"/>
            <a:ext cx="3786214" cy="461665"/>
          </a:xfrm>
          <a:prstGeom prst="rect">
            <a:avLst/>
          </a:prstGeom>
          <a:noFill/>
        </p:spPr>
        <p:txBody>
          <a:bodyPr wrap="square" rtlCol="0">
            <a:spAutoFit/>
          </a:bodyPr>
          <a:lstStyle/>
          <a:p>
            <a:pPr marL="457200" indent="-457200" algn="l">
              <a:lnSpc>
                <a:spcPct val="100000"/>
              </a:lnSpc>
              <a:spcBef>
                <a:spcPts val="0"/>
              </a:spcBef>
              <a:buBlip>
                <a:blip r:embed="rId2"/>
              </a:buBlip>
            </a:pPr>
            <a:r>
              <a:rPr lang="zh-CN" altLang="en-US" smtClean="0">
                <a:solidFill>
                  <a:srgbClr val="006600"/>
                </a:solidFill>
                <a:ea typeface="仿宋" pitchFamily="49" charset="-122"/>
                <a:cs typeface="Times New Roman" pitchFamily="18" charset="0"/>
              </a:rPr>
              <a:t>基本运算</a:t>
            </a:r>
          </a:p>
        </p:txBody>
      </p:sp>
      <p:sp>
        <p:nvSpPr>
          <p:cNvPr id="32" name="灯片编号占位符 31"/>
          <p:cNvSpPr>
            <a:spLocks noGrp="1"/>
          </p:cNvSpPr>
          <p:nvPr>
            <p:ph type="sldNum" sz="quarter" idx="12"/>
          </p:nvPr>
        </p:nvSpPr>
        <p:spPr/>
        <p:txBody>
          <a:bodyPr/>
          <a:lstStyle/>
          <a:p>
            <a:fld id="{7AF016A1-9F15-429F-9EFD-84004B73C732}" type="slidenum">
              <a:rPr lang="en-US" altLang="zh-CN" smtClean="0"/>
              <a:pPr/>
              <a:t>6</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642910" y="142852"/>
            <a:ext cx="8215370" cy="614527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string </a:t>
            </a:r>
            <a:r>
              <a:rPr lang="en-US" altLang="zh-CN" sz="2000" smtClean="0">
                <a:solidFill>
                  <a:srgbClr val="FF0000"/>
                </a:solidFill>
                <a:latin typeface="Times New Roman" pitchFamily="18" charset="0"/>
                <a:ea typeface="仿宋" pitchFamily="49" charset="-122"/>
                <a:cs typeface="Times New Roman" pitchFamily="18" charset="0"/>
              </a:rPr>
              <a:t>Reversewords</a:t>
            </a:r>
            <a:r>
              <a:rPr lang="en-US" altLang="zh-CN" sz="2000" smtClean="0">
                <a:solidFill>
                  <a:srgbClr val="0000FF"/>
                </a:solidFill>
                <a:latin typeface="Times New Roman" pitchFamily="18" charset="0"/>
                <a:ea typeface="仿宋" pitchFamily="49" charset="-122"/>
                <a:cs typeface="Times New Roman" pitchFamily="18" charset="0"/>
              </a:rPr>
              <a:t>(string&amp; s)</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6600"/>
                </a:solidFill>
                <a:latin typeface="Times New Roman" pitchFamily="18" charset="0"/>
                <a:ea typeface="仿宋" pitchFamily="49" charset="-122"/>
                <a:cs typeface="Times New Roman" pitchFamily="18" charset="0"/>
              </a:rPr>
              <a:t>stack&lt;string&gt; st;</a:t>
            </a:r>
            <a:endParaRPr lang="zh-CN" altLang="zh-CN" sz="2000" smtClean="0">
              <a:solidFill>
                <a:srgbClr val="006600"/>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i=0;</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while(i&lt;s.length())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遍历字符串</a:t>
            </a:r>
            <a:r>
              <a:rPr lang="en-US" altLang="zh-CN" sz="2000" smtClean="0">
                <a:solidFill>
                  <a:srgbClr val="00B0F0"/>
                </a:solidFill>
                <a:latin typeface="Times New Roman" pitchFamily="18" charset="0"/>
                <a:ea typeface="仿宋" pitchFamily="49" charset="-122"/>
                <a:cs typeface="Times New Roman" pitchFamily="18" charset="0"/>
              </a:rPr>
              <a:t>s</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while(i&lt;s.length() &amp;&amp; s[i]==' ')   i++;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跳过空字符</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string tmp="";</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while(i&lt;s.length() &amp;&amp; s[i]!=' ')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提取单词</a:t>
            </a:r>
            <a:r>
              <a:rPr lang="en-US" altLang="zh-CN" sz="2000" smtClean="0">
                <a:solidFill>
                  <a:srgbClr val="00B0F0"/>
                </a:solidFill>
                <a:latin typeface="Times New Roman" pitchFamily="18" charset="0"/>
                <a:ea typeface="仿宋" pitchFamily="49" charset="-122"/>
                <a:cs typeface="Times New Roman" pitchFamily="18" charset="0"/>
              </a:rPr>
              <a:t>tmp</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tmp+=s[i];  i++;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st.push(tmp);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将</a:t>
            </a:r>
            <a:r>
              <a:rPr lang="en-US" altLang="zh-CN" sz="2000" smtClean="0">
                <a:solidFill>
                  <a:srgbClr val="00B0F0"/>
                </a:solidFill>
                <a:latin typeface="Times New Roman" pitchFamily="18" charset="0"/>
                <a:ea typeface="仿宋" pitchFamily="49" charset="-122"/>
                <a:cs typeface="Times New Roman" pitchFamily="18" charset="0"/>
              </a:rPr>
              <a:t>tmp</a:t>
            </a:r>
            <a:r>
              <a:rPr lang="zh-CN" altLang="zh-CN" sz="2000" smtClean="0">
                <a:solidFill>
                  <a:srgbClr val="00B0F0"/>
                </a:solidFill>
                <a:latin typeface="Times New Roman" pitchFamily="18" charset="0"/>
                <a:ea typeface="仿宋" pitchFamily="49" charset="-122"/>
                <a:cs typeface="Times New Roman" pitchFamily="18" charset="0"/>
              </a:rPr>
              <a:t>进栈</a:t>
            </a: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     	string ans="";</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while(!st.empty())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出栈所有单词连接成字符串</a:t>
            </a:r>
            <a:r>
              <a:rPr lang="en-US" altLang="zh-CN" sz="2000" smtClean="0">
                <a:solidFill>
                  <a:srgbClr val="00B0F0"/>
                </a:solidFill>
                <a:latin typeface="Times New Roman" pitchFamily="18" charset="0"/>
                <a:ea typeface="仿宋" pitchFamily="49" charset="-122"/>
                <a:cs typeface="Times New Roman" pitchFamily="18" charset="0"/>
              </a:rPr>
              <a:t>ans</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if(ans.length()==0)</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ans+=st.top();</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else</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ans+=" "+st.top();</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st.pop();</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ans;</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5" name="TextBox 5"/>
          <p:cNvSpPr txBox="1"/>
          <p:nvPr/>
        </p:nvSpPr>
        <p:spPr>
          <a:xfrm>
            <a:off x="71406" y="428604"/>
            <a:ext cx="500066" cy="461665"/>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mtClean="0">
                <a:solidFill>
                  <a:srgbClr val="FF0000"/>
                </a:solidFill>
                <a:latin typeface="微软雅黑" pitchFamily="34" charset="-122"/>
                <a:ea typeface="微软雅黑" pitchFamily="34" charset="-122"/>
                <a:cs typeface="Consolas" pitchFamily="49" charset="0"/>
              </a:rPr>
              <a:t>解</a:t>
            </a:r>
            <a:endParaRPr lang="zh-CN" altLang="en-US"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60</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a:hlinkClick r:id="" action="ppaction://noaction"/>
          </p:cNvPr>
          <p:cNvSpPr txBox="1"/>
          <p:nvPr/>
        </p:nvSpPr>
        <p:spPr>
          <a:xfrm>
            <a:off x="2428860" y="357166"/>
            <a:ext cx="442915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2.4 </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二叉树和优先队列</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428596" y="1214422"/>
            <a:ext cx="271464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2.4.1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二叉树</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642910" y="1928802"/>
            <a:ext cx="2928958"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1.  </a:t>
            </a:r>
            <a:r>
              <a:rPr lang="zh-CN" altLang="en-US" smtClean="0">
                <a:solidFill>
                  <a:schemeClr val="bg1"/>
                </a:solidFill>
                <a:latin typeface="微软雅黑" pitchFamily="34" charset="-122"/>
                <a:ea typeface="微软雅黑" pitchFamily="34" charset="-122"/>
              </a:rPr>
              <a:t>二叉树的定义</a:t>
            </a:r>
            <a:endParaRPr lang="zh-CN" altLang="zh-CN" smtClean="0">
              <a:solidFill>
                <a:schemeClr val="bg1"/>
              </a:solidFill>
              <a:latin typeface="微软雅黑" pitchFamily="34" charset="-122"/>
              <a:ea typeface="微软雅黑" pitchFamily="34" charset="-122"/>
            </a:endParaRPr>
          </a:p>
        </p:txBody>
      </p:sp>
      <p:sp>
        <p:nvSpPr>
          <p:cNvPr id="7" name="TextBox 6"/>
          <p:cNvSpPr txBox="1"/>
          <p:nvPr/>
        </p:nvSpPr>
        <p:spPr>
          <a:xfrm>
            <a:off x="857224" y="2643898"/>
            <a:ext cx="7786742" cy="124649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3"/>
              </a:buBlip>
            </a:pPr>
            <a:r>
              <a:rPr lang="zh-CN" altLang="zh-CN" smtClean="0">
                <a:solidFill>
                  <a:srgbClr val="0000FF"/>
                </a:solidFill>
                <a:ea typeface="楷体" pitchFamily="49" charset="-122"/>
                <a:cs typeface="Times New Roman" pitchFamily="18" charset="0"/>
              </a:rPr>
              <a:t>二叉树是有限的结点集合</a:t>
            </a:r>
            <a:r>
              <a:rPr lang="zh-CN" altLang="en-US" smtClean="0">
                <a:solidFill>
                  <a:srgbClr val="0000FF"/>
                </a:solidFill>
                <a:ea typeface="楷体" pitchFamily="49" charset="-122"/>
                <a:cs typeface="Times New Roman" pitchFamily="18" charset="0"/>
              </a:rPr>
              <a:t>。</a:t>
            </a:r>
            <a:endParaRPr lang="en-US" altLang="zh-CN" smtClean="0">
              <a:solidFill>
                <a:srgbClr val="0000FF"/>
              </a:solidFill>
              <a:ea typeface="楷体" pitchFamily="49" charset="-122"/>
              <a:cs typeface="Times New Roman" pitchFamily="18" charset="0"/>
            </a:endParaRPr>
          </a:p>
          <a:p>
            <a:pPr marL="457200" indent="-457200" algn="l">
              <a:lnSpc>
                <a:spcPts val="2800"/>
              </a:lnSpc>
              <a:spcBef>
                <a:spcPts val="600"/>
              </a:spcBef>
              <a:buBlip>
                <a:blip r:embed="rId3"/>
              </a:buBlip>
            </a:pPr>
            <a:r>
              <a:rPr lang="zh-CN" altLang="zh-CN" smtClean="0">
                <a:solidFill>
                  <a:srgbClr val="0000FF"/>
                </a:solidFill>
                <a:ea typeface="楷体" pitchFamily="49" charset="-122"/>
                <a:cs typeface="Times New Roman" pitchFamily="18" charset="0"/>
              </a:rPr>
              <a:t>这个集合或者是空，或者由一个根结点和两棵互不相交的称为左子树和右子树的二叉树组成。</a:t>
            </a:r>
            <a:endParaRPr lang="zh-CN" altLang="en-US" smtClean="0">
              <a:solidFill>
                <a:srgbClr val="0000FF"/>
              </a:solidFill>
              <a:ea typeface="楷体" pitchFamily="49" charset="-122"/>
              <a:cs typeface="Times New Roman" pitchFamily="18" charset="0"/>
            </a:endParaRPr>
          </a:p>
        </p:txBody>
      </p:sp>
      <p:grpSp>
        <p:nvGrpSpPr>
          <p:cNvPr id="22" name="组合 21"/>
          <p:cNvGrpSpPr/>
          <p:nvPr/>
        </p:nvGrpSpPr>
        <p:grpSpPr>
          <a:xfrm>
            <a:off x="3071802" y="4143380"/>
            <a:ext cx="1801094" cy="2214578"/>
            <a:chOff x="3128096" y="3929066"/>
            <a:chExt cx="1801094" cy="2214578"/>
          </a:xfrm>
        </p:grpSpPr>
        <p:sp>
          <p:nvSpPr>
            <p:cNvPr id="8" name="Oval 40"/>
            <p:cNvSpPr>
              <a:spLocks noChangeArrowheads="1"/>
            </p:cNvSpPr>
            <p:nvPr/>
          </p:nvSpPr>
          <p:spPr bwMode="auto">
            <a:xfrm>
              <a:off x="3977509" y="3929066"/>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9" name="Oval 39"/>
            <p:cNvSpPr>
              <a:spLocks noChangeArrowheads="1"/>
            </p:cNvSpPr>
            <p:nvPr/>
          </p:nvSpPr>
          <p:spPr bwMode="auto">
            <a:xfrm>
              <a:off x="3453403" y="4534889"/>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0" name="Oval 38"/>
            <p:cNvSpPr>
              <a:spLocks noChangeArrowheads="1"/>
            </p:cNvSpPr>
            <p:nvPr/>
          </p:nvSpPr>
          <p:spPr bwMode="auto">
            <a:xfrm>
              <a:off x="4526066" y="4534889"/>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11" name="Oval 37"/>
            <p:cNvSpPr>
              <a:spLocks noChangeArrowheads="1"/>
            </p:cNvSpPr>
            <p:nvPr/>
          </p:nvSpPr>
          <p:spPr bwMode="auto">
            <a:xfrm>
              <a:off x="3128096" y="5147863"/>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2" name="Oval 36"/>
            <p:cNvSpPr>
              <a:spLocks noChangeArrowheads="1"/>
            </p:cNvSpPr>
            <p:nvPr/>
          </p:nvSpPr>
          <p:spPr bwMode="auto">
            <a:xfrm>
              <a:off x="4214579" y="5147863"/>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13" name="AutoShape 35"/>
            <p:cNvSpPr>
              <a:spLocks noChangeShapeType="1"/>
            </p:cNvSpPr>
            <p:nvPr/>
          </p:nvSpPr>
          <p:spPr bwMode="auto">
            <a:xfrm flipH="1">
              <a:off x="3619246" y="4225337"/>
              <a:ext cx="407166" cy="30955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0">
                <a:solidFill>
                  <a:srgbClr val="0000FF"/>
                </a:solidFill>
                <a:ea typeface="仿宋" pitchFamily="49" charset="-122"/>
                <a:cs typeface="Times New Roman" pitchFamily="18" charset="0"/>
              </a:endParaRPr>
            </a:p>
          </p:txBody>
        </p:sp>
        <p:sp>
          <p:nvSpPr>
            <p:cNvPr id="14" name="AutoShape 34"/>
            <p:cNvSpPr>
              <a:spLocks noChangeShapeType="1"/>
            </p:cNvSpPr>
            <p:nvPr/>
          </p:nvSpPr>
          <p:spPr bwMode="auto">
            <a:xfrm>
              <a:off x="4260292" y="4225337"/>
              <a:ext cx="431617" cy="30955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0">
                <a:solidFill>
                  <a:srgbClr val="0000FF"/>
                </a:solidFill>
                <a:ea typeface="仿宋" pitchFamily="49" charset="-122"/>
                <a:cs typeface="Times New Roman" pitchFamily="18" charset="0"/>
              </a:endParaRPr>
            </a:p>
          </p:txBody>
        </p:sp>
        <p:sp>
          <p:nvSpPr>
            <p:cNvPr id="15" name="AutoShape 33"/>
            <p:cNvSpPr>
              <a:spLocks noChangeShapeType="1"/>
            </p:cNvSpPr>
            <p:nvPr/>
          </p:nvSpPr>
          <p:spPr bwMode="auto">
            <a:xfrm flipH="1">
              <a:off x="3293939" y="4831160"/>
              <a:ext cx="208367" cy="31670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0">
                <a:solidFill>
                  <a:srgbClr val="0000FF"/>
                </a:solidFill>
                <a:ea typeface="仿宋" pitchFamily="49" charset="-122"/>
                <a:cs typeface="Times New Roman" pitchFamily="18" charset="0"/>
              </a:endParaRPr>
            </a:p>
          </p:txBody>
        </p:sp>
        <p:sp>
          <p:nvSpPr>
            <p:cNvPr id="17" name="AutoShape 32"/>
            <p:cNvSpPr>
              <a:spLocks noChangeShapeType="1"/>
            </p:cNvSpPr>
            <p:nvPr/>
          </p:nvSpPr>
          <p:spPr bwMode="auto">
            <a:xfrm flipH="1">
              <a:off x="4380422" y="4831160"/>
              <a:ext cx="194546" cy="31670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0">
                <a:solidFill>
                  <a:srgbClr val="0000FF"/>
                </a:solidFill>
                <a:ea typeface="仿宋" pitchFamily="49" charset="-122"/>
                <a:cs typeface="Times New Roman" pitchFamily="18" charset="0"/>
              </a:endParaRPr>
            </a:p>
          </p:txBody>
        </p:sp>
        <p:sp>
          <p:nvSpPr>
            <p:cNvPr id="19" name="Oval 36"/>
            <p:cNvSpPr>
              <a:spLocks noChangeArrowheads="1"/>
            </p:cNvSpPr>
            <p:nvPr/>
          </p:nvSpPr>
          <p:spPr bwMode="auto">
            <a:xfrm>
              <a:off x="4597504" y="5796292"/>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smtClean="0">
                  <a:solidFill>
                    <a:srgbClr val="0000FF"/>
                  </a:solidFill>
                  <a:ea typeface="仿宋" pitchFamily="49" charset="-122"/>
                  <a:cs typeface="Times New Roman" pitchFamily="18" charset="0"/>
                </a:rPr>
                <a:t>6</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cxnSp>
          <p:nvCxnSpPr>
            <p:cNvPr id="21" name="直接连接符 20"/>
            <p:cNvCxnSpPr>
              <a:stCxn id="12" idx="5"/>
              <a:endCxn id="19" idx="0"/>
            </p:cNvCxnSpPr>
            <p:nvPr/>
          </p:nvCxnSpPr>
          <p:spPr>
            <a:xfrm rot="16200000" flipH="1">
              <a:off x="4454547" y="5487491"/>
              <a:ext cx="351945" cy="265656"/>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23" name="灯片编号占位符 22"/>
          <p:cNvSpPr>
            <a:spLocks noGrp="1"/>
          </p:cNvSpPr>
          <p:nvPr>
            <p:ph type="sldNum" sz="quarter" idx="12"/>
          </p:nvPr>
        </p:nvSpPr>
        <p:spPr/>
        <p:txBody>
          <a:bodyPr/>
          <a:lstStyle/>
          <a:p>
            <a:fld id="{7AF016A1-9F15-429F-9EFD-84004B73C732}" type="slidenum">
              <a:rPr lang="en-US" altLang="zh-CN" smtClean="0"/>
              <a:pPr/>
              <a:t>61</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357158" y="357166"/>
            <a:ext cx="8072494" cy="116955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0"/>
              </a:spcBef>
              <a:buBlip>
                <a:blip r:embed="rId3"/>
              </a:buBlip>
            </a:pPr>
            <a:r>
              <a:rPr lang="zh-CN" altLang="zh-CN" smtClean="0">
                <a:solidFill>
                  <a:srgbClr val="0000FF"/>
                </a:solidFill>
                <a:ea typeface="楷体" pitchFamily="49" charset="-122"/>
                <a:cs typeface="Times New Roman" pitchFamily="18" charset="0"/>
              </a:rPr>
              <a:t>在一棵二叉树中如果所有分支结点都有左、右孩子结点，并且叶子结点都集中在二叉树的最下一层，这样的二叉树称为</a:t>
            </a:r>
            <a:r>
              <a:rPr lang="zh-CN" altLang="zh-CN" smtClean="0">
                <a:solidFill>
                  <a:srgbClr val="FF0000"/>
                </a:solidFill>
                <a:ea typeface="楷体" pitchFamily="49" charset="-122"/>
                <a:cs typeface="Times New Roman" pitchFamily="18" charset="0"/>
              </a:rPr>
              <a:t>满二叉树</a:t>
            </a:r>
            <a:r>
              <a:rPr lang="zh-CN" altLang="zh-CN" smtClean="0">
                <a:solidFill>
                  <a:srgbClr val="0000FF"/>
                </a:solidFill>
                <a:ea typeface="楷体" pitchFamily="49" charset="-122"/>
                <a:cs typeface="Times New Roman" pitchFamily="18" charset="0"/>
              </a:rPr>
              <a:t>。</a:t>
            </a:r>
            <a:endParaRPr lang="zh-CN" altLang="en-US" smtClean="0">
              <a:solidFill>
                <a:srgbClr val="0000FF"/>
              </a:solidFill>
              <a:ea typeface="楷体" pitchFamily="49" charset="-122"/>
              <a:cs typeface="Times New Roman" pitchFamily="18" charset="0"/>
            </a:endParaRPr>
          </a:p>
        </p:txBody>
      </p:sp>
      <p:sp>
        <p:nvSpPr>
          <p:cNvPr id="5" name="TextBox 4"/>
          <p:cNvSpPr txBox="1"/>
          <p:nvPr/>
        </p:nvSpPr>
        <p:spPr>
          <a:xfrm>
            <a:off x="357158" y="3259581"/>
            <a:ext cx="8072494" cy="116955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0"/>
              </a:spcBef>
              <a:buBlip>
                <a:blip r:embed="rId3"/>
              </a:buBlip>
            </a:pPr>
            <a:r>
              <a:rPr lang="zh-CN" altLang="zh-CN" smtClean="0">
                <a:solidFill>
                  <a:srgbClr val="0000FF"/>
                </a:solidFill>
                <a:ea typeface="楷体" pitchFamily="49" charset="-122"/>
                <a:cs typeface="Times New Roman" pitchFamily="18" charset="0"/>
              </a:rPr>
              <a:t>在一棵二叉树中如果最多只有最下面两层的结点的度数可以小于</a:t>
            </a:r>
            <a:r>
              <a:rPr lang="en-US" altLang="zh-CN" smtClean="0">
                <a:solidFill>
                  <a:srgbClr val="0000FF"/>
                </a:solidFill>
                <a:ea typeface="楷体" pitchFamily="49" charset="-122"/>
                <a:cs typeface="Times New Roman" pitchFamily="18" charset="0"/>
              </a:rPr>
              <a:t>2</a:t>
            </a:r>
            <a:r>
              <a:rPr lang="zh-CN" altLang="zh-CN" smtClean="0">
                <a:solidFill>
                  <a:srgbClr val="0000FF"/>
                </a:solidFill>
                <a:ea typeface="楷体" pitchFamily="49" charset="-122"/>
                <a:cs typeface="Times New Roman" pitchFamily="18" charset="0"/>
              </a:rPr>
              <a:t>，并且最下面一层的叶子结点都依次排列在该层最左边的位置上，则这样的二叉树称为</a:t>
            </a:r>
            <a:r>
              <a:rPr lang="zh-CN" altLang="zh-CN" smtClean="0">
                <a:solidFill>
                  <a:srgbClr val="FF0000"/>
                </a:solidFill>
                <a:ea typeface="楷体" pitchFamily="49" charset="-122"/>
                <a:cs typeface="Times New Roman" pitchFamily="18" charset="0"/>
              </a:rPr>
              <a:t>完全二叉树</a:t>
            </a:r>
            <a:r>
              <a:rPr lang="zh-CN" altLang="zh-CN" smtClean="0">
                <a:solidFill>
                  <a:srgbClr val="0000FF"/>
                </a:solidFill>
                <a:ea typeface="楷体" pitchFamily="49" charset="-122"/>
                <a:cs typeface="Times New Roman" pitchFamily="18" charset="0"/>
              </a:rPr>
              <a:t>。</a:t>
            </a:r>
            <a:endParaRPr lang="zh-CN" altLang="en-US" smtClean="0">
              <a:solidFill>
                <a:srgbClr val="0000FF"/>
              </a:solidFill>
              <a:ea typeface="楷体" pitchFamily="49" charset="-122"/>
              <a:cs typeface="Times New Roman" pitchFamily="18" charset="0"/>
            </a:endParaRPr>
          </a:p>
        </p:txBody>
      </p:sp>
      <p:grpSp>
        <p:nvGrpSpPr>
          <p:cNvPr id="79" name="组合 78"/>
          <p:cNvGrpSpPr/>
          <p:nvPr/>
        </p:nvGrpSpPr>
        <p:grpSpPr>
          <a:xfrm>
            <a:off x="1954298" y="1381111"/>
            <a:ext cx="2117636" cy="1704986"/>
            <a:chOff x="1954298" y="1381111"/>
            <a:chExt cx="2117636" cy="1704986"/>
          </a:xfrm>
        </p:grpSpPr>
        <p:sp>
          <p:nvSpPr>
            <p:cNvPr id="9" name="Oval 38"/>
            <p:cNvSpPr>
              <a:spLocks noChangeArrowheads="1"/>
            </p:cNvSpPr>
            <p:nvPr/>
          </p:nvSpPr>
          <p:spPr bwMode="auto">
            <a:xfrm>
              <a:off x="3398202" y="2034559"/>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7" name="Oval 40"/>
            <p:cNvSpPr>
              <a:spLocks noChangeArrowheads="1"/>
            </p:cNvSpPr>
            <p:nvPr/>
          </p:nvSpPr>
          <p:spPr bwMode="auto">
            <a:xfrm>
              <a:off x="2868695" y="1381111"/>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8" name="Oval 39"/>
            <p:cNvSpPr>
              <a:spLocks noChangeArrowheads="1"/>
            </p:cNvSpPr>
            <p:nvPr/>
          </p:nvSpPr>
          <p:spPr bwMode="auto">
            <a:xfrm>
              <a:off x="2325539" y="2034559"/>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0" name="Oval 37"/>
            <p:cNvSpPr>
              <a:spLocks noChangeArrowheads="1"/>
            </p:cNvSpPr>
            <p:nvPr/>
          </p:nvSpPr>
          <p:spPr bwMode="auto">
            <a:xfrm>
              <a:off x="1954298" y="2738745"/>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1" name="Oval 36"/>
            <p:cNvSpPr>
              <a:spLocks noChangeArrowheads="1"/>
            </p:cNvSpPr>
            <p:nvPr/>
          </p:nvSpPr>
          <p:spPr bwMode="auto">
            <a:xfrm>
              <a:off x="3086715" y="2738745"/>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7" name="Oval 36"/>
            <p:cNvSpPr>
              <a:spLocks noChangeArrowheads="1"/>
            </p:cNvSpPr>
            <p:nvPr/>
          </p:nvSpPr>
          <p:spPr bwMode="auto">
            <a:xfrm>
              <a:off x="2643174" y="2738745"/>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9" name="Oval 36"/>
            <p:cNvSpPr>
              <a:spLocks noChangeArrowheads="1"/>
            </p:cNvSpPr>
            <p:nvPr/>
          </p:nvSpPr>
          <p:spPr bwMode="auto">
            <a:xfrm>
              <a:off x="3740248" y="2738745"/>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cxnSp>
          <p:nvCxnSpPr>
            <p:cNvPr id="21" name="直接连接符 20"/>
            <p:cNvCxnSpPr>
              <a:stCxn id="8" idx="5"/>
              <a:endCxn id="17" idx="0"/>
            </p:cNvCxnSpPr>
            <p:nvPr/>
          </p:nvCxnSpPr>
          <p:spPr>
            <a:xfrm rot="16200000" flipH="1">
              <a:off x="2504983" y="2434711"/>
              <a:ext cx="407702" cy="200366"/>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3" name="直接连接符 22"/>
            <p:cNvCxnSpPr>
              <a:stCxn id="9" idx="5"/>
              <a:endCxn id="19" idx="0"/>
            </p:cNvCxnSpPr>
            <p:nvPr/>
          </p:nvCxnSpPr>
          <p:spPr>
            <a:xfrm rot="16200000" flipH="1">
              <a:off x="3589851" y="2422505"/>
              <a:ext cx="407702" cy="224777"/>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6" name="直接连接符 25"/>
            <p:cNvCxnSpPr>
              <a:stCxn id="7" idx="5"/>
              <a:endCxn id="9" idx="0"/>
            </p:cNvCxnSpPr>
            <p:nvPr/>
          </p:nvCxnSpPr>
          <p:spPr>
            <a:xfrm rot="16200000" flipH="1">
              <a:off x="3179444" y="1649958"/>
              <a:ext cx="356964" cy="412238"/>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8" name="直接连接符 27"/>
            <p:cNvCxnSpPr>
              <a:stCxn id="7" idx="3"/>
              <a:endCxn id="8" idx="0"/>
            </p:cNvCxnSpPr>
            <p:nvPr/>
          </p:nvCxnSpPr>
          <p:spPr>
            <a:xfrm rot="5400000">
              <a:off x="2525844" y="1643134"/>
              <a:ext cx="356964" cy="425887"/>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0" name="直接连接符 29"/>
            <p:cNvCxnSpPr>
              <a:stCxn id="8" idx="3"/>
              <a:endCxn id="10" idx="0"/>
            </p:cNvCxnSpPr>
            <p:nvPr/>
          </p:nvCxnSpPr>
          <p:spPr>
            <a:xfrm rot="5400000">
              <a:off x="2043276" y="2407908"/>
              <a:ext cx="407702" cy="25397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2" name="直接连接符 31"/>
            <p:cNvCxnSpPr>
              <a:stCxn id="9" idx="3"/>
              <a:endCxn id="11" idx="0"/>
            </p:cNvCxnSpPr>
            <p:nvPr/>
          </p:nvCxnSpPr>
          <p:spPr>
            <a:xfrm rot="5400000">
              <a:off x="3145816" y="2437785"/>
              <a:ext cx="407702" cy="194218"/>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43" name="组合 42"/>
          <p:cNvGrpSpPr/>
          <p:nvPr/>
        </p:nvGrpSpPr>
        <p:grpSpPr>
          <a:xfrm>
            <a:off x="1857356" y="1357298"/>
            <a:ext cx="2419367" cy="1436849"/>
            <a:chOff x="1857356" y="1357298"/>
            <a:chExt cx="2419367" cy="1436849"/>
          </a:xfrm>
        </p:grpSpPr>
        <p:sp>
          <p:nvSpPr>
            <p:cNvPr id="24" name="TextBox 23"/>
            <p:cNvSpPr txBox="1"/>
            <p:nvPr/>
          </p:nvSpPr>
          <p:spPr>
            <a:xfrm>
              <a:off x="3286116" y="1357298"/>
              <a:ext cx="214314" cy="246221"/>
            </a:xfrm>
            <a:prstGeom prst="rect">
              <a:avLst/>
            </a:prstGeom>
            <a:noFill/>
          </p:spPr>
          <p:txBody>
            <a:bodyPr wrap="square" lIns="0" tIns="0" rIns="0" bIns="0" rtlCol="0">
              <a:spAutoFit/>
            </a:bodyPr>
            <a:lstStyle/>
            <a:p>
              <a:pPr algn="l">
                <a:lnSpc>
                  <a:spcPct val="100000"/>
                </a:lnSpc>
                <a:spcBef>
                  <a:spcPts val="0"/>
                </a:spcBef>
              </a:pPr>
              <a:r>
                <a:rPr lang="en-US" altLang="zh-CN" sz="1600" b="0" smtClean="0">
                  <a:solidFill>
                    <a:srgbClr val="FF00FF"/>
                  </a:solidFill>
                  <a:latin typeface="Consolas" pitchFamily="49" charset="0"/>
                  <a:ea typeface="楷体" pitchFamily="49" charset="-122"/>
                  <a:cs typeface="Consolas" pitchFamily="49" charset="0"/>
                </a:rPr>
                <a:t>0</a:t>
              </a:r>
              <a:endParaRPr lang="zh-CN" altLang="en-US" sz="1600" b="0" smtClean="0">
                <a:solidFill>
                  <a:srgbClr val="FF00FF"/>
                </a:solidFill>
                <a:latin typeface="Consolas" pitchFamily="49" charset="0"/>
                <a:ea typeface="楷体" pitchFamily="49" charset="-122"/>
                <a:cs typeface="Consolas" pitchFamily="49" charset="0"/>
              </a:endParaRPr>
            </a:p>
          </p:txBody>
        </p:sp>
        <p:sp>
          <p:nvSpPr>
            <p:cNvPr id="36" name="TextBox 35"/>
            <p:cNvSpPr txBox="1"/>
            <p:nvPr/>
          </p:nvSpPr>
          <p:spPr>
            <a:xfrm>
              <a:off x="2200258" y="1909751"/>
              <a:ext cx="285752" cy="246221"/>
            </a:xfrm>
            <a:prstGeom prst="rect">
              <a:avLst/>
            </a:prstGeom>
            <a:noFill/>
          </p:spPr>
          <p:txBody>
            <a:bodyPr wrap="square" lIns="0" tIns="0" rIns="0" bIns="0" rtlCol="0">
              <a:spAutoFit/>
            </a:bodyPr>
            <a:lstStyle/>
            <a:p>
              <a:pPr algn="l">
                <a:lnSpc>
                  <a:spcPct val="100000"/>
                </a:lnSpc>
                <a:spcBef>
                  <a:spcPts val="0"/>
                </a:spcBef>
              </a:pPr>
              <a:r>
                <a:rPr lang="en-US" altLang="zh-CN" sz="1600" b="0" smtClean="0">
                  <a:solidFill>
                    <a:srgbClr val="FF00FF"/>
                  </a:solidFill>
                  <a:latin typeface="Consolas" pitchFamily="49" charset="0"/>
                  <a:ea typeface="楷体" pitchFamily="49" charset="-122"/>
                  <a:cs typeface="Consolas" pitchFamily="49" charset="0"/>
                </a:rPr>
                <a:t>1</a:t>
              </a:r>
              <a:endParaRPr lang="zh-CN" altLang="en-US" sz="1600" b="0" smtClean="0">
                <a:solidFill>
                  <a:srgbClr val="FF00FF"/>
                </a:solidFill>
                <a:latin typeface="Consolas" pitchFamily="49" charset="0"/>
                <a:ea typeface="楷体" pitchFamily="49" charset="-122"/>
                <a:cs typeface="Consolas" pitchFamily="49" charset="0"/>
              </a:endParaRPr>
            </a:p>
          </p:txBody>
        </p:sp>
        <p:sp>
          <p:nvSpPr>
            <p:cNvPr id="37" name="TextBox 36"/>
            <p:cNvSpPr txBox="1"/>
            <p:nvPr/>
          </p:nvSpPr>
          <p:spPr>
            <a:xfrm>
              <a:off x="3786182" y="1968333"/>
              <a:ext cx="285752" cy="246221"/>
            </a:xfrm>
            <a:prstGeom prst="rect">
              <a:avLst/>
            </a:prstGeom>
            <a:noFill/>
          </p:spPr>
          <p:txBody>
            <a:bodyPr wrap="square" lIns="0" tIns="0" rIns="0" bIns="0" rtlCol="0">
              <a:spAutoFit/>
            </a:bodyPr>
            <a:lstStyle/>
            <a:p>
              <a:pPr algn="l">
                <a:lnSpc>
                  <a:spcPct val="100000"/>
                </a:lnSpc>
                <a:spcBef>
                  <a:spcPts val="0"/>
                </a:spcBef>
              </a:pPr>
              <a:r>
                <a:rPr lang="en-US" altLang="zh-CN" sz="1600" b="0" smtClean="0">
                  <a:solidFill>
                    <a:srgbClr val="FF00FF"/>
                  </a:solidFill>
                  <a:latin typeface="Consolas" pitchFamily="49" charset="0"/>
                  <a:ea typeface="楷体" pitchFamily="49" charset="-122"/>
                  <a:cs typeface="Consolas" pitchFamily="49" charset="0"/>
                </a:rPr>
                <a:t>2</a:t>
              </a:r>
              <a:endParaRPr lang="zh-CN" altLang="en-US" sz="1600" b="0" smtClean="0">
                <a:solidFill>
                  <a:srgbClr val="FF00FF"/>
                </a:solidFill>
                <a:latin typeface="Consolas" pitchFamily="49" charset="0"/>
                <a:ea typeface="楷体" pitchFamily="49" charset="-122"/>
                <a:cs typeface="Consolas" pitchFamily="49" charset="0"/>
              </a:endParaRPr>
            </a:p>
          </p:txBody>
        </p:sp>
        <p:sp>
          <p:nvSpPr>
            <p:cNvPr id="38" name="TextBox 37"/>
            <p:cNvSpPr txBox="1"/>
            <p:nvPr/>
          </p:nvSpPr>
          <p:spPr>
            <a:xfrm>
              <a:off x="3397746" y="2547926"/>
              <a:ext cx="285752" cy="246221"/>
            </a:xfrm>
            <a:prstGeom prst="rect">
              <a:avLst/>
            </a:prstGeom>
            <a:noFill/>
          </p:spPr>
          <p:txBody>
            <a:bodyPr wrap="square" lIns="0" tIns="0" rIns="0" bIns="0" rtlCol="0">
              <a:spAutoFit/>
            </a:bodyPr>
            <a:lstStyle/>
            <a:p>
              <a:pPr algn="l">
                <a:lnSpc>
                  <a:spcPct val="100000"/>
                </a:lnSpc>
                <a:spcBef>
                  <a:spcPts val="0"/>
                </a:spcBef>
              </a:pPr>
              <a:r>
                <a:rPr lang="en-US" altLang="zh-CN" sz="1600" b="0" smtClean="0">
                  <a:solidFill>
                    <a:srgbClr val="FF00FF"/>
                  </a:solidFill>
                  <a:latin typeface="Consolas" pitchFamily="49" charset="0"/>
                  <a:ea typeface="楷体" pitchFamily="49" charset="-122"/>
                  <a:cs typeface="Consolas" pitchFamily="49" charset="0"/>
                </a:rPr>
                <a:t>5</a:t>
              </a:r>
              <a:endParaRPr lang="zh-CN" altLang="en-US" sz="1600" b="0" smtClean="0">
                <a:solidFill>
                  <a:srgbClr val="FF00FF"/>
                </a:solidFill>
                <a:latin typeface="Consolas" pitchFamily="49" charset="0"/>
                <a:ea typeface="楷体" pitchFamily="49" charset="-122"/>
                <a:cs typeface="Consolas" pitchFamily="49" charset="0"/>
              </a:endParaRPr>
            </a:p>
          </p:txBody>
        </p:sp>
        <p:sp>
          <p:nvSpPr>
            <p:cNvPr id="39" name="TextBox 38"/>
            <p:cNvSpPr txBox="1"/>
            <p:nvPr/>
          </p:nvSpPr>
          <p:spPr>
            <a:xfrm>
              <a:off x="2552686" y="2547926"/>
              <a:ext cx="285752" cy="246221"/>
            </a:xfrm>
            <a:prstGeom prst="rect">
              <a:avLst/>
            </a:prstGeom>
            <a:noFill/>
          </p:spPr>
          <p:txBody>
            <a:bodyPr wrap="square" lIns="0" tIns="0" rIns="0" bIns="0" rtlCol="0">
              <a:spAutoFit/>
            </a:bodyPr>
            <a:lstStyle/>
            <a:p>
              <a:pPr algn="l">
                <a:lnSpc>
                  <a:spcPct val="100000"/>
                </a:lnSpc>
                <a:spcBef>
                  <a:spcPts val="0"/>
                </a:spcBef>
              </a:pPr>
              <a:r>
                <a:rPr lang="en-US" altLang="zh-CN" sz="1600" b="0" smtClean="0">
                  <a:solidFill>
                    <a:srgbClr val="FF00FF"/>
                  </a:solidFill>
                  <a:latin typeface="Consolas" pitchFamily="49" charset="0"/>
                  <a:ea typeface="楷体" pitchFamily="49" charset="-122"/>
                  <a:cs typeface="Consolas" pitchFamily="49" charset="0"/>
                </a:rPr>
                <a:t>4</a:t>
              </a:r>
              <a:endParaRPr lang="zh-CN" altLang="en-US" sz="1600" b="0" smtClean="0">
                <a:solidFill>
                  <a:srgbClr val="FF00FF"/>
                </a:solidFill>
                <a:latin typeface="Consolas" pitchFamily="49" charset="0"/>
                <a:ea typeface="楷体" pitchFamily="49" charset="-122"/>
                <a:cs typeface="Consolas" pitchFamily="49" charset="0"/>
              </a:endParaRPr>
            </a:p>
          </p:txBody>
        </p:sp>
        <p:sp>
          <p:nvSpPr>
            <p:cNvPr id="40" name="TextBox 39"/>
            <p:cNvSpPr txBox="1"/>
            <p:nvPr/>
          </p:nvSpPr>
          <p:spPr>
            <a:xfrm>
              <a:off x="1857356" y="2547926"/>
              <a:ext cx="285752" cy="246221"/>
            </a:xfrm>
            <a:prstGeom prst="rect">
              <a:avLst/>
            </a:prstGeom>
            <a:noFill/>
          </p:spPr>
          <p:txBody>
            <a:bodyPr wrap="square" lIns="0" tIns="0" rIns="0" bIns="0" rtlCol="0">
              <a:spAutoFit/>
            </a:bodyPr>
            <a:lstStyle/>
            <a:p>
              <a:pPr algn="l">
                <a:lnSpc>
                  <a:spcPct val="100000"/>
                </a:lnSpc>
                <a:spcBef>
                  <a:spcPts val="0"/>
                </a:spcBef>
              </a:pPr>
              <a:r>
                <a:rPr lang="en-US" altLang="zh-CN" sz="1600" b="0" smtClean="0">
                  <a:solidFill>
                    <a:srgbClr val="FF00FF"/>
                  </a:solidFill>
                  <a:latin typeface="Consolas" pitchFamily="49" charset="0"/>
                  <a:ea typeface="楷体" pitchFamily="49" charset="-122"/>
                  <a:cs typeface="Consolas" pitchFamily="49" charset="0"/>
                </a:rPr>
                <a:t>3</a:t>
              </a:r>
              <a:endParaRPr lang="zh-CN" altLang="en-US" sz="1600" b="0" smtClean="0">
                <a:solidFill>
                  <a:srgbClr val="FF00FF"/>
                </a:solidFill>
                <a:latin typeface="Consolas" pitchFamily="49" charset="0"/>
                <a:ea typeface="楷体" pitchFamily="49" charset="-122"/>
                <a:cs typeface="Consolas" pitchFamily="49" charset="0"/>
              </a:endParaRPr>
            </a:p>
          </p:txBody>
        </p:sp>
        <p:sp>
          <p:nvSpPr>
            <p:cNvPr id="41" name="TextBox 40"/>
            <p:cNvSpPr txBox="1"/>
            <p:nvPr/>
          </p:nvSpPr>
          <p:spPr>
            <a:xfrm>
              <a:off x="3990971" y="2547926"/>
              <a:ext cx="285752" cy="246221"/>
            </a:xfrm>
            <a:prstGeom prst="rect">
              <a:avLst/>
            </a:prstGeom>
            <a:noFill/>
          </p:spPr>
          <p:txBody>
            <a:bodyPr wrap="square" lIns="0" tIns="0" rIns="0" bIns="0" rtlCol="0">
              <a:spAutoFit/>
            </a:bodyPr>
            <a:lstStyle/>
            <a:p>
              <a:pPr algn="l">
                <a:lnSpc>
                  <a:spcPct val="100000"/>
                </a:lnSpc>
                <a:spcBef>
                  <a:spcPts val="0"/>
                </a:spcBef>
              </a:pPr>
              <a:r>
                <a:rPr lang="en-US" altLang="zh-CN" sz="1600" b="0" smtClean="0">
                  <a:solidFill>
                    <a:srgbClr val="FF00FF"/>
                  </a:solidFill>
                  <a:latin typeface="Consolas" pitchFamily="49" charset="0"/>
                  <a:ea typeface="楷体" pitchFamily="49" charset="-122"/>
                  <a:cs typeface="Consolas" pitchFamily="49" charset="0"/>
                </a:rPr>
                <a:t>6</a:t>
              </a:r>
              <a:endParaRPr lang="zh-CN" altLang="en-US" sz="1600" b="0" smtClean="0">
                <a:solidFill>
                  <a:srgbClr val="FF00FF"/>
                </a:solidFill>
                <a:latin typeface="Consolas" pitchFamily="49" charset="0"/>
                <a:ea typeface="楷体" pitchFamily="49" charset="-122"/>
                <a:cs typeface="Consolas" pitchFamily="49" charset="0"/>
              </a:endParaRPr>
            </a:p>
          </p:txBody>
        </p:sp>
      </p:grpSp>
      <p:grpSp>
        <p:nvGrpSpPr>
          <p:cNvPr id="102" name="组合 101"/>
          <p:cNvGrpSpPr/>
          <p:nvPr/>
        </p:nvGrpSpPr>
        <p:grpSpPr>
          <a:xfrm>
            <a:off x="2025736" y="4501616"/>
            <a:ext cx="1775590" cy="1704986"/>
            <a:chOff x="2025736" y="4501616"/>
            <a:chExt cx="1775590" cy="1704986"/>
          </a:xfrm>
        </p:grpSpPr>
        <p:sp>
          <p:nvSpPr>
            <p:cNvPr id="81" name="Oval 38"/>
            <p:cNvSpPr>
              <a:spLocks noChangeArrowheads="1"/>
            </p:cNvSpPr>
            <p:nvPr/>
          </p:nvSpPr>
          <p:spPr bwMode="auto">
            <a:xfrm>
              <a:off x="3469640" y="5155064"/>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82" name="Oval 40"/>
            <p:cNvSpPr>
              <a:spLocks noChangeArrowheads="1"/>
            </p:cNvSpPr>
            <p:nvPr/>
          </p:nvSpPr>
          <p:spPr bwMode="auto">
            <a:xfrm>
              <a:off x="2940133" y="4501616"/>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83" name="Oval 39"/>
            <p:cNvSpPr>
              <a:spLocks noChangeArrowheads="1"/>
            </p:cNvSpPr>
            <p:nvPr/>
          </p:nvSpPr>
          <p:spPr bwMode="auto">
            <a:xfrm>
              <a:off x="2396977" y="5155064"/>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84" name="Oval 37"/>
            <p:cNvSpPr>
              <a:spLocks noChangeArrowheads="1"/>
            </p:cNvSpPr>
            <p:nvPr/>
          </p:nvSpPr>
          <p:spPr bwMode="auto">
            <a:xfrm>
              <a:off x="2025736" y="5859250"/>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86" name="Oval 36"/>
            <p:cNvSpPr>
              <a:spLocks noChangeArrowheads="1"/>
            </p:cNvSpPr>
            <p:nvPr/>
          </p:nvSpPr>
          <p:spPr bwMode="auto">
            <a:xfrm>
              <a:off x="2714612" y="5859250"/>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cxnSp>
          <p:nvCxnSpPr>
            <p:cNvPr id="88" name="直接连接符 87"/>
            <p:cNvCxnSpPr>
              <a:stCxn id="83" idx="5"/>
              <a:endCxn id="86" idx="0"/>
            </p:cNvCxnSpPr>
            <p:nvPr/>
          </p:nvCxnSpPr>
          <p:spPr>
            <a:xfrm rot="16200000" flipH="1">
              <a:off x="2576421" y="5555216"/>
              <a:ext cx="407702" cy="200366"/>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90" name="直接连接符 89"/>
            <p:cNvCxnSpPr>
              <a:stCxn id="82" idx="5"/>
              <a:endCxn id="81" idx="0"/>
            </p:cNvCxnSpPr>
            <p:nvPr/>
          </p:nvCxnSpPr>
          <p:spPr>
            <a:xfrm rot="16200000" flipH="1">
              <a:off x="3250882" y="4770463"/>
              <a:ext cx="356964" cy="412238"/>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91" name="直接连接符 90"/>
            <p:cNvCxnSpPr>
              <a:stCxn id="82" idx="3"/>
              <a:endCxn id="83" idx="0"/>
            </p:cNvCxnSpPr>
            <p:nvPr/>
          </p:nvCxnSpPr>
          <p:spPr>
            <a:xfrm rot="5400000">
              <a:off x="2597282" y="4763639"/>
              <a:ext cx="356964" cy="425887"/>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92" name="直接连接符 91"/>
            <p:cNvCxnSpPr>
              <a:stCxn id="83" idx="3"/>
              <a:endCxn id="84" idx="0"/>
            </p:cNvCxnSpPr>
            <p:nvPr/>
          </p:nvCxnSpPr>
          <p:spPr>
            <a:xfrm rot="5400000">
              <a:off x="2114714" y="5528413"/>
              <a:ext cx="407702" cy="253972"/>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94" name="组合 93"/>
          <p:cNvGrpSpPr/>
          <p:nvPr/>
        </p:nvGrpSpPr>
        <p:grpSpPr>
          <a:xfrm>
            <a:off x="1928794" y="4500570"/>
            <a:ext cx="2214578" cy="1481148"/>
            <a:chOff x="1857356" y="1357298"/>
            <a:chExt cx="2214578" cy="1481148"/>
          </a:xfrm>
        </p:grpSpPr>
        <p:sp>
          <p:nvSpPr>
            <p:cNvPr id="95" name="TextBox 94"/>
            <p:cNvSpPr txBox="1"/>
            <p:nvPr/>
          </p:nvSpPr>
          <p:spPr>
            <a:xfrm>
              <a:off x="3286116" y="1357298"/>
              <a:ext cx="214314" cy="246221"/>
            </a:xfrm>
            <a:prstGeom prst="rect">
              <a:avLst/>
            </a:prstGeom>
            <a:noFill/>
          </p:spPr>
          <p:txBody>
            <a:bodyPr wrap="square" lIns="0" tIns="0" rIns="0" bIns="0" rtlCol="0">
              <a:spAutoFit/>
            </a:bodyPr>
            <a:lstStyle/>
            <a:p>
              <a:pPr algn="l">
                <a:lnSpc>
                  <a:spcPct val="100000"/>
                </a:lnSpc>
                <a:spcBef>
                  <a:spcPts val="0"/>
                </a:spcBef>
              </a:pPr>
              <a:r>
                <a:rPr lang="en-US" altLang="zh-CN" sz="1600" b="0" smtClean="0">
                  <a:solidFill>
                    <a:srgbClr val="FF00FF"/>
                  </a:solidFill>
                  <a:latin typeface="Consolas" pitchFamily="49" charset="0"/>
                  <a:ea typeface="楷体" pitchFamily="49" charset="-122"/>
                  <a:cs typeface="Consolas" pitchFamily="49" charset="0"/>
                </a:rPr>
                <a:t>0</a:t>
              </a:r>
              <a:endParaRPr lang="zh-CN" altLang="en-US" sz="1600" b="0" smtClean="0">
                <a:solidFill>
                  <a:srgbClr val="FF00FF"/>
                </a:solidFill>
                <a:latin typeface="Consolas" pitchFamily="49" charset="0"/>
                <a:ea typeface="楷体" pitchFamily="49" charset="-122"/>
                <a:cs typeface="Consolas" pitchFamily="49" charset="0"/>
              </a:endParaRPr>
            </a:p>
          </p:txBody>
        </p:sp>
        <p:sp>
          <p:nvSpPr>
            <p:cNvPr id="96" name="TextBox 95"/>
            <p:cNvSpPr txBox="1"/>
            <p:nvPr/>
          </p:nvSpPr>
          <p:spPr>
            <a:xfrm>
              <a:off x="2200258" y="1909751"/>
              <a:ext cx="285752" cy="246221"/>
            </a:xfrm>
            <a:prstGeom prst="rect">
              <a:avLst/>
            </a:prstGeom>
            <a:noFill/>
          </p:spPr>
          <p:txBody>
            <a:bodyPr wrap="square" lIns="0" tIns="0" rIns="0" bIns="0" rtlCol="0">
              <a:spAutoFit/>
            </a:bodyPr>
            <a:lstStyle/>
            <a:p>
              <a:pPr algn="l">
                <a:lnSpc>
                  <a:spcPct val="100000"/>
                </a:lnSpc>
                <a:spcBef>
                  <a:spcPts val="0"/>
                </a:spcBef>
              </a:pPr>
              <a:r>
                <a:rPr lang="en-US" altLang="zh-CN" sz="1600" b="0" smtClean="0">
                  <a:solidFill>
                    <a:srgbClr val="FF00FF"/>
                  </a:solidFill>
                  <a:latin typeface="Consolas" pitchFamily="49" charset="0"/>
                  <a:ea typeface="楷体" pitchFamily="49" charset="-122"/>
                  <a:cs typeface="Consolas" pitchFamily="49" charset="0"/>
                </a:rPr>
                <a:t>1</a:t>
              </a:r>
              <a:endParaRPr lang="zh-CN" altLang="en-US" sz="1600" b="0" smtClean="0">
                <a:solidFill>
                  <a:srgbClr val="FF00FF"/>
                </a:solidFill>
                <a:latin typeface="Consolas" pitchFamily="49" charset="0"/>
                <a:ea typeface="楷体" pitchFamily="49" charset="-122"/>
                <a:cs typeface="Consolas" pitchFamily="49" charset="0"/>
              </a:endParaRPr>
            </a:p>
          </p:txBody>
        </p:sp>
        <p:sp>
          <p:nvSpPr>
            <p:cNvPr id="97" name="TextBox 96"/>
            <p:cNvSpPr txBox="1"/>
            <p:nvPr/>
          </p:nvSpPr>
          <p:spPr>
            <a:xfrm>
              <a:off x="3786182" y="1968333"/>
              <a:ext cx="285752" cy="246221"/>
            </a:xfrm>
            <a:prstGeom prst="rect">
              <a:avLst/>
            </a:prstGeom>
            <a:noFill/>
          </p:spPr>
          <p:txBody>
            <a:bodyPr wrap="square" lIns="0" tIns="0" rIns="0" bIns="0" rtlCol="0">
              <a:spAutoFit/>
            </a:bodyPr>
            <a:lstStyle/>
            <a:p>
              <a:pPr algn="l">
                <a:lnSpc>
                  <a:spcPct val="100000"/>
                </a:lnSpc>
                <a:spcBef>
                  <a:spcPts val="0"/>
                </a:spcBef>
              </a:pPr>
              <a:r>
                <a:rPr lang="en-US" altLang="zh-CN" sz="1600" b="0" smtClean="0">
                  <a:solidFill>
                    <a:srgbClr val="FF00FF"/>
                  </a:solidFill>
                  <a:latin typeface="Consolas" pitchFamily="49" charset="0"/>
                  <a:ea typeface="楷体" pitchFamily="49" charset="-122"/>
                  <a:cs typeface="Consolas" pitchFamily="49" charset="0"/>
                </a:rPr>
                <a:t>2</a:t>
              </a:r>
              <a:endParaRPr lang="zh-CN" altLang="en-US" sz="1600" b="0" smtClean="0">
                <a:solidFill>
                  <a:srgbClr val="FF00FF"/>
                </a:solidFill>
                <a:latin typeface="Consolas" pitchFamily="49" charset="0"/>
                <a:ea typeface="楷体" pitchFamily="49" charset="-122"/>
                <a:cs typeface="Consolas" pitchFamily="49" charset="0"/>
              </a:endParaRPr>
            </a:p>
          </p:txBody>
        </p:sp>
        <p:sp>
          <p:nvSpPr>
            <p:cNvPr id="99" name="TextBox 98"/>
            <p:cNvSpPr txBox="1"/>
            <p:nvPr/>
          </p:nvSpPr>
          <p:spPr>
            <a:xfrm>
              <a:off x="2552686" y="2592225"/>
              <a:ext cx="285752" cy="246221"/>
            </a:xfrm>
            <a:prstGeom prst="rect">
              <a:avLst/>
            </a:prstGeom>
            <a:noFill/>
          </p:spPr>
          <p:txBody>
            <a:bodyPr wrap="square" lIns="0" tIns="0" rIns="0" bIns="0" rtlCol="0">
              <a:spAutoFit/>
            </a:bodyPr>
            <a:lstStyle/>
            <a:p>
              <a:pPr algn="l">
                <a:lnSpc>
                  <a:spcPct val="100000"/>
                </a:lnSpc>
                <a:spcBef>
                  <a:spcPts val="0"/>
                </a:spcBef>
              </a:pPr>
              <a:r>
                <a:rPr lang="en-US" altLang="zh-CN" sz="1600" b="0" smtClean="0">
                  <a:solidFill>
                    <a:srgbClr val="FF00FF"/>
                  </a:solidFill>
                  <a:latin typeface="Consolas" pitchFamily="49" charset="0"/>
                  <a:ea typeface="楷体" pitchFamily="49" charset="-122"/>
                  <a:cs typeface="Consolas" pitchFamily="49" charset="0"/>
                </a:rPr>
                <a:t>4</a:t>
              </a:r>
              <a:endParaRPr lang="zh-CN" altLang="en-US" sz="1600" b="0" smtClean="0">
                <a:solidFill>
                  <a:srgbClr val="FF00FF"/>
                </a:solidFill>
                <a:latin typeface="Consolas" pitchFamily="49" charset="0"/>
                <a:ea typeface="楷体" pitchFamily="49" charset="-122"/>
                <a:cs typeface="Consolas" pitchFamily="49" charset="0"/>
              </a:endParaRPr>
            </a:p>
          </p:txBody>
        </p:sp>
        <p:sp>
          <p:nvSpPr>
            <p:cNvPr id="100" name="TextBox 99"/>
            <p:cNvSpPr txBox="1"/>
            <p:nvPr/>
          </p:nvSpPr>
          <p:spPr>
            <a:xfrm>
              <a:off x="1857356" y="2547926"/>
              <a:ext cx="285752" cy="246221"/>
            </a:xfrm>
            <a:prstGeom prst="rect">
              <a:avLst/>
            </a:prstGeom>
            <a:noFill/>
          </p:spPr>
          <p:txBody>
            <a:bodyPr wrap="square" lIns="0" tIns="0" rIns="0" bIns="0" rtlCol="0">
              <a:spAutoFit/>
            </a:bodyPr>
            <a:lstStyle/>
            <a:p>
              <a:pPr algn="l">
                <a:lnSpc>
                  <a:spcPct val="100000"/>
                </a:lnSpc>
                <a:spcBef>
                  <a:spcPts val="0"/>
                </a:spcBef>
              </a:pPr>
              <a:r>
                <a:rPr lang="en-US" altLang="zh-CN" sz="1600" b="0" smtClean="0">
                  <a:solidFill>
                    <a:srgbClr val="FF00FF"/>
                  </a:solidFill>
                  <a:latin typeface="Consolas" pitchFamily="49" charset="0"/>
                  <a:ea typeface="楷体" pitchFamily="49" charset="-122"/>
                  <a:cs typeface="Consolas" pitchFamily="49" charset="0"/>
                </a:rPr>
                <a:t>3</a:t>
              </a:r>
              <a:endParaRPr lang="zh-CN" altLang="en-US" sz="1600" b="0" smtClean="0">
                <a:solidFill>
                  <a:srgbClr val="FF00FF"/>
                </a:solidFill>
                <a:latin typeface="Consolas" pitchFamily="49" charset="0"/>
                <a:ea typeface="楷体" pitchFamily="49" charset="-122"/>
                <a:cs typeface="Consolas" pitchFamily="49" charset="0"/>
              </a:endParaRPr>
            </a:p>
          </p:txBody>
        </p:sp>
      </p:grpSp>
      <p:sp>
        <p:nvSpPr>
          <p:cNvPr id="45" name="灯片编号占位符 44"/>
          <p:cNvSpPr>
            <a:spLocks noGrp="1"/>
          </p:cNvSpPr>
          <p:nvPr>
            <p:ph type="sldNum" sz="quarter" idx="12"/>
          </p:nvPr>
        </p:nvSpPr>
        <p:spPr/>
        <p:txBody>
          <a:bodyPr/>
          <a:lstStyle/>
          <a:p>
            <a:fld id="{7AF016A1-9F15-429F-9EFD-84004B73C732}" type="slidenum">
              <a:rPr lang="en-US" altLang="zh-CN" smtClean="0"/>
              <a:pPr/>
              <a:t>62</a:t>
            </a:fld>
            <a:r>
              <a:rPr lang="en-US" altLang="zh-CN" smtClean="0"/>
              <a:t>/91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0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71472" y="571480"/>
            <a:ext cx="4643470" cy="461665"/>
          </a:xfrm>
          <a:prstGeom prst="rect">
            <a:avLst/>
          </a:prstGeom>
          <a:noFill/>
        </p:spPr>
        <p:txBody>
          <a:bodyPr wrap="square" rtlCol="0">
            <a:spAutoFit/>
          </a:bodyPr>
          <a:lstStyle/>
          <a:p>
            <a:pPr algn="l">
              <a:lnSpc>
                <a:spcPct val="100000"/>
              </a:lnSpc>
              <a:spcBef>
                <a:spcPts val="0"/>
              </a:spcBef>
            </a:pPr>
            <a:r>
              <a:rPr lang="zh-CN" altLang="en-US" smtClean="0">
                <a:solidFill>
                  <a:srgbClr val="0000FF"/>
                </a:solidFill>
                <a:latin typeface="楷体" pitchFamily="49" charset="-122"/>
                <a:ea typeface="楷体" pitchFamily="49" charset="-122"/>
              </a:rPr>
              <a:t>满二叉树</a:t>
            </a:r>
            <a:r>
              <a:rPr lang="en-US" altLang="zh-CN" smtClean="0">
                <a:solidFill>
                  <a:srgbClr val="0000FF"/>
                </a:solidFill>
                <a:latin typeface="楷体" pitchFamily="49" charset="-122"/>
                <a:ea typeface="楷体" pitchFamily="49" charset="-122"/>
              </a:rPr>
              <a:t>/</a:t>
            </a:r>
            <a:r>
              <a:rPr lang="zh-CN" altLang="en-US" smtClean="0">
                <a:solidFill>
                  <a:srgbClr val="0000FF"/>
                </a:solidFill>
                <a:latin typeface="楷体" pitchFamily="49" charset="-122"/>
                <a:ea typeface="楷体" pitchFamily="49" charset="-122"/>
              </a:rPr>
              <a:t>完全二叉树</a:t>
            </a:r>
            <a:r>
              <a:rPr lang="zh-CN" altLang="zh-CN" smtClean="0">
                <a:solidFill>
                  <a:srgbClr val="FF0000"/>
                </a:solidFill>
                <a:latin typeface="楷体" pitchFamily="49" charset="-122"/>
                <a:ea typeface="楷体" pitchFamily="49" charset="-122"/>
              </a:rPr>
              <a:t>层序编号</a:t>
            </a:r>
            <a:r>
              <a:rPr lang="zh-CN" altLang="en-US" smtClean="0">
                <a:solidFill>
                  <a:srgbClr val="0000FF"/>
                </a:solidFill>
                <a:latin typeface="楷体" pitchFamily="49" charset="-122"/>
                <a:ea typeface="楷体" pitchFamily="49" charset="-122"/>
              </a:rPr>
              <a:t>：</a:t>
            </a:r>
            <a:endParaRPr lang="zh-CN" altLang="en-US" smtClean="0">
              <a:solidFill>
                <a:srgbClr val="0000FF"/>
              </a:solidFill>
              <a:latin typeface="楷体" pitchFamily="49" charset="-122"/>
              <a:ea typeface="楷体" pitchFamily="49" charset="-122"/>
              <a:cs typeface="Consolas" pitchFamily="49" charset="0"/>
            </a:endParaRPr>
          </a:p>
        </p:txBody>
      </p:sp>
      <p:sp>
        <p:nvSpPr>
          <p:cNvPr id="4506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2" name="组合 21"/>
          <p:cNvGrpSpPr/>
          <p:nvPr/>
        </p:nvGrpSpPr>
        <p:grpSpPr>
          <a:xfrm>
            <a:off x="1867242" y="1785926"/>
            <a:ext cx="1789491" cy="2204701"/>
            <a:chOff x="1867242" y="1785926"/>
            <a:chExt cx="1789491" cy="2204701"/>
          </a:xfrm>
        </p:grpSpPr>
        <p:sp>
          <p:nvSpPr>
            <p:cNvPr id="45064" name="Oval 8"/>
            <p:cNvSpPr>
              <a:spLocks noChangeArrowheads="1"/>
            </p:cNvSpPr>
            <p:nvPr/>
          </p:nvSpPr>
          <p:spPr bwMode="auto">
            <a:xfrm>
              <a:off x="2254488" y="1785926"/>
              <a:ext cx="946651" cy="464219"/>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r>
                <a:rPr kumimoji="0" lang="en-US" altLang="zh-CN" sz="170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a:t>
              </a:r>
              <a:r>
                <a:rPr kumimoji="0" lang="en-US" altLang="zh-CN" sz="17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-1)/2</a:t>
              </a:r>
            </a:p>
          </p:txBody>
        </p:sp>
        <p:sp>
          <p:nvSpPr>
            <p:cNvPr id="45063" name="Oval 7"/>
            <p:cNvSpPr>
              <a:spLocks noChangeArrowheads="1"/>
            </p:cNvSpPr>
            <p:nvPr/>
          </p:nvSpPr>
          <p:spPr bwMode="auto">
            <a:xfrm>
              <a:off x="2464151" y="2658466"/>
              <a:ext cx="532646" cy="465454"/>
            </a:xfrm>
            <a:prstGeom prst="ellipse">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171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a:t>
              </a:r>
              <a:endParaRPr kumimoji="0" lang="en-US" altLang="zh-CN" sz="17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endParaRPr>
            </a:p>
          </p:txBody>
        </p:sp>
        <p:sp>
          <p:nvSpPr>
            <p:cNvPr id="45062" name="Oval 6"/>
            <p:cNvSpPr>
              <a:spLocks noChangeArrowheads="1"/>
            </p:cNvSpPr>
            <p:nvPr/>
          </p:nvSpPr>
          <p:spPr bwMode="auto">
            <a:xfrm>
              <a:off x="1867242" y="3525173"/>
              <a:ext cx="664880" cy="46545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71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a:t>
              </a:r>
              <a:r>
                <a:rPr kumimoji="0" lang="en-US" altLang="zh-CN" sz="170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a:t>
              </a:r>
              <a:r>
                <a:rPr kumimoji="0" lang="en-US" altLang="zh-CN" sz="17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p>
          </p:txBody>
        </p:sp>
        <p:sp>
          <p:nvSpPr>
            <p:cNvPr id="45061" name="Oval 5"/>
            <p:cNvSpPr>
              <a:spLocks noChangeArrowheads="1"/>
            </p:cNvSpPr>
            <p:nvPr/>
          </p:nvSpPr>
          <p:spPr bwMode="auto">
            <a:xfrm>
              <a:off x="2990617" y="3525173"/>
              <a:ext cx="666116" cy="46545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71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a:t>
              </a:r>
              <a:r>
                <a:rPr kumimoji="0" lang="en-US" altLang="zh-CN" sz="170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a:t>
              </a:r>
              <a:r>
                <a:rPr kumimoji="0" lang="en-US" altLang="zh-CN" sz="17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a:t>
              </a:r>
            </a:p>
          </p:txBody>
        </p:sp>
        <p:cxnSp>
          <p:nvCxnSpPr>
            <p:cNvPr id="17" name="直接连接符 16"/>
            <p:cNvCxnSpPr>
              <a:stCxn id="45064" idx="4"/>
              <a:endCxn id="45063" idx="0"/>
            </p:cNvCxnSpPr>
            <p:nvPr/>
          </p:nvCxnSpPr>
          <p:spPr>
            <a:xfrm rot="16200000" flipH="1">
              <a:off x="2524984" y="2452975"/>
              <a:ext cx="408321" cy="2660"/>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9" name="直接连接符 18"/>
            <p:cNvCxnSpPr>
              <a:stCxn id="45063" idx="3"/>
              <a:endCxn id="45062" idx="0"/>
            </p:cNvCxnSpPr>
            <p:nvPr/>
          </p:nvCxnSpPr>
          <p:spPr>
            <a:xfrm rot="5400000">
              <a:off x="2136211" y="3119228"/>
              <a:ext cx="469417" cy="342473"/>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1" name="直接连接符 20"/>
            <p:cNvCxnSpPr>
              <a:stCxn id="45063" idx="5"/>
              <a:endCxn id="45061" idx="0"/>
            </p:cNvCxnSpPr>
            <p:nvPr/>
          </p:nvCxnSpPr>
          <p:spPr>
            <a:xfrm rot="16200000" flipH="1">
              <a:off x="2886526" y="3088023"/>
              <a:ext cx="469417" cy="404882"/>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39" name="组合 38"/>
          <p:cNvGrpSpPr/>
          <p:nvPr/>
        </p:nvGrpSpPr>
        <p:grpSpPr>
          <a:xfrm>
            <a:off x="5000628" y="1865844"/>
            <a:ext cx="2214578" cy="1706032"/>
            <a:chOff x="5000628" y="1865844"/>
            <a:chExt cx="2214578" cy="1706032"/>
          </a:xfrm>
        </p:grpSpPr>
        <p:sp>
          <p:nvSpPr>
            <p:cNvPr id="24" name="Oval 38"/>
            <p:cNvSpPr>
              <a:spLocks noChangeArrowheads="1"/>
            </p:cNvSpPr>
            <p:nvPr/>
          </p:nvSpPr>
          <p:spPr bwMode="auto">
            <a:xfrm>
              <a:off x="6541474" y="2520338"/>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25" name="Oval 40"/>
            <p:cNvSpPr>
              <a:spLocks noChangeArrowheads="1"/>
            </p:cNvSpPr>
            <p:nvPr/>
          </p:nvSpPr>
          <p:spPr bwMode="auto">
            <a:xfrm>
              <a:off x="6011967" y="1866890"/>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26" name="Oval 39"/>
            <p:cNvSpPr>
              <a:spLocks noChangeArrowheads="1"/>
            </p:cNvSpPr>
            <p:nvPr/>
          </p:nvSpPr>
          <p:spPr bwMode="auto">
            <a:xfrm>
              <a:off x="5468811" y="2520338"/>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27" name="Oval 37"/>
            <p:cNvSpPr>
              <a:spLocks noChangeArrowheads="1"/>
            </p:cNvSpPr>
            <p:nvPr/>
          </p:nvSpPr>
          <p:spPr bwMode="auto">
            <a:xfrm>
              <a:off x="5097570" y="3224524"/>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28" name="Oval 36"/>
            <p:cNvSpPr>
              <a:spLocks noChangeArrowheads="1"/>
            </p:cNvSpPr>
            <p:nvPr/>
          </p:nvSpPr>
          <p:spPr bwMode="auto">
            <a:xfrm>
              <a:off x="5786446" y="3224524"/>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cxnSp>
          <p:nvCxnSpPr>
            <p:cNvPr id="29" name="直接连接符 28"/>
            <p:cNvCxnSpPr>
              <a:stCxn id="26" idx="5"/>
              <a:endCxn id="28" idx="0"/>
            </p:cNvCxnSpPr>
            <p:nvPr/>
          </p:nvCxnSpPr>
          <p:spPr>
            <a:xfrm rot="16200000" flipH="1">
              <a:off x="5648255" y="2920490"/>
              <a:ext cx="407702" cy="200366"/>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0" name="直接连接符 29"/>
            <p:cNvCxnSpPr>
              <a:stCxn id="25" idx="5"/>
              <a:endCxn id="24" idx="0"/>
            </p:cNvCxnSpPr>
            <p:nvPr/>
          </p:nvCxnSpPr>
          <p:spPr>
            <a:xfrm rot="16200000" flipH="1">
              <a:off x="6322716" y="2135737"/>
              <a:ext cx="356964" cy="412238"/>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1" name="直接连接符 30"/>
            <p:cNvCxnSpPr>
              <a:stCxn id="25" idx="3"/>
              <a:endCxn id="26" idx="0"/>
            </p:cNvCxnSpPr>
            <p:nvPr/>
          </p:nvCxnSpPr>
          <p:spPr>
            <a:xfrm rot="5400000">
              <a:off x="5669116" y="2128913"/>
              <a:ext cx="356964" cy="425887"/>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2" name="直接连接符 31"/>
            <p:cNvCxnSpPr>
              <a:stCxn id="26" idx="3"/>
              <a:endCxn id="27" idx="0"/>
            </p:cNvCxnSpPr>
            <p:nvPr/>
          </p:nvCxnSpPr>
          <p:spPr>
            <a:xfrm rot="5400000">
              <a:off x="5186548" y="2893687"/>
              <a:ext cx="407702" cy="253972"/>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6429388" y="1865844"/>
              <a:ext cx="214314" cy="246221"/>
            </a:xfrm>
            <a:prstGeom prst="rect">
              <a:avLst/>
            </a:prstGeom>
            <a:noFill/>
          </p:spPr>
          <p:txBody>
            <a:bodyPr wrap="square" lIns="0" tIns="0" rIns="0" bIns="0" rtlCol="0">
              <a:spAutoFit/>
            </a:bodyPr>
            <a:lstStyle/>
            <a:p>
              <a:pPr algn="l">
                <a:lnSpc>
                  <a:spcPct val="100000"/>
                </a:lnSpc>
                <a:spcBef>
                  <a:spcPts val="0"/>
                </a:spcBef>
              </a:pPr>
              <a:r>
                <a:rPr lang="en-US" altLang="zh-CN" sz="1600" b="0" smtClean="0">
                  <a:solidFill>
                    <a:srgbClr val="FF00FF"/>
                  </a:solidFill>
                  <a:latin typeface="Consolas" pitchFamily="49" charset="0"/>
                  <a:ea typeface="楷体" pitchFamily="49" charset="-122"/>
                  <a:cs typeface="Consolas" pitchFamily="49" charset="0"/>
                </a:rPr>
                <a:t>0</a:t>
              </a:r>
              <a:endParaRPr lang="zh-CN" altLang="en-US" sz="1600" b="0" smtClean="0">
                <a:solidFill>
                  <a:srgbClr val="FF00FF"/>
                </a:solidFill>
                <a:latin typeface="Consolas" pitchFamily="49" charset="0"/>
                <a:ea typeface="楷体" pitchFamily="49" charset="-122"/>
                <a:cs typeface="Consolas" pitchFamily="49" charset="0"/>
              </a:endParaRPr>
            </a:p>
          </p:txBody>
        </p:sp>
        <p:sp>
          <p:nvSpPr>
            <p:cNvPr id="35" name="TextBox 34"/>
            <p:cNvSpPr txBox="1"/>
            <p:nvPr/>
          </p:nvSpPr>
          <p:spPr>
            <a:xfrm>
              <a:off x="5343530" y="2418297"/>
              <a:ext cx="285752" cy="246221"/>
            </a:xfrm>
            <a:prstGeom prst="rect">
              <a:avLst/>
            </a:prstGeom>
            <a:noFill/>
          </p:spPr>
          <p:txBody>
            <a:bodyPr wrap="square" lIns="0" tIns="0" rIns="0" bIns="0" rtlCol="0">
              <a:spAutoFit/>
            </a:bodyPr>
            <a:lstStyle/>
            <a:p>
              <a:pPr algn="l">
                <a:lnSpc>
                  <a:spcPct val="100000"/>
                </a:lnSpc>
                <a:spcBef>
                  <a:spcPts val="0"/>
                </a:spcBef>
              </a:pPr>
              <a:r>
                <a:rPr lang="en-US" altLang="zh-CN" sz="1600" b="0" smtClean="0">
                  <a:solidFill>
                    <a:srgbClr val="FF00FF"/>
                  </a:solidFill>
                  <a:latin typeface="Consolas" pitchFamily="49" charset="0"/>
                  <a:ea typeface="楷体" pitchFamily="49" charset="-122"/>
                  <a:cs typeface="Consolas" pitchFamily="49" charset="0"/>
                </a:rPr>
                <a:t>1</a:t>
              </a:r>
              <a:endParaRPr lang="zh-CN" altLang="en-US" sz="1600" b="0" smtClean="0">
                <a:solidFill>
                  <a:srgbClr val="FF00FF"/>
                </a:solidFill>
                <a:latin typeface="Consolas" pitchFamily="49" charset="0"/>
                <a:ea typeface="楷体" pitchFamily="49" charset="-122"/>
                <a:cs typeface="Consolas" pitchFamily="49" charset="0"/>
              </a:endParaRPr>
            </a:p>
          </p:txBody>
        </p:sp>
        <p:sp>
          <p:nvSpPr>
            <p:cNvPr id="36" name="TextBox 35"/>
            <p:cNvSpPr txBox="1"/>
            <p:nvPr/>
          </p:nvSpPr>
          <p:spPr>
            <a:xfrm>
              <a:off x="6929454" y="2476879"/>
              <a:ext cx="285752" cy="246221"/>
            </a:xfrm>
            <a:prstGeom prst="rect">
              <a:avLst/>
            </a:prstGeom>
            <a:noFill/>
          </p:spPr>
          <p:txBody>
            <a:bodyPr wrap="square" lIns="0" tIns="0" rIns="0" bIns="0" rtlCol="0">
              <a:spAutoFit/>
            </a:bodyPr>
            <a:lstStyle/>
            <a:p>
              <a:pPr algn="l">
                <a:lnSpc>
                  <a:spcPct val="100000"/>
                </a:lnSpc>
                <a:spcBef>
                  <a:spcPts val="0"/>
                </a:spcBef>
              </a:pPr>
              <a:r>
                <a:rPr lang="en-US" altLang="zh-CN" sz="1600" b="0" smtClean="0">
                  <a:solidFill>
                    <a:srgbClr val="FF00FF"/>
                  </a:solidFill>
                  <a:latin typeface="Consolas" pitchFamily="49" charset="0"/>
                  <a:ea typeface="楷体" pitchFamily="49" charset="-122"/>
                  <a:cs typeface="Consolas" pitchFamily="49" charset="0"/>
                </a:rPr>
                <a:t>2</a:t>
              </a:r>
              <a:endParaRPr lang="zh-CN" altLang="en-US" sz="1600" b="0" smtClean="0">
                <a:solidFill>
                  <a:srgbClr val="FF00FF"/>
                </a:solidFill>
                <a:latin typeface="Consolas" pitchFamily="49" charset="0"/>
                <a:ea typeface="楷体" pitchFamily="49" charset="-122"/>
                <a:cs typeface="Consolas" pitchFamily="49" charset="0"/>
              </a:endParaRPr>
            </a:p>
          </p:txBody>
        </p:sp>
        <p:sp>
          <p:nvSpPr>
            <p:cNvPr id="37" name="TextBox 36"/>
            <p:cNvSpPr txBox="1"/>
            <p:nvPr/>
          </p:nvSpPr>
          <p:spPr>
            <a:xfrm>
              <a:off x="5695958" y="3100771"/>
              <a:ext cx="285752" cy="246221"/>
            </a:xfrm>
            <a:prstGeom prst="rect">
              <a:avLst/>
            </a:prstGeom>
            <a:noFill/>
          </p:spPr>
          <p:txBody>
            <a:bodyPr wrap="square" lIns="0" tIns="0" rIns="0" bIns="0" rtlCol="0">
              <a:spAutoFit/>
            </a:bodyPr>
            <a:lstStyle/>
            <a:p>
              <a:pPr algn="l">
                <a:lnSpc>
                  <a:spcPct val="100000"/>
                </a:lnSpc>
                <a:spcBef>
                  <a:spcPts val="0"/>
                </a:spcBef>
              </a:pPr>
              <a:r>
                <a:rPr lang="en-US" altLang="zh-CN" sz="1600" b="0" smtClean="0">
                  <a:solidFill>
                    <a:srgbClr val="FF00FF"/>
                  </a:solidFill>
                  <a:latin typeface="Consolas" pitchFamily="49" charset="0"/>
                  <a:ea typeface="楷体" pitchFamily="49" charset="-122"/>
                  <a:cs typeface="Consolas" pitchFamily="49" charset="0"/>
                </a:rPr>
                <a:t>4</a:t>
              </a:r>
              <a:endParaRPr lang="zh-CN" altLang="en-US" sz="1600" b="0" smtClean="0">
                <a:solidFill>
                  <a:srgbClr val="FF00FF"/>
                </a:solidFill>
                <a:latin typeface="Consolas" pitchFamily="49" charset="0"/>
                <a:ea typeface="楷体" pitchFamily="49" charset="-122"/>
                <a:cs typeface="Consolas" pitchFamily="49" charset="0"/>
              </a:endParaRPr>
            </a:p>
          </p:txBody>
        </p:sp>
        <p:sp>
          <p:nvSpPr>
            <p:cNvPr id="38" name="TextBox 37"/>
            <p:cNvSpPr txBox="1"/>
            <p:nvPr/>
          </p:nvSpPr>
          <p:spPr>
            <a:xfrm>
              <a:off x="5000628" y="3056472"/>
              <a:ext cx="285752" cy="246221"/>
            </a:xfrm>
            <a:prstGeom prst="rect">
              <a:avLst/>
            </a:prstGeom>
            <a:noFill/>
          </p:spPr>
          <p:txBody>
            <a:bodyPr wrap="square" lIns="0" tIns="0" rIns="0" bIns="0" rtlCol="0">
              <a:spAutoFit/>
            </a:bodyPr>
            <a:lstStyle/>
            <a:p>
              <a:pPr algn="l">
                <a:lnSpc>
                  <a:spcPct val="100000"/>
                </a:lnSpc>
                <a:spcBef>
                  <a:spcPts val="0"/>
                </a:spcBef>
              </a:pPr>
              <a:r>
                <a:rPr lang="en-US" altLang="zh-CN" sz="1600" b="0" smtClean="0">
                  <a:solidFill>
                    <a:srgbClr val="FF00FF"/>
                  </a:solidFill>
                  <a:latin typeface="Consolas" pitchFamily="49" charset="0"/>
                  <a:ea typeface="楷体" pitchFamily="49" charset="-122"/>
                  <a:cs typeface="Consolas" pitchFamily="49" charset="0"/>
                </a:rPr>
                <a:t>3</a:t>
              </a:r>
              <a:endParaRPr lang="zh-CN" altLang="en-US" sz="1600" b="0" smtClean="0">
                <a:solidFill>
                  <a:srgbClr val="FF00FF"/>
                </a:solidFill>
                <a:latin typeface="Consolas" pitchFamily="49" charset="0"/>
                <a:ea typeface="楷体" pitchFamily="49" charset="-122"/>
                <a:cs typeface="Consolas" pitchFamily="49" charset="0"/>
              </a:endParaRPr>
            </a:p>
          </p:txBody>
        </p:sp>
      </p:grpSp>
      <p:sp>
        <p:nvSpPr>
          <p:cNvPr id="40" name="灯片编号占位符 39"/>
          <p:cNvSpPr>
            <a:spLocks noGrp="1"/>
          </p:cNvSpPr>
          <p:nvPr>
            <p:ph type="sldNum" sz="quarter" idx="12"/>
          </p:nvPr>
        </p:nvSpPr>
        <p:spPr/>
        <p:txBody>
          <a:bodyPr/>
          <a:lstStyle/>
          <a:p>
            <a:fld id="{7AF016A1-9F15-429F-9EFD-84004B73C732}" type="slidenum">
              <a:rPr lang="en-US" altLang="zh-CN" smtClean="0"/>
              <a:pPr/>
              <a:t>63</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9196" name="Rectangle 4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8" name="组合 47"/>
          <p:cNvGrpSpPr/>
          <p:nvPr/>
        </p:nvGrpSpPr>
        <p:grpSpPr>
          <a:xfrm>
            <a:off x="500034" y="2294165"/>
            <a:ext cx="1851220" cy="2206405"/>
            <a:chOff x="500034" y="1151157"/>
            <a:chExt cx="1851220" cy="2206405"/>
          </a:xfrm>
        </p:grpSpPr>
        <p:sp>
          <p:nvSpPr>
            <p:cNvPr id="49192" name="Oval 40"/>
            <p:cNvSpPr>
              <a:spLocks noChangeArrowheads="1"/>
            </p:cNvSpPr>
            <p:nvPr/>
          </p:nvSpPr>
          <p:spPr bwMode="auto">
            <a:xfrm>
              <a:off x="1357952" y="1151157"/>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49191" name="Oval 39"/>
            <p:cNvSpPr>
              <a:spLocks noChangeArrowheads="1"/>
            </p:cNvSpPr>
            <p:nvPr/>
          </p:nvSpPr>
          <p:spPr bwMode="auto">
            <a:xfrm>
              <a:off x="833846" y="1756980"/>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49190" name="Oval 38"/>
            <p:cNvSpPr>
              <a:spLocks noChangeArrowheads="1"/>
            </p:cNvSpPr>
            <p:nvPr/>
          </p:nvSpPr>
          <p:spPr bwMode="auto">
            <a:xfrm>
              <a:off x="1906509" y="1756980"/>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49189" name="Oval 37"/>
            <p:cNvSpPr>
              <a:spLocks noChangeArrowheads="1"/>
            </p:cNvSpPr>
            <p:nvPr/>
          </p:nvSpPr>
          <p:spPr bwMode="auto">
            <a:xfrm>
              <a:off x="508539" y="2369954"/>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49188" name="Oval 36"/>
            <p:cNvSpPr>
              <a:spLocks noChangeArrowheads="1"/>
            </p:cNvSpPr>
            <p:nvPr/>
          </p:nvSpPr>
          <p:spPr bwMode="auto">
            <a:xfrm>
              <a:off x="1595022" y="2369954"/>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49187" name="AutoShape 35"/>
            <p:cNvSpPr>
              <a:spLocks noChangeShapeType="1"/>
            </p:cNvSpPr>
            <p:nvPr/>
          </p:nvSpPr>
          <p:spPr bwMode="auto">
            <a:xfrm flipH="1">
              <a:off x="999689" y="1447428"/>
              <a:ext cx="407166" cy="30955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2000" b="0">
                <a:solidFill>
                  <a:srgbClr val="0000FF"/>
                </a:solidFill>
                <a:ea typeface="仿宋" pitchFamily="49" charset="-122"/>
                <a:cs typeface="Times New Roman" pitchFamily="18" charset="0"/>
              </a:endParaRPr>
            </a:p>
          </p:txBody>
        </p:sp>
        <p:sp>
          <p:nvSpPr>
            <p:cNvPr id="49186" name="AutoShape 34"/>
            <p:cNvSpPr>
              <a:spLocks noChangeShapeType="1"/>
            </p:cNvSpPr>
            <p:nvPr/>
          </p:nvSpPr>
          <p:spPr bwMode="auto">
            <a:xfrm>
              <a:off x="1640735" y="1447428"/>
              <a:ext cx="431617" cy="30955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2000" b="0">
                <a:solidFill>
                  <a:srgbClr val="0000FF"/>
                </a:solidFill>
                <a:ea typeface="仿宋" pitchFamily="49" charset="-122"/>
                <a:cs typeface="Times New Roman" pitchFamily="18" charset="0"/>
              </a:endParaRPr>
            </a:p>
          </p:txBody>
        </p:sp>
        <p:sp>
          <p:nvSpPr>
            <p:cNvPr id="49185" name="AutoShape 33"/>
            <p:cNvSpPr>
              <a:spLocks noChangeShapeType="1"/>
            </p:cNvSpPr>
            <p:nvPr/>
          </p:nvSpPr>
          <p:spPr bwMode="auto">
            <a:xfrm flipH="1">
              <a:off x="674382" y="2053251"/>
              <a:ext cx="208367" cy="31670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2000" b="0">
                <a:solidFill>
                  <a:srgbClr val="0000FF"/>
                </a:solidFill>
                <a:ea typeface="仿宋" pitchFamily="49" charset="-122"/>
                <a:cs typeface="Times New Roman" pitchFamily="18" charset="0"/>
              </a:endParaRPr>
            </a:p>
          </p:txBody>
        </p:sp>
        <p:sp>
          <p:nvSpPr>
            <p:cNvPr id="49184" name="AutoShape 32"/>
            <p:cNvSpPr>
              <a:spLocks noChangeShapeType="1"/>
            </p:cNvSpPr>
            <p:nvPr/>
          </p:nvSpPr>
          <p:spPr bwMode="auto">
            <a:xfrm flipH="1">
              <a:off x="1760865" y="2053251"/>
              <a:ext cx="194546" cy="31670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2000" b="0">
                <a:solidFill>
                  <a:srgbClr val="0000FF"/>
                </a:solidFill>
                <a:ea typeface="仿宋" pitchFamily="49" charset="-122"/>
                <a:cs typeface="Times New Roman" pitchFamily="18" charset="0"/>
              </a:endParaRPr>
            </a:p>
          </p:txBody>
        </p:sp>
        <p:sp>
          <p:nvSpPr>
            <p:cNvPr id="49183" name="Rectangle 31"/>
            <p:cNvSpPr>
              <a:spLocks noChangeArrowheads="1"/>
            </p:cNvSpPr>
            <p:nvPr/>
          </p:nvSpPr>
          <p:spPr bwMode="auto">
            <a:xfrm>
              <a:off x="500034" y="3015394"/>
              <a:ext cx="1851220" cy="34216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(a) </a:t>
              </a:r>
              <a:r>
                <a:rPr kumimoji="0" lang="zh-CN" altLang="en-US" sz="2000" b="0" i="0" u="none" strike="noStrike" cap="none" normalizeH="0" baseline="0" smtClean="0">
                  <a:ln>
                    <a:noFill/>
                  </a:ln>
                  <a:solidFill>
                    <a:srgbClr val="0000FF"/>
                  </a:solidFill>
                  <a:effectLst/>
                  <a:ea typeface="仿宋" pitchFamily="49" charset="-122"/>
                  <a:cs typeface="Times New Roman" pitchFamily="18" charset="0"/>
                </a:rPr>
                <a:t>一棵二叉树</a:t>
              </a:r>
            </a:p>
          </p:txBody>
        </p:sp>
      </p:grpSp>
      <p:grpSp>
        <p:nvGrpSpPr>
          <p:cNvPr id="49" name="组合 48"/>
          <p:cNvGrpSpPr/>
          <p:nvPr/>
        </p:nvGrpSpPr>
        <p:grpSpPr>
          <a:xfrm>
            <a:off x="2710289" y="2300295"/>
            <a:ext cx="2504653" cy="2128837"/>
            <a:chOff x="2507158" y="1157287"/>
            <a:chExt cx="2504653" cy="2128837"/>
          </a:xfrm>
        </p:grpSpPr>
        <p:sp>
          <p:nvSpPr>
            <p:cNvPr id="49194" name="Rectangle 42"/>
            <p:cNvSpPr>
              <a:spLocks noChangeArrowheads="1"/>
            </p:cNvSpPr>
            <p:nvPr/>
          </p:nvSpPr>
          <p:spPr bwMode="auto">
            <a:xfrm>
              <a:off x="3901939" y="2119656"/>
              <a:ext cx="205177" cy="27073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FF"/>
                  </a:solidFill>
                  <a:effectLst/>
                  <a:latin typeface="+mj-lt"/>
                  <a:ea typeface="仿宋" pitchFamily="49" charset="-122"/>
                  <a:cs typeface="Times New Roman" pitchFamily="18" charset="0"/>
                </a:rPr>
                <a:t>5</a:t>
              </a:r>
            </a:p>
          </p:txBody>
        </p:sp>
        <p:sp>
          <p:nvSpPr>
            <p:cNvPr id="49193" name="Rectangle 41"/>
            <p:cNvSpPr>
              <a:spLocks noChangeArrowheads="1"/>
            </p:cNvSpPr>
            <p:nvPr/>
          </p:nvSpPr>
          <p:spPr bwMode="auto">
            <a:xfrm>
              <a:off x="2730408" y="2169716"/>
              <a:ext cx="205177" cy="27073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FF"/>
                  </a:solidFill>
                  <a:effectLst/>
                  <a:latin typeface="+mj-lt"/>
                  <a:ea typeface="仿宋" pitchFamily="49" charset="-122"/>
                  <a:cs typeface="Times New Roman" pitchFamily="18" charset="0"/>
                </a:rPr>
                <a:t>3</a:t>
              </a:r>
            </a:p>
          </p:txBody>
        </p:sp>
        <p:sp>
          <p:nvSpPr>
            <p:cNvPr id="49182" name="Rectangle 30"/>
            <p:cNvSpPr>
              <a:spLocks noChangeArrowheads="1"/>
            </p:cNvSpPr>
            <p:nvPr/>
          </p:nvSpPr>
          <p:spPr bwMode="auto">
            <a:xfrm>
              <a:off x="3611714" y="2139067"/>
              <a:ext cx="205177" cy="27073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FF"/>
                  </a:solidFill>
                  <a:effectLst/>
                  <a:latin typeface="+mj-lt"/>
                  <a:ea typeface="仿宋" pitchFamily="49" charset="-122"/>
                  <a:cs typeface="Times New Roman" pitchFamily="18" charset="0"/>
                </a:rPr>
                <a:t>4</a:t>
              </a:r>
            </a:p>
          </p:txBody>
        </p:sp>
        <p:sp>
          <p:nvSpPr>
            <p:cNvPr id="49181" name="Oval 29"/>
            <p:cNvSpPr>
              <a:spLocks noChangeArrowheads="1"/>
            </p:cNvSpPr>
            <p:nvPr/>
          </p:nvSpPr>
          <p:spPr bwMode="auto">
            <a:xfrm>
              <a:off x="3698888" y="1157287"/>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49180" name="Oval 28"/>
            <p:cNvSpPr>
              <a:spLocks noChangeArrowheads="1"/>
            </p:cNvSpPr>
            <p:nvPr/>
          </p:nvSpPr>
          <p:spPr bwMode="auto">
            <a:xfrm>
              <a:off x="3174782" y="1763110"/>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49179" name="Oval 27"/>
            <p:cNvSpPr>
              <a:spLocks noChangeArrowheads="1"/>
            </p:cNvSpPr>
            <p:nvPr/>
          </p:nvSpPr>
          <p:spPr bwMode="auto">
            <a:xfrm>
              <a:off x="4247445" y="1763110"/>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49178" name="Rectangle 26"/>
            <p:cNvSpPr>
              <a:spLocks noChangeArrowheads="1"/>
            </p:cNvSpPr>
            <p:nvPr/>
          </p:nvSpPr>
          <p:spPr bwMode="auto">
            <a:xfrm>
              <a:off x="4051835" y="1159330"/>
              <a:ext cx="205177" cy="27073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FF"/>
                  </a:solidFill>
                  <a:effectLst/>
                  <a:latin typeface="+mj-lt"/>
                  <a:ea typeface="仿宋" pitchFamily="49" charset="-122"/>
                  <a:cs typeface="Times New Roman" pitchFamily="18" charset="0"/>
                </a:rPr>
                <a:t>0</a:t>
              </a:r>
            </a:p>
          </p:txBody>
        </p:sp>
        <p:sp>
          <p:nvSpPr>
            <p:cNvPr id="49177" name="Oval 25"/>
            <p:cNvSpPr>
              <a:spLocks noChangeArrowheads="1"/>
            </p:cNvSpPr>
            <p:nvPr/>
          </p:nvSpPr>
          <p:spPr bwMode="auto">
            <a:xfrm>
              <a:off x="2849475" y="2376084"/>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49176" name="Oval 24"/>
            <p:cNvSpPr>
              <a:spLocks noChangeArrowheads="1"/>
            </p:cNvSpPr>
            <p:nvPr/>
          </p:nvSpPr>
          <p:spPr bwMode="auto">
            <a:xfrm>
              <a:off x="3468196" y="2376084"/>
              <a:ext cx="331686" cy="347352"/>
            </a:xfrm>
            <a:prstGeom prst="ellipse">
              <a:avLst/>
            </a:prstGeom>
            <a:solidFill>
              <a:schemeClr val="bg1">
                <a:lumMod val="75000"/>
              </a:schemeClr>
            </a:solidFill>
            <a:ln>
              <a:solidFill>
                <a:schemeClr val="bg1">
                  <a:lumMod val="50000"/>
                </a:schemeClr>
              </a:solidFill>
              <a:prstDash val="dash"/>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49175" name="Oval 23"/>
            <p:cNvSpPr>
              <a:spLocks noChangeArrowheads="1"/>
            </p:cNvSpPr>
            <p:nvPr/>
          </p:nvSpPr>
          <p:spPr bwMode="auto">
            <a:xfrm>
              <a:off x="3935958" y="2376084"/>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49174" name="AutoShape 22"/>
            <p:cNvSpPr>
              <a:spLocks noChangeShapeType="1"/>
            </p:cNvSpPr>
            <p:nvPr/>
          </p:nvSpPr>
          <p:spPr bwMode="auto">
            <a:xfrm flipH="1">
              <a:off x="3340625" y="1453558"/>
              <a:ext cx="407166" cy="30955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2000" b="0">
                <a:solidFill>
                  <a:srgbClr val="0000FF"/>
                </a:solidFill>
                <a:ea typeface="仿宋" pitchFamily="49" charset="-122"/>
                <a:cs typeface="Times New Roman" pitchFamily="18" charset="0"/>
              </a:endParaRPr>
            </a:p>
          </p:txBody>
        </p:sp>
        <p:sp>
          <p:nvSpPr>
            <p:cNvPr id="49173" name="AutoShape 21"/>
            <p:cNvSpPr>
              <a:spLocks noChangeShapeType="1"/>
            </p:cNvSpPr>
            <p:nvPr/>
          </p:nvSpPr>
          <p:spPr bwMode="auto">
            <a:xfrm>
              <a:off x="3981671" y="1453558"/>
              <a:ext cx="431617" cy="30955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2000" b="0">
                <a:solidFill>
                  <a:srgbClr val="0000FF"/>
                </a:solidFill>
                <a:ea typeface="仿宋" pitchFamily="49" charset="-122"/>
                <a:cs typeface="Times New Roman" pitchFamily="18" charset="0"/>
              </a:endParaRPr>
            </a:p>
          </p:txBody>
        </p:sp>
        <p:sp>
          <p:nvSpPr>
            <p:cNvPr id="49172" name="AutoShape 20"/>
            <p:cNvSpPr>
              <a:spLocks noChangeShapeType="1"/>
            </p:cNvSpPr>
            <p:nvPr/>
          </p:nvSpPr>
          <p:spPr bwMode="auto">
            <a:xfrm flipH="1">
              <a:off x="3015318" y="2059381"/>
              <a:ext cx="208367" cy="31670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2000" b="0">
                <a:solidFill>
                  <a:srgbClr val="0000FF"/>
                </a:solidFill>
                <a:ea typeface="仿宋" pitchFamily="49" charset="-122"/>
                <a:cs typeface="Times New Roman" pitchFamily="18" charset="0"/>
              </a:endParaRPr>
            </a:p>
          </p:txBody>
        </p:sp>
        <p:sp>
          <p:nvSpPr>
            <p:cNvPr id="49171" name="AutoShape 19"/>
            <p:cNvSpPr>
              <a:spLocks noChangeShapeType="1"/>
            </p:cNvSpPr>
            <p:nvPr/>
          </p:nvSpPr>
          <p:spPr bwMode="auto">
            <a:xfrm>
              <a:off x="3457565" y="2059381"/>
              <a:ext cx="176474" cy="31670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2000" b="0">
                <a:solidFill>
                  <a:srgbClr val="0000FF"/>
                </a:solidFill>
                <a:ea typeface="仿宋" pitchFamily="49" charset="-122"/>
                <a:cs typeface="Times New Roman" pitchFamily="18" charset="0"/>
              </a:endParaRPr>
            </a:p>
          </p:txBody>
        </p:sp>
        <p:sp>
          <p:nvSpPr>
            <p:cNvPr id="49170" name="AutoShape 18"/>
            <p:cNvSpPr>
              <a:spLocks noChangeShapeType="1"/>
            </p:cNvSpPr>
            <p:nvPr/>
          </p:nvSpPr>
          <p:spPr bwMode="auto">
            <a:xfrm flipH="1">
              <a:off x="4101801" y="2059381"/>
              <a:ext cx="194546" cy="31670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2000" b="0">
                <a:solidFill>
                  <a:srgbClr val="0000FF"/>
                </a:solidFill>
                <a:ea typeface="仿宋" pitchFamily="49" charset="-122"/>
                <a:cs typeface="Times New Roman" pitchFamily="18" charset="0"/>
              </a:endParaRPr>
            </a:p>
          </p:txBody>
        </p:sp>
        <p:sp>
          <p:nvSpPr>
            <p:cNvPr id="49169" name="Rectangle 17"/>
            <p:cNvSpPr>
              <a:spLocks noChangeArrowheads="1"/>
            </p:cNvSpPr>
            <p:nvPr/>
          </p:nvSpPr>
          <p:spPr bwMode="auto">
            <a:xfrm>
              <a:off x="4469632" y="1572666"/>
              <a:ext cx="205177" cy="27073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FF"/>
                  </a:solidFill>
                  <a:effectLst/>
                  <a:latin typeface="+mj-lt"/>
                  <a:ea typeface="仿宋" pitchFamily="49" charset="-122"/>
                  <a:cs typeface="Times New Roman" pitchFamily="18" charset="0"/>
                </a:rPr>
                <a:t>2</a:t>
              </a:r>
            </a:p>
          </p:txBody>
        </p:sp>
        <p:sp>
          <p:nvSpPr>
            <p:cNvPr id="49168" name="Rectangle 16"/>
            <p:cNvSpPr>
              <a:spLocks noChangeArrowheads="1"/>
            </p:cNvSpPr>
            <p:nvPr/>
          </p:nvSpPr>
          <p:spPr bwMode="auto">
            <a:xfrm>
              <a:off x="3031264" y="1492379"/>
              <a:ext cx="205177" cy="27073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FF"/>
                  </a:solidFill>
                  <a:effectLst/>
                  <a:latin typeface="+mj-lt"/>
                  <a:ea typeface="仿宋" pitchFamily="49" charset="-122"/>
                  <a:cs typeface="Times New Roman" pitchFamily="18" charset="0"/>
                </a:rPr>
                <a:t>1</a:t>
              </a:r>
            </a:p>
          </p:txBody>
        </p:sp>
        <p:sp>
          <p:nvSpPr>
            <p:cNvPr id="49167" name="Rectangle 15"/>
            <p:cNvSpPr>
              <a:spLocks noChangeArrowheads="1"/>
            </p:cNvSpPr>
            <p:nvPr/>
          </p:nvSpPr>
          <p:spPr bwMode="auto">
            <a:xfrm>
              <a:off x="2507158" y="3015394"/>
              <a:ext cx="2504653" cy="27073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(b) </a:t>
              </a:r>
              <a:r>
                <a:rPr kumimoji="0" lang="zh-CN" altLang="en-US" sz="2000" b="0" i="0" u="none" strike="noStrike" cap="none" normalizeH="0" baseline="0" smtClean="0">
                  <a:ln>
                    <a:noFill/>
                  </a:ln>
                  <a:solidFill>
                    <a:srgbClr val="0000FF"/>
                  </a:solidFill>
                  <a:effectLst/>
                  <a:ea typeface="仿宋" pitchFamily="49" charset="-122"/>
                  <a:cs typeface="Times New Roman" pitchFamily="18" charset="0"/>
                </a:rPr>
                <a:t>补齐为完全二叉树</a:t>
              </a:r>
            </a:p>
          </p:txBody>
        </p:sp>
      </p:grpSp>
      <p:grpSp>
        <p:nvGrpSpPr>
          <p:cNvPr id="50" name="组合 49"/>
          <p:cNvGrpSpPr/>
          <p:nvPr/>
        </p:nvGrpSpPr>
        <p:grpSpPr>
          <a:xfrm>
            <a:off x="5550800" y="3050167"/>
            <a:ext cx="2950290" cy="1450403"/>
            <a:chOff x="5550800" y="1907159"/>
            <a:chExt cx="2950290" cy="1450403"/>
          </a:xfrm>
        </p:grpSpPr>
        <p:sp>
          <p:nvSpPr>
            <p:cNvPr id="49166" name="Rectangle 14"/>
            <p:cNvSpPr>
              <a:spLocks noChangeArrowheads="1"/>
            </p:cNvSpPr>
            <p:nvPr/>
          </p:nvSpPr>
          <p:spPr bwMode="auto">
            <a:xfrm>
              <a:off x="5649668" y="1907159"/>
              <a:ext cx="205177" cy="27073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lumMod val="65000"/>
                      <a:lumOff val="35000"/>
                    </a:schemeClr>
                  </a:solidFill>
                  <a:effectLst/>
                  <a:latin typeface="+mj-lt"/>
                  <a:ea typeface="仿宋" pitchFamily="49" charset="-122"/>
                  <a:cs typeface="Times New Roman" pitchFamily="18" charset="0"/>
                </a:rPr>
                <a:t>0</a:t>
              </a:r>
            </a:p>
          </p:txBody>
        </p:sp>
        <p:sp>
          <p:nvSpPr>
            <p:cNvPr id="49165" name="Rectangle 13"/>
            <p:cNvSpPr>
              <a:spLocks noChangeArrowheads="1"/>
            </p:cNvSpPr>
            <p:nvPr/>
          </p:nvSpPr>
          <p:spPr bwMode="auto">
            <a:xfrm>
              <a:off x="5550800" y="2253489"/>
              <a:ext cx="422049" cy="36000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49164" name="Rectangle 12"/>
            <p:cNvSpPr>
              <a:spLocks noChangeArrowheads="1"/>
            </p:cNvSpPr>
            <p:nvPr/>
          </p:nvSpPr>
          <p:spPr bwMode="auto">
            <a:xfrm>
              <a:off x="6086600" y="1907159"/>
              <a:ext cx="205177" cy="27073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lumMod val="65000"/>
                      <a:lumOff val="35000"/>
                    </a:schemeClr>
                  </a:solidFill>
                  <a:effectLst/>
                  <a:latin typeface="+mj-lt"/>
                  <a:ea typeface="仿宋" pitchFamily="49" charset="-122"/>
                  <a:cs typeface="Times New Roman" pitchFamily="18" charset="0"/>
                </a:rPr>
                <a:t>1</a:t>
              </a:r>
            </a:p>
          </p:txBody>
        </p:sp>
        <p:sp>
          <p:nvSpPr>
            <p:cNvPr id="49163" name="Rectangle 11"/>
            <p:cNvSpPr>
              <a:spLocks noChangeArrowheads="1"/>
            </p:cNvSpPr>
            <p:nvPr/>
          </p:nvSpPr>
          <p:spPr bwMode="auto">
            <a:xfrm>
              <a:off x="5968596" y="2253489"/>
              <a:ext cx="422049" cy="36000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49162" name="Rectangle 10"/>
            <p:cNvSpPr>
              <a:spLocks noChangeArrowheads="1"/>
            </p:cNvSpPr>
            <p:nvPr/>
          </p:nvSpPr>
          <p:spPr bwMode="auto">
            <a:xfrm>
              <a:off x="6526721" y="1907159"/>
              <a:ext cx="205177" cy="27073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lumMod val="65000"/>
                      <a:lumOff val="35000"/>
                    </a:schemeClr>
                  </a:solidFill>
                  <a:effectLst/>
                  <a:latin typeface="+mj-lt"/>
                  <a:ea typeface="仿宋" pitchFamily="49" charset="-122"/>
                  <a:cs typeface="Times New Roman" pitchFamily="18" charset="0"/>
                </a:rPr>
                <a:t>2</a:t>
              </a:r>
            </a:p>
          </p:txBody>
        </p:sp>
        <p:sp>
          <p:nvSpPr>
            <p:cNvPr id="49161" name="Rectangle 9"/>
            <p:cNvSpPr>
              <a:spLocks noChangeArrowheads="1"/>
            </p:cNvSpPr>
            <p:nvPr/>
          </p:nvSpPr>
          <p:spPr bwMode="auto">
            <a:xfrm>
              <a:off x="6389582" y="2253489"/>
              <a:ext cx="422049" cy="36000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49160" name="Rectangle 8"/>
            <p:cNvSpPr>
              <a:spLocks noChangeArrowheads="1"/>
            </p:cNvSpPr>
            <p:nvPr/>
          </p:nvSpPr>
          <p:spPr bwMode="auto">
            <a:xfrm>
              <a:off x="6896679" y="1907159"/>
              <a:ext cx="205177" cy="27073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lumMod val="65000"/>
                      <a:lumOff val="35000"/>
                    </a:schemeClr>
                  </a:solidFill>
                  <a:effectLst/>
                  <a:latin typeface="+mj-lt"/>
                  <a:ea typeface="仿宋" pitchFamily="49" charset="-122"/>
                  <a:cs typeface="Times New Roman" pitchFamily="18" charset="0"/>
                </a:rPr>
                <a:t>3</a:t>
              </a:r>
            </a:p>
          </p:txBody>
        </p:sp>
        <p:sp>
          <p:nvSpPr>
            <p:cNvPr id="49159" name="Rectangle 7"/>
            <p:cNvSpPr>
              <a:spLocks noChangeArrowheads="1"/>
            </p:cNvSpPr>
            <p:nvPr/>
          </p:nvSpPr>
          <p:spPr bwMode="auto">
            <a:xfrm>
              <a:off x="6807379" y="2253489"/>
              <a:ext cx="422049" cy="36000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49158" name="Rectangle 6"/>
            <p:cNvSpPr>
              <a:spLocks noChangeArrowheads="1"/>
            </p:cNvSpPr>
            <p:nvPr/>
          </p:nvSpPr>
          <p:spPr bwMode="auto">
            <a:xfrm>
              <a:off x="7298529" y="1907159"/>
              <a:ext cx="205177" cy="27073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lumMod val="65000"/>
                      <a:lumOff val="35000"/>
                    </a:schemeClr>
                  </a:solidFill>
                  <a:effectLst/>
                  <a:latin typeface="+mj-lt"/>
                  <a:ea typeface="仿宋" pitchFamily="49" charset="-122"/>
                  <a:cs typeface="Times New Roman" pitchFamily="18" charset="0"/>
                </a:rPr>
                <a:t>4</a:t>
              </a:r>
            </a:p>
          </p:txBody>
        </p:sp>
        <p:sp>
          <p:nvSpPr>
            <p:cNvPr id="49157" name="Rectangle 5"/>
            <p:cNvSpPr>
              <a:spLocks noChangeArrowheads="1"/>
            </p:cNvSpPr>
            <p:nvPr/>
          </p:nvSpPr>
          <p:spPr bwMode="auto">
            <a:xfrm>
              <a:off x="7218796" y="2253489"/>
              <a:ext cx="422049" cy="36000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NIL</a:t>
              </a:r>
            </a:p>
          </p:txBody>
        </p:sp>
        <p:sp>
          <p:nvSpPr>
            <p:cNvPr id="49156" name="Rectangle 4"/>
            <p:cNvSpPr>
              <a:spLocks noChangeArrowheads="1"/>
            </p:cNvSpPr>
            <p:nvPr/>
          </p:nvSpPr>
          <p:spPr bwMode="auto">
            <a:xfrm>
              <a:off x="7668486" y="1907159"/>
              <a:ext cx="205177" cy="27073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lumMod val="65000"/>
                      <a:lumOff val="35000"/>
                    </a:schemeClr>
                  </a:solidFill>
                  <a:effectLst/>
                  <a:latin typeface="+mj-lt"/>
                  <a:ea typeface="仿宋" pitchFamily="49" charset="-122"/>
                  <a:cs typeface="Times New Roman" pitchFamily="18" charset="0"/>
                </a:rPr>
                <a:t>5</a:t>
              </a:r>
            </a:p>
          </p:txBody>
        </p:sp>
        <p:sp>
          <p:nvSpPr>
            <p:cNvPr id="49155" name="Rectangle 3"/>
            <p:cNvSpPr>
              <a:spLocks noChangeArrowheads="1"/>
            </p:cNvSpPr>
            <p:nvPr/>
          </p:nvSpPr>
          <p:spPr bwMode="auto">
            <a:xfrm>
              <a:off x="7627025" y="2253489"/>
              <a:ext cx="422049" cy="36000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49154" name="Rectangle 2"/>
            <p:cNvSpPr>
              <a:spLocks noChangeArrowheads="1"/>
            </p:cNvSpPr>
            <p:nvPr/>
          </p:nvSpPr>
          <p:spPr bwMode="auto">
            <a:xfrm>
              <a:off x="5664551" y="3015394"/>
              <a:ext cx="2836539" cy="34216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(c) </a:t>
              </a:r>
              <a:r>
                <a:rPr kumimoji="0" lang="zh-CN" altLang="en-US" sz="2000" b="0" i="0" u="none" strike="noStrike" cap="none" normalizeH="0" baseline="0" smtClean="0">
                  <a:ln>
                    <a:noFill/>
                  </a:ln>
                  <a:solidFill>
                    <a:srgbClr val="0000FF"/>
                  </a:solidFill>
                  <a:effectLst/>
                  <a:ea typeface="仿宋" pitchFamily="49" charset="-122"/>
                  <a:cs typeface="Times New Roman" pitchFamily="18" charset="0"/>
                </a:rPr>
                <a:t>二叉树顺序存储结构</a:t>
              </a:r>
            </a:p>
          </p:txBody>
        </p:sp>
      </p:grpSp>
      <p:sp>
        <p:nvSpPr>
          <p:cNvPr id="51" name="TextBox 50"/>
          <p:cNvSpPr txBox="1"/>
          <p:nvPr/>
        </p:nvSpPr>
        <p:spPr>
          <a:xfrm>
            <a:off x="500034" y="357166"/>
            <a:ext cx="3571900"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2.  </a:t>
            </a:r>
            <a:r>
              <a:rPr lang="zh-CN" altLang="en-US" smtClean="0">
                <a:solidFill>
                  <a:schemeClr val="bg1"/>
                </a:solidFill>
                <a:latin typeface="微软雅黑" pitchFamily="34" charset="-122"/>
                <a:ea typeface="微软雅黑" pitchFamily="34" charset="-122"/>
              </a:rPr>
              <a:t>二叉树的存储结构</a:t>
            </a:r>
            <a:endParaRPr lang="zh-CN" altLang="zh-CN" smtClean="0">
              <a:solidFill>
                <a:schemeClr val="bg1"/>
              </a:solidFill>
              <a:latin typeface="微软雅黑" pitchFamily="34" charset="-122"/>
              <a:ea typeface="微软雅黑" pitchFamily="34" charset="-122"/>
            </a:endParaRPr>
          </a:p>
        </p:txBody>
      </p:sp>
      <p:sp>
        <p:nvSpPr>
          <p:cNvPr id="52" name="TextBox 51"/>
          <p:cNvSpPr txBox="1"/>
          <p:nvPr/>
        </p:nvSpPr>
        <p:spPr>
          <a:xfrm>
            <a:off x="642910" y="1357298"/>
            <a:ext cx="3714776"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1</a:t>
            </a:r>
            <a:r>
              <a:rPr lang="zh-CN"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）二叉树顺序存储结构</a:t>
            </a:r>
          </a:p>
        </p:txBody>
      </p:sp>
      <p:sp>
        <p:nvSpPr>
          <p:cNvPr id="54" name="灯片编号占位符 53"/>
          <p:cNvSpPr>
            <a:spLocks noGrp="1"/>
          </p:cNvSpPr>
          <p:nvPr>
            <p:ph type="sldNum" sz="quarter" idx="12"/>
          </p:nvPr>
        </p:nvSpPr>
        <p:spPr/>
        <p:txBody>
          <a:bodyPr/>
          <a:lstStyle/>
          <a:p>
            <a:fld id="{7AF016A1-9F15-429F-9EFD-84004B73C732}" type="slidenum">
              <a:rPr lang="en-US" altLang="zh-CN" smtClean="0"/>
              <a:pPr/>
              <a:t>64</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428596" y="642918"/>
            <a:ext cx="4143404"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2</a:t>
            </a:r>
            <a:r>
              <a:rPr lang="zh-CN"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）二叉树</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链式</a:t>
            </a:r>
            <a:r>
              <a:rPr lang="zh-CN"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存储结构</a:t>
            </a:r>
          </a:p>
        </p:txBody>
      </p:sp>
      <p:sp>
        <p:nvSpPr>
          <p:cNvPr id="16079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7" name="组合 46"/>
          <p:cNvGrpSpPr/>
          <p:nvPr/>
        </p:nvGrpSpPr>
        <p:grpSpPr>
          <a:xfrm>
            <a:off x="4222866" y="2000240"/>
            <a:ext cx="3127159" cy="2067302"/>
            <a:chOff x="4222866" y="2000240"/>
            <a:chExt cx="3127159" cy="2067302"/>
          </a:xfrm>
        </p:grpSpPr>
        <p:sp>
          <p:nvSpPr>
            <p:cNvPr id="160795" name="Rectangle 27"/>
            <p:cNvSpPr>
              <a:spLocks noChangeArrowheads="1"/>
            </p:cNvSpPr>
            <p:nvPr/>
          </p:nvSpPr>
          <p:spPr bwMode="auto">
            <a:xfrm>
              <a:off x="5120225" y="2000240"/>
              <a:ext cx="463283" cy="26710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root</a:t>
              </a:r>
              <a:endParaRPr kumimoji="0" lang="en-US"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grpSp>
          <p:nvGrpSpPr>
            <p:cNvPr id="160791" name="Group 23"/>
            <p:cNvGrpSpPr>
              <a:grpSpLocks/>
            </p:cNvGrpSpPr>
            <p:nvPr/>
          </p:nvGrpSpPr>
          <p:grpSpPr bwMode="auto">
            <a:xfrm>
              <a:off x="5476751" y="2422570"/>
              <a:ext cx="909444" cy="314480"/>
              <a:chOff x="3192" y="11643"/>
              <a:chExt cx="903" cy="312"/>
            </a:xfrm>
          </p:grpSpPr>
          <p:sp>
            <p:nvSpPr>
              <p:cNvPr id="160794" name="Rectangle 26"/>
              <p:cNvSpPr>
                <a:spLocks noChangeArrowheads="1"/>
              </p:cNvSpPr>
              <p:nvPr/>
            </p:nvSpPr>
            <p:spPr bwMode="auto">
              <a:xfrm>
                <a:off x="3447" y="11643"/>
                <a:ext cx="397"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60793" name="Rectangle 25"/>
              <p:cNvSpPr>
                <a:spLocks noChangeArrowheads="1"/>
              </p:cNvSpPr>
              <p:nvPr/>
            </p:nvSpPr>
            <p:spPr bwMode="auto">
              <a:xfrm>
                <a:off x="3840" y="11643"/>
                <a:ext cx="255"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600"/>
                  </a:lnSpc>
                  <a:spcBef>
                    <a:spcPct val="0"/>
                  </a:spcBef>
                  <a:spcAft>
                    <a:spcPct val="0"/>
                  </a:spcAft>
                  <a:buClrTx/>
                  <a:buSzTx/>
                  <a:buFontTx/>
                  <a:buNone/>
                  <a:tabLst/>
                </a:pPr>
                <a:endParaRPr kumimoji="0" lang="zh-CN"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60792" name="Rectangle 24"/>
              <p:cNvSpPr>
                <a:spLocks noChangeArrowheads="1"/>
              </p:cNvSpPr>
              <p:nvPr/>
            </p:nvSpPr>
            <p:spPr bwMode="auto">
              <a:xfrm>
                <a:off x="3192" y="11643"/>
                <a:ext cx="255"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600"/>
                  </a:lnSpc>
                  <a:spcBef>
                    <a:spcPct val="0"/>
                  </a:spcBef>
                  <a:spcAft>
                    <a:spcPct val="0"/>
                  </a:spcAft>
                  <a:buClrTx/>
                  <a:buSzTx/>
                  <a:buFontTx/>
                  <a:buNone/>
                  <a:tabLst/>
                </a:pPr>
                <a:endParaRPr kumimoji="0" lang="zh-CN"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grpSp>
        <p:grpSp>
          <p:nvGrpSpPr>
            <p:cNvPr id="160787" name="Group 19"/>
            <p:cNvGrpSpPr>
              <a:grpSpLocks/>
            </p:cNvGrpSpPr>
            <p:nvPr/>
          </p:nvGrpSpPr>
          <p:grpSpPr bwMode="auto">
            <a:xfrm>
              <a:off x="4748591" y="3088824"/>
              <a:ext cx="909444" cy="314480"/>
              <a:chOff x="3192" y="11643"/>
              <a:chExt cx="903" cy="312"/>
            </a:xfrm>
          </p:grpSpPr>
          <p:sp>
            <p:nvSpPr>
              <p:cNvPr id="160790" name="Rectangle 22"/>
              <p:cNvSpPr>
                <a:spLocks noChangeArrowheads="1"/>
              </p:cNvSpPr>
              <p:nvPr/>
            </p:nvSpPr>
            <p:spPr bwMode="auto">
              <a:xfrm>
                <a:off x="3447" y="11643"/>
                <a:ext cx="397"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60789" name="Rectangle 21"/>
              <p:cNvSpPr>
                <a:spLocks noChangeArrowheads="1"/>
              </p:cNvSpPr>
              <p:nvPr/>
            </p:nvSpPr>
            <p:spPr bwMode="auto">
              <a:xfrm>
                <a:off x="3840" y="11643"/>
                <a:ext cx="255"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zh-CN"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60788" name="Rectangle 20"/>
              <p:cNvSpPr>
                <a:spLocks noChangeArrowheads="1"/>
              </p:cNvSpPr>
              <p:nvPr/>
            </p:nvSpPr>
            <p:spPr bwMode="auto">
              <a:xfrm>
                <a:off x="3192" y="11643"/>
                <a:ext cx="255"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600"/>
                  </a:lnSpc>
                  <a:spcBef>
                    <a:spcPct val="0"/>
                  </a:spcBef>
                  <a:spcAft>
                    <a:spcPct val="0"/>
                  </a:spcAft>
                  <a:buClrTx/>
                  <a:buSzTx/>
                  <a:buFontTx/>
                  <a:buNone/>
                  <a:tabLst/>
                </a:pPr>
                <a:endParaRPr kumimoji="0" lang="zh-CN"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grpSp>
        <p:grpSp>
          <p:nvGrpSpPr>
            <p:cNvPr id="160783" name="Group 15"/>
            <p:cNvGrpSpPr>
              <a:grpSpLocks/>
            </p:cNvGrpSpPr>
            <p:nvPr/>
          </p:nvGrpSpPr>
          <p:grpSpPr bwMode="auto">
            <a:xfrm>
              <a:off x="4222866" y="3753062"/>
              <a:ext cx="909444" cy="314480"/>
              <a:chOff x="3192" y="11643"/>
              <a:chExt cx="903" cy="312"/>
            </a:xfrm>
          </p:grpSpPr>
          <p:sp>
            <p:nvSpPr>
              <p:cNvPr id="160786" name="Rectangle 18"/>
              <p:cNvSpPr>
                <a:spLocks noChangeArrowheads="1"/>
              </p:cNvSpPr>
              <p:nvPr/>
            </p:nvSpPr>
            <p:spPr bwMode="auto">
              <a:xfrm>
                <a:off x="3447" y="11643"/>
                <a:ext cx="397"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60785" name="Rectangle 17"/>
              <p:cNvSpPr>
                <a:spLocks noChangeArrowheads="1"/>
              </p:cNvSpPr>
              <p:nvPr/>
            </p:nvSpPr>
            <p:spPr bwMode="auto">
              <a:xfrm>
                <a:off x="3840" y="11643"/>
                <a:ext cx="255"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zh-CN"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60784" name="Rectangle 16"/>
              <p:cNvSpPr>
                <a:spLocks noChangeArrowheads="1"/>
              </p:cNvSpPr>
              <p:nvPr/>
            </p:nvSpPr>
            <p:spPr bwMode="auto">
              <a:xfrm>
                <a:off x="3192" y="11643"/>
                <a:ext cx="255"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zh-CN"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grpSp>
        <p:grpSp>
          <p:nvGrpSpPr>
            <p:cNvPr id="160779" name="Group 11"/>
            <p:cNvGrpSpPr>
              <a:grpSpLocks/>
            </p:cNvGrpSpPr>
            <p:nvPr/>
          </p:nvGrpSpPr>
          <p:grpSpPr bwMode="auto">
            <a:xfrm>
              <a:off x="6440581" y="3088824"/>
              <a:ext cx="909444" cy="314480"/>
              <a:chOff x="3192" y="11643"/>
              <a:chExt cx="903" cy="312"/>
            </a:xfrm>
          </p:grpSpPr>
          <p:sp>
            <p:nvSpPr>
              <p:cNvPr id="160782" name="Rectangle 14"/>
              <p:cNvSpPr>
                <a:spLocks noChangeArrowheads="1"/>
              </p:cNvSpPr>
              <p:nvPr/>
            </p:nvSpPr>
            <p:spPr bwMode="auto">
              <a:xfrm>
                <a:off x="3447" y="11643"/>
                <a:ext cx="397"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4</a:t>
                </a:r>
                <a:endParaRPr kumimoji="0" lang="en-US"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60781" name="Rectangle 13"/>
              <p:cNvSpPr>
                <a:spLocks noChangeArrowheads="1"/>
              </p:cNvSpPr>
              <p:nvPr/>
            </p:nvSpPr>
            <p:spPr bwMode="auto">
              <a:xfrm>
                <a:off x="3840" y="11643"/>
                <a:ext cx="255"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zh-CN"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60780" name="Rectangle 12"/>
              <p:cNvSpPr>
                <a:spLocks noChangeArrowheads="1"/>
              </p:cNvSpPr>
              <p:nvPr/>
            </p:nvSpPr>
            <p:spPr bwMode="auto">
              <a:xfrm>
                <a:off x="3192" y="11643"/>
                <a:ext cx="255"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600"/>
                  </a:lnSpc>
                  <a:spcBef>
                    <a:spcPct val="0"/>
                  </a:spcBef>
                  <a:spcAft>
                    <a:spcPct val="0"/>
                  </a:spcAft>
                  <a:buClrTx/>
                  <a:buSzTx/>
                  <a:buFontTx/>
                  <a:buNone/>
                  <a:tabLst/>
                </a:pPr>
                <a:endParaRPr kumimoji="0" lang="zh-CN"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grpSp>
        <p:grpSp>
          <p:nvGrpSpPr>
            <p:cNvPr id="160775" name="Group 7"/>
            <p:cNvGrpSpPr>
              <a:grpSpLocks/>
            </p:cNvGrpSpPr>
            <p:nvPr/>
          </p:nvGrpSpPr>
          <p:grpSpPr bwMode="auto">
            <a:xfrm>
              <a:off x="5961184" y="3753062"/>
              <a:ext cx="909444" cy="314480"/>
              <a:chOff x="3192" y="11643"/>
              <a:chExt cx="903" cy="312"/>
            </a:xfrm>
          </p:grpSpPr>
          <p:sp>
            <p:nvSpPr>
              <p:cNvPr id="160778" name="Rectangle 10"/>
              <p:cNvSpPr>
                <a:spLocks noChangeArrowheads="1"/>
              </p:cNvSpPr>
              <p:nvPr/>
            </p:nvSpPr>
            <p:spPr bwMode="auto">
              <a:xfrm>
                <a:off x="3447" y="11643"/>
                <a:ext cx="397"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5</a:t>
                </a:r>
                <a:endParaRPr kumimoji="0" lang="en-US"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60777" name="Rectangle 9"/>
              <p:cNvSpPr>
                <a:spLocks noChangeArrowheads="1"/>
              </p:cNvSpPr>
              <p:nvPr/>
            </p:nvSpPr>
            <p:spPr bwMode="auto">
              <a:xfrm>
                <a:off x="3840" y="11643"/>
                <a:ext cx="255"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zh-CN"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60776" name="Rectangle 8"/>
              <p:cNvSpPr>
                <a:spLocks noChangeArrowheads="1"/>
              </p:cNvSpPr>
              <p:nvPr/>
            </p:nvSpPr>
            <p:spPr bwMode="auto">
              <a:xfrm>
                <a:off x="3192" y="11643"/>
                <a:ext cx="255"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zh-CN"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grpSp>
        <p:sp>
          <p:nvSpPr>
            <p:cNvPr id="160774" name="AutoShape 6"/>
            <p:cNvSpPr>
              <a:spLocks noChangeShapeType="1"/>
            </p:cNvSpPr>
            <p:nvPr/>
          </p:nvSpPr>
          <p:spPr bwMode="auto">
            <a:xfrm flipH="1">
              <a:off x="5205831" y="2597953"/>
              <a:ext cx="418969" cy="490871"/>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600"/>
                </a:lnSpc>
              </a:pPr>
              <a:endParaRPr lang="zh-CN" altLang="en-US" sz="2000">
                <a:solidFill>
                  <a:srgbClr val="0000FF"/>
                </a:solidFill>
              </a:endParaRPr>
            </a:p>
          </p:txBody>
        </p:sp>
        <p:sp>
          <p:nvSpPr>
            <p:cNvPr id="160773" name="AutoShape 5"/>
            <p:cNvSpPr>
              <a:spLocks noChangeShapeType="1"/>
            </p:cNvSpPr>
            <p:nvPr/>
          </p:nvSpPr>
          <p:spPr bwMode="auto">
            <a:xfrm>
              <a:off x="6267353" y="2591906"/>
              <a:ext cx="630467" cy="496919"/>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600"/>
                </a:lnSpc>
              </a:pPr>
              <a:endParaRPr lang="zh-CN" altLang="en-US" sz="2000">
                <a:solidFill>
                  <a:srgbClr val="0000FF"/>
                </a:solidFill>
              </a:endParaRPr>
            </a:p>
          </p:txBody>
        </p:sp>
        <p:sp>
          <p:nvSpPr>
            <p:cNvPr id="160772" name="AutoShape 4"/>
            <p:cNvSpPr>
              <a:spLocks noChangeShapeType="1"/>
            </p:cNvSpPr>
            <p:nvPr/>
          </p:nvSpPr>
          <p:spPr bwMode="auto">
            <a:xfrm flipH="1">
              <a:off x="4680106" y="3230945"/>
              <a:ext cx="215527" cy="522117"/>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600"/>
                </a:lnSpc>
              </a:pPr>
              <a:endParaRPr lang="zh-CN" altLang="en-US" sz="2000">
                <a:solidFill>
                  <a:srgbClr val="0000FF"/>
                </a:solidFill>
              </a:endParaRPr>
            </a:p>
          </p:txBody>
        </p:sp>
        <p:sp>
          <p:nvSpPr>
            <p:cNvPr id="160771" name="AutoShape 3"/>
            <p:cNvSpPr>
              <a:spLocks noChangeShapeType="1"/>
            </p:cNvSpPr>
            <p:nvPr/>
          </p:nvSpPr>
          <p:spPr bwMode="auto">
            <a:xfrm flipH="1">
              <a:off x="6418424" y="3258160"/>
              <a:ext cx="160135" cy="494903"/>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600"/>
                </a:lnSpc>
              </a:pPr>
              <a:endParaRPr lang="zh-CN" altLang="en-US" sz="2000">
                <a:solidFill>
                  <a:srgbClr val="0000FF"/>
                </a:solidFill>
              </a:endParaRPr>
            </a:p>
          </p:txBody>
        </p:sp>
        <p:sp>
          <p:nvSpPr>
            <p:cNvPr id="160770" name="Arc 2"/>
            <p:cNvSpPr>
              <a:spLocks/>
            </p:cNvSpPr>
            <p:nvPr/>
          </p:nvSpPr>
          <p:spPr bwMode="auto">
            <a:xfrm>
              <a:off x="5540201" y="2093979"/>
              <a:ext cx="303148" cy="328591"/>
            </a:xfrm>
            <a:custGeom>
              <a:avLst/>
              <a:gdLst>
                <a:gd name="G0" fmla="+- 0 0 0"/>
                <a:gd name="G1" fmla="+- 20572 0 0"/>
                <a:gd name="G2" fmla="+- 21600 0 0"/>
                <a:gd name="T0" fmla="*/ 6584 w 21600"/>
                <a:gd name="T1" fmla="*/ 0 h 20572"/>
                <a:gd name="T2" fmla="*/ 21600 w 21600"/>
                <a:gd name="T3" fmla="*/ 20572 h 20572"/>
                <a:gd name="T4" fmla="*/ 0 w 21600"/>
                <a:gd name="T5" fmla="*/ 20572 h 20572"/>
              </a:gdLst>
              <a:ahLst/>
              <a:cxnLst>
                <a:cxn ang="0">
                  <a:pos x="T0" y="T1"/>
                </a:cxn>
                <a:cxn ang="0">
                  <a:pos x="T2" y="T3"/>
                </a:cxn>
                <a:cxn ang="0">
                  <a:pos x="T4" y="T5"/>
                </a:cxn>
              </a:cxnLst>
              <a:rect l="0" t="0" r="r" b="b"/>
              <a:pathLst>
                <a:path w="21600" h="20572" fill="none" extrusionOk="0">
                  <a:moveTo>
                    <a:pt x="6584" y="-1"/>
                  </a:moveTo>
                  <a:cubicBezTo>
                    <a:pt x="15529" y="2863"/>
                    <a:pt x="21600" y="11179"/>
                    <a:pt x="21600" y="20572"/>
                  </a:cubicBezTo>
                </a:path>
                <a:path w="21600" h="20572" stroke="0" extrusionOk="0">
                  <a:moveTo>
                    <a:pt x="6584" y="-1"/>
                  </a:moveTo>
                  <a:cubicBezTo>
                    <a:pt x="15529" y="2863"/>
                    <a:pt x="21600" y="11179"/>
                    <a:pt x="21600" y="20572"/>
                  </a:cubicBezTo>
                  <a:lnTo>
                    <a:pt x="0" y="20572"/>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600"/>
                </a:lnSpc>
              </a:pPr>
              <a:endParaRPr lang="zh-CN" altLang="en-US" sz="2000">
                <a:solidFill>
                  <a:srgbClr val="0000FF"/>
                </a:solidFill>
              </a:endParaRPr>
            </a:p>
          </p:txBody>
        </p:sp>
      </p:grpSp>
      <p:sp>
        <p:nvSpPr>
          <p:cNvPr id="36" name="Oval 40"/>
          <p:cNvSpPr>
            <a:spLocks noChangeArrowheads="1"/>
          </p:cNvSpPr>
          <p:nvPr/>
        </p:nvSpPr>
        <p:spPr bwMode="auto">
          <a:xfrm>
            <a:off x="1635199" y="2361094"/>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37" name="Oval 39"/>
          <p:cNvSpPr>
            <a:spLocks noChangeArrowheads="1"/>
          </p:cNvSpPr>
          <p:nvPr/>
        </p:nvSpPr>
        <p:spPr bwMode="auto">
          <a:xfrm>
            <a:off x="1111093" y="2966917"/>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38" name="Oval 38"/>
          <p:cNvSpPr>
            <a:spLocks noChangeArrowheads="1"/>
          </p:cNvSpPr>
          <p:nvPr/>
        </p:nvSpPr>
        <p:spPr bwMode="auto">
          <a:xfrm>
            <a:off x="2183756" y="2966917"/>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39" name="Oval 37"/>
          <p:cNvSpPr>
            <a:spLocks noChangeArrowheads="1"/>
          </p:cNvSpPr>
          <p:nvPr/>
        </p:nvSpPr>
        <p:spPr bwMode="auto">
          <a:xfrm>
            <a:off x="785786" y="3579891"/>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40" name="Oval 36"/>
          <p:cNvSpPr>
            <a:spLocks noChangeArrowheads="1"/>
          </p:cNvSpPr>
          <p:nvPr/>
        </p:nvSpPr>
        <p:spPr bwMode="auto">
          <a:xfrm>
            <a:off x="1872269" y="3579891"/>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41" name="AutoShape 35"/>
          <p:cNvSpPr>
            <a:spLocks noChangeShapeType="1"/>
          </p:cNvSpPr>
          <p:nvPr/>
        </p:nvSpPr>
        <p:spPr bwMode="auto">
          <a:xfrm flipH="1">
            <a:off x="1276936" y="2657365"/>
            <a:ext cx="407166" cy="30955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2000" b="0">
              <a:solidFill>
                <a:srgbClr val="0000FF"/>
              </a:solidFill>
              <a:ea typeface="仿宋" pitchFamily="49" charset="-122"/>
              <a:cs typeface="Times New Roman" pitchFamily="18" charset="0"/>
            </a:endParaRPr>
          </a:p>
        </p:txBody>
      </p:sp>
      <p:sp>
        <p:nvSpPr>
          <p:cNvPr id="42" name="AutoShape 34"/>
          <p:cNvSpPr>
            <a:spLocks noChangeShapeType="1"/>
          </p:cNvSpPr>
          <p:nvPr/>
        </p:nvSpPr>
        <p:spPr bwMode="auto">
          <a:xfrm>
            <a:off x="1917982" y="2657365"/>
            <a:ext cx="431617" cy="30955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2000" b="0">
              <a:solidFill>
                <a:srgbClr val="0000FF"/>
              </a:solidFill>
              <a:ea typeface="仿宋" pitchFamily="49" charset="-122"/>
              <a:cs typeface="Times New Roman" pitchFamily="18" charset="0"/>
            </a:endParaRPr>
          </a:p>
        </p:txBody>
      </p:sp>
      <p:sp>
        <p:nvSpPr>
          <p:cNvPr id="43" name="AutoShape 33"/>
          <p:cNvSpPr>
            <a:spLocks noChangeShapeType="1"/>
          </p:cNvSpPr>
          <p:nvPr/>
        </p:nvSpPr>
        <p:spPr bwMode="auto">
          <a:xfrm flipH="1">
            <a:off x="951629" y="3263188"/>
            <a:ext cx="208367" cy="31670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2000" b="0">
              <a:solidFill>
                <a:srgbClr val="0000FF"/>
              </a:solidFill>
              <a:ea typeface="仿宋" pitchFamily="49" charset="-122"/>
              <a:cs typeface="Times New Roman" pitchFamily="18" charset="0"/>
            </a:endParaRPr>
          </a:p>
        </p:txBody>
      </p:sp>
      <p:sp>
        <p:nvSpPr>
          <p:cNvPr id="44" name="AutoShape 32"/>
          <p:cNvSpPr>
            <a:spLocks noChangeShapeType="1"/>
          </p:cNvSpPr>
          <p:nvPr/>
        </p:nvSpPr>
        <p:spPr bwMode="auto">
          <a:xfrm flipH="1">
            <a:off x="2038112" y="3263188"/>
            <a:ext cx="194546" cy="31670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2000" b="0">
              <a:solidFill>
                <a:srgbClr val="0000FF"/>
              </a:solidFill>
              <a:ea typeface="仿宋" pitchFamily="49" charset="-122"/>
              <a:cs typeface="Times New Roman" pitchFamily="18" charset="0"/>
            </a:endParaRPr>
          </a:p>
        </p:txBody>
      </p:sp>
      <p:sp>
        <p:nvSpPr>
          <p:cNvPr id="46" name="右箭头 45"/>
          <p:cNvSpPr/>
          <p:nvPr/>
        </p:nvSpPr>
        <p:spPr>
          <a:xfrm>
            <a:off x="3357554" y="2932598"/>
            <a:ext cx="500066"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48" name="灯片编号占位符 47"/>
          <p:cNvSpPr>
            <a:spLocks noGrp="1"/>
          </p:cNvSpPr>
          <p:nvPr>
            <p:ph type="sldNum" sz="quarter" idx="12"/>
          </p:nvPr>
        </p:nvSpPr>
        <p:spPr/>
        <p:txBody>
          <a:bodyPr/>
          <a:lstStyle/>
          <a:p>
            <a:fld id="{7AF016A1-9F15-429F-9EFD-84004B73C732}" type="slidenum">
              <a:rPr lang="en-US" altLang="zh-CN" smtClean="0"/>
              <a:pPr/>
              <a:t>65</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357158" y="2000240"/>
            <a:ext cx="4429156" cy="461665"/>
          </a:xfrm>
          <a:prstGeom prst="rect">
            <a:avLst/>
          </a:prstGeom>
          <a:noFill/>
        </p:spPr>
        <p:txBody>
          <a:bodyPr wrap="square" rtlCol="0">
            <a:spAutoFit/>
          </a:bodyPr>
          <a:lstStyle/>
          <a:p>
            <a:pPr algn="l">
              <a:lnSpc>
                <a:spcPct val="100000"/>
              </a:lnSpc>
              <a:spcBef>
                <a:spcPts val="0"/>
              </a:spcBef>
            </a:pPr>
            <a:r>
              <a:rPr lang="zh-CN" altLang="zh-CN" smtClean="0">
                <a:solidFill>
                  <a:srgbClr val="0000FF"/>
                </a:solidFill>
                <a:ea typeface="楷体" pitchFamily="49" charset="-122"/>
                <a:cs typeface="Times New Roman" pitchFamily="18" charset="0"/>
              </a:rPr>
              <a:t>整数二叉链结点类型</a:t>
            </a:r>
            <a:r>
              <a:rPr lang="en-US" altLang="zh-CN" smtClean="0">
                <a:solidFill>
                  <a:srgbClr val="0000FF"/>
                </a:solidFill>
                <a:ea typeface="楷体" pitchFamily="49" charset="-122"/>
                <a:cs typeface="Times New Roman" pitchFamily="18" charset="0"/>
              </a:rPr>
              <a:t>TreeNode</a:t>
            </a:r>
            <a:endParaRPr lang="zh-CN" altLang="en-US" smtClean="0">
              <a:solidFill>
                <a:srgbClr val="0000FF"/>
              </a:solidFill>
              <a:ea typeface="楷体" pitchFamily="49" charset="-122"/>
              <a:cs typeface="Times New Roman" pitchFamily="18" charset="0"/>
            </a:endParaRPr>
          </a:p>
        </p:txBody>
      </p:sp>
      <p:sp>
        <p:nvSpPr>
          <p:cNvPr id="5" name="TextBox 4"/>
          <p:cNvSpPr txBox="1"/>
          <p:nvPr/>
        </p:nvSpPr>
        <p:spPr>
          <a:xfrm>
            <a:off x="500034" y="2693783"/>
            <a:ext cx="8001056" cy="369331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60000"/>
            <a:r>
              <a:rPr lang="en-US" altLang="zh-CN" sz="2000" smtClean="0">
                <a:solidFill>
                  <a:srgbClr val="0000FF"/>
                </a:solidFill>
                <a:latin typeface="Times New Roman" pitchFamily="18" charset="0"/>
                <a:ea typeface="仿宋" pitchFamily="49" charset="-122"/>
                <a:cs typeface="Times New Roman" pitchFamily="18" charset="0"/>
              </a:rPr>
              <a:t>struct </a:t>
            </a:r>
            <a:r>
              <a:rPr lang="en-US" altLang="zh-CN" sz="2000" smtClean="0">
                <a:solidFill>
                  <a:srgbClr val="FF0000"/>
                </a:solidFill>
                <a:latin typeface="Times New Roman" pitchFamily="18" charset="0"/>
                <a:ea typeface="仿宋" pitchFamily="49" charset="-122"/>
                <a:cs typeface="Times New Roman" pitchFamily="18" charset="0"/>
              </a:rPr>
              <a:t>TreeNode</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二叉链结点类型</a:t>
            </a:r>
          </a:p>
          <a:p>
            <a:pPr algn="l" defTabSz="360000"/>
            <a:r>
              <a:rPr lang="en-US" altLang="zh-CN" sz="2000" smtClean="0">
                <a:solidFill>
                  <a:srgbClr val="0000FF"/>
                </a:solidFill>
                <a:latin typeface="Times New Roman" pitchFamily="18" charset="0"/>
                <a:ea typeface="仿宋" pitchFamily="49" charset="-122"/>
                <a:cs typeface="Times New Roman" pitchFamily="18" charset="0"/>
              </a:rPr>
              <a:t>{   	int val;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结点值</a:t>
            </a:r>
          </a:p>
          <a:p>
            <a:pPr algn="l" defTabSz="360000"/>
            <a:r>
              <a:rPr lang="en-US" altLang="zh-CN" sz="2000" smtClean="0">
                <a:solidFill>
                  <a:srgbClr val="0000FF"/>
                </a:solidFill>
                <a:latin typeface="Times New Roman" pitchFamily="18" charset="0"/>
                <a:ea typeface="仿宋" pitchFamily="49" charset="-122"/>
                <a:cs typeface="Times New Roman" pitchFamily="18" charset="0"/>
              </a:rPr>
              <a:t>    	TreeNode *left;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左孩子结点地址</a:t>
            </a:r>
          </a:p>
          <a:p>
            <a:pPr algn="l" defTabSz="360000"/>
            <a:r>
              <a:rPr lang="en-US" altLang="zh-CN" sz="2000" smtClean="0">
                <a:solidFill>
                  <a:srgbClr val="0000FF"/>
                </a:solidFill>
                <a:latin typeface="Times New Roman" pitchFamily="18" charset="0"/>
                <a:ea typeface="仿宋" pitchFamily="49" charset="-122"/>
                <a:cs typeface="Times New Roman" pitchFamily="18" charset="0"/>
              </a:rPr>
              <a:t>    	TreeNode *right;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右孩子结点地址</a:t>
            </a:r>
          </a:p>
          <a:p>
            <a:pPr algn="l" defTabSz="360000">
              <a:spcBef>
                <a:spcPts val="2400"/>
              </a:spcBef>
            </a:pPr>
            <a:r>
              <a:rPr lang="en-US" altLang="zh-CN" sz="2000" smtClean="0">
                <a:solidFill>
                  <a:srgbClr val="0000FF"/>
                </a:solidFill>
                <a:latin typeface="Times New Roman" pitchFamily="18" charset="0"/>
                <a:ea typeface="仿宋" pitchFamily="49" charset="-122"/>
                <a:cs typeface="Times New Roman" pitchFamily="18" charset="0"/>
              </a:rPr>
              <a:t>    	TreeNode() : val(0), left(nullptr), right(nullptr)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r>
              <a:rPr lang="en-US" altLang="zh-CN" sz="2000" smtClean="0">
                <a:solidFill>
                  <a:srgbClr val="0000FF"/>
                </a:solidFill>
                <a:latin typeface="Times New Roman" pitchFamily="18" charset="0"/>
                <a:ea typeface="仿宋" pitchFamily="49" charset="-122"/>
                <a:cs typeface="Times New Roman" pitchFamily="18" charset="0"/>
              </a:rPr>
              <a:t>    	TreeNode(int x) : val(x), left(nullptr), right(nullptr)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r>
              <a:rPr lang="en-US" altLang="zh-CN" sz="2000" smtClean="0">
                <a:solidFill>
                  <a:srgbClr val="0000FF"/>
                </a:solidFill>
                <a:latin typeface="Times New Roman" pitchFamily="18" charset="0"/>
                <a:ea typeface="仿宋" pitchFamily="49" charset="-122"/>
                <a:cs typeface="Times New Roman" pitchFamily="18" charset="0"/>
              </a:rPr>
              <a:t>    	TreeNode(int x, TreeNode *left, TreeNode *right) : </a:t>
            </a:r>
          </a:p>
          <a:p>
            <a:pPr algn="l" defTabSz="360000"/>
            <a:r>
              <a:rPr lang="en-US" altLang="zh-CN" sz="2000" smtClean="0">
                <a:solidFill>
                  <a:srgbClr val="0000FF"/>
                </a:solidFill>
                <a:latin typeface="Times New Roman" pitchFamily="18" charset="0"/>
                <a:ea typeface="仿宋" pitchFamily="49" charset="-122"/>
                <a:cs typeface="Times New Roman" pitchFamily="18" charset="0"/>
              </a:rPr>
              <a:t>                                          val(x), left(left), right(right)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p:txBody>
      </p:sp>
      <p:grpSp>
        <p:nvGrpSpPr>
          <p:cNvPr id="33" name="组合 32"/>
          <p:cNvGrpSpPr/>
          <p:nvPr/>
        </p:nvGrpSpPr>
        <p:grpSpPr>
          <a:xfrm>
            <a:off x="5088179" y="290128"/>
            <a:ext cx="3127159" cy="2067302"/>
            <a:chOff x="4730989" y="290128"/>
            <a:chExt cx="3127159" cy="2067302"/>
          </a:xfrm>
        </p:grpSpPr>
        <p:sp>
          <p:nvSpPr>
            <p:cNvPr id="6" name="Rectangle 27"/>
            <p:cNvSpPr>
              <a:spLocks noChangeArrowheads="1"/>
            </p:cNvSpPr>
            <p:nvPr/>
          </p:nvSpPr>
          <p:spPr bwMode="auto">
            <a:xfrm>
              <a:off x="5628348" y="290128"/>
              <a:ext cx="463283" cy="26710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root</a:t>
              </a:r>
              <a:endParaRPr kumimoji="0" lang="en-US"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grpSp>
          <p:nvGrpSpPr>
            <p:cNvPr id="7" name="Group 23"/>
            <p:cNvGrpSpPr>
              <a:grpSpLocks/>
            </p:cNvGrpSpPr>
            <p:nvPr/>
          </p:nvGrpSpPr>
          <p:grpSpPr bwMode="auto">
            <a:xfrm>
              <a:off x="5984874" y="712458"/>
              <a:ext cx="909444" cy="314480"/>
              <a:chOff x="3192" y="11643"/>
              <a:chExt cx="903" cy="312"/>
            </a:xfrm>
          </p:grpSpPr>
          <p:sp>
            <p:nvSpPr>
              <p:cNvPr id="8" name="Rectangle 26"/>
              <p:cNvSpPr>
                <a:spLocks noChangeArrowheads="1"/>
              </p:cNvSpPr>
              <p:nvPr/>
            </p:nvSpPr>
            <p:spPr bwMode="auto">
              <a:xfrm>
                <a:off x="3447" y="11643"/>
                <a:ext cx="397"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9" name="Rectangle 25"/>
              <p:cNvSpPr>
                <a:spLocks noChangeArrowheads="1"/>
              </p:cNvSpPr>
              <p:nvPr/>
            </p:nvSpPr>
            <p:spPr bwMode="auto">
              <a:xfrm>
                <a:off x="3840" y="11643"/>
                <a:ext cx="255"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600"/>
                  </a:lnSpc>
                  <a:spcBef>
                    <a:spcPct val="0"/>
                  </a:spcBef>
                  <a:spcAft>
                    <a:spcPct val="0"/>
                  </a:spcAft>
                  <a:buClrTx/>
                  <a:buSzTx/>
                  <a:buFontTx/>
                  <a:buNone/>
                  <a:tabLst/>
                </a:pPr>
                <a:endParaRPr kumimoji="0" lang="zh-CN"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 name="Rectangle 24"/>
              <p:cNvSpPr>
                <a:spLocks noChangeArrowheads="1"/>
              </p:cNvSpPr>
              <p:nvPr/>
            </p:nvSpPr>
            <p:spPr bwMode="auto">
              <a:xfrm>
                <a:off x="3192" y="11643"/>
                <a:ext cx="255"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600"/>
                  </a:lnSpc>
                  <a:spcBef>
                    <a:spcPct val="0"/>
                  </a:spcBef>
                  <a:spcAft>
                    <a:spcPct val="0"/>
                  </a:spcAft>
                  <a:buClrTx/>
                  <a:buSzTx/>
                  <a:buFontTx/>
                  <a:buNone/>
                  <a:tabLst/>
                </a:pPr>
                <a:endParaRPr kumimoji="0" lang="zh-CN"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grpSp>
        <p:grpSp>
          <p:nvGrpSpPr>
            <p:cNvPr id="11" name="Group 19"/>
            <p:cNvGrpSpPr>
              <a:grpSpLocks/>
            </p:cNvGrpSpPr>
            <p:nvPr/>
          </p:nvGrpSpPr>
          <p:grpSpPr bwMode="auto">
            <a:xfrm>
              <a:off x="5256714" y="1378712"/>
              <a:ext cx="909444" cy="314480"/>
              <a:chOff x="3192" y="11643"/>
              <a:chExt cx="903" cy="312"/>
            </a:xfrm>
          </p:grpSpPr>
          <p:sp>
            <p:nvSpPr>
              <p:cNvPr id="12" name="Rectangle 22"/>
              <p:cNvSpPr>
                <a:spLocks noChangeArrowheads="1"/>
              </p:cNvSpPr>
              <p:nvPr/>
            </p:nvSpPr>
            <p:spPr bwMode="auto">
              <a:xfrm>
                <a:off x="3447" y="11643"/>
                <a:ext cx="397"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3" name="Rectangle 21"/>
              <p:cNvSpPr>
                <a:spLocks noChangeArrowheads="1"/>
              </p:cNvSpPr>
              <p:nvPr/>
            </p:nvSpPr>
            <p:spPr bwMode="auto">
              <a:xfrm>
                <a:off x="3840" y="11643"/>
                <a:ext cx="255"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zh-CN"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4" name="Rectangle 20"/>
              <p:cNvSpPr>
                <a:spLocks noChangeArrowheads="1"/>
              </p:cNvSpPr>
              <p:nvPr/>
            </p:nvSpPr>
            <p:spPr bwMode="auto">
              <a:xfrm>
                <a:off x="3192" y="11643"/>
                <a:ext cx="255"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600"/>
                  </a:lnSpc>
                  <a:spcBef>
                    <a:spcPct val="0"/>
                  </a:spcBef>
                  <a:spcAft>
                    <a:spcPct val="0"/>
                  </a:spcAft>
                  <a:buClrTx/>
                  <a:buSzTx/>
                  <a:buFontTx/>
                  <a:buNone/>
                  <a:tabLst/>
                </a:pPr>
                <a:endParaRPr kumimoji="0" lang="zh-CN"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grpSp>
        <p:grpSp>
          <p:nvGrpSpPr>
            <p:cNvPr id="15" name="Group 15"/>
            <p:cNvGrpSpPr>
              <a:grpSpLocks/>
            </p:cNvGrpSpPr>
            <p:nvPr/>
          </p:nvGrpSpPr>
          <p:grpSpPr bwMode="auto">
            <a:xfrm>
              <a:off x="4730989" y="2042950"/>
              <a:ext cx="909444" cy="314480"/>
              <a:chOff x="3192" y="11643"/>
              <a:chExt cx="903" cy="312"/>
            </a:xfrm>
          </p:grpSpPr>
          <p:sp>
            <p:nvSpPr>
              <p:cNvPr id="17" name="Rectangle 18"/>
              <p:cNvSpPr>
                <a:spLocks noChangeArrowheads="1"/>
              </p:cNvSpPr>
              <p:nvPr/>
            </p:nvSpPr>
            <p:spPr bwMode="auto">
              <a:xfrm>
                <a:off x="3447" y="11643"/>
                <a:ext cx="397"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8" name="Rectangle 17"/>
              <p:cNvSpPr>
                <a:spLocks noChangeArrowheads="1"/>
              </p:cNvSpPr>
              <p:nvPr/>
            </p:nvSpPr>
            <p:spPr bwMode="auto">
              <a:xfrm>
                <a:off x="3840" y="11643"/>
                <a:ext cx="255"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zh-CN"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9" name="Rectangle 16"/>
              <p:cNvSpPr>
                <a:spLocks noChangeArrowheads="1"/>
              </p:cNvSpPr>
              <p:nvPr/>
            </p:nvSpPr>
            <p:spPr bwMode="auto">
              <a:xfrm>
                <a:off x="3192" y="11643"/>
                <a:ext cx="255"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zh-CN"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grpSp>
        <p:grpSp>
          <p:nvGrpSpPr>
            <p:cNvPr id="20" name="Group 11"/>
            <p:cNvGrpSpPr>
              <a:grpSpLocks/>
            </p:cNvGrpSpPr>
            <p:nvPr/>
          </p:nvGrpSpPr>
          <p:grpSpPr bwMode="auto">
            <a:xfrm>
              <a:off x="6948704" y="1378712"/>
              <a:ext cx="909444" cy="314480"/>
              <a:chOff x="3192" y="11643"/>
              <a:chExt cx="903" cy="312"/>
            </a:xfrm>
          </p:grpSpPr>
          <p:sp>
            <p:nvSpPr>
              <p:cNvPr id="21" name="Rectangle 14"/>
              <p:cNvSpPr>
                <a:spLocks noChangeArrowheads="1"/>
              </p:cNvSpPr>
              <p:nvPr/>
            </p:nvSpPr>
            <p:spPr bwMode="auto">
              <a:xfrm>
                <a:off x="3447" y="11643"/>
                <a:ext cx="397"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4</a:t>
                </a:r>
                <a:endParaRPr kumimoji="0" lang="en-US"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22" name="Rectangle 13"/>
              <p:cNvSpPr>
                <a:spLocks noChangeArrowheads="1"/>
              </p:cNvSpPr>
              <p:nvPr/>
            </p:nvSpPr>
            <p:spPr bwMode="auto">
              <a:xfrm>
                <a:off x="3840" y="11643"/>
                <a:ext cx="255"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zh-CN"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23" name="Rectangle 12"/>
              <p:cNvSpPr>
                <a:spLocks noChangeArrowheads="1"/>
              </p:cNvSpPr>
              <p:nvPr/>
            </p:nvSpPr>
            <p:spPr bwMode="auto">
              <a:xfrm>
                <a:off x="3192" y="11643"/>
                <a:ext cx="255"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600"/>
                  </a:lnSpc>
                  <a:spcBef>
                    <a:spcPct val="0"/>
                  </a:spcBef>
                  <a:spcAft>
                    <a:spcPct val="0"/>
                  </a:spcAft>
                  <a:buClrTx/>
                  <a:buSzTx/>
                  <a:buFontTx/>
                  <a:buNone/>
                  <a:tabLst/>
                </a:pPr>
                <a:endParaRPr kumimoji="0" lang="zh-CN"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grpSp>
        <p:grpSp>
          <p:nvGrpSpPr>
            <p:cNvPr id="24" name="Group 7"/>
            <p:cNvGrpSpPr>
              <a:grpSpLocks/>
            </p:cNvGrpSpPr>
            <p:nvPr/>
          </p:nvGrpSpPr>
          <p:grpSpPr bwMode="auto">
            <a:xfrm>
              <a:off x="6469307" y="2042950"/>
              <a:ext cx="909444" cy="314480"/>
              <a:chOff x="3192" y="11643"/>
              <a:chExt cx="903" cy="312"/>
            </a:xfrm>
          </p:grpSpPr>
          <p:sp>
            <p:nvSpPr>
              <p:cNvPr id="25" name="Rectangle 10"/>
              <p:cNvSpPr>
                <a:spLocks noChangeArrowheads="1"/>
              </p:cNvSpPr>
              <p:nvPr/>
            </p:nvSpPr>
            <p:spPr bwMode="auto">
              <a:xfrm>
                <a:off x="3447" y="11643"/>
                <a:ext cx="397"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5</a:t>
                </a:r>
                <a:endParaRPr kumimoji="0" lang="en-US"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26" name="Rectangle 9"/>
              <p:cNvSpPr>
                <a:spLocks noChangeArrowheads="1"/>
              </p:cNvSpPr>
              <p:nvPr/>
            </p:nvSpPr>
            <p:spPr bwMode="auto">
              <a:xfrm>
                <a:off x="3840" y="11643"/>
                <a:ext cx="255"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zh-CN"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27" name="Rectangle 8"/>
              <p:cNvSpPr>
                <a:spLocks noChangeArrowheads="1"/>
              </p:cNvSpPr>
              <p:nvPr/>
            </p:nvSpPr>
            <p:spPr bwMode="auto">
              <a:xfrm>
                <a:off x="3192" y="11643"/>
                <a:ext cx="255" cy="31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zh-CN" altLang="zh-CN" sz="20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20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grpSp>
        <p:sp>
          <p:nvSpPr>
            <p:cNvPr id="28" name="AutoShape 6"/>
            <p:cNvSpPr>
              <a:spLocks noChangeShapeType="1"/>
            </p:cNvSpPr>
            <p:nvPr/>
          </p:nvSpPr>
          <p:spPr bwMode="auto">
            <a:xfrm flipH="1">
              <a:off x="5713954" y="887841"/>
              <a:ext cx="418969" cy="490871"/>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600"/>
                </a:lnSpc>
              </a:pPr>
              <a:endParaRPr lang="zh-CN" altLang="en-US" sz="2000">
                <a:solidFill>
                  <a:srgbClr val="0000FF"/>
                </a:solidFill>
              </a:endParaRPr>
            </a:p>
          </p:txBody>
        </p:sp>
        <p:sp>
          <p:nvSpPr>
            <p:cNvPr id="29" name="AutoShape 5"/>
            <p:cNvSpPr>
              <a:spLocks noChangeShapeType="1"/>
            </p:cNvSpPr>
            <p:nvPr/>
          </p:nvSpPr>
          <p:spPr bwMode="auto">
            <a:xfrm>
              <a:off x="6775476" y="881794"/>
              <a:ext cx="630467" cy="496919"/>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600"/>
                </a:lnSpc>
              </a:pPr>
              <a:endParaRPr lang="zh-CN" altLang="en-US" sz="2000">
                <a:solidFill>
                  <a:srgbClr val="0000FF"/>
                </a:solidFill>
              </a:endParaRPr>
            </a:p>
          </p:txBody>
        </p:sp>
        <p:sp>
          <p:nvSpPr>
            <p:cNvPr id="30" name="AutoShape 4"/>
            <p:cNvSpPr>
              <a:spLocks noChangeShapeType="1"/>
            </p:cNvSpPr>
            <p:nvPr/>
          </p:nvSpPr>
          <p:spPr bwMode="auto">
            <a:xfrm flipH="1">
              <a:off x="5188229" y="1520833"/>
              <a:ext cx="215527" cy="522117"/>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600"/>
                </a:lnSpc>
              </a:pPr>
              <a:endParaRPr lang="zh-CN" altLang="en-US" sz="2000">
                <a:solidFill>
                  <a:srgbClr val="0000FF"/>
                </a:solidFill>
              </a:endParaRPr>
            </a:p>
          </p:txBody>
        </p:sp>
        <p:sp>
          <p:nvSpPr>
            <p:cNvPr id="31" name="AutoShape 3"/>
            <p:cNvSpPr>
              <a:spLocks noChangeShapeType="1"/>
            </p:cNvSpPr>
            <p:nvPr/>
          </p:nvSpPr>
          <p:spPr bwMode="auto">
            <a:xfrm flipH="1">
              <a:off x="6926547" y="1548048"/>
              <a:ext cx="160135" cy="494903"/>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600"/>
                </a:lnSpc>
              </a:pPr>
              <a:endParaRPr lang="zh-CN" altLang="en-US" sz="2000">
                <a:solidFill>
                  <a:srgbClr val="0000FF"/>
                </a:solidFill>
              </a:endParaRPr>
            </a:p>
          </p:txBody>
        </p:sp>
        <p:sp>
          <p:nvSpPr>
            <p:cNvPr id="32" name="Arc 2"/>
            <p:cNvSpPr>
              <a:spLocks/>
            </p:cNvSpPr>
            <p:nvPr/>
          </p:nvSpPr>
          <p:spPr bwMode="auto">
            <a:xfrm>
              <a:off x="6048324" y="383867"/>
              <a:ext cx="303148" cy="328591"/>
            </a:xfrm>
            <a:custGeom>
              <a:avLst/>
              <a:gdLst>
                <a:gd name="G0" fmla="+- 0 0 0"/>
                <a:gd name="G1" fmla="+- 20572 0 0"/>
                <a:gd name="G2" fmla="+- 21600 0 0"/>
                <a:gd name="T0" fmla="*/ 6584 w 21600"/>
                <a:gd name="T1" fmla="*/ 0 h 20572"/>
                <a:gd name="T2" fmla="*/ 21600 w 21600"/>
                <a:gd name="T3" fmla="*/ 20572 h 20572"/>
                <a:gd name="T4" fmla="*/ 0 w 21600"/>
                <a:gd name="T5" fmla="*/ 20572 h 20572"/>
              </a:gdLst>
              <a:ahLst/>
              <a:cxnLst>
                <a:cxn ang="0">
                  <a:pos x="T0" y="T1"/>
                </a:cxn>
                <a:cxn ang="0">
                  <a:pos x="T2" y="T3"/>
                </a:cxn>
                <a:cxn ang="0">
                  <a:pos x="T4" y="T5"/>
                </a:cxn>
              </a:cxnLst>
              <a:rect l="0" t="0" r="r" b="b"/>
              <a:pathLst>
                <a:path w="21600" h="20572" fill="none" extrusionOk="0">
                  <a:moveTo>
                    <a:pt x="6584" y="-1"/>
                  </a:moveTo>
                  <a:cubicBezTo>
                    <a:pt x="15529" y="2863"/>
                    <a:pt x="21600" y="11179"/>
                    <a:pt x="21600" y="20572"/>
                  </a:cubicBezTo>
                </a:path>
                <a:path w="21600" h="20572" stroke="0" extrusionOk="0">
                  <a:moveTo>
                    <a:pt x="6584" y="-1"/>
                  </a:moveTo>
                  <a:cubicBezTo>
                    <a:pt x="15529" y="2863"/>
                    <a:pt x="21600" y="11179"/>
                    <a:pt x="21600" y="20572"/>
                  </a:cubicBezTo>
                  <a:lnTo>
                    <a:pt x="0" y="20572"/>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600"/>
                </a:lnSpc>
              </a:pPr>
              <a:endParaRPr lang="zh-CN" altLang="en-US" sz="2000">
                <a:solidFill>
                  <a:srgbClr val="0000FF"/>
                </a:solidFill>
              </a:endParaRPr>
            </a:p>
          </p:txBody>
        </p:sp>
      </p:grpSp>
      <p:sp>
        <p:nvSpPr>
          <p:cNvPr id="35" name="灯片编号占位符 34"/>
          <p:cNvSpPr>
            <a:spLocks noGrp="1"/>
          </p:cNvSpPr>
          <p:nvPr>
            <p:ph type="sldNum" sz="quarter" idx="12"/>
          </p:nvPr>
        </p:nvSpPr>
        <p:spPr/>
        <p:txBody>
          <a:bodyPr/>
          <a:lstStyle/>
          <a:p>
            <a:fld id="{7AF016A1-9F15-429F-9EFD-84004B73C732}" type="slidenum">
              <a:rPr lang="en-US" altLang="zh-CN" smtClean="0"/>
              <a:pPr/>
              <a:t>66</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357166"/>
            <a:ext cx="2357454"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3.  </a:t>
            </a:r>
            <a:r>
              <a:rPr lang="zh-CN" altLang="en-US" smtClean="0">
                <a:solidFill>
                  <a:schemeClr val="bg1"/>
                </a:solidFill>
                <a:latin typeface="微软雅黑" pitchFamily="34" charset="-122"/>
                <a:ea typeface="微软雅黑" pitchFamily="34" charset="-122"/>
              </a:rPr>
              <a:t>二叉树遍历</a:t>
            </a:r>
            <a:endParaRPr lang="zh-CN" altLang="zh-CN" smtClean="0">
              <a:solidFill>
                <a:schemeClr val="bg1"/>
              </a:solidFill>
              <a:latin typeface="微软雅黑" pitchFamily="34" charset="-122"/>
              <a:ea typeface="微软雅黑" pitchFamily="34" charset="-122"/>
            </a:endParaRPr>
          </a:p>
        </p:txBody>
      </p:sp>
      <p:sp>
        <p:nvSpPr>
          <p:cNvPr id="5" name="TextBox 4"/>
          <p:cNvSpPr txBox="1"/>
          <p:nvPr/>
        </p:nvSpPr>
        <p:spPr>
          <a:xfrm>
            <a:off x="714348" y="1357298"/>
            <a:ext cx="2071702"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1</a:t>
            </a:r>
            <a:r>
              <a:rPr lang="zh-CN"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）先序遍历</a:t>
            </a:r>
          </a:p>
        </p:txBody>
      </p:sp>
      <p:sp>
        <p:nvSpPr>
          <p:cNvPr id="6" name="TextBox 5"/>
          <p:cNvSpPr txBox="1"/>
          <p:nvPr/>
        </p:nvSpPr>
        <p:spPr>
          <a:xfrm>
            <a:off x="500034" y="2285992"/>
            <a:ext cx="7715304" cy="293769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defTabSz="360000"/>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Preorder</a:t>
            </a:r>
            <a:r>
              <a:rPr lang="en-US" altLang="zh-CN" sz="2000" smtClean="0">
                <a:solidFill>
                  <a:srgbClr val="0000FF"/>
                </a:solidFill>
                <a:latin typeface="Times New Roman" pitchFamily="18" charset="0"/>
                <a:ea typeface="仿宋" pitchFamily="49" charset="-122"/>
                <a:cs typeface="Times New Roman" pitchFamily="18" charset="0"/>
              </a:rPr>
              <a:t>( TreeNode&amp; root)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en-US" sz="2000" smtClean="0">
                <a:solidFill>
                  <a:srgbClr val="00B0F0"/>
                </a:solidFill>
                <a:latin typeface="Times New Roman" pitchFamily="18" charset="0"/>
                <a:ea typeface="仿宋" pitchFamily="49" charset="-122"/>
                <a:cs typeface="Times New Roman" pitchFamily="18" charset="0"/>
              </a:rPr>
              <a:t>先序遍历</a:t>
            </a:r>
            <a:r>
              <a:rPr lang="zh-CN" altLang="zh-CN" sz="2000" smtClean="0">
                <a:solidFill>
                  <a:srgbClr val="00B0F0"/>
                </a:solidFill>
                <a:latin typeface="Times New Roman" pitchFamily="18" charset="0"/>
                <a:ea typeface="仿宋" pitchFamily="49" charset="-122"/>
                <a:cs typeface="Times New Roman" pitchFamily="18" charset="0"/>
              </a:rPr>
              <a:t>二叉</a:t>
            </a:r>
            <a:r>
              <a:rPr lang="zh-CN" altLang="en-US" sz="2000" smtClean="0">
                <a:solidFill>
                  <a:srgbClr val="00B0F0"/>
                </a:solidFill>
                <a:latin typeface="Times New Roman" pitchFamily="18" charset="0"/>
                <a:ea typeface="仿宋" pitchFamily="49" charset="-122"/>
                <a:cs typeface="Times New Roman" pitchFamily="18" charset="0"/>
              </a:rPr>
              <a:t>树</a:t>
            </a:r>
            <a:r>
              <a:rPr lang="en-US" altLang="zh-CN" sz="2000" smtClean="0">
                <a:solidFill>
                  <a:srgbClr val="00B0F0"/>
                </a:solidFill>
                <a:latin typeface="Times New Roman" pitchFamily="18" charset="0"/>
                <a:ea typeface="仿宋" pitchFamily="49" charset="-122"/>
                <a:cs typeface="Times New Roman" pitchFamily="18" charset="0"/>
              </a:rPr>
              <a:t>root</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r>
              <a:rPr lang="en-US" altLang="zh-CN" sz="2000" smtClean="0">
                <a:solidFill>
                  <a:srgbClr val="0000FF"/>
                </a:solidFill>
                <a:latin typeface="Times New Roman" pitchFamily="18" charset="0"/>
                <a:ea typeface="仿宋" pitchFamily="49" charset="-122"/>
                <a:cs typeface="Times New Roman" pitchFamily="18" charset="0"/>
              </a:rPr>
              <a:t>{   	if(root!=NULL)</a:t>
            </a:r>
          </a:p>
          <a:p>
            <a:pPr algn="l" defTabSz="360000"/>
            <a:r>
              <a:rPr lang="en-US" altLang="zh-CN" sz="2000" smtClean="0">
                <a:solidFill>
                  <a:srgbClr val="0000FF"/>
                </a:solidFill>
                <a:latin typeface="Times New Roman" pitchFamily="18" charset="0"/>
                <a:ea typeface="仿宋" pitchFamily="49" charset="-122"/>
                <a:cs typeface="Times New Roman" pitchFamily="18" charset="0"/>
              </a:rPr>
              <a:t>    	{	printf("%d ",root-&gt;val);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en-US" sz="2000" smtClean="0">
                <a:solidFill>
                  <a:srgbClr val="00B0F0"/>
                </a:solidFill>
                <a:latin typeface="Times New Roman" pitchFamily="18" charset="0"/>
                <a:ea typeface="仿宋" pitchFamily="49" charset="-122"/>
                <a:cs typeface="Times New Roman" pitchFamily="18" charset="0"/>
              </a:rPr>
              <a:t>访问根结点</a:t>
            </a:r>
            <a:endParaRPr lang="en-US" altLang="zh-CN" sz="2000" smtClean="0">
              <a:solidFill>
                <a:srgbClr val="00B0F0"/>
              </a:solidFill>
              <a:latin typeface="Times New Roman" pitchFamily="18" charset="0"/>
              <a:ea typeface="仿宋" pitchFamily="49" charset="-122"/>
              <a:cs typeface="Times New Roman" pitchFamily="18" charset="0"/>
            </a:endParaRPr>
          </a:p>
          <a:p>
            <a:pPr algn="l" defTabSz="360000"/>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FF0000"/>
                </a:solidFill>
                <a:latin typeface="Times New Roman" pitchFamily="18" charset="0"/>
                <a:ea typeface="仿宋" pitchFamily="49" charset="-122"/>
                <a:cs typeface="Times New Roman" pitchFamily="18" charset="0"/>
              </a:rPr>
              <a:t>Preorder</a:t>
            </a:r>
            <a:r>
              <a:rPr lang="en-US" altLang="zh-CN" sz="2000" smtClean="0">
                <a:solidFill>
                  <a:srgbClr val="0000FF"/>
                </a:solidFill>
                <a:latin typeface="Times New Roman" pitchFamily="18" charset="0"/>
                <a:ea typeface="仿宋" pitchFamily="49" charset="-122"/>
                <a:cs typeface="Times New Roman" pitchFamily="18" charset="0"/>
              </a:rPr>
              <a:t>(root-&gt;left);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en-US" sz="2000" smtClean="0">
                <a:solidFill>
                  <a:srgbClr val="00B0F0"/>
                </a:solidFill>
                <a:latin typeface="Times New Roman" pitchFamily="18" charset="0"/>
                <a:ea typeface="仿宋" pitchFamily="49" charset="-122"/>
                <a:cs typeface="Times New Roman" pitchFamily="18" charset="0"/>
              </a:rPr>
              <a:t>先序遍历左子树</a:t>
            </a:r>
            <a:endParaRPr lang="en-US" altLang="zh-CN" sz="2000" smtClean="0">
              <a:solidFill>
                <a:srgbClr val="00B0F0"/>
              </a:solidFill>
              <a:latin typeface="Times New Roman" pitchFamily="18" charset="0"/>
              <a:ea typeface="仿宋" pitchFamily="49" charset="-122"/>
              <a:cs typeface="Times New Roman" pitchFamily="18" charset="0"/>
            </a:endParaRPr>
          </a:p>
          <a:p>
            <a:pPr algn="l" defTabSz="360000"/>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FF0000"/>
                </a:solidFill>
                <a:latin typeface="Times New Roman" pitchFamily="18" charset="0"/>
                <a:ea typeface="仿宋" pitchFamily="49" charset="-122"/>
                <a:cs typeface="Times New Roman" pitchFamily="18" charset="0"/>
              </a:rPr>
              <a:t>Preorder</a:t>
            </a:r>
            <a:r>
              <a:rPr lang="en-US" altLang="zh-CN" sz="2000" smtClean="0">
                <a:solidFill>
                  <a:srgbClr val="0000FF"/>
                </a:solidFill>
                <a:latin typeface="Times New Roman" pitchFamily="18" charset="0"/>
                <a:ea typeface="仿宋" pitchFamily="49" charset="-122"/>
                <a:cs typeface="Times New Roman" pitchFamily="18" charset="0"/>
              </a:rPr>
              <a:t>(root-&gt;right);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en-US" sz="2000" smtClean="0">
                <a:solidFill>
                  <a:srgbClr val="00B0F0"/>
                </a:solidFill>
                <a:latin typeface="Times New Roman" pitchFamily="18" charset="0"/>
                <a:ea typeface="仿宋" pitchFamily="49" charset="-122"/>
                <a:cs typeface="Times New Roman" pitchFamily="18" charset="0"/>
              </a:rPr>
              <a:t>先序遍历右子树</a:t>
            </a:r>
            <a:endParaRPr lang="en-US" altLang="zh-CN" sz="2000" smtClean="0">
              <a:solidFill>
                <a:srgbClr val="00B0F0"/>
              </a:solidFill>
              <a:latin typeface="Times New Roman" pitchFamily="18" charset="0"/>
              <a:ea typeface="仿宋" pitchFamily="49" charset="-122"/>
              <a:cs typeface="Times New Roman" pitchFamily="18" charset="0"/>
            </a:endParaRPr>
          </a:p>
          <a:p>
            <a:pPr algn="l" defTabSz="360000"/>
            <a:r>
              <a:rPr lang="en-US" altLang="zh-CN" sz="2000" smtClean="0">
                <a:solidFill>
                  <a:srgbClr val="0000FF"/>
                </a:solidFill>
                <a:latin typeface="Times New Roman" pitchFamily="18" charset="0"/>
                <a:ea typeface="仿宋" pitchFamily="49" charset="-122"/>
                <a:cs typeface="Times New Roman" pitchFamily="18" charset="0"/>
              </a:rPr>
              <a:t>    	}</a:t>
            </a:r>
          </a:p>
          <a:p>
            <a:pPr algn="l" defTabSz="360000"/>
            <a:r>
              <a:rPr lang="en-US" altLang="zh-CN" sz="2000" smtClean="0">
                <a:solidFill>
                  <a:srgbClr val="0000FF"/>
                </a:solidFill>
                <a:latin typeface="Times New Roman" pitchFamily="18" charset="0"/>
                <a:ea typeface="仿宋" pitchFamily="49" charset="-122"/>
                <a:cs typeface="Times New Roman" pitchFamily="18" charset="0"/>
              </a:rPr>
              <a:t>}</a:t>
            </a: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67</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714348" y="541683"/>
            <a:ext cx="2071702"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2</a:t>
            </a:r>
            <a:r>
              <a:rPr lang="zh-CN"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中</a:t>
            </a:r>
            <a:r>
              <a:rPr lang="zh-CN"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序遍历</a:t>
            </a:r>
          </a:p>
        </p:txBody>
      </p:sp>
      <p:sp>
        <p:nvSpPr>
          <p:cNvPr id="5" name="TextBox 4"/>
          <p:cNvSpPr txBox="1"/>
          <p:nvPr/>
        </p:nvSpPr>
        <p:spPr>
          <a:xfrm>
            <a:off x="500034" y="1470377"/>
            <a:ext cx="7929618" cy="293769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defTabSz="360000"/>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Inorder</a:t>
            </a:r>
            <a:r>
              <a:rPr lang="en-US" altLang="zh-CN" sz="2000" smtClean="0">
                <a:solidFill>
                  <a:srgbClr val="0000FF"/>
                </a:solidFill>
                <a:latin typeface="Times New Roman" pitchFamily="18" charset="0"/>
                <a:ea typeface="仿宋" pitchFamily="49" charset="-122"/>
                <a:cs typeface="Times New Roman" pitchFamily="18" charset="0"/>
              </a:rPr>
              <a:t>( TreeNode&amp; root)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en-US" sz="2000" smtClean="0">
                <a:solidFill>
                  <a:srgbClr val="00B0F0"/>
                </a:solidFill>
                <a:latin typeface="Times New Roman" pitchFamily="18" charset="0"/>
                <a:ea typeface="仿宋" pitchFamily="49" charset="-122"/>
                <a:cs typeface="Times New Roman" pitchFamily="18" charset="0"/>
              </a:rPr>
              <a:t>中序遍历</a:t>
            </a:r>
            <a:r>
              <a:rPr lang="zh-CN" altLang="zh-CN" sz="2000" smtClean="0">
                <a:solidFill>
                  <a:srgbClr val="00B0F0"/>
                </a:solidFill>
                <a:latin typeface="Times New Roman" pitchFamily="18" charset="0"/>
                <a:ea typeface="仿宋" pitchFamily="49" charset="-122"/>
                <a:cs typeface="Times New Roman" pitchFamily="18" charset="0"/>
              </a:rPr>
              <a:t>二叉</a:t>
            </a:r>
            <a:r>
              <a:rPr lang="zh-CN" altLang="en-US" sz="2000" smtClean="0">
                <a:solidFill>
                  <a:srgbClr val="00B0F0"/>
                </a:solidFill>
                <a:latin typeface="Times New Roman" pitchFamily="18" charset="0"/>
                <a:ea typeface="仿宋" pitchFamily="49" charset="-122"/>
                <a:cs typeface="Times New Roman" pitchFamily="18" charset="0"/>
              </a:rPr>
              <a:t>树</a:t>
            </a:r>
            <a:r>
              <a:rPr lang="en-US" altLang="zh-CN" sz="2000" smtClean="0">
                <a:solidFill>
                  <a:srgbClr val="00B0F0"/>
                </a:solidFill>
                <a:latin typeface="Times New Roman" pitchFamily="18" charset="0"/>
                <a:ea typeface="仿宋" pitchFamily="49" charset="-122"/>
                <a:cs typeface="Times New Roman" pitchFamily="18" charset="0"/>
              </a:rPr>
              <a:t>root</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r>
              <a:rPr lang="en-US" altLang="zh-CN" sz="2000" smtClean="0">
                <a:solidFill>
                  <a:srgbClr val="0000FF"/>
                </a:solidFill>
                <a:latin typeface="Times New Roman" pitchFamily="18" charset="0"/>
                <a:ea typeface="仿宋" pitchFamily="49" charset="-122"/>
                <a:cs typeface="Times New Roman" pitchFamily="18" charset="0"/>
              </a:rPr>
              <a:t>{   	if(root!=NULL)</a:t>
            </a:r>
          </a:p>
          <a:p>
            <a:pPr algn="l" defTabSz="360000"/>
            <a:r>
              <a:rPr lang="en-US" altLang="zh-CN" sz="2000" smtClean="0">
                <a:solidFill>
                  <a:srgbClr val="0000FF"/>
                </a:solidFill>
                <a:latin typeface="Times New Roman" pitchFamily="18" charset="0"/>
                <a:ea typeface="仿宋" pitchFamily="49" charset="-122"/>
                <a:cs typeface="Times New Roman" pitchFamily="18" charset="0"/>
              </a:rPr>
              <a:t>    	{	</a:t>
            </a:r>
            <a:r>
              <a:rPr lang="en-US" altLang="zh-CN" sz="2000" smtClean="0">
                <a:solidFill>
                  <a:srgbClr val="FF0000"/>
                </a:solidFill>
                <a:latin typeface="Times New Roman" pitchFamily="18" charset="0"/>
                <a:ea typeface="仿宋" pitchFamily="49" charset="-122"/>
                <a:cs typeface="Times New Roman" pitchFamily="18" charset="0"/>
              </a:rPr>
              <a:t>Inorder</a:t>
            </a:r>
            <a:r>
              <a:rPr lang="en-US" altLang="zh-CN" sz="2000" smtClean="0">
                <a:solidFill>
                  <a:srgbClr val="0000FF"/>
                </a:solidFill>
                <a:latin typeface="Times New Roman" pitchFamily="18" charset="0"/>
                <a:ea typeface="仿宋" pitchFamily="49" charset="-122"/>
                <a:cs typeface="Times New Roman" pitchFamily="18" charset="0"/>
              </a:rPr>
              <a:t>(root-&gt;left);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en-US" sz="2000" smtClean="0">
                <a:solidFill>
                  <a:srgbClr val="00B0F0"/>
                </a:solidFill>
                <a:latin typeface="Times New Roman" pitchFamily="18" charset="0"/>
                <a:ea typeface="仿宋" pitchFamily="49" charset="-122"/>
                <a:cs typeface="Times New Roman" pitchFamily="18" charset="0"/>
              </a:rPr>
              <a:t>中遍历左子树</a:t>
            </a:r>
            <a:r>
              <a:rPr lang="en-US" altLang="zh-CN" sz="2000" smtClean="0">
                <a:solidFill>
                  <a:srgbClr val="0000FF"/>
                </a:solidFill>
                <a:latin typeface="Times New Roman" pitchFamily="18" charset="0"/>
                <a:ea typeface="仿宋" pitchFamily="49" charset="-122"/>
                <a:cs typeface="Times New Roman" pitchFamily="18" charset="0"/>
              </a:rPr>
              <a:t>      </a:t>
            </a:r>
          </a:p>
          <a:p>
            <a:pPr algn="l" defTabSz="360000"/>
            <a:r>
              <a:rPr lang="en-US" altLang="zh-CN" sz="2000" smtClean="0">
                <a:solidFill>
                  <a:srgbClr val="0000FF"/>
                </a:solidFill>
                <a:latin typeface="Times New Roman" pitchFamily="18" charset="0"/>
                <a:ea typeface="仿宋" pitchFamily="49" charset="-122"/>
                <a:cs typeface="Times New Roman" pitchFamily="18" charset="0"/>
              </a:rPr>
              <a:t>         	printf("%d ",root-&gt;val);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en-US" sz="2000" smtClean="0">
                <a:solidFill>
                  <a:srgbClr val="00B0F0"/>
                </a:solidFill>
                <a:latin typeface="Times New Roman" pitchFamily="18" charset="0"/>
                <a:ea typeface="仿宋" pitchFamily="49" charset="-122"/>
                <a:cs typeface="Times New Roman" pitchFamily="18" charset="0"/>
              </a:rPr>
              <a:t>访问根结点</a:t>
            </a:r>
            <a:endParaRPr lang="en-US" altLang="zh-CN" sz="2000" smtClean="0">
              <a:solidFill>
                <a:srgbClr val="00B0F0"/>
              </a:solidFill>
              <a:latin typeface="Times New Roman" pitchFamily="18" charset="0"/>
              <a:ea typeface="仿宋" pitchFamily="49" charset="-122"/>
              <a:cs typeface="Times New Roman" pitchFamily="18" charset="0"/>
            </a:endParaRPr>
          </a:p>
          <a:p>
            <a:pPr algn="l" defTabSz="360000"/>
            <a:r>
              <a:rPr lang="en-US" altLang="zh-CN" sz="2000" smtClean="0">
                <a:solidFill>
                  <a:srgbClr val="FF0000"/>
                </a:solidFill>
                <a:latin typeface="Times New Roman" pitchFamily="18" charset="0"/>
                <a:ea typeface="仿宋" pitchFamily="49" charset="-122"/>
                <a:cs typeface="Times New Roman" pitchFamily="18" charset="0"/>
              </a:rPr>
              <a:t>         	Inorder</a:t>
            </a:r>
            <a:r>
              <a:rPr lang="en-US" altLang="zh-CN" sz="2000" smtClean="0">
                <a:solidFill>
                  <a:srgbClr val="0000FF"/>
                </a:solidFill>
                <a:latin typeface="Times New Roman" pitchFamily="18" charset="0"/>
                <a:ea typeface="仿宋" pitchFamily="49" charset="-122"/>
                <a:cs typeface="Times New Roman" pitchFamily="18" charset="0"/>
              </a:rPr>
              <a:t>(root-&gt;right);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en-US" sz="2000" smtClean="0">
                <a:solidFill>
                  <a:srgbClr val="00B0F0"/>
                </a:solidFill>
                <a:latin typeface="Times New Roman" pitchFamily="18" charset="0"/>
                <a:ea typeface="仿宋" pitchFamily="49" charset="-122"/>
                <a:cs typeface="Times New Roman" pitchFamily="18" charset="0"/>
              </a:rPr>
              <a:t>中遍历右子树</a:t>
            </a:r>
            <a:endParaRPr lang="en-US" altLang="zh-CN" sz="2000" smtClean="0">
              <a:solidFill>
                <a:srgbClr val="00B0F0"/>
              </a:solidFill>
              <a:latin typeface="Times New Roman" pitchFamily="18" charset="0"/>
              <a:ea typeface="仿宋" pitchFamily="49" charset="-122"/>
              <a:cs typeface="Times New Roman" pitchFamily="18" charset="0"/>
            </a:endParaRPr>
          </a:p>
          <a:p>
            <a:pPr algn="l" defTabSz="360000"/>
            <a:r>
              <a:rPr lang="en-US" altLang="zh-CN" sz="2000" smtClean="0">
                <a:solidFill>
                  <a:srgbClr val="0000FF"/>
                </a:solidFill>
                <a:latin typeface="Times New Roman" pitchFamily="18" charset="0"/>
                <a:ea typeface="仿宋" pitchFamily="49" charset="-122"/>
                <a:cs typeface="Times New Roman" pitchFamily="18" charset="0"/>
              </a:rPr>
              <a:t>    	}</a:t>
            </a:r>
          </a:p>
          <a:p>
            <a:pPr algn="l" defTabSz="360000"/>
            <a:r>
              <a:rPr lang="en-US" altLang="zh-CN" sz="2000" smtClean="0">
                <a:solidFill>
                  <a:srgbClr val="0000FF"/>
                </a:solidFill>
                <a:latin typeface="Times New Roman" pitchFamily="18" charset="0"/>
                <a:ea typeface="仿宋" pitchFamily="49" charset="-122"/>
                <a:cs typeface="Times New Roman" pitchFamily="18" charset="0"/>
              </a:rPr>
              <a:t>}</a:t>
            </a: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68</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714348" y="541683"/>
            <a:ext cx="2071702"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3</a:t>
            </a:r>
            <a:r>
              <a:rPr lang="zh-CN"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后</a:t>
            </a:r>
            <a:r>
              <a:rPr lang="zh-CN"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序遍历</a:t>
            </a:r>
          </a:p>
        </p:txBody>
      </p:sp>
      <p:sp>
        <p:nvSpPr>
          <p:cNvPr id="5" name="TextBox 4"/>
          <p:cNvSpPr txBox="1"/>
          <p:nvPr/>
        </p:nvSpPr>
        <p:spPr>
          <a:xfrm>
            <a:off x="500034" y="1470377"/>
            <a:ext cx="7643866" cy="293769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defTabSz="360000"/>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Postorder</a:t>
            </a:r>
            <a:r>
              <a:rPr lang="en-US" altLang="zh-CN" sz="2000" smtClean="0">
                <a:solidFill>
                  <a:srgbClr val="0000FF"/>
                </a:solidFill>
                <a:latin typeface="Times New Roman" pitchFamily="18" charset="0"/>
                <a:ea typeface="仿宋" pitchFamily="49" charset="-122"/>
                <a:cs typeface="Times New Roman" pitchFamily="18" charset="0"/>
              </a:rPr>
              <a:t>( TreeNode&amp; root)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en-US" sz="2000" smtClean="0">
                <a:solidFill>
                  <a:srgbClr val="00B0F0"/>
                </a:solidFill>
                <a:latin typeface="Times New Roman" pitchFamily="18" charset="0"/>
                <a:ea typeface="仿宋" pitchFamily="49" charset="-122"/>
                <a:cs typeface="Times New Roman" pitchFamily="18" charset="0"/>
              </a:rPr>
              <a:t>后序遍历</a:t>
            </a:r>
            <a:r>
              <a:rPr lang="zh-CN" altLang="zh-CN" sz="2000" smtClean="0">
                <a:solidFill>
                  <a:srgbClr val="00B0F0"/>
                </a:solidFill>
                <a:latin typeface="Times New Roman" pitchFamily="18" charset="0"/>
                <a:ea typeface="仿宋" pitchFamily="49" charset="-122"/>
                <a:cs typeface="Times New Roman" pitchFamily="18" charset="0"/>
              </a:rPr>
              <a:t>二叉</a:t>
            </a:r>
            <a:r>
              <a:rPr lang="zh-CN" altLang="en-US" sz="2000" smtClean="0">
                <a:solidFill>
                  <a:srgbClr val="00B0F0"/>
                </a:solidFill>
                <a:latin typeface="Times New Roman" pitchFamily="18" charset="0"/>
                <a:ea typeface="仿宋" pitchFamily="49" charset="-122"/>
                <a:cs typeface="Times New Roman" pitchFamily="18" charset="0"/>
              </a:rPr>
              <a:t>树</a:t>
            </a:r>
            <a:r>
              <a:rPr lang="en-US" altLang="zh-CN" sz="2000" smtClean="0">
                <a:solidFill>
                  <a:srgbClr val="00B0F0"/>
                </a:solidFill>
                <a:latin typeface="Times New Roman" pitchFamily="18" charset="0"/>
                <a:ea typeface="仿宋" pitchFamily="49" charset="-122"/>
                <a:cs typeface="Times New Roman" pitchFamily="18" charset="0"/>
              </a:rPr>
              <a:t>root</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r>
              <a:rPr lang="en-US" altLang="zh-CN" sz="2000" smtClean="0">
                <a:solidFill>
                  <a:srgbClr val="0000FF"/>
                </a:solidFill>
                <a:latin typeface="Times New Roman" pitchFamily="18" charset="0"/>
                <a:ea typeface="仿宋" pitchFamily="49" charset="-122"/>
                <a:cs typeface="Times New Roman" pitchFamily="18" charset="0"/>
              </a:rPr>
              <a:t>{   	if(root!=NULL)</a:t>
            </a:r>
          </a:p>
          <a:p>
            <a:pPr algn="l" defTabSz="360000"/>
            <a:r>
              <a:rPr lang="en-US" altLang="zh-CN" sz="2000" smtClean="0">
                <a:solidFill>
                  <a:srgbClr val="0000FF"/>
                </a:solidFill>
                <a:latin typeface="Times New Roman" pitchFamily="18" charset="0"/>
                <a:ea typeface="仿宋" pitchFamily="49" charset="-122"/>
                <a:cs typeface="Times New Roman" pitchFamily="18" charset="0"/>
              </a:rPr>
              <a:t>    	{	</a:t>
            </a:r>
            <a:r>
              <a:rPr lang="en-US" altLang="zh-CN" sz="2000" smtClean="0">
                <a:solidFill>
                  <a:srgbClr val="FF0000"/>
                </a:solidFill>
                <a:latin typeface="Times New Roman" pitchFamily="18" charset="0"/>
                <a:ea typeface="仿宋" pitchFamily="49" charset="-122"/>
                <a:cs typeface="Times New Roman" pitchFamily="18" charset="0"/>
              </a:rPr>
              <a:t>Postorder</a:t>
            </a:r>
            <a:r>
              <a:rPr lang="en-US" altLang="zh-CN" sz="2000" smtClean="0">
                <a:solidFill>
                  <a:srgbClr val="0000FF"/>
                </a:solidFill>
                <a:latin typeface="Times New Roman" pitchFamily="18" charset="0"/>
                <a:ea typeface="仿宋" pitchFamily="49" charset="-122"/>
                <a:cs typeface="Times New Roman" pitchFamily="18" charset="0"/>
              </a:rPr>
              <a:t>(root-&gt;left);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en-US" sz="2000" smtClean="0">
                <a:solidFill>
                  <a:srgbClr val="00B0F0"/>
                </a:solidFill>
                <a:latin typeface="Times New Roman" pitchFamily="18" charset="0"/>
                <a:ea typeface="仿宋" pitchFamily="49" charset="-122"/>
                <a:cs typeface="Times New Roman" pitchFamily="18" charset="0"/>
              </a:rPr>
              <a:t>后遍历左子树</a:t>
            </a:r>
            <a:r>
              <a:rPr lang="en-US" altLang="zh-CN" sz="2000" smtClean="0">
                <a:solidFill>
                  <a:srgbClr val="0000FF"/>
                </a:solidFill>
                <a:latin typeface="Times New Roman" pitchFamily="18" charset="0"/>
                <a:ea typeface="仿宋" pitchFamily="49" charset="-122"/>
                <a:cs typeface="Times New Roman" pitchFamily="18" charset="0"/>
              </a:rPr>
              <a:t>      </a:t>
            </a:r>
          </a:p>
          <a:p>
            <a:pPr algn="l" defTabSz="360000"/>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FF0000"/>
                </a:solidFill>
                <a:latin typeface="Times New Roman" pitchFamily="18" charset="0"/>
                <a:ea typeface="仿宋" pitchFamily="49" charset="-122"/>
                <a:cs typeface="Times New Roman" pitchFamily="18" charset="0"/>
              </a:rPr>
              <a:t>Postorder</a:t>
            </a:r>
            <a:r>
              <a:rPr lang="en-US" altLang="zh-CN" sz="2000" smtClean="0">
                <a:solidFill>
                  <a:srgbClr val="0000FF"/>
                </a:solidFill>
                <a:latin typeface="Times New Roman" pitchFamily="18" charset="0"/>
                <a:ea typeface="仿宋" pitchFamily="49" charset="-122"/>
                <a:cs typeface="Times New Roman" pitchFamily="18" charset="0"/>
              </a:rPr>
              <a:t>(root-&gt;right);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en-US" sz="2000" smtClean="0">
                <a:solidFill>
                  <a:srgbClr val="00B0F0"/>
                </a:solidFill>
                <a:latin typeface="Times New Roman" pitchFamily="18" charset="0"/>
                <a:ea typeface="仿宋" pitchFamily="49" charset="-122"/>
                <a:cs typeface="Times New Roman" pitchFamily="18" charset="0"/>
              </a:rPr>
              <a:t>后遍历右子树</a:t>
            </a:r>
            <a:endParaRPr lang="en-US" altLang="zh-CN" sz="2000" smtClean="0">
              <a:solidFill>
                <a:srgbClr val="00B0F0"/>
              </a:solidFill>
              <a:latin typeface="Times New Roman" pitchFamily="18" charset="0"/>
              <a:ea typeface="仿宋" pitchFamily="49" charset="-122"/>
              <a:cs typeface="Times New Roman" pitchFamily="18" charset="0"/>
            </a:endParaRPr>
          </a:p>
          <a:p>
            <a:pPr algn="l" defTabSz="360000"/>
            <a:r>
              <a:rPr lang="en-US" altLang="zh-CN" sz="2000" smtClean="0">
                <a:solidFill>
                  <a:srgbClr val="0000FF"/>
                </a:solidFill>
                <a:latin typeface="Times New Roman" pitchFamily="18" charset="0"/>
                <a:ea typeface="仿宋" pitchFamily="49" charset="-122"/>
                <a:cs typeface="Times New Roman" pitchFamily="18" charset="0"/>
              </a:rPr>
              <a:t>        	printf("%d ",root-&gt;val);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en-US" sz="2000" smtClean="0">
                <a:solidFill>
                  <a:srgbClr val="00B0F0"/>
                </a:solidFill>
                <a:latin typeface="Times New Roman" pitchFamily="18" charset="0"/>
                <a:ea typeface="仿宋" pitchFamily="49" charset="-122"/>
                <a:cs typeface="Times New Roman" pitchFamily="18" charset="0"/>
              </a:rPr>
              <a:t>访问根结点</a:t>
            </a:r>
            <a:endParaRPr lang="en-US" altLang="zh-CN" sz="2000" smtClean="0">
              <a:solidFill>
                <a:srgbClr val="00B0F0"/>
              </a:solidFill>
              <a:latin typeface="Times New Roman" pitchFamily="18" charset="0"/>
              <a:ea typeface="仿宋" pitchFamily="49" charset="-122"/>
              <a:cs typeface="Times New Roman" pitchFamily="18" charset="0"/>
            </a:endParaRPr>
          </a:p>
          <a:p>
            <a:pPr algn="l" defTabSz="360000"/>
            <a:r>
              <a:rPr lang="en-US" altLang="zh-CN" sz="2000" smtClean="0">
                <a:solidFill>
                  <a:srgbClr val="0000FF"/>
                </a:solidFill>
                <a:latin typeface="Times New Roman" pitchFamily="18" charset="0"/>
                <a:ea typeface="仿宋" pitchFamily="49" charset="-122"/>
                <a:cs typeface="Times New Roman" pitchFamily="18" charset="0"/>
              </a:rPr>
              <a:t>    	}</a:t>
            </a:r>
          </a:p>
          <a:p>
            <a:pPr algn="l" defTabSz="360000"/>
            <a:r>
              <a:rPr lang="en-US" altLang="zh-CN" sz="2000" smtClean="0">
                <a:solidFill>
                  <a:srgbClr val="0000FF"/>
                </a:solidFill>
                <a:latin typeface="Times New Roman" pitchFamily="18" charset="0"/>
                <a:ea typeface="仿宋" pitchFamily="49" charset="-122"/>
                <a:cs typeface="Times New Roman" pitchFamily="18" charset="0"/>
              </a:rPr>
              <a:t>}</a:t>
            </a: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69</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571480"/>
            <a:ext cx="350046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2.1.2 vector</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向量容器</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0753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3" name="组合 22"/>
          <p:cNvGrpSpPr/>
          <p:nvPr/>
        </p:nvGrpSpPr>
        <p:grpSpPr>
          <a:xfrm>
            <a:off x="1428728" y="1714488"/>
            <a:ext cx="6000792" cy="1714512"/>
            <a:chOff x="1081071" y="857232"/>
            <a:chExt cx="5410222" cy="1500198"/>
          </a:xfrm>
        </p:grpSpPr>
        <p:sp>
          <p:nvSpPr>
            <p:cNvPr id="107533" name="Rectangle 13"/>
            <p:cNvSpPr>
              <a:spLocks noChangeArrowheads="1"/>
            </p:cNvSpPr>
            <p:nvPr/>
          </p:nvSpPr>
          <p:spPr bwMode="auto">
            <a:xfrm>
              <a:off x="1081071" y="1363456"/>
              <a:ext cx="631590" cy="3233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v[0]</a:t>
              </a:r>
            </a:p>
          </p:txBody>
        </p:sp>
        <p:sp>
          <p:nvSpPr>
            <p:cNvPr id="107532" name="Rectangle 12"/>
            <p:cNvSpPr>
              <a:spLocks noChangeArrowheads="1"/>
            </p:cNvSpPr>
            <p:nvPr/>
          </p:nvSpPr>
          <p:spPr bwMode="auto">
            <a:xfrm>
              <a:off x="1712661" y="1363456"/>
              <a:ext cx="631590" cy="3233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v[1]</a:t>
              </a:r>
            </a:p>
          </p:txBody>
        </p:sp>
        <p:sp>
          <p:nvSpPr>
            <p:cNvPr id="107531" name="Rectangle 11"/>
            <p:cNvSpPr>
              <a:spLocks noChangeArrowheads="1"/>
            </p:cNvSpPr>
            <p:nvPr/>
          </p:nvSpPr>
          <p:spPr bwMode="auto">
            <a:xfrm>
              <a:off x="2344251" y="1363456"/>
              <a:ext cx="631590" cy="3233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v[2]</a:t>
              </a:r>
            </a:p>
          </p:txBody>
        </p:sp>
        <p:sp>
          <p:nvSpPr>
            <p:cNvPr id="107530" name="Rectangle 10"/>
            <p:cNvSpPr>
              <a:spLocks noChangeArrowheads="1"/>
            </p:cNvSpPr>
            <p:nvPr/>
          </p:nvSpPr>
          <p:spPr bwMode="auto">
            <a:xfrm>
              <a:off x="2975841" y="1363456"/>
              <a:ext cx="1310847" cy="3233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FF"/>
                  </a:solidFill>
                  <a:effectLst/>
                  <a:ea typeface="仿宋" pitchFamily="49" charset="-122"/>
                  <a:cs typeface="Times New Roman" pitchFamily="18" charset="0"/>
                </a:rPr>
                <a:t>…</a:t>
              </a:r>
            </a:p>
          </p:txBody>
        </p:sp>
        <p:sp>
          <p:nvSpPr>
            <p:cNvPr id="107529" name="Rectangle 9"/>
            <p:cNvSpPr>
              <a:spLocks noChangeArrowheads="1"/>
            </p:cNvSpPr>
            <p:nvPr/>
          </p:nvSpPr>
          <p:spPr bwMode="auto">
            <a:xfrm>
              <a:off x="4286687" y="1363456"/>
              <a:ext cx="631590" cy="3233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v[</a:t>
              </a:r>
              <a:r>
                <a:rPr kumimoji="0" lang="en-US" altLang="zh-CN" sz="20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07528" name="Rectangle 8"/>
            <p:cNvSpPr>
              <a:spLocks noChangeArrowheads="1"/>
            </p:cNvSpPr>
            <p:nvPr/>
          </p:nvSpPr>
          <p:spPr bwMode="auto">
            <a:xfrm>
              <a:off x="4918277" y="1363456"/>
              <a:ext cx="1573016" cy="323319"/>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空闲空间</a:t>
              </a:r>
            </a:p>
          </p:txBody>
        </p:sp>
        <p:sp>
          <p:nvSpPr>
            <p:cNvPr id="107527" name="Rectangle 7"/>
            <p:cNvSpPr>
              <a:spLocks noChangeArrowheads="1"/>
            </p:cNvSpPr>
            <p:nvPr/>
          </p:nvSpPr>
          <p:spPr bwMode="auto">
            <a:xfrm>
              <a:off x="1188323" y="1723726"/>
              <a:ext cx="560089" cy="24941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表头</a:t>
              </a:r>
            </a:p>
          </p:txBody>
        </p:sp>
        <p:sp>
          <p:nvSpPr>
            <p:cNvPr id="107526" name="Rectangle 6"/>
            <p:cNvSpPr>
              <a:spLocks noChangeArrowheads="1"/>
            </p:cNvSpPr>
            <p:nvPr/>
          </p:nvSpPr>
          <p:spPr bwMode="auto">
            <a:xfrm>
              <a:off x="4382021" y="1732963"/>
              <a:ext cx="560089" cy="24941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表尾</a:t>
              </a:r>
            </a:p>
          </p:txBody>
        </p:sp>
        <p:sp>
          <p:nvSpPr>
            <p:cNvPr id="107525" name="AutoShape 5"/>
            <p:cNvSpPr>
              <a:spLocks/>
            </p:cNvSpPr>
            <p:nvPr/>
          </p:nvSpPr>
          <p:spPr bwMode="auto">
            <a:xfrm rot="5400000">
              <a:off x="3657399" y="-1457536"/>
              <a:ext cx="188449" cy="5339912"/>
            </a:xfrm>
            <a:prstGeom prst="leftBrace">
              <a:avLst>
                <a:gd name="adj1" fmla="val 183047"/>
                <a:gd name="adj2" fmla="val 50000"/>
              </a:avLst>
            </a:pr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07524" name="AutoShape 4"/>
            <p:cNvSpPr>
              <a:spLocks/>
            </p:cNvSpPr>
            <p:nvPr/>
          </p:nvSpPr>
          <p:spPr bwMode="auto">
            <a:xfrm rot="16200000">
              <a:off x="2975929" y="382065"/>
              <a:ext cx="132099" cy="3349809"/>
            </a:xfrm>
            <a:prstGeom prst="leftBrace">
              <a:avLst>
                <a:gd name="adj1" fmla="val 163811"/>
                <a:gd name="adj2" fmla="val 50000"/>
              </a:avLst>
            </a:pr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07523" name="Rectangle 3"/>
            <p:cNvSpPr>
              <a:spLocks noChangeArrowheads="1"/>
            </p:cNvSpPr>
            <p:nvPr/>
          </p:nvSpPr>
          <p:spPr bwMode="auto">
            <a:xfrm>
              <a:off x="2583778" y="2108013"/>
              <a:ext cx="832983" cy="24941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长度为</a:t>
              </a:r>
              <a:r>
                <a:rPr kumimoji="0" lang="en-US" altLang="zh-CN" sz="2000" b="0" i="1" u="none" strike="noStrike" cap="none" normalizeH="0" baseline="0" smtClean="0">
                  <a:ln>
                    <a:noFill/>
                  </a:ln>
                  <a:solidFill>
                    <a:srgbClr val="0000FF"/>
                  </a:solidFill>
                  <a:effectLst/>
                  <a:ea typeface="仿宋" pitchFamily="49" charset="-122"/>
                  <a:cs typeface="Times New Roman" pitchFamily="18" charset="0"/>
                </a:rPr>
                <a:t>n</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07522" name="Rectangle 2"/>
            <p:cNvSpPr>
              <a:spLocks noChangeArrowheads="1"/>
            </p:cNvSpPr>
            <p:nvPr/>
          </p:nvSpPr>
          <p:spPr bwMode="auto">
            <a:xfrm>
              <a:off x="3311894" y="857232"/>
              <a:ext cx="832983" cy="24941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容量为</a:t>
              </a: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c</a:t>
              </a:r>
            </a:p>
          </p:txBody>
        </p:sp>
      </p:grpSp>
      <p:sp>
        <p:nvSpPr>
          <p:cNvPr id="21" name="灯片编号占位符 20"/>
          <p:cNvSpPr>
            <a:spLocks noGrp="1"/>
          </p:cNvSpPr>
          <p:nvPr>
            <p:ph type="sldNum" sz="quarter" idx="12"/>
          </p:nvPr>
        </p:nvSpPr>
        <p:spPr/>
        <p:txBody>
          <a:bodyPr/>
          <a:lstStyle/>
          <a:p>
            <a:fld id="{7AF016A1-9F15-429F-9EFD-84004B73C732}" type="slidenum">
              <a:rPr lang="en-US" altLang="zh-CN" smtClean="0"/>
              <a:pPr/>
              <a:t>7</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357158" y="571480"/>
            <a:ext cx="271464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2.4.2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优先队列</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500034" y="1500174"/>
            <a:ext cx="3429024"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1.  </a:t>
            </a:r>
            <a:r>
              <a:rPr lang="zh-CN" altLang="en-US" smtClean="0">
                <a:solidFill>
                  <a:schemeClr val="bg1"/>
                </a:solidFill>
                <a:latin typeface="微软雅黑" pitchFamily="34" charset="-122"/>
                <a:ea typeface="微软雅黑" pitchFamily="34" charset="-122"/>
              </a:rPr>
              <a:t>优先队列的定义</a:t>
            </a:r>
            <a:endParaRPr lang="zh-CN" altLang="zh-CN" smtClean="0">
              <a:solidFill>
                <a:schemeClr val="bg1"/>
              </a:solidFill>
              <a:latin typeface="微软雅黑" pitchFamily="34" charset="-122"/>
              <a:ea typeface="微软雅黑" pitchFamily="34" charset="-122"/>
            </a:endParaRPr>
          </a:p>
        </p:txBody>
      </p:sp>
      <p:sp>
        <p:nvSpPr>
          <p:cNvPr id="6" name="TextBox 5"/>
          <p:cNvSpPr txBox="1"/>
          <p:nvPr/>
        </p:nvSpPr>
        <p:spPr>
          <a:xfrm>
            <a:off x="785786" y="2428868"/>
            <a:ext cx="7500990" cy="104359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spcBef>
                <a:spcPts val="600"/>
              </a:spcBef>
              <a:buBlip>
                <a:blip r:embed="rId3"/>
              </a:buBlip>
            </a:pPr>
            <a:r>
              <a:rPr lang="zh-CN" altLang="zh-CN" smtClean="0">
                <a:solidFill>
                  <a:srgbClr val="0000FF"/>
                </a:solidFill>
                <a:ea typeface="楷体" pitchFamily="49" charset="-122"/>
                <a:cs typeface="Times New Roman" pitchFamily="18" charset="0"/>
              </a:rPr>
              <a:t>优先队列中元素被赋予优先级</a:t>
            </a:r>
            <a:r>
              <a:rPr lang="zh-CN" altLang="en-US" smtClean="0">
                <a:solidFill>
                  <a:srgbClr val="0000FF"/>
                </a:solidFill>
                <a:ea typeface="楷体" pitchFamily="49" charset="-122"/>
                <a:cs typeface="Times New Roman" pitchFamily="18" charset="0"/>
              </a:rPr>
              <a:t>。</a:t>
            </a:r>
            <a:endParaRPr lang="en-US" altLang="zh-CN" smtClean="0">
              <a:solidFill>
                <a:srgbClr val="0000FF"/>
              </a:solidFill>
              <a:ea typeface="楷体" pitchFamily="49" charset="-122"/>
              <a:cs typeface="Times New Roman" pitchFamily="18" charset="0"/>
            </a:endParaRPr>
          </a:p>
          <a:p>
            <a:pPr marL="457200" indent="-457200" algn="l">
              <a:lnSpc>
                <a:spcPts val="3000"/>
              </a:lnSpc>
              <a:spcBef>
                <a:spcPts val="600"/>
              </a:spcBef>
              <a:buBlip>
                <a:blip r:embed="rId3"/>
              </a:buBlip>
            </a:pPr>
            <a:r>
              <a:rPr lang="zh-CN" altLang="zh-CN" smtClean="0">
                <a:solidFill>
                  <a:srgbClr val="0000FF"/>
                </a:solidFill>
                <a:ea typeface="楷体" pitchFamily="49" charset="-122"/>
                <a:cs typeface="Times New Roman" pitchFamily="18" charset="0"/>
              </a:rPr>
              <a:t>出队的元素总是当前具有最高优先级的元素。</a:t>
            </a:r>
            <a:endParaRPr lang="zh-CN" altLang="en-US" smtClean="0">
              <a:solidFill>
                <a:srgbClr val="0000FF"/>
              </a:solidFill>
              <a:ea typeface="楷体"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70</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71472" y="571480"/>
            <a:ext cx="2643206"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2.  </a:t>
            </a:r>
            <a:r>
              <a:rPr lang="zh-CN" altLang="en-US" smtClean="0">
                <a:solidFill>
                  <a:schemeClr val="bg1"/>
                </a:solidFill>
                <a:latin typeface="微软雅黑" pitchFamily="34" charset="-122"/>
                <a:ea typeface="微软雅黑" pitchFamily="34" charset="-122"/>
              </a:rPr>
              <a:t>堆的定义</a:t>
            </a:r>
            <a:endParaRPr lang="zh-CN" altLang="zh-CN" smtClean="0">
              <a:solidFill>
                <a:schemeClr val="bg1"/>
              </a:solidFill>
              <a:latin typeface="微软雅黑" pitchFamily="34" charset="-122"/>
              <a:ea typeface="微软雅黑" pitchFamily="34" charset="-122"/>
            </a:endParaRPr>
          </a:p>
        </p:txBody>
      </p:sp>
      <p:grpSp>
        <p:nvGrpSpPr>
          <p:cNvPr id="28" name="组合 27"/>
          <p:cNvGrpSpPr/>
          <p:nvPr/>
        </p:nvGrpSpPr>
        <p:grpSpPr>
          <a:xfrm>
            <a:off x="4000496" y="1345156"/>
            <a:ext cx="1729656" cy="1742662"/>
            <a:chOff x="642910" y="1562666"/>
            <a:chExt cx="1729656" cy="1742662"/>
          </a:xfrm>
        </p:grpSpPr>
        <p:sp>
          <p:nvSpPr>
            <p:cNvPr id="6" name="Oval 40"/>
            <p:cNvSpPr>
              <a:spLocks noChangeArrowheads="1"/>
            </p:cNvSpPr>
            <p:nvPr/>
          </p:nvSpPr>
          <p:spPr bwMode="auto">
            <a:xfrm>
              <a:off x="1492323" y="1562666"/>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smtClean="0">
                  <a:solidFill>
                    <a:srgbClr val="0000FF"/>
                  </a:solidFill>
                  <a:ea typeface="仿宋" pitchFamily="49" charset="-122"/>
                  <a:cs typeface="Times New Roman" pitchFamily="18" charset="0"/>
                </a:rPr>
                <a:t>6</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7" name="Oval 39"/>
            <p:cNvSpPr>
              <a:spLocks noChangeArrowheads="1"/>
            </p:cNvSpPr>
            <p:nvPr/>
          </p:nvSpPr>
          <p:spPr bwMode="auto">
            <a:xfrm>
              <a:off x="968217" y="2248873"/>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8" name="Oval 38"/>
            <p:cNvSpPr>
              <a:spLocks noChangeArrowheads="1"/>
            </p:cNvSpPr>
            <p:nvPr/>
          </p:nvSpPr>
          <p:spPr bwMode="auto">
            <a:xfrm>
              <a:off x="2040880" y="2248873"/>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smtClean="0">
                  <a:solidFill>
                    <a:srgbClr val="0000FF"/>
                  </a:solidFill>
                  <a:ea typeface="仿宋" pitchFamily="49" charset="-122"/>
                  <a:cs typeface="Times New Roman" pitchFamily="18" charset="0"/>
                </a:rPr>
                <a:t>5</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9" name="Oval 37"/>
            <p:cNvSpPr>
              <a:spLocks noChangeArrowheads="1"/>
            </p:cNvSpPr>
            <p:nvPr/>
          </p:nvSpPr>
          <p:spPr bwMode="auto">
            <a:xfrm>
              <a:off x="642910" y="2957976"/>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smtClean="0">
                  <a:solidFill>
                    <a:srgbClr val="0000FF"/>
                  </a:solidFill>
                  <a:ea typeface="仿宋" pitchFamily="49" charset="-122"/>
                  <a:cs typeface="Times New Roman" pitchFamily="18" charset="0"/>
                </a:rPr>
                <a:t>2</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0" name="Oval 36"/>
            <p:cNvSpPr>
              <a:spLocks noChangeArrowheads="1"/>
            </p:cNvSpPr>
            <p:nvPr/>
          </p:nvSpPr>
          <p:spPr bwMode="auto">
            <a:xfrm>
              <a:off x="1729393" y="2957976"/>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smtClean="0">
                  <a:solidFill>
                    <a:srgbClr val="0000FF"/>
                  </a:solidFill>
                  <a:ea typeface="仿宋" pitchFamily="49" charset="-122"/>
                  <a:cs typeface="Times New Roman" pitchFamily="18" charset="0"/>
                </a:rPr>
                <a:t>4</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5" name="Oval 36"/>
            <p:cNvSpPr>
              <a:spLocks noChangeArrowheads="1"/>
            </p:cNvSpPr>
            <p:nvPr/>
          </p:nvSpPr>
          <p:spPr bwMode="auto">
            <a:xfrm>
              <a:off x="1244558" y="2957976"/>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smtClean="0">
                  <a:solidFill>
                    <a:srgbClr val="0000FF"/>
                  </a:solidFill>
                  <a:ea typeface="仿宋" pitchFamily="49" charset="-122"/>
                  <a:cs typeface="Times New Roman" pitchFamily="18" charset="0"/>
                </a:rPr>
                <a:t>1</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cxnSp>
          <p:nvCxnSpPr>
            <p:cNvPr id="19" name="直接连接符 18"/>
            <p:cNvCxnSpPr>
              <a:stCxn id="7" idx="5"/>
              <a:endCxn id="15" idx="0"/>
            </p:cNvCxnSpPr>
            <p:nvPr/>
          </p:nvCxnSpPr>
          <p:spPr>
            <a:xfrm rot="16200000" flipH="1">
              <a:off x="1124556" y="2672130"/>
              <a:ext cx="412619" cy="15907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1" name="直接连接符 20"/>
            <p:cNvCxnSpPr>
              <a:stCxn id="6" idx="3"/>
              <a:endCxn id="7" idx="0"/>
            </p:cNvCxnSpPr>
            <p:nvPr/>
          </p:nvCxnSpPr>
          <p:spPr>
            <a:xfrm rot="5400000">
              <a:off x="1142618" y="1850593"/>
              <a:ext cx="389723" cy="406837"/>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3" name="直接连接符 22"/>
            <p:cNvCxnSpPr>
              <a:stCxn id="6" idx="5"/>
              <a:endCxn id="8" idx="0"/>
            </p:cNvCxnSpPr>
            <p:nvPr/>
          </p:nvCxnSpPr>
          <p:spPr>
            <a:xfrm rot="16200000" flipH="1">
              <a:off x="1796218" y="1838367"/>
              <a:ext cx="389723" cy="431288"/>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5" name="直接连接符 24"/>
            <p:cNvCxnSpPr>
              <a:stCxn id="7" idx="3"/>
              <a:endCxn id="9" idx="0"/>
            </p:cNvCxnSpPr>
            <p:nvPr/>
          </p:nvCxnSpPr>
          <p:spPr>
            <a:xfrm rot="5400000">
              <a:off x="706463" y="2647647"/>
              <a:ext cx="412619" cy="208038"/>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7" name="直接连接符 26"/>
            <p:cNvCxnSpPr>
              <a:stCxn id="8" idx="3"/>
              <a:endCxn id="10" idx="0"/>
            </p:cNvCxnSpPr>
            <p:nvPr/>
          </p:nvCxnSpPr>
          <p:spPr>
            <a:xfrm rot="5400000">
              <a:off x="1786036" y="2654557"/>
              <a:ext cx="412619" cy="194218"/>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29" name="TextBox 28"/>
          <p:cNvSpPr txBox="1"/>
          <p:nvPr/>
        </p:nvSpPr>
        <p:spPr>
          <a:xfrm>
            <a:off x="571472" y="2130974"/>
            <a:ext cx="2286016"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6,3,5,2,1,4</a:t>
            </a:r>
            <a:r>
              <a:rPr lang="zh-CN" altLang="en-US" sz="2000" smtClean="0">
                <a:solidFill>
                  <a:srgbClr val="0000FF"/>
                </a:solidFill>
                <a:latin typeface="Consolas" pitchFamily="49" charset="0"/>
                <a:ea typeface="楷体" pitchFamily="49" charset="-122"/>
                <a:cs typeface="Consolas" pitchFamily="49" charset="0"/>
              </a:rPr>
              <a:t>）</a:t>
            </a:r>
          </a:p>
        </p:txBody>
      </p:sp>
      <p:sp>
        <p:nvSpPr>
          <p:cNvPr id="30" name="右箭头 29"/>
          <p:cNvSpPr/>
          <p:nvPr/>
        </p:nvSpPr>
        <p:spPr>
          <a:xfrm>
            <a:off x="3000364" y="2130974"/>
            <a:ext cx="571504" cy="357190"/>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1" name="下箭头 30"/>
          <p:cNvSpPr/>
          <p:nvPr/>
        </p:nvSpPr>
        <p:spPr>
          <a:xfrm>
            <a:off x="5000628" y="3345420"/>
            <a:ext cx="214314" cy="785818"/>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2" name="TextBox 31"/>
          <p:cNvSpPr txBox="1"/>
          <p:nvPr/>
        </p:nvSpPr>
        <p:spPr>
          <a:xfrm>
            <a:off x="5286380" y="3342031"/>
            <a:ext cx="2000264" cy="707886"/>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ea typeface="仿宋" pitchFamily="49" charset="-122"/>
                <a:cs typeface="Times New Roman" pitchFamily="18" charset="0"/>
              </a:rPr>
              <a:t>每个结点值不小于其孩子结点值</a:t>
            </a:r>
          </a:p>
        </p:txBody>
      </p:sp>
      <p:sp>
        <p:nvSpPr>
          <p:cNvPr id="33" name="TextBox 32"/>
          <p:cNvSpPr txBox="1"/>
          <p:nvPr/>
        </p:nvSpPr>
        <p:spPr>
          <a:xfrm>
            <a:off x="4500562" y="4274114"/>
            <a:ext cx="1214446"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00"/>
                </a:solidFill>
                <a:latin typeface="Consolas" pitchFamily="49" charset="0"/>
                <a:ea typeface="楷体" pitchFamily="49" charset="-122"/>
                <a:cs typeface="Consolas" pitchFamily="49" charset="0"/>
              </a:rPr>
              <a:t>大根堆</a:t>
            </a:r>
            <a:endParaRPr lang="en-US" altLang="zh-CN" sz="2000" smtClean="0">
              <a:solidFill>
                <a:srgbClr val="FF0000"/>
              </a:solidFill>
              <a:latin typeface="Consolas" pitchFamily="49" charset="0"/>
              <a:ea typeface="楷体" pitchFamily="49" charset="-122"/>
              <a:cs typeface="Consolas" pitchFamily="49" charset="0"/>
            </a:endParaRPr>
          </a:p>
        </p:txBody>
      </p:sp>
      <p:sp>
        <p:nvSpPr>
          <p:cNvPr id="24" name="灯片编号占位符 23"/>
          <p:cNvSpPr>
            <a:spLocks noGrp="1"/>
          </p:cNvSpPr>
          <p:nvPr>
            <p:ph type="sldNum" sz="quarter" idx="12"/>
          </p:nvPr>
        </p:nvSpPr>
        <p:spPr/>
        <p:txBody>
          <a:bodyPr/>
          <a:lstStyle/>
          <a:p>
            <a:fld id="{7AF016A1-9F15-429F-9EFD-84004B73C732}" type="slidenum">
              <a:rPr lang="en-US" altLang="zh-CN" smtClean="0"/>
              <a:pPr/>
              <a:t>71</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组合 3"/>
          <p:cNvGrpSpPr/>
          <p:nvPr/>
        </p:nvGrpSpPr>
        <p:grpSpPr>
          <a:xfrm>
            <a:off x="4000496" y="1142984"/>
            <a:ext cx="1729656" cy="1742662"/>
            <a:chOff x="642910" y="1562666"/>
            <a:chExt cx="1729656" cy="1742662"/>
          </a:xfrm>
        </p:grpSpPr>
        <p:sp>
          <p:nvSpPr>
            <p:cNvPr id="5" name="Oval 40"/>
            <p:cNvSpPr>
              <a:spLocks noChangeArrowheads="1"/>
            </p:cNvSpPr>
            <p:nvPr/>
          </p:nvSpPr>
          <p:spPr bwMode="auto">
            <a:xfrm>
              <a:off x="1492323" y="1562666"/>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smtClean="0">
                  <a:solidFill>
                    <a:srgbClr val="0000FF"/>
                  </a:solidFill>
                  <a:ea typeface="仿宋" pitchFamily="49" charset="-122"/>
                  <a:cs typeface="Times New Roman" pitchFamily="18" charset="0"/>
                </a:rPr>
                <a:t>1</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6" name="Oval 39"/>
            <p:cNvSpPr>
              <a:spLocks noChangeArrowheads="1"/>
            </p:cNvSpPr>
            <p:nvPr/>
          </p:nvSpPr>
          <p:spPr bwMode="auto">
            <a:xfrm>
              <a:off x="968217" y="2248873"/>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smtClean="0">
                  <a:solidFill>
                    <a:srgbClr val="0000FF"/>
                  </a:solidFill>
                  <a:ea typeface="仿宋" pitchFamily="49" charset="-122"/>
                  <a:cs typeface="Times New Roman" pitchFamily="18" charset="0"/>
                </a:rPr>
                <a:t>4</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7" name="Oval 38"/>
            <p:cNvSpPr>
              <a:spLocks noChangeArrowheads="1"/>
            </p:cNvSpPr>
            <p:nvPr/>
          </p:nvSpPr>
          <p:spPr bwMode="auto">
            <a:xfrm>
              <a:off x="2040880" y="2248873"/>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smtClean="0">
                  <a:solidFill>
                    <a:srgbClr val="0000FF"/>
                  </a:solidFill>
                  <a:ea typeface="仿宋" pitchFamily="49" charset="-122"/>
                  <a:cs typeface="Times New Roman" pitchFamily="18" charset="0"/>
                </a:rPr>
                <a:t>2</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8" name="Oval 37"/>
            <p:cNvSpPr>
              <a:spLocks noChangeArrowheads="1"/>
            </p:cNvSpPr>
            <p:nvPr/>
          </p:nvSpPr>
          <p:spPr bwMode="auto">
            <a:xfrm>
              <a:off x="642910" y="2957976"/>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smtClean="0">
                  <a:solidFill>
                    <a:srgbClr val="0000FF"/>
                  </a:solidFill>
                  <a:ea typeface="仿宋" pitchFamily="49" charset="-122"/>
                  <a:cs typeface="Times New Roman" pitchFamily="18" charset="0"/>
                </a:rPr>
                <a:t>6</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9" name="Oval 36"/>
            <p:cNvSpPr>
              <a:spLocks noChangeArrowheads="1"/>
            </p:cNvSpPr>
            <p:nvPr/>
          </p:nvSpPr>
          <p:spPr bwMode="auto">
            <a:xfrm>
              <a:off x="1729393" y="2957976"/>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smtClean="0">
                  <a:solidFill>
                    <a:srgbClr val="0000FF"/>
                  </a:solidFill>
                  <a:ea typeface="仿宋" pitchFamily="49" charset="-122"/>
                  <a:cs typeface="Times New Roman" pitchFamily="18" charset="0"/>
                </a:rPr>
                <a:t>3</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0" name="Oval 36"/>
            <p:cNvSpPr>
              <a:spLocks noChangeArrowheads="1"/>
            </p:cNvSpPr>
            <p:nvPr/>
          </p:nvSpPr>
          <p:spPr bwMode="auto">
            <a:xfrm>
              <a:off x="1244558" y="2957976"/>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smtClean="0">
                  <a:solidFill>
                    <a:srgbClr val="0000FF"/>
                  </a:solidFill>
                  <a:ea typeface="仿宋" pitchFamily="49" charset="-122"/>
                  <a:cs typeface="Times New Roman" pitchFamily="18" charset="0"/>
                </a:rPr>
                <a:t>5</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cxnSp>
          <p:nvCxnSpPr>
            <p:cNvPr id="11" name="直接连接符 10"/>
            <p:cNvCxnSpPr>
              <a:stCxn id="6" idx="5"/>
              <a:endCxn id="10" idx="0"/>
            </p:cNvCxnSpPr>
            <p:nvPr/>
          </p:nvCxnSpPr>
          <p:spPr>
            <a:xfrm rot="16200000" flipH="1">
              <a:off x="1124556" y="2672130"/>
              <a:ext cx="412619" cy="15907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2" name="直接连接符 11"/>
            <p:cNvCxnSpPr>
              <a:stCxn id="5" idx="3"/>
              <a:endCxn id="6" idx="0"/>
            </p:cNvCxnSpPr>
            <p:nvPr/>
          </p:nvCxnSpPr>
          <p:spPr>
            <a:xfrm rot="5400000">
              <a:off x="1142618" y="1850593"/>
              <a:ext cx="389723" cy="406837"/>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3" name="直接连接符 12"/>
            <p:cNvCxnSpPr>
              <a:stCxn id="5" idx="5"/>
              <a:endCxn id="7" idx="0"/>
            </p:cNvCxnSpPr>
            <p:nvPr/>
          </p:nvCxnSpPr>
          <p:spPr>
            <a:xfrm rot="16200000" flipH="1">
              <a:off x="1796218" y="1838367"/>
              <a:ext cx="389723" cy="431288"/>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4" name="直接连接符 13"/>
            <p:cNvCxnSpPr>
              <a:stCxn id="6" idx="3"/>
              <a:endCxn id="8" idx="0"/>
            </p:cNvCxnSpPr>
            <p:nvPr/>
          </p:nvCxnSpPr>
          <p:spPr>
            <a:xfrm rot="5400000">
              <a:off x="706463" y="2647647"/>
              <a:ext cx="412619" cy="208038"/>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5" name="直接连接符 14"/>
            <p:cNvCxnSpPr>
              <a:stCxn id="7" idx="3"/>
              <a:endCxn id="9" idx="0"/>
            </p:cNvCxnSpPr>
            <p:nvPr/>
          </p:nvCxnSpPr>
          <p:spPr>
            <a:xfrm rot="5400000">
              <a:off x="1786036" y="2654557"/>
              <a:ext cx="412619" cy="194218"/>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17" name="TextBox 16"/>
          <p:cNvSpPr txBox="1"/>
          <p:nvPr/>
        </p:nvSpPr>
        <p:spPr>
          <a:xfrm>
            <a:off x="571472" y="1928802"/>
            <a:ext cx="2286016"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1,4,2,6,5,3</a:t>
            </a:r>
            <a:r>
              <a:rPr lang="zh-CN" altLang="en-US" sz="2000" smtClean="0">
                <a:solidFill>
                  <a:srgbClr val="0000FF"/>
                </a:solidFill>
                <a:latin typeface="Consolas" pitchFamily="49" charset="0"/>
                <a:ea typeface="楷体" pitchFamily="49" charset="-122"/>
                <a:cs typeface="Consolas" pitchFamily="49" charset="0"/>
              </a:rPr>
              <a:t>）</a:t>
            </a:r>
          </a:p>
        </p:txBody>
      </p:sp>
      <p:sp>
        <p:nvSpPr>
          <p:cNvPr id="18" name="右箭头 17"/>
          <p:cNvSpPr/>
          <p:nvPr/>
        </p:nvSpPr>
        <p:spPr>
          <a:xfrm>
            <a:off x="3000364" y="1928802"/>
            <a:ext cx="571504" cy="357190"/>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9" name="下箭头 18"/>
          <p:cNvSpPr/>
          <p:nvPr/>
        </p:nvSpPr>
        <p:spPr>
          <a:xfrm>
            <a:off x="5000628" y="3143248"/>
            <a:ext cx="214314" cy="785818"/>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0" name="TextBox 19"/>
          <p:cNvSpPr txBox="1"/>
          <p:nvPr/>
        </p:nvSpPr>
        <p:spPr>
          <a:xfrm>
            <a:off x="5286380" y="3139859"/>
            <a:ext cx="2000264" cy="707886"/>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ea typeface="仿宋" pitchFamily="49" charset="-122"/>
                <a:cs typeface="Times New Roman" pitchFamily="18" charset="0"/>
              </a:rPr>
              <a:t>每个结点值不大于其孩子结点值</a:t>
            </a:r>
          </a:p>
        </p:txBody>
      </p:sp>
      <p:sp>
        <p:nvSpPr>
          <p:cNvPr id="21" name="TextBox 20"/>
          <p:cNvSpPr txBox="1"/>
          <p:nvPr/>
        </p:nvSpPr>
        <p:spPr>
          <a:xfrm>
            <a:off x="4643438" y="4071942"/>
            <a:ext cx="1071570"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00"/>
                </a:solidFill>
                <a:latin typeface="Consolas" pitchFamily="49" charset="0"/>
                <a:ea typeface="楷体" pitchFamily="49" charset="-122"/>
                <a:cs typeface="Consolas" pitchFamily="49" charset="0"/>
              </a:rPr>
              <a:t>小根堆</a:t>
            </a:r>
            <a:endParaRPr lang="en-US" altLang="zh-CN" sz="2000" smtClean="0">
              <a:solidFill>
                <a:srgbClr val="FF0000"/>
              </a:solidFill>
              <a:latin typeface="Consolas" pitchFamily="49" charset="0"/>
              <a:ea typeface="楷体" pitchFamily="49" charset="-122"/>
              <a:cs typeface="Consolas" pitchFamily="49" charset="0"/>
            </a:endParaRPr>
          </a:p>
        </p:txBody>
      </p:sp>
      <p:sp>
        <p:nvSpPr>
          <p:cNvPr id="23" name="灯片编号占位符 22"/>
          <p:cNvSpPr>
            <a:spLocks noGrp="1"/>
          </p:cNvSpPr>
          <p:nvPr>
            <p:ph type="sldNum" sz="quarter" idx="12"/>
          </p:nvPr>
        </p:nvSpPr>
        <p:spPr/>
        <p:txBody>
          <a:bodyPr/>
          <a:lstStyle/>
          <a:p>
            <a:fld id="{7AF016A1-9F15-429F-9EFD-84004B73C732}" type="slidenum">
              <a:rPr lang="en-US" altLang="zh-CN" smtClean="0"/>
              <a:pPr/>
              <a:t>72</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1643050"/>
            <a:ext cx="8143932" cy="111066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ct val="100000"/>
              </a:lnSpc>
              <a:spcBef>
                <a:spcPts val="1200"/>
              </a:spcBef>
              <a:buBlip>
                <a:blip r:embed="rId3"/>
              </a:buBlip>
            </a:pPr>
            <a:r>
              <a:rPr lang="zh-CN" altLang="zh-CN" smtClean="0">
                <a:solidFill>
                  <a:srgbClr val="0000FF"/>
                </a:solidFill>
                <a:latin typeface="Times New Roman" pitchFamily="18" charset="0"/>
                <a:ea typeface="仿宋" pitchFamily="49" charset="-122"/>
                <a:cs typeface="Times New Roman" pitchFamily="18" charset="0"/>
              </a:rPr>
              <a:t>用</a:t>
            </a:r>
            <a:r>
              <a:rPr lang="en-US" altLang="zh-CN" i="1" smtClean="0">
                <a:solidFill>
                  <a:srgbClr val="0000FF"/>
                </a:solidFill>
                <a:latin typeface="Times New Roman" pitchFamily="18" charset="0"/>
                <a:ea typeface="仿宋" pitchFamily="49" charset="-122"/>
                <a:cs typeface="Times New Roman" pitchFamily="18" charset="0"/>
              </a:rPr>
              <a:t>R</a:t>
            </a:r>
            <a:r>
              <a:rPr lang="en-US" altLang="zh-CN" smtClean="0">
                <a:solidFill>
                  <a:srgbClr val="0000FF"/>
                </a:solidFill>
                <a:latin typeface="Times New Roman" pitchFamily="18" charset="0"/>
                <a:ea typeface="仿宋" pitchFamily="49" charset="-122"/>
                <a:cs typeface="Times New Roman" pitchFamily="18" charset="0"/>
              </a:rPr>
              <a:t>[0..</a:t>
            </a:r>
            <a:r>
              <a:rPr lang="en-US" altLang="zh-CN" i="1" smtClean="0">
                <a:solidFill>
                  <a:srgbClr val="0000FF"/>
                </a:solidFill>
                <a:latin typeface="Times New Roman" pitchFamily="18" charset="0"/>
                <a:ea typeface="仿宋" pitchFamily="49" charset="-122"/>
                <a:cs typeface="Times New Roman" pitchFamily="18" charset="0"/>
              </a:rPr>
              <a:t>n</a:t>
            </a:r>
            <a:r>
              <a:rPr lang="en-US" altLang="zh-CN" smtClean="0">
                <a:solidFill>
                  <a:srgbClr val="0000FF"/>
                </a:solidFill>
                <a:latin typeface="Times New Roman" pitchFamily="18" charset="0"/>
                <a:ea typeface="仿宋" pitchFamily="49" charset="-122"/>
                <a:cs typeface="Times New Roman" pitchFamily="18" charset="0"/>
              </a:rPr>
              <a:t>-1]</a:t>
            </a:r>
            <a:r>
              <a:rPr lang="zh-CN" altLang="en-US" smtClean="0">
                <a:solidFill>
                  <a:srgbClr val="0000FF"/>
                </a:solidFill>
                <a:latin typeface="Times New Roman" pitchFamily="18" charset="0"/>
                <a:ea typeface="仿宋" pitchFamily="49" charset="-122"/>
                <a:cs typeface="Times New Roman" pitchFamily="18" charset="0"/>
              </a:rPr>
              <a:t>存储。</a:t>
            </a:r>
            <a:endParaRPr lang="en-US" altLang="zh-CN" smtClean="0">
              <a:solidFill>
                <a:srgbClr val="0000FF"/>
              </a:solidFill>
              <a:latin typeface="Times New Roman" pitchFamily="18" charset="0"/>
              <a:ea typeface="仿宋" pitchFamily="49" charset="-122"/>
              <a:cs typeface="Times New Roman" pitchFamily="18" charset="0"/>
            </a:endParaRPr>
          </a:p>
          <a:p>
            <a:pPr marL="457200" indent="-457200" algn="l">
              <a:lnSpc>
                <a:spcPct val="100000"/>
              </a:lnSpc>
              <a:spcBef>
                <a:spcPts val="1200"/>
              </a:spcBef>
              <a:buBlip>
                <a:blip r:embed="rId3"/>
              </a:buBlip>
            </a:pPr>
            <a:r>
              <a:rPr lang="zh-CN" altLang="zh-CN" smtClean="0">
                <a:solidFill>
                  <a:srgbClr val="0000FF"/>
                </a:solidFill>
                <a:latin typeface="Times New Roman" pitchFamily="18" charset="0"/>
                <a:ea typeface="仿宋" pitchFamily="49" charset="-122"/>
                <a:cs typeface="Times New Roman" pitchFamily="18" charset="0"/>
              </a:rPr>
              <a:t>堆的主要运算是筛选，分为自顶向下和自底向上两种</a:t>
            </a:r>
            <a:r>
              <a:rPr lang="zh-CN" altLang="en-US" smtClean="0">
                <a:solidFill>
                  <a:srgbClr val="0000FF"/>
                </a:solidFill>
                <a:latin typeface="Times New Roman" pitchFamily="18" charset="0"/>
                <a:ea typeface="仿宋" pitchFamily="49" charset="-122"/>
                <a:cs typeface="Times New Roman" pitchFamily="18" charset="0"/>
              </a:rPr>
              <a:t>。</a:t>
            </a:r>
          </a:p>
        </p:txBody>
      </p:sp>
      <p:sp>
        <p:nvSpPr>
          <p:cNvPr id="5" name="TextBox 4"/>
          <p:cNvSpPr txBox="1"/>
          <p:nvPr/>
        </p:nvSpPr>
        <p:spPr>
          <a:xfrm>
            <a:off x="785786" y="857232"/>
            <a:ext cx="1143008" cy="461665"/>
          </a:xfrm>
          <a:prstGeom prst="rect">
            <a:avLst/>
          </a:prstGeom>
          <a:noFill/>
        </p:spPr>
        <p:txBody>
          <a:bodyPr wrap="square" rtlCol="0">
            <a:spAutoFit/>
          </a:bodyPr>
          <a:lstStyle/>
          <a:p>
            <a:pPr algn="l">
              <a:lnSpc>
                <a:spcPct val="100000"/>
              </a:lnSpc>
              <a:spcBef>
                <a:spcPts val="0"/>
              </a:spcBef>
            </a:pPr>
            <a:r>
              <a:rPr lang="zh-CN" altLang="zh-CN" smtClean="0">
                <a:solidFill>
                  <a:srgbClr val="FF0000"/>
                </a:solidFill>
                <a:latin typeface="微软雅黑" pitchFamily="34" charset="-122"/>
                <a:ea typeface="微软雅黑" pitchFamily="34" charset="-122"/>
              </a:rPr>
              <a:t>大根堆</a:t>
            </a:r>
            <a:endParaRPr lang="zh-CN" altLang="en-US" smtClean="0">
              <a:solidFill>
                <a:srgbClr val="FF0000"/>
              </a:solidFill>
              <a:latin typeface="微软雅黑" pitchFamily="34" charset="-122"/>
              <a:ea typeface="微软雅黑" pitchFamily="34"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73</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71472" y="642918"/>
            <a:ext cx="3286148"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1</a:t>
            </a:r>
            <a:r>
              <a:rPr lang="zh-CN"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）自顶向下筛选算法</a:t>
            </a:r>
          </a:p>
        </p:txBody>
      </p:sp>
      <p:sp>
        <p:nvSpPr>
          <p:cNvPr id="25" name="TextBox 24"/>
          <p:cNvSpPr txBox="1"/>
          <p:nvPr/>
        </p:nvSpPr>
        <p:spPr>
          <a:xfrm>
            <a:off x="1428728" y="1559470"/>
            <a:ext cx="7500990" cy="461665"/>
          </a:xfrm>
          <a:prstGeom prst="rect">
            <a:avLst/>
          </a:prstGeom>
          <a:noFill/>
        </p:spPr>
        <p:txBody>
          <a:bodyPr wrap="square" rtlCol="0">
            <a:spAutoFit/>
          </a:bodyPr>
          <a:lstStyle/>
          <a:p>
            <a:pPr algn="l">
              <a:lnSpc>
                <a:spcPct val="100000"/>
              </a:lnSpc>
              <a:spcBef>
                <a:spcPts val="0"/>
              </a:spcBef>
            </a:pPr>
            <a:r>
              <a:rPr lang="en-US" altLang="zh-CN" i="1" smtClean="0">
                <a:solidFill>
                  <a:srgbClr val="0000FF"/>
                </a:solidFill>
                <a:ea typeface="仿宋" pitchFamily="49" charset="-122"/>
                <a:cs typeface="Times New Roman" pitchFamily="18" charset="0"/>
              </a:rPr>
              <a:t>R</a:t>
            </a:r>
            <a:r>
              <a:rPr lang="en-US" altLang="zh-CN" smtClean="0">
                <a:solidFill>
                  <a:srgbClr val="0000FF"/>
                </a:solidFill>
                <a:ea typeface="仿宋" pitchFamily="49" charset="-122"/>
                <a:cs typeface="Times New Roman" pitchFamily="18" charset="0"/>
              </a:rPr>
              <a:t>[low..high]</a:t>
            </a:r>
            <a:r>
              <a:rPr lang="zh-CN" altLang="en-US" smtClean="0">
                <a:solidFill>
                  <a:srgbClr val="0000FF"/>
                </a:solidFill>
                <a:ea typeface="仿宋" pitchFamily="49" charset="-122"/>
                <a:cs typeface="Times New Roman" pitchFamily="18" charset="0"/>
              </a:rPr>
              <a:t>：以</a:t>
            </a:r>
            <a:r>
              <a:rPr lang="en-US" altLang="zh-CN" smtClean="0">
                <a:solidFill>
                  <a:srgbClr val="0000FF"/>
                </a:solidFill>
                <a:ea typeface="仿宋" pitchFamily="49" charset="-122"/>
                <a:cs typeface="Times New Roman" pitchFamily="18" charset="0"/>
              </a:rPr>
              <a:t>R[low]</a:t>
            </a:r>
            <a:r>
              <a:rPr lang="zh-CN" altLang="en-US" smtClean="0">
                <a:solidFill>
                  <a:srgbClr val="0000FF"/>
                </a:solidFill>
                <a:ea typeface="仿宋" pitchFamily="49" charset="-122"/>
                <a:cs typeface="Times New Roman" pitchFamily="18" charset="0"/>
              </a:rPr>
              <a:t>为根，左右子树均为大根堆。</a:t>
            </a:r>
          </a:p>
        </p:txBody>
      </p:sp>
      <p:grpSp>
        <p:nvGrpSpPr>
          <p:cNvPr id="29" name="组合 28"/>
          <p:cNvGrpSpPr/>
          <p:nvPr/>
        </p:nvGrpSpPr>
        <p:grpSpPr>
          <a:xfrm>
            <a:off x="808052" y="2428868"/>
            <a:ext cx="6407155" cy="2286016"/>
            <a:chOff x="804835" y="2428868"/>
            <a:chExt cx="5481677" cy="2286016"/>
          </a:xfrm>
        </p:grpSpPr>
        <p:sp>
          <p:nvSpPr>
            <p:cNvPr id="19" name="等腰三角形 18"/>
            <p:cNvSpPr/>
            <p:nvPr/>
          </p:nvSpPr>
          <p:spPr>
            <a:xfrm>
              <a:off x="1265756" y="3500438"/>
              <a:ext cx="928694" cy="1214446"/>
            </a:xfrm>
            <a:prstGeom prst="triangle">
              <a:avLst/>
            </a:prstGeom>
            <a:ln>
              <a:tailEnd type="none"/>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zh-CN" altLang="en-US" sz="2000" smtClean="0">
                  <a:latin typeface="仿宋" pitchFamily="49" charset="-122"/>
                  <a:ea typeface="仿宋" pitchFamily="49" charset="-122"/>
                </a:rPr>
                <a:t>大根堆</a:t>
              </a:r>
              <a:endParaRPr lang="zh-CN" altLang="en-US" sz="2000">
                <a:latin typeface="仿宋" pitchFamily="49" charset="-122"/>
                <a:ea typeface="仿宋" pitchFamily="49" charset="-122"/>
              </a:endParaRPr>
            </a:p>
          </p:txBody>
        </p:sp>
        <p:sp>
          <p:nvSpPr>
            <p:cNvPr id="20" name="等腰三角形 19"/>
            <p:cNvSpPr/>
            <p:nvPr/>
          </p:nvSpPr>
          <p:spPr>
            <a:xfrm>
              <a:off x="2388668" y="3500438"/>
              <a:ext cx="928694" cy="1214446"/>
            </a:xfrm>
            <a:prstGeom prst="triangle">
              <a:avLst/>
            </a:prstGeom>
            <a:ln>
              <a:tailEnd type="none"/>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zh-CN" altLang="en-US" sz="2000" smtClean="0">
                  <a:latin typeface="仿宋" pitchFamily="49" charset="-122"/>
                  <a:ea typeface="仿宋" pitchFamily="49" charset="-122"/>
                </a:rPr>
                <a:t>大根堆</a:t>
              </a:r>
              <a:endParaRPr lang="zh-CN" altLang="en-US" sz="2000">
                <a:latin typeface="仿宋" pitchFamily="49" charset="-122"/>
                <a:ea typeface="仿宋" pitchFamily="49" charset="-122"/>
              </a:endParaRPr>
            </a:p>
          </p:txBody>
        </p:sp>
        <p:sp>
          <p:nvSpPr>
            <p:cNvPr id="6" name="Oval 40"/>
            <p:cNvSpPr>
              <a:spLocks noChangeArrowheads="1"/>
            </p:cNvSpPr>
            <p:nvPr/>
          </p:nvSpPr>
          <p:spPr bwMode="auto">
            <a:xfrm>
              <a:off x="2125217" y="2643182"/>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7" name="Oval 39"/>
            <p:cNvSpPr>
              <a:spLocks noChangeArrowheads="1"/>
            </p:cNvSpPr>
            <p:nvPr/>
          </p:nvSpPr>
          <p:spPr bwMode="auto">
            <a:xfrm>
              <a:off x="1570967" y="3329389"/>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8" name="Oval 38"/>
            <p:cNvSpPr>
              <a:spLocks noChangeArrowheads="1"/>
            </p:cNvSpPr>
            <p:nvPr/>
          </p:nvSpPr>
          <p:spPr bwMode="auto">
            <a:xfrm>
              <a:off x="2683822" y="3329389"/>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cxnSp>
          <p:nvCxnSpPr>
            <p:cNvPr id="13" name="直接连接符 12"/>
            <p:cNvCxnSpPr>
              <a:stCxn id="6" idx="3"/>
              <a:endCxn id="7" idx="0"/>
            </p:cNvCxnSpPr>
            <p:nvPr/>
          </p:nvCxnSpPr>
          <p:spPr>
            <a:xfrm rot="5400000">
              <a:off x="1760440" y="2916037"/>
              <a:ext cx="389723" cy="43698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4" name="直接连接符 13"/>
            <p:cNvCxnSpPr>
              <a:stCxn id="6" idx="5"/>
              <a:endCxn id="8" idx="0"/>
            </p:cNvCxnSpPr>
            <p:nvPr/>
          </p:nvCxnSpPr>
          <p:spPr>
            <a:xfrm rot="16200000" flipH="1">
              <a:off x="2434136" y="2913859"/>
              <a:ext cx="389723" cy="441336"/>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460106" y="2428868"/>
              <a:ext cx="500066" cy="307777"/>
            </a:xfrm>
            <a:prstGeom prst="rect">
              <a:avLst/>
            </a:prstGeom>
            <a:noFill/>
          </p:spPr>
          <p:txBody>
            <a:bodyPr wrap="square" lIns="0" tIns="0" rIns="0" bIns="0" rtlCol="0">
              <a:spAutoFit/>
            </a:bodyPr>
            <a:lstStyle/>
            <a:p>
              <a:pPr algn="l">
                <a:lnSpc>
                  <a:spcPct val="100000"/>
                </a:lnSpc>
                <a:spcBef>
                  <a:spcPts val="0"/>
                </a:spcBef>
              </a:pPr>
              <a:r>
                <a:rPr lang="en-US" altLang="zh-CN" sz="2000" b="0" smtClean="0">
                  <a:solidFill>
                    <a:srgbClr val="FF00FF"/>
                  </a:solidFill>
                  <a:latin typeface="Consolas" pitchFamily="49" charset="0"/>
                  <a:ea typeface="楷体" pitchFamily="49" charset="-122"/>
                  <a:cs typeface="Consolas" pitchFamily="49" charset="0"/>
                </a:rPr>
                <a:t>low</a:t>
              </a:r>
              <a:endParaRPr lang="zh-CN" altLang="en-US" sz="2000" b="0" smtClean="0">
                <a:solidFill>
                  <a:srgbClr val="FF00FF"/>
                </a:solidFill>
                <a:latin typeface="Consolas" pitchFamily="49" charset="0"/>
                <a:ea typeface="楷体" pitchFamily="49" charset="-122"/>
                <a:cs typeface="Consolas" pitchFamily="49" charset="0"/>
              </a:endParaRPr>
            </a:p>
          </p:txBody>
        </p:sp>
        <p:sp>
          <p:nvSpPr>
            <p:cNvPr id="21" name="TextBox 20"/>
            <p:cNvSpPr txBox="1"/>
            <p:nvPr/>
          </p:nvSpPr>
          <p:spPr>
            <a:xfrm>
              <a:off x="804835" y="3286124"/>
              <a:ext cx="897738" cy="307777"/>
            </a:xfrm>
            <a:prstGeom prst="rect">
              <a:avLst/>
            </a:prstGeom>
            <a:noFill/>
          </p:spPr>
          <p:txBody>
            <a:bodyPr wrap="square" lIns="0" tIns="0" rIns="0" bIns="0" rtlCol="0">
              <a:spAutoFit/>
            </a:bodyPr>
            <a:lstStyle/>
            <a:p>
              <a:pPr algn="l">
                <a:lnSpc>
                  <a:spcPct val="100000"/>
                </a:lnSpc>
                <a:spcBef>
                  <a:spcPts val="0"/>
                </a:spcBef>
              </a:pPr>
              <a:r>
                <a:rPr lang="en-US" altLang="zh-CN" sz="2000" b="0" smtClean="0">
                  <a:solidFill>
                    <a:srgbClr val="FF00FF"/>
                  </a:solidFill>
                  <a:latin typeface="Consolas" pitchFamily="49" charset="0"/>
                  <a:ea typeface="楷体" pitchFamily="49" charset="-122"/>
                  <a:cs typeface="Consolas" pitchFamily="49" charset="0"/>
                </a:rPr>
                <a:t>2low+1</a:t>
              </a:r>
              <a:endParaRPr lang="zh-CN" altLang="en-US" sz="2000" b="0" smtClean="0">
                <a:solidFill>
                  <a:srgbClr val="FF00FF"/>
                </a:solidFill>
                <a:latin typeface="Consolas" pitchFamily="49" charset="0"/>
                <a:ea typeface="楷体" pitchFamily="49" charset="-122"/>
                <a:cs typeface="Consolas" pitchFamily="49" charset="0"/>
              </a:endParaRPr>
            </a:p>
          </p:txBody>
        </p:sp>
        <p:sp>
          <p:nvSpPr>
            <p:cNvPr id="22" name="TextBox 21"/>
            <p:cNvSpPr txBox="1"/>
            <p:nvPr/>
          </p:nvSpPr>
          <p:spPr>
            <a:xfrm>
              <a:off x="3143240" y="3286124"/>
              <a:ext cx="785818" cy="615553"/>
            </a:xfrm>
            <a:prstGeom prst="rect">
              <a:avLst/>
            </a:prstGeom>
            <a:noFill/>
          </p:spPr>
          <p:txBody>
            <a:bodyPr wrap="square" lIns="0" tIns="0" rIns="0" bIns="0" rtlCol="0">
              <a:spAutoFit/>
            </a:bodyPr>
            <a:lstStyle/>
            <a:p>
              <a:pPr algn="l">
                <a:lnSpc>
                  <a:spcPct val="100000"/>
                </a:lnSpc>
                <a:spcBef>
                  <a:spcPts val="0"/>
                </a:spcBef>
              </a:pPr>
              <a:r>
                <a:rPr lang="en-US" altLang="zh-CN" sz="2000" b="0" smtClean="0">
                  <a:solidFill>
                    <a:srgbClr val="FF00FF"/>
                  </a:solidFill>
                  <a:latin typeface="Consolas" pitchFamily="49" charset="0"/>
                  <a:ea typeface="楷体" pitchFamily="49" charset="-122"/>
                  <a:cs typeface="Consolas" pitchFamily="49" charset="0"/>
                </a:rPr>
                <a:t>2low+2</a:t>
              </a:r>
              <a:endParaRPr lang="zh-CN" altLang="en-US" sz="2000" b="0" smtClean="0">
                <a:solidFill>
                  <a:srgbClr val="FF00FF"/>
                </a:solidFill>
                <a:latin typeface="Consolas" pitchFamily="49" charset="0"/>
                <a:ea typeface="楷体" pitchFamily="49" charset="-122"/>
                <a:cs typeface="Consolas" pitchFamily="49" charset="0"/>
              </a:endParaRPr>
            </a:p>
          </p:txBody>
        </p:sp>
        <p:sp>
          <p:nvSpPr>
            <p:cNvPr id="23" name="右箭头 22"/>
            <p:cNvSpPr/>
            <p:nvPr/>
          </p:nvSpPr>
          <p:spPr>
            <a:xfrm>
              <a:off x="4357686" y="3429000"/>
              <a:ext cx="571504" cy="357190"/>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24" name="TextBox 23"/>
            <p:cNvSpPr txBox="1"/>
            <p:nvPr/>
          </p:nvSpPr>
          <p:spPr>
            <a:xfrm>
              <a:off x="5357818" y="3429000"/>
              <a:ext cx="928694" cy="707886"/>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楷体" pitchFamily="49" charset="-122"/>
                  <a:cs typeface="Consolas" pitchFamily="49" charset="0"/>
                </a:rPr>
                <a:t>大根堆</a:t>
              </a:r>
              <a:endParaRPr lang="en-US" altLang="zh-CN" sz="2000" smtClean="0">
                <a:solidFill>
                  <a:srgbClr val="0000FF"/>
                </a:solidFill>
                <a:latin typeface="Consolas" pitchFamily="49" charset="0"/>
                <a:ea typeface="楷体" pitchFamily="49" charset="-122"/>
                <a:cs typeface="Consolas" pitchFamily="49" charset="0"/>
              </a:endParaRPr>
            </a:p>
          </p:txBody>
        </p:sp>
        <p:sp>
          <p:nvSpPr>
            <p:cNvPr id="26" name="TextBox 25"/>
            <p:cNvSpPr txBox="1"/>
            <p:nvPr/>
          </p:nvSpPr>
          <p:spPr>
            <a:xfrm>
              <a:off x="3143240" y="2428868"/>
              <a:ext cx="571504"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宋体" pitchFamily="2" charset="-122"/>
                  <a:ea typeface="宋体" pitchFamily="2" charset="-122"/>
                  <a:cs typeface="Consolas" pitchFamily="49" charset="0"/>
                </a:rPr>
                <a:t>…</a:t>
              </a:r>
              <a:endParaRPr lang="zh-CN" altLang="en-US" sz="2000" smtClean="0">
                <a:solidFill>
                  <a:srgbClr val="0000FF"/>
                </a:solidFill>
                <a:latin typeface="宋体" pitchFamily="2" charset="-122"/>
                <a:ea typeface="宋体" pitchFamily="2" charset="-122"/>
                <a:cs typeface="Consolas" pitchFamily="49" charset="0"/>
              </a:endParaRPr>
            </a:p>
          </p:txBody>
        </p:sp>
      </p:grpSp>
      <p:sp>
        <p:nvSpPr>
          <p:cNvPr id="27" name="TextBox 26"/>
          <p:cNvSpPr txBox="1"/>
          <p:nvPr/>
        </p:nvSpPr>
        <p:spPr>
          <a:xfrm>
            <a:off x="642910" y="1357298"/>
            <a:ext cx="714380" cy="830997"/>
          </a:xfrm>
          <a:prstGeom prst="rect">
            <a:avLst/>
          </a:prstGeom>
          <a:blipFill>
            <a:blip r:embed="rId3" cstate="print"/>
            <a:tile tx="0" ty="0" sx="100000" sy="100000" flip="none" algn="tl"/>
          </a:blipFill>
          <a:effectLst>
            <a:outerShdw blurRad="50800" dist="38100" dir="8100000" algn="tr" rotWithShape="0">
              <a:prstClr val="black">
                <a:alpha val="40000"/>
              </a:prstClr>
            </a:outerShdw>
          </a:effectLst>
        </p:spPr>
        <p:txBody>
          <a:bodyPr wrap="square" rtlCol="0">
            <a:spAutoFit/>
          </a:bodyPr>
          <a:lstStyle/>
          <a:p>
            <a:pPr>
              <a:lnSpc>
                <a:spcPct val="100000"/>
              </a:lnSpc>
              <a:spcBef>
                <a:spcPts val="0"/>
              </a:spcBef>
            </a:pPr>
            <a:r>
              <a:rPr lang="zh-CN" altLang="en-US" smtClean="0">
                <a:solidFill>
                  <a:srgbClr val="FF0000"/>
                </a:solidFill>
                <a:latin typeface="Consolas" pitchFamily="49" charset="0"/>
                <a:ea typeface="楷体" pitchFamily="49" charset="-122"/>
                <a:cs typeface="Consolas" pitchFamily="49" charset="0"/>
              </a:rPr>
              <a:t>前提</a:t>
            </a:r>
          </a:p>
        </p:txBody>
      </p:sp>
      <p:sp>
        <p:nvSpPr>
          <p:cNvPr id="30" name="灯片编号占位符 29"/>
          <p:cNvSpPr>
            <a:spLocks noGrp="1"/>
          </p:cNvSpPr>
          <p:nvPr>
            <p:ph type="sldNum" sz="quarter" idx="12"/>
          </p:nvPr>
        </p:nvSpPr>
        <p:spPr/>
        <p:txBody>
          <a:bodyPr/>
          <a:lstStyle/>
          <a:p>
            <a:fld id="{7AF016A1-9F15-429F-9EFD-84004B73C732}" type="slidenum">
              <a:rPr lang="en-US" altLang="zh-CN" smtClean="0"/>
              <a:pPr/>
              <a:t>74</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357158" y="928670"/>
            <a:ext cx="6715172" cy="483475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siftDown</a:t>
            </a:r>
            <a:r>
              <a:rPr lang="en-US" altLang="zh-CN" sz="2000" smtClean="0">
                <a:solidFill>
                  <a:srgbClr val="0000FF"/>
                </a:solidFill>
                <a:latin typeface="Times New Roman" pitchFamily="18" charset="0"/>
                <a:ea typeface="仿宋" pitchFamily="49" charset="-122"/>
                <a:cs typeface="Times New Roman" pitchFamily="18" charset="0"/>
              </a:rPr>
              <a:t>(vector&lt;int&gt;&amp; R,int low,int high)</a:t>
            </a:r>
            <a:endParaRPr lang="zh-CN" altLang="zh-CN" sz="2000" smtClean="0">
              <a:solidFill>
                <a:srgbClr val="0000FF"/>
              </a:solidFill>
              <a:latin typeface="Times New Roman" pitchFamily="18" charset="0"/>
              <a:ea typeface="仿宋" pitchFamily="49" charset="-122"/>
              <a:cs typeface="Times New Roman" pitchFamily="18" charset="0"/>
            </a:endParaRPr>
          </a:p>
          <a:p>
            <a:pPr algn="l">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i=low;</a:t>
            </a:r>
            <a:endParaRPr lang="zh-CN" altLang="zh-CN" sz="2000" smtClean="0">
              <a:solidFill>
                <a:srgbClr val="0000FF"/>
              </a:solidFill>
              <a:latin typeface="Times New Roman" pitchFamily="18" charset="0"/>
              <a:ea typeface="仿宋" pitchFamily="49" charset="-122"/>
              <a:cs typeface="Times New Roman" pitchFamily="18" charset="0"/>
            </a:endParaRPr>
          </a:p>
          <a:p>
            <a:pPr algn="l">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j=2*i+1; 		</a:t>
            </a:r>
            <a:r>
              <a:rPr lang="en-US" altLang="zh-CN" sz="2000" smtClean="0">
                <a:solidFill>
                  <a:srgbClr val="00B0F0"/>
                </a:solidFill>
                <a:latin typeface="Times New Roman" pitchFamily="18" charset="0"/>
                <a:ea typeface="仿宋" pitchFamily="49" charset="-122"/>
                <a:cs typeface="Times New Roman" pitchFamily="18" charset="0"/>
              </a:rPr>
              <a:t>//R[j]</a:t>
            </a:r>
            <a:r>
              <a:rPr lang="zh-CN" altLang="zh-CN" sz="2000" smtClean="0">
                <a:solidFill>
                  <a:srgbClr val="00B0F0"/>
                </a:solidFill>
                <a:latin typeface="Times New Roman" pitchFamily="18" charset="0"/>
                <a:ea typeface="仿宋" pitchFamily="49" charset="-122"/>
                <a:cs typeface="Times New Roman" pitchFamily="18" charset="0"/>
              </a:rPr>
              <a:t>是</a:t>
            </a:r>
            <a:r>
              <a:rPr lang="en-US" altLang="zh-CN" sz="2000" smtClean="0">
                <a:solidFill>
                  <a:srgbClr val="00B0F0"/>
                </a:solidFill>
                <a:latin typeface="Times New Roman" pitchFamily="18" charset="0"/>
                <a:ea typeface="仿宋" pitchFamily="49" charset="-122"/>
                <a:cs typeface="Times New Roman" pitchFamily="18" charset="0"/>
              </a:rPr>
              <a:t>R[i]</a:t>
            </a:r>
            <a:r>
              <a:rPr lang="zh-CN" altLang="zh-CN" sz="2000" smtClean="0">
                <a:solidFill>
                  <a:srgbClr val="00B0F0"/>
                </a:solidFill>
                <a:latin typeface="Times New Roman" pitchFamily="18" charset="0"/>
                <a:ea typeface="仿宋" pitchFamily="49" charset="-122"/>
                <a:cs typeface="Times New Roman" pitchFamily="18" charset="0"/>
              </a:rPr>
              <a:t>的左孩子</a:t>
            </a:r>
          </a:p>
          <a:p>
            <a:pPr algn="l">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T tmp=R[i]; 		</a:t>
            </a:r>
            <a:r>
              <a:rPr lang="en-US" altLang="zh-CN" sz="2000" smtClean="0">
                <a:solidFill>
                  <a:srgbClr val="00B0F0"/>
                </a:solidFill>
                <a:latin typeface="Times New Roman" pitchFamily="18" charset="0"/>
                <a:ea typeface="仿宋" pitchFamily="49" charset="-122"/>
                <a:cs typeface="Times New Roman" pitchFamily="18" charset="0"/>
              </a:rPr>
              <a:t>//tmp</a:t>
            </a:r>
            <a:r>
              <a:rPr lang="zh-CN" altLang="zh-CN" sz="2000" smtClean="0">
                <a:solidFill>
                  <a:srgbClr val="00B0F0"/>
                </a:solidFill>
                <a:latin typeface="Times New Roman" pitchFamily="18" charset="0"/>
                <a:ea typeface="仿宋" pitchFamily="49" charset="-122"/>
                <a:cs typeface="Times New Roman" pitchFamily="18" charset="0"/>
              </a:rPr>
              <a:t>临时保存根结点</a:t>
            </a:r>
            <a:r>
              <a:rPr lang="en-US" altLang="zh-CN" sz="2000" smtClean="0">
                <a:solidFill>
                  <a:srgbClr val="00B0F0"/>
                </a:solidFill>
                <a:latin typeface="Times New Roman" pitchFamily="18" charset="0"/>
                <a:ea typeface="仿宋" pitchFamily="49" charset="-122"/>
                <a:cs typeface="Times New Roman" pitchFamily="18" charset="0"/>
              </a:rPr>
              <a:t>R[low]</a:t>
            </a:r>
            <a:endParaRPr lang="zh-CN" altLang="zh-CN" sz="2000" smtClean="0">
              <a:solidFill>
                <a:srgbClr val="00B0F0"/>
              </a:solidFill>
              <a:latin typeface="Times New Roman" pitchFamily="18" charset="0"/>
              <a:ea typeface="仿宋" pitchFamily="49" charset="-122"/>
              <a:cs typeface="Times New Roman" pitchFamily="18" charset="0"/>
            </a:endParaRPr>
          </a:p>
          <a:p>
            <a:pPr algn="l">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while (</a:t>
            </a:r>
            <a:r>
              <a:rPr lang="en-US" altLang="zh-CN" sz="2000" smtClean="0">
                <a:solidFill>
                  <a:srgbClr val="FF00FF"/>
                </a:solidFill>
                <a:latin typeface="Times New Roman" pitchFamily="18" charset="0"/>
                <a:ea typeface="仿宋" pitchFamily="49" charset="-122"/>
                <a:cs typeface="Times New Roman" pitchFamily="18" charset="0"/>
              </a:rPr>
              <a:t>j&lt;=high</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只对</a:t>
            </a:r>
            <a:r>
              <a:rPr lang="en-US" altLang="zh-CN" sz="2000" smtClean="0">
                <a:solidFill>
                  <a:srgbClr val="00B0F0"/>
                </a:solidFill>
                <a:latin typeface="Times New Roman" pitchFamily="18" charset="0"/>
                <a:ea typeface="仿宋" pitchFamily="49" charset="-122"/>
                <a:cs typeface="Times New Roman" pitchFamily="18" charset="0"/>
              </a:rPr>
              <a:t>R[low..high]</a:t>
            </a:r>
            <a:r>
              <a:rPr lang="zh-CN" altLang="zh-CN" sz="2000" smtClean="0">
                <a:solidFill>
                  <a:srgbClr val="00B0F0"/>
                </a:solidFill>
                <a:latin typeface="Times New Roman" pitchFamily="18" charset="0"/>
                <a:ea typeface="仿宋" pitchFamily="49" charset="-122"/>
                <a:cs typeface="Times New Roman" pitchFamily="18" charset="0"/>
              </a:rPr>
              <a:t>筛选</a:t>
            </a:r>
          </a:p>
          <a:p>
            <a:pPr algn="l">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if (j&lt;high &amp;&amp; </a:t>
            </a:r>
            <a:r>
              <a:rPr lang="en-US" altLang="zh-CN" sz="2000" smtClean="0">
                <a:solidFill>
                  <a:srgbClr val="FF00FF"/>
                </a:solidFill>
                <a:latin typeface="Times New Roman" pitchFamily="18" charset="0"/>
                <a:ea typeface="仿宋" pitchFamily="49" charset="-122"/>
                <a:cs typeface="Times New Roman" pitchFamily="18" charset="0"/>
              </a:rPr>
              <a:t>R[j]&lt;R[j+1]</a:t>
            </a: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j++;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若右孩子较大</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把</a:t>
            </a:r>
            <a:r>
              <a:rPr lang="en-US" altLang="zh-CN" sz="2000" smtClean="0">
                <a:solidFill>
                  <a:srgbClr val="00B0F0"/>
                </a:solidFill>
                <a:latin typeface="Times New Roman" pitchFamily="18" charset="0"/>
                <a:ea typeface="仿宋" pitchFamily="49" charset="-122"/>
                <a:cs typeface="Times New Roman" pitchFamily="18" charset="0"/>
              </a:rPr>
              <a:t>j</a:t>
            </a:r>
            <a:r>
              <a:rPr lang="zh-CN" altLang="zh-CN" sz="2000" smtClean="0">
                <a:solidFill>
                  <a:srgbClr val="00B0F0"/>
                </a:solidFill>
                <a:latin typeface="Times New Roman" pitchFamily="18" charset="0"/>
                <a:ea typeface="仿宋" pitchFamily="49" charset="-122"/>
                <a:cs typeface="Times New Roman" pitchFamily="18" charset="0"/>
              </a:rPr>
              <a:t>指向右孩子</a:t>
            </a:r>
          </a:p>
          <a:p>
            <a:pPr algn="l">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 (</a:t>
            </a:r>
            <a:r>
              <a:rPr lang="en-US" altLang="zh-CN" sz="2000" smtClean="0">
                <a:solidFill>
                  <a:srgbClr val="FF00FF"/>
                </a:solidFill>
                <a:latin typeface="Times New Roman" pitchFamily="18" charset="0"/>
                <a:ea typeface="仿宋" pitchFamily="49" charset="-122"/>
                <a:cs typeface="Times New Roman" pitchFamily="18" charset="0"/>
              </a:rPr>
              <a:t>tmp&lt;R[j</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如果孩子结点</a:t>
            </a:r>
            <a:r>
              <a:rPr lang="en-US" altLang="zh-CN" sz="2000" smtClean="0">
                <a:solidFill>
                  <a:srgbClr val="00B0F0"/>
                </a:solidFill>
                <a:latin typeface="Times New Roman" pitchFamily="18" charset="0"/>
                <a:ea typeface="仿宋" pitchFamily="49" charset="-122"/>
                <a:cs typeface="Times New Roman" pitchFamily="18" charset="0"/>
              </a:rPr>
              <a:t>R[j]</a:t>
            </a:r>
            <a:r>
              <a:rPr lang="zh-CN" altLang="zh-CN" sz="2000" smtClean="0">
                <a:solidFill>
                  <a:srgbClr val="00B0F0"/>
                </a:solidFill>
                <a:latin typeface="Times New Roman" pitchFamily="18" charset="0"/>
                <a:ea typeface="仿宋" pitchFamily="49" charset="-122"/>
                <a:cs typeface="Times New Roman" pitchFamily="18" charset="0"/>
              </a:rPr>
              <a:t>较大</a:t>
            </a:r>
          </a:p>
          <a:p>
            <a:pPr algn="l">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R[i]=R[j];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将孩子结点</a:t>
            </a:r>
            <a:r>
              <a:rPr lang="en-US" altLang="zh-CN" sz="2000" smtClean="0">
                <a:solidFill>
                  <a:srgbClr val="00B0F0"/>
                </a:solidFill>
                <a:latin typeface="Times New Roman" pitchFamily="18" charset="0"/>
                <a:ea typeface="仿宋" pitchFamily="49" charset="-122"/>
                <a:cs typeface="Times New Roman" pitchFamily="18" charset="0"/>
              </a:rPr>
              <a:t>R[j]</a:t>
            </a:r>
            <a:r>
              <a:rPr lang="zh-CN" altLang="zh-CN" sz="2000" smtClean="0">
                <a:solidFill>
                  <a:srgbClr val="00B0F0"/>
                </a:solidFill>
                <a:latin typeface="Times New Roman" pitchFamily="18" charset="0"/>
                <a:ea typeface="仿宋" pitchFamily="49" charset="-122"/>
                <a:cs typeface="Times New Roman" pitchFamily="18" charset="0"/>
              </a:rPr>
              <a:t>上移</a:t>
            </a:r>
          </a:p>
          <a:p>
            <a:pPr algn="l">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i=j; j=2*i+1;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修改</a:t>
            </a:r>
            <a:r>
              <a:rPr lang="en-US" altLang="zh-CN" sz="2000" smtClean="0">
                <a:solidFill>
                  <a:srgbClr val="00B0F0"/>
                </a:solidFill>
                <a:latin typeface="Times New Roman" pitchFamily="18" charset="0"/>
                <a:ea typeface="仿宋" pitchFamily="49" charset="-122"/>
                <a:cs typeface="Times New Roman" pitchFamily="18" charset="0"/>
              </a:rPr>
              <a:t>i</a:t>
            </a:r>
            <a:r>
              <a:rPr lang="zh-CN" altLang="zh-CN" sz="2000" smtClean="0">
                <a:solidFill>
                  <a:srgbClr val="00B0F0"/>
                </a:solidFill>
                <a:latin typeface="Times New Roman" pitchFamily="18" charset="0"/>
                <a:ea typeface="仿宋" pitchFamily="49" charset="-122"/>
                <a:cs typeface="Times New Roman" pitchFamily="18" charset="0"/>
              </a:rPr>
              <a:t>和</a:t>
            </a:r>
            <a:r>
              <a:rPr lang="en-US" altLang="zh-CN" sz="2000" smtClean="0">
                <a:solidFill>
                  <a:srgbClr val="00B0F0"/>
                </a:solidFill>
                <a:latin typeface="Times New Roman" pitchFamily="18" charset="0"/>
                <a:ea typeface="仿宋" pitchFamily="49" charset="-122"/>
                <a:cs typeface="Times New Roman" pitchFamily="18" charset="0"/>
              </a:rPr>
              <a:t>j</a:t>
            </a:r>
            <a:r>
              <a:rPr lang="zh-CN" altLang="zh-CN" sz="2000" smtClean="0">
                <a:solidFill>
                  <a:srgbClr val="00B0F0"/>
                </a:solidFill>
                <a:latin typeface="Times New Roman" pitchFamily="18" charset="0"/>
                <a:ea typeface="仿宋" pitchFamily="49" charset="-122"/>
                <a:cs typeface="Times New Roman" pitchFamily="18" charset="0"/>
              </a:rPr>
              <a:t>值</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以便继续向下筛选</a:t>
            </a:r>
          </a:p>
          <a:p>
            <a:pPr algn="l">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else break;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若孩子结点</a:t>
            </a:r>
            <a:r>
              <a:rPr lang="en-US" altLang="zh-CN" sz="2000" smtClean="0">
                <a:solidFill>
                  <a:srgbClr val="00B0F0"/>
                </a:solidFill>
                <a:latin typeface="Times New Roman" pitchFamily="18" charset="0"/>
                <a:ea typeface="仿宋" pitchFamily="49" charset="-122"/>
                <a:cs typeface="Times New Roman" pitchFamily="18" charset="0"/>
              </a:rPr>
              <a:t>R[j]</a:t>
            </a:r>
            <a:r>
              <a:rPr lang="zh-CN" altLang="zh-CN" sz="2000" smtClean="0">
                <a:solidFill>
                  <a:srgbClr val="00B0F0"/>
                </a:solidFill>
                <a:latin typeface="Times New Roman" pitchFamily="18" charset="0"/>
                <a:ea typeface="仿宋" pitchFamily="49" charset="-122"/>
                <a:cs typeface="Times New Roman" pitchFamily="18" charset="0"/>
              </a:rPr>
              <a:t>较小退出循环</a:t>
            </a:r>
          </a:p>
          <a:p>
            <a:pPr algn="l">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a:lnSpc>
                <a:spcPts val="2400"/>
              </a:lnSpc>
              <a:spcBef>
                <a:spcPts val="0"/>
              </a:spcBef>
            </a:pPr>
            <a:r>
              <a:rPr lang="en-US" altLang="zh-CN" sz="2000" smtClean="0">
                <a:solidFill>
                  <a:srgbClr val="006600"/>
                </a:solidFill>
                <a:latin typeface="Times New Roman" pitchFamily="18" charset="0"/>
                <a:ea typeface="仿宋" pitchFamily="49" charset="-122"/>
                <a:cs typeface="Times New Roman" pitchFamily="18" charset="0"/>
              </a:rPr>
              <a:t>     R[i]=tmp;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原根结点放入最终位置</a:t>
            </a:r>
          </a:p>
          <a:p>
            <a:pPr algn="l">
              <a:lnSpc>
                <a:spcPts val="24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5" name="TextBox 4"/>
          <p:cNvSpPr txBox="1"/>
          <p:nvPr/>
        </p:nvSpPr>
        <p:spPr>
          <a:xfrm>
            <a:off x="357158" y="357166"/>
            <a:ext cx="4643470" cy="461665"/>
          </a:xfrm>
          <a:prstGeom prst="rect">
            <a:avLst/>
          </a:prstGeom>
          <a:noFill/>
        </p:spPr>
        <p:txBody>
          <a:bodyPr wrap="square" rtlCol="0">
            <a:spAutoFit/>
          </a:bodyPr>
          <a:lstStyle/>
          <a:p>
            <a:pPr algn="l">
              <a:lnSpc>
                <a:spcPct val="100000"/>
              </a:lnSpc>
              <a:spcBef>
                <a:spcPts val="0"/>
              </a:spcBef>
            </a:pPr>
            <a:r>
              <a:rPr lang="en-US" altLang="zh-CN" i="1" smtClean="0">
                <a:solidFill>
                  <a:srgbClr val="0000FF"/>
                </a:solidFill>
                <a:ea typeface="楷体" pitchFamily="49" charset="-122"/>
                <a:cs typeface="Times New Roman" pitchFamily="18" charset="0"/>
              </a:rPr>
              <a:t>R</a:t>
            </a:r>
            <a:r>
              <a:rPr lang="en-US" altLang="zh-CN" smtClean="0">
                <a:solidFill>
                  <a:srgbClr val="0000FF"/>
                </a:solidFill>
                <a:ea typeface="楷体" pitchFamily="49" charset="-122"/>
                <a:cs typeface="Times New Roman" pitchFamily="18" charset="0"/>
              </a:rPr>
              <a:t>[low..high]</a:t>
            </a:r>
            <a:r>
              <a:rPr lang="zh-CN" altLang="zh-CN" smtClean="0">
                <a:solidFill>
                  <a:srgbClr val="0000FF"/>
                </a:solidFill>
                <a:ea typeface="楷体" pitchFamily="49" charset="-122"/>
                <a:cs typeface="Times New Roman" pitchFamily="18" charset="0"/>
              </a:rPr>
              <a:t>的自顶向下筛选</a:t>
            </a:r>
            <a:endParaRPr lang="zh-CN" altLang="en-US" smtClean="0">
              <a:solidFill>
                <a:srgbClr val="0000FF"/>
              </a:solidFill>
              <a:ea typeface="楷体" pitchFamily="49" charset="-122"/>
              <a:cs typeface="Times New Roman" pitchFamily="18" charset="0"/>
            </a:endParaRPr>
          </a:p>
        </p:txBody>
      </p:sp>
      <p:grpSp>
        <p:nvGrpSpPr>
          <p:cNvPr id="6" name="组合 5"/>
          <p:cNvGrpSpPr/>
          <p:nvPr/>
        </p:nvGrpSpPr>
        <p:grpSpPr>
          <a:xfrm>
            <a:off x="7000892" y="1214422"/>
            <a:ext cx="1729656" cy="1742662"/>
            <a:chOff x="642910" y="1562666"/>
            <a:chExt cx="1729656" cy="1742662"/>
          </a:xfrm>
        </p:grpSpPr>
        <p:sp>
          <p:nvSpPr>
            <p:cNvPr id="7" name="Oval 40"/>
            <p:cNvSpPr>
              <a:spLocks noChangeArrowheads="1"/>
            </p:cNvSpPr>
            <p:nvPr/>
          </p:nvSpPr>
          <p:spPr bwMode="auto">
            <a:xfrm>
              <a:off x="1492323" y="1562666"/>
              <a:ext cx="331686" cy="347352"/>
            </a:xfrm>
            <a:prstGeom prst="ellipse">
              <a:avLst/>
            </a:prstGeom>
            <a:ln>
              <a:headEnd/>
              <a:tailEnd type="none" w="sm" len="sm"/>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smtClean="0">
                  <a:solidFill>
                    <a:srgbClr val="0000FF"/>
                  </a:solidFill>
                  <a:ea typeface="仿宋" pitchFamily="49" charset="-122"/>
                  <a:cs typeface="Times New Roman" pitchFamily="18" charset="0"/>
                </a:rPr>
                <a:t>5</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8" name="Oval 39"/>
            <p:cNvSpPr>
              <a:spLocks noChangeArrowheads="1"/>
            </p:cNvSpPr>
            <p:nvPr/>
          </p:nvSpPr>
          <p:spPr bwMode="auto">
            <a:xfrm>
              <a:off x="968217" y="2248873"/>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smtClean="0">
                  <a:solidFill>
                    <a:srgbClr val="0000FF"/>
                  </a:solidFill>
                  <a:ea typeface="仿宋" pitchFamily="49" charset="-122"/>
                  <a:cs typeface="Times New Roman" pitchFamily="18" charset="0"/>
                </a:rPr>
                <a:t>4</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9" name="Oval 38"/>
            <p:cNvSpPr>
              <a:spLocks noChangeArrowheads="1"/>
            </p:cNvSpPr>
            <p:nvPr/>
          </p:nvSpPr>
          <p:spPr bwMode="auto">
            <a:xfrm>
              <a:off x="2040880" y="2248873"/>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smtClean="0">
                  <a:solidFill>
                    <a:srgbClr val="0000FF"/>
                  </a:solidFill>
                  <a:ea typeface="仿宋" pitchFamily="49" charset="-122"/>
                  <a:cs typeface="Times New Roman" pitchFamily="18" charset="0"/>
                </a:rPr>
                <a:t>6</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0" name="Oval 37"/>
            <p:cNvSpPr>
              <a:spLocks noChangeArrowheads="1"/>
            </p:cNvSpPr>
            <p:nvPr/>
          </p:nvSpPr>
          <p:spPr bwMode="auto">
            <a:xfrm>
              <a:off x="642910" y="2957976"/>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smtClean="0">
                  <a:solidFill>
                    <a:srgbClr val="0000FF"/>
                  </a:solidFill>
                  <a:ea typeface="仿宋" pitchFamily="49" charset="-122"/>
                  <a:cs typeface="Times New Roman" pitchFamily="18" charset="0"/>
                </a:rPr>
                <a:t>3</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1" name="Oval 36"/>
            <p:cNvSpPr>
              <a:spLocks noChangeArrowheads="1"/>
            </p:cNvSpPr>
            <p:nvPr/>
          </p:nvSpPr>
          <p:spPr bwMode="auto">
            <a:xfrm>
              <a:off x="1729393" y="2957976"/>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smtClean="0">
                  <a:solidFill>
                    <a:srgbClr val="0000FF"/>
                  </a:solidFill>
                  <a:ea typeface="仿宋" pitchFamily="49" charset="-122"/>
                  <a:cs typeface="Times New Roman" pitchFamily="18" charset="0"/>
                </a:rPr>
                <a:t>1</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2" name="Oval 36"/>
            <p:cNvSpPr>
              <a:spLocks noChangeArrowheads="1"/>
            </p:cNvSpPr>
            <p:nvPr/>
          </p:nvSpPr>
          <p:spPr bwMode="auto">
            <a:xfrm>
              <a:off x="1244558" y="2957976"/>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smtClean="0">
                  <a:solidFill>
                    <a:srgbClr val="0000FF"/>
                  </a:solidFill>
                  <a:ea typeface="仿宋" pitchFamily="49" charset="-122"/>
                  <a:cs typeface="Times New Roman" pitchFamily="18" charset="0"/>
                </a:rPr>
                <a:t>2</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cxnSp>
          <p:nvCxnSpPr>
            <p:cNvPr id="13" name="直接连接符 12"/>
            <p:cNvCxnSpPr>
              <a:stCxn id="8" idx="5"/>
              <a:endCxn id="12" idx="0"/>
            </p:cNvCxnSpPr>
            <p:nvPr/>
          </p:nvCxnSpPr>
          <p:spPr>
            <a:xfrm rot="16200000" flipH="1">
              <a:off x="1124556" y="2672130"/>
              <a:ext cx="412619" cy="15907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4" name="直接连接符 13"/>
            <p:cNvCxnSpPr>
              <a:stCxn id="7" idx="3"/>
              <a:endCxn id="8" idx="0"/>
            </p:cNvCxnSpPr>
            <p:nvPr/>
          </p:nvCxnSpPr>
          <p:spPr>
            <a:xfrm rot="5400000">
              <a:off x="1142618" y="1850593"/>
              <a:ext cx="389723" cy="406837"/>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5" name="直接连接符 14"/>
            <p:cNvCxnSpPr>
              <a:stCxn id="7" idx="5"/>
              <a:endCxn id="9" idx="0"/>
            </p:cNvCxnSpPr>
            <p:nvPr/>
          </p:nvCxnSpPr>
          <p:spPr>
            <a:xfrm rot="16200000" flipH="1">
              <a:off x="1796218" y="1838367"/>
              <a:ext cx="389723" cy="431288"/>
            </a:xfrm>
            <a:prstGeom prst="line">
              <a:avLst/>
            </a:prstGeom>
            <a:ln w="19050">
              <a:solidFill>
                <a:srgbClr val="FF0000"/>
              </a:solidFill>
              <a:tailEnd type="none"/>
            </a:ln>
          </p:spPr>
          <p:style>
            <a:lnRef idx="2">
              <a:schemeClr val="dk1"/>
            </a:lnRef>
            <a:fillRef idx="0">
              <a:schemeClr val="dk1"/>
            </a:fillRef>
            <a:effectRef idx="1">
              <a:schemeClr val="dk1"/>
            </a:effectRef>
            <a:fontRef idx="minor">
              <a:schemeClr val="tx1"/>
            </a:fontRef>
          </p:style>
        </p:cxnSp>
        <p:cxnSp>
          <p:nvCxnSpPr>
            <p:cNvPr id="17" name="直接连接符 16"/>
            <p:cNvCxnSpPr>
              <a:stCxn id="8" idx="3"/>
              <a:endCxn id="10" idx="0"/>
            </p:cNvCxnSpPr>
            <p:nvPr/>
          </p:nvCxnSpPr>
          <p:spPr>
            <a:xfrm rot="5400000">
              <a:off x="706463" y="2647647"/>
              <a:ext cx="412619" cy="208038"/>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8" name="直接连接符 17"/>
            <p:cNvCxnSpPr>
              <a:stCxn id="9" idx="3"/>
              <a:endCxn id="11" idx="0"/>
            </p:cNvCxnSpPr>
            <p:nvPr/>
          </p:nvCxnSpPr>
          <p:spPr>
            <a:xfrm rot="5400000">
              <a:off x="1786036" y="2654557"/>
              <a:ext cx="412619" cy="194218"/>
            </a:xfrm>
            <a:prstGeom prst="line">
              <a:avLst/>
            </a:prstGeom>
            <a:ln w="19050">
              <a:solidFill>
                <a:srgbClr val="FF0000"/>
              </a:solidFill>
              <a:tailEnd type="none"/>
            </a:ln>
          </p:spPr>
          <p:style>
            <a:lnRef idx="2">
              <a:schemeClr val="dk1"/>
            </a:lnRef>
            <a:fillRef idx="0">
              <a:schemeClr val="dk1"/>
            </a:fillRef>
            <a:effectRef idx="1">
              <a:schemeClr val="dk1"/>
            </a:effectRef>
            <a:fontRef idx="minor">
              <a:schemeClr val="tx1"/>
            </a:fontRef>
          </p:style>
        </p:cxnSp>
      </p:grpSp>
      <p:sp>
        <p:nvSpPr>
          <p:cNvPr id="19" name="TextBox 18"/>
          <p:cNvSpPr txBox="1"/>
          <p:nvPr/>
        </p:nvSpPr>
        <p:spPr>
          <a:xfrm>
            <a:off x="7286644" y="3314274"/>
            <a:ext cx="1357322" cy="400110"/>
          </a:xfrm>
          <a:prstGeom prst="rect">
            <a:avLst/>
          </a:prstGeom>
          <a:noFill/>
        </p:spPr>
        <p:txBody>
          <a:bodyPr wrap="square" rtlCol="0">
            <a:spAutoFit/>
          </a:bodyPr>
          <a:lstStyle/>
          <a:p>
            <a:pPr algn="l">
              <a:lnSpc>
                <a:spcPct val="100000"/>
              </a:lnSpc>
              <a:spcBef>
                <a:spcPts val="0"/>
              </a:spcBef>
            </a:pPr>
            <a:r>
              <a:rPr lang="en-US" altLang="zh-CN" sz="2000" smtClean="0">
                <a:solidFill>
                  <a:srgbClr val="FF0000"/>
                </a:solidFill>
                <a:latin typeface="Consolas" pitchFamily="49" charset="0"/>
                <a:ea typeface="楷体" pitchFamily="49" charset="-122"/>
                <a:cs typeface="Consolas" pitchFamily="49" charset="0"/>
              </a:rPr>
              <a:t>5</a:t>
            </a:r>
            <a:r>
              <a:rPr lang="en-US" altLang="zh-CN" sz="2000" smtClean="0">
                <a:solidFill>
                  <a:srgbClr val="0000FF"/>
                </a:solidFill>
                <a:latin typeface="Consolas" pitchFamily="49" charset="0"/>
                <a:ea typeface="楷体" pitchFamily="49" charset="-122"/>
                <a:cs typeface="Consolas" pitchFamily="49" charset="0"/>
              </a:rPr>
              <a:t> [6,1]</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20" name="下箭头 19"/>
          <p:cNvSpPr/>
          <p:nvPr/>
        </p:nvSpPr>
        <p:spPr>
          <a:xfrm>
            <a:off x="7786710" y="3786190"/>
            <a:ext cx="142876" cy="285752"/>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21" name="TextBox 20"/>
          <p:cNvSpPr txBox="1"/>
          <p:nvPr/>
        </p:nvSpPr>
        <p:spPr>
          <a:xfrm>
            <a:off x="7286644" y="4274114"/>
            <a:ext cx="1357322"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itchFamily="49" charset="0"/>
                <a:ea typeface="楷体" pitchFamily="49" charset="-122"/>
                <a:cs typeface="Consolas" pitchFamily="49" charset="0"/>
              </a:rPr>
              <a:t>[6,</a:t>
            </a:r>
            <a:r>
              <a:rPr lang="en-US" altLang="zh-CN" sz="2000" smtClean="0">
                <a:solidFill>
                  <a:srgbClr val="FF0000"/>
                </a:solidFill>
                <a:latin typeface="Consolas" pitchFamily="49" charset="0"/>
                <a:ea typeface="楷体" pitchFamily="49" charset="-122"/>
                <a:cs typeface="Consolas" pitchFamily="49" charset="0"/>
              </a:rPr>
              <a:t>5</a:t>
            </a:r>
            <a:r>
              <a:rPr lang="en-US" altLang="zh-CN" sz="2000" smtClean="0">
                <a:solidFill>
                  <a:srgbClr val="0000FF"/>
                </a:solidFill>
                <a:latin typeface="Consolas" pitchFamily="49" charset="0"/>
                <a:ea typeface="楷体" pitchFamily="49" charset="-122"/>
                <a:cs typeface="Consolas" pitchFamily="49" charset="0"/>
              </a:rPr>
              <a:t>,1]</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23" name="灯片编号占位符 22"/>
          <p:cNvSpPr>
            <a:spLocks noGrp="1"/>
          </p:cNvSpPr>
          <p:nvPr>
            <p:ph type="sldNum" sz="quarter" idx="12"/>
          </p:nvPr>
        </p:nvSpPr>
        <p:spPr/>
        <p:txBody>
          <a:bodyPr/>
          <a:lstStyle/>
          <a:p>
            <a:fld id="{7AF016A1-9F15-429F-9EFD-84004B73C732}" type="slidenum">
              <a:rPr lang="en-US" altLang="zh-CN" smtClean="0"/>
              <a:pPr/>
              <a:t>75</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71472" y="642918"/>
            <a:ext cx="3286148"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2</a:t>
            </a:r>
            <a:r>
              <a:rPr lang="zh-CN"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）自</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底</a:t>
            </a:r>
            <a:r>
              <a:rPr lang="zh-CN"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向</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上</a:t>
            </a:r>
            <a:r>
              <a:rPr lang="zh-CN"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筛选算法</a:t>
            </a:r>
          </a:p>
        </p:txBody>
      </p:sp>
      <p:sp>
        <p:nvSpPr>
          <p:cNvPr id="5" name="TextBox 4"/>
          <p:cNvSpPr txBox="1"/>
          <p:nvPr/>
        </p:nvSpPr>
        <p:spPr>
          <a:xfrm>
            <a:off x="1500166" y="1500174"/>
            <a:ext cx="7215238" cy="830997"/>
          </a:xfrm>
          <a:prstGeom prst="rect">
            <a:avLst/>
          </a:prstGeom>
          <a:noFill/>
        </p:spPr>
        <p:txBody>
          <a:bodyPr wrap="square" rtlCol="0">
            <a:spAutoFit/>
          </a:bodyPr>
          <a:lstStyle/>
          <a:p>
            <a:pPr algn="l">
              <a:lnSpc>
                <a:spcPct val="100000"/>
              </a:lnSpc>
              <a:spcBef>
                <a:spcPts val="0"/>
              </a:spcBef>
            </a:pPr>
            <a:r>
              <a:rPr lang="zh-CN" altLang="zh-CN" smtClean="0">
                <a:solidFill>
                  <a:srgbClr val="0000FF"/>
                </a:solidFill>
                <a:ea typeface="仿宋" pitchFamily="49" charset="-122"/>
                <a:cs typeface="Times New Roman" pitchFamily="18" charset="0"/>
              </a:rPr>
              <a:t>除了某个叶子结点</a:t>
            </a:r>
            <a:r>
              <a:rPr lang="en-US" altLang="zh-CN" i="1" smtClean="0">
                <a:solidFill>
                  <a:srgbClr val="0000FF"/>
                </a:solidFill>
                <a:ea typeface="仿宋" pitchFamily="49" charset="-122"/>
                <a:cs typeface="Times New Roman" pitchFamily="18" charset="0"/>
              </a:rPr>
              <a:t>R</a:t>
            </a:r>
            <a:r>
              <a:rPr lang="en-US" altLang="zh-CN" smtClean="0">
                <a:solidFill>
                  <a:srgbClr val="0000FF"/>
                </a:solidFill>
                <a:ea typeface="仿宋" pitchFamily="49" charset="-122"/>
                <a:cs typeface="Times New Roman" pitchFamily="18" charset="0"/>
              </a:rPr>
              <a:t>[</a:t>
            </a:r>
            <a:r>
              <a:rPr lang="en-US" altLang="zh-CN" i="1" smtClean="0">
                <a:solidFill>
                  <a:srgbClr val="0000FF"/>
                </a:solidFill>
                <a:ea typeface="仿宋" pitchFamily="49" charset="-122"/>
                <a:cs typeface="Times New Roman" pitchFamily="18" charset="0"/>
              </a:rPr>
              <a:t>j</a:t>
            </a:r>
            <a:r>
              <a:rPr lang="en-US" altLang="zh-CN" smtClean="0">
                <a:solidFill>
                  <a:srgbClr val="0000FF"/>
                </a:solidFill>
                <a:ea typeface="仿宋" pitchFamily="49" charset="-122"/>
                <a:cs typeface="Times New Roman" pitchFamily="18" charset="0"/>
              </a:rPr>
              <a:t>]</a:t>
            </a:r>
            <a:r>
              <a:rPr lang="zh-CN" altLang="zh-CN" smtClean="0">
                <a:solidFill>
                  <a:srgbClr val="0000FF"/>
                </a:solidFill>
                <a:ea typeface="仿宋" pitchFamily="49" charset="-122"/>
                <a:cs typeface="Times New Roman" pitchFamily="18" charset="0"/>
              </a:rPr>
              <a:t>外其他部分均满足大根堆性质，自底向上筛选算法就是将其调整为一个大根堆。</a:t>
            </a:r>
            <a:endParaRPr lang="zh-CN" altLang="en-US" smtClean="0">
              <a:solidFill>
                <a:srgbClr val="0000FF"/>
              </a:solidFill>
              <a:ea typeface="仿宋" pitchFamily="49" charset="-122"/>
              <a:cs typeface="Times New Roman" pitchFamily="18" charset="0"/>
            </a:endParaRPr>
          </a:p>
        </p:txBody>
      </p:sp>
      <p:sp>
        <p:nvSpPr>
          <p:cNvPr id="6" name="TextBox 5"/>
          <p:cNvSpPr txBox="1"/>
          <p:nvPr/>
        </p:nvSpPr>
        <p:spPr>
          <a:xfrm>
            <a:off x="714348" y="1428736"/>
            <a:ext cx="714380" cy="830997"/>
          </a:xfrm>
          <a:prstGeom prst="rect">
            <a:avLst/>
          </a:prstGeom>
          <a:blipFill>
            <a:blip r:embed="rId3" cstate="print"/>
            <a:tile tx="0" ty="0" sx="100000" sy="100000" flip="none" algn="tl"/>
          </a:blipFill>
          <a:effectLst>
            <a:outerShdw blurRad="50800" dist="38100" dir="8100000" algn="tr" rotWithShape="0">
              <a:prstClr val="black">
                <a:alpha val="40000"/>
              </a:prstClr>
            </a:outerShdw>
          </a:effectLst>
        </p:spPr>
        <p:txBody>
          <a:bodyPr wrap="square" rtlCol="0">
            <a:spAutoFit/>
          </a:bodyPr>
          <a:lstStyle/>
          <a:p>
            <a:pPr>
              <a:lnSpc>
                <a:spcPct val="100000"/>
              </a:lnSpc>
              <a:spcBef>
                <a:spcPts val="0"/>
              </a:spcBef>
            </a:pPr>
            <a:r>
              <a:rPr lang="zh-CN" altLang="en-US" smtClean="0">
                <a:solidFill>
                  <a:srgbClr val="FF0000"/>
                </a:solidFill>
                <a:latin typeface="Consolas" pitchFamily="49" charset="0"/>
                <a:ea typeface="楷体" pitchFamily="49" charset="-122"/>
                <a:cs typeface="Consolas" pitchFamily="49" charset="0"/>
              </a:rPr>
              <a:t>前提</a:t>
            </a:r>
          </a:p>
        </p:txBody>
      </p:sp>
      <p:grpSp>
        <p:nvGrpSpPr>
          <p:cNvPr id="32" name="组合 31"/>
          <p:cNvGrpSpPr/>
          <p:nvPr/>
        </p:nvGrpSpPr>
        <p:grpSpPr>
          <a:xfrm>
            <a:off x="1968308" y="2859933"/>
            <a:ext cx="4103890" cy="1712075"/>
            <a:chOff x="1968308" y="2859933"/>
            <a:chExt cx="4103890" cy="1712075"/>
          </a:xfrm>
        </p:grpSpPr>
        <p:sp>
          <p:nvSpPr>
            <p:cNvPr id="18" name="右箭头 17"/>
            <p:cNvSpPr/>
            <p:nvPr/>
          </p:nvSpPr>
          <p:spPr>
            <a:xfrm>
              <a:off x="4286248" y="3500438"/>
              <a:ext cx="571504" cy="357190"/>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19" name="TextBox 18"/>
            <p:cNvSpPr txBox="1"/>
            <p:nvPr/>
          </p:nvSpPr>
          <p:spPr>
            <a:xfrm>
              <a:off x="5072066" y="3500438"/>
              <a:ext cx="1000132"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楷体" pitchFamily="49" charset="-122"/>
                  <a:cs typeface="Consolas" pitchFamily="49" charset="0"/>
                </a:rPr>
                <a:t>大根堆</a:t>
              </a:r>
              <a:endParaRPr lang="en-US" altLang="zh-CN" sz="2000" smtClean="0">
                <a:solidFill>
                  <a:srgbClr val="0000FF"/>
                </a:solidFill>
                <a:latin typeface="Consolas" pitchFamily="49" charset="0"/>
                <a:ea typeface="楷体" pitchFamily="49" charset="-122"/>
                <a:cs typeface="Consolas" pitchFamily="49" charset="0"/>
              </a:endParaRPr>
            </a:p>
          </p:txBody>
        </p:sp>
        <p:sp>
          <p:nvSpPr>
            <p:cNvPr id="21" name="Oval 37"/>
            <p:cNvSpPr>
              <a:spLocks noChangeArrowheads="1"/>
            </p:cNvSpPr>
            <p:nvPr/>
          </p:nvSpPr>
          <p:spPr bwMode="auto">
            <a:xfrm>
              <a:off x="2787472" y="2859933"/>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8</a:t>
              </a:r>
            </a:p>
          </p:txBody>
        </p:sp>
        <p:sp>
          <p:nvSpPr>
            <p:cNvPr id="22" name="Oval 36"/>
            <p:cNvSpPr>
              <a:spLocks noChangeArrowheads="1"/>
            </p:cNvSpPr>
            <p:nvPr/>
          </p:nvSpPr>
          <p:spPr bwMode="auto">
            <a:xfrm>
              <a:off x="3367017" y="3538678"/>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23" name="Oval 35"/>
            <p:cNvSpPr>
              <a:spLocks noChangeArrowheads="1"/>
            </p:cNvSpPr>
            <p:nvPr/>
          </p:nvSpPr>
          <p:spPr bwMode="auto">
            <a:xfrm>
              <a:off x="2279256" y="3539727"/>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24" name="Oval 34"/>
            <p:cNvSpPr>
              <a:spLocks noChangeArrowheads="1"/>
            </p:cNvSpPr>
            <p:nvPr/>
          </p:nvSpPr>
          <p:spPr bwMode="auto">
            <a:xfrm>
              <a:off x="1968308" y="4215326"/>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25" name="Oval 33"/>
            <p:cNvSpPr>
              <a:spLocks noChangeArrowheads="1"/>
            </p:cNvSpPr>
            <p:nvPr/>
          </p:nvSpPr>
          <p:spPr bwMode="auto">
            <a:xfrm>
              <a:off x="2645930" y="4215326"/>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26" name="AutoShape 32"/>
            <p:cNvSpPr>
              <a:spLocks noChangeShapeType="1"/>
            </p:cNvSpPr>
            <p:nvPr/>
          </p:nvSpPr>
          <p:spPr bwMode="auto">
            <a:xfrm flipH="1">
              <a:off x="2453120" y="3164162"/>
              <a:ext cx="385620" cy="375566"/>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27" name="AutoShape 31"/>
            <p:cNvSpPr>
              <a:spLocks noChangeShapeType="1"/>
            </p:cNvSpPr>
            <p:nvPr/>
          </p:nvSpPr>
          <p:spPr bwMode="auto">
            <a:xfrm flipH="1">
              <a:off x="2142172" y="3843956"/>
              <a:ext cx="188352" cy="37136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28" name="AutoShape 30"/>
            <p:cNvSpPr>
              <a:spLocks noChangeShapeType="1"/>
            </p:cNvSpPr>
            <p:nvPr/>
          </p:nvSpPr>
          <p:spPr bwMode="auto">
            <a:xfrm>
              <a:off x="2575716" y="3843956"/>
              <a:ext cx="244077" cy="37136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29" name="AutoShape 29"/>
            <p:cNvSpPr>
              <a:spLocks noChangeShapeType="1"/>
            </p:cNvSpPr>
            <p:nvPr/>
          </p:nvSpPr>
          <p:spPr bwMode="auto">
            <a:xfrm>
              <a:off x="3083931" y="3164162"/>
              <a:ext cx="456949" cy="374517"/>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30" name="Oval 27"/>
            <p:cNvSpPr>
              <a:spLocks noChangeArrowheads="1"/>
            </p:cNvSpPr>
            <p:nvPr/>
          </p:nvSpPr>
          <p:spPr bwMode="auto">
            <a:xfrm>
              <a:off x="3124054" y="4215326"/>
              <a:ext cx="447814" cy="35668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10</a:t>
              </a:r>
            </a:p>
          </p:txBody>
        </p:sp>
        <p:sp>
          <p:nvSpPr>
            <p:cNvPr id="31" name="AutoShape 26"/>
            <p:cNvSpPr>
              <a:spLocks noChangeShapeType="1"/>
            </p:cNvSpPr>
            <p:nvPr/>
          </p:nvSpPr>
          <p:spPr bwMode="auto">
            <a:xfrm flipH="1">
              <a:off x="3297917" y="3842907"/>
              <a:ext cx="120367" cy="37241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grpSp>
      <p:sp>
        <p:nvSpPr>
          <p:cNvPr id="34" name="灯片编号占位符 33"/>
          <p:cNvSpPr>
            <a:spLocks noGrp="1"/>
          </p:cNvSpPr>
          <p:nvPr>
            <p:ph type="sldNum" sz="quarter" idx="12"/>
          </p:nvPr>
        </p:nvSpPr>
        <p:spPr/>
        <p:txBody>
          <a:bodyPr/>
          <a:lstStyle/>
          <a:p>
            <a:fld id="{7AF016A1-9F15-429F-9EFD-84004B73C732}" type="slidenum">
              <a:rPr lang="en-US" altLang="zh-CN" smtClean="0"/>
              <a:pPr/>
              <a:t>76</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357158" y="928670"/>
            <a:ext cx="6643734" cy="421920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siftUp</a:t>
            </a:r>
            <a:r>
              <a:rPr lang="en-US" altLang="zh-CN" sz="2000" smtClean="0">
                <a:solidFill>
                  <a:srgbClr val="0000FF"/>
                </a:solidFill>
                <a:latin typeface="Times New Roman" pitchFamily="18" charset="0"/>
                <a:ea typeface="仿宋" pitchFamily="49" charset="-122"/>
                <a:cs typeface="Times New Roman" pitchFamily="18" charset="0"/>
              </a:rPr>
              <a:t>(vector&lt;int&gt;&amp; R,int j)			</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int tmp=R[j]; 			</a:t>
            </a:r>
            <a:r>
              <a:rPr lang="en-US" altLang="zh-CN" sz="2000" smtClean="0">
                <a:solidFill>
                  <a:srgbClr val="00B0F0"/>
                </a:solidFill>
                <a:latin typeface="Times New Roman" pitchFamily="18" charset="0"/>
                <a:ea typeface="仿宋" pitchFamily="49" charset="-122"/>
                <a:cs typeface="Times New Roman" pitchFamily="18" charset="0"/>
              </a:rPr>
              <a:t>//tmp</a:t>
            </a:r>
            <a:r>
              <a:rPr lang="zh-CN" altLang="zh-CN" sz="2000" smtClean="0">
                <a:solidFill>
                  <a:srgbClr val="00B0F0"/>
                </a:solidFill>
                <a:latin typeface="Times New Roman" pitchFamily="18" charset="0"/>
                <a:ea typeface="仿宋" pitchFamily="49" charset="-122"/>
                <a:cs typeface="Times New Roman" pitchFamily="18" charset="0"/>
              </a:rPr>
              <a:t>临时保存叶子结点</a:t>
            </a:r>
            <a:r>
              <a:rPr lang="en-US" altLang="zh-CN" sz="2000" smtClean="0">
                <a:solidFill>
                  <a:srgbClr val="00B0F0"/>
                </a:solidFill>
                <a:latin typeface="Times New Roman" pitchFamily="18" charset="0"/>
                <a:ea typeface="仿宋" pitchFamily="49" charset="-122"/>
                <a:cs typeface="Times New Roman" pitchFamily="18" charset="0"/>
              </a:rPr>
              <a:t>R[j]</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i=(j-1)/2;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en-US" altLang="zh-CN" sz="2000" smtClean="0">
                <a:solidFill>
                  <a:srgbClr val="00B0F0"/>
                </a:solidFill>
                <a:latin typeface="Times New Roman" pitchFamily="18" charset="0"/>
                <a:ea typeface="仿宋" pitchFamily="49" charset="-122"/>
                <a:cs typeface="Times New Roman" pitchFamily="18" charset="0"/>
              </a:rPr>
              <a:t>i</a:t>
            </a:r>
            <a:r>
              <a:rPr lang="zh-CN" altLang="zh-CN" sz="2000" smtClean="0">
                <a:solidFill>
                  <a:srgbClr val="00B0F0"/>
                </a:solidFill>
                <a:latin typeface="Times New Roman" pitchFamily="18" charset="0"/>
                <a:ea typeface="仿宋" pitchFamily="49" charset="-122"/>
                <a:cs typeface="Times New Roman" pitchFamily="18" charset="0"/>
              </a:rPr>
              <a:t>指向</a:t>
            </a:r>
            <a:r>
              <a:rPr lang="en-US" altLang="zh-CN" sz="2000" smtClean="0">
                <a:solidFill>
                  <a:srgbClr val="00B0F0"/>
                </a:solidFill>
                <a:latin typeface="Times New Roman" pitchFamily="18" charset="0"/>
                <a:ea typeface="仿宋" pitchFamily="49" charset="-122"/>
                <a:cs typeface="Times New Roman" pitchFamily="18" charset="0"/>
              </a:rPr>
              <a:t>R[j]</a:t>
            </a:r>
            <a:r>
              <a:rPr lang="zh-CN" altLang="zh-CN" sz="2000" smtClean="0">
                <a:solidFill>
                  <a:srgbClr val="00B0F0"/>
                </a:solidFill>
                <a:latin typeface="Times New Roman" pitchFamily="18" charset="0"/>
                <a:ea typeface="仿宋" pitchFamily="49" charset="-122"/>
                <a:cs typeface="Times New Roman" pitchFamily="18" charset="0"/>
              </a:rPr>
              <a:t>的双亲</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while (j&gt;0)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循环处理至多到根结点</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if (R[i]&lt;tmp)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如果双亲结点</a:t>
            </a:r>
            <a:r>
              <a:rPr lang="en-US" altLang="zh-CN" sz="2000" smtClean="0">
                <a:solidFill>
                  <a:srgbClr val="00B0F0"/>
                </a:solidFill>
                <a:latin typeface="Times New Roman" pitchFamily="18" charset="0"/>
                <a:ea typeface="仿宋" pitchFamily="49" charset="-122"/>
                <a:cs typeface="Times New Roman" pitchFamily="18" charset="0"/>
              </a:rPr>
              <a:t>R[i]</a:t>
            </a:r>
            <a:r>
              <a:rPr lang="zh-CN" altLang="zh-CN" sz="2000" smtClean="0">
                <a:solidFill>
                  <a:srgbClr val="00B0F0"/>
                </a:solidFill>
                <a:latin typeface="Times New Roman" pitchFamily="18" charset="0"/>
                <a:ea typeface="仿宋" pitchFamily="49" charset="-122"/>
                <a:cs typeface="Times New Roman" pitchFamily="18" charset="0"/>
              </a:rPr>
              <a:t>较小</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R[j]=R[i];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将双亲结点</a:t>
            </a:r>
            <a:r>
              <a:rPr lang="en-US" altLang="zh-CN" sz="2000" smtClean="0">
                <a:solidFill>
                  <a:srgbClr val="00B0F0"/>
                </a:solidFill>
                <a:latin typeface="Times New Roman" pitchFamily="18" charset="0"/>
                <a:ea typeface="仿宋" pitchFamily="49" charset="-122"/>
                <a:cs typeface="Times New Roman" pitchFamily="18" charset="0"/>
              </a:rPr>
              <a:t>R[i]</a:t>
            </a:r>
            <a:r>
              <a:rPr lang="zh-CN" altLang="zh-CN" sz="2000" smtClean="0">
                <a:solidFill>
                  <a:srgbClr val="00B0F0"/>
                </a:solidFill>
                <a:latin typeface="Times New Roman" pitchFamily="18" charset="0"/>
                <a:ea typeface="仿宋" pitchFamily="49" charset="-122"/>
                <a:cs typeface="Times New Roman" pitchFamily="18" charset="0"/>
              </a:rPr>
              <a:t>下移</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j=i; i=(j-1)/2;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修改</a:t>
            </a:r>
            <a:r>
              <a:rPr lang="en-US" altLang="zh-CN" sz="2000" smtClean="0">
                <a:solidFill>
                  <a:srgbClr val="00B0F0"/>
                </a:solidFill>
                <a:latin typeface="Times New Roman" pitchFamily="18" charset="0"/>
                <a:ea typeface="仿宋" pitchFamily="49" charset="-122"/>
                <a:cs typeface="Times New Roman" pitchFamily="18" charset="0"/>
              </a:rPr>
              <a:t>i</a:t>
            </a:r>
            <a:r>
              <a:rPr lang="zh-CN" altLang="zh-CN" sz="2000" smtClean="0">
                <a:solidFill>
                  <a:srgbClr val="00B0F0"/>
                </a:solidFill>
                <a:latin typeface="Times New Roman" pitchFamily="18" charset="0"/>
                <a:ea typeface="仿宋" pitchFamily="49" charset="-122"/>
                <a:cs typeface="Times New Roman" pitchFamily="18" charset="0"/>
              </a:rPr>
              <a:t>和</a:t>
            </a:r>
            <a:r>
              <a:rPr lang="en-US" altLang="zh-CN" sz="2000" smtClean="0">
                <a:solidFill>
                  <a:srgbClr val="00B0F0"/>
                </a:solidFill>
                <a:latin typeface="Times New Roman" pitchFamily="18" charset="0"/>
                <a:ea typeface="仿宋" pitchFamily="49" charset="-122"/>
                <a:cs typeface="Times New Roman" pitchFamily="18" charset="0"/>
              </a:rPr>
              <a:t>j</a:t>
            </a:r>
            <a:r>
              <a:rPr lang="zh-CN" altLang="zh-CN" sz="2000" smtClean="0">
                <a:solidFill>
                  <a:srgbClr val="00B0F0"/>
                </a:solidFill>
                <a:latin typeface="Times New Roman" pitchFamily="18" charset="0"/>
                <a:ea typeface="仿宋" pitchFamily="49" charset="-122"/>
                <a:cs typeface="Times New Roman" pitchFamily="18" charset="0"/>
              </a:rPr>
              <a:t>值继续向上筛选</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else break;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若双亲结点</a:t>
            </a:r>
            <a:r>
              <a:rPr lang="en-US" altLang="zh-CN" sz="2000" smtClean="0">
                <a:solidFill>
                  <a:srgbClr val="00B0F0"/>
                </a:solidFill>
                <a:latin typeface="Times New Roman" pitchFamily="18" charset="0"/>
                <a:ea typeface="仿宋" pitchFamily="49" charset="-122"/>
                <a:cs typeface="Times New Roman" pitchFamily="18" charset="0"/>
              </a:rPr>
              <a:t>R[i]</a:t>
            </a:r>
            <a:r>
              <a:rPr lang="zh-CN" altLang="zh-CN" sz="2000" smtClean="0">
                <a:solidFill>
                  <a:srgbClr val="00B0F0"/>
                </a:solidFill>
                <a:latin typeface="Times New Roman" pitchFamily="18" charset="0"/>
                <a:ea typeface="仿宋" pitchFamily="49" charset="-122"/>
                <a:cs typeface="Times New Roman" pitchFamily="18" charset="0"/>
              </a:rPr>
              <a:t>较大退出循环</a:t>
            </a:r>
            <a:endParaRPr lang="en-US"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2000" smtClean="0">
                <a:solidFill>
                  <a:srgbClr val="006600"/>
                </a:solidFill>
                <a:latin typeface="Times New Roman" pitchFamily="18" charset="0"/>
                <a:ea typeface="仿宋" pitchFamily="49" charset="-122"/>
                <a:cs typeface="Times New Roman" pitchFamily="18" charset="0"/>
              </a:rPr>
              <a:t>     	R[j]=tmp;</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原叶子结点放入最终位置</a:t>
            </a:r>
          </a:p>
          <a:p>
            <a:pPr algn="l" defTabSz="360000">
              <a:lnSpc>
                <a:spcPts val="26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5" name="TextBox 4"/>
          <p:cNvSpPr txBox="1"/>
          <p:nvPr/>
        </p:nvSpPr>
        <p:spPr>
          <a:xfrm>
            <a:off x="357158" y="357166"/>
            <a:ext cx="3643338" cy="461665"/>
          </a:xfrm>
          <a:prstGeom prst="rect">
            <a:avLst/>
          </a:prstGeom>
          <a:noFill/>
        </p:spPr>
        <p:txBody>
          <a:bodyPr wrap="square" rtlCol="0">
            <a:spAutoFit/>
          </a:bodyPr>
          <a:lstStyle/>
          <a:p>
            <a:pPr algn="l">
              <a:lnSpc>
                <a:spcPct val="100000"/>
              </a:lnSpc>
              <a:spcBef>
                <a:spcPts val="0"/>
              </a:spcBef>
            </a:pPr>
            <a:r>
              <a:rPr lang="en-US" altLang="zh-CN" i="1" smtClean="0">
                <a:solidFill>
                  <a:srgbClr val="0000FF"/>
                </a:solidFill>
                <a:ea typeface="楷体" pitchFamily="49" charset="-122"/>
                <a:cs typeface="Times New Roman" pitchFamily="18" charset="0"/>
              </a:rPr>
              <a:t>R</a:t>
            </a:r>
            <a:r>
              <a:rPr lang="en-US" altLang="zh-CN" smtClean="0">
                <a:solidFill>
                  <a:srgbClr val="0000FF"/>
                </a:solidFill>
                <a:ea typeface="楷体" pitchFamily="49" charset="-122"/>
                <a:cs typeface="Times New Roman" pitchFamily="18" charset="0"/>
              </a:rPr>
              <a:t>[0..</a:t>
            </a:r>
            <a:r>
              <a:rPr lang="en-US" altLang="zh-CN" i="1" smtClean="0">
                <a:solidFill>
                  <a:srgbClr val="0000FF"/>
                </a:solidFill>
                <a:ea typeface="楷体" pitchFamily="49" charset="-122"/>
                <a:cs typeface="Times New Roman" pitchFamily="18" charset="0"/>
              </a:rPr>
              <a:t>j</a:t>
            </a:r>
            <a:r>
              <a:rPr lang="en-US" altLang="zh-CN" smtClean="0">
                <a:solidFill>
                  <a:srgbClr val="0000FF"/>
                </a:solidFill>
                <a:ea typeface="楷体" pitchFamily="49" charset="-122"/>
                <a:cs typeface="Times New Roman" pitchFamily="18" charset="0"/>
              </a:rPr>
              <a:t>]</a:t>
            </a:r>
            <a:r>
              <a:rPr lang="zh-CN" altLang="zh-CN" smtClean="0">
                <a:solidFill>
                  <a:srgbClr val="0000FF"/>
                </a:solidFill>
                <a:ea typeface="楷体" pitchFamily="49" charset="-122"/>
                <a:cs typeface="Times New Roman" pitchFamily="18" charset="0"/>
              </a:rPr>
              <a:t>的自顶向下筛选</a:t>
            </a:r>
            <a:endParaRPr lang="zh-CN" altLang="en-US" smtClean="0">
              <a:solidFill>
                <a:srgbClr val="0000FF"/>
              </a:solidFill>
              <a:ea typeface="楷体" pitchFamily="49" charset="-122"/>
              <a:cs typeface="Times New Roman" pitchFamily="18" charset="0"/>
            </a:endParaRPr>
          </a:p>
        </p:txBody>
      </p:sp>
      <p:grpSp>
        <p:nvGrpSpPr>
          <p:cNvPr id="2" name="组合 5"/>
          <p:cNvGrpSpPr/>
          <p:nvPr/>
        </p:nvGrpSpPr>
        <p:grpSpPr>
          <a:xfrm>
            <a:off x="7000892" y="1214422"/>
            <a:ext cx="1729656" cy="1742662"/>
            <a:chOff x="642910" y="1562666"/>
            <a:chExt cx="1729656" cy="1742662"/>
          </a:xfrm>
        </p:grpSpPr>
        <p:sp>
          <p:nvSpPr>
            <p:cNvPr id="7" name="Oval 40"/>
            <p:cNvSpPr>
              <a:spLocks noChangeArrowheads="1"/>
            </p:cNvSpPr>
            <p:nvPr/>
          </p:nvSpPr>
          <p:spPr bwMode="auto">
            <a:xfrm>
              <a:off x="1492323" y="1562666"/>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smtClean="0">
                  <a:solidFill>
                    <a:srgbClr val="0000FF"/>
                  </a:solidFill>
                  <a:ea typeface="仿宋" pitchFamily="49" charset="-122"/>
                  <a:cs typeface="Times New Roman" pitchFamily="18" charset="0"/>
                </a:rPr>
                <a:t>7</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8" name="Oval 39"/>
            <p:cNvSpPr>
              <a:spLocks noChangeArrowheads="1"/>
            </p:cNvSpPr>
            <p:nvPr/>
          </p:nvSpPr>
          <p:spPr bwMode="auto">
            <a:xfrm>
              <a:off x="968217" y="2248873"/>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smtClean="0">
                  <a:solidFill>
                    <a:srgbClr val="0000FF"/>
                  </a:solidFill>
                  <a:ea typeface="仿宋" pitchFamily="49" charset="-122"/>
                  <a:cs typeface="Times New Roman" pitchFamily="18" charset="0"/>
                </a:rPr>
                <a:t>4</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9" name="Oval 38"/>
            <p:cNvSpPr>
              <a:spLocks noChangeArrowheads="1"/>
            </p:cNvSpPr>
            <p:nvPr/>
          </p:nvSpPr>
          <p:spPr bwMode="auto">
            <a:xfrm>
              <a:off x="2040880" y="2248873"/>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smtClean="0">
                  <a:solidFill>
                    <a:srgbClr val="0000FF"/>
                  </a:solidFill>
                  <a:ea typeface="仿宋" pitchFamily="49" charset="-122"/>
                  <a:cs typeface="Times New Roman" pitchFamily="18" charset="0"/>
                </a:rPr>
                <a:t>5</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0" name="Oval 37"/>
            <p:cNvSpPr>
              <a:spLocks noChangeArrowheads="1"/>
            </p:cNvSpPr>
            <p:nvPr/>
          </p:nvSpPr>
          <p:spPr bwMode="auto">
            <a:xfrm>
              <a:off x="642910" y="2957976"/>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smtClean="0">
                  <a:solidFill>
                    <a:srgbClr val="0000FF"/>
                  </a:solidFill>
                  <a:ea typeface="仿宋" pitchFamily="49" charset="-122"/>
                  <a:cs typeface="Times New Roman" pitchFamily="18" charset="0"/>
                </a:rPr>
                <a:t>3</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1" name="Oval 36"/>
            <p:cNvSpPr>
              <a:spLocks noChangeArrowheads="1"/>
            </p:cNvSpPr>
            <p:nvPr/>
          </p:nvSpPr>
          <p:spPr bwMode="auto">
            <a:xfrm>
              <a:off x="1729393" y="2957976"/>
              <a:ext cx="331686" cy="347352"/>
            </a:xfrm>
            <a:prstGeom prst="ellipse">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smtClean="0">
                  <a:solidFill>
                    <a:srgbClr val="0000FF"/>
                  </a:solidFill>
                  <a:ea typeface="仿宋" pitchFamily="49" charset="-122"/>
                  <a:cs typeface="Times New Roman" pitchFamily="18" charset="0"/>
                </a:rPr>
                <a:t>6</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2" name="Oval 36"/>
            <p:cNvSpPr>
              <a:spLocks noChangeArrowheads="1"/>
            </p:cNvSpPr>
            <p:nvPr/>
          </p:nvSpPr>
          <p:spPr bwMode="auto">
            <a:xfrm>
              <a:off x="1244558" y="2957976"/>
              <a:ext cx="331686" cy="34735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smtClean="0">
                  <a:solidFill>
                    <a:srgbClr val="0000FF"/>
                  </a:solidFill>
                  <a:ea typeface="仿宋" pitchFamily="49" charset="-122"/>
                  <a:cs typeface="Times New Roman" pitchFamily="18" charset="0"/>
                </a:rPr>
                <a:t>2</a:t>
              </a:r>
              <a:endParaRPr kumimoji="0" lang="en-US" altLang="zh-CN" sz="2000" b="0" i="0" u="none" strike="noStrike" cap="none" normalizeH="0" baseline="0" smtClean="0">
                <a:ln>
                  <a:noFill/>
                </a:ln>
                <a:solidFill>
                  <a:srgbClr val="0000FF"/>
                </a:solidFill>
                <a:effectLst/>
                <a:ea typeface="仿宋" pitchFamily="49" charset="-122"/>
                <a:cs typeface="Times New Roman" pitchFamily="18" charset="0"/>
              </a:endParaRPr>
            </a:p>
          </p:txBody>
        </p:sp>
        <p:cxnSp>
          <p:nvCxnSpPr>
            <p:cNvPr id="13" name="直接连接符 12"/>
            <p:cNvCxnSpPr>
              <a:stCxn id="8" idx="5"/>
              <a:endCxn id="12" idx="0"/>
            </p:cNvCxnSpPr>
            <p:nvPr/>
          </p:nvCxnSpPr>
          <p:spPr>
            <a:xfrm rot="16200000" flipH="1">
              <a:off x="1124556" y="2672130"/>
              <a:ext cx="412619" cy="15907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4" name="直接连接符 13"/>
            <p:cNvCxnSpPr>
              <a:stCxn id="7" idx="3"/>
              <a:endCxn id="8" idx="0"/>
            </p:cNvCxnSpPr>
            <p:nvPr/>
          </p:nvCxnSpPr>
          <p:spPr>
            <a:xfrm rot="5400000">
              <a:off x="1142618" y="1850593"/>
              <a:ext cx="389723" cy="406837"/>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5" name="直接连接符 14"/>
            <p:cNvCxnSpPr>
              <a:stCxn id="7" idx="5"/>
              <a:endCxn id="9" idx="0"/>
            </p:cNvCxnSpPr>
            <p:nvPr/>
          </p:nvCxnSpPr>
          <p:spPr>
            <a:xfrm rot="16200000" flipH="1">
              <a:off x="1796218" y="1838367"/>
              <a:ext cx="389723" cy="431288"/>
            </a:xfrm>
            <a:prstGeom prst="line">
              <a:avLst/>
            </a:prstGeom>
            <a:ln w="19050">
              <a:solidFill>
                <a:srgbClr val="FF0000"/>
              </a:solidFill>
              <a:tailEnd type="none"/>
            </a:ln>
          </p:spPr>
          <p:style>
            <a:lnRef idx="2">
              <a:schemeClr val="dk1"/>
            </a:lnRef>
            <a:fillRef idx="0">
              <a:schemeClr val="dk1"/>
            </a:fillRef>
            <a:effectRef idx="1">
              <a:schemeClr val="dk1"/>
            </a:effectRef>
            <a:fontRef idx="minor">
              <a:schemeClr val="tx1"/>
            </a:fontRef>
          </p:style>
        </p:cxnSp>
        <p:cxnSp>
          <p:nvCxnSpPr>
            <p:cNvPr id="17" name="直接连接符 16"/>
            <p:cNvCxnSpPr>
              <a:stCxn id="8" idx="3"/>
              <a:endCxn id="10" idx="0"/>
            </p:cNvCxnSpPr>
            <p:nvPr/>
          </p:nvCxnSpPr>
          <p:spPr>
            <a:xfrm rot="5400000">
              <a:off x="706463" y="2647647"/>
              <a:ext cx="412619" cy="208038"/>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8" name="直接连接符 17"/>
            <p:cNvCxnSpPr>
              <a:stCxn id="9" idx="3"/>
              <a:endCxn id="11" idx="0"/>
            </p:cNvCxnSpPr>
            <p:nvPr/>
          </p:nvCxnSpPr>
          <p:spPr>
            <a:xfrm rot="5400000">
              <a:off x="1786036" y="2654557"/>
              <a:ext cx="412619" cy="194218"/>
            </a:xfrm>
            <a:prstGeom prst="line">
              <a:avLst/>
            </a:prstGeom>
            <a:ln w="19050">
              <a:solidFill>
                <a:srgbClr val="FF0000"/>
              </a:solidFill>
              <a:tailEnd type="none"/>
            </a:ln>
          </p:spPr>
          <p:style>
            <a:lnRef idx="2">
              <a:schemeClr val="dk1"/>
            </a:lnRef>
            <a:fillRef idx="0">
              <a:schemeClr val="dk1"/>
            </a:fillRef>
            <a:effectRef idx="1">
              <a:schemeClr val="dk1"/>
            </a:effectRef>
            <a:fontRef idx="minor">
              <a:schemeClr val="tx1"/>
            </a:fontRef>
          </p:style>
        </p:cxnSp>
      </p:grpSp>
      <p:sp>
        <p:nvSpPr>
          <p:cNvPr id="19" name="TextBox 18"/>
          <p:cNvSpPr txBox="1"/>
          <p:nvPr/>
        </p:nvSpPr>
        <p:spPr>
          <a:xfrm>
            <a:off x="7286644" y="3314274"/>
            <a:ext cx="1357322" cy="400110"/>
          </a:xfrm>
          <a:prstGeom prst="rect">
            <a:avLst/>
          </a:prstGeom>
          <a:noFill/>
        </p:spPr>
        <p:txBody>
          <a:bodyPr wrap="square" rtlCol="0">
            <a:spAutoFit/>
          </a:bodyPr>
          <a:lstStyle/>
          <a:p>
            <a:pPr algn="l">
              <a:lnSpc>
                <a:spcPct val="100000"/>
              </a:lnSpc>
              <a:spcBef>
                <a:spcPts val="0"/>
              </a:spcBef>
            </a:pPr>
            <a:r>
              <a:rPr lang="en-US" altLang="zh-CN" sz="2000" smtClean="0">
                <a:solidFill>
                  <a:srgbClr val="FF0000"/>
                </a:solidFill>
                <a:latin typeface="Consolas" pitchFamily="49" charset="0"/>
                <a:ea typeface="楷体" pitchFamily="49" charset="-122"/>
                <a:cs typeface="Consolas" pitchFamily="49" charset="0"/>
              </a:rPr>
              <a:t>6</a:t>
            </a:r>
            <a:r>
              <a:rPr lang="en-US" altLang="zh-CN" sz="2000" smtClean="0">
                <a:solidFill>
                  <a:srgbClr val="0000FF"/>
                </a:solidFill>
                <a:latin typeface="Consolas" pitchFamily="49" charset="0"/>
                <a:ea typeface="楷体" pitchFamily="49" charset="-122"/>
                <a:cs typeface="Consolas" pitchFamily="49" charset="0"/>
              </a:rPr>
              <a:t> [5,7]</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20" name="下箭头 19"/>
          <p:cNvSpPr/>
          <p:nvPr/>
        </p:nvSpPr>
        <p:spPr>
          <a:xfrm>
            <a:off x="7786710" y="3786190"/>
            <a:ext cx="142876" cy="285752"/>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TextBox 20"/>
          <p:cNvSpPr txBox="1"/>
          <p:nvPr/>
        </p:nvSpPr>
        <p:spPr>
          <a:xfrm>
            <a:off x="7286644" y="4274114"/>
            <a:ext cx="1357322"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itchFamily="49" charset="0"/>
                <a:ea typeface="楷体" pitchFamily="49" charset="-122"/>
                <a:cs typeface="Consolas" pitchFamily="49" charset="0"/>
              </a:rPr>
              <a:t>[5,</a:t>
            </a:r>
            <a:r>
              <a:rPr lang="en-US" altLang="zh-CN" sz="2000" smtClean="0">
                <a:solidFill>
                  <a:srgbClr val="FF0000"/>
                </a:solidFill>
                <a:latin typeface="Consolas" pitchFamily="49" charset="0"/>
                <a:ea typeface="楷体" pitchFamily="49" charset="-122"/>
                <a:cs typeface="Consolas" pitchFamily="49" charset="0"/>
              </a:rPr>
              <a:t>6</a:t>
            </a:r>
            <a:r>
              <a:rPr lang="en-US" altLang="zh-CN" sz="2000" smtClean="0">
                <a:solidFill>
                  <a:srgbClr val="0000FF"/>
                </a:solidFill>
                <a:latin typeface="Consolas" pitchFamily="49" charset="0"/>
                <a:ea typeface="楷体" pitchFamily="49" charset="-122"/>
                <a:cs typeface="Consolas" pitchFamily="49" charset="0"/>
              </a:rPr>
              <a:t>,7]</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23" name="灯片编号占位符 22"/>
          <p:cNvSpPr>
            <a:spLocks noGrp="1"/>
          </p:cNvSpPr>
          <p:nvPr>
            <p:ph type="sldNum" sz="quarter" idx="12"/>
          </p:nvPr>
        </p:nvSpPr>
        <p:spPr/>
        <p:txBody>
          <a:bodyPr/>
          <a:lstStyle/>
          <a:p>
            <a:fld id="{7AF016A1-9F15-429F-9EFD-84004B73C732}" type="slidenum">
              <a:rPr lang="en-US" altLang="zh-CN" smtClean="0"/>
              <a:pPr/>
              <a:t>77</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153" name="Rectangle 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2" name="组合 51"/>
          <p:cNvGrpSpPr/>
          <p:nvPr/>
        </p:nvGrpSpPr>
        <p:grpSpPr>
          <a:xfrm>
            <a:off x="142844" y="3408966"/>
            <a:ext cx="1894497" cy="2282463"/>
            <a:chOff x="357158" y="1623016"/>
            <a:chExt cx="1894497" cy="2282463"/>
          </a:xfrm>
        </p:grpSpPr>
        <p:sp>
          <p:nvSpPr>
            <p:cNvPr id="175151" name="Oval 47"/>
            <p:cNvSpPr>
              <a:spLocks noChangeArrowheads="1"/>
            </p:cNvSpPr>
            <p:nvPr/>
          </p:nvSpPr>
          <p:spPr bwMode="auto">
            <a:xfrm>
              <a:off x="1256674" y="1623016"/>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8</a:t>
              </a:r>
            </a:p>
          </p:txBody>
        </p:sp>
        <p:sp>
          <p:nvSpPr>
            <p:cNvPr id="175150" name="Oval 46"/>
            <p:cNvSpPr>
              <a:spLocks noChangeArrowheads="1"/>
            </p:cNvSpPr>
            <p:nvPr/>
          </p:nvSpPr>
          <p:spPr bwMode="auto">
            <a:xfrm>
              <a:off x="1836218" y="2301762"/>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175149" name="Oval 45"/>
            <p:cNvSpPr>
              <a:spLocks noChangeArrowheads="1"/>
            </p:cNvSpPr>
            <p:nvPr/>
          </p:nvSpPr>
          <p:spPr bwMode="auto">
            <a:xfrm>
              <a:off x="748458" y="2302811"/>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75148" name="Oval 44"/>
            <p:cNvSpPr>
              <a:spLocks noChangeArrowheads="1"/>
            </p:cNvSpPr>
            <p:nvPr/>
          </p:nvSpPr>
          <p:spPr bwMode="auto">
            <a:xfrm>
              <a:off x="437510" y="2979458"/>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75147" name="Oval 43"/>
            <p:cNvSpPr>
              <a:spLocks noChangeArrowheads="1"/>
            </p:cNvSpPr>
            <p:nvPr/>
          </p:nvSpPr>
          <p:spPr bwMode="auto">
            <a:xfrm>
              <a:off x="1115131" y="2979458"/>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75146" name="AutoShape 42"/>
            <p:cNvSpPr>
              <a:spLocks noChangeShapeType="1"/>
            </p:cNvSpPr>
            <p:nvPr/>
          </p:nvSpPr>
          <p:spPr bwMode="auto">
            <a:xfrm flipH="1">
              <a:off x="922321" y="1927245"/>
              <a:ext cx="385620" cy="375566"/>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5145" name="AutoShape 41"/>
            <p:cNvSpPr>
              <a:spLocks noChangeShapeType="1"/>
            </p:cNvSpPr>
            <p:nvPr/>
          </p:nvSpPr>
          <p:spPr bwMode="auto">
            <a:xfrm flipH="1">
              <a:off x="611373" y="2607040"/>
              <a:ext cx="188352" cy="37241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5144" name="AutoShape 40"/>
            <p:cNvSpPr>
              <a:spLocks noChangeShapeType="1"/>
            </p:cNvSpPr>
            <p:nvPr/>
          </p:nvSpPr>
          <p:spPr bwMode="auto">
            <a:xfrm>
              <a:off x="1044917" y="2607040"/>
              <a:ext cx="244077" cy="37241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5143" name="AutoShape 39"/>
            <p:cNvSpPr>
              <a:spLocks noChangeShapeType="1"/>
            </p:cNvSpPr>
            <p:nvPr/>
          </p:nvSpPr>
          <p:spPr bwMode="auto">
            <a:xfrm>
              <a:off x="1553133" y="1927245"/>
              <a:ext cx="456949" cy="374517"/>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5142" name="Text Box 38"/>
            <p:cNvSpPr txBox="1">
              <a:spLocks noChangeArrowheads="1"/>
            </p:cNvSpPr>
            <p:nvPr/>
          </p:nvSpPr>
          <p:spPr bwMode="auto">
            <a:xfrm>
              <a:off x="357158" y="3614888"/>
              <a:ext cx="1894497" cy="2905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a</a:t>
              </a:r>
              <a:r>
                <a:rPr kumimoji="0" lang="zh-CN" altLang="en-US" sz="2000" b="0" i="0" u="none" strike="noStrike" cap="none" normalizeH="0" baseline="0" smtClean="0">
                  <a:ln>
                    <a:noFill/>
                  </a:ln>
                  <a:solidFill>
                    <a:srgbClr val="0000FF"/>
                  </a:solidFill>
                  <a:effectLst/>
                  <a:ea typeface="仿宋" pitchFamily="49" charset="-122"/>
                  <a:cs typeface="Times New Roman" pitchFamily="18" charset="0"/>
                </a:rPr>
                <a:t>）一个大根堆</a:t>
              </a:r>
            </a:p>
          </p:txBody>
        </p:sp>
      </p:grpSp>
      <p:grpSp>
        <p:nvGrpSpPr>
          <p:cNvPr id="53" name="组合 52"/>
          <p:cNvGrpSpPr/>
          <p:nvPr/>
        </p:nvGrpSpPr>
        <p:grpSpPr>
          <a:xfrm>
            <a:off x="2214546" y="3381691"/>
            <a:ext cx="2000264" cy="2333325"/>
            <a:chOff x="2500298" y="1595741"/>
            <a:chExt cx="2000264" cy="2333325"/>
          </a:xfrm>
        </p:grpSpPr>
        <p:sp>
          <p:nvSpPr>
            <p:cNvPr id="175141" name="Oval 37"/>
            <p:cNvSpPr>
              <a:spLocks noChangeArrowheads="1"/>
            </p:cNvSpPr>
            <p:nvPr/>
          </p:nvSpPr>
          <p:spPr bwMode="auto">
            <a:xfrm>
              <a:off x="3501852" y="1595741"/>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8</a:t>
              </a:r>
            </a:p>
          </p:txBody>
        </p:sp>
        <p:sp>
          <p:nvSpPr>
            <p:cNvPr id="175140" name="Oval 36"/>
            <p:cNvSpPr>
              <a:spLocks noChangeArrowheads="1"/>
            </p:cNvSpPr>
            <p:nvPr/>
          </p:nvSpPr>
          <p:spPr bwMode="auto">
            <a:xfrm>
              <a:off x="4081397" y="2274486"/>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175139" name="Oval 35"/>
            <p:cNvSpPr>
              <a:spLocks noChangeArrowheads="1"/>
            </p:cNvSpPr>
            <p:nvPr/>
          </p:nvSpPr>
          <p:spPr bwMode="auto">
            <a:xfrm>
              <a:off x="2993636" y="2275535"/>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75138" name="Oval 34"/>
            <p:cNvSpPr>
              <a:spLocks noChangeArrowheads="1"/>
            </p:cNvSpPr>
            <p:nvPr/>
          </p:nvSpPr>
          <p:spPr bwMode="auto">
            <a:xfrm>
              <a:off x="2682688" y="2951134"/>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75137" name="Oval 33"/>
            <p:cNvSpPr>
              <a:spLocks noChangeArrowheads="1"/>
            </p:cNvSpPr>
            <p:nvPr/>
          </p:nvSpPr>
          <p:spPr bwMode="auto">
            <a:xfrm>
              <a:off x="3360310" y="2951134"/>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75136" name="AutoShape 32"/>
            <p:cNvSpPr>
              <a:spLocks noChangeShapeType="1"/>
            </p:cNvSpPr>
            <p:nvPr/>
          </p:nvSpPr>
          <p:spPr bwMode="auto">
            <a:xfrm flipH="1">
              <a:off x="3167500" y="1899970"/>
              <a:ext cx="385620" cy="375566"/>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5135" name="AutoShape 31"/>
            <p:cNvSpPr>
              <a:spLocks noChangeShapeType="1"/>
            </p:cNvSpPr>
            <p:nvPr/>
          </p:nvSpPr>
          <p:spPr bwMode="auto">
            <a:xfrm flipH="1">
              <a:off x="2856552" y="2579764"/>
              <a:ext cx="188352" cy="37136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5134" name="AutoShape 30"/>
            <p:cNvSpPr>
              <a:spLocks noChangeShapeType="1"/>
            </p:cNvSpPr>
            <p:nvPr/>
          </p:nvSpPr>
          <p:spPr bwMode="auto">
            <a:xfrm>
              <a:off x="3290096" y="2579764"/>
              <a:ext cx="244077" cy="37136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5133" name="AutoShape 29"/>
            <p:cNvSpPr>
              <a:spLocks noChangeShapeType="1"/>
            </p:cNvSpPr>
            <p:nvPr/>
          </p:nvSpPr>
          <p:spPr bwMode="auto">
            <a:xfrm>
              <a:off x="3798311" y="1899970"/>
              <a:ext cx="456949" cy="374517"/>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5132" name="Text Box 28"/>
            <p:cNvSpPr txBox="1">
              <a:spLocks noChangeArrowheads="1"/>
            </p:cNvSpPr>
            <p:nvPr/>
          </p:nvSpPr>
          <p:spPr bwMode="auto">
            <a:xfrm>
              <a:off x="2500298" y="3587612"/>
              <a:ext cx="2000264" cy="3414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b</a:t>
              </a:r>
              <a:r>
                <a:rPr kumimoji="0" lang="zh-CN" altLang="en-US" sz="2000" b="0" i="0" u="none" strike="noStrike" cap="none" normalizeH="0" baseline="0" smtClean="0">
                  <a:ln>
                    <a:noFill/>
                  </a:ln>
                  <a:solidFill>
                    <a:srgbClr val="0000FF"/>
                  </a:solidFill>
                  <a:effectLst/>
                  <a:ea typeface="仿宋" pitchFamily="49" charset="-122"/>
                  <a:cs typeface="Times New Roman" pitchFamily="18" charset="0"/>
                </a:rPr>
                <a:t>）末尾添加</a:t>
              </a: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10</a:t>
              </a:r>
            </a:p>
          </p:txBody>
        </p:sp>
        <p:sp>
          <p:nvSpPr>
            <p:cNvPr id="175131" name="Oval 27"/>
            <p:cNvSpPr>
              <a:spLocks noChangeArrowheads="1"/>
            </p:cNvSpPr>
            <p:nvPr/>
          </p:nvSpPr>
          <p:spPr bwMode="auto">
            <a:xfrm>
              <a:off x="3838434" y="2951134"/>
              <a:ext cx="447814" cy="35668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10</a:t>
              </a:r>
            </a:p>
          </p:txBody>
        </p:sp>
        <p:sp>
          <p:nvSpPr>
            <p:cNvPr id="175130" name="AutoShape 26"/>
            <p:cNvSpPr>
              <a:spLocks noChangeShapeType="1"/>
            </p:cNvSpPr>
            <p:nvPr/>
          </p:nvSpPr>
          <p:spPr bwMode="auto">
            <a:xfrm flipH="1">
              <a:off x="4012297" y="2578715"/>
              <a:ext cx="120367" cy="37241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grpSp>
      <p:grpSp>
        <p:nvGrpSpPr>
          <p:cNvPr id="54" name="组合 53"/>
          <p:cNvGrpSpPr/>
          <p:nvPr/>
        </p:nvGrpSpPr>
        <p:grpSpPr>
          <a:xfrm>
            <a:off x="4357686" y="3369102"/>
            <a:ext cx="2149600" cy="2282462"/>
            <a:chOff x="4636978" y="1583152"/>
            <a:chExt cx="2149600" cy="2282462"/>
          </a:xfrm>
        </p:grpSpPr>
        <p:sp>
          <p:nvSpPr>
            <p:cNvPr id="175129" name="Oval 25"/>
            <p:cNvSpPr>
              <a:spLocks noChangeArrowheads="1"/>
            </p:cNvSpPr>
            <p:nvPr/>
          </p:nvSpPr>
          <p:spPr bwMode="auto">
            <a:xfrm>
              <a:off x="5748353" y="1583152"/>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8</a:t>
              </a:r>
            </a:p>
          </p:txBody>
        </p:sp>
        <p:sp>
          <p:nvSpPr>
            <p:cNvPr id="175128" name="Oval 24"/>
            <p:cNvSpPr>
              <a:spLocks noChangeArrowheads="1"/>
            </p:cNvSpPr>
            <p:nvPr/>
          </p:nvSpPr>
          <p:spPr bwMode="auto">
            <a:xfrm>
              <a:off x="6327898" y="2261897"/>
              <a:ext cx="458680"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10</a:t>
              </a:r>
            </a:p>
          </p:txBody>
        </p:sp>
        <p:sp>
          <p:nvSpPr>
            <p:cNvPr id="175127" name="Oval 23"/>
            <p:cNvSpPr>
              <a:spLocks noChangeArrowheads="1"/>
            </p:cNvSpPr>
            <p:nvPr/>
          </p:nvSpPr>
          <p:spPr bwMode="auto">
            <a:xfrm>
              <a:off x="5240137" y="2262946"/>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75126" name="Oval 22"/>
            <p:cNvSpPr>
              <a:spLocks noChangeArrowheads="1"/>
            </p:cNvSpPr>
            <p:nvPr/>
          </p:nvSpPr>
          <p:spPr bwMode="auto">
            <a:xfrm>
              <a:off x="4929190" y="2938545"/>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75125" name="Oval 21"/>
            <p:cNvSpPr>
              <a:spLocks noChangeArrowheads="1"/>
            </p:cNvSpPr>
            <p:nvPr/>
          </p:nvSpPr>
          <p:spPr bwMode="auto">
            <a:xfrm>
              <a:off x="5606811" y="2938545"/>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75124" name="AutoShape 20"/>
            <p:cNvSpPr>
              <a:spLocks noChangeShapeType="1"/>
            </p:cNvSpPr>
            <p:nvPr/>
          </p:nvSpPr>
          <p:spPr bwMode="auto">
            <a:xfrm flipH="1">
              <a:off x="5414001" y="1887381"/>
              <a:ext cx="385620" cy="375566"/>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5123" name="AutoShape 19"/>
            <p:cNvSpPr>
              <a:spLocks noChangeShapeType="1"/>
            </p:cNvSpPr>
            <p:nvPr/>
          </p:nvSpPr>
          <p:spPr bwMode="auto">
            <a:xfrm flipH="1">
              <a:off x="5103053" y="2567175"/>
              <a:ext cx="188352" cy="37136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5122" name="AutoShape 18"/>
            <p:cNvSpPr>
              <a:spLocks noChangeShapeType="1"/>
            </p:cNvSpPr>
            <p:nvPr/>
          </p:nvSpPr>
          <p:spPr bwMode="auto">
            <a:xfrm>
              <a:off x="5536597" y="2567175"/>
              <a:ext cx="244077" cy="37136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5121" name="AutoShape 17"/>
            <p:cNvSpPr>
              <a:spLocks noChangeShapeType="1"/>
            </p:cNvSpPr>
            <p:nvPr/>
          </p:nvSpPr>
          <p:spPr bwMode="auto">
            <a:xfrm>
              <a:off x="6044813" y="1887381"/>
              <a:ext cx="456949" cy="374517"/>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5120" name="Text Box 16"/>
            <p:cNvSpPr txBox="1">
              <a:spLocks noChangeArrowheads="1"/>
            </p:cNvSpPr>
            <p:nvPr/>
          </p:nvSpPr>
          <p:spPr bwMode="auto">
            <a:xfrm>
              <a:off x="4636978" y="3575023"/>
              <a:ext cx="2149600" cy="2905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c</a:t>
              </a:r>
              <a:r>
                <a:rPr kumimoji="0" lang="zh-CN" altLang="en-US" sz="20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10</a:t>
              </a:r>
              <a:r>
                <a:rPr kumimoji="0" lang="zh-CN" altLang="en-US" sz="2000" b="0" i="0" u="none" strike="noStrike" cap="none" normalizeH="0" baseline="0" smtClean="0">
                  <a:ln>
                    <a:noFill/>
                  </a:ln>
                  <a:solidFill>
                    <a:srgbClr val="0000FF"/>
                  </a:solidFill>
                  <a:effectLst/>
                  <a:ea typeface="仿宋" pitchFamily="49" charset="-122"/>
                  <a:cs typeface="Times New Roman" pitchFamily="18" charset="0"/>
                </a:rPr>
                <a:t>与双亲交换</a:t>
              </a:r>
            </a:p>
          </p:txBody>
        </p:sp>
        <p:sp>
          <p:nvSpPr>
            <p:cNvPr id="175119" name="Oval 15"/>
            <p:cNvSpPr>
              <a:spLocks noChangeArrowheads="1"/>
            </p:cNvSpPr>
            <p:nvPr/>
          </p:nvSpPr>
          <p:spPr bwMode="auto">
            <a:xfrm>
              <a:off x="6084935" y="2938545"/>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175118" name="AutoShape 14"/>
            <p:cNvSpPr>
              <a:spLocks noChangeShapeType="1"/>
            </p:cNvSpPr>
            <p:nvPr/>
          </p:nvSpPr>
          <p:spPr bwMode="auto">
            <a:xfrm flipH="1">
              <a:off x="6258798" y="2566126"/>
              <a:ext cx="120367" cy="372418"/>
            </a:xfrm>
            <a:prstGeom prst="straightConnector1">
              <a:avLst/>
            </a:prstGeom>
            <a:noFill/>
            <a:ln w="19050">
              <a:solidFill>
                <a:srgbClr val="FF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grpSp>
      <p:grpSp>
        <p:nvGrpSpPr>
          <p:cNvPr id="55" name="组合 54"/>
          <p:cNvGrpSpPr/>
          <p:nvPr/>
        </p:nvGrpSpPr>
        <p:grpSpPr>
          <a:xfrm>
            <a:off x="6643702" y="3365955"/>
            <a:ext cx="2260570" cy="2282462"/>
            <a:chOff x="6883430" y="1580005"/>
            <a:chExt cx="2260570" cy="2282462"/>
          </a:xfrm>
        </p:grpSpPr>
        <p:sp>
          <p:nvSpPr>
            <p:cNvPr id="175117" name="Oval 13"/>
            <p:cNvSpPr>
              <a:spLocks noChangeArrowheads="1"/>
            </p:cNvSpPr>
            <p:nvPr/>
          </p:nvSpPr>
          <p:spPr bwMode="auto">
            <a:xfrm>
              <a:off x="7931009" y="1580005"/>
              <a:ext cx="427205"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10</a:t>
              </a:r>
            </a:p>
          </p:txBody>
        </p:sp>
        <p:sp>
          <p:nvSpPr>
            <p:cNvPr id="175116" name="Oval 12"/>
            <p:cNvSpPr>
              <a:spLocks noChangeArrowheads="1"/>
            </p:cNvSpPr>
            <p:nvPr/>
          </p:nvSpPr>
          <p:spPr bwMode="auto">
            <a:xfrm>
              <a:off x="8510553" y="2258750"/>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8</a:t>
              </a:r>
            </a:p>
          </p:txBody>
        </p:sp>
        <p:sp>
          <p:nvSpPr>
            <p:cNvPr id="175115" name="Oval 11"/>
            <p:cNvSpPr>
              <a:spLocks noChangeArrowheads="1"/>
            </p:cNvSpPr>
            <p:nvPr/>
          </p:nvSpPr>
          <p:spPr bwMode="auto">
            <a:xfrm>
              <a:off x="7422793" y="2259799"/>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75114" name="Oval 10"/>
            <p:cNvSpPr>
              <a:spLocks noChangeArrowheads="1"/>
            </p:cNvSpPr>
            <p:nvPr/>
          </p:nvSpPr>
          <p:spPr bwMode="auto">
            <a:xfrm>
              <a:off x="7111845" y="2935398"/>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75113" name="Oval 9"/>
            <p:cNvSpPr>
              <a:spLocks noChangeArrowheads="1"/>
            </p:cNvSpPr>
            <p:nvPr/>
          </p:nvSpPr>
          <p:spPr bwMode="auto">
            <a:xfrm>
              <a:off x="7789466" y="2935398"/>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75112" name="AutoShape 8"/>
            <p:cNvSpPr>
              <a:spLocks noChangeShapeType="1"/>
            </p:cNvSpPr>
            <p:nvPr/>
          </p:nvSpPr>
          <p:spPr bwMode="auto">
            <a:xfrm flipH="1">
              <a:off x="7596656" y="1884234"/>
              <a:ext cx="385620" cy="375566"/>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5111" name="AutoShape 7"/>
            <p:cNvSpPr>
              <a:spLocks noChangeShapeType="1"/>
            </p:cNvSpPr>
            <p:nvPr/>
          </p:nvSpPr>
          <p:spPr bwMode="auto">
            <a:xfrm flipH="1">
              <a:off x="7285708" y="2564028"/>
              <a:ext cx="188352" cy="37136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5110" name="AutoShape 6"/>
            <p:cNvSpPr>
              <a:spLocks noChangeShapeType="1"/>
            </p:cNvSpPr>
            <p:nvPr/>
          </p:nvSpPr>
          <p:spPr bwMode="auto">
            <a:xfrm>
              <a:off x="7719252" y="2564028"/>
              <a:ext cx="244077" cy="37136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5109" name="AutoShape 5"/>
            <p:cNvSpPr>
              <a:spLocks noChangeShapeType="1"/>
            </p:cNvSpPr>
            <p:nvPr/>
          </p:nvSpPr>
          <p:spPr bwMode="auto">
            <a:xfrm>
              <a:off x="8227468" y="1884234"/>
              <a:ext cx="456949" cy="374517"/>
            </a:xfrm>
            <a:prstGeom prst="straightConnector1">
              <a:avLst/>
            </a:prstGeom>
            <a:noFill/>
            <a:ln w="19050">
              <a:solidFill>
                <a:srgbClr val="FF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5108" name="Text Box 4"/>
            <p:cNvSpPr txBox="1">
              <a:spLocks noChangeArrowheads="1"/>
            </p:cNvSpPr>
            <p:nvPr/>
          </p:nvSpPr>
          <p:spPr bwMode="auto">
            <a:xfrm>
              <a:off x="6883430" y="3571876"/>
              <a:ext cx="2260570" cy="2905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d</a:t>
              </a:r>
              <a:r>
                <a:rPr kumimoji="0" lang="zh-CN" altLang="en-US" sz="20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10</a:t>
              </a:r>
              <a:r>
                <a:rPr kumimoji="0" lang="zh-CN" altLang="en-US" sz="2000" b="0" i="0" u="none" strike="noStrike" cap="none" normalizeH="0" baseline="0" smtClean="0">
                  <a:ln>
                    <a:noFill/>
                  </a:ln>
                  <a:solidFill>
                    <a:srgbClr val="0000FF"/>
                  </a:solidFill>
                  <a:effectLst/>
                  <a:ea typeface="仿宋" pitchFamily="49" charset="-122"/>
                  <a:cs typeface="Times New Roman" pitchFamily="18" charset="0"/>
                </a:rPr>
                <a:t>与双亲交换</a:t>
              </a:r>
            </a:p>
          </p:txBody>
        </p:sp>
        <p:sp>
          <p:nvSpPr>
            <p:cNvPr id="175107" name="Oval 3"/>
            <p:cNvSpPr>
              <a:spLocks noChangeArrowheads="1"/>
            </p:cNvSpPr>
            <p:nvPr/>
          </p:nvSpPr>
          <p:spPr bwMode="auto">
            <a:xfrm>
              <a:off x="8267590" y="2935398"/>
              <a:ext cx="347727" cy="35668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175106" name="AutoShape 2"/>
            <p:cNvSpPr>
              <a:spLocks noChangeShapeType="1"/>
            </p:cNvSpPr>
            <p:nvPr/>
          </p:nvSpPr>
          <p:spPr bwMode="auto">
            <a:xfrm flipH="1">
              <a:off x="8441454" y="2562979"/>
              <a:ext cx="120367" cy="37241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grpSp>
      <p:sp>
        <p:nvSpPr>
          <p:cNvPr id="56" name="TextBox 55"/>
          <p:cNvSpPr txBox="1"/>
          <p:nvPr/>
        </p:nvSpPr>
        <p:spPr>
          <a:xfrm>
            <a:off x="357158" y="571480"/>
            <a:ext cx="2786082"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3.  </a:t>
            </a:r>
            <a:r>
              <a:rPr lang="zh-CN" altLang="en-US" smtClean="0">
                <a:solidFill>
                  <a:schemeClr val="bg1"/>
                </a:solidFill>
                <a:latin typeface="微软雅黑" pitchFamily="34" charset="-122"/>
                <a:ea typeface="微软雅黑" pitchFamily="34" charset="-122"/>
              </a:rPr>
              <a:t>优先队列的实现</a:t>
            </a:r>
            <a:endParaRPr lang="zh-CN" altLang="zh-CN" smtClean="0">
              <a:solidFill>
                <a:schemeClr val="bg1"/>
              </a:solidFill>
              <a:latin typeface="微软雅黑" pitchFamily="34" charset="-122"/>
              <a:ea typeface="微软雅黑" pitchFamily="34" charset="-122"/>
            </a:endParaRPr>
          </a:p>
        </p:txBody>
      </p:sp>
      <p:sp>
        <p:nvSpPr>
          <p:cNvPr id="57" name="TextBox 56"/>
          <p:cNvSpPr txBox="1"/>
          <p:nvPr/>
        </p:nvSpPr>
        <p:spPr>
          <a:xfrm>
            <a:off x="357158" y="1357298"/>
            <a:ext cx="4857784" cy="461665"/>
          </a:xfrm>
          <a:prstGeom prst="rect">
            <a:avLst/>
          </a:prstGeom>
          <a:noFill/>
        </p:spPr>
        <p:txBody>
          <a:bodyPr wrap="square" rtlCol="0">
            <a:spAutoFit/>
          </a:bodyPr>
          <a:lstStyle/>
          <a:p>
            <a:pPr algn="l">
              <a:lnSpc>
                <a:spcPct val="100000"/>
              </a:lnSpc>
              <a:spcBef>
                <a:spcPts val="0"/>
              </a:spcBef>
            </a:pPr>
            <a:r>
              <a:rPr lang="zh-CN" altLang="en-US" smtClean="0">
                <a:solidFill>
                  <a:srgbClr val="FF0000"/>
                </a:solidFill>
                <a:ea typeface="楷体" pitchFamily="49" charset="-122"/>
                <a:cs typeface="Times New Roman" pitchFamily="18" charset="0"/>
              </a:rPr>
              <a:t>存储结构</a:t>
            </a:r>
            <a:r>
              <a:rPr lang="zh-CN" altLang="en-US" smtClean="0">
                <a:solidFill>
                  <a:srgbClr val="0000FF"/>
                </a:solidFill>
                <a:ea typeface="楷体" pitchFamily="49" charset="-122"/>
                <a:cs typeface="Times New Roman" pitchFamily="18" charset="0"/>
              </a:rPr>
              <a:t>：</a:t>
            </a:r>
            <a:r>
              <a:rPr lang="en-US" altLang="zh-CN" i="1" smtClean="0">
                <a:solidFill>
                  <a:srgbClr val="0000FF"/>
                </a:solidFill>
                <a:ea typeface="楷体" pitchFamily="49" charset="-122"/>
                <a:cs typeface="Times New Roman" pitchFamily="18" charset="0"/>
              </a:rPr>
              <a:t>R</a:t>
            </a:r>
            <a:r>
              <a:rPr lang="en-US" altLang="zh-CN" smtClean="0">
                <a:solidFill>
                  <a:srgbClr val="0000FF"/>
                </a:solidFill>
                <a:ea typeface="楷体" pitchFamily="49" charset="-122"/>
                <a:cs typeface="Times New Roman" pitchFamily="18" charset="0"/>
              </a:rPr>
              <a:t>[0..</a:t>
            </a:r>
            <a:r>
              <a:rPr lang="en-US" altLang="zh-CN" i="1" smtClean="0">
                <a:solidFill>
                  <a:srgbClr val="0000FF"/>
                </a:solidFill>
                <a:ea typeface="楷体" pitchFamily="49" charset="-122"/>
                <a:cs typeface="Times New Roman" pitchFamily="18" charset="0"/>
              </a:rPr>
              <a:t>n</a:t>
            </a:r>
            <a:r>
              <a:rPr lang="en-US" altLang="zh-CN" smtClean="0">
                <a:solidFill>
                  <a:srgbClr val="0000FF"/>
                </a:solidFill>
                <a:ea typeface="楷体" pitchFamily="49" charset="-122"/>
                <a:cs typeface="Times New Roman" pitchFamily="18" charset="0"/>
              </a:rPr>
              <a:t>-1]</a:t>
            </a:r>
            <a:r>
              <a:rPr lang="zh-CN" altLang="zh-CN" smtClean="0">
                <a:solidFill>
                  <a:srgbClr val="0000FF"/>
                </a:solidFill>
                <a:ea typeface="楷体" pitchFamily="49" charset="-122"/>
                <a:cs typeface="Times New Roman" pitchFamily="18" charset="0"/>
              </a:rPr>
              <a:t>，</a:t>
            </a:r>
            <a:r>
              <a:rPr lang="en-US" altLang="zh-CN" i="1" smtClean="0">
                <a:solidFill>
                  <a:srgbClr val="0000FF"/>
                </a:solidFill>
                <a:ea typeface="楷体" pitchFamily="49" charset="-122"/>
                <a:cs typeface="Times New Roman" pitchFamily="18" charset="0"/>
              </a:rPr>
              <a:t>n</a:t>
            </a:r>
            <a:r>
              <a:rPr lang="zh-CN" altLang="zh-CN" smtClean="0">
                <a:solidFill>
                  <a:srgbClr val="0000FF"/>
                </a:solidFill>
                <a:ea typeface="楷体" pitchFamily="49" charset="-122"/>
                <a:cs typeface="Times New Roman" pitchFamily="18" charset="0"/>
              </a:rPr>
              <a:t>表示长度</a:t>
            </a:r>
            <a:endParaRPr lang="zh-CN" altLang="en-US" smtClean="0">
              <a:solidFill>
                <a:srgbClr val="0000FF"/>
              </a:solidFill>
              <a:ea typeface="楷体" pitchFamily="49" charset="-122"/>
              <a:cs typeface="Times New Roman" pitchFamily="18" charset="0"/>
            </a:endParaRPr>
          </a:p>
        </p:txBody>
      </p:sp>
      <p:sp>
        <p:nvSpPr>
          <p:cNvPr id="58" name="TextBox 57"/>
          <p:cNvSpPr txBox="1"/>
          <p:nvPr/>
        </p:nvSpPr>
        <p:spPr>
          <a:xfrm>
            <a:off x="500034" y="2023635"/>
            <a:ext cx="3000396"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1</a:t>
            </a:r>
            <a:r>
              <a:rPr lang="zh-CN"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进队算法</a:t>
            </a:r>
            <a:endParaRPr lang="zh-CN"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59" name="灯片编号占位符 58"/>
          <p:cNvSpPr>
            <a:spLocks noGrp="1"/>
          </p:cNvSpPr>
          <p:nvPr>
            <p:ph type="sldNum" sz="quarter" idx="12"/>
          </p:nvPr>
        </p:nvSpPr>
        <p:spPr/>
        <p:txBody>
          <a:bodyPr/>
          <a:lstStyle/>
          <a:p>
            <a:fld id="{7AF016A1-9F15-429F-9EFD-84004B73C732}" type="slidenum">
              <a:rPr lang="en-US" altLang="zh-CN" smtClean="0"/>
              <a:pPr/>
              <a:t>78</a:t>
            </a:fld>
            <a:r>
              <a:rPr lang="en-US" altLang="zh-CN" smtClean="0"/>
              <a:t>/91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571472" y="714356"/>
            <a:ext cx="7572428" cy="365494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void </a:t>
            </a:r>
            <a:r>
              <a:rPr lang="en-US" altLang="zh-CN" sz="2000" smtClean="0">
                <a:solidFill>
                  <a:srgbClr val="FF0000"/>
                </a:solidFill>
                <a:latin typeface="Times New Roman" pitchFamily="18" charset="0"/>
                <a:ea typeface="仿宋" pitchFamily="49" charset="-122"/>
                <a:cs typeface="Times New Roman" pitchFamily="18" charset="0"/>
              </a:rPr>
              <a:t>push</a:t>
            </a:r>
            <a:r>
              <a:rPr lang="en-US" altLang="zh-CN" sz="2000" smtClean="0">
                <a:solidFill>
                  <a:srgbClr val="0000FF"/>
                </a:solidFill>
                <a:latin typeface="Times New Roman" pitchFamily="18" charset="0"/>
                <a:ea typeface="仿宋" pitchFamily="49" charset="-122"/>
                <a:cs typeface="Times New Roman" pitchFamily="18" charset="0"/>
              </a:rPr>
              <a:t>(int e)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进队元素</a:t>
            </a:r>
            <a:r>
              <a:rPr lang="en-US" altLang="zh-CN" sz="2000" smtClean="0">
                <a:solidFill>
                  <a:srgbClr val="00B0F0"/>
                </a:solidFill>
                <a:latin typeface="Times New Roman" pitchFamily="18" charset="0"/>
                <a:ea typeface="仿宋" pitchFamily="49" charset="-122"/>
                <a:cs typeface="Times New Roman" pitchFamily="18" charset="0"/>
              </a:rPr>
              <a:t>e</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n++;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堆中元素个数增</a:t>
            </a:r>
            <a:r>
              <a:rPr lang="en-US" altLang="zh-CN" sz="2000" smtClean="0">
                <a:solidFill>
                  <a:srgbClr val="00B0F0"/>
                </a:solidFill>
                <a:latin typeface="Times New Roman" pitchFamily="18" charset="0"/>
                <a:ea typeface="仿宋" pitchFamily="49" charset="-122"/>
                <a:cs typeface="Times New Roman" pitchFamily="18" charset="0"/>
              </a:rPr>
              <a:t>1</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 (R.size()&gt;=n)				</a:t>
            </a:r>
            <a:r>
              <a:rPr lang="en-US" altLang="zh-CN" sz="2000" smtClean="0">
                <a:solidFill>
                  <a:srgbClr val="00B0F0"/>
                </a:solidFill>
                <a:latin typeface="Times New Roman" pitchFamily="18" charset="0"/>
                <a:ea typeface="仿宋" pitchFamily="49" charset="-122"/>
                <a:cs typeface="Times New Roman" pitchFamily="18" charset="0"/>
              </a:rPr>
              <a:t>//R</a:t>
            </a:r>
            <a:r>
              <a:rPr lang="zh-CN" altLang="zh-CN" sz="2000" smtClean="0">
                <a:solidFill>
                  <a:srgbClr val="00B0F0"/>
                </a:solidFill>
                <a:latin typeface="Times New Roman" pitchFamily="18" charset="0"/>
                <a:ea typeface="仿宋" pitchFamily="49" charset="-122"/>
                <a:cs typeface="Times New Roman" pitchFamily="18" charset="0"/>
              </a:rPr>
              <a:t>中有多余空间</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R[n-1]=e;</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else							</a:t>
            </a:r>
            <a:r>
              <a:rPr lang="en-US" altLang="zh-CN" sz="2000" smtClean="0">
                <a:solidFill>
                  <a:srgbClr val="00B0F0"/>
                </a:solidFill>
                <a:latin typeface="Times New Roman" pitchFamily="18" charset="0"/>
                <a:ea typeface="仿宋" pitchFamily="49" charset="-122"/>
                <a:cs typeface="Times New Roman" pitchFamily="18" charset="0"/>
              </a:rPr>
              <a:t>//R</a:t>
            </a:r>
            <a:r>
              <a:rPr lang="zh-CN" altLang="zh-CN" sz="2000" smtClean="0">
                <a:solidFill>
                  <a:srgbClr val="00B0F0"/>
                </a:solidFill>
                <a:latin typeface="Times New Roman" pitchFamily="18" charset="0"/>
                <a:ea typeface="仿宋" pitchFamily="49" charset="-122"/>
                <a:cs typeface="Times New Roman" pitchFamily="18" charset="0"/>
              </a:rPr>
              <a:t>中没有多余空间</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R.push_back(e);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将</a:t>
            </a:r>
            <a:r>
              <a:rPr lang="en-US" altLang="zh-CN" sz="2000" smtClean="0">
                <a:solidFill>
                  <a:srgbClr val="00B0F0"/>
                </a:solidFill>
                <a:latin typeface="Times New Roman" pitchFamily="18" charset="0"/>
                <a:ea typeface="仿宋" pitchFamily="49" charset="-122"/>
                <a:cs typeface="Times New Roman" pitchFamily="18" charset="0"/>
              </a:rPr>
              <a:t>e</a:t>
            </a:r>
            <a:r>
              <a:rPr lang="zh-CN" altLang="zh-CN" sz="2000" smtClean="0">
                <a:solidFill>
                  <a:srgbClr val="00B0F0"/>
                </a:solidFill>
                <a:latin typeface="Times New Roman" pitchFamily="18" charset="0"/>
                <a:ea typeface="仿宋" pitchFamily="49" charset="-122"/>
                <a:cs typeface="Times New Roman" pitchFamily="18" charset="0"/>
              </a:rPr>
              <a:t>添加到末尾</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 (n==1) return;				</a:t>
            </a:r>
            <a:r>
              <a:rPr lang="en-US" altLang="zh-CN" sz="2000" smtClean="0">
                <a:solidFill>
                  <a:srgbClr val="00B0F0"/>
                </a:solidFill>
                <a:latin typeface="Times New Roman" pitchFamily="18" charset="0"/>
                <a:ea typeface="仿宋" pitchFamily="49" charset="-122"/>
                <a:cs typeface="Times New Roman" pitchFamily="18" charset="0"/>
              </a:rPr>
              <a:t>//e</a:t>
            </a:r>
            <a:r>
              <a:rPr lang="zh-CN" altLang="zh-CN" sz="2000" smtClean="0">
                <a:solidFill>
                  <a:srgbClr val="00B0F0"/>
                </a:solidFill>
                <a:latin typeface="Times New Roman" pitchFamily="18" charset="0"/>
                <a:ea typeface="仿宋" pitchFamily="49" charset="-122"/>
                <a:cs typeface="Times New Roman" pitchFamily="18" charset="0"/>
              </a:rPr>
              <a:t>作为根结点的情况</a:t>
            </a:r>
          </a:p>
          <a:p>
            <a:pPr algn="l" defTabSz="360000">
              <a:lnSpc>
                <a:spcPts val="2500"/>
              </a:lnSpc>
              <a:spcBef>
                <a:spcPts val="1800"/>
              </a:spcBef>
            </a:pPr>
            <a:r>
              <a:rPr lang="en-US" altLang="zh-CN" sz="2000" smtClean="0">
                <a:solidFill>
                  <a:srgbClr val="0000FF"/>
                </a:solidFill>
                <a:latin typeface="Times New Roman" pitchFamily="18" charset="0"/>
                <a:ea typeface="仿宋" pitchFamily="49" charset="-122"/>
                <a:cs typeface="Times New Roman" pitchFamily="18" charset="0"/>
              </a:rPr>
              <a:t>    	int j=n-1;</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FF0000"/>
                </a:solidFill>
                <a:latin typeface="Times New Roman" pitchFamily="18" charset="0"/>
                <a:ea typeface="仿宋" pitchFamily="49" charset="-122"/>
                <a:cs typeface="Times New Roman" pitchFamily="18" charset="0"/>
              </a:rPr>
              <a:t>    	siftUp</a:t>
            </a:r>
            <a:r>
              <a:rPr lang="en-US" altLang="zh-CN" sz="2000" smtClean="0">
                <a:solidFill>
                  <a:srgbClr val="0000FF"/>
                </a:solidFill>
                <a:latin typeface="Times New Roman" pitchFamily="18" charset="0"/>
                <a:ea typeface="仿宋" pitchFamily="49" charset="-122"/>
                <a:cs typeface="Times New Roman" pitchFamily="18" charset="0"/>
              </a:rPr>
              <a:t>(j);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从叶子结点</a:t>
            </a:r>
            <a:r>
              <a:rPr lang="en-US" altLang="zh-CN" sz="2000" smtClean="0">
                <a:solidFill>
                  <a:srgbClr val="00B0F0"/>
                </a:solidFill>
                <a:latin typeface="Times New Roman" pitchFamily="18" charset="0"/>
                <a:ea typeface="仿宋" pitchFamily="49" charset="-122"/>
                <a:cs typeface="Times New Roman" pitchFamily="18" charset="0"/>
              </a:rPr>
              <a:t>R[j]</a:t>
            </a:r>
            <a:r>
              <a:rPr lang="zh-CN" altLang="zh-CN" sz="2000" smtClean="0">
                <a:solidFill>
                  <a:srgbClr val="00B0F0"/>
                </a:solidFill>
                <a:latin typeface="Times New Roman" pitchFamily="18" charset="0"/>
                <a:ea typeface="仿宋" pitchFamily="49" charset="-122"/>
                <a:cs typeface="Times New Roman" pitchFamily="18" charset="0"/>
              </a:rPr>
              <a:t>向上筛选</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79</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8596" y="647246"/>
            <a:ext cx="2857520"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1.  vector</a:t>
            </a:r>
            <a:r>
              <a:rPr lang="zh-CN" altLang="en-US" smtClean="0">
                <a:solidFill>
                  <a:schemeClr val="bg1"/>
                </a:solidFill>
                <a:latin typeface="微软雅黑" pitchFamily="34" charset="-122"/>
                <a:ea typeface="微软雅黑" pitchFamily="34" charset="-122"/>
              </a:rPr>
              <a:t>的特点</a:t>
            </a:r>
            <a:endParaRPr lang="zh-CN" altLang="zh-CN" smtClean="0">
              <a:solidFill>
                <a:schemeClr val="bg1"/>
              </a:solidFill>
              <a:latin typeface="微软雅黑" pitchFamily="34" charset="-122"/>
              <a:ea typeface="微软雅黑" pitchFamily="34" charset="-122"/>
            </a:endParaRPr>
          </a:p>
        </p:txBody>
      </p:sp>
      <p:sp>
        <p:nvSpPr>
          <p:cNvPr id="8" name="TextBox 7"/>
          <p:cNvSpPr txBox="1"/>
          <p:nvPr/>
        </p:nvSpPr>
        <p:spPr>
          <a:xfrm>
            <a:off x="428596" y="1433064"/>
            <a:ext cx="8215370" cy="396352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3200"/>
              </a:lnSpc>
              <a:spcBef>
                <a:spcPts val="1200"/>
              </a:spcBef>
              <a:buBlip>
                <a:blip r:embed="rId2"/>
              </a:buBlip>
            </a:pPr>
            <a:r>
              <a:rPr lang="en-US" altLang="zh-CN" smtClean="0">
                <a:solidFill>
                  <a:srgbClr val="0000FF"/>
                </a:solidFill>
                <a:latin typeface="Times New Roman" pitchFamily="18" charset="0"/>
                <a:ea typeface="仿宋" pitchFamily="49" charset="-122"/>
                <a:cs typeface="Times New Roman" pitchFamily="18" charset="0"/>
              </a:rPr>
              <a:t>v</a:t>
            </a:r>
            <a:r>
              <a:rPr lang="zh-CN" altLang="zh-CN" smtClean="0">
                <a:solidFill>
                  <a:srgbClr val="0000FF"/>
                </a:solidFill>
                <a:latin typeface="Times New Roman" pitchFamily="18" charset="0"/>
                <a:ea typeface="仿宋" pitchFamily="49" charset="-122"/>
                <a:cs typeface="Times New Roman" pitchFamily="18" charset="0"/>
              </a:rPr>
              <a:t>容器相当于动态数组，用于存储具有相同数据类型的一组元素，其容量为</a:t>
            </a:r>
            <a:r>
              <a:rPr lang="en-US" altLang="zh-CN" smtClean="0">
                <a:solidFill>
                  <a:srgbClr val="0000FF"/>
                </a:solidFill>
                <a:latin typeface="Times New Roman" pitchFamily="18" charset="0"/>
                <a:ea typeface="仿宋" pitchFamily="49" charset="-122"/>
                <a:cs typeface="Times New Roman" pitchFamily="18" charset="0"/>
              </a:rPr>
              <a:t>c</a:t>
            </a:r>
            <a:r>
              <a:rPr lang="zh-CN" altLang="zh-CN" smtClean="0">
                <a:solidFill>
                  <a:srgbClr val="0000FF"/>
                </a:solidFill>
                <a:latin typeface="Times New Roman" pitchFamily="18" charset="0"/>
                <a:ea typeface="仿宋" pitchFamily="49" charset="-122"/>
                <a:cs typeface="Times New Roman" pitchFamily="18" charset="0"/>
              </a:rPr>
              <a:t>（容量表示最多存放的元素个数），长度为</a:t>
            </a:r>
            <a:r>
              <a:rPr lang="en-US" altLang="zh-CN" i="1" smtClean="0">
                <a:solidFill>
                  <a:srgbClr val="0000FF"/>
                </a:solidFill>
                <a:latin typeface="Times New Roman" pitchFamily="18" charset="0"/>
                <a:ea typeface="仿宋" pitchFamily="49" charset="-122"/>
                <a:cs typeface="Times New Roman" pitchFamily="18" charset="0"/>
              </a:rPr>
              <a:t>n</a:t>
            </a:r>
            <a:r>
              <a:rPr lang="zh-CN" altLang="zh-CN" smtClean="0">
                <a:solidFill>
                  <a:srgbClr val="0000FF"/>
                </a:solidFill>
                <a:latin typeface="Times New Roman" pitchFamily="18" charset="0"/>
                <a:ea typeface="仿宋" pitchFamily="49" charset="-122"/>
                <a:cs typeface="Times New Roman" pitchFamily="18" charset="0"/>
              </a:rPr>
              <a:t>。</a:t>
            </a:r>
          </a:p>
          <a:p>
            <a:pPr marL="342900" indent="-342900" algn="l">
              <a:lnSpc>
                <a:spcPts val="3200"/>
              </a:lnSpc>
              <a:spcBef>
                <a:spcPts val="1200"/>
              </a:spcBef>
              <a:buBlip>
                <a:blip r:embed="rId2"/>
              </a:buBlip>
            </a:pPr>
            <a:r>
              <a:rPr lang="en-US" altLang="zh-CN" smtClean="0">
                <a:solidFill>
                  <a:srgbClr val="0000FF"/>
                </a:solidFill>
                <a:latin typeface="Times New Roman" pitchFamily="18" charset="0"/>
                <a:ea typeface="仿宋" pitchFamily="49" charset="-122"/>
                <a:cs typeface="Times New Roman" pitchFamily="18" charset="0"/>
              </a:rPr>
              <a:t>v</a:t>
            </a:r>
            <a:r>
              <a:rPr lang="zh-CN" altLang="zh-CN" smtClean="0">
                <a:solidFill>
                  <a:srgbClr val="0000FF"/>
                </a:solidFill>
                <a:latin typeface="Times New Roman" pitchFamily="18" charset="0"/>
                <a:ea typeface="仿宋" pitchFamily="49" charset="-122"/>
                <a:cs typeface="Times New Roman" pitchFamily="18" charset="0"/>
              </a:rPr>
              <a:t>容器具有随机存取特性。</a:t>
            </a:r>
          </a:p>
          <a:p>
            <a:pPr marL="342900" indent="-342900" algn="l">
              <a:lnSpc>
                <a:spcPts val="3200"/>
              </a:lnSpc>
              <a:spcBef>
                <a:spcPts val="1200"/>
              </a:spcBef>
              <a:buBlip>
                <a:blip r:embed="rId2"/>
              </a:buBlip>
            </a:pPr>
            <a:r>
              <a:rPr lang="zh-CN" altLang="zh-CN" smtClean="0">
                <a:solidFill>
                  <a:srgbClr val="0000FF"/>
                </a:solidFill>
                <a:latin typeface="Times New Roman" pitchFamily="18" charset="0"/>
                <a:ea typeface="仿宋" pitchFamily="49" charset="-122"/>
                <a:cs typeface="Times New Roman" pitchFamily="18" charset="0"/>
              </a:rPr>
              <a:t>可以从</a:t>
            </a:r>
            <a:r>
              <a:rPr lang="en-US" altLang="zh-CN" smtClean="0">
                <a:solidFill>
                  <a:srgbClr val="0000FF"/>
                </a:solidFill>
                <a:latin typeface="Times New Roman" pitchFamily="18" charset="0"/>
                <a:ea typeface="仿宋" pitchFamily="49" charset="-122"/>
                <a:cs typeface="Times New Roman" pitchFamily="18" charset="0"/>
              </a:rPr>
              <a:t>v</a:t>
            </a:r>
            <a:r>
              <a:rPr lang="zh-CN" altLang="zh-CN" smtClean="0">
                <a:solidFill>
                  <a:srgbClr val="0000FF"/>
                </a:solidFill>
                <a:latin typeface="Times New Roman" pitchFamily="18" charset="0"/>
                <a:ea typeface="仿宋" pitchFamily="49" charset="-122"/>
                <a:cs typeface="Times New Roman" pitchFamily="18" charset="0"/>
              </a:rPr>
              <a:t>容器的末尾快速插入和删除元素，对应的时间复杂度为</a:t>
            </a:r>
            <a:r>
              <a:rPr lang="en-US" altLang="zh-CN" smtClean="0">
                <a:solidFill>
                  <a:srgbClr val="0000FF"/>
                </a:solidFill>
                <a:latin typeface="Times New Roman" pitchFamily="18" charset="0"/>
                <a:ea typeface="仿宋" pitchFamily="49" charset="-122"/>
                <a:cs typeface="Times New Roman" pitchFamily="18" charset="0"/>
              </a:rPr>
              <a:t>O(1)</a:t>
            </a:r>
            <a:r>
              <a:rPr lang="zh-CN" altLang="zh-CN" smtClean="0">
                <a:solidFill>
                  <a:srgbClr val="0000FF"/>
                </a:solidFill>
                <a:latin typeface="Times New Roman" pitchFamily="18" charset="0"/>
                <a:ea typeface="仿宋" pitchFamily="49" charset="-122"/>
                <a:cs typeface="Times New Roman" pitchFamily="18" charset="0"/>
              </a:rPr>
              <a:t>。</a:t>
            </a:r>
          </a:p>
          <a:p>
            <a:pPr marL="342900" indent="-342900" algn="l">
              <a:lnSpc>
                <a:spcPts val="3200"/>
              </a:lnSpc>
              <a:spcBef>
                <a:spcPts val="1200"/>
              </a:spcBef>
              <a:buBlip>
                <a:blip r:embed="rId2"/>
              </a:buBlip>
            </a:pPr>
            <a:r>
              <a:rPr lang="zh-CN" altLang="zh-CN" smtClean="0">
                <a:solidFill>
                  <a:srgbClr val="0000FF"/>
                </a:solidFill>
                <a:latin typeface="Times New Roman" pitchFamily="18" charset="0"/>
                <a:ea typeface="仿宋" pitchFamily="49" charset="-122"/>
                <a:cs typeface="Times New Roman" pitchFamily="18" charset="0"/>
              </a:rPr>
              <a:t>在</a:t>
            </a:r>
            <a:r>
              <a:rPr lang="en-US" altLang="zh-CN" smtClean="0">
                <a:solidFill>
                  <a:srgbClr val="0000FF"/>
                </a:solidFill>
                <a:latin typeface="Times New Roman" pitchFamily="18" charset="0"/>
                <a:ea typeface="仿宋" pitchFamily="49" charset="-122"/>
                <a:cs typeface="Times New Roman" pitchFamily="18" charset="0"/>
              </a:rPr>
              <a:t>v</a:t>
            </a:r>
            <a:r>
              <a:rPr lang="zh-CN" altLang="zh-CN" smtClean="0">
                <a:solidFill>
                  <a:srgbClr val="0000FF"/>
                </a:solidFill>
                <a:latin typeface="Times New Roman" pitchFamily="18" charset="0"/>
                <a:ea typeface="仿宋" pitchFamily="49" charset="-122"/>
                <a:cs typeface="Times New Roman" pitchFamily="18" charset="0"/>
              </a:rPr>
              <a:t>容器的中间插入和删除元素速度较慢。</a:t>
            </a:r>
          </a:p>
          <a:p>
            <a:pPr marL="342900" indent="-342900" algn="l">
              <a:lnSpc>
                <a:spcPts val="3200"/>
              </a:lnSpc>
              <a:spcBef>
                <a:spcPts val="1200"/>
              </a:spcBef>
              <a:buBlip>
                <a:blip r:embed="rId2"/>
              </a:buBlip>
            </a:pPr>
            <a:r>
              <a:rPr lang="en-US" altLang="zh-CN" smtClean="0">
                <a:solidFill>
                  <a:srgbClr val="0000FF"/>
                </a:solidFill>
                <a:latin typeface="Times New Roman" pitchFamily="18" charset="0"/>
                <a:ea typeface="仿宋" pitchFamily="49" charset="-122"/>
                <a:cs typeface="Times New Roman" pitchFamily="18" charset="0"/>
              </a:rPr>
              <a:t>v</a:t>
            </a:r>
            <a:r>
              <a:rPr lang="zh-CN" altLang="zh-CN" smtClean="0">
                <a:solidFill>
                  <a:srgbClr val="0000FF"/>
                </a:solidFill>
                <a:latin typeface="Times New Roman" pitchFamily="18" charset="0"/>
                <a:ea typeface="仿宋" pitchFamily="49" charset="-122"/>
                <a:cs typeface="Times New Roman" pitchFamily="18" charset="0"/>
              </a:rPr>
              <a:t>容器具有自动扩容功能。</a:t>
            </a:r>
          </a:p>
        </p:txBody>
      </p:sp>
      <p:sp>
        <p:nvSpPr>
          <p:cNvPr id="10753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灯片编号占位符 20"/>
          <p:cNvSpPr>
            <a:spLocks noGrp="1"/>
          </p:cNvSpPr>
          <p:nvPr>
            <p:ph type="sldNum" sz="quarter" idx="12"/>
          </p:nvPr>
        </p:nvSpPr>
        <p:spPr/>
        <p:txBody>
          <a:bodyPr/>
          <a:lstStyle/>
          <a:p>
            <a:fld id="{7AF016A1-9F15-429F-9EFD-84004B73C732}" type="slidenum">
              <a:rPr lang="en-US" altLang="zh-CN" smtClean="0"/>
              <a:pPr/>
              <a:t>8</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571480"/>
            <a:ext cx="2428892"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2</a:t>
            </a:r>
            <a:r>
              <a:rPr lang="zh-CN"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出队算法</a:t>
            </a:r>
            <a:endParaRPr lang="zh-CN"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171039"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7" name="组合 36"/>
          <p:cNvGrpSpPr/>
          <p:nvPr/>
        </p:nvGrpSpPr>
        <p:grpSpPr>
          <a:xfrm>
            <a:off x="571472" y="1830528"/>
            <a:ext cx="1911785" cy="2189652"/>
            <a:chOff x="571472" y="1830528"/>
            <a:chExt cx="1911785" cy="2189652"/>
          </a:xfrm>
        </p:grpSpPr>
        <p:sp>
          <p:nvSpPr>
            <p:cNvPr id="171037" name="Oval 29"/>
            <p:cNvSpPr>
              <a:spLocks noChangeArrowheads="1"/>
            </p:cNvSpPr>
            <p:nvPr/>
          </p:nvSpPr>
          <p:spPr bwMode="auto">
            <a:xfrm>
              <a:off x="1469975" y="1830528"/>
              <a:ext cx="317303" cy="329669"/>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8</a:t>
              </a:r>
            </a:p>
          </p:txBody>
        </p:sp>
        <p:sp>
          <p:nvSpPr>
            <p:cNvPr id="171036" name="Oval 28"/>
            <p:cNvSpPr>
              <a:spLocks noChangeArrowheads="1"/>
            </p:cNvSpPr>
            <p:nvPr/>
          </p:nvSpPr>
          <p:spPr bwMode="auto">
            <a:xfrm>
              <a:off x="1998813" y="2457868"/>
              <a:ext cx="317303" cy="32966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171035" name="Oval 27"/>
            <p:cNvSpPr>
              <a:spLocks noChangeArrowheads="1"/>
            </p:cNvSpPr>
            <p:nvPr/>
          </p:nvSpPr>
          <p:spPr bwMode="auto">
            <a:xfrm>
              <a:off x="1006226" y="2458838"/>
              <a:ext cx="317303" cy="32966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71034" name="Oval 26"/>
            <p:cNvSpPr>
              <a:spLocks noChangeArrowheads="1"/>
            </p:cNvSpPr>
            <p:nvPr/>
          </p:nvSpPr>
          <p:spPr bwMode="auto">
            <a:xfrm>
              <a:off x="722484" y="3084238"/>
              <a:ext cx="317303" cy="32966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71033" name="Oval 25"/>
            <p:cNvSpPr>
              <a:spLocks noChangeArrowheads="1"/>
            </p:cNvSpPr>
            <p:nvPr/>
          </p:nvSpPr>
          <p:spPr bwMode="auto">
            <a:xfrm>
              <a:off x="1340817" y="3084238"/>
              <a:ext cx="317303" cy="32966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71032" name="AutoShape 24"/>
            <p:cNvSpPr>
              <a:spLocks noChangeShapeType="1"/>
            </p:cNvSpPr>
            <p:nvPr/>
          </p:nvSpPr>
          <p:spPr bwMode="auto">
            <a:xfrm flipH="1">
              <a:off x="1164877" y="2111716"/>
              <a:ext cx="351880" cy="347122"/>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1031" name="AutoShape 23"/>
            <p:cNvSpPr>
              <a:spLocks noChangeShapeType="1"/>
            </p:cNvSpPr>
            <p:nvPr/>
          </p:nvSpPr>
          <p:spPr bwMode="auto">
            <a:xfrm flipH="1">
              <a:off x="881135" y="2740026"/>
              <a:ext cx="171872" cy="34421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1030" name="AutoShape 22"/>
            <p:cNvSpPr>
              <a:spLocks noChangeShapeType="1"/>
            </p:cNvSpPr>
            <p:nvPr/>
          </p:nvSpPr>
          <p:spPr bwMode="auto">
            <a:xfrm>
              <a:off x="1276746" y="2740026"/>
              <a:ext cx="222722" cy="34421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1029" name="AutoShape 21"/>
            <p:cNvSpPr>
              <a:spLocks noChangeShapeType="1"/>
            </p:cNvSpPr>
            <p:nvPr/>
          </p:nvSpPr>
          <p:spPr bwMode="auto">
            <a:xfrm>
              <a:off x="1740496" y="2111716"/>
              <a:ext cx="416968" cy="346152"/>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1028" name="Text Box 20"/>
            <p:cNvSpPr txBox="1">
              <a:spLocks noChangeArrowheads="1"/>
            </p:cNvSpPr>
            <p:nvPr/>
          </p:nvSpPr>
          <p:spPr bwMode="auto">
            <a:xfrm>
              <a:off x="571472" y="3751597"/>
              <a:ext cx="1911785" cy="26858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a</a:t>
              </a:r>
              <a:r>
                <a:rPr kumimoji="0" lang="zh-CN" altLang="en-US" sz="2000" b="0" i="0" u="none" strike="noStrike" cap="none" normalizeH="0" baseline="0" smtClean="0">
                  <a:ln>
                    <a:noFill/>
                  </a:ln>
                  <a:solidFill>
                    <a:srgbClr val="0000FF"/>
                  </a:solidFill>
                  <a:effectLst/>
                  <a:ea typeface="仿宋" pitchFamily="49" charset="-122"/>
                  <a:cs typeface="Times New Roman" pitchFamily="18" charset="0"/>
                </a:rPr>
                <a:t>）一个大根堆</a:t>
              </a:r>
            </a:p>
          </p:txBody>
        </p:sp>
      </p:grpSp>
      <p:grpSp>
        <p:nvGrpSpPr>
          <p:cNvPr id="36" name="组合 35"/>
          <p:cNvGrpSpPr/>
          <p:nvPr/>
        </p:nvGrpSpPr>
        <p:grpSpPr>
          <a:xfrm>
            <a:off x="3054760" y="1805318"/>
            <a:ext cx="2945999" cy="2195186"/>
            <a:chOff x="3054760" y="1805318"/>
            <a:chExt cx="2945999" cy="2195186"/>
          </a:xfrm>
        </p:grpSpPr>
        <p:sp>
          <p:nvSpPr>
            <p:cNvPr id="171027" name="Oval 19"/>
            <p:cNvSpPr>
              <a:spLocks noChangeArrowheads="1"/>
            </p:cNvSpPr>
            <p:nvPr/>
          </p:nvSpPr>
          <p:spPr bwMode="auto">
            <a:xfrm>
              <a:off x="4335655" y="1805318"/>
              <a:ext cx="317303" cy="32966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71026" name="Oval 18"/>
            <p:cNvSpPr>
              <a:spLocks noChangeArrowheads="1"/>
            </p:cNvSpPr>
            <p:nvPr/>
          </p:nvSpPr>
          <p:spPr bwMode="auto">
            <a:xfrm>
              <a:off x="4864493" y="2432658"/>
              <a:ext cx="317303" cy="32966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171025" name="Oval 17"/>
            <p:cNvSpPr>
              <a:spLocks noChangeArrowheads="1"/>
            </p:cNvSpPr>
            <p:nvPr/>
          </p:nvSpPr>
          <p:spPr bwMode="auto">
            <a:xfrm>
              <a:off x="3871906" y="2433628"/>
              <a:ext cx="317303" cy="32966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71024" name="Oval 16"/>
            <p:cNvSpPr>
              <a:spLocks noChangeArrowheads="1"/>
            </p:cNvSpPr>
            <p:nvPr/>
          </p:nvSpPr>
          <p:spPr bwMode="auto">
            <a:xfrm>
              <a:off x="3588164" y="3058059"/>
              <a:ext cx="317303" cy="32966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71023" name="AutoShape 15"/>
            <p:cNvSpPr>
              <a:spLocks noChangeShapeType="1"/>
            </p:cNvSpPr>
            <p:nvPr/>
          </p:nvSpPr>
          <p:spPr bwMode="auto">
            <a:xfrm flipH="1">
              <a:off x="4030557" y="2086506"/>
              <a:ext cx="351880" cy="347122"/>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1022" name="AutoShape 14"/>
            <p:cNvSpPr>
              <a:spLocks noChangeShapeType="1"/>
            </p:cNvSpPr>
            <p:nvPr/>
          </p:nvSpPr>
          <p:spPr bwMode="auto">
            <a:xfrm flipH="1">
              <a:off x="3746815" y="2714816"/>
              <a:ext cx="171872" cy="34324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1021" name="AutoShape 13"/>
            <p:cNvSpPr>
              <a:spLocks noChangeShapeType="1"/>
            </p:cNvSpPr>
            <p:nvPr/>
          </p:nvSpPr>
          <p:spPr bwMode="auto">
            <a:xfrm>
              <a:off x="4606176" y="2086506"/>
              <a:ext cx="416968" cy="346152"/>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1020" name="Text Box 12"/>
            <p:cNvSpPr txBox="1">
              <a:spLocks noChangeArrowheads="1"/>
            </p:cNvSpPr>
            <p:nvPr/>
          </p:nvSpPr>
          <p:spPr bwMode="auto">
            <a:xfrm>
              <a:off x="3054760" y="3726387"/>
              <a:ext cx="2945999" cy="274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b</a:t>
              </a:r>
              <a:r>
                <a:rPr kumimoji="0" lang="zh-CN" altLang="en-US" sz="20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2</a:t>
              </a:r>
              <a:r>
                <a:rPr kumimoji="0" lang="zh-CN" altLang="en-US" sz="2000" b="0" i="0" u="none" strike="noStrike" cap="none" normalizeH="0" baseline="0" smtClean="0">
                  <a:ln>
                    <a:noFill/>
                  </a:ln>
                  <a:solidFill>
                    <a:srgbClr val="0000FF"/>
                  </a:solidFill>
                  <a:effectLst/>
                  <a:ea typeface="仿宋" pitchFamily="49" charset="-122"/>
                  <a:cs typeface="Times New Roman" pitchFamily="18" charset="0"/>
                </a:rPr>
                <a:t>覆盖</a:t>
              </a: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8</a:t>
              </a:r>
              <a:r>
                <a:rPr kumimoji="0" lang="zh-CN" altLang="en-US" sz="2000" b="0" i="0" u="none" strike="noStrike" cap="none" normalizeH="0" baseline="0" smtClean="0">
                  <a:ln>
                    <a:noFill/>
                  </a:ln>
                  <a:solidFill>
                    <a:srgbClr val="0000FF"/>
                  </a:solidFill>
                  <a:effectLst/>
                  <a:ea typeface="仿宋" pitchFamily="49" charset="-122"/>
                  <a:cs typeface="Times New Roman" pitchFamily="18" charset="0"/>
                </a:rPr>
                <a:t>，删除原来</a:t>
              </a: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2</a:t>
              </a:r>
            </a:p>
          </p:txBody>
        </p:sp>
      </p:grpSp>
      <p:grpSp>
        <p:nvGrpSpPr>
          <p:cNvPr id="35" name="组合 34"/>
          <p:cNvGrpSpPr/>
          <p:nvPr/>
        </p:nvGrpSpPr>
        <p:grpSpPr>
          <a:xfrm>
            <a:off x="6506786" y="1793683"/>
            <a:ext cx="2280056" cy="2189652"/>
            <a:chOff x="6506786" y="1793683"/>
            <a:chExt cx="2280056" cy="2189652"/>
          </a:xfrm>
        </p:grpSpPr>
        <p:sp>
          <p:nvSpPr>
            <p:cNvPr id="171019" name="Oval 11"/>
            <p:cNvSpPr>
              <a:spLocks noChangeArrowheads="1"/>
            </p:cNvSpPr>
            <p:nvPr/>
          </p:nvSpPr>
          <p:spPr bwMode="auto">
            <a:xfrm>
              <a:off x="7460208" y="1793683"/>
              <a:ext cx="317303" cy="32966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71018" name="Oval 10"/>
            <p:cNvSpPr>
              <a:spLocks noChangeArrowheads="1"/>
            </p:cNvSpPr>
            <p:nvPr/>
          </p:nvSpPr>
          <p:spPr bwMode="auto">
            <a:xfrm>
              <a:off x="7989045" y="2421023"/>
              <a:ext cx="317303" cy="32966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171017" name="Oval 9"/>
            <p:cNvSpPr>
              <a:spLocks noChangeArrowheads="1"/>
            </p:cNvSpPr>
            <p:nvPr/>
          </p:nvSpPr>
          <p:spPr bwMode="auto">
            <a:xfrm>
              <a:off x="6996458" y="2421992"/>
              <a:ext cx="317303" cy="32966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71016" name="Oval 8"/>
            <p:cNvSpPr>
              <a:spLocks noChangeArrowheads="1"/>
            </p:cNvSpPr>
            <p:nvPr/>
          </p:nvSpPr>
          <p:spPr bwMode="auto">
            <a:xfrm>
              <a:off x="6712716" y="3046424"/>
              <a:ext cx="317303" cy="32966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71015" name="Oval 7"/>
            <p:cNvSpPr>
              <a:spLocks noChangeArrowheads="1"/>
            </p:cNvSpPr>
            <p:nvPr/>
          </p:nvSpPr>
          <p:spPr bwMode="auto">
            <a:xfrm>
              <a:off x="7331049" y="3046424"/>
              <a:ext cx="317303" cy="32966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71014" name="AutoShape 6"/>
            <p:cNvSpPr>
              <a:spLocks noChangeShapeType="1"/>
            </p:cNvSpPr>
            <p:nvPr/>
          </p:nvSpPr>
          <p:spPr bwMode="auto">
            <a:xfrm flipH="1">
              <a:off x="7155109" y="2074871"/>
              <a:ext cx="351880" cy="347122"/>
            </a:xfrm>
            <a:prstGeom prst="straightConnector1">
              <a:avLst/>
            </a:prstGeom>
            <a:noFill/>
            <a:ln w="19050">
              <a:solidFill>
                <a:srgbClr val="FF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1013" name="AutoShape 5"/>
            <p:cNvSpPr>
              <a:spLocks noChangeShapeType="1"/>
            </p:cNvSpPr>
            <p:nvPr/>
          </p:nvSpPr>
          <p:spPr bwMode="auto">
            <a:xfrm flipH="1">
              <a:off x="6871367" y="2703180"/>
              <a:ext cx="171872" cy="343243"/>
            </a:xfrm>
            <a:prstGeom prst="straightConnector1">
              <a:avLst/>
            </a:prstGeom>
            <a:noFill/>
            <a:ln w="19050">
              <a:solidFill>
                <a:srgbClr val="FF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1012" name="AutoShape 4"/>
            <p:cNvSpPr>
              <a:spLocks noChangeShapeType="1"/>
            </p:cNvSpPr>
            <p:nvPr/>
          </p:nvSpPr>
          <p:spPr bwMode="auto">
            <a:xfrm>
              <a:off x="7266979" y="2703180"/>
              <a:ext cx="222722" cy="34324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1011" name="AutoShape 3"/>
            <p:cNvSpPr>
              <a:spLocks noChangeShapeType="1"/>
            </p:cNvSpPr>
            <p:nvPr/>
          </p:nvSpPr>
          <p:spPr bwMode="auto">
            <a:xfrm>
              <a:off x="7730728" y="2074871"/>
              <a:ext cx="416968" cy="346152"/>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solidFill>
                  <a:srgbClr val="0000FF"/>
                </a:solidFill>
                <a:ea typeface="仿宋" pitchFamily="49" charset="-122"/>
                <a:cs typeface="Times New Roman" pitchFamily="18" charset="0"/>
              </a:endParaRPr>
            </a:p>
          </p:txBody>
        </p:sp>
        <p:sp>
          <p:nvSpPr>
            <p:cNvPr id="171010" name="Text Box 2"/>
            <p:cNvSpPr txBox="1">
              <a:spLocks noChangeArrowheads="1"/>
            </p:cNvSpPr>
            <p:nvPr/>
          </p:nvSpPr>
          <p:spPr bwMode="auto">
            <a:xfrm>
              <a:off x="6506786" y="3714752"/>
              <a:ext cx="2280056" cy="26858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2000" b="0" i="0" u="none" strike="noStrike" cap="none" normalizeH="0" baseline="0" smtClean="0">
                  <a:ln>
                    <a:noFill/>
                  </a:ln>
                  <a:solidFill>
                    <a:srgbClr val="0000FF"/>
                  </a:solidFill>
                  <a:effectLst/>
                  <a:ea typeface="仿宋" pitchFamily="49" charset="-122"/>
                  <a:cs typeface="Times New Roman" pitchFamily="18" charset="0"/>
                </a:rPr>
                <a:t>c</a:t>
              </a:r>
              <a:r>
                <a:rPr kumimoji="0" lang="zh-CN" altLang="en-US" sz="2000" b="0" i="0" u="none" strike="noStrike" cap="none" normalizeH="0" baseline="0" smtClean="0">
                  <a:ln>
                    <a:noFill/>
                  </a:ln>
                  <a:solidFill>
                    <a:srgbClr val="0000FF"/>
                  </a:solidFill>
                  <a:effectLst/>
                  <a:ea typeface="仿宋" pitchFamily="49" charset="-122"/>
                  <a:cs typeface="Times New Roman" pitchFamily="18" charset="0"/>
                </a:rPr>
                <a:t>）筛选为一个堆</a:t>
              </a:r>
            </a:p>
          </p:txBody>
        </p:sp>
      </p:grpSp>
      <p:sp>
        <p:nvSpPr>
          <p:cNvPr id="38" name="灯片编号占位符 37"/>
          <p:cNvSpPr>
            <a:spLocks noGrp="1"/>
          </p:cNvSpPr>
          <p:nvPr>
            <p:ph type="sldNum" sz="quarter" idx="12"/>
          </p:nvPr>
        </p:nvSpPr>
        <p:spPr/>
        <p:txBody>
          <a:bodyPr/>
          <a:lstStyle/>
          <a:p>
            <a:fld id="{7AF016A1-9F15-429F-9EFD-84004B73C732}" type="slidenum">
              <a:rPr lang="en-US" altLang="zh-CN" smtClean="0"/>
              <a:pPr/>
              <a:t>80</a:t>
            </a:fld>
            <a:r>
              <a:rPr lang="en-US" altLang="zh-CN" smtClean="0"/>
              <a:t>/91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714348" y="755854"/>
            <a:ext cx="6500858" cy="37447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int </a:t>
            </a:r>
            <a:r>
              <a:rPr lang="en-US" altLang="zh-CN" sz="2000" smtClean="0">
                <a:solidFill>
                  <a:srgbClr val="FF0000"/>
                </a:solidFill>
                <a:latin typeface="Times New Roman" pitchFamily="18" charset="0"/>
                <a:ea typeface="仿宋" pitchFamily="49" charset="-122"/>
                <a:cs typeface="Times New Roman" pitchFamily="18" charset="0"/>
              </a:rPr>
              <a:t>pop</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出队元素</a:t>
            </a:r>
            <a:r>
              <a:rPr lang="en-US" altLang="zh-CN" sz="2000" smtClean="0">
                <a:solidFill>
                  <a:srgbClr val="00B0F0"/>
                </a:solidFill>
                <a:latin typeface="Times New Roman" pitchFamily="18" charset="0"/>
                <a:ea typeface="仿宋" pitchFamily="49" charset="-122"/>
                <a:cs typeface="Times New Roman" pitchFamily="18" charset="0"/>
              </a:rPr>
              <a:t>e</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if (n==1)</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n=0;</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R[0];</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e=R[0];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取出堆顶元素</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R[0]=R[n-1];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用尾元素覆盖</a:t>
            </a:r>
            <a:r>
              <a:rPr lang="en-US" altLang="zh-CN" sz="2000" smtClean="0">
                <a:solidFill>
                  <a:srgbClr val="00B0F0"/>
                </a:solidFill>
                <a:latin typeface="Times New Roman" pitchFamily="18" charset="0"/>
                <a:ea typeface="仿宋" pitchFamily="49" charset="-122"/>
                <a:cs typeface="Times New Roman" pitchFamily="18" charset="0"/>
              </a:rPr>
              <a:t>R[0]</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n--;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元素个数减少</a:t>
            </a:r>
            <a:r>
              <a:rPr lang="en-US" altLang="zh-CN" sz="2000" smtClean="0">
                <a:solidFill>
                  <a:srgbClr val="00B0F0"/>
                </a:solidFill>
                <a:latin typeface="Times New Roman" pitchFamily="18" charset="0"/>
                <a:ea typeface="仿宋" pitchFamily="49" charset="-122"/>
                <a:cs typeface="Times New Roman" pitchFamily="18" charset="0"/>
              </a:rPr>
              <a:t>1</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FF0000"/>
                </a:solidFill>
                <a:latin typeface="Times New Roman" pitchFamily="18" charset="0"/>
                <a:ea typeface="仿宋" pitchFamily="49" charset="-122"/>
                <a:cs typeface="Times New Roman" pitchFamily="18" charset="0"/>
              </a:rPr>
              <a:t>siftDown</a:t>
            </a:r>
            <a:r>
              <a:rPr lang="en-US" altLang="zh-CN" sz="2000" smtClean="0">
                <a:solidFill>
                  <a:srgbClr val="0000FF"/>
                </a:solidFill>
                <a:latin typeface="Times New Roman" pitchFamily="18" charset="0"/>
                <a:ea typeface="仿宋" pitchFamily="49" charset="-122"/>
                <a:cs typeface="Times New Roman" pitchFamily="18" charset="0"/>
              </a:rPr>
              <a:t>(0,n-1);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筛选为一个堆</a:t>
            </a: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e;</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81</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571480"/>
            <a:ext cx="2571768"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3</a:t>
            </a:r>
            <a:r>
              <a:rPr lang="zh-CN"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取堆顶元素</a:t>
            </a:r>
            <a:endParaRPr lang="zh-CN"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5" name="TextBox 4"/>
          <p:cNvSpPr txBox="1"/>
          <p:nvPr/>
        </p:nvSpPr>
        <p:spPr>
          <a:xfrm>
            <a:off x="785786" y="1714488"/>
            <a:ext cx="6500858" cy="166465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2000" smtClean="0">
                <a:solidFill>
                  <a:srgbClr val="0000FF"/>
                </a:solidFill>
                <a:latin typeface="Times New Roman" pitchFamily="18" charset="0"/>
                <a:ea typeface="仿宋" pitchFamily="49" charset="-122"/>
                <a:cs typeface="Times New Roman" pitchFamily="18" charset="0"/>
              </a:rPr>
              <a:t>int </a:t>
            </a:r>
            <a:r>
              <a:rPr lang="en-US" altLang="zh-CN" sz="2000" smtClean="0">
                <a:solidFill>
                  <a:srgbClr val="FF0000"/>
                </a:solidFill>
                <a:latin typeface="Times New Roman" pitchFamily="18" charset="0"/>
                <a:ea typeface="仿宋" pitchFamily="49" charset="-122"/>
                <a:cs typeface="Times New Roman" pitchFamily="18" charset="0"/>
              </a:rPr>
              <a:t>gettop</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取堆顶元素</a:t>
            </a:r>
          </a:p>
          <a:p>
            <a:pPr algn="l"/>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a:r>
              <a:rPr lang="en-US" altLang="zh-CN" sz="2000" smtClean="0">
                <a:solidFill>
                  <a:srgbClr val="0000FF"/>
                </a:solidFill>
                <a:latin typeface="Times New Roman" pitchFamily="18" charset="0"/>
                <a:ea typeface="仿宋" pitchFamily="49" charset="-122"/>
                <a:cs typeface="Times New Roman" pitchFamily="18" charset="0"/>
              </a:rPr>
              <a:t>       return R[0];</a:t>
            </a:r>
            <a:endParaRPr lang="zh-CN" altLang="zh-CN" sz="2000" smtClean="0">
              <a:solidFill>
                <a:srgbClr val="0000FF"/>
              </a:solidFill>
              <a:latin typeface="Times New Roman" pitchFamily="18" charset="0"/>
              <a:ea typeface="仿宋" pitchFamily="49" charset="-122"/>
              <a:cs typeface="Times New Roman" pitchFamily="18" charset="0"/>
            </a:endParaRPr>
          </a:p>
          <a:p>
            <a:pPr algn="l"/>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82</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571480"/>
            <a:ext cx="1857388"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4</a:t>
            </a:r>
            <a:r>
              <a:rPr lang="zh-CN"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判空</a:t>
            </a:r>
            <a:endParaRPr lang="zh-CN"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5" name="TextBox 4"/>
          <p:cNvSpPr txBox="1"/>
          <p:nvPr/>
        </p:nvSpPr>
        <p:spPr>
          <a:xfrm>
            <a:off x="642910" y="1643050"/>
            <a:ext cx="6500858" cy="166465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2000" smtClean="0">
                <a:solidFill>
                  <a:srgbClr val="0000FF"/>
                </a:solidFill>
                <a:latin typeface="Times New Roman" pitchFamily="18" charset="0"/>
                <a:ea typeface="仿宋" pitchFamily="49" charset="-122"/>
                <a:cs typeface="Times New Roman" pitchFamily="18" charset="0"/>
              </a:rPr>
              <a:t>bool </a:t>
            </a:r>
            <a:r>
              <a:rPr lang="en-US" altLang="zh-CN" sz="2000" smtClean="0">
                <a:solidFill>
                  <a:srgbClr val="FF0000"/>
                </a:solidFill>
                <a:latin typeface="Times New Roman" pitchFamily="18" charset="0"/>
                <a:ea typeface="仿宋" pitchFamily="49" charset="-122"/>
                <a:cs typeface="Times New Roman" pitchFamily="18" charset="0"/>
              </a:rPr>
              <a:t>empty</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判断堆是否为空</a:t>
            </a:r>
          </a:p>
          <a:p>
            <a:pPr algn="l"/>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a:r>
              <a:rPr lang="en-US" altLang="zh-CN" sz="2000" smtClean="0">
                <a:solidFill>
                  <a:srgbClr val="0000FF"/>
                </a:solidFill>
                <a:latin typeface="Times New Roman" pitchFamily="18" charset="0"/>
                <a:ea typeface="仿宋" pitchFamily="49" charset="-122"/>
                <a:cs typeface="Times New Roman" pitchFamily="18" charset="0"/>
              </a:rPr>
              <a:t>      return n==0;</a:t>
            </a:r>
            <a:endParaRPr lang="zh-CN" altLang="zh-CN" sz="2000" smtClean="0">
              <a:solidFill>
                <a:srgbClr val="0000FF"/>
              </a:solidFill>
              <a:latin typeface="Times New Roman" pitchFamily="18" charset="0"/>
              <a:ea typeface="仿宋" pitchFamily="49" charset="-122"/>
              <a:cs typeface="Times New Roman" pitchFamily="18" charset="0"/>
            </a:endParaRPr>
          </a:p>
          <a:p>
            <a:pPr algn="l"/>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83</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500034" y="1214422"/>
            <a:ext cx="4286280"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1.  priority_queue</a:t>
            </a:r>
            <a:r>
              <a:rPr lang="zh-CN" altLang="en-US" smtClean="0">
                <a:solidFill>
                  <a:schemeClr val="bg1"/>
                </a:solidFill>
                <a:latin typeface="微软雅黑" pitchFamily="34" charset="-122"/>
                <a:ea typeface="微软雅黑" pitchFamily="34" charset="-122"/>
              </a:rPr>
              <a:t>的特点</a:t>
            </a:r>
            <a:endParaRPr lang="zh-CN" altLang="zh-CN" smtClean="0">
              <a:solidFill>
                <a:schemeClr val="bg1"/>
              </a:solidFill>
              <a:latin typeface="微软雅黑" pitchFamily="34" charset="-122"/>
              <a:ea typeface="微软雅黑" pitchFamily="34" charset="-122"/>
            </a:endParaRPr>
          </a:p>
        </p:txBody>
      </p:sp>
      <p:sp>
        <p:nvSpPr>
          <p:cNvPr id="6" name="TextBox 5"/>
          <p:cNvSpPr txBox="1"/>
          <p:nvPr/>
        </p:nvSpPr>
        <p:spPr>
          <a:xfrm>
            <a:off x="571472" y="2071678"/>
            <a:ext cx="7858180" cy="268067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1200"/>
              </a:spcBef>
              <a:buBlip>
                <a:blip r:embed="rId3"/>
              </a:buBlip>
            </a:pPr>
            <a:r>
              <a:rPr lang="en-US" altLang="zh-CN" smtClean="0">
                <a:solidFill>
                  <a:srgbClr val="0000FF"/>
                </a:solidFill>
                <a:latin typeface="Times New Roman" pitchFamily="18" charset="0"/>
                <a:ea typeface="仿宋" pitchFamily="49" charset="-122"/>
                <a:cs typeface="Times New Roman" pitchFamily="18" charset="0"/>
              </a:rPr>
              <a:t>pq</a:t>
            </a:r>
            <a:r>
              <a:rPr lang="zh-CN" altLang="zh-CN" smtClean="0">
                <a:solidFill>
                  <a:srgbClr val="0000FF"/>
                </a:solidFill>
                <a:latin typeface="Times New Roman" pitchFamily="18" charset="0"/>
                <a:ea typeface="仿宋" pitchFamily="49" charset="-122"/>
                <a:cs typeface="Times New Roman" pitchFamily="18" charset="0"/>
              </a:rPr>
              <a:t>容器是用数组实现的，但是数组容量可以动态增加，容量无限。</a:t>
            </a:r>
          </a:p>
          <a:p>
            <a:pPr marL="457200" indent="-457200" algn="l">
              <a:lnSpc>
                <a:spcPts val="3000"/>
              </a:lnSpc>
              <a:spcBef>
                <a:spcPts val="1200"/>
              </a:spcBef>
              <a:buBlip>
                <a:blip r:embed="rId3"/>
              </a:buBlip>
            </a:pPr>
            <a:r>
              <a:rPr lang="zh-CN" altLang="zh-CN" smtClean="0">
                <a:solidFill>
                  <a:srgbClr val="0000FF"/>
                </a:solidFill>
                <a:latin typeface="Times New Roman" pitchFamily="18" charset="0"/>
                <a:ea typeface="仿宋" pitchFamily="49" charset="-122"/>
                <a:cs typeface="Times New Roman" pitchFamily="18" charset="0"/>
              </a:rPr>
              <a:t>定义</a:t>
            </a:r>
            <a:r>
              <a:rPr lang="en-US" altLang="zh-CN" smtClean="0">
                <a:solidFill>
                  <a:srgbClr val="0000FF"/>
                </a:solidFill>
                <a:latin typeface="Times New Roman" pitchFamily="18" charset="0"/>
                <a:ea typeface="仿宋" pitchFamily="49" charset="-122"/>
                <a:cs typeface="Times New Roman" pitchFamily="18" charset="0"/>
              </a:rPr>
              <a:t>pq</a:t>
            </a:r>
            <a:r>
              <a:rPr lang="zh-CN" altLang="zh-CN" smtClean="0">
                <a:solidFill>
                  <a:srgbClr val="0000FF"/>
                </a:solidFill>
                <a:latin typeface="Times New Roman" pitchFamily="18" charset="0"/>
                <a:ea typeface="仿宋" pitchFamily="49" charset="-122"/>
                <a:cs typeface="Times New Roman" pitchFamily="18" charset="0"/>
              </a:rPr>
              <a:t>容器时需要指定元素优先级的比较函数，默认为</a:t>
            </a:r>
            <a:r>
              <a:rPr lang="en-US" altLang="zh-CN" smtClean="0">
                <a:solidFill>
                  <a:srgbClr val="0000FF"/>
                </a:solidFill>
                <a:latin typeface="Times New Roman" pitchFamily="18" charset="0"/>
                <a:ea typeface="仿宋" pitchFamily="49" charset="-122"/>
                <a:cs typeface="Times New Roman" pitchFamily="18" charset="0"/>
              </a:rPr>
              <a:t>less&lt;T&gt;</a:t>
            </a:r>
            <a:r>
              <a:rPr lang="zh-CN" altLang="zh-CN" smtClean="0">
                <a:solidFill>
                  <a:srgbClr val="0000FF"/>
                </a:solidFill>
                <a:latin typeface="Times New Roman" pitchFamily="18" charset="0"/>
                <a:ea typeface="仿宋" pitchFamily="49" charset="-122"/>
                <a:cs typeface="Times New Roman" pitchFamily="18" charset="0"/>
              </a:rPr>
              <a:t>。</a:t>
            </a:r>
          </a:p>
          <a:p>
            <a:pPr marL="457200" indent="-457200" algn="l">
              <a:lnSpc>
                <a:spcPts val="3000"/>
              </a:lnSpc>
              <a:spcBef>
                <a:spcPts val="1200"/>
              </a:spcBef>
              <a:buBlip>
                <a:blip r:embed="rId3"/>
              </a:buBlip>
            </a:pPr>
            <a:r>
              <a:rPr lang="en-US" altLang="zh-CN" smtClean="0">
                <a:solidFill>
                  <a:srgbClr val="0000FF"/>
                </a:solidFill>
                <a:latin typeface="Times New Roman" pitchFamily="18" charset="0"/>
                <a:ea typeface="仿宋" pitchFamily="49" charset="-122"/>
                <a:cs typeface="Times New Roman" pitchFamily="18" charset="0"/>
              </a:rPr>
              <a:t>pq</a:t>
            </a:r>
            <a:r>
              <a:rPr lang="zh-CN" altLang="zh-CN" smtClean="0">
                <a:solidFill>
                  <a:srgbClr val="0000FF"/>
                </a:solidFill>
                <a:latin typeface="Times New Roman" pitchFamily="18" charset="0"/>
                <a:ea typeface="仿宋" pitchFamily="49" charset="-122"/>
                <a:cs typeface="Times New Roman" pitchFamily="18" charset="0"/>
              </a:rPr>
              <a:t>容器中的元素不允许顺序遍历，不支持</a:t>
            </a:r>
            <a:r>
              <a:rPr lang="en-US" altLang="zh-CN" smtClean="0">
                <a:solidFill>
                  <a:srgbClr val="0000FF"/>
                </a:solidFill>
                <a:latin typeface="Times New Roman" pitchFamily="18" charset="0"/>
                <a:ea typeface="仿宋" pitchFamily="49" charset="-122"/>
                <a:cs typeface="Times New Roman" pitchFamily="18" charset="0"/>
              </a:rPr>
              <a:t>begin()/end()</a:t>
            </a:r>
            <a:r>
              <a:rPr lang="zh-CN" altLang="zh-CN" smtClean="0">
                <a:solidFill>
                  <a:srgbClr val="0000FF"/>
                </a:solidFill>
                <a:latin typeface="Times New Roman" pitchFamily="18" charset="0"/>
                <a:ea typeface="仿宋" pitchFamily="49" charset="-122"/>
                <a:cs typeface="Times New Roman" pitchFamily="18" charset="0"/>
              </a:rPr>
              <a:t>和</a:t>
            </a:r>
            <a:r>
              <a:rPr lang="en-US" altLang="zh-CN" smtClean="0">
                <a:solidFill>
                  <a:srgbClr val="0000FF"/>
                </a:solidFill>
                <a:latin typeface="Times New Roman" pitchFamily="18" charset="0"/>
                <a:ea typeface="仿宋" pitchFamily="49" charset="-122"/>
                <a:cs typeface="Times New Roman" pitchFamily="18" charset="0"/>
              </a:rPr>
              <a:t>rbegin()/rend()</a:t>
            </a:r>
            <a:r>
              <a:rPr lang="zh-CN" altLang="zh-CN" smtClean="0">
                <a:solidFill>
                  <a:srgbClr val="0000FF"/>
                </a:solidFill>
                <a:latin typeface="Times New Roman" pitchFamily="18" charset="0"/>
                <a:ea typeface="仿宋" pitchFamily="49" charset="-122"/>
                <a:cs typeface="Times New Roman" pitchFamily="18" charset="0"/>
              </a:rPr>
              <a:t>迭代器函数。</a:t>
            </a:r>
            <a:endParaRPr lang="zh-CN" altLang="zh-CN">
              <a:solidFill>
                <a:srgbClr val="0000FF"/>
              </a:solidFill>
              <a:latin typeface="Times New Roman" pitchFamily="18" charset="0"/>
              <a:ea typeface="仿宋" pitchFamily="49" charset="-122"/>
              <a:cs typeface="Times New Roman" pitchFamily="18" charset="0"/>
            </a:endParaRPr>
          </a:p>
        </p:txBody>
      </p:sp>
      <p:sp>
        <p:nvSpPr>
          <p:cNvPr id="7" name="TextBox 6"/>
          <p:cNvSpPr txBox="1"/>
          <p:nvPr/>
        </p:nvSpPr>
        <p:spPr>
          <a:xfrm>
            <a:off x="428596" y="357166"/>
            <a:ext cx="585791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2.4.3 priority_queue</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优先队列容器</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84</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500042"/>
            <a:ext cx="4357718"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2.  </a:t>
            </a:r>
            <a:r>
              <a:rPr lang="zh-CN" altLang="en-US" smtClean="0">
                <a:solidFill>
                  <a:schemeClr val="bg1"/>
                </a:solidFill>
                <a:latin typeface="微软雅黑" pitchFamily="34" charset="-122"/>
                <a:ea typeface="微软雅黑" pitchFamily="34" charset="-122"/>
              </a:rPr>
              <a:t>定义</a:t>
            </a:r>
            <a:r>
              <a:rPr lang="en-US" altLang="zh-CN" smtClean="0">
                <a:solidFill>
                  <a:schemeClr val="bg1"/>
                </a:solidFill>
                <a:latin typeface="微软雅黑" pitchFamily="34" charset="-122"/>
                <a:ea typeface="微软雅黑" pitchFamily="34" charset="-122"/>
              </a:rPr>
              <a:t>priority_queue</a:t>
            </a:r>
            <a:r>
              <a:rPr lang="zh-CN" altLang="en-US" smtClean="0">
                <a:solidFill>
                  <a:schemeClr val="bg1"/>
                </a:solidFill>
                <a:latin typeface="微软雅黑" pitchFamily="34" charset="-122"/>
                <a:ea typeface="微软雅黑" pitchFamily="34" charset="-122"/>
              </a:rPr>
              <a:t>容器</a:t>
            </a:r>
            <a:endParaRPr lang="zh-CN" altLang="zh-CN" smtClean="0">
              <a:solidFill>
                <a:schemeClr val="bg1"/>
              </a:solidFill>
              <a:latin typeface="微软雅黑" pitchFamily="34" charset="-122"/>
              <a:ea typeface="微软雅黑" pitchFamily="34" charset="-122"/>
            </a:endParaRPr>
          </a:p>
        </p:txBody>
      </p:sp>
      <p:sp>
        <p:nvSpPr>
          <p:cNvPr id="5" name="TextBox 4"/>
          <p:cNvSpPr txBox="1"/>
          <p:nvPr/>
        </p:nvSpPr>
        <p:spPr>
          <a:xfrm>
            <a:off x="571472" y="2285992"/>
            <a:ext cx="7715304" cy="175734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1200"/>
              </a:spcBef>
              <a:buBlip>
                <a:blip r:embed="rId3"/>
              </a:buBlip>
            </a:pPr>
            <a:r>
              <a:rPr lang="zh-CN" altLang="zh-CN" smtClean="0">
                <a:solidFill>
                  <a:srgbClr val="0000FF"/>
                </a:solidFill>
                <a:latin typeface="Times New Roman" pitchFamily="18" charset="0"/>
                <a:ea typeface="仿宋" pitchFamily="49" charset="-122"/>
                <a:cs typeface="Times New Roman" pitchFamily="18" charset="0"/>
              </a:rPr>
              <a:t>默认是</a:t>
            </a:r>
            <a:r>
              <a:rPr lang="en-US" altLang="zh-CN" smtClean="0">
                <a:solidFill>
                  <a:srgbClr val="0000FF"/>
                </a:solidFill>
                <a:latin typeface="Times New Roman" pitchFamily="18" charset="0"/>
                <a:ea typeface="仿宋" pitchFamily="49" charset="-122"/>
                <a:cs typeface="Times New Roman" pitchFamily="18" charset="0"/>
              </a:rPr>
              <a:t>less&lt;T&gt;</a:t>
            </a:r>
            <a:r>
              <a:rPr lang="zh-CN" altLang="zh-CN" smtClean="0">
                <a:solidFill>
                  <a:srgbClr val="0000FF"/>
                </a:solidFill>
                <a:latin typeface="Times New Roman" pitchFamily="18" charset="0"/>
                <a:ea typeface="仿宋" pitchFamily="49" charset="-122"/>
                <a:cs typeface="Times New Roman" pitchFamily="18" charset="0"/>
              </a:rPr>
              <a:t>（小于关系函数）作为关系函数，元素值越大优先级的越高（即默认创建大根堆）</a:t>
            </a:r>
            <a:r>
              <a:rPr lang="en-US" altLang="zh-CN" smtClean="0">
                <a:solidFill>
                  <a:srgbClr val="0000FF"/>
                </a:solidFill>
                <a:latin typeface="Times New Roman" pitchFamily="18" charset="0"/>
                <a:ea typeface="仿宋" pitchFamily="49" charset="-122"/>
                <a:cs typeface="Times New Roman" pitchFamily="18" charset="0"/>
              </a:rPr>
              <a:t>.</a:t>
            </a:r>
          </a:p>
          <a:p>
            <a:pPr marL="457200" indent="-457200" algn="l">
              <a:lnSpc>
                <a:spcPts val="3000"/>
              </a:lnSpc>
              <a:spcBef>
                <a:spcPts val="1200"/>
              </a:spcBef>
              <a:buBlip>
                <a:blip r:embed="rId3"/>
              </a:buBlip>
            </a:pPr>
            <a:r>
              <a:rPr lang="zh-CN" altLang="zh-CN" smtClean="0">
                <a:solidFill>
                  <a:srgbClr val="0000FF"/>
                </a:solidFill>
                <a:latin typeface="Times New Roman" pitchFamily="18" charset="0"/>
                <a:ea typeface="仿宋" pitchFamily="49" charset="-122"/>
                <a:cs typeface="Times New Roman" pitchFamily="18" charset="0"/>
              </a:rPr>
              <a:t>可以改为以</a:t>
            </a:r>
            <a:r>
              <a:rPr lang="en-US" altLang="zh-CN" smtClean="0">
                <a:solidFill>
                  <a:srgbClr val="0000FF"/>
                </a:solidFill>
                <a:latin typeface="Times New Roman" pitchFamily="18" charset="0"/>
                <a:ea typeface="仿宋" pitchFamily="49" charset="-122"/>
                <a:cs typeface="Times New Roman" pitchFamily="18" charset="0"/>
              </a:rPr>
              <a:t>greater&lt;T&gt;</a:t>
            </a:r>
            <a:r>
              <a:rPr lang="zh-CN" altLang="zh-CN" smtClean="0">
                <a:solidFill>
                  <a:srgbClr val="0000FF"/>
                </a:solidFill>
                <a:latin typeface="Times New Roman" pitchFamily="18" charset="0"/>
                <a:ea typeface="仿宋" pitchFamily="49" charset="-122"/>
                <a:cs typeface="Times New Roman" pitchFamily="18" charset="0"/>
              </a:rPr>
              <a:t>作为关系函数，这样元素值越小优先级的越高（即创建小根堆）。</a:t>
            </a:r>
            <a:endParaRPr lang="zh-CN" altLang="zh-CN">
              <a:solidFill>
                <a:srgbClr val="0000FF"/>
              </a:solidFill>
              <a:latin typeface="Times New Roman" pitchFamily="18" charset="0"/>
              <a:ea typeface="仿宋" pitchFamily="49" charset="-122"/>
              <a:cs typeface="Times New Roman" pitchFamily="18" charset="0"/>
            </a:endParaRPr>
          </a:p>
        </p:txBody>
      </p:sp>
      <p:sp>
        <p:nvSpPr>
          <p:cNvPr id="6" name="TextBox 5"/>
          <p:cNvSpPr txBox="1"/>
          <p:nvPr/>
        </p:nvSpPr>
        <p:spPr>
          <a:xfrm>
            <a:off x="500034" y="1428736"/>
            <a:ext cx="4500594"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rPr>
              <a:t>1</a:t>
            </a:r>
            <a:r>
              <a:rPr lang="zh-CN"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rPr>
              <a:t>）元素为内置数据类型的堆</a:t>
            </a: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85</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214282" y="1011774"/>
            <a:ext cx="8501122" cy="498899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1200"/>
              </a:spcBef>
              <a:buBlip>
                <a:blip r:embed="rId3"/>
              </a:buBlip>
            </a:pPr>
            <a:r>
              <a:rPr lang="zh-CN" altLang="zh-CN" smtClean="0">
                <a:solidFill>
                  <a:srgbClr val="0000FF"/>
                </a:solidFill>
                <a:latin typeface="Times New Roman" pitchFamily="18" charset="0"/>
                <a:ea typeface="仿宋" pitchFamily="49" charset="-122"/>
                <a:cs typeface="Times New Roman" pitchFamily="18" charset="0"/>
              </a:rPr>
              <a:t>在结构体类型中重载</a:t>
            </a:r>
            <a:r>
              <a:rPr lang="en-US" altLang="zh-CN" smtClean="0">
                <a:solidFill>
                  <a:srgbClr val="0000FF"/>
                </a:solidFill>
                <a:latin typeface="Times New Roman" pitchFamily="18" charset="0"/>
                <a:ea typeface="仿宋" pitchFamily="49" charset="-122"/>
                <a:cs typeface="Times New Roman" pitchFamily="18" charset="0"/>
              </a:rPr>
              <a:t>&lt;</a:t>
            </a:r>
            <a:r>
              <a:rPr lang="zh-CN" altLang="zh-CN" smtClean="0">
                <a:solidFill>
                  <a:srgbClr val="0000FF"/>
                </a:solidFill>
                <a:latin typeface="Times New Roman" pitchFamily="18" charset="0"/>
                <a:ea typeface="仿宋" pitchFamily="49" charset="-122"/>
                <a:cs typeface="Times New Roman" pitchFamily="18" charset="0"/>
              </a:rPr>
              <a:t>运算符，以指定优先级，如</a:t>
            </a:r>
            <a:r>
              <a:rPr lang="en-US" altLang="zh-CN" smtClean="0">
                <a:solidFill>
                  <a:srgbClr val="006600"/>
                </a:solidFill>
                <a:latin typeface="Times New Roman" pitchFamily="18" charset="0"/>
                <a:ea typeface="仿宋" pitchFamily="49" charset="-122"/>
                <a:cs typeface="Times New Roman" pitchFamily="18" charset="0"/>
              </a:rPr>
              <a:t>priority_queue&lt;Stud&gt; pq1</a:t>
            </a:r>
            <a:r>
              <a:rPr lang="zh-CN" altLang="zh-CN" smtClean="0">
                <a:solidFill>
                  <a:srgbClr val="0000FF"/>
                </a:solidFill>
                <a:latin typeface="Times New Roman" pitchFamily="18" charset="0"/>
                <a:ea typeface="仿宋" pitchFamily="49" charset="-122"/>
                <a:cs typeface="Times New Roman" pitchFamily="18" charset="0"/>
              </a:rPr>
              <a:t>调用默认的</a:t>
            </a:r>
            <a:r>
              <a:rPr lang="en-US" altLang="zh-CN" smtClean="0">
                <a:solidFill>
                  <a:srgbClr val="0000FF"/>
                </a:solidFill>
                <a:latin typeface="Times New Roman" pitchFamily="18" charset="0"/>
                <a:ea typeface="仿宋" pitchFamily="49" charset="-122"/>
                <a:cs typeface="Times New Roman" pitchFamily="18" charset="0"/>
              </a:rPr>
              <a:t>&lt;</a:t>
            </a:r>
            <a:r>
              <a:rPr lang="zh-CN" altLang="zh-CN" smtClean="0">
                <a:solidFill>
                  <a:srgbClr val="0000FF"/>
                </a:solidFill>
                <a:latin typeface="Times New Roman" pitchFamily="18" charset="0"/>
                <a:ea typeface="仿宋" pitchFamily="49" charset="-122"/>
                <a:cs typeface="Times New Roman" pitchFamily="18" charset="0"/>
              </a:rPr>
              <a:t>运算符创建堆</a:t>
            </a:r>
            <a:r>
              <a:rPr lang="en-US" altLang="zh-CN" smtClean="0">
                <a:solidFill>
                  <a:srgbClr val="0000FF"/>
                </a:solidFill>
                <a:latin typeface="Times New Roman" pitchFamily="18" charset="0"/>
                <a:ea typeface="仿宋" pitchFamily="49" charset="-122"/>
                <a:cs typeface="Times New Roman" pitchFamily="18" charset="0"/>
              </a:rPr>
              <a:t>pq1</a:t>
            </a:r>
            <a:r>
              <a:rPr lang="zh-CN" altLang="zh-CN" smtClean="0">
                <a:solidFill>
                  <a:srgbClr val="0000FF"/>
                </a:solidFill>
                <a:latin typeface="Times New Roman" pitchFamily="18" charset="0"/>
                <a:ea typeface="仿宋" pitchFamily="49" charset="-122"/>
                <a:cs typeface="Times New Roman" pitchFamily="18" charset="0"/>
              </a:rPr>
              <a:t>（是大根堆还是小根堆由</a:t>
            </a:r>
            <a:r>
              <a:rPr lang="en-US" altLang="zh-CN" smtClean="0">
                <a:solidFill>
                  <a:srgbClr val="0000FF"/>
                </a:solidFill>
                <a:latin typeface="Times New Roman" pitchFamily="18" charset="0"/>
                <a:ea typeface="仿宋" pitchFamily="49" charset="-122"/>
                <a:cs typeface="Times New Roman" pitchFamily="18" charset="0"/>
              </a:rPr>
              <a:t>&lt;</a:t>
            </a:r>
            <a:r>
              <a:rPr lang="zh-CN" altLang="zh-CN" smtClean="0">
                <a:solidFill>
                  <a:srgbClr val="0000FF"/>
                </a:solidFill>
                <a:latin typeface="Times New Roman" pitchFamily="18" charset="0"/>
                <a:ea typeface="仿宋" pitchFamily="49" charset="-122"/>
                <a:cs typeface="Times New Roman" pitchFamily="18" charset="0"/>
              </a:rPr>
              <a:t>重载函数体确定）。</a:t>
            </a:r>
          </a:p>
          <a:p>
            <a:pPr marL="457200" indent="-457200" algn="l">
              <a:lnSpc>
                <a:spcPts val="3000"/>
              </a:lnSpc>
              <a:spcBef>
                <a:spcPts val="1200"/>
              </a:spcBef>
              <a:buBlip>
                <a:blip r:embed="rId3"/>
              </a:buBlip>
            </a:pPr>
            <a:r>
              <a:rPr lang="zh-CN" altLang="zh-CN" smtClean="0">
                <a:solidFill>
                  <a:srgbClr val="0000FF"/>
                </a:solidFill>
                <a:latin typeface="Times New Roman" pitchFamily="18" charset="0"/>
                <a:ea typeface="仿宋" pitchFamily="49" charset="-122"/>
                <a:cs typeface="Times New Roman" pitchFamily="18" charset="0"/>
              </a:rPr>
              <a:t>在结构体类型中重载</a:t>
            </a:r>
            <a:r>
              <a:rPr lang="en-US" altLang="zh-CN" smtClean="0">
                <a:solidFill>
                  <a:srgbClr val="0000FF"/>
                </a:solidFill>
                <a:latin typeface="Times New Roman" pitchFamily="18" charset="0"/>
                <a:ea typeface="仿宋" pitchFamily="49" charset="-122"/>
                <a:cs typeface="Times New Roman" pitchFamily="18" charset="0"/>
              </a:rPr>
              <a:t>&gt;</a:t>
            </a:r>
            <a:r>
              <a:rPr lang="zh-CN" altLang="zh-CN" smtClean="0">
                <a:solidFill>
                  <a:srgbClr val="0000FF"/>
                </a:solidFill>
                <a:latin typeface="Times New Roman" pitchFamily="18" charset="0"/>
                <a:ea typeface="仿宋" pitchFamily="49" charset="-122"/>
                <a:cs typeface="Times New Roman" pitchFamily="18" charset="0"/>
              </a:rPr>
              <a:t>运算符，以指定优先级，如</a:t>
            </a:r>
            <a:r>
              <a:rPr lang="en-US" altLang="zh-CN" smtClean="0">
                <a:solidFill>
                  <a:srgbClr val="006600"/>
                </a:solidFill>
                <a:latin typeface="Times New Roman" pitchFamily="18" charset="0"/>
                <a:ea typeface="仿宋" pitchFamily="49" charset="-122"/>
                <a:cs typeface="Times New Roman" pitchFamily="18" charset="0"/>
              </a:rPr>
              <a:t>priority_queue&lt;Stud</a:t>
            </a:r>
            <a:r>
              <a:rPr lang="zh-CN" altLang="zh-CN" smtClean="0">
                <a:solidFill>
                  <a:srgbClr val="006600"/>
                </a:solidFill>
                <a:latin typeface="Times New Roman" pitchFamily="18" charset="0"/>
                <a:ea typeface="仿宋" pitchFamily="49" charset="-122"/>
                <a:cs typeface="Times New Roman" pitchFamily="18" charset="0"/>
              </a:rPr>
              <a:t>，</a:t>
            </a:r>
            <a:r>
              <a:rPr lang="en-US" altLang="zh-CN" smtClean="0">
                <a:solidFill>
                  <a:srgbClr val="006600"/>
                </a:solidFill>
                <a:latin typeface="Times New Roman" pitchFamily="18" charset="0"/>
                <a:ea typeface="仿宋" pitchFamily="49" charset="-122"/>
                <a:cs typeface="Times New Roman" pitchFamily="18" charset="0"/>
              </a:rPr>
              <a:t>vector&lt;Stud&gt;</a:t>
            </a:r>
            <a:r>
              <a:rPr lang="zh-CN" altLang="zh-CN" smtClean="0">
                <a:solidFill>
                  <a:srgbClr val="006600"/>
                </a:solidFill>
                <a:latin typeface="Times New Roman" pitchFamily="18" charset="0"/>
                <a:ea typeface="仿宋" pitchFamily="49" charset="-122"/>
                <a:cs typeface="Times New Roman" pitchFamily="18" charset="0"/>
              </a:rPr>
              <a:t>，</a:t>
            </a:r>
            <a:r>
              <a:rPr lang="en-US" altLang="zh-CN" smtClean="0">
                <a:solidFill>
                  <a:srgbClr val="006600"/>
                </a:solidFill>
                <a:latin typeface="Times New Roman" pitchFamily="18" charset="0"/>
                <a:ea typeface="仿宋" pitchFamily="49" charset="-122"/>
                <a:cs typeface="Times New Roman" pitchFamily="18" charset="0"/>
              </a:rPr>
              <a:t>greater&lt;Stud&gt;&gt; pq2</a:t>
            </a:r>
            <a:r>
              <a:rPr lang="zh-CN" altLang="zh-CN" smtClean="0">
                <a:solidFill>
                  <a:srgbClr val="0000FF"/>
                </a:solidFill>
                <a:latin typeface="Times New Roman" pitchFamily="18" charset="0"/>
                <a:ea typeface="仿宋" pitchFamily="49" charset="-122"/>
                <a:cs typeface="Times New Roman" pitchFamily="18" charset="0"/>
              </a:rPr>
              <a:t>调用重载</a:t>
            </a:r>
            <a:r>
              <a:rPr lang="en-US" altLang="zh-CN" smtClean="0">
                <a:solidFill>
                  <a:srgbClr val="0000FF"/>
                </a:solidFill>
                <a:latin typeface="Times New Roman" pitchFamily="18" charset="0"/>
                <a:ea typeface="仿宋" pitchFamily="49" charset="-122"/>
                <a:cs typeface="Times New Roman" pitchFamily="18" charset="0"/>
              </a:rPr>
              <a:t>&gt;</a:t>
            </a:r>
            <a:r>
              <a:rPr lang="zh-CN" altLang="zh-CN" smtClean="0">
                <a:solidFill>
                  <a:srgbClr val="0000FF"/>
                </a:solidFill>
                <a:latin typeface="Times New Roman" pitchFamily="18" charset="0"/>
                <a:ea typeface="仿宋" pitchFamily="49" charset="-122"/>
                <a:cs typeface="Times New Roman" pitchFamily="18" charset="0"/>
              </a:rPr>
              <a:t>运算符创建堆</a:t>
            </a:r>
            <a:r>
              <a:rPr lang="en-US" altLang="zh-CN" smtClean="0">
                <a:solidFill>
                  <a:srgbClr val="0000FF"/>
                </a:solidFill>
                <a:latin typeface="Times New Roman" pitchFamily="18" charset="0"/>
                <a:ea typeface="仿宋" pitchFamily="49" charset="-122"/>
                <a:cs typeface="Times New Roman" pitchFamily="18" charset="0"/>
              </a:rPr>
              <a:t>pq2</a:t>
            </a:r>
            <a:r>
              <a:rPr lang="zh-CN" altLang="zh-CN" smtClean="0">
                <a:solidFill>
                  <a:srgbClr val="0000FF"/>
                </a:solidFill>
                <a:latin typeface="Times New Roman" pitchFamily="18" charset="0"/>
                <a:ea typeface="仿宋" pitchFamily="49" charset="-122"/>
                <a:cs typeface="Times New Roman" pitchFamily="18" charset="0"/>
              </a:rPr>
              <a:t>，此时需要指定优先队列的低层容器（这里为</a:t>
            </a:r>
            <a:r>
              <a:rPr lang="en-US" altLang="zh-CN" smtClean="0">
                <a:solidFill>
                  <a:srgbClr val="0000FF"/>
                </a:solidFill>
                <a:latin typeface="Times New Roman" pitchFamily="18" charset="0"/>
                <a:ea typeface="仿宋" pitchFamily="49" charset="-122"/>
                <a:cs typeface="Times New Roman" pitchFamily="18" charset="0"/>
              </a:rPr>
              <a:t>vector</a:t>
            </a:r>
            <a:r>
              <a:rPr lang="zh-CN" altLang="zh-CN" smtClean="0">
                <a:solidFill>
                  <a:srgbClr val="0000FF"/>
                </a:solidFill>
                <a:latin typeface="Times New Roman" pitchFamily="18" charset="0"/>
                <a:ea typeface="仿宋" pitchFamily="49" charset="-122"/>
                <a:cs typeface="Times New Roman" pitchFamily="18" charset="0"/>
              </a:rPr>
              <a:t>，也可以是</a:t>
            </a:r>
            <a:r>
              <a:rPr lang="en-US" altLang="zh-CN" smtClean="0">
                <a:solidFill>
                  <a:srgbClr val="0000FF"/>
                </a:solidFill>
                <a:latin typeface="Times New Roman" pitchFamily="18" charset="0"/>
                <a:ea typeface="仿宋" pitchFamily="49" charset="-122"/>
                <a:cs typeface="Times New Roman" pitchFamily="18" charset="0"/>
              </a:rPr>
              <a:t>deque</a:t>
            </a:r>
            <a:r>
              <a:rPr lang="zh-CN" altLang="zh-CN" smtClean="0">
                <a:solidFill>
                  <a:srgbClr val="0000FF"/>
                </a:solidFill>
                <a:latin typeface="Times New Roman" pitchFamily="18" charset="0"/>
                <a:ea typeface="仿宋" pitchFamily="49" charset="-122"/>
                <a:cs typeface="Times New Roman" pitchFamily="18" charset="0"/>
              </a:rPr>
              <a:t>）。</a:t>
            </a:r>
          </a:p>
          <a:p>
            <a:pPr marL="457200" indent="-457200" algn="l">
              <a:lnSpc>
                <a:spcPts val="3000"/>
              </a:lnSpc>
              <a:spcBef>
                <a:spcPts val="1200"/>
              </a:spcBef>
              <a:buBlip>
                <a:blip r:embed="rId3"/>
              </a:buBlip>
            </a:pPr>
            <a:r>
              <a:rPr lang="zh-CN" altLang="zh-CN" smtClean="0">
                <a:solidFill>
                  <a:srgbClr val="0000FF"/>
                </a:solidFill>
                <a:latin typeface="Times New Roman" pitchFamily="18" charset="0"/>
                <a:ea typeface="仿宋" pitchFamily="49" charset="-122"/>
                <a:cs typeface="Times New Roman" pitchFamily="18" charset="0"/>
              </a:rPr>
              <a:t>自定义包含关系比较函数</a:t>
            </a:r>
            <a:r>
              <a:rPr lang="en-US" altLang="zh-CN" smtClean="0">
                <a:solidFill>
                  <a:srgbClr val="0000FF"/>
                </a:solidFill>
                <a:latin typeface="Times New Roman" pitchFamily="18" charset="0"/>
                <a:ea typeface="仿宋" pitchFamily="49" charset="-122"/>
                <a:cs typeface="Times New Roman" pitchFamily="18" charset="0"/>
              </a:rPr>
              <a:t>()</a:t>
            </a:r>
            <a:r>
              <a:rPr lang="zh-CN" altLang="zh-CN" smtClean="0">
                <a:solidFill>
                  <a:srgbClr val="0000FF"/>
                </a:solidFill>
                <a:latin typeface="Times New Roman" pitchFamily="18" charset="0"/>
                <a:ea typeface="仿宋" pitchFamily="49" charset="-122"/>
                <a:cs typeface="Times New Roman" pitchFamily="18" charset="0"/>
              </a:rPr>
              <a:t>的结构体</a:t>
            </a:r>
            <a:r>
              <a:rPr lang="en-US" altLang="zh-CN" smtClean="0">
                <a:solidFill>
                  <a:srgbClr val="0000FF"/>
                </a:solidFill>
                <a:latin typeface="Times New Roman" pitchFamily="18" charset="0"/>
                <a:ea typeface="仿宋" pitchFamily="49" charset="-122"/>
                <a:cs typeface="Times New Roman" pitchFamily="18" charset="0"/>
              </a:rPr>
              <a:t>Cmp</a:t>
            </a:r>
            <a:r>
              <a:rPr lang="zh-CN" altLang="zh-CN" smtClean="0">
                <a:solidFill>
                  <a:srgbClr val="0000FF"/>
                </a:solidFill>
                <a:latin typeface="Times New Roman" pitchFamily="18" charset="0"/>
                <a:ea typeface="仿宋" pitchFamily="49" charset="-122"/>
                <a:cs typeface="Times New Roman" pitchFamily="18" charset="0"/>
              </a:rPr>
              <a:t>，在关系比较函数</a:t>
            </a:r>
            <a:r>
              <a:rPr lang="en-US" altLang="zh-CN" smtClean="0">
                <a:solidFill>
                  <a:srgbClr val="0000FF"/>
                </a:solidFill>
                <a:latin typeface="Times New Roman" pitchFamily="18" charset="0"/>
                <a:ea typeface="仿宋" pitchFamily="49" charset="-122"/>
                <a:cs typeface="Times New Roman" pitchFamily="18" charset="0"/>
              </a:rPr>
              <a:t>()</a:t>
            </a:r>
            <a:r>
              <a:rPr lang="zh-CN" altLang="zh-CN" smtClean="0">
                <a:solidFill>
                  <a:srgbClr val="0000FF"/>
                </a:solidFill>
                <a:latin typeface="Times New Roman" pitchFamily="18" charset="0"/>
                <a:ea typeface="仿宋" pitchFamily="49" charset="-122"/>
                <a:cs typeface="Times New Roman" pitchFamily="18" charset="0"/>
              </a:rPr>
              <a:t>中指定优先级方式，如</a:t>
            </a:r>
            <a:r>
              <a:rPr lang="en-US" altLang="zh-CN" smtClean="0">
                <a:solidFill>
                  <a:srgbClr val="006600"/>
                </a:solidFill>
                <a:latin typeface="Times New Roman" pitchFamily="18" charset="0"/>
                <a:ea typeface="仿宋" pitchFamily="49" charset="-122"/>
                <a:cs typeface="Times New Roman" pitchFamily="18" charset="0"/>
              </a:rPr>
              <a:t>priority_queue&lt;Stud,vector&lt;Stud&gt;,Cmp&gt; pq3</a:t>
            </a:r>
            <a:r>
              <a:rPr lang="zh-CN" altLang="zh-CN" smtClean="0">
                <a:solidFill>
                  <a:srgbClr val="0000FF"/>
                </a:solidFill>
                <a:latin typeface="Times New Roman" pitchFamily="18" charset="0"/>
                <a:ea typeface="仿宋" pitchFamily="49" charset="-122"/>
                <a:cs typeface="Times New Roman" pitchFamily="18" charset="0"/>
              </a:rPr>
              <a:t>调用</a:t>
            </a:r>
            <a:r>
              <a:rPr lang="en-US" altLang="zh-CN" smtClean="0">
                <a:solidFill>
                  <a:srgbClr val="0000FF"/>
                </a:solidFill>
                <a:latin typeface="Times New Roman" pitchFamily="18" charset="0"/>
                <a:ea typeface="仿宋" pitchFamily="49" charset="-122"/>
                <a:cs typeface="Times New Roman" pitchFamily="18" charset="0"/>
              </a:rPr>
              <a:t>Cmp</a:t>
            </a:r>
            <a:r>
              <a:rPr lang="zh-CN" altLang="zh-CN" smtClean="0">
                <a:solidFill>
                  <a:srgbClr val="0000FF"/>
                </a:solidFill>
                <a:latin typeface="Times New Roman" pitchFamily="18" charset="0"/>
                <a:ea typeface="仿宋" pitchFamily="49" charset="-122"/>
                <a:cs typeface="Times New Roman" pitchFamily="18" charset="0"/>
              </a:rPr>
              <a:t>的</a:t>
            </a:r>
            <a:r>
              <a:rPr lang="en-US" altLang="zh-CN" smtClean="0">
                <a:solidFill>
                  <a:srgbClr val="0000FF"/>
                </a:solidFill>
                <a:latin typeface="Times New Roman" pitchFamily="18" charset="0"/>
                <a:ea typeface="仿宋" pitchFamily="49" charset="-122"/>
                <a:cs typeface="Times New Roman" pitchFamily="18" charset="0"/>
              </a:rPr>
              <a:t>()</a:t>
            </a:r>
            <a:r>
              <a:rPr lang="zh-CN" altLang="zh-CN" smtClean="0">
                <a:solidFill>
                  <a:srgbClr val="0000FF"/>
                </a:solidFill>
                <a:latin typeface="Times New Roman" pitchFamily="18" charset="0"/>
                <a:ea typeface="仿宋" pitchFamily="49" charset="-122"/>
                <a:cs typeface="Times New Roman" pitchFamily="18" charset="0"/>
              </a:rPr>
              <a:t>运算符创建堆</a:t>
            </a:r>
            <a:r>
              <a:rPr lang="en-US" altLang="zh-CN" smtClean="0">
                <a:solidFill>
                  <a:srgbClr val="0000FF"/>
                </a:solidFill>
                <a:latin typeface="Times New Roman" pitchFamily="18" charset="0"/>
                <a:ea typeface="仿宋" pitchFamily="49" charset="-122"/>
                <a:cs typeface="Times New Roman" pitchFamily="18" charset="0"/>
              </a:rPr>
              <a:t>pq3</a:t>
            </a:r>
            <a:r>
              <a:rPr lang="zh-CN" altLang="zh-CN" smtClean="0">
                <a:solidFill>
                  <a:srgbClr val="0000FF"/>
                </a:solidFill>
                <a:latin typeface="Times New Roman" pitchFamily="18" charset="0"/>
                <a:ea typeface="仿宋" pitchFamily="49" charset="-122"/>
                <a:cs typeface="Times New Roman" pitchFamily="18" charset="0"/>
              </a:rPr>
              <a:t>，此时需要指定优先队列的低层容器（这里为</a:t>
            </a:r>
            <a:r>
              <a:rPr lang="en-US" altLang="zh-CN" smtClean="0">
                <a:solidFill>
                  <a:srgbClr val="0000FF"/>
                </a:solidFill>
                <a:latin typeface="Times New Roman" pitchFamily="18" charset="0"/>
                <a:ea typeface="仿宋" pitchFamily="49" charset="-122"/>
                <a:cs typeface="Times New Roman" pitchFamily="18" charset="0"/>
              </a:rPr>
              <a:t>vector</a:t>
            </a:r>
            <a:r>
              <a:rPr lang="zh-CN" altLang="zh-CN" smtClean="0">
                <a:solidFill>
                  <a:srgbClr val="0000FF"/>
                </a:solidFill>
                <a:latin typeface="Times New Roman" pitchFamily="18" charset="0"/>
                <a:ea typeface="仿宋" pitchFamily="49" charset="-122"/>
                <a:cs typeface="Times New Roman" pitchFamily="18" charset="0"/>
              </a:rPr>
              <a:t>，也可以是</a:t>
            </a:r>
            <a:r>
              <a:rPr lang="en-US" altLang="zh-CN" smtClean="0">
                <a:solidFill>
                  <a:srgbClr val="0000FF"/>
                </a:solidFill>
                <a:latin typeface="Times New Roman" pitchFamily="18" charset="0"/>
                <a:ea typeface="仿宋" pitchFamily="49" charset="-122"/>
                <a:cs typeface="Times New Roman" pitchFamily="18" charset="0"/>
              </a:rPr>
              <a:t>deque</a:t>
            </a:r>
            <a:r>
              <a:rPr lang="zh-CN" altLang="zh-CN" smtClean="0">
                <a:solidFill>
                  <a:srgbClr val="0000FF"/>
                </a:solidFill>
                <a:latin typeface="Times New Roman" pitchFamily="18" charset="0"/>
                <a:ea typeface="仿宋" pitchFamily="49" charset="-122"/>
                <a:cs typeface="Times New Roman" pitchFamily="18" charset="0"/>
              </a:rPr>
              <a:t>）。</a:t>
            </a:r>
            <a:endParaRPr lang="zh-CN" altLang="zh-CN">
              <a:solidFill>
                <a:srgbClr val="0000FF"/>
              </a:solidFill>
              <a:latin typeface="Times New Roman" pitchFamily="18" charset="0"/>
              <a:ea typeface="仿宋" pitchFamily="49" charset="-122"/>
              <a:cs typeface="Times New Roman" pitchFamily="18" charset="0"/>
            </a:endParaRPr>
          </a:p>
        </p:txBody>
      </p:sp>
      <p:sp>
        <p:nvSpPr>
          <p:cNvPr id="6" name="TextBox 5"/>
          <p:cNvSpPr txBox="1"/>
          <p:nvPr/>
        </p:nvSpPr>
        <p:spPr>
          <a:xfrm>
            <a:off x="285720" y="214290"/>
            <a:ext cx="4286280"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2</a:t>
            </a:r>
            <a:r>
              <a:rPr lang="zh-CN"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）元素为自定义类型的堆</a:t>
            </a:r>
            <a:endParaRPr lang="zh-CN"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86</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500042"/>
            <a:ext cx="4643470"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3.  priority_queue</a:t>
            </a:r>
            <a:r>
              <a:rPr lang="zh-CN" altLang="en-US" smtClean="0">
                <a:solidFill>
                  <a:schemeClr val="bg1"/>
                </a:solidFill>
                <a:latin typeface="微软雅黑" pitchFamily="34" charset="-122"/>
                <a:ea typeface="微软雅黑" pitchFamily="34" charset="-122"/>
              </a:rPr>
              <a:t>的成员函数</a:t>
            </a:r>
            <a:endParaRPr lang="zh-CN" altLang="zh-CN" smtClean="0">
              <a:solidFill>
                <a:schemeClr val="bg1"/>
              </a:solidFill>
              <a:latin typeface="微软雅黑" pitchFamily="34" charset="-122"/>
              <a:ea typeface="微软雅黑" pitchFamily="34" charset="-122"/>
            </a:endParaRPr>
          </a:p>
        </p:txBody>
      </p:sp>
      <p:graphicFrame>
        <p:nvGraphicFramePr>
          <p:cNvPr id="5" name="表格 4"/>
          <p:cNvGraphicFramePr>
            <a:graphicFrameLocks noGrp="1"/>
          </p:cNvGraphicFramePr>
          <p:nvPr/>
        </p:nvGraphicFramePr>
        <p:xfrm>
          <a:off x="785786" y="1332610"/>
          <a:ext cx="6357982" cy="2525017"/>
        </p:xfrm>
        <a:graphic>
          <a:graphicData uri="http://schemas.openxmlformats.org/drawingml/2006/table">
            <a:tbl>
              <a:tblPr>
                <a:tableStyleId>{35758FB7-9AC5-4552-8A53-C91805E547FA}</a:tableStyleId>
              </a:tblPr>
              <a:tblGrid>
                <a:gridCol w="2143140"/>
                <a:gridCol w="4214842"/>
              </a:tblGrid>
              <a:tr h="417772">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成员函数</a:t>
                      </a:r>
                    </a:p>
                  </a:txBody>
                  <a:tcPr marL="68580" marR="68580" marT="0" marB="0">
                    <a:solidFill>
                      <a:schemeClr val="bg1"/>
                    </a:solidFill>
                  </a:tcPr>
                </a:tc>
                <a:tc>
                  <a:txBody>
                    <a:bodyPr/>
                    <a:lstStyle/>
                    <a:p>
                      <a:pPr indent="0" algn="just">
                        <a:lnSpc>
                          <a:spcPts val="2800"/>
                        </a:lnSpc>
                        <a:spcAft>
                          <a:spcPts val="0"/>
                        </a:spcAft>
                      </a:pPr>
                      <a:r>
                        <a:rPr lang="zh-CN" sz="2000" b="1" kern="100">
                          <a:solidFill>
                            <a:srgbClr val="FF0000"/>
                          </a:solidFill>
                          <a:latin typeface="Times New Roman" pitchFamily="18" charset="0"/>
                          <a:ea typeface="仿宋" pitchFamily="49" charset="-122"/>
                          <a:cs typeface="Times New Roman" pitchFamily="18" charset="0"/>
                        </a:rPr>
                        <a:t>功能说明</a:t>
                      </a:r>
                    </a:p>
                  </a:txBody>
                  <a:tcPr marL="68580" marR="68580" marT="0" marB="0">
                    <a:solidFill>
                      <a:schemeClr val="bg1"/>
                    </a:solidFill>
                  </a:tcPr>
                </a:tc>
              </a:tr>
              <a:tr h="421449">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empty()</a:t>
                      </a:r>
                      <a:endParaRPr lang="zh-CN" sz="20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判</a:t>
                      </a:r>
                      <a:r>
                        <a:rPr lang="zh-CN" sz="2000" smtClean="0">
                          <a:solidFill>
                            <a:srgbClr val="0000FF"/>
                          </a:solidFill>
                          <a:latin typeface="Times New Roman" pitchFamily="18" charset="0"/>
                          <a:ea typeface="仿宋" pitchFamily="49" charset="-122"/>
                          <a:cs typeface="Times New Roman" pitchFamily="18" charset="0"/>
                        </a:rPr>
                        <a:t>断</a:t>
                      </a:r>
                      <a:r>
                        <a:rPr lang="zh-CN" altLang="en-US" sz="2000" smtClean="0">
                          <a:solidFill>
                            <a:srgbClr val="0000FF"/>
                          </a:solidFill>
                          <a:latin typeface="Times New Roman" pitchFamily="18" charset="0"/>
                          <a:ea typeface="仿宋" pitchFamily="49" charset="-122"/>
                          <a:cs typeface="Times New Roman" pitchFamily="18" charset="0"/>
                        </a:rPr>
                        <a:t>优先</a:t>
                      </a:r>
                      <a:r>
                        <a:rPr lang="zh-CN" sz="2000" smtClean="0">
                          <a:solidFill>
                            <a:srgbClr val="0000FF"/>
                          </a:solidFill>
                          <a:latin typeface="Times New Roman" pitchFamily="18" charset="0"/>
                          <a:ea typeface="仿宋" pitchFamily="49" charset="-122"/>
                          <a:cs typeface="Times New Roman" pitchFamily="18" charset="0"/>
                        </a:rPr>
                        <a:t>队</a:t>
                      </a:r>
                      <a:r>
                        <a:rPr lang="zh-CN" sz="2000">
                          <a:solidFill>
                            <a:srgbClr val="0000FF"/>
                          </a:solidFill>
                          <a:latin typeface="Times New Roman" pitchFamily="18" charset="0"/>
                          <a:ea typeface="仿宋" pitchFamily="49" charset="-122"/>
                          <a:cs typeface="Times New Roman" pitchFamily="18" charset="0"/>
                        </a:rPr>
                        <a:t>列容器是否为空</a:t>
                      </a:r>
                    </a:p>
                  </a:txBody>
                  <a:tcPr marL="68580" marR="68580" marT="0" marB="0">
                    <a:solidFill>
                      <a:schemeClr val="bg1"/>
                    </a:solidFill>
                  </a:tcPr>
                </a:tc>
              </a:tr>
              <a:tr h="421449">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size()</a:t>
                      </a:r>
                      <a:endParaRPr lang="zh-CN" sz="20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返</a:t>
                      </a:r>
                      <a:r>
                        <a:rPr lang="zh-CN" sz="2000" smtClean="0">
                          <a:solidFill>
                            <a:srgbClr val="0000FF"/>
                          </a:solidFill>
                          <a:latin typeface="Times New Roman" pitchFamily="18" charset="0"/>
                          <a:ea typeface="仿宋" pitchFamily="49" charset="-122"/>
                          <a:cs typeface="Times New Roman" pitchFamily="18" charset="0"/>
                        </a:rPr>
                        <a:t>回</a:t>
                      </a:r>
                      <a:r>
                        <a:rPr lang="zh-CN" altLang="en-US" sz="2000" smtClean="0">
                          <a:solidFill>
                            <a:srgbClr val="0000FF"/>
                          </a:solidFill>
                          <a:latin typeface="Times New Roman" pitchFamily="18" charset="0"/>
                          <a:ea typeface="仿宋" pitchFamily="49" charset="-122"/>
                          <a:cs typeface="Times New Roman" pitchFamily="18" charset="0"/>
                        </a:rPr>
                        <a:t>优先</a:t>
                      </a:r>
                      <a:r>
                        <a:rPr lang="zh-CN" sz="2000" smtClean="0">
                          <a:solidFill>
                            <a:srgbClr val="0000FF"/>
                          </a:solidFill>
                          <a:latin typeface="Times New Roman" pitchFamily="18" charset="0"/>
                          <a:ea typeface="仿宋" pitchFamily="49" charset="-122"/>
                          <a:cs typeface="Times New Roman" pitchFamily="18" charset="0"/>
                        </a:rPr>
                        <a:t>队</a:t>
                      </a:r>
                      <a:r>
                        <a:rPr lang="zh-CN" sz="2000">
                          <a:solidFill>
                            <a:srgbClr val="0000FF"/>
                          </a:solidFill>
                          <a:latin typeface="Times New Roman" pitchFamily="18" charset="0"/>
                          <a:ea typeface="仿宋" pitchFamily="49" charset="-122"/>
                          <a:cs typeface="Times New Roman" pitchFamily="18" charset="0"/>
                        </a:rPr>
                        <a:t>列容器的长度</a:t>
                      </a:r>
                    </a:p>
                  </a:txBody>
                  <a:tcPr marL="68580" marR="68580" marT="0" marB="0">
                    <a:solidFill>
                      <a:schemeClr val="bg1"/>
                    </a:solidFill>
                  </a:tcPr>
                </a:tc>
              </a:tr>
              <a:tr h="421449">
                <a:tc>
                  <a:txBody>
                    <a:bodyPr/>
                    <a:lstStyle/>
                    <a:p>
                      <a:pPr marL="0" indent="0" algn="just">
                        <a:lnSpc>
                          <a:spcPts val="2800"/>
                        </a:lnSpc>
                        <a:spcAft>
                          <a:spcPts val="0"/>
                        </a:spcAft>
                      </a:pPr>
                      <a:r>
                        <a:rPr lang="en-US" altLang="zh-CN" sz="2000" smtClean="0">
                          <a:solidFill>
                            <a:srgbClr val="0000FF"/>
                          </a:solidFill>
                          <a:latin typeface="Times New Roman" pitchFamily="18" charset="0"/>
                          <a:ea typeface="仿宋" pitchFamily="49" charset="-122"/>
                          <a:cs typeface="Times New Roman" pitchFamily="18" charset="0"/>
                        </a:rPr>
                        <a:t>top</a:t>
                      </a:r>
                      <a:r>
                        <a:rPr lang="en-US" sz="2000" smtClean="0">
                          <a:solidFill>
                            <a:srgbClr val="0000FF"/>
                          </a:solidFill>
                          <a:latin typeface="Times New Roman" pitchFamily="18" charset="0"/>
                          <a:ea typeface="仿宋" pitchFamily="49" charset="-122"/>
                          <a:cs typeface="Times New Roman" pitchFamily="18" charset="0"/>
                        </a:rPr>
                        <a:t>()</a:t>
                      </a:r>
                      <a:endParaRPr lang="zh-CN" sz="20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返回队头元素</a:t>
                      </a:r>
                    </a:p>
                  </a:txBody>
                  <a:tcPr marL="68580" marR="68580" marT="0" marB="0">
                    <a:solidFill>
                      <a:schemeClr val="bg1"/>
                    </a:solidFill>
                  </a:tcPr>
                </a:tc>
              </a:tr>
              <a:tr h="421449">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push(e)</a:t>
                      </a:r>
                      <a:endParaRPr lang="zh-CN" sz="20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进队元素</a:t>
                      </a:r>
                      <a:r>
                        <a:rPr lang="en-US" sz="2000">
                          <a:solidFill>
                            <a:srgbClr val="0000FF"/>
                          </a:solidFill>
                          <a:latin typeface="Times New Roman" pitchFamily="18" charset="0"/>
                          <a:ea typeface="仿宋" pitchFamily="49" charset="-122"/>
                          <a:cs typeface="Times New Roman" pitchFamily="18" charset="0"/>
                        </a:rPr>
                        <a:t>e</a:t>
                      </a:r>
                      <a:endParaRPr lang="zh-CN" sz="20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solidFill>
                  </a:tcPr>
                </a:tc>
              </a:tr>
              <a:tr h="421449">
                <a:tc>
                  <a:txBody>
                    <a:bodyPr/>
                    <a:lstStyle/>
                    <a:p>
                      <a:pPr marL="0" indent="0" algn="just">
                        <a:lnSpc>
                          <a:spcPts val="2800"/>
                        </a:lnSpc>
                        <a:spcAft>
                          <a:spcPts val="0"/>
                        </a:spcAft>
                      </a:pPr>
                      <a:r>
                        <a:rPr lang="en-US" sz="2000">
                          <a:solidFill>
                            <a:srgbClr val="0000FF"/>
                          </a:solidFill>
                          <a:latin typeface="Times New Roman" pitchFamily="18" charset="0"/>
                          <a:ea typeface="仿宋" pitchFamily="49" charset="-122"/>
                          <a:cs typeface="Times New Roman" pitchFamily="18" charset="0"/>
                        </a:rPr>
                        <a:t>pop()</a:t>
                      </a:r>
                      <a:endParaRPr lang="zh-CN" sz="20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solidFill>
                  </a:tcPr>
                </a:tc>
                <a:tc>
                  <a:txBody>
                    <a:bodyPr/>
                    <a:lstStyle/>
                    <a:p>
                      <a:pPr marL="0" indent="0" algn="just">
                        <a:lnSpc>
                          <a:spcPts val="2800"/>
                        </a:lnSpc>
                        <a:spcAft>
                          <a:spcPts val="0"/>
                        </a:spcAft>
                      </a:pPr>
                      <a:r>
                        <a:rPr lang="zh-CN" sz="2000">
                          <a:solidFill>
                            <a:srgbClr val="0000FF"/>
                          </a:solidFill>
                          <a:latin typeface="Times New Roman" pitchFamily="18" charset="0"/>
                          <a:ea typeface="仿宋" pitchFamily="49" charset="-122"/>
                          <a:cs typeface="Times New Roman" pitchFamily="18" charset="0"/>
                        </a:rPr>
                        <a:t>出队一个元素</a:t>
                      </a:r>
                    </a:p>
                  </a:txBody>
                  <a:tcPr marL="68580" marR="68580" marT="0" marB="0">
                    <a:solidFill>
                      <a:schemeClr val="bg1"/>
                    </a:solidFill>
                  </a:tcPr>
                </a:tc>
              </a:tr>
            </a:tbl>
          </a:graphicData>
        </a:graphic>
      </p:graphicFrame>
      <p:sp>
        <p:nvSpPr>
          <p:cNvPr id="6" name="TextBox 5"/>
          <p:cNvSpPr txBox="1"/>
          <p:nvPr/>
        </p:nvSpPr>
        <p:spPr>
          <a:xfrm>
            <a:off x="1571604" y="4500570"/>
            <a:ext cx="7072362" cy="1169551"/>
          </a:xfrm>
          <a:prstGeom prst="rect">
            <a:avLst/>
          </a:prstGeom>
          <a:solidFill>
            <a:schemeClr val="bg1">
              <a:lumMod val="95000"/>
            </a:schemeClr>
          </a:solid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0"/>
              </a:spcBef>
            </a:pPr>
            <a:r>
              <a:rPr lang="en-US" altLang="zh-CN" sz="2200" smtClean="0">
                <a:solidFill>
                  <a:srgbClr val="0000FF"/>
                </a:solidFill>
                <a:latin typeface="Times New Roman" pitchFamily="18" charset="0"/>
                <a:ea typeface="仿宋" pitchFamily="49" charset="-122"/>
                <a:cs typeface="Times New Roman" pitchFamily="18" charset="0"/>
              </a:rPr>
              <a:t>priority_queue</a:t>
            </a:r>
            <a:r>
              <a:rPr lang="zh-CN" altLang="zh-CN" sz="2200" smtClean="0">
                <a:solidFill>
                  <a:srgbClr val="0000FF"/>
                </a:solidFill>
                <a:latin typeface="Times New Roman" pitchFamily="18" charset="0"/>
                <a:ea typeface="仿宋" pitchFamily="49" charset="-122"/>
                <a:cs typeface="Times New Roman" pitchFamily="18" charset="0"/>
              </a:rPr>
              <a:t>容器在出队元素函数（</a:t>
            </a:r>
            <a:r>
              <a:rPr lang="en-US" altLang="zh-CN" sz="2200" smtClean="0">
                <a:solidFill>
                  <a:srgbClr val="0000FF"/>
                </a:solidFill>
                <a:latin typeface="Times New Roman" pitchFamily="18" charset="0"/>
                <a:ea typeface="仿宋" pitchFamily="49" charset="-122"/>
                <a:cs typeface="Times New Roman" pitchFamily="18" charset="0"/>
              </a:rPr>
              <a:t>pop</a:t>
            </a:r>
            <a:r>
              <a:rPr lang="zh-CN" altLang="zh-CN" sz="2200" smtClean="0">
                <a:solidFill>
                  <a:srgbClr val="0000FF"/>
                </a:solidFill>
                <a:latin typeface="Times New Roman" pitchFamily="18" charset="0"/>
                <a:ea typeface="仿宋" pitchFamily="49" charset="-122"/>
                <a:cs typeface="Times New Roman" pitchFamily="18" charset="0"/>
              </a:rPr>
              <a:t>）中并不检测队空，所以在调用该函数时务必保证容器是非空的，否则会导致程序停止正常工作。</a:t>
            </a:r>
          </a:p>
        </p:txBody>
      </p:sp>
      <p:grpSp>
        <p:nvGrpSpPr>
          <p:cNvPr id="2" name="组合 6"/>
          <p:cNvGrpSpPr/>
          <p:nvPr/>
        </p:nvGrpSpPr>
        <p:grpSpPr>
          <a:xfrm>
            <a:off x="571472" y="4429132"/>
            <a:ext cx="896901" cy="896901"/>
            <a:chOff x="388951" y="5103867"/>
            <a:chExt cx="896901" cy="896901"/>
          </a:xfrm>
        </p:grpSpPr>
        <p:sp>
          <p:nvSpPr>
            <p:cNvPr id="8" name="椭圆 7"/>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椭圆 8"/>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文本框 14"/>
            <p:cNvSpPr txBox="1"/>
            <p:nvPr/>
          </p:nvSpPr>
          <p:spPr>
            <a:xfrm>
              <a:off x="525185" y="5431228"/>
              <a:ext cx="646332" cy="313932"/>
            </a:xfrm>
            <a:prstGeom prst="rect">
              <a:avLst/>
            </a:prstGeom>
            <a:noFill/>
          </p:spPr>
          <p:txBody>
            <a:bodyPr wrap="none" rtlCol="0">
              <a:spAutoFit/>
            </a:bodyPr>
            <a:lstStyle/>
            <a:p>
              <a:r>
                <a:rPr lang="zh-CN" altLang="en-US" sz="1800" b="1" smtClean="0">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sp>
        <p:nvSpPr>
          <p:cNvPr id="12" name="灯片编号占位符 11"/>
          <p:cNvSpPr>
            <a:spLocks noGrp="1"/>
          </p:cNvSpPr>
          <p:nvPr>
            <p:ph type="sldNum" sz="quarter" idx="12"/>
          </p:nvPr>
        </p:nvSpPr>
        <p:spPr/>
        <p:txBody>
          <a:bodyPr/>
          <a:lstStyle/>
          <a:p>
            <a:fld id="{7AF016A1-9F15-429F-9EFD-84004B73C732}" type="slidenum">
              <a:rPr lang="en-US" altLang="zh-CN" smtClean="0"/>
              <a:pPr/>
              <a:t>87</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500042"/>
            <a:ext cx="4143404"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4.  priority_queue</a:t>
            </a:r>
            <a:r>
              <a:rPr lang="zh-CN" altLang="en-US" smtClean="0">
                <a:solidFill>
                  <a:schemeClr val="bg1"/>
                </a:solidFill>
                <a:latin typeface="微软雅黑" pitchFamily="34" charset="-122"/>
                <a:ea typeface="微软雅黑" pitchFamily="34" charset="-122"/>
              </a:rPr>
              <a:t>的应用</a:t>
            </a:r>
            <a:endParaRPr lang="zh-CN" altLang="zh-CN" smtClean="0">
              <a:solidFill>
                <a:schemeClr val="bg1"/>
              </a:solidFill>
              <a:latin typeface="微软雅黑" pitchFamily="34" charset="-122"/>
              <a:ea typeface="微软雅黑" pitchFamily="34" charset="-122"/>
            </a:endParaRPr>
          </a:p>
        </p:txBody>
      </p:sp>
      <p:sp>
        <p:nvSpPr>
          <p:cNvPr id="5" name="TextBox 4"/>
          <p:cNvSpPr txBox="1"/>
          <p:nvPr/>
        </p:nvSpPr>
        <p:spPr>
          <a:xfrm>
            <a:off x="357158" y="1500174"/>
            <a:ext cx="8143932" cy="861774"/>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0"/>
              </a:spcBef>
            </a:pPr>
            <a:r>
              <a:rPr lang="zh-CN" altLang="zh-CN" smtClean="0">
                <a:solidFill>
                  <a:srgbClr val="FF0000"/>
                </a:solidFill>
                <a:latin typeface="+mj-lt"/>
                <a:ea typeface="楷体" pitchFamily="49" charset="-122"/>
                <a:cs typeface="Times New Roman" pitchFamily="18" charset="0"/>
              </a:rPr>
              <a:t>【例</a:t>
            </a:r>
            <a:r>
              <a:rPr lang="en-US" altLang="zh-CN" smtClean="0">
                <a:solidFill>
                  <a:srgbClr val="FF0000"/>
                </a:solidFill>
                <a:latin typeface="+mj-lt"/>
                <a:ea typeface="楷体" pitchFamily="49" charset="-122"/>
                <a:cs typeface="Times New Roman" pitchFamily="18" charset="0"/>
              </a:rPr>
              <a:t>2-9</a:t>
            </a:r>
            <a:r>
              <a:rPr lang="zh-CN" altLang="zh-CN" smtClean="0">
                <a:solidFill>
                  <a:srgbClr val="FF0000"/>
                </a:solidFill>
                <a:latin typeface="+mj-lt"/>
                <a:ea typeface="楷体" pitchFamily="49" charset="-122"/>
                <a:cs typeface="Times New Roman" pitchFamily="18" charset="0"/>
              </a:rPr>
              <a:t>】</a:t>
            </a:r>
            <a:r>
              <a:rPr lang="zh-CN" altLang="zh-CN" smtClean="0">
                <a:solidFill>
                  <a:srgbClr val="0000FF"/>
                </a:solidFill>
                <a:latin typeface="Times New Roman" pitchFamily="18" charset="0"/>
                <a:ea typeface="楷体" pitchFamily="49" charset="-122"/>
                <a:cs typeface="Times New Roman" pitchFamily="18" charset="0"/>
              </a:rPr>
              <a:t>给定一个含</a:t>
            </a:r>
            <a:r>
              <a:rPr lang="en-US" altLang="zh-CN" i="1" smtClean="0">
                <a:solidFill>
                  <a:srgbClr val="0000FF"/>
                </a:solidFill>
                <a:latin typeface="Times New Roman" pitchFamily="18" charset="0"/>
                <a:ea typeface="楷体" pitchFamily="49" charset="-122"/>
                <a:cs typeface="Times New Roman" pitchFamily="18" charset="0"/>
              </a:rPr>
              <a:t>n</a:t>
            </a:r>
            <a:r>
              <a:rPr lang="zh-CN" altLang="zh-CN" smtClean="0">
                <a:solidFill>
                  <a:srgbClr val="0000FF"/>
                </a:solidFill>
                <a:latin typeface="Times New Roman" pitchFamily="18" charset="0"/>
                <a:ea typeface="楷体" pitchFamily="49" charset="-122"/>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n</a:t>
            </a:r>
            <a:r>
              <a:rPr lang="en-US" altLang="zh-CN" smtClean="0">
                <a:solidFill>
                  <a:srgbClr val="0000FF"/>
                </a:solidFill>
                <a:latin typeface="Times New Roman" pitchFamily="18" charset="0"/>
                <a:ea typeface="楷体" pitchFamily="49" charset="-122"/>
                <a:cs typeface="Times New Roman" pitchFamily="18" charset="0"/>
              </a:rPr>
              <a:t>&gt;1</a:t>
            </a:r>
            <a:r>
              <a:rPr lang="zh-CN" altLang="zh-CN" smtClean="0">
                <a:solidFill>
                  <a:srgbClr val="0000FF"/>
                </a:solidFill>
                <a:latin typeface="Times New Roman" pitchFamily="18" charset="0"/>
                <a:ea typeface="楷体" pitchFamily="49" charset="-122"/>
                <a:cs typeface="Times New Roman" pitchFamily="18" charset="0"/>
              </a:rPr>
              <a:t>）个整数的序列，设计一个算法求前</a:t>
            </a:r>
            <a:r>
              <a:rPr lang="en-US" altLang="zh-CN" i="1" smtClean="0">
                <a:solidFill>
                  <a:srgbClr val="0000FF"/>
                </a:solidFill>
                <a:latin typeface="Times New Roman" pitchFamily="18" charset="0"/>
                <a:ea typeface="楷体" pitchFamily="49" charset="-122"/>
                <a:cs typeface="Times New Roman" pitchFamily="18" charset="0"/>
              </a:rPr>
              <a:t>k</a:t>
            </a:r>
            <a:r>
              <a:rPr lang="zh-CN" altLang="zh-CN" smtClean="0">
                <a:solidFill>
                  <a:srgbClr val="0000FF"/>
                </a:solidFill>
                <a:latin typeface="Times New Roman" pitchFamily="18" charset="0"/>
                <a:ea typeface="楷体" pitchFamily="49" charset="-122"/>
                <a:cs typeface="Times New Roman" pitchFamily="18" charset="0"/>
              </a:rPr>
              <a:t>（</a:t>
            </a:r>
            <a:r>
              <a:rPr lang="en-US" altLang="zh-CN" smtClean="0">
                <a:solidFill>
                  <a:srgbClr val="0000FF"/>
                </a:solidFill>
                <a:latin typeface="Times New Roman" pitchFamily="18" charset="0"/>
                <a:ea typeface="楷体" pitchFamily="49" charset="-122"/>
                <a:cs typeface="Times New Roman" pitchFamily="18" charset="0"/>
              </a:rPr>
              <a:t>1</a:t>
            </a:r>
            <a:r>
              <a:rPr lang="zh-CN" altLang="zh-CN" smtClean="0">
                <a:solidFill>
                  <a:srgbClr val="0000FF"/>
                </a:solidFill>
                <a:latin typeface="+mn-ea"/>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k</a:t>
            </a:r>
            <a:r>
              <a:rPr lang="zh-CN" altLang="zh-CN" smtClean="0">
                <a:solidFill>
                  <a:srgbClr val="0000FF"/>
                </a:solidFill>
                <a:latin typeface="+mn-ea"/>
                <a:cs typeface="Times New Roman" pitchFamily="18" charset="0"/>
              </a:rPr>
              <a:t>≤</a:t>
            </a:r>
            <a:r>
              <a:rPr lang="en-US" altLang="zh-CN" i="1" smtClean="0">
                <a:solidFill>
                  <a:srgbClr val="0000FF"/>
                </a:solidFill>
                <a:latin typeface="Times New Roman" pitchFamily="18" charset="0"/>
                <a:ea typeface="楷体" pitchFamily="49" charset="-122"/>
                <a:cs typeface="Times New Roman" pitchFamily="18" charset="0"/>
              </a:rPr>
              <a:t>n</a:t>
            </a:r>
            <a:r>
              <a:rPr lang="zh-CN" altLang="zh-CN" smtClean="0">
                <a:solidFill>
                  <a:srgbClr val="0000FF"/>
                </a:solidFill>
                <a:latin typeface="Times New Roman" pitchFamily="18" charset="0"/>
                <a:ea typeface="楷体" pitchFamily="49" charset="-122"/>
                <a:cs typeface="Times New Roman" pitchFamily="18" charset="0"/>
              </a:rPr>
              <a:t>）个最小的整数，结果按递增顺序排列。</a:t>
            </a:r>
            <a:endParaRPr lang="zh-CN" altLang="zh-CN">
              <a:solidFill>
                <a:srgbClr val="0000FF"/>
              </a:solidFill>
              <a:latin typeface="Times New Roman" pitchFamily="18" charset="0"/>
              <a:ea typeface="楷体"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88</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71472" y="928670"/>
            <a:ext cx="5000660" cy="461665"/>
          </a:xfrm>
          <a:prstGeom prst="rect">
            <a:avLst/>
          </a:prstGeom>
          <a:noFill/>
        </p:spPr>
        <p:txBody>
          <a:bodyPr wrap="square" rtlCol="0">
            <a:spAutoFit/>
          </a:bodyPr>
          <a:lstStyle/>
          <a:p>
            <a:pPr algn="l">
              <a:lnSpc>
                <a:spcPct val="100000"/>
              </a:lnSpc>
              <a:spcBef>
                <a:spcPts val="0"/>
              </a:spcBef>
            </a:pPr>
            <a:r>
              <a:rPr lang="zh-CN" altLang="zh-CN" smtClean="0">
                <a:solidFill>
                  <a:srgbClr val="FF0000"/>
                </a:solidFill>
                <a:latin typeface="Consolas" pitchFamily="49" charset="0"/>
                <a:ea typeface="微软雅黑" pitchFamily="34" charset="-122"/>
                <a:cs typeface="Times New Roman" pitchFamily="18" charset="0"/>
              </a:rPr>
              <a:t>解法</a:t>
            </a:r>
            <a:r>
              <a:rPr lang="en-US" altLang="zh-CN" smtClean="0">
                <a:solidFill>
                  <a:srgbClr val="FF0000"/>
                </a:solidFill>
                <a:latin typeface="Consolas" pitchFamily="49" charset="0"/>
                <a:ea typeface="微软雅黑" pitchFamily="34" charset="-122"/>
                <a:cs typeface="Times New Roman" pitchFamily="18" charset="0"/>
              </a:rPr>
              <a:t>1</a:t>
            </a:r>
            <a:r>
              <a:rPr lang="zh-CN" altLang="zh-CN" smtClean="0">
                <a:solidFill>
                  <a:srgbClr val="FF0000"/>
                </a:solidFill>
                <a:latin typeface="Consolas" pitchFamily="49" charset="0"/>
                <a:ea typeface="微软雅黑" pitchFamily="34" charset="-122"/>
                <a:cs typeface="Times New Roman" pitchFamily="18" charset="0"/>
              </a:rPr>
              <a:t>：</a:t>
            </a:r>
            <a:r>
              <a:rPr lang="zh-CN" altLang="zh-CN" smtClean="0">
                <a:solidFill>
                  <a:srgbClr val="0000FF"/>
                </a:solidFill>
                <a:ea typeface="仿宋" pitchFamily="49" charset="-122"/>
                <a:cs typeface="Times New Roman" pitchFamily="18" charset="0"/>
              </a:rPr>
              <a:t>用小根堆优先队列</a:t>
            </a:r>
            <a:r>
              <a:rPr lang="en-US" altLang="zh-CN" smtClean="0">
                <a:solidFill>
                  <a:srgbClr val="0000FF"/>
                </a:solidFill>
                <a:ea typeface="仿宋" pitchFamily="49" charset="-122"/>
                <a:cs typeface="Times New Roman" pitchFamily="18" charset="0"/>
              </a:rPr>
              <a:t>pq</a:t>
            </a:r>
            <a:r>
              <a:rPr lang="zh-CN" altLang="en-US" smtClean="0">
                <a:solidFill>
                  <a:srgbClr val="0000FF"/>
                </a:solidFill>
                <a:ea typeface="仿宋" pitchFamily="49" charset="-122"/>
                <a:cs typeface="Times New Roman" pitchFamily="18" charset="0"/>
              </a:rPr>
              <a:t>求解</a:t>
            </a:r>
            <a:r>
              <a:rPr lang="zh-CN" altLang="zh-CN" smtClean="0">
                <a:solidFill>
                  <a:srgbClr val="0000FF"/>
                </a:solidFill>
                <a:ea typeface="仿宋" pitchFamily="49" charset="-122"/>
                <a:cs typeface="Times New Roman" pitchFamily="18" charset="0"/>
              </a:rPr>
              <a:t>。</a:t>
            </a:r>
            <a:endParaRPr lang="zh-CN" altLang="en-US" smtClean="0">
              <a:solidFill>
                <a:srgbClr val="0000FF"/>
              </a:solidFill>
              <a:ea typeface="仿宋" pitchFamily="49" charset="-122"/>
              <a:cs typeface="Times New Roman" pitchFamily="18" charset="0"/>
            </a:endParaRPr>
          </a:p>
        </p:txBody>
      </p:sp>
      <p:sp>
        <p:nvSpPr>
          <p:cNvPr id="6" name="TextBox 5"/>
          <p:cNvSpPr txBox="1"/>
          <p:nvPr/>
        </p:nvSpPr>
        <p:spPr>
          <a:xfrm>
            <a:off x="642910" y="1751577"/>
            <a:ext cx="8143932" cy="366520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2000" smtClean="0">
                <a:solidFill>
                  <a:srgbClr val="0000FF"/>
                </a:solidFill>
                <a:latin typeface="Times New Roman" pitchFamily="18" charset="0"/>
                <a:ea typeface="仿宋" pitchFamily="49" charset="-122"/>
                <a:cs typeface="Times New Roman" pitchFamily="18" charset="0"/>
              </a:rPr>
              <a:t>vector&lt;int&gt; </a:t>
            </a:r>
            <a:r>
              <a:rPr lang="en-US" altLang="zh-CN" sz="2000" smtClean="0">
                <a:solidFill>
                  <a:srgbClr val="FF0000"/>
                </a:solidFill>
                <a:latin typeface="Times New Roman" pitchFamily="18" charset="0"/>
                <a:ea typeface="仿宋" pitchFamily="49" charset="-122"/>
                <a:cs typeface="Times New Roman" pitchFamily="18" charset="0"/>
              </a:rPr>
              <a:t>topk1</a:t>
            </a:r>
            <a:r>
              <a:rPr lang="en-US" altLang="zh-CN" sz="2000" smtClean="0">
                <a:solidFill>
                  <a:srgbClr val="0000FF"/>
                </a:solidFill>
                <a:latin typeface="Times New Roman" pitchFamily="18" charset="0"/>
                <a:ea typeface="仿宋" pitchFamily="49" charset="-122"/>
                <a:cs typeface="Times New Roman" pitchFamily="18" charset="0"/>
              </a:rPr>
              <a:t>(vector&lt;int&gt;&amp;v,int k)		</a:t>
            </a:r>
          </a:p>
          <a:p>
            <a:pPr algn="l"/>
            <a:r>
              <a:rPr lang="en-US" altLang="zh-CN" sz="2000" smtClean="0">
                <a:solidFill>
                  <a:srgbClr val="0000FF"/>
                </a:solidFill>
                <a:latin typeface="Times New Roman" pitchFamily="18" charset="0"/>
                <a:ea typeface="仿宋" pitchFamily="49" charset="-122"/>
                <a:cs typeface="Times New Roman" pitchFamily="18" charset="0"/>
              </a:rPr>
              <a:t> {   vector&lt;int&gt; ans;</a:t>
            </a:r>
            <a:endParaRPr lang="zh-CN" altLang="zh-CN" sz="2000" smtClean="0">
              <a:solidFill>
                <a:srgbClr val="0000FF"/>
              </a:solidFill>
              <a:latin typeface="Times New Roman" pitchFamily="18" charset="0"/>
              <a:ea typeface="仿宋" pitchFamily="49" charset="-122"/>
              <a:cs typeface="Times New Roman" pitchFamily="18" charset="0"/>
            </a:endParaRPr>
          </a:p>
          <a:p>
            <a:pPr algn="l"/>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6600"/>
                </a:solidFill>
                <a:latin typeface="Times New Roman" pitchFamily="18" charset="0"/>
                <a:ea typeface="仿宋" pitchFamily="49" charset="-122"/>
                <a:cs typeface="Times New Roman" pitchFamily="18" charset="0"/>
              </a:rPr>
              <a:t>priority_queue&lt;int,vector&lt;int&gt;,greater&lt;int&gt;&gt; pq(v.begin(),v.end());</a:t>
            </a:r>
            <a:endParaRPr lang="zh-CN" altLang="zh-CN" sz="2000" smtClean="0">
              <a:solidFill>
                <a:srgbClr val="006600"/>
              </a:solidFill>
              <a:latin typeface="Times New Roman" pitchFamily="18" charset="0"/>
              <a:ea typeface="仿宋" pitchFamily="49" charset="-122"/>
              <a:cs typeface="Times New Roman" pitchFamily="18" charset="0"/>
            </a:endParaRPr>
          </a:p>
          <a:p>
            <a:pPr algn="l"/>
            <a:r>
              <a:rPr lang="en-US" altLang="zh-CN" sz="2000" smtClean="0">
                <a:solidFill>
                  <a:srgbClr val="0000FF"/>
                </a:solidFill>
                <a:latin typeface="Times New Roman" pitchFamily="18" charset="0"/>
                <a:ea typeface="仿宋" pitchFamily="49" charset="-122"/>
                <a:cs typeface="Times New Roman" pitchFamily="18" charset="0"/>
              </a:rPr>
              <a:t>      for(int i=1;i&lt;=k;i++)</a:t>
            </a:r>
            <a:endParaRPr lang="zh-CN" altLang="zh-CN" sz="2000" smtClean="0">
              <a:solidFill>
                <a:srgbClr val="0000FF"/>
              </a:solidFill>
              <a:latin typeface="Times New Roman" pitchFamily="18" charset="0"/>
              <a:ea typeface="仿宋" pitchFamily="49" charset="-122"/>
              <a:cs typeface="Times New Roman" pitchFamily="18" charset="0"/>
            </a:endParaRPr>
          </a:p>
          <a:p>
            <a:pPr algn="l"/>
            <a:r>
              <a:rPr lang="en-US" altLang="zh-CN" sz="2000" smtClean="0">
                <a:solidFill>
                  <a:srgbClr val="0000FF"/>
                </a:solidFill>
                <a:latin typeface="Times New Roman" pitchFamily="18" charset="0"/>
                <a:ea typeface="仿宋" pitchFamily="49" charset="-122"/>
                <a:cs typeface="Times New Roman" pitchFamily="18" charset="0"/>
              </a:rPr>
              <a:t>      {    ans.push_back(pq.top());</a:t>
            </a:r>
            <a:endParaRPr lang="zh-CN" altLang="zh-CN" sz="2000" smtClean="0">
              <a:solidFill>
                <a:srgbClr val="0000FF"/>
              </a:solidFill>
              <a:latin typeface="Times New Roman" pitchFamily="18" charset="0"/>
              <a:ea typeface="仿宋" pitchFamily="49" charset="-122"/>
              <a:cs typeface="Times New Roman" pitchFamily="18" charset="0"/>
            </a:endParaRPr>
          </a:p>
          <a:p>
            <a:pPr algn="l"/>
            <a:r>
              <a:rPr lang="en-US" altLang="zh-CN" sz="2000" smtClean="0">
                <a:solidFill>
                  <a:srgbClr val="0000FF"/>
                </a:solidFill>
                <a:latin typeface="Times New Roman" pitchFamily="18" charset="0"/>
                <a:ea typeface="仿宋" pitchFamily="49" charset="-122"/>
                <a:cs typeface="Times New Roman" pitchFamily="18" charset="0"/>
              </a:rPr>
              <a:t>           pq.pop();</a:t>
            </a:r>
            <a:endParaRPr lang="zh-CN" altLang="zh-CN" sz="2000" smtClean="0">
              <a:solidFill>
                <a:srgbClr val="0000FF"/>
              </a:solidFill>
              <a:latin typeface="Times New Roman" pitchFamily="18" charset="0"/>
              <a:ea typeface="仿宋" pitchFamily="49" charset="-122"/>
              <a:cs typeface="Times New Roman" pitchFamily="18" charset="0"/>
            </a:endParaRPr>
          </a:p>
          <a:p>
            <a:pPr algn="l"/>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a:r>
              <a:rPr lang="en-US" altLang="zh-CN" sz="2000" smtClean="0">
                <a:solidFill>
                  <a:srgbClr val="0000FF"/>
                </a:solidFill>
                <a:latin typeface="Times New Roman" pitchFamily="18" charset="0"/>
                <a:ea typeface="仿宋" pitchFamily="49" charset="-122"/>
                <a:cs typeface="Times New Roman" pitchFamily="18" charset="0"/>
              </a:rPr>
              <a:t>      return ans;</a:t>
            </a:r>
            <a:endParaRPr lang="zh-CN" altLang="zh-CN" sz="2000" smtClean="0">
              <a:solidFill>
                <a:srgbClr val="0000FF"/>
              </a:solidFill>
              <a:latin typeface="Times New Roman" pitchFamily="18" charset="0"/>
              <a:ea typeface="仿宋" pitchFamily="49" charset="-122"/>
              <a:cs typeface="Times New Roman" pitchFamily="18" charset="0"/>
            </a:endParaRPr>
          </a:p>
          <a:p>
            <a:pPr algn="l"/>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89</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57158" y="785794"/>
            <a:ext cx="3143272" cy="514738"/>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mtClean="0">
                <a:solidFill>
                  <a:schemeClr val="bg1"/>
                </a:solidFill>
                <a:latin typeface="微软雅黑" pitchFamily="34" charset="-122"/>
                <a:ea typeface="微软雅黑" pitchFamily="34" charset="-122"/>
              </a:rPr>
              <a:t>2.  </a:t>
            </a:r>
            <a:r>
              <a:rPr lang="zh-CN" altLang="en-US" smtClean="0">
                <a:solidFill>
                  <a:schemeClr val="bg1"/>
                </a:solidFill>
                <a:latin typeface="微软雅黑" pitchFamily="34" charset="-122"/>
                <a:ea typeface="微软雅黑" pitchFamily="34" charset="-122"/>
              </a:rPr>
              <a:t>定义</a:t>
            </a:r>
            <a:r>
              <a:rPr lang="en-US" altLang="zh-CN" smtClean="0">
                <a:solidFill>
                  <a:schemeClr val="bg1"/>
                </a:solidFill>
                <a:latin typeface="微软雅黑" pitchFamily="34" charset="-122"/>
                <a:ea typeface="微软雅黑" pitchFamily="34" charset="-122"/>
              </a:rPr>
              <a:t>vector</a:t>
            </a:r>
            <a:r>
              <a:rPr lang="zh-CN" altLang="en-US" smtClean="0">
                <a:solidFill>
                  <a:schemeClr val="bg1"/>
                </a:solidFill>
                <a:latin typeface="微软雅黑" pitchFamily="34" charset="-122"/>
                <a:ea typeface="微软雅黑" pitchFamily="34" charset="-122"/>
              </a:rPr>
              <a:t>向量</a:t>
            </a:r>
            <a:endParaRPr lang="zh-CN" altLang="zh-CN" smtClean="0">
              <a:solidFill>
                <a:schemeClr val="bg1"/>
              </a:solidFill>
              <a:latin typeface="微软雅黑" pitchFamily="34" charset="-122"/>
              <a:ea typeface="微软雅黑" pitchFamily="34" charset="-122"/>
            </a:endParaRPr>
          </a:p>
        </p:txBody>
      </p:sp>
      <p:sp>
        <p:nvSpPr>
          <p:cNvPr id="11" name="TextBox 10"/>
          <p:cNvSpPr txBox="1"/>
          <p:nvPr/>
        </p:nvSpPr>
        <p:spPr>
          <a:xfrm>
            <a:off x="500034" y="1643050"/>
            <a:ext cx="7929618" cy="3397725"/>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5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vector&lt;int&gt; v1;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定义元素为</a:t>
            </a:r>
            <a:r>
              <a:rPr lang="en-US" altLang="zh-CN" sz="2000" smtClean="0">
                <a:solidFill>
                  <a:srgbClr val="00B0F0"/>
                </a:solidFill>
                <a:latin typeface="Times New Roman" pitchFamily="18" charset="0"/>
                <a:ea typeface="仿宋" pitchFamily="49" charset="-122"/>
                <a:cs typeface="Times New Roman" pitchFamily="18" charset="0"/>
              </a:rPr>
              <a:t>int</a:t>
            </a:r>
            <a:r>
              <a:rPr lang="zh-CN" altLang="zh-CN" sz="2000" smtClean="0">
                <a:solidFill>
                  <a:srgbClr val="00B0F0"/>
                </a:solidFill>
                <a:latin typeface="Times New Roman" pitchFamily="18" charset="0"/>
                <a:ea typeface="仿宋" pitchFamily="49" charset="-122"/>
                <a:cs typeface="Times New Roman" pitchFamily="18" charset="0"/>
              </a:rPr>
              <a:t>的向量</a:t>
            </a:r>
            <a:r>
              <a:rPr lang="en-US" altLang="zh-CN" sz="2000" smtClean="0">
                <a:solidFill>
                  <a:srgbClr val="00B0F0"/>
                </a:solidFill>
                <a:latin typeface="Times New Roman" pitchFamily="18" charset="0"/>
                <a:ea typeface="仿宋" pitchFamily="49" charset="-122"/>
                <a:cs typeface="Times New Roman" pitchFamily="18" charset="0"/>
              </a:rPr>
              <a:t>v1</a:t>
            </a:r>
            <a:endParaRPr lang="zh-CN" altLang="zh-CN" sz="2000" smtClean="0">
              <a:solidFill>
                <a:srgbClr val="00B0F0"/>
              </a:solidFill>
              <a:latin typeface="Times New Roman" pitchFamily="18" charset="0"/>
              <a:ea typeface="仿宋" pitchFamily="49" charset="-122"/>
              <a:cs typeface="Times New Roman" pitchFamily="18" charset="0"/>
            </a:endParaRPr>
          </a:p>
          <a:p>
            <a:pPr algn="l">
              <a:lnSpc>
                <a:spcPts val="25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vector&lt;int&gt; v2(2);	</a:t>
            </a:r>
          </a:p>
          <a:p>
            <a:pPr algn="l">
              <a:lnSpc>
                <a:spcPts val="25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定义向量</a:t>
            </a:r>
            <a:r>
              <a:rPr lang="en-US" altLang="zh-CN" sz="2000" smtClean="0">
                <a:solidFill>
                  <a:srgbClr val="00B0F0"/>
                </a:solidFill>
                <a:latin typeface="Times New Roman" pitchFamily="18" charset="0"/>
                <a:ea typeface="仿宋" pitchFamily="49" charset="-122"/>
                <a:cs typeface="Times New Roman" pitchFamily="18" charset="0"/>
              </a:rPr>
              <a:t>v2</a:t>
            </a:r>
            <a:r>
              <a:rPr lang="zh-CN" altLang="zh-CN" sz="2000" smtClean="0">
                <a:solidFill>
                  <a:srgbClr val="00B0F0"/>
                </a:solidFill>
                <a:latin typeface="Times New Roman" pitchFamily="18" charset="0"/>
                <a:ea typeface="仿宋" pitchFamily="49" charset="-122"/>
                <a:cs typeface="Times New Roman" pitchFamily="18" charset="0"/>
              </a:rPr>
              <a:t>的容量和长度为</a:t>
            </a:r>
            <a:r>
              <a:rPr lang="en-US" altLang="zh-CN" sz="2000" smtClean="0">
                <a:solidFill>
                  <a:srgbClr val="00B0F0"/>
                </a:solidFill>
                <a:latin typeface="Times New Roman" pitchFamily="18" charset="0"/>
                <a:ea typeface="仿宋" pitchFamily="49" charset="-122"/>
                <a:cs typeface="Times New Roman" pitchFamily="18" charset="0"/>
              </a:rPr>
              <a:t>2</a:t>
            </a:r>
            <a:r>
              <a:rPr lang="zh-CN" altLang="zh-CN" sz="2000" smtClean="0">
                <a:solidFill>
                  <a:srgbClr val="00B0F0"/>
                </a:solidFill>
                <a:latin typeface="Times New Roman" pitchFamily="18" charset="0"/>
                <a:ea typeface="仿宋" pitchFamily="49" charset="-122"/>
                <a:cs typeface="Times New Roman" pitchFamily="18" charset="0"/>
              </a:rPr>
              <a:t>（</a:t>
            </a:r>
            <a:r>
              <a:rPr lang="en-US" altLang="zh-CN" sz="2000" smtClean="0">
                <a:solidFill>
                  <a:srgbClr val="00B0F0"/>
                </a:solidFill>
                <a:latin typeface="Times New Roman" pitchFamily="18" charset="0"/>
                <a:ea typeface="仿宋" pitchFamily="49" charset="-122"/>
                <a:cs typeface="Times New Roman" pitchFamily="18" charset="0"/>
              </a:rPr>
              <a:t>2</a:t>
            </a:r>
            <a:r>
              <a:rPr lang="zh-CN" altLang="zh-CN" sz="2000" smtClean="0">
                <a:solidFill>
                  <a:srgbClr val="00B0F0"/>
                </a:solidFill>
                <a:latin typeface="Times New Roman" pitchFamily="18" charset="0"/>
                <a:ea typeface="仿宋" pitchFamily="49" charset="-122"/>
                <a:cs typeface="Times New Roman" pitchFamily="18" charset="0"/>
              </a:rPr>
              <a:t>个元素均为</a:t>
            </a:r>
            <a:r>
              <a:rPr lang="en-US" altLang="zh-CN" sz="2000" smtClean="0">
                <a:solidFill>
                  <a:srgbClr val="00B0F0"/>
                </a:solidFill>
                <a:latin typeface="Times New Roman" pitchFamily="18" charset="0"/>
                <a:ea typeface="仿宋" pitchFamily="49" charset="-122"/>
                <a:cs typeface="Times New Roman" pitchFamily="18" charset="0"/>
              </a:rPr>
              <a:t>int</a:t>
            </a:r>
            <a:r>
              <a:rPr lang="zh-CN" altLang="zh-CN" sz="2000" smtClean="0">
                <a:solidFill>
                  <a:srgbClr val="00B0F0"/>
                </a:solidFill>
                <a:latin typeface="Times New Roman" pitchFamily="18" charset="0"/>
                <a:ea typeface="仿宋" pitchFamily="49" charset="-122"/>
                <a:cs typeface="Times New Roman" pitchFamily="18" charset="0"/>
              </a:rPr>
              <a:t>默认值</a:t>
            </a:r>
            <a:r>
              <a:rPr lang="en-US" altLang="zh-CN" sz="2000" smtClean="0">
                <a:solidFill>
                  <a:srgbClr val="00B0F0"/>
                </a:solidFill>
                <a:latin typeface="Times New Roman" pitchFamily="18" charset="0"/>
                <a:ea typeface="仿宋" pitchFamily="49" charset="-122"/>
                <a:cs typeface="Times New Roman" pitchFamily="18" charset="0"/>
              </a:rPr>
              <a:t>0</a:t>
            </a:r>
            <a:r>
              <a:rPr lang="zh-CN" altLang="zh-CN" sz="2000" smtClean="0">
                <a:solidFill>
                  <a:srgbClr val="00B0F0"/>
                </a:solidFill>
                <a:latin typeface="Times New Roman" pitchFamily="18" charset="0"/>
                <a:ea typeface="仿宋" pitchFamily="49" charset="-122"/>
                <a:cs typeface="Times New Roman" pitchFamily="18" charset="0"/>
              </a:rPr>
              <a:t>）</a:t>
            </a:r>
          </a:p>
          <a:p>
            <a:pPr algn="l">
              <a:lnSpc>
                <a:spcPts val="25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vector&lt;double&gt; v3(2</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1.2);	</a:t>
            </a:r>
          </a:p>
          <a:p>
            <a:pPr algn="l">
              <a:lnSpc>
                <a:spcPts val="25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定义向量</a:t>
            </a:r>
            <a:r>
              <a:rPr lang="en-US" altLang="zh-CN" sz="2000" smtClean="0">
                <a:solidFill>
                  <a:srgbClr val="00B0F0"/>
                </a:solidFill>
                <a:latin typeface="Times New Roman" pitchFamily="18" charset="0"/>
                <a:ea typeface="仿宋" pitchFamily="49" charset="-122"/>
                <a:cs typeface="Times New Roman" pitchFamily="18" charset="0"/>
              </a:rPr>
              <a:t>v3</a:t>
            </a:r>
            <a:r>
              <a:rPr lang="zh-CN" altLang="zh-CN" sz="2000" smtClean="0">
                <a:solidFill>
                  <a:srgbClr val="00B0F0"/>
                </a:solidFill>
                <a:latin typeface="Times New Roman" pitchFamily="18" charset="0"/>
                <a:ea typeface="仿宋" pitchFamily="49" charset="-122"/>
                <a:cs typeface="Times New Roman" pitchFamily="18" charset="0"/>
              </a:rPr>
              <a:t>的容量和长度为</a:t>
            </a:r>
            <a:r>
              <a:rPr lang="en-US" altLang="zh-CN" sz="2000" smtClean="0">
                <a:solidFill>
                  <a:srgbClr val="00B0F0"/>
                </a:solidFill>
                <a:latin typeface="Times New Roman" pitchFamily="18" charset="0"/>
                <a:ea typeface="仿宋" pitchFamily="49" charset="-122"/>
                <a:cs typeface="Times New Roman" pitchFamily="18" charset="0"/>
              </a:rPr>
              <a:t>2</a:t>
            </a:r>
            <a:r>
              <a:rPr lang="zh-CN" altLang="zh-CN" sz="2000" smtClean="0">
                <a:solidFill>
                  <a:srgbClr val="00B0F0"/>
                </a:solidFill>
                <a:latin typeface="Times New Roman" pitchFamily="18" charset="0"/>
                <a:ea typeface="仿宋" pitchFamily="49" charset="-122"/>
                <a:cs typeface="Times New Roman" pitchFamily="18" charset="0"/>
              </a:rPr>
              <a:t>（</a:t>
            </a:r>
            <a:r>
              <a:rPr lang="en-US" altLang="zh-CN" sz="2000" smtClean="0">
                <a:solidFill>
                  <a:srgbClr val="00B0F0"/>
                </a:solidFill>
                <a:latin typeface="Times New Roman" pitchFamily="18" charset="0"/>
                <a:ea typeface="仿宋" pitchFamily="49" charset="-122"/>
                <a:cs typeface="Times New Roman" pitchFamily="18" charset="0"/>
              </a:rPr>
              <a:t>2</a:t>
            </a:r>
            <a:r>
              <a:rPr lang="zh-CN" altLang="zh-CN" sz="2000" smtClean="0">
                <a:solidFill>
                  <a:srgbClr val="00B0F0"/>
                </a:solidFill>
                <a:latin typeface="Times New Roman" pitchFamily="18" charset="0"/>
                <a:ea typeface="仿宋" pitchFamily="49" charset="-122"/>
                <a:cs typeface="Times New Roman" pitchFamily="18" charset="0"/>
              </a:rPr>
              <a:t>个元素均为</a:t>
            </a:r>
            <a:r>
              <a:rPr lang="en-US" altLang="zh-CN" sz="2000" smtClean="0">
                <a:solidFill>
                  <a:srgbClr val="00B0F0"/>
                </a:solidFill>
                <a:latin typeface="Times New Roman" pitchFamily="18" charset="0"/>
                <a:ea typeface="仿宋" pitchFamily="49" charset="-122"/>
                <a:cs typeface="Times New Roman" pitchFamily="18" charset="0"/>
              </a:rPr>
              <a:t>double</a:t>
            </a:r>
            <a:r>
              <a:rPr lang="zh-CN" altLang="zh-CN" sz="2000" smtClean="0">
                <a:solidFill>
                  <a:srgbClr val="00B0F0"/>
                </a:solidFill>
                <a:latin typeface="Times New Roman" pitchFamily="18" charset="0"/>
                <a:ea typeface="仿宋" pitchFamily="49" charset="-122"/>
                <a:cs typeface="Times New Roman" pitchFamily="18" charset="0"/>
              </a:rPr>
              <a:t>值</a:t>
            </a:r>
            <a:r>
              <a:rPr lang="en-US" altLang="zh-CN" sz="2000" smtClean="0">
                <a:solidFill>
                  <a:srgbClr val="00B0F0"/>
                </a:solidFill>
                <a:latin typeface="Times New Roman" pitchFamily="18" charset="0"/>
                <a:ea typeface="仿宋" pitchFamily="49" charset="-122"/>
                <a:cs typeface="Times New Roman" pitchFamily="18" charset="0"/>
              </a:rPr>
              <a:t>1.2</a:t>
            </a:r>
            <a:r>
              <a:rPr lang="zh-CN" altLang="zh-CN" sz="2000" smtClean="0">
                <a:solidFill>
                  <a:srgbClr val="00B0F0"/>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vector&lt;int&gt; v4(a</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a+5);	</a:t>
            </a:r>
          </a:p>
          <a:p>
            <a:pPr algn="l">
              <a:lnSpc>
                <a:spcPts val="25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用数组</a:t>
            </a:r>
            <a:r>
              <a:rPr lang="en-US" altLang="zh-CN" sz="2000" smtClean="0">
                <a:solidFill>
                  <a:srgbClr val="00B0F0"/>
                </a:solidFill>
                <a:latin typeface="Times New Roman" pitchFamily="18" charset="0"/>
                <a:ea typeface="仿宋" pitchFamily="49" charset="-122"/>
                <a:cs typeface="Times New Roman" pitchFamily="18" charset="0"/>
              </a:rPr>
              <a:t>a[0..4]</a:t>
            </a:r>
            <a:r>
              <a:rPr lang="zh-CN" altLang="zh-CN" sz="2000" smtClean="0">
                <a:solidFill>
                  <a:srgbClr val="00B0F0"/>
                </a:solidFill>
                <a:latin typeface="Times New Roman" pitchFamily="18" charset="0"/>
                <a:ea typeface="仿宋" pitchFamily="49" charset="-122"/>
                <a:cs typeface="Times New Roman" pitchFamily="18" charset="0"/>
              </a:rPr>
              <a:t>共</a:t>
            </a:r>
            <a:r>
              <a:rPr lang="en-US" altLang="zh-CN" sz="2000" smtClean="0">
                <a:solidFill>
                  <a:srgbClr val="00B0F0"/>
                </a:solidFill>
                <a:latin typeface="Times New Roman" pitchFamily="18" charset="0"/>
                <a:ea typeface="仿宋" pitchFamily="49" charset="-122"/>
                <a:cs typeface="Times New Roman" pitchFamily="18" charset="0"/>
              </a:rPr>
              <a:t>5</a:t>
            </a:r>
            <a:r>
              <a:rPr lang="zh-CN" altLang="zh-CN" sz="2000" smtClean="0">
                <a:solidFill>
                  <a:srgbClr val="00B0F0"/>
                </a:solidFill>
                <a:latin typeface="Times New Roman" pitchFamily="18" charset="0"/>
                <a:ea typeface="仿宋" pitchFamily="49" charset="-122"/>
                <a:cs typeface="Times New Roman" pitchFamily="18" charset="0"/>
              </a:rPr>
              <a:t>个元素初始化向量</a:t>
            </a:r>
            <a:r>
              <a:rPr lang="en-US" altLang="zh-CN" sz="2000" smtClean="0">
                <a:solidFill>
                  <a:srgbClr val="00B0F0"/>
                </a:solidFill>
                <a:latin typeface="Times New Roman" pitchFamily="18" charset="0"/>
                <a:ea typeface="仿宋" pitchFamily="49" charset="-122"/>
                <a:cs typeface="Times New Roman" pitchFamily="18" charset="0"/>
              </a:rPr>
              <a:t>v4</a:t>
            </a:r>
            <a:endParaRPr lang="zh-CN" altLang="en-US" sz="2000" b="0" smtClean="0">
              <a:solidFill>
                <a:srgbClr val="00B0F0"/>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9</a:t>
            </a:fld>
            <a:r>
              <a:rPr lang="en-US" altLang="zh-CN" smtClean="0"/>
              <a:t>/91</a:t>
            </a:r>
            <a:endParaRPr lang="en-US" altLang="zh-CN"/>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357158" y="398664"/>
            <a:ext cx="5214974" cy="461665"/>
          </a:xfrm>
          <a:prstGeom prst="rect">
            <a:avLst/>
          </a:prstGeom>
          <a:noFill/>
        </p:spPr>
        <p:txBody>
          <a:bodyPr wrap="square" rtlCol="0">
            <a:spAutoFit/>
          </a:bodyPr>
          <a:lstStyle/>
          <a:p>
            <a:pPr algn="l">
              <a:lnSpc>
                <a:spcPct val="100000"/>
              </a:lnSpc>
              <a:spcBef>
                <a:spcPts val="0"/>
              </a:spcBef>
            </a:pPr>
            <a:r>
              <a:rPr lang="zh-CN" altLang="zh-CN" smtClean="0">
                <a:solidFill>
                  <a:srgbClr val="FF0000"/>
                </a:solidFill>
                <a:latin typeface="Consolas" pitchFamily="49" charset="0"/>
                <a:ea typeface="微软雅黑" pitchFamily="34" charset="-122"/>
                <a:cs typeface="Times New Roman" pitchFamily="18" charset="0"/>
              </a:rPr>
              <a:t>解法</a:t>
            </a:r>
            <a:r>
              <a:rPr lang="en-US" altLang="zh-CN" smtClean="0">
                <a:solidFill>
                  <a:srgbClr val="FF0000"/>
                </a:solidFill>
                <a:latin typeface="Consolas" pitchFamily="49" charset="0"/>
                <a:ea typeface="微软雅黑" pitchFamily="34" charset="-122"/>
                <a:cs typeface="Times New Roman" pitchFamily="18" charset="0"/>
              </a:rPr>
              <a:t>2</a:t>
            </a:r>
            <a:r>
              <a:rPr lang="zh-CN" altLang="zh-CN" smtClean="0">
                <a:solidFill>
                  <a:srgbClr val="FF0000"/>
                </a:solidFill>
                <a:ea typeface="仿宋" pitchFamily="49" charset="-122"/>
                <a:cs typeface="Times New Roman" pitchFamily="18" charset="0"/>
              </a:rPr>
              <a:t>：</a:t>
            </a:r>
            <a:r>
              <a:rPr lang="zh-CN" altLang="zh-CN" smtClean="0">
                <a:solidFill>
                  <a:srgbClr val="0000FF"/>
                </a:solidFill>
                <a:ea typeface="仿宋" pitchFamily="49" charset="-122"/>
                <a:cs typeface="Times New Roman" pitchFamily="18" charset="0"/>
              </a:rPr>
              <a:t>用大根堆优先队列</a:t>
            </a:r>
            <a:r>
              <a:rPr lang="en-US" altLang="zh-CN" smtClean="0">
                <a:solidFill>
                  <a:srgbClr val="0000FF"/>
                </a:solidFill>
                <a:ea typeface="仿宋" pitchFamily="49" charset="-122"/>
                <a:cs typeface="Times New Roman" pitchFamily="18" charset="0"/>
              </a:rPr>
              <a:t>pq</a:t>
            </a:r>
            <a:r>
              <a:rPr lang="zh-CN" altLang="en-US" smtClean="0">
                <a:solidFill>
                  <a:srgbClr val="0000FF"/>
                </a:solidFill>
                <a:ea typeface="仿宋" pitchFamily="49" charset="-122"/>
                <a:cs typeface="Times New Roman" pitchFamily="18" charset="0"/>
              </a:rPr>
              <a:t>求解。</a:t>
            </a:r>
            <a:endParaRPr lang="en-US" altLang="zh-CN" smtClean="0">
              <a:solidFill>
                <a:srgbClr val="0000FF"/>
              </a:solidFill>
              <a:ea typeface="仿宋" pitchFamily="49" charset="-122"/>
              <a:cs typeface="Times New Roman" pitchFamily="18" charset="0"/>
            </a:endParaRPr>
          </a:p>
        </p:txBody>
      </p:sp>
      <p:sp>
        <p:nvSpPr>
          <p:cNvPr id="6" name="TextBox 5"/>
          <p:cNvSpPr txBox="1"/>
          <p:nvPr/>
        </p:nvSpPr>
        <p:spPr>
          <a:xfrm>
            <a:off x="357158" y="1184482"/>
            <a:ext cx="8358246" cy="452698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vector&lt;int&gt; </a:t>
            </a:r>
            <a:r>
              <a:rPr lang="en-US" altLang="zh-CN" sz="2000" smtClean="0">
                <a:solidFill>
                  <a:srgbClr val="FF0000"/>
                </a:solidFill>
                <a:latin typeface="Times New Roman" pitchFamily="18" charset="0"/>
                <a:ea typeface="仿宋" pitchFamily="49" charset="-122"/>
                <a:cs typeface="Times New Roman" pitchFamily="18" charset="0"/>
              </a:rPr>
              <a:t>topk2</a:t>
            </a:r>
            <a:r>
              <a:rPr lang="en-US" altLang="zh-CN" sz="2000" smtClean="0">
                <a:solidFill>
                  <a:srgbClr val="0000FF"/>
                </a:solidFill>
                <a:latin typeface="Times New Roman" pitchFamily="18" charset="0"/>
                <a:ea typeface="仿宋" pitchFamily="49" charset="-122"/>
                <a:cs typeface="Times New Roman" pitchFamily="18" charset="0"/>
              </a:rPr>
              <a:t>(vector&lt;int&gt;&amp;v,int k)</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vector&lt;int&gt; ans(k);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指定</a:t>
            </a:r>
            <a:r>
              <a:rPr lang="en-US" altLang="zh-CN" sz="2000" smtClean="0">
                <a:solidFill>
                  <a:srgbClr val="00B0F0"/>
                </a:solidFill>
                <a:latin typeface="Times New Roman" pitchFamily="18" charset="0"/>
                <a:ea typeface="仿宋" pitchFamily="49" charset="-122"/>
                <a:cs typeface="Times New Roman" pitchFamily="18" charset="0"/>
              </a:rPr>
              <a:t>ans</a:t>
            </a:r>
            <a:r>
              <a:rPr lang="zh-CN" altLang="zh-CN" sz="2000" smtClean="0">
                <a:solidFill>
                  <a:srgbClr val="00B0F0"/>
                </a:solidFill>
                <a:latin typeface="Times New Roman" pitchFamily="18" charset="0"/>
                <a:ea typeface="仿宋" pitchFamily="49" charset="-122"/>
                <a:cs typeface="Times New Roman" pitchFamily="18" charset="0"/>
              </a:rPr>
              <a:t>的长度为</a:t>
            </a:r>
            <a:r>
              <a:rPr lang="en-US" altLang="zh-CN" sz="2000" smtClean="0">
                <a:solidFill>
                  <a:srgbClr val="00B0F0"/>
                </a:solidFill>
                <a:latin typeface="Times New Roman" pitchFamily="18" charset="0"/>
                <a:ea typeface="仿宋" pitchFamily="49" charset="-122"/>
                <a:cs typeface="Times New Roman" pitchFamily="18" charset="0"/>
              </a:rPr>
              <a:t>k</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6600"/>
                </a:solidFill>
                <a:latin typeface="Times New Roman" pitchFamily="18" charset="0"/>
                <a:ea typeface="仿宋" pitchFamily="49" charset="-122"/>
                <a:cs typeface="Times New Roman" pitchFamily="18" charset="0"/>
              </a:rPr>
              <a:t>priority_queue&lt;int&gt; pq;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定义大根堆</a:t>
            </a:r>
            <a:r>
              <a:rPr lang="en-US" altLang="zh-CN" sz="2000" smtClean="0">
                <a:solidFill>
                  <a:srgbClr val="00B0F0"/>
                </a:solidFill>
                <a:latin typeface="Times New Roman" pitchFamily="18" charset="0"/>
                <a:ea typeface="仿宋" pitchFamily="49" charset="-122"/>
                <a:cs typeface="Times New Roman" pitchFamily="18" charset="0"/>
              </a:rPr>
              <a:t>pq</a:t>
            </a:r>
            <a:endParaRPr lang="zh-CN" altLang="zh-CN" sz="2000" smtClean="0">
              <a:solidFill>
                <a:srgbClr val="00B0F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for(int i=0;i&lt;k;i++)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将前</a:t>
            </a:r>
            <a:r>
              <a:rPr lang="en-US" altLang="zh-CN" sz="2000" smtClean="0">
                <a:solidFill>
                  <a:srgbClr val="00B0F0"/>
                </a:solidFill>
                <a:latin typeface="Times New Roman" pitchFamily="18" charset="0"/>
                <a:ea typeface="仿宋" pitchFamily="49" charset="-122"/>
                <a:cs typeface="Times New Roman" pitchFamily="18" charset="0"/>
              </a:rPr>
              <a:t>k</a:t>
            </a:r>
            <a:r>
              <a:rPr lang="zh-CN" altLang="zh-CN" sz="2000" smtClean="0">
                <a:solidFill>
                  <a:srgbClr val="00B0F0"/>
                </a:solidFill>
                <a:latin typeface="Times New Roman" pitchFamily="18" charset="0"/>
                <a:ea typeface="仿宋" pitchFamily="49" charset="-122"/>
                <a:cs typeface="Times New Roman" pitchFamily="18" charset="0"/>
              </a:rPr>
              <a:t>个整数进队</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pq.push(v[i]);</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endParaRPr lang="en-US"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00FF"/>
                </a:solidFill>
                <a:latin typeface="Times New Roman" pitchFamily="18" charset="0"/>
                <a:ea typeface="仿宋" pitchFamily="49" charset="-122"/>
                <a:cs typeface="Times New Roman" pitchFamily="18" charset="0"/>
              </a:rPr>
              <a:t>	for(int i=k;i&lt;v.size();i++)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处理</a:t>
            </a:r>
            <a:r>
              <a:rPr lang="en-US" altLang="zh-CN" sz="2000" smtClean="0">
                <a:solidFill>
                  <a:srgbClr val="00B0F0"/>
                </a:solidFill>
                <a:latin typeface="Times New Roman" pitchFamily="18" charset="0"/>
                <a:ea typeface="仿宋" pitchFamily="49" charset="-122"/>
                <a:cs typeface="Times New Roman" pitchFamily="18" charset="0"/>
              </a:rPr>
              <a:t>v</a:t>
            </a:r>
            <a:r>
              <a:rPr lang="zh-CN" altLang="zh-CN" sz="2000" smtClean="0">
                <a:solidFill>
                  <a:srgbClr val="00B0F0"/>
                </a:solidFill>
                <a:latin typeface="Times New Roman" pitchFamily="18" charset="0"/>
                <a:ea typeface="仿宋" pitchFamily="49" charset="-122"/>
                <a:cs typeface="Times New Roman" pitchFamily="18" charset="0"/>
              </a:rPr>
              <a:t>中剩余的元素</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if(</a:t>
            </a:r>
            <a:r>
              <a:rPr lang="en-US" altLang="zh-CN" sz="2000" smtClean="0">
                <a:solidFill>
                  <a:srgbClr val="FF00FF"/>
                </a:solidFill>
                <a:latin typeface="Times New Roman" pitchFamily="18" charset="0"/>
                <a:ea typeface="仿宋" pitchFamily="49" charset="-122"/>
                <a:cs typeface="Times New Roman" pitchFamily="18" charset="0"/>
              </a:rPr>
              <a:t>v[i]&lt;pq.top()</a:t>
            </a:r>
            <a:r>
              <a:rPr lang="en-US" altLang="zh-CN" sz="2000" smtClean="0">
                <a:solidFill>
                  <a:srgbClr val="0000FF"/>
                </a:solidFill>
                <a:latin typeface="Times New Roman" pitchFamily="18" charset="0"/>
                <a:ea typeface="仿宋" pitchFamily="49" charset="-122"/>
                <a:cs typeface="Times New Roman" pitchFamily="18" charset="0"/>
              </a:rPr>
              <a:t>)</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pq.pop();</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pq.push(v[i]);</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90</a:t>
            </a:fld>
            <a:r>
              <a:rPr lang="en-US" altLang="zh-CN" smtClean="0"/>
              <a:t>/91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428596" y="1000108"/>
            <a:ext cx="8358246" cy="270193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int j=k-1;</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while(!pq.empty())				</a:t>
            </a:r>
            <a:r>
              <a:rPr lang="en-US" altLang="zh-CN" sz="2000" smtClean="0">
                <a:solidFill>
                  <a:srgbClr val="00B0F0"/>
                </a:solidFill>
                <a:latin typeface="Times New Roman" pitchFamily="18" charset="0"/>
                <a:ea typeface="仿宋" pitchFamily="49" charset="-122"/>
                <a:cs typeface="Times New Roman" pitchFamily="18" charset="0"/>
              </a:rPr>
              <a:t>//</a:t>
            </a:r>
            <a:r>
              <a:rPr lang="zh-CN" altLang="zh-CN" sz="2000" smtClean="0">
                <a:solidFill>
                  <a:srgbClr val="00B0F0"/>
                </a:solidFill>
                <a:latin typeface="Times New Roman" pitchFamily="18" charset="0"/>
                <a:ea typeface="仿宋" pitchFamily="49" charset="-122"/>
                <a:cs typeface="Times New Roman" pitchFamily="18" charset="0"/>
              </a:rPr>
              <a:t>出队</a:t>
            </a:r>
            <a:r>
              <a:rPr lang="en-US" altLang="zh-CN" sz="2000" smtClean="0">
                <a:solidFill>
                  <a:srgbClr val="00B0F0"/>
                </a:solidFill>
                <a:latin typeface="Times New Roman" pitchFamily="18" charset="0"/>
                <a:ea typeface="仿宋" pitchFamily="49" charset="-122"/>
                <a:cs typeface="Times New Roman" pitchFamily="18" charset="0"/>
              </a:rPr>
              <a:t>pq</a:t>
            </a:r>
            <a:r>
              <a:rPr lang="zh-CN" altLang="zh-CN" sz="2000" smtClean="0">
                <a:solidFill>
                  <a:srgbClr val="00B0F0"/>
                </a:solidFill>
                <a:latin typeface="Times New Roman" pitchFamily="18" charset="0"/>
                <a:ea typeface="仿宋" pitchFamily="49" charset="-122"/>
                <a:cs typeface="Times New Roman" pitchFamily="18" charset="0"/>
              </a:rPr>
              <a:t>中全部整数并插入到</a:t>
            </a:r>
            <a:r>
              <a:rPr lang="en-US" altLang="zh-CN" sz="2000" smtClean="0">
                <a:solidFill>
                  <a:srgbClr val="00B0F0"/>
                </a:solidFill>
                <a:latin typeface="Times New Roman" pitchFamily="18" charset="0"/>
                <a:ea typeface="仿宋" pitchFamily="49" charset="-122"/>
                <a:cs typeface="Times New Roman" pitchFamily="18" charset="0"/>
              </a:rPr>
              <a:t>ans</a:t>
            </a:r>
            <a:r>
              <a:rPr lang="zh-CN" altLang="zh-CN" sz="2000" smtClean="0">
                <a:solidFill>
                  <a:srgbClr val="00B0F0"/>
                </a:solidFill>
                <a:latin typeface="Times New Roman" pitchFamily="18" charset="0"/>
                <a:ea typeface="仿宋" pitchFamily="49" charset="-122"/>
                <a:cs typeface="Times New Roman" pitchFamily="18" charset="0"/>
              </a:rPr>
              <a:t>前面</a:t>
            </a: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	ans[j--]=pq.top();</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pq.pop();</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return ans;</a:t>
            </a:r>
            <a:endParaRPr lang="zh-CN" altLang="zh-CN" sz="20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91</a:t>
            </a:fld>
            <a:r>
              <a:rPr lang="en-US" altLang="zh-CN" smtClean="0"/>
              <a:t>/91</a:t>
            </a:r>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itchFamily="49" charset="0"/>
            <a:ea typeface="楷体" pitchFamily="49" charset="-122"/>
            <a:cs typeface="Consolas" pitchFamily="49"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4045</TotalTime>
  <Words>7576</Words>
  <Application>Microsoft Office PowerPoint</Application>
  <PresentationFormat>全屏显示(4:3)</PresentationFormat>
  <Paragraphs>1271</Paragraphs>
  <Slides>91</Slides>
  <Notes>75</Notes>
  <HiddenSlides>0</HiddenSlides>
  <MMClips>0</MMClips>
  <ScaleCrop>false</ScaleCrop>
  <HeadingPairs>
    <vt:vector size="4" baseType="variant">
      <vt:variant>
        <vt:lpstr>主题</vt:lpstr>
      </vt:variant>
      <vt:variant>
        <vt:i4>1</vt:i4>
      </vt:variant>
      <vt:variant>
        <vt:lpstr>幻灯片标题</vt:lpstr>
      </vt:variant>
      <vt:variant>
        <vt:i4>91</vt:i4>
      </vt:variant>
    </vt:vector>
  </HeadingPairs>
  <TitlesOfParts>
    <vt:vector size="92"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Administrator</cp:lastModifiedBy>
  <cp:revision>1698</cp:revision>
  <dcterms:created xsi:type="dcterms:W3CDTF">2004-03-31T23:50:14Z</dcterms:created>
  <dcterms:modified xsi:type="dcterms:W3CDTF">2022-11-08T02:50:58Z</dcterms:modified>
</cp:coreProperties>
</file>