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notesSlides/notesSlide37.xml" ContentType="application/vnd.openxmlformats-officedocument.presentationml.notesSlide+xml"/>
  <Default Extension="jpeg" ContentType="image/jpeg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76"/>
  </p:notesMasterIdLst>
  <p:handoutMasterIdLst>
    <p:handoutMasterId r:id="rId77"/>
  </p:handoutMasterIdLst>
  <p:sldIdLst>
    <p:sldId id="522" r:id="rId2"/>
    <p:sldId id="649" r:id="rId3"/>
    <p:sldId id="657" r:id="rId4"/>
    <p:sldId id="658" r:id="rId5"/>
    <p:sldId id="706" r:id="rId6"/>
    <p:sldId id="659" r:id="rId7"/>
    <p:sldId id="660" r:id="rId8"/>
    <p:sldId id="661" r:id="rId9"/>
    <p:sldId id="662" r:id="rId10"/>
    <p:sldId id="707" r:id="rId11"/>
    <p:sldId id="709" r:id="rId12"/>
    <p:sldId id="708" r:id="rId13"/>
    <p:sldId id="663" r:id="rId14"/>
    <p:sldId id="664" r:id="rId15"/>
    <p:sldId id="665" r:id="rId16"/>
    <p:sldId id="667" r:id="rId17"/>
    <p:sldId id="668" r:id="rId18"/>
    <p:sldId id="669" r:id="rId19"/>
    <p:sldId id="670" r:id="rId20"/>
    <p:sldId id="672" r:id="rId21"/>
    <p:sldId id="673" r:id="rId22"/>
    <p:sldId id="674" r:id="rId23"/>
    <p:sldId id="710" r:id="rId24"/>
    <p:sldId id="675" r:id="rId25"/>
    <p:sldId id="711" r:id="rId26"/>
    <p:sldId id="712" r:id="rId27"/>
    <p:sldId id="676" r:id="rId28"/>
    <p:sldId id="677" r:id="rId29"/>
    <p:sldId id="678" r:id="rId30"/>
    <p:sldId id="679" r:id="rId31"/>
    <p:sldId id="680" r:id="rId32"/>
    <p:sldId id="681" r:id="rId33"/>
    <p:sldId id="682" r:id="rId34"/>
    <p:sldId id="683" r:id="rId35"/>
    <p:sldId id="684" r:id="rId36"/>
    <p:sldId id="685" r:id="rId37"/>
    <p:sldId id="686" r:id="rId38"/>
    <p:sldId id="687" r:id="rId39"/>
    <p:sldId id="688" r:id="rId40"/>
    <p:sldId id="689" r:id="rId41"/>
    <p:sldId id="690" r:id="rId42"/>
    <p:sldId id="691" r:id="rId43"/>
    <p:sldId id="730" r:id="rId44"/>
    <p:sldId id="692" r:id="rId45"/>
    <p:sldId id="693" r:id="rId46"/>
    <p:sldId id="694" r:id="rId47"/>
    <p:sldId id="695" r:id="rId48"/>
    <p:sldId id="713" r:id="rId49"/>
    <p:sldId id="696" r:id="rId50"/>
    <p:sldId id="697" r:id="rId51"/>
    <p:sldId id="698" r:id="rId52"/>
    <p:sldId id="699" r:id="rId53"/>
    <p:sldId id="700" r:id="rId54"/>
    <p:sldId id="714" r:id="rId55"/>
    <p:sldId id="715" r:id="rId56"/>
    <p:sldId id="716" r:id="rId57"/>
    <p:sldId id="717" r:id="rId58"/>
    <p:sldId id="701" r:id="rId59"/>
    <p:sldId id="702" r:id="rId60"/>
    <p:sldId id="703" r:id="rId61"/>
    <p:sldId id="727" r:id="rId62"/>
    <p:sldId id="704" r:id="rId63"/>
    <p:sldId id="721" r:id="rId64"/>
    <p:sldId id="722" r:id="rId65"/>
    <p:sldId id="723" r:id="rId66"/>
    <p:sldId id="724" r:id="rId67"/>
    <p:sldId id="705" r:id="rId68"/>
    <p:sldId id="718" r:id="rId69"/>
    <p:sldId id="725" r:id="rId70"/>
    <p:sldId id="728" r:id="rId71"/>
    <p:sldId id="726" r:id="rId72"/>
    <p:sldId id="720" r:id="rId73"/>
    <p:sldId id="719" r:id="rId74"/>
    <p:sldId id="729" r:id="rId75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FF"/>
    <a:srgbClr val="006600"/>
    <a:srgbClr val="0000FF"/>
    <a:srgbClr val="FF3300"/>
    <a:srgbClr val="FF3399"/>
    <a:srgbClr val="339933"/>
    <a:srgbClr val="000000"/>
    <a:srgbClr val="3333FF"/>
    <a:srgbClr val="6600CC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81" autoAdjust="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67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69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70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71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72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74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pPr/>
              <a:t>‹#›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3042" y="428604"/>
            <a:ext cx="6215106" cy="756718"/>
          </a:xfrm>
          <a:prstGeom prst="rect">
            <a:avLst/>
          </a:prstGeom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  常用的数据结构及其应用</a:t>
            </a:r>
            <a:endParaRPr lang="zh-CN" altLang="en-US" sz="320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85720" y="1500174"/>
            <a:ext cx="1209600" cy="1219679"/>
            <a:chOff x="142844" y="1547211"/>
            <a:chExt cx="1209600" cy="1219679"/>
          </a:xfrm>
        </p:grpSpPr>
        <p:grpSp>
          <p:nvGrpSpPr>
            <p:cNvPr id="16" name="组合 79"/>
            <p:cNvGrpSpPr>
              <a:grpSpLocks/>
            </p:cNvGrpSpPr>
            <p:nvPr/>
          </p:nvGrpSpPr>
          <p:grpSpPr bwMode="auto">
            <a:xfrm>
              <a:off x="142844" y="1547211"/>
              <a:ext cx="1209600" cy="1219679"/>
              <a:chOff x="6379728" y="2488773"/>
              <a:chExt cx="2513016" cy="2533954"/>
            </a:xfrm>
          </p:grpSpPr>
          <p:sp>
            <p:nvSpPr>
              <p:cNvPr id="17" name="任意多边形 82"/>
              <p:cNvSpPr/>
              <p:nvPr/>
            </p:nvSpPr>
            <p:spPr>
              <a:xfrm rot="3738964">
                <a:off x="6379728" y="2488773"/>
                <a:ext cx="2513015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/>
                  <a:ea typeface="宋体"/>
                </a:endParaRPr>
              </a:p>
            </p:txBody>
          </p:sp>
          <p:sp>
            <p:nvSpPr>
              <p:cNvPr id="18" name="任意多边形 83"/>
              <p:cNvSpPr/>
              <p:nvPr/>
            </p:nvSpPr>
            <p:spPr>
              <a:xfrm rot="16377237">
                <a:off x="6409519" y="2545926"/>
                <a:ext cx="2476802" cy="2476799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kern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9" name="文本框 20"/>
            <p:cNvSpPr txBox="1">
              <a:spLocks noChangeArrowheads="1"/>
            </p:cNvSpPr>
            <p:nvPr/>
          </p:nvSpPr>
          <p:spPr bwMode="auto">
            <a:xfrm>
              <a:off x="152572" y="2234010"/>
              <a:ext cx="11975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400" b="1" dirty="0">
                  <a:solidFill>
                    <a:srgbClr val="9900FF"/>
                  </a:solidFill>
                </a:rPr>
                <a:t>CONTENTS</a:t>
              </a:r>
              <a:endParaRPr lang="zh-CN" altLang="en-US" sz="1400" b="1" dirty="0">
                <a:solidFill>
                  <a:srgbClr val="9900FF"/>
                </a:solidFill>
              </a:endParaRPr>
            </a:p>
          </p:txBody>
        </p:sp>
        <p:sp>
          <p:nvSpPr>
            <p:cNvPr id="20" name="文本框 20"/>
            <p:cNvSpPr txBox="1">
              <a:spLocks noChangeArrowheads="1"/>
            </p:cNvSpPr>
            <p:nvPr/>
          </p:nvSpPr>
          <p:spPr bwMode="auto">
            <a:xfrm>
              <a:off x="328584" y="1857364"/>
              <a:ext cx="7429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 b="1" dirty="0" smtClean="0">
                  <a:solidFill>
                    <a:srgbClr val="008000"/>
                  </a:solidFill>
                </a:rPr>
                <a:t>提纲</a:t>
              </a:r>
              <a:endParaRPr lang="zh-CN" altLang="en-US" sz="2000" b="1" dirty="0">
                <a:solidFill>
                  <a:srgbClr val="008000"/>
                </a:solidFill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</a:t>
            </a:fld>
            <a:r>
              <a:rPr lang="en-US" altLang="zh-CN" smtClean="0"/>
              <a:t>/74</a:t>
            </a:r>
            <a:endParaRPr lang="en-US" altLang="zh-CN"/>
          </a:p>
        </p:txBody>
      </p:sp>
      <p:sp>
        <p:nvSpPr>
          <p:cNvPr id="26" name="TextBox 4">
            <a:hlinkClick r:id="rId3" action="ppaction://hlinksldjump"/>
          </p:cNvPr>
          <p:cNvSpPr txBox="1"/>
          <p:nvPr/>
        </p:nvSpPr>
        <p:spPr>
          <a:xfrm>
            <a:off x="535753" y="2860327"/>
            <a:ext cx="392909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2.1 </a:t>
            </a:r>
            <a:r>
              <a:rPr lang="zh-CN" altLang="en-US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线性表</a:t>
            </a:r>
            <a:endParaRPr lang="zh-CN" altLang="en-US" sz="2800" spc="50">
              <a:ln w="11430"/>
              <a:solidFill>
                <a:schemeClr val="bg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" name="TextBox 6">
            <a:hlinkClick r:id="" action="ppaction://noaction"/>
          </p:cNvPr>
          <p:cNvSpPr txBox="1"/>
          <p:nvPr/>
        </p:nvSpPr>
        <p:spPr>
          <a:xfrm>
            <a:off x="535753" y="4308863"/>
            <a:ext cx="3929090" cy="5762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2.3 </a:t>
            </a:r>
            <a:r>
              <a:rPr lang="zh-CN" altLang="en-US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栈</a:t>
            </a:r>
            <a:r>
              <a:rPr lang="en-US" altLang="zh-CN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,</a:t>
            </a:r>
            <a:r>
              <a:rPr lang="zh-CN" altLang="en-US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队列和双端队列</a:t>
            </a:r>
            <a:endParaRPr lang="zh-CN" altLang="en-US" sz="2800" spc="50">
              <a:ln w="11430"/>
              <a:solidFill>
                <a:schemeClr val="bg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" name="TextBox 8">
            <a:hlinkClick r:id="rId4" action="ppaction://hlinksldjump"/>
          </p:cNvPr>
          <p:cNvSpPr txBox="1"/>
          <p:nvPr/>
        </p:nvSpPr>
        <p:spPr>
          <a:xfrm>
            <a:off x="535753" y="3583826"/>
            <a:ext cx="392909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2.2 </a:t>
            </a:r>
            <a:r>
              <a:rPr lang="zh-CN" altLang="en-US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字符串</a:t>
            </a:r>
            <a:endParaRPr lang="zh-CN" altLang="en-US" sz="2800" spc="50">
              <a:ln w="11430"/>
              <a:solidFill>
                <a:schemeClr val="bg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9" name="TextBox 9">
            <a:hlinkClick r:id="" action="ppaction://noaction"/>
          </p:cNvPr>
          <p:cNvSpPr txBox="1"/>
          <p:nvPr/>
        </p:nvSpPr>
        <p:spPr>
          <a:xfrm>
            <a:off x="535753" y="5056581"/>
            <a:ext cx="392909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2.4 </a:t>
            </a:r>
            <a:r>
              <a:rPr lang="zh-CN" altLang="en-US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二叉树和优先队列</a:t>
            </a:r>
            <a:endParaRPr lang="zh-CN" altLang="en-US" sz="2800" spc="50">
              <a:ln w="11430"/>
              <a:solidFill>
                <a:schemeClr val="bg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" name="TextBox 12">
            <a:hlinkClick r:id="" action="ppaction://noaction"/>
          </p:cNvPr>
          <p:cNvSpPr txBox="1"/>
          <p:nvPr/>
        </p:nvSpPr>
        <p:spPr>
          <a:xfrm>
            <a:off x="4607719" y="2412243"/>
            <a:ext cx="39996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2.5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树和并查集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1" name="TextBox 13">
            <a:hlinkClick r:id="" action="ppaction://noaction"/>
          </p:cNvPr>
          <p:cNvSpPr txBox="1"/>
          <p:nvPr/>
        </p:nvSpPr>
        <p:spPr>
          <a:xfrm>
            <a:off x="4607719" y="3168068"/>
            <a:ext cx="400052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2.6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图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2" name="TextBox 20">
            <a:hlinkClick r:id="" action="ppaction://noaction"/>
          </p:cNvPr>
          <p:cNvSpPr txBox="1"/>
          <p:nvPr/>
        </p:nvSpPr>
        <p:spPr>
          <a:xfrm>
            <a:off x="4607719" y="3921360"/>
            <a:ext cx="4000528" cy="10071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2.7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二叉排序树和平衡二叉树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3" name="TextBox 21">
            <a:hlinkClick r:id="" action="ppaction://noaction"/>
          </p:cNvPr>
          <p:cNvSpPr txBox="1"/>
          <p:nvPr/>
        </p:nvSpPr>
        <p:spPr>
          <a:xfrm>
            <a:off x="4607719" y="5016181"/>
            <a:ext cx="400052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2.8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哈希表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4" name="TextBox 22">
            <a:hlinkClick r:id="" action="ppaction://noaction"/>
          </p:cNvPr>
          <p:cNvSpPr txBox="1"/>
          <p:nvPr/>
        </p:nvSpPr>
        <p:spPr>
          <a:xfrm>
            <a:off x="4607719" y="5763300"/>
            <a:ext cx="400052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2.9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设计好的数据结构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7158" y="2714620"/>
            <a:ext cx="8286808" cy="182111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Find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x)			 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递归算法：并查集中查找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结点的根结点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if (x!=parent[x])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parent[x]=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Find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(parent[x]); 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路径压缩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return parent[x];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1573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000100" y="285728"/>
            <a:ext cx="4004295" cy="2004737"/>
            <a:chOff x="2714612" y="436273"/>
            <a:chExt cx="4004295" cy="2004737"/>
          </a:xfrm>
        </p:grpSpPr>
        <p:sp>
          <p:nvSpPr>
            <p:cNvPr id="115732" name="Oval 20"/>
            <p:cNvSpPr>
              <a:spLocks noChangeArrowheads="1"/>
            </p:cNvSpPr>
            <p:nvPr/>
          </p:nvSpPr>
          <p:spPr bwMode="auto">
            <a:xfrm>
              <a:off x="3713051" y="595411"/>
              <a:ext cx="270211" cy="299102"/>
            </a:xfrm>
            <a:prstGeom prst="ellipse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36529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5731" name="AutoShape 19"/>
            <p:cNvSpPr>
              <a:spLocks noChangeArrowheads="1"/>
            </p:cNvSpPr>
            <p:nvPr/>
          </p:nvSpPr>
          <p:spPr bwMode="auto">
            <a:xfrm>
              <a:off x="3690054" y="890679"/>
              <a:ext cx="314288" cy="437149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800"/>
                </a:lnSpc>
              </a:pPr>
              <a:endParaRPr lang="zh-CN" altLang="en-US" sz="1800"/>
            </a:p>
          </p:txBody>
        </p:sp>
        <p:sp>
          <p:nvSpPr>
            <p:cNvPr id="115730" name="Oval 18"/>
            <p:cNvSpPr>
              <a:spLocks noChangeArrowheads="1"/>
            </p:cNvSpPr>
            <p:nvPr/>
          </p:nvSpPr>
          <p:spPr bwMode="auto">
            <a:xfrm>
              <a:off x="3193709" y="1111171"/>
              <a:ext cx="271169" cy="299102"/>
            </a:xfrm>
            <a:prstGeom prst="ellipse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36529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5729" name="AutoShape 17"/>
            <p:cNvSpPr>
              <a:spLocks noChangeArrowheads="1"/>
            </p:cNvSpPr>
            <p:nvPr/>
          </p:nvSpPr>
          <p:spPr bwMode="auto">
            <a:xfrm>
              <a:off x="3171671" y="1406438"/>
              <a:ext cx="313330" cy="437149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800"/>
                </a:lnSpc>
              </a:pPr>
              <a:endParaRPr lang="zh-CN" altLang="en-US" sz="1800"/>
            </a:p>
          </p:txBody>
        </p:sp>
        <p:sp>
          <p:nvSpPr>
            <p:cNvPr id="115728" name="Oval 16"/>
            <p:cNvSpPr>
              <a:spLocks noChangeArrowheads="1"/>
            </p:cNvSpPr>
            <p:nvPr/>
          </p:nvSpPr>
          <p:spPr bwMode="auto">
            <a:xfrm>
              <a:off x="2737608" y="1591460"/>
              <a:ext cx="270211" cy="299102"/>
            </a:xfrm>
            <a:prstGeom prst="ellipse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36529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5727" name="AutoShape 15"/>
            <p:cNvSpPr>
              <a:spLocks noChangeArrowheads="1"/>
            </p:cNvSpPr>
            <p:nvPr/>
          </p:nvSpPr>
          <p:spPr bwMode="auto">
            <a:xfrm>
              <a:off x="2714612" y="1912611"/>
              <a:ext cx="314288" cy="437149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800"/>
                </a:lnSpc>
              </a:pPr>
              <a:endParaRPr lang="zh-CN" altLang="en-US" sz="1800"/>
            </a:p>
          </p:txBody>
        </p:sp>
        <p:sp>
          <p:nvSpPr>
            <p:cNvPr id="115726" name="AutoShape 14"/>
            <p:cNvSpPr>
              <a:spLocks noChangeShapeType="1"/>
            </p:cNvSpPr>
            <p:nvPr/>
          </p:nvSpPr>
          <p:spPr bwMode="auto">
            <a:xfrm flipH="1">
              <a:off x="3425592" y="850415"/>
              <a:ext cx="326744" cy="30485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arrow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800"/>
                </a:lnSpc>
              </a:pPr>
              <a:endParaRPr lang="zh-CN" altLang="en-US" sz="1800"/>
            </a:p>
          </p:txBody>
        </p:sp>
        <p:sp>
          <p:nvSpPr>
            <p:cNvPr id="115725" name="AutoShape 13"/>
            <p:cNvSpPr>
              <a:spLocks noChangeShapeType="1"/>
            </p:cNvSpPr>
            <p:nvPr/>
          </p:nvSpPr>
          <p:spPr bwMode="auto">
            <a:xfrm flipH="1">
              <a:off x="2968533" y="1366174"/>
              <a:ext cx="264462" cy="26938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arrow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800"/>
                </a:lnSpc>
              </a:pPr>
              <a:endParaRPr lang="zh-CN" altLang="en-US" sz="1800"/>
            </a:p>
          </p:txBody>
        </p:sp>
        <p:sp>
          <p:nvSpPr>
            <p:cNvPr id="115724" name="Oval 12"/>
            <p:cNvSpPr>
              <a:spLocks noChangeArrowheads="1"/>
            </p:cNvSpPr>
            <p:nvPr/>
          </p:nvSpPr>
          <p:spPr bwMode="auto">
            <a:xfrm>
              <a:off x="6280054" y="602122"/>
              <a:ext cx="271169" cy="299102"/>
            </a:xfrm>
            <a:prstGeom prst="ellipse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36529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5723" name="AutoShape 11"/>
            <p:cNvSpPr>
              <a:spLocks noChangeArrowheads="1"/>
            </p:cNvSpPr>
            <p:nvPr/>
          </p:nvSpPr>
          <p:spPr bwMode="auto">
            <a:xfrm>
              <a:off x="6249392" y="898348"/>
              <a:ext cx="313330" cy="437149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800"/>
                </a:lnSpc>
              </a:pPr>
              <a:endParaRPr lang="zh-CN" altLang="en-US" sz="1800"/>
            </a:p>
          </p:txBody>
        </p:sp>
        <p:sp>
          <p:nvSpPr>
            <p:cNvPr id="115722" name="Oval 10"/>
            <p:cNvSpPr>
              <a:spLocks noChangeArrowheads="1"/>
            </p:cNvSpPr>
            <p:nvPr/>
          </p:nvSpPr>
          <p:spPr bwMode="auto">
            <a:xfrm>
              <a:off x="5760713" y="1117881"/>
              <a:ext cx="271169" cy="299102"/>
            </a:xfrm>
            <a:prstGeom prst="ellipse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36529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5721" name="AutoShape 9"/>
            <p:cNvSpPr>
              <a:spLocks noChangeArrowheads="1"/>
            </p:cNvSpPr>
            <p:nvPr/>
          </p:nvSpPr>
          <p:spPr bwMode="auto">
            <a:xfrm>
              <a:off x="5730050" y="1414108"/>
              <a:ext cx="313330" cy="437149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800"/>
                </a:lnSpc>
              </a:pPr>
              <a:endParaRPr lang="zh-CN" altLang="en-US" sz="1800"/>
            </a:p>
          </p:txBody>
        </p:sp>
        <p:sp>
          <p:nvSpPr>
            <p:cNvPr id="115720" name="Oval 8"/>
            <p:cNvSpPr>
              <a:spLocks noChangeArrowheads="1"/>
            </p:cNvSpPr>
            <p:nvPr/>
          </p:nvSpPr>
          <p:spPr bwMode="auto">
            <a:xfrm>
              <a:off x="5277783" y="1125551"/>
              <a:ext cx="271169" cy="299102"/>
            </a:xfrm>
            <a:prstGeom prst="ellipse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36529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5719" name="AutoShape 7"/>
            <p:cNvSpPr>
              <a:spLocks noChangeArrowheads="1"/>
            </p:cNvSpPr>
            <p:nvPr/>
          </p:nvSpPr>
          <p:spPr bwMode="auto">
            <a:xfrm>
              <a:off x="5247120" y="1420818"/>
              <a:ext cx="313330" cy="438108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800"/>
                </a:lnSpc>
              </a:pPr>
              <a:endParaRPr lang="zh-CN" altLang="en-US" sz="1800"/>
            </a:p>
          </p:txBody>
        </p:sp>
        <p:sp>
          <p:nvSpPr>
            <p:cNvPr id="115718" name="AutoShape 6"/>
            <p:cNvSpPr>
              <a:spLocks noChangeShapeType="1"/>
            </p:cNvSpPr>
            <p:nvPr/>
          </p:nvSpPr>
          <p:spPr bwMode="auto">
            <a:xfrm flipH="1">
              <a:off x="6019425" y="898348"/>
              <a:ext cx="304706" cy="27130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arrow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800"/>
                </a:lnSpc>
              </a:pPr>
              <a:endParaRPr lang="zh-CN" altLang="en-US" sz="1800"/>
            </a:p>
          </p:txBody>
        </p:sp>
        <p:sp>
          <p:nvSpPr>
            <p:cNvPr id="115717" name="AutoShape 5"/>
            <p:cNvSpPr>
              <a:spLocks noChangeShapeType="1"/>
            </p:cNvSpPr>
            <p:nvPr/>
          </p:nvSpPr>
          <p:spPr bwMode="auto">
            <a:xfrm flipH="1">
              <a:off x="5509666" y="751673"/>
              <a:ext cx="770389" cy="41797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arrow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800"/>
                </a:lnSpc>
              </a:pPr>
              <a:endParaRPr lang="zh-CN" altLang="en-US" sz="1800"/>
            </a:p>
          </p:txBody>
        </p:sp>
        <p:sp>
          <p:nvSpPr>
            <p:cNvPr id="115716" name="AutoShape 4"/>
            <p:cNvSpPr>
              <a:spLocks noChangeArrowheads="1"/>
            </p:cNvSpPr>
            <p:nvPr/>
          </p:nvSpPr>
          <p:spPr bwMode="auto">
            <a:xfrm>
              <a:off x="4373247" y="1318241"/>
              <a:ext cx="418731" cy="324027"/>
            </a:xfrm>
            <a:prstGeom prst="rightArrow">
              <a:avLst>
                <a:gd name="adj1" fmla="val 50000"/>
                <a:gd name="adj2" fmla="val 32322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800"/>
                </a:lnSpc>
              </a:pPr>
              <a:endParaRPr lang="zh-CN" altLang="en-US" sz="1800"/>
            </a:p>
          </p:txBody>
        </p:sp>
        <p:sp>
          <p:nvSpPr>
            <p:cNvPr id="115715" name="Freeform 3"/>
            <p:cNvSpPr>
              <a:spLocks/>
            </p:cNvSpPr>
            <p:nvPr/>
          </p:nvSpPr>
          <p:spPr bwMode="auto">
            <a:xfrm>
              <a:off x="3790664" y="436273"/>
              <a:ext cx="345908" cy="483165"/>
            </a:xfrm>
            <a:custGeom>
              <a:avLst/>
              <a:gdLst/>
              <a:ahLst/>
              <a:cxnLst>
                <a:cxn ang="0">
                  <a:pos x="160" y="539"/>
                </a:cxn>
                <a:cxn ang="0">
                  <a:pos x="387" y="548"/>
                </a:cxn>
                <a:cxn ang="0">
                  <a:pos x="398" y="251"/>
                </a:cxn>
                <a:cxn ang="0">
                  <a:pos x="279" y="36"/>
                </a:cxn>
                <a:cxn ang="0">
                  <a:pos x="161" y="36"/>
                </a:cxn>
                <a:cxn ang="0">
                  <a:pos x="0" y="174"/>
                </a:cxn>
              </a:cxnLst>
              <a:rect l="0" t="0" r="r" b="b"/>
              <a:pathLst>
                <a:path w="427" h="596">
                  <a:moveTo>
                    <a:pt x="160" y="539"/>
                  </a:moveTo>
                  <a:cubicBezTo>
                    <a:pt x="253" y="567"/>
                    <a:pt x="347" y="596"/>
                    <a:pt x="387" y="548"/>
                  </a:cubicBezTo>
                  <a:cubicBezTo>
                    <a:pt x="427" y="500"/>
                    <a:pt x="416" y="336"/>
                    <a:pt x="398" y="251"/>
                  </a:cubicBezTo>
                  <a:cubicBezTo>
                    <a:pt x="380" y="166"/>
                    <a:pt x="318" y="72"/>
                    <a:pt x="279" y="36"/>
                  </a:cubicBezTo>
                  <a:cubicBezTo>
                    <a:pt x="240" y="0"/>
                    <a:pt x="207" y="13"/>
                    <a:pt x="161" y="36"/>
                  </a:cubicBezTo>
                  <a:cubicBezTo>
                    <a:pt x="115" y="59"/>
                    <a:pt x="34" y="145"/>
                    <a:pt x="0" y="17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800"/>
                </a:lnSpc>
              </a:pPr>
              <a:endParaRPr lang="zh-CN" altLang="en-US" sz="1800"/>
            </a:p>
          </p:txBody>
        </p:sp>
        <p:sp>
          <p:nvSpPr>
            <p:cNvPr id="115714" name="Freeform 2"/>
            <p:cNvSpPr>
              <a:spLocks/>
            </p:cNvSpPr>
            <p:nvPr/>
          </p:nvSpPr>
          <p:spPr bwMode="auto">
            <a:xfrm>
              <a:off x="6372041" y="451612"/>
              <a:ext cx="346866" cy="484124"/>
            </a:xfrm>
            <a:custGeom>
              <a:avLst/>
              <a:gdLst/>
              <a:ahLst/>
              <a:cxnLst>
                <a:cxn ang="0">
                  <a:pos x="160" y="539"/>
                </a:cxn>
                <a:cxn ang="0">
                  <a:pos x="387" y="548"/>
                </a:cxn>
                <a:cxn ang="0">
                  <a:pos x="398" y="251"/>
                </a:cxn>
                <a:cxn ang="0">
                  <a:pos x="279" y="36"/>
                </a:cxn>
                <a:cxn ang="0">
                  <a:pos x="161" y="36"/>
                </a:cxn>
                <a:cxn ang="0">
                  <a:pos x="0" y="174"/>
                </a:cxn>
              </a:cxnLst>
              <a:rect l="0" t="0" r="r" b="b"/>
              <a:pathLst>
                <a:path w="427" h="596">
                  <a:moveTo>
                    <a:pt x="160" y="539"/>
                  </a:moveTo>
                  <a:cubicBezTo>
                    <a:pt x="253" y="567"/>
                    <a:pt x="347" y="596"/>
                    <a:pt x="387" y="548"/>
                  </a:cubicBezTo>
                  <a:cubicBezTo>
                    <a:pt x="427" y="500"/>
                    <a:pt x="416" y="336"/>
                    <a:pt x="398" y="251"/>
                  </a:cubicBezTo>
                  <a:cubicBezTo>
                    <a:pt x="380" y="166"/>
                    <a:pt x="318" y="72"/>
                    <a:pt x="279" y="36"/>
                  </a:cubicBezTo>
                  <a:cubicBezTo>
                    <a:pt x="240" y="0"/>
                    <a:pt x="207" y="13"/>
                    <a:pt x="161" y="36"/>
                  </a:cubicBezTo>
                  <a:cubicBezTo>
                    <a:pt x="115" y="59"/>
                    <a:pt x="34" y="145"/>
                    <a:pt x="0" y="17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800"/>
                </a:lnSpc>
              </a:pPr>
              <a:endParaRPr lang="zh-CN" altLang="en-US" sz="18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43306" y="2071678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zh-CN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查找中路径压缩</a:t>
              </a:r>
              <a:endPara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10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2428868"/>
            <a:ext cx="8572560" cy="398837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Find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x) 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非递归算法：并查集中查找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结点的根结点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int rx=x;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while (parent[rx]!=rx)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找到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的根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rx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rx=parent[rx];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18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int y=x;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while (y!=rx) 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路径压缩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	int tmp=parent[y];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parent[y]=rx;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y=tmp;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return rx;			 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返回根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1573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27"/>
          <p:cNvGrpSpPr/>
          <p:nvPr/>
        </p:nvGrpSpPr>
        <p:grpSpPr>
          <a:xfrm>
            <a:off x="1000100" y="285728"/>
            <a:ext cx="4004295" cy="2004737"/>
            <a:chOff x="2714612" y="436273"/>
            <a:chExt cx="4004295" cy="2004737"/>
          </a:xfrm>
        </p:grpSpPr>
        <p:sp>
          <p:nvSpPr>
            <p:cNvPr id="115732" name="Oval 20"/>
            <p:cNvSpPr>
              <a:spLocks noChangeArrowheads="1"/>
            </p:cNvSpPr>
            <p:nvPr/>
          </p:nvSpPr>
          <p:spPr bwMode="auto">
            <a:xfrm>
              <a:off x="3713051" y="595411"/>
              <a:ext cx="270211" cy="299102"/>
            </a:xfrm>
            <a:prstGeom prst="ellipse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36529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5731" name="AutoShape 19"/>
            <p:cNvSpPr>
              <a:spLocks noChangeArrowheads="1"/>
            </p:cNvSpPr>
            <p:nvPr/>
          </p:nvSpPr>
          <p:spPr bwMode="auto">
            <a:xfrm>
              <a:off x="3690054" y="890679"/>
              <a:ext cx="314288" cy="437149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800"/>
                </a:lnSpc>
              </a:pPr>
              <a:endParaRPr lang="zh-CN" altLang="en-US" sz="1800"/>
            </a:p>
          </p:txBody>
        </p:sp>
        <p:sp>
          <p:nvSpPr>
            <p:cNvPr id="115730" name="Oval 18"/>
            <p:cNvSpPr>
              <a:spLocks noChangeArrowheads="1"/>
            </p:cNvSpPr>
            <p:nvPr/>
          </p:nvSpPr>
          <p:spPr bwMode="auto">
            <a:xfrm>
              <a:off x="3193709" y="1111171"/>
              <a:ext cx="271169" cy="299102"/>
            </a:xfrm>
            <a:prstGeom prst="ellipse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36529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5729" name="AutoShape 17"/>
            <p:cNvSpPr>
              <a:spLocks noChangeArrowheads="1"/>
            </p:cNvSpPr>
            <p:nvPr/>
          </p:nvSpPr>
          <p:spPr bwMode="auto">
            <a:xfrm>
              <a:off x="3171671" y="1406438"/>
              <a:ext cx="313330" cy="437149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800"/>
                </a:lnSpc>
              </a:pPr>
              <a:endParaRPr lang="zh-CN" altLang="en-US" sz="1800"/>
            </a:p>
          </p:txBody>
        </p:sp>
        <p:sp>
          <p:nvSpPr>
            <p:cNvPr id="115728" name="Oval 16"/>
            <p:cNvSpPr>
              <a:spLocks noChangeArrowheads="1"/>
            </p:cNvSpPr>
            <p:nvPr/>
          </p:nvSpPr>
          <p:spPr bwMode="auto">
            <a:xfrm>
              <a:off x="2737608" y="1591460"/>
              <a:ext cx="270211" cy="299102"/>
            </a:xfrm>
            <a:prstGeom prst="ellipse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36529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5727" name="AutoShape 15"/>
            <p:cNvSpPr>
              <a:spLocks noChangeArrowheads="1"/>
            </p:cNvSpPr>
            <p:nvPr/>
          </p:nvSpPr>
          <p:spPr bwMode="auto">
            <a:xfrm>
              <a:off x="2714612" y="1912611"/>
              <a:ext cx="314288" cy="437149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800"/>
                </a:lnSpc>
              </a:pPr>
              <a:endParaRPr lang="zh-CN" altLang="en-US" sz="1800"/>
            </a:p>
          </p:txBody>
        </p:sp>
        <p:sp>
          <p:nvSpPr>
            <p:cNvPr id="115726" name="AutoShape 14"/>
            <p:cNvSpPr>
              <a:spLocks noChangeShapeType="1"/>
            </p:cNvSpPr>
            <p:nvPr/>
          </p:nvSpPr>
          <p:spPr bwMode="auto">
            <a:xfrm flipH="1">
              <a:off x="3425592" y="850415"/>
              <a:ext cx="326744" cy="30485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arrow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800"/>
                </a:lnSpc>
              </a:pPr>
              <a:endParaRPr lang="zh-CN" altLang="en-US" sz="1800"/>
            </a:p>
          </p:txBody>
        </p:sp>
        <p:sp>
          <p:nvSpPr>
            <p:cNvPr id="115725" name="AutoShape 13"/>
            <p:cNvSpPr>
              <a:spLocks noChangeShapeType="1"/>
            </p:cNvSpPr>
            <p:nvPr/>
          </p:nvSpPr>
          <p:spPr bwMode="auto">
            <a:xfrm flipH="1">
              <a:off x="2968533" y="1366174"/>
              <a:ext cx="264462" cy="26938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arrow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800"/>
                </a:lnSpc>
              </a:pPr>
              <a:endParaRPr lang="zh-CN" altLang="en-US" sz="1800"/>
            </a:p>
          </p:txBody>
        </p:sp>
        <p:sp>
          <p:nvSpPr>
            <p:cNvPr id="115724" name="Oval 12"/>
            <p:cNvSpPr>
              <a:spLocks noChangeArrowheads="1"/>
            </p:cNvSpPr>
            <p:nvPr/>
          </p:nvSpPr>
          <p:spPr bwMode="auto">
            <a:xfrm>
              <a:off x="6280054" y="602122"/>
              <a:ext cx="271169" cy="299102"/>
            </a:xfrm>
            <a:prstGeom prst="ellipse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36529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5723" name="AutoShape 11"/>
            <p:cNvSpPr>
              <a:spLocks noChangeArrowheads="1"/>
            </p:cNvSpPr>
            <p:nvPr/>
          </p:nvSpPr>
          <p:spPr bwMode="auto">
            <a:xfrm>
              <a:off x="6249392" y="898348"/>
              <a:ext cx="313330" cy="437149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800"/>
                </a:lnSpc>
              </a:pPr>
              <a:endParaRPr lang="zh-CN" altLang="en-US" sz="1800"/>
            </a:p>
          </p:txBody>
        </p:sp>
        <p:sp>
          <p:nvSpPr>
            <p:cNvPr id="115722" name="Oval 10"/>
            <p:cNvSpPr>
              <a:spLocks noChangeArrowheads="1"/>
            </p:cNvSpPr>
            <p:nvPr/>
          </p:nvSpPr>
          <p:spPr bwMode="auto">
            <a:xfrm>
              <a:off x="5760713" y="1117881"/>
              <a:ext cx="271169" cy="299102"/>
            </a:xfrm>
            <a:prstGeom prst="ellipse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36529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5721" name="AutoShape 9"/>
            <p:cNvSpPr>
              <a:spLocks noChangeArrowheads="1"/>
            </p:cNvSpPr>
            <p:nvPr/>
          </p:nvSpPr>
          <p:spPr bwMode="auto">
            <a:xfrm>
              <a:off x="5730050" y="1414108"/>
              <a:ext cx="313330" cy="437149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800"/>
                </a:lnSpc>
              </a:pPr>
              <a:endParaRPr lang="zh-CN" altLang="en-US" sz="1800"/>
            </a:p>
          </p:txBody>
        </p:sp>
        <p:sp>
          <p:nvSpPr>
            <p:cNvPr id="115720" name="Oval 8"/>
            <p:cNvSpPr>
              <a:spLocks noChangeArrowheads="1"/>
            </p:cNvSpPr>
            <p:nvPr/>
          </p:nvSpPr>
          <p:spPr bwMode="auto">
            <a:xfrm>
              <a:off x="5277783" y="1125551"/>
              <a:ext cx="271169" cy="299102"/>
            </a:xfrm>
            <a:prstGeom prst="ellipse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36529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5719" name="AutoShape 7"/>
            <p:cNvSpPr>
              <a:spLocks noChangeArrowheads="1"/>
            </p:cNvSpPr>
            <p:nvPr/>
          </p:nvSpPr>
          <p:spPr bwMode="auto">
            <a:xfrm>
              <a:off x="5247120" y="1420818"/>
              <a:ext cx="313330" cy="438108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800"/>
                </a:lnSpc>
              </a:pPr>
              <a:endParaRPr lang="zh-CN" altLang="en-US" sz="1800"/>
            </a:p>
          </p:txBody>
        </p:sp>
        <p:sp>
          <p:nvSpPr>
            <p:cNvPr id="115718" name="AutoShape 6"/>
            <p:cNvSpPr>
              <a:spLocks noChangeShapeType="1"/>
            </p:cNvSpPr>
            <p:nvPr/>
          </p:nvSpPr>
          <p:spPr bwMode="auto">
            <a:xfrm flipH="1">
              <a:off x="6019425" y="898348"/>
              <a:ext cx="304706" cy="27130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arrow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800"/>
                </a:lnSpc>
              </a:pPr>
              <a:endParaRPr lang="zh-CN" altLang="en-US" sz="1800"/>
            </a:p>
          </p:txBody>
        </p:sp>
        <p:sp>
          <p:nvSpPr>
            <p:cNvPr id="115717" name="AutoShape 5"/>
            <p:cNvSpPr>
              <a:spLocks noChangeShapeType="1"/>
            </p:cNvSpPr>
            <p:nvPr/>
          </p:nvSpPr>
          <p:spPr bwMode="auto">
            <a:xfrm flipH="1">
              <a:off x="5509666" y="751673"/>
              <a:ext cx="770389" cy="41797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arrow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800"/>
                </a:lnSpc>
              </a:pPr>
              <a:endParaRPr lang="zh-CN" altLang="en-US" sz="1800"/>
            </a:p>
          </p:txBody>
        </p:sp>
        <p:sp>
          <p:nvSpPr>
            <p:cNvPr id="115716" name="AutoShape 4"/>
            <p:cNvSpPr>
              <a:spLocks noChangeArrowheads="1"/>
            </p:cNvSpPr>
            <p:nvPr/>
          </p:nvSpPr>
          <p:spPr bwMode="auto">
            <a:xfrm>
              <a:off x="4373247" y="1318241"/>
              <a:ext cx="418731" cy="324027"/>
            </a:xfrm>
            <a:prstGeom prst="rightArrow">
              <a:avLst>
                <a:gd name="adj1" fmla="val 50000"/>
                <a:gd name="adj2" fmla="val 32322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800"/>
                </a:lnSpc>
              </a:pPr>
              <a:endParaRPr lang="zh-CN" altLang="en-US" sz="1800"/>
            </a:p>
          </p:txBody>
        </p:sp>
        <p:sp>
          <p:nvSpPr>
            <p:cNvPr id="115715" name="Freeform 3"/>
            <p:cNvSpPr>
              <a:spLocks/>
            </p:cNvSpPr>
            <p:nvPr/>
          </p:nvSpPr>
          <p:spPr bwMode="auto">
            <a:xfrm>
              <a:off x="3790664" y="436273"/>
              <a:ext cx="345908" cy="483165"/>
            </a:xfrm>
            <a:custGeom>
              <a:avLst/>
              <a:gdLst/>
              <a:ahLst/>
              <a:cxnLst>
                <a:cxn ang="0">
                  <a:pos x="160" y="539"/>
                </a:cxn>
                <a:cxn ang="0">
                  <a:pos x="387" y="548"/>
                </a:cxn>
                <a:cxn ang="0">
                  <a:pos x="398" y="251"/>
                </a:cxn>
                <a:cxn ang="0">
                  <a:pos x="279" y="36"/>
                </a:cxn>
                <a:cxn ang="0">
                  <a:pos x="161" y="36"/>
                </a:cxn>
                <a:cxn ang="0">
                  <a:pos x="0" y="174"/>
                </a:cxn>
              </a:cxnLst>
              <a:rect l="0" t="0" r="r" b="b"/>
              <a:pathLst>
                <a:path w="427" h="596">
                  <a:moveTo>
                    <a:pt x="160" y="539"/>
                  </a:moveTo>
                  <a:cubicBezTo>
                    <a:pt x="253" y="567"/>
                    <a:pt x="347" y="596"/>
                    <a:pt x="387" y="548"/>
                  </a:cubicBezTo>
                  <a:cubicBezTo>
                    <a:pt x="427" y="500"/>
                    <a:pt x="416" y="336"/>
                    <a:pt x="398" y="251"/>
                  </a:cubicBezTo>
                  <a:cubicBezTo>
                    <a:pt x="380" y="166"/>
                    <a:pt x="318" y="72"/>
                    <a:pt x="279" y="36"/>
                  </a:cubicBezTo>
                  <a:cubicBezTo>
                    <a:pt x="240" y="0"/>
                    <a:pt x="207" y="13"/>
                    <a:pt x="161" y="36"/>
                  </a:cubicBezTo>
                  <a:cubicBezTo>
                    <a:pt x="115" y="59"/>
                    <a:pt x="34" y="145"/>
                    <a:pt x="0" y="17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800"/>
                </a:lnSpc>
              </a:pPr>
              <a:endParaRPr lang="zh-CN" altLang="en-US" sz="1800"/>
            </a:p>
          </p:txBody>
        </p:sp>
        <p:sp>
          <p:nvSpPr>
            <p:cNvPr id="115714" name="Freeform 2"/>
            <p:cNvSpPr>
              <a:spLocks/>
            </p:cNvSpPr>
            <p:nvPr/>
          </p:nvSpPr>
          <p:spPr bwMode="auto">
            <a:xfrm>
              <a:off x="6372041" y="451612"/>
              <a:ext cx="346866" cy="484124"/>
            </a:xfrm>
            <a:custGeom>
              <a:avLst/>
              <a:gdLst/>
              <a:ahLst/>
              <a:cxnLst>
                <a:cxn ang="0">
                  <a:pos x="160" y="539"/>
                </a:cxn>
                <a:cxn ang="0">
                  <a:pos x="387" y="548"/>
                </a:cxn>
                <a:cxn ang="0">
                  <a:pos x="398" y="251"/>
                </a:cxn>
                <a:cxn ang="0">
                  <a:pos x="279" y="36"/>
                </a:cxn>
                <a:cxn ang="0">
                  <a:pos x="161" y="36"/>
                </a:cxn>
                <a:cxn ang="0">
                  <a:pos x="0" y="174"/>
                </a:cxn>
              </a:cxnLst>
              <a:rect l="0" t="0" r="r" b="b"/>
              <a:pathLst>
                <a:path w="427" h="596">
                  <a:moveTo>
                    <a:pt x="160" y="539"/>
                  </a:moveTo>
                  <a:cubicBezTo>
                    <a:pt x="253" y="567"/>
                    <a:pt x="347" y="596"/>
                    <a:pt x="387" y="548"/>
                  </a:cubicBezTo>
                  <a:cubicBezTo>
                    <a:pt x="427" y="500"/>
                    <a:pt x="416" y="336"/>
                    <a:pt x="398" y="251"/>
                  </a:cubicBezTo>
                  <a:cubicBezTo>
                    <a:pt x="380" y="166"/>
                    <a:pt x="318" y="72"/>
                    <a:pt x="279" y="36"/>
                  </a:cubicBezTo>
                  <a:cubicBezTo>
                    <a:pt x="240" y="0"/>
                    <a:pt x="207" y="13"/>
                    <a:pt x="161" y="36"/>
                  </a:cubicBezTo>
                  <a:cubicBezTo>
                    <a:pt x="115" y="59"/>
                    <a:pt x="34" y="145"/>
                    <a:pt x="0" y="17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800"/>
                </a:lnSpc>
              </a:pPr>
              <a:endParaRPr lang="zh-CN" altLang="en-US" sz="18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43306" y="2071678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zh-CN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查找中路径压缩</a:t>
              </a:r>
              <a:endPara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11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785794"/>
            <a:ext cx="8072494" cy="455262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Union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x,int y) 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并查集中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的两个集合的合并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int rx=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Find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(x);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int ry=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Find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(y);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if (rx==ry) 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//x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属于同一棵树的情况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return;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if (rnk[rx]&lt;rnk[ry])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parent[rx]=ry; 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//rx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结点作为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ry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的孩子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else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	if (rnk[rx]==rnk[ry])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秩相同，合并后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rx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的秩增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		rnk[rx]++;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parent[ry]=rx; 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//ry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结点作为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rx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的孩子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12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1472" y="428604"/>
            <a:ext cx="2428892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并查集的应用</a:t>
            </a:r>
            <a:endParaRPr lang="zh-CN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357298"/>
            <a:ext cx="8572560" cy="240065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+mj-lt"/>
                <a:ea typeface="仿宋" pitchFamily="49" charset="-122"/>
                <a:cs typeface="Times New Roman" pitchFamily="18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latin typeface="+mj-lt"/>
                <a:ea typeface="仿宋" pitchFamily="49" charset="-122"/>
                <a:cs typeface="Times New Roman" pitchFamily="18" charset="0"/>
              </a:rPr>
              <a:t>2-10</a:t>
            </a:r>
            <a:r>
              <a:rPr lang="zh-CN" altLang="zh-CN" sz="2000" smtClean="0">
                <a:solidFill>
                  <a:srgbClr val="FF0000"/>
                </a:solidFill>
                <a:latin typeface="+mj-lt"/>
                <a:ea typeface="仿宋" pitchFamily="49" charset="-122"/>
                <a:cs typeface="Times New Roman" pitchFamily="18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假设有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&lt;100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）个微信用户，编号为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，现在建立有若干朋友圈，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一个朋友圈中的用户至少有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，每个用户只能加入一个朋友圈。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任意两个属于同一个朋友圈的用户称为朋友对，现在用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vector&lt;vector&lt;int&gt;&gt;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容器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给出所有的朋友对（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中每个元素表示一个朋友对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设计一个算法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求朋友圈的个数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13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1067183"/>
            <a:ext cx="8072494" cy="445003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friends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(vector&lt;vector&lt;int&gt;&gt;&amp;v,int n) 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求解算法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Init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(n);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for(int i=0;i&lt;v.size();i++)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读取所有朋友对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	int a=v[i][0];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朋友对为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(a,b)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int b=v[i][1];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Union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(a,b);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18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int ans=0;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for(int i=1;i&lt;=n;i++)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if 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parent[i]==i &amp;&amp; rnk[i]&gt;0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	ans++;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return ans;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71472" y="285728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14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1428736"/>
            <a:ext cx="242889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2.6.1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图基础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2285992"/>
            <a:ext cx="1857388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图的定义</a:t>
            </a:r>
            <a:endParaRPr lang="zh-CN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>
            <a:hlinkClick r:id="" action="ppaction://noaction"/>
          </p:cNvPr>
          <p:cNvSpPr txBox="1"/>
          <p:nvPr/>
        </p:nvSpPr>
        <p:spPr>
          <a:xfrm>
            <a:off x="2857488" y="500042"/>
            <a:ext cx="242889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2.6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图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300037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</a:rPr>
              <a:t>G=(V</a:t>
            </a:r>
            <a:r>
              <a:rPr lang="zh-CN" altLang="zh-CN" sz="2000" smtClean="0">
                <a:solidFill>
                  <a:srgbClr val="0000FF"/>
                </a:solidFill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</a:rPr>
              <a:t>E)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42910" y="3714752"/>
            <a:ext cx="7786742" cy="2001939"/>
            <a:chOff x="714348" y="936182"/>
            <a:chExt cx="7786742" cy="2001939"/>
          </a:xfrm>
        </p:grpSpPr>
        <p:sp>
          <p:nvSpPr>
            <p:cNvPr id="9" name="Rectangle 56"/>
            <p:cNvSpPr>
              <a:spLocks noChangeArrowheads="1"/>
            </p:cNvSpPr>
            <p:nvPr/>
          </p:nvSpPr>
          <p:spPr bwMode="auto">
            <a:xfrm>
              <a:off x="4355211" y="1230088"/>
              <a:ext cx="189648" cy="2488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0" name="Rectangle 55"/>
            <p:cNvSpPr>
              <a:spLocks noChangeArrowheads="1"/>
            </p:cNvSpPr>
            <p:nvPr/>
          </p:nvSpPr>
          <p:spPr bwMode="auto">
            <a:xfrm>
              <a:off x="3825699" y="1807570"/>
              <a:ext cx="189648" cy="2488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1" name="Rectangle 54"/>
            <p:cNvSpPr>
              <a:spLocks noChangeArrowheads="1"/>
            </p:cNvSpPr>
            <p:nvPr/>
          </p:nvSpPr>
          <p:spPr bwMode="auto">
            <a:xfrm>
              <a:off x="4121437" y="2382236"/>
              <a:ext cx="189648" cy="2488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2" name="Rectangle 53"/>
            <p:cNvSpPr>
              <a:spLocks noChangeArrowheads="1"/>
            </p:cNvSpPr>
            <p:nvPr/>
          </p:nvSpPr>
          <p:spPr bwMode="auto">
            <a:xfrm>
              <a:off x="3876397" y="1427277"/>
              <a:ext cx="189648" cy="2488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3" name="Rectangle 52"/>
            <p:cNvSpPr>
              <a:spLocks noChangeArrowheads="1"/>
            </p:cNvSpPr>
            <p:nvPr/>
          </p:nvSpPr>
          <p:spPr bwMode="auto">
            <a:xfrm>
              <a:off x="4324229" y="1976589"/>
              <a:ext cx="189648" cy="2488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4" name="Rectangle 51"/>
            <p:cNvSpPr>
              <a:spLocks noChangeArrowheads="1"/>
            </p:cNvSpPr>
            <p:nvPr/>
          </p:nvSpPr>
          <p:spPr bwMode="auto">
            <a:xfrm>
              <a:off x="4679114" y="1486434"/>
              <a:ext cx="189648" cy="2488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5" name="Rectangle 50"/>
            <p:cNvSpPr>
              <a:spLocks noChangeArrowheads="1"/>
            </p:cNvSpPr>
            <p:nvPr/>
          </p:nvSpPr>
          <p:spPr bwMode="auto">
            <a:xfrm>
              <a:off x="4983302" y="2103354"/>
              <a:ext cx="189648" cy="2488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7" name="Rectangle 49"/>
            <p:cNvSpPr>
              <a:spLocks noChangeArrowheads="1"/>
            </p:cNvSpPr>
            <p:nvPr/>
          </p:nvSpPr>
          <p:spPr bwMode="auto">
            <a:xfrm>
              <a:off x="5080942" y="1234783"/>
              <a:ext cx="189648" cy="2488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8" name="Rectangle 48"/>
            <p:cNvSpPr>
              <a:spLocks noChangeArrowheads="1"/>
            </p:cNvSpPr>
            <p:nvPr/>
          </p:nvSpPr>
          <p:spPr bwMode="auto">
            <a:xfrm>
              <a:off x="4127070" y="1066702"/>
              <a:ext cx="189648" cy="2488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9" name="Rectangle 47"/>
            <p:cNvSpPr>
              <a:spLocks noChangeArrowheads="1"/>
            </p:cNvSpPr>
            <p:nvPr/>
          </p:nvSpPr>
          <p:spPr bwMode="auto">
            <a:xfrm>
              <a:off x="916201" y="1798180"/>
              <a:ext cx="189648" cy="2488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0" name="Rectangle 46"/>
            <p:cNvSpPr>
              <a:spLocks noChangeArrowheads="1"/>
            </p:cNvSpPr>
            <p:nvPr/>
          </p:nvSpPr>
          <p:spPr bwMode="auto">
            <a:xfrm>
              <a:off x="1389382" y="1798180"/>
              <a:ext cx="189648" cy="2488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1" name="Rectangle 45"/>
            <p:cNvSpPr>
              <a:spLocks noChangeArrowheads="1"/>
            </p:cNvSpPr>
            <p:nvPr/>
          </p:nvSpPr>
          <p:spPr bwMode="auto">
            <a:xfrm>
              <a:off x="1516126" y="2300543"/>
              <a:ext cx="189648" cy="2488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2" name="Oval 44"/>
            <p:cNvSpPr>
              <a:spLocks noChangeArrowheads="1"/>
            </p:cNvSpPr>
            <p:nvPr/>
          </p:nvSpPr>
          <p:spPr bwMode="auto">
            <a:xfrm>
              <a:off x="972532" y="1234783"/>
              <a:ext cx="265695" cy="31925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3" name="Oval 43"/>
            <p:cNvSpPr>
              <a:spLocks noChangeArrowheads="1"/>
            </p:cNvSpPr>
            <p:nvPr/>
          </p:nvSpPr>
          <p:spPr bwMode="auto">
            <a:xfrm>
              <a:off x="1958325" y="1234783"/>
              <a:ext cx="265695" cy="31925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4" name="Oval 42"/>
            <p:cNvSpPr>
              <a:spLocks noChangeArrowheads="1"/>
            </p:cNvSpPr>
            <p:nvPr/>
          </p:nvSpPr>
          <p:spPr bwMode="auto">
            <a:xfrm>
              <a:off x="1958325" y="2139975"/>
              <a:ext cx="265695" cy="31925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5" name="Rectangle 41"/>
            <p:cNvSpPr>
              <a:spLocks noChangeArrowheads="1"/>
            </p:cNvSpPr>
            <p:nvPr/>
          </p:nvSpPr>
          <p:spPr bwMode="auto">
            <a:xfrm>
              <a:off x="1516126" y="1145578"/>
              <a:ext cx="189648" cy="2488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6" name="Oval 40"/>
            <p:cNvSpPr>
              <a:spLocks noChangeArrowheads="1"/>
            </p:cNvSpPr>
            <p:nvPr/>
          </p:nvSpPr>
          <p:spPr bwMode="auto">
            <a:xfrm>
              <a:off x="972532" y="2139975"/>
              <a:ext cx="265695" cy="31925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7" name="AutoShape 39"/>
            <p:cNvSpPr>
              <a:spLocks noChangeShapeType="1"/>
            </p:cNvSpPr>
            <p:nvPr/>
          </p:nvSpPr>
          <p:spPr bwMode="auto">
            <a:xfrm>
              <a:off x="1238227" y="1394412"/>
              <a:ext cx="720098" cy="9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8" name="AutoShape 38"/>
            <p:cNvSpPr>
              <a:spLocks noChangeShapeType="1"/>
            </p:cNvSpPr>
            <p:nvPr/>
          </p:nvSpPr>
          <p:spPr bwMode="auto">
            <a:xfrm>
              <a:off x="1199734" y="1507091"/>
              <a:ext cx="797084" cy="6798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9" name="AutoShape 37"/>
            <p:cNvSpPr>
              <a:spLocks noChangeShapeType="1"/>
            </p:cNvSpPr>
            <p:nvPr/>
          </p:nvSpPr>
          <p:spPr bwMode="auto">
            <a:xfrm flipH="1">
              <a:off x="1238227" y="2299604"/>
              <a:ext cx="720098" cy="9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30" name="AutoShape 36"/>
            <p:cNvSpPr>
              <a:spLocks noChangeShapeType="1"/>
            </p:cNvSpPr>
            <p:nvPr/>
          </p:nvSpPr>
          <p:spPr bwMode="auto">
            <a:xfrm>
              <a:off x="2091642" y="1554041"/>
              <a:ext cx="939" cy="5859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31" name="AutoShape 35"/>
            <p:cNvSpPr>
              <a:spLocks noChangeShapeType="1"/>
            </p:cNvSpPr>
            <p:nvPr/>
          </p:nvSpPr>
          <p:spPr bwMode="auto">
            <a:xfrm flipV="1">
              <a:off x="1105849" y="1554041"/>
              <a:ext cx="939" cy="5859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2116052" y="1677989"/>
              <a:ext cx="189648" cy="2488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714348" y="2672385"/>
              <a:ext cx="1928826" cy="2657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(a)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一个带权有向图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G1</a:t>
              </a:r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3513062" y="936182"/>
              <a:ext cx="265695" cy="31925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5" name="Oval 31"/>
            <p:cNvSpPr>
              <a:spLocks noChangeArrowheads="1"/>
            </p:cNvSpPr>
            <p:nvPr/>
          </p:nvSpPr>
          <p:spPr bwMode="auto">
            <a:xfrm>
              <a:off x="4625600" y="936182"/>
              <a:ext cx="265695" cy="31925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6" name="Oval 30"/>
            <p:cNvSpPr>
              <a:spLocks noChangeArrowheads="1"/>
            </p:cNvSpPr>
            <p:nvPr/>
          </p:nvSpPr>
          <p:spPr bwMode="auto">
            <a:xfrm>
              <a:off x="4625600" y="2213216"/>
              <a:ext cx="265695" cy="31925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37" name="Oval 29"/>
            <p:cNvSpPr>
              <a:spLocks noChangeArrowheads="1"/>
            </p:cNvSpPr>
            <p:nvPr/>
          </p:nvSpPr>
          <p:spPr bwMode="auto">
            <a:xfrm>
              <a:off x="3513062" y="2213216"/>
              <a:ext cx="265695" cy="31925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3449220" y="2669568"/>
              <a:ext cx="1913378" cy="2657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(b)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一个带权无向图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G2</a:t>
              </a:r>
            </a:p>
          </p:txBody>
        </p:sp>
        <p:sp>
          <p:nvSpPr>
            <p:cNvPr id="39" name="Oval 27"/>
            <p:cNvSpPr>
              <a:spLocks noChangeArrowheads="1"/>
            </p:cNvSpPr>
            <p:nvPr/>
          </p:nvSpPr>
          <p:spPr bwMode="auto">
            <a:xfrm>
              <a:off x="5156050" y="1592540"/>
              <a:ext cx="265695" cy="31925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40" name="Oval 26"/>
            <p:cNvSpPr>
              <a:spLocks noChangeArrowheads="1"/>
            </p:cNvSpPr>
            <p:nvPr/>
          </p:nvSpPr>
          <p:spPr bwMode="auto">
            <a:xfrm>
              <a:off x="4152419" y="1600991"/>
              <a:ext cx="265695" cy="31925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1" name="AutoShape 25"/>
            <p:cNvSpPr>
              <a:spLocks noChangeShapeType="1"/>
            </p:cNvSpPr>
            <p:nvPr/>
          </p:nvSpPr>
          <p:spPr bwMode="auto">
            <a:xfrm>
              <a:off x="3646379" y="1255441"/>
              <a:ext cx="939" cy="9577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2" name="AutoShape 24"/>
            <p:cNvSpPr>
              <a:spLocks noChangeShapeType="1"/>
            </p:cNvSpPr>
            <p:nvPr/>
          </p:nvSpPr>
          <p:spPr bwMode="auto">
            <a:xfrm>
              <a:off x="3740264" y="1208491"/>
              <a:ext cx="450648" cy="439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3" name="AutoShape 23"/>
            <p:cNvSpPr>
              <a:spLocks noChangeShapeType="1"/>
            </p:cNvSpPr>
            <p:nvPr/>
          </p:nvSpPr>
          <p:spPr bwMode="auto">
            <a:xfrm>
              <a:off x="3778757" y="1095811"/>
              <a:ext cx="846843" cy="9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4" name="AutoShape 22"/>
            <p:cNvSpPr>
              <a:spLocks noChangeShapeType="1"/>
            </p:cNvSpPr>
            <p:nvPr/>
          </p:nvSpPr>
          <p:spPr bwMode="auto">
            <a:xfrm>
              <a:off x="3778757" y="2372846"/>
              <a:ext cx="846843" cy="9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5" name="AutoShape 21"/>
            <p:cNvSpPr>
              <a:spLocks noChangeShapeType="1"/>
            </p:cNvSpPr>
            <p:nvPr/>
          </p:nvSpPr>
          <p:spPr bwMode="auto">
            <a:xfrm flipH="1">
              <a:off x="3740264" y="1873300"/>
              <a:ext cx="450648" cy="3868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6" name="AutoShape 20"/>
            <p:cNvSpPr>
              <a:spLocks noChangeShapeType="1"/>
            </p:cNvSpPr>
            <p:nvPr/>
          </p:nvSpPr>
          <p:spPr bwMode="auto">
            <a:xfrm flipV="1">
              <a:off x="4418114" y="1752169"/>
              <a:ext cx="737937" cy="84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7" name="AutoShape 19"/>
            <p:cNvSpPr>
              <a:spLocks noChangeShapeType="1"/>
            </p:cNvSpPr>
            <p:nvPr/>
          </p:nvSpPr>
          <p:spPr bwMode="auto">
            <a:xfrm>
              <a:off x="4852802" y="1208491"/>
              <a:ext cx="341742" cy="4309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8" name="AutoShape 18"/>
            <p:cNvSpPr>
              <a:spLocks noChangeShapeType="1"/>
            </p:cNvSpPr>
            <p:nvPr/>
          </p:nvSpPr>
          <p:spPr bwMode="auto">
            <a:xfrm flipV="1">
              <a:off x="4852802" y="1864849"/>
              <a:ext cx="341742" cy="3953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9" name="AutoShape 17"/>
            <p:cNvSpPr>
              <a:spLocks noChangeShapeType="1"/>
            </p:cNvSpPr>
            <p:nvPr/>
          </p:nvSpPr>
          <p:spPr bwMode="auto">
            <a:xfrm flipH="1">
              <a:off x="4379621" y="1208491"/>
              <a:ext cx="284472" cy="439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0" name="AutoShape 16"/>
            <p:cNvSpPr>
              <a:spLocks noChangeShapeType="1"/>
            </p:cNvSpPr>
            <p:nvPr/>
          </p:nvSpPr>
          <p:spPr bwMode="auto">
            <a:xfrm>
              <a:off x="4379621" y="1873300"/>
              <a:ext cx="284472" cy="3868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1" name="Rectangle 15"/>
            <p:cNvSpPr>
              <a:spLocks noChangeArrowheads="1"/>
            </p:cNvSpPr>
            <p:nvPr/>
          </p:nvSpPr>
          <p:spPr bwMode="auto">
            <a:xfrm>
              <a:off x="3439831" y="1582211"/>
              <a:ext cx="189648" cy="2488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6528053" y="1292264"/>
              <a:ext cx="265695" cy="31925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3" name="Oval 13"/>
            <p:cNvSpPr>
              <a:spLocks noChangeArrowheads="1"/>
            </p:cNvSpPr>
            <p:nvPr/>
          </p:nvSpPr>
          <p:spPr bwMode="auto">
            <a:xfrm>
              <a:off x="7547644" y="1292264"/>
              <a:ext cx="265695" cy="31925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4" name="Oval 12"/>
            <p:cNvSpPr>
              <a:spLocks noChangeArrowheads="1"/>
            </p:cNvSpPr>
            <p:nvPr/>
          </p:nvSpPr>
          <p:spPr bwMode="auto">
            <a:xfrm>
              <a:off x="7016255" y="1724202"/>
              <a:ext cx="265695" cy="31925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6528053" y="2197456"/>
              <a:ext cx="265695" cy="31925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6193822" y="2663198"/>
              <a:ext cx="2307268" cy="2657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(c)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一个不带权无向图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G3</a:t>
              </a:r>
            </a:p>
          </p:txBody>
        </p:sp>
        <p:sp>
          <p:nvSpPr>
            <p:cNvPr id="57" name="Oval 9"/>
            <p:cNvSpPr>
              <a:spLocks noChangeArrowheads="1"/>
            </p:cNvSpPr>
            <p:nvPr/>
          </p:nvSpPr>
          <p:spPr bwMode="auto">
            <a:xfrm>
              <a:off x="7547644" y="2197456"/>
              <a:ext cx="265695" cy="31925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58" name="AutoShape 8"/>
            <p:cNvSpPr>
              <a:spLocks noChangeShapeType="1"/>
            </p:cNvSpPr>
            <p:nvPr/>
          </p:nvSpPr>
          <p:spPr bwMode="auto">
            <a:xfrm>
              <a:off x="6793747" y="1451893"/>
              <a:ext cx="753897" cy="9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9" name="AutoShape 7"/>
            <p:cNvSpPr>
              <a:spLocks noChangeShapeType="1"/>
            </p:cNvSpPr>
            <p:nvPr/>
          </p:nvSpPr>
          <p:spPr bwMode="auto">
            <a:xfrm>
              <a:off x="6661369" y="1611523"/>
              <a:ext cx="939" cy="5859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0" name="AutoShape 6"/>
            <p:cNvSpPr>
              <a:spLocks noChangeShapeType="1"/>
            </p:cNvSpPr>
            <p:nvPr/>
          </p:nvSpPr>
          <p:spPr bwMode="auto">
            <a:xfrm>
              <a:off x="6793747" y="2357085"/>
              <a:ext cx="753897" cy="9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1" name="AutoShape 5"/>
            <p:cNvSpPr>
              <a:spLocks noChangeShapeType="1"/>
            </p:cNvSpPr>
            <p:nvPr/>
          </p:nvSpPr>
          <p:spPr bwMode="auto">
            <a:xfrm>
              <a:off x="6755255" y="1564573"/>
              <a:ext cx="299493" cy="2065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2" name="AutoShape 4"/>
            <p:cNvSpPr>
              <a:spLocks noChangeShapeType="1"/>
            </p:cNvSpPr>
            <p:nvPr/>
          </p:nvSpPr>
          <p:spPr bwMode="auto">
            <a:xfrm>
              <a:off x="7680961" y="1611523"/>
              <a:ext cx="939" cy="5859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" name="AutoShape 3"/>
            <p:cNvSpPr>
              <a:spLocks noChangeShapeType="1"/>
            </p:cNvSpPr>
            <p:nvPr/>
          </p:nvSpPr>
          <p:spPr bwMode="auto">
            <a:xfrm flipV="1">
              <a:off x="6755255" y="1996511"/>
              <a:ext cx="299493" cy="2478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4" name="AutoShape 2"/>
            <p:cNvSpPr>
              <a:spLocks noChangeShapeType="1"/>
            </p:cNvSpPr>
            <p:nvPr/>
          </p:nvSpPr>
          <p:spPr bwMode="auto">
            <a:xfrm flipV="1">
              <a:off x="7243457" y="1564573"/>
              <a:ext cx="342680" cy="2065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65" name="灯片编号占位符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15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357166"/>
            <a:ext cx="2500330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图的存储结构</a:t>
            </a:r>
            <a:endParaRPr lang="zh-CN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285860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）邻接矩阵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23889" y="2357430"/>
            <a:ext cx="1928826" cy="1792543"/>
            <a:chOff x="714348" y="1145578"/>
            <a:chExt cx="1928826" cy="1792543"/>
          </a:xfrm>
        </p:grpSpPr>
        <p:sp>
          <p:nvSpPr>
            <p:cNvPr id="7" name="Rectangle 47"/>
            <p:cNvSpPr>
              <a:spLocks noChangeArrowheads="1"/>
            </p:cNvSpPr>
            <p:nvPr/>
          </p:nvSpPr>
          <p:spPr bwMode="auto">
            <a:xfrm>
              <a:off x="916201" y="1798180"/>
              <a:ext cx="189648" cy="2488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8" name="Rectangle 46"/>
            <p:cNvSpPr>
              <a:spLocks noChangeArrowheads="1"/>
            </p:cNvSpPr>
            <p:nvPr/>
          </p:nvSpPr>
          <p:spPr bwMode="auto">
            <a:xfrm>
              <a:off x="1389382" y="1798180"/>
              <a:ext cx="189648" cy="2488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9" name="Rectangle 45"/>
            <p:cNvSpPr>
              <a:spLocks noChangeArrowheads="1"/>
            </p:cNvSpPr>
            <p:nvPr/>
          </p:nvSpPr>
          <p:spPr bwMode="auto">
            <a:xfrm>
              <a:off x="1516126" y="2300543"/>
              <a:ext cx="189648" cy="2488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0" name="Oval 44"/>
            <p:cNvSpPr>
              <a:spLocks noChangeArrowheads="1"/>
            </p:cNvSpPr>
            <p:nvPr/>
          </p:nvSpPr>
          <p:spPr bwMode="auto">
            <a:xfrm>
              <a:off x="972532" y="1234783"/>
              <a:ext cx="265695" cy="31925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1" name="Oval 43"/>
            <p:cNvSpPr>
              <a:spLocks noChangeArrowheads="1"/>
            </p:cNvSpPr>
            <p:nvPr/>
          </p:nvSpPr>
          <p:spPr bwMode="auto">
            <a:xfrm>
              <a:off x="1958325" y="1234783"/>
              <a:ext cx="265695" cy="31925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" name="Oval 42"/>
            <p:cNvSpPr>
              <a:spLocks noChangeArrowheads="1"/>
            </p:cNvSpPr>
            <p:nvPr/>
          </p:nvSpPr>
          <p:spPr bwMode="auto">
            <a:xfrm>
              <a:off x="1958325" y="2139975"/>
              <a:ext cx="265695" cy="31925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3" name="Rectangle 41"/>
            <p:cNvSpPr>
              <a:spLocks noChangeArrowheads="1"/>
            </p:cNvSpPr>
            <p:nvPr/>
          </p:nvSpPr>
          <p:spPr bwMode="auto">
            <a:xfrm>
              <a:off x="1516126" y="1145578"/>
              <a:ext cx="189648" cy="2488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4" name="Oval 40"/>
            <p:cNvSpPr>
              <a:spLocks noChangeArrowheads="1"/>
            </p:cNvSpPr>
            <p:nvPr/>
          </p:nvSpPr>
          <p:spPr bwMode="auto">
            <a:xfrm>
              <a:off x="972532" y="2139975"/>
              <a:ext cx="265695" cy="31925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5" name="AutoShape 39"/>
            <p:cNvSpPr>
              <a:spLocks noChangeShapeType="1"/>
            </p:cNvSpPr>
            <p:nvPr/>
          </p:nvSpPr>
          <p:spPr bwMode="auto">
            <a:xfrm>
              <a:off x="1238227" y="1394412"/>
              <a:ext cx="720098" cy="93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7" name="AutoShape 38"/>
            <p:cNvSpPr>
              <a:spLocks noChangeShapeType="1"/>
            </p:cNvSpPr>
            <p:nvPr/>
          </p:nvSpPr>
          <p:spPr bwMode="auto">
            <a:xfrm>
              <a:off x="1199734" y="1507091"/>
              <a:ext cx="797084" cy="67983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8" name="AutoShape 37"/>
            <p:cNvSpPr>
              <a:spLocks noChangeShapeType="1"/>
            </p:cNvSpPr>
            <p:nvPr/>
          </p:nvSpPr>
          <p:spPr bwMode="auto">
            <a:xfrm flipH="1">
              <a:off x="1238227" y="2299604"/>
              <a:ext cx="720098" cy="93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9" name="AutoShape 36"/>
            <p:cNvSpPr>
              <a:spLocks noChangeShapeType="1"/>
            </p:cNvSpPr>
            <p:nvPr/>
          </p:nvSpPr>
          <p:spPr bwMode="auto">
            <a:xfrm>
              <a:off x="2091642" y="1554041"/>
              <a:ext cx="939" cy="58593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0" name="AutoShape 35"/>
            <p:cNvSpPr>
              <a:spLocks noChangeShapeType="1"/>
            </p:cNvSpPr>
            <p:nvPr/>
          </p:nvSpPr>
          <p:spPr bwMode="auto">
            <a:xfrm flipV="1">
              <a:off x="1105849" y="1554041"/>
              <a:ext cx="939" cy="58593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1" name="Rectangle 34"/>
            <p:cNvSpPr>
              <a:spLocks noChangeArrowheads="1"/>
            </p:cNvSpPr>
            <p:nvPr/>
          </p:nvSpPr>
          <p:spPr bwMode="auto">
            <a:xfrm>
              <a:off x="2116052" y="1677989"/>
              <a:ext cx="189648" cy="2488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2" name="Rectangle 33"/>
            <p:cNvSpPr>
              <a:spLocks noChangeArrowheads="1"/>
            </p:cNvSpPr>
            <p:nvPr/>
          </p:nvSpPr>
          <p:spPr bwMode="auto">
            <a:xfrm>
              <a:off x="714348" y="2672385"/>
              <a:ext cx="1928826" cy="2657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(a)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一个带权有向图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G1</a:t>
              </a:r>
            </a:p>
          </p:txBody>
        </p:sp>
      </p:grpSp>
      <p:pic>
        <p:nvPicPr>
          <p:cNvPr id="819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7227" y="2571744"/>
            <a:ext cx="22764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右箭头 22"/>
          <p:cNvSpPr/>
          <p:nvPr/>
        </p:nvSpPr>
        <p:spPr>
          <a:xfrm>
            <a:off x="3152781" y="3000372"/>
            <a:ext cx="428628" cy="285752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16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0034" y="785794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边数组</a:t>
            </a:r>
            <a:endParaRPr lang="zh-CN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4429132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edges={{0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2}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{0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4}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{1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2}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{2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3}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{3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1}};</a:t>
            </a:r>
            <a:endParaRPr lang="zh-CN" altLang="zh-CN" sz="18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071802" y="1500174"/>
            <a:ext cx="1928826" cy="1792543"/>
            <a:chOff x="714348" y="1145578"/>
            <a:chExt cx="1928826" cy="1792543"/>
          </a:xfrm>
        </p:grpSpPr>
        <p:sp>
          <p:nvSpPr>
            <p:cNvPr id="7" name="Rectangle 47"/>
            <p:cNvSpPr>
              <a:spLocks noChangeArrowheads="1"/>
            </p:cNvSpPr>
            <p:nvPr/>
          </p:nvSpPr>
          <p:spPr bwMode="auto">
            <a:xfrm>
              <a:off x="916201" y="1798180"/>
              <a:ext cx="189648" cy="2488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8" name="Rectangle 46"/>
            <p:cNvSpPr>
              <a:spLocks noChangeArrowheads="1"/>
            </p:cNvSpPr>
            <p:nvPr/>
          </p:nvSpPr>
          <p:spPr bwMode="auto">
            <a:xfrm>
              <a:off x="1389382" y="1798180"/>
              <a:ext cx="189648" cy="2488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9" name="Rectangle 45"/>
            <p:cNvSpPr>
              <a:spLocks noChangeArrowheads="1"/>
            </p:cNvSpPr>
            <p:nvPr/>
          </p:nvSpPr>
          <p:spPr bwMode="auto">
            <a:xfrm>
              <a:off x="1516126" y="2300543"/>
              <a:ext cx="189648" cy="2488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0" name="Oval 44"/>
            <p:cNvSpPr>
              <a:spLocks noChangeArrowheads="1"/>
            </p:cNvSpPr>
            <p:nvPr/>
          </p:nvSpPr>
          <p:spPr bwMode="auto">
            <a:xfrm>
              <a:off x="972532" y="1234783"/>
              <a:ext cx="265695" cy="31925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1" name="Oval 43"/>
            <p:cNvSpPr>
              <a:spLocks noChangeArrowheads="1"/>
            </p:cNvSpPr>
            <p:nvPr/>
          </p:nvSpPr>
          <p:spPr bwMode="auto">
            <a:xfrm>
              <a:off x="1958325" y="1234783"/>
              <a:ext cx="265695" cy="31925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" name="Oval 42"/>
            <p:cNvSpPr>
              <a:spLocks noChangeArrowheads="1"/>
            </p:cNvSpPr>
            <p:nvPr/>
          </p:nvSpPr>
          <p:spPr bwMode="auto">
            <a:xfrm>
              <a:off x="1958325" y="2139975"/>
              <a:ext cx="265695" cy="31925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3" name="Rectangle 41"/>
            <p:cNvSpPr>
              <a:spLocks noChangeArrowheads="1"/>
            </p:cNvSpPr>
            <p:nvPr/>
          </p:nvSpPr>
          <p:spPr bwMode="auto">
            <a:xfrm>
              <a:off x="1516126" y="1145578"/>
              <a:ext cx="189648" cy="2488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4" name="Oval 40"/>
            <p:cNvSpPr>
              <a:spLocks noChangeArrowheads="1"/>
            </p:cNvSpPr>
            <p:nvPr/>
          </p:nvSpPr>
          <p:spPr bwMode="auto">
            <a:xfrm>
              <a:off x="972532" y="2139975"/>
              <a:ext cx="265695" cy="31925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5" name="AutoShape 39"/>
            <p:cNvSpPr>
              <a:spLocks noChangeShapeType="1"/>
            </p:cNvSpPr>
            <p:nvPr/>
          </p:nvSpPr>
          <p:spPr bwMode="auto">
            <a:xfrm>
              <a:off x="1238227" y="1394412"/>
              <a:ext cx="720098" cy="9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7" name="AutoShape 38"/>
            <p:cNvSpPr>
              <a:spLocks noChangeShapeType="1"/>
            </p:cNvSpPr>
            <p:nvPr/>
          </p:nvSpPr>
          <p:spPr bwMode="auto">
            <a:xfrm>
              <a:off x="1199734" y="1507091"/>
              <a:ext cx="797084" cy="6798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8" name="AutoShape 37"/>
            <p:cNvSpPr>
              <a:spLocks noChangeShapeType="1"/>
            </p:cNvSpPr>
            <p:nvPr/>
          </p:nvSpPr>
          <p:spPr bwMode="auto">
            <a:xfrm flipH="1">
              <a:off x="1238227" y="2299604"/>
              <a:ext cx="720098" cy="9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9" name="AutoShape 36"/>
            <p:cNvSpPr>
              <a:spLocks noChangeShapeType="1"/>
            </p:cNvSpPr>
            <p:nvPr/>
          </p:nvSpPr>
          <p:spPr bwMode="auto">
            <a:xfrm>
              <a:off x="2091642" y="1554041"/>
              <a:ext cx="939" cy="5859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0" name="AutoShape 35"/>
            <p:cNvSpPr>
              <a:spLocks noChangeShapeType="1"/>
            </p:cNvSpPr>
            <p:nvPr/>
          </p:nvSpPr>
          <p:spPr bwMode="auto">
            <a:xfrm flipV="1">
              <a:off x="1105849" y="1554041"/>
              <a:ext cx="939" cy="5859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1" name="Rectangle 34"/>
            <p:cNvSpPr>
              <a:spLocks noChangeArrowheads="1"/>
            </p:cNvSpPr>
            <p:nvPr/>
          </p:nvSpPr>
          <p:spPr bwMode="auto">
            <a:xfrm>
              <a:off x="2116052" y="1677989"/>
              <a:ext cx="189648" cy="2488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2" name="Rectangle 33"/>
            <p:cNvSpPr>
              <a:spLocks noChangeArrowheads="1"/>
            </p:cNvSpPr>
            <p:nvPr/>
          </p:nvSpPr>
          <p:spPr bwMode="auto">
            <a:xfrm>
              <a:off x="714348" y="2672385"/>
              <a:ext cx="1928826" cy="2657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(a)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一个带权有向图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G1</a:t>
              </a:r>
            </a:p>
          </p:txBody>
        </p:sp>
      </p:grpSp>
      <p:sp>
        <p:nvSpPr>
          <p:cNvPr id="23" name="下箭头 22"/>
          <p:cNvSpPr/>
          <p:nvPr/>
        </p:nvSpPr>
        <p:spPr>
          <a:xfrm>
            <a:off x="4000496" y="3714752"/>
            <a:ext cx="214314" cy="357190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17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428604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邻接表</a:t>
            </a: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Ⅰ</a:t>
            </a:r>
            <a:endParaRPr lang="zh-CN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357298"/>
            <a:ext cx="8001056" cy="286232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 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head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[MAXN];  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邻接表表头数组（最多顶点个数为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MAXN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</a:t>
            </a:r>
          </a:p>
          <a:p>
            <a:pPr algn="l" defTabSz="360000">
              <a:lnSpc>
                <a:spcPts val="24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struct Edge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边数组元素类型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int vno;  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相邻点编号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	double wt; 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边的权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	int next; 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下一个相邻点位置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Edge 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edg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[MAXE];    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边数组（最多边数为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MAXE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</a:t>
            </a:r>
          </a:p>
          <a:p>
            <a:pPr algn="l" defTabSz="360000">
              <a:lnSpc>
                <a:spcPts val="24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cnt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=0; 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边数组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edg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中的元素个数（初始为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18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816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4000496" y="500042"/>
            <a:ext cx="3929090" cy="2462024"/>
            <a:chOff x="1571604" y="785793"/>
            <a:chExt cx="3929090" cy="2462024"/>
          </a:xfrm>
        </p:grpSpPr>
        <p:sp>
          <p:nvSpPr>
            <p:cNvPr id="75814" name="Rectangle 38"/>
            <p:cNvSpPr>
              <a:spLocks noChangeArrowheads="1"/>
            </p:cNvSpPr>
            <p:nvPr/>
          </p:nvSpPr>
          <p:spPr bwMode="auto">
            <a:xfrm>
              <a:off x="1842395" y="1427696"/>
              <a:ext cx="642999" cy="46208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813" name="Rectangle 37"/>
            <p:cNvSpPr>
              <a:spLocks noChangeArrowheads="1"/>
            </p:cNvSpPr>
            <p:nvPr/>
          </p:nvSpPr>
          <p:spPr bwMode="auto">
            <a:xfrm>
              <a:off x="1571604" y="1539559"/>
              <a:ext cx="211196" cy="2770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812" name="Rectangle 36"/>
            <p:cNvSpPr>
              <a:spLocks noChangeArrowheads="1"/>
            </p:cNvSpPr>
            <p:nvPr/>
          </p:nvSpPr>
          <p:spPr bwMode="auto">
            <a:xfrm>
              <a:off x="1711362" y="975019"/>
              <a:ext cx="1003250" cy="2770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head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数组</a:t>
              </a:r>
            </a:p>
          </p:txBody>
        </p:sp>
        <p:sp>
          <p:nvSpPr>
            <p:cNvPr id="75811" name="Rectangle 35"/>
            <p:cNvSpPr>
              <a:spLocks noChangeArrowheads="1"/>
            </p:cNvSpPr>
            <p:nvPr/>
          </p:nvSpPr>
          <p:spPr bwMode="auto">
            <a:xfrm>
              <a:off x="1842395" y="1885601"/>
              <a:ext cx="642999" cy="46208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810" name="Rectangle 34"/>
            <p:cNvSpPr>
              <a:spLocks noChangeArrowheads="1"/>
            </p:cNvSpPr>
            <p:nvPr/>
          </p:nvSpPr>
          <p:spPr bwMode="auto">
            <a:xfrm>
              <a:off x="1571604" y="1997464"/>
              <a:ext cx="211196" cy="2770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809" name="Rectangle 33"/>
            <p:cNvSpPr>
              <a:spLocks noChangeArrowheads="1"/>
            </p:cNvSpPr>
            <p:nvPr/>
          </p:nvSpPr>
          <p:spPr bwMode="auto">
            <a:xfrm>
              <a:off x="1842395" y="2337234"/>
              <a:ext cx="642999" cy="46208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808" name="Rectangle 32"/>
            <p:cNvSpPr>
              <a:spLocks noChangeArrowheads="1"/>
            </p:cNvSpPr>
            <p:nvPr/>
          </p:nvSpPr>
          <p:spPr bwMode="auto">
            <a:xfrm>
              <a:off x="1571604" y="2449096"/>
              <a:ext cx="211196" cy="2770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807" name="Rectangle 31"/>
            <p:cNvSpPr>
              <a:spLocks noChangeArrowheads="1"/>
            </p:cNvSpPr>
            <p:nvPr/>
          </p:nvSpPr>
          <p:spPr bwMode="auto">
            <a:xfrm>
              <a:off x="1842395" y="2785730"/>
              <a:ext cx="642999" cy="46208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806" name="Rectangle 30"/>
            <p:cNvSpPr>
              <a:spLocks noChangeArrowheads="1"/>
            </p:cNvSpPr>
            <p:nvPr/>
          </p:nvSpPr>
          <p:spPr bwMode="auto">
            <a:xfrm>
              <a:off x="1571604" y="2897592"/>
              <a:ext cx="211196" cy="2770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805" name="Rectangle 29"/>
            <p:cNvSpPr>
              <a:spLocks noChangeArrowheads="1"/>
            </p:cNvSpPr>
            <p:nvPr/>
          </p:nvSpPr>
          <p:spPr bwMode="auto">
            <a:xfrm>
              <a:off x="3438915" y="1062836"/>
              <a:ext cx="592814" cy="35545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10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v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804" name="Rectangle 28"/>
            <p:cNvSpPr>
              <a:spLocks noChangeArrowheads="1"/>
            </p:cNvSpPr>
            <p:nvPr/>
          </p:nvSpPr>
          <p:spPr bwMode="auto">
            <a:xfrm>
              <a:off x="3921948" y="785793"/>
              <a:ext cx="1007242" cy="2770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edg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数组</a:t>
              </a:r>
            </a:p>
          </p:txBody>
        </p:sp>
        <p:sp>
          <p:nvSpPr>
            <p:cNvPr id="75803" name="Rectangle 27"/>
            <p:cNvSpPr>
              <a:spLocks noChangeArrowheads="1"/>
            </p:cNvSpPr>
            <p:nvPr/>
          </p:nvSpPr>
          <p:spPr bwMode="auto">
            <a:xfrm>
              <a:off x="4028592" y="1062836"/>
              <a:ext cx="592814" cy="35545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10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w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802" name="Rectangle 26"/>
            <p:cNvSpPr>
              <a:spLocks noChangeArrowheads="1"/>
            </p:cNvSpPr>
            <p:nvPr/>
          </p:nvSpPr>
          <p:spPr bwMode="auto">
            <a:xfrm>
              <a:off x="4621406" y="1062836"/>
              <a:ext cx="592814" cy="35545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10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next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801" name="Rectangle 25"/>
            <p:cNvSpPr>
              <a:spLocks noChangeArrowheads="1"/>
            </p:cNvSpPr>
            <p:nvPr/>
          </p:nvSpPr>
          <p:spPr bwMode="auto">
            <a:xfrm>
              <a:off x="3438915" y="1417242"/>
              <a:ext cx="592814" cy="35545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10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800" name="Rectangle 24"/>
            <p:cNvSpPr>
              <a:spLocks noChangeArrowheads="1"/>
            </p:cNvSpPr>
            <p:nvPr/>
          </p:nvSpPr>
          <p:spPr bwMode="auto">
            <a:xfrm>
              <a:off x="5289498" y="1444423"/>
              <a:ext cx="211196" cy="2770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799" name="Rectangle 23"/>
            <p:cNvSpPr>
              <a:spLocks noChangeArrowheads="1"/>
            </p:cNvSpPr>
            <p:nvPr/>
          </p:nvSpPr>
          <p:spPr bwMode="auto">
            <a:xfrm>
              <a:off x="4028592" y="1417242"/>
              <a:ext cx="592814" cy="35545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10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798" name="Rectangle 22"/>
            <p:cNvSpPr>
              <a:spLocks noChangeArrowheads="1"/>
            </p:cNvSpPr>
            <p:nvPr/>
          </p:nvSpPr>
          <p:spPr bwMode="auto">
            <a:xfrm>
              <a:off x="4621406" y="1417242"/>
              <a:ext cx="592814" cy="35545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10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-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797" name="Rectangle 21"/>
            <p:cNvSpPr>
              <a:spLocks noChangeArrowheads="1"/>
            </p:cNvSpPr>
            <p:nvPr/>
          </p:nvSpPr>
          <p:spPr bwMode="auto">
            <a:xfrm>
              <a:off x="3438915" y="1771648"/>
              <a:ext cx="592814" cy="35545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10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796" name="Rectangle 20"/>
            <p:cNvSpPr>
              <a:spLocks noChangeArrowheads="1"/>
            </p:cNvSpPr>
            <p:nvPr/>
          </p:nvSpPr>
          <p:spPr bwMode="auto">
            <a:xfrm>
              <a:off x="5289498" y="1798829"/>
              <a:ext cx="211196" cy="2770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795" name="Rectangle 19"/>
            <p:cNvSpPr>
              <a:spLocks noChangeArrowheads="1"/>
            </p:cNvSpPr>
            <p:nvPr/>
          </p:nvSpPr>
          <p:spPr bwMode="auto">
            <a:xfrm>
              <a:off x="4028592" y="1771648"/>
              <a:ext cx="592814" cy="35545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10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794" name="Rectangle 18"/>
            <p:cNvSpPr>
              <a:spLocks noChangeArrowheads="1"/>
            </p:cNvSpPr>
            <p:nvPr/>
          </p:nvSpPr>
          <p:spPr bwMode="auto">
            <a:xfrm>
              <a:off x="4621406" y="1771648"/>
              <a:ext cx="592814" cy="35545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10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793" name="Rectangle 17"/>
            <p:cNvSpPr>
              <a:spLocks noChangeArrowheads="1"/>
            </p:cNvSpPr>
            <p:nvPr/>
          </p:nvSpPr>
          <p:spPr bwMode="auto">
            <a:xfrm>
              <a:off x="3438915" y="2132326"/>
              <a:ext cx="592814" cy="35545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10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792" name="Rectangle 16"/>
            <p:cNvSpPr>
              <a:spLocks noChangeArrowheads="1"/>
            </p:cNvSpPr>
            <p:nvPr/>
          </p:nvSpPr>
          <p:spPr bwMode="auto">
            <a:xfrm>
              <a:off x="5289498" y="2159508"/>
              <a:ext cx="211196" cy="2770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791" name="Rectangle 15"/>
            <p:cNvSpPr>
              <a:spLocks noChangeArrowheads="1"/>
            </p:cNvSpPr>
            <p:nvPr/>
          </p:nvSpPr>
          <p:spPr bwMode="auto">
            <a:xfrm>
              <a:off x="4028592" y="2132326"/>
              <a:ext cx="592814" cy="35545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10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790" name="Rectangle 14"/>
            <p:cNvSpPr>
              <a:spLocks noChangeArrowheads="1"/>
            </p:cNvSpPr>
            <p:nvPr/>
          </p:nvSpPr>
          <p:spPr bwMode="auto">
            <a:xfrm>
              <a:off x="4621406" y="2132326"/>
              <a:ext cx="592814" cy="35545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10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-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789" name="Rectangle 13"/>
            <p:cNvSpPr>
              <a:spLocks noChangeArrowheads="1"/>
            </p:cNvSpPr>
            <p:nvPr/>
          </p:nvSpPr>
          <p:spPr bwMode="auto">
            <a:xfrm>
              <a:off x="3438915" y="2486732"/>
              <a:ext cx="592814" cy="35545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10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788" name="Rectangle 12"/>
            <p:cNvSpPr>
              <a:spLocks noChangeArrowheads="1"/>
            </p:cNvSpPr>
            <p:nvPr/>
          </p:nvSpPr>
          <p:spPr bwMode="auto">
            <a:xfrm>
              <a:off x="5289498" y="2513914"/>
              <a:ext cx="211196" cy="2770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787" name="Rectangle 11"/>
            <p:cNvSpPr>
              <a:spLocks noChangeArrowheads="1"/>
            </p:cNvSpPr>
            <p:nvPr/>
          </p:nvSpPr>
          <p:spPr bwMode="auto">
            <a:xfrm>
              <a:off x="4028592" y="2486732"/>
              <a:ext cx="592814" cy="35545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10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786" name="Rectangle 10"/>
            <p:cNvSpPr>
              <a:spLocks noChangeArrowheads="1"/>
            </p:cNvSpPr>
            <p:nvPr/>
          </p:nvSpPr>
          <p:spPr bwMode="auto">
            <a:xfrm>
              <a:off x="4621406" y="2486732"/>
              <a:ext cx="592814" cy="35545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10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-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785" name="Rectangle 9"/>
            <p:cNvSpPr>
              <a:spLocks noChangeArrowheads="1"/>
            </p:cNvSpPr>
            <p:nvPr/>
          </p:nvSpPr>
          <p:spPr bwMode="auto">
            <a:xfrm>
              <a:off x="3438915" y="2841138"/>
              <a:ext cx="592814" cy="35545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10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784" name="Rectangle 8"/>
            <p:cNvSpPr>
              <a:spLocks noChangeArrowheads="1"/>
            </p:cNvSpPr>
            <p:nvPr/>
          </p:nvSpPr>
          <p:spPr bwMode="auto">
            <a:xfrm>
              <a:off x="5289498" y="2868320"/>
              <a:ext cx="211196" cy="2770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783" name="Rectangle 7"/>
            <p:cNvSpPr>
              <a:spLocks noChangeArrowheads="1"/>
            </p:cNvSpPr>
            <p:nvPr/>
          </p:nvSpPr>
          <p:spPr bwMode="auto">
            <a:xfrm>
              <a:off x="4028592" y="2841138"/>
              <a:ext cx="592814" cy="35545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10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782" name="Rectangle 6"/>
            <p:cNvSpPr>
              <a:spLocks noChangeArrowheads="1"/>
            </p:cNvSpPr>
            <p:nvPr/>
          </p:nvSpPr>
          <p:spPr bwMode="auto">
            <a:xfrm>
              <a:off x="4621406" y="2841138"/>
              <a:ext cx="592814" cy="35545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10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-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781" name="AutoShape 5"/>
            <p:cNvSpPr>
              <a:spLocks noChangeShapeType="1"/>
            </p:cNvSpPr>
            <p:nvPr/>
          </p:nvSpPr>
          <p:spPr bwMode="auto">
            <a:xfrm>
              <a:off x="2485394" y="1658740"/>
              <a:ext cx="953521" cy="29063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5780" name="AutoShape 4"/>
            <p:cNvSpPr>
              <a:spLocks noChangeShapeType="1"/>
            </p:cNvSpPr>
            <p:nvPr/>
          </p:nvSpPr>
          <p:spPr bwMode="auto">
            <a:xfrm>
              <a:off x="2485394" y="2116645"/>
              <a:ext cx="953521" cy="19340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5779" name="AutoShape 3"/>
            <p:cNvSpPr>
              <a:spLocks noChangeShapeType="1"/>
            </p:cNvSpPr>
            <p:nvPr/>
          </p:nvSpPr>
          <p:spPr bwMode="auto">
            <a:xfrm>
              <a:off x="2485394" y="2568277"/>
              <a:ext cx="953521" cy="9618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5778" name="AutoShape 2"/>
            <p:cNvSpPr>
              <a:spLocks noChangeShapeType="1"/>
            </p:cNvSpPr>
            <p:nvPr/>
          </p:nvSpPr>
          <p:spPr bwMode="auto">
            <a:xfrm>
              <a:off x="2485394" y="3016773"/>
              <a:ext cx="953521" cy="209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5720" y="1071546"/>
            <a:ext cx="1928826" cy="1792543"/>
            <a:chOff x="714348" y="1145578"/>
            <a:chExt cx="1928826" cy="1792543"/>
          </a:xfrm>
        </p:grpSpPr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916201" y="1798180"/>
              <a:ext cx="189648" cy="2488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1389382" y="1798180"/>
              <a:ext cx="189648" cy="2488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1516126" y="2300543"/>
              <a:ext cx="189648" cy="2488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9" name="Oval 44"/>
            <p:cNvSpPr>
              <a:spLocks noChangeArrowheads="1"/>
            </p:cNvSpPr>
            <p:nvPr/>
          </p:nvSpPr>
          <p:spPr bwMode="auto">
            <a:xfrm>
              <a:off x="972532" y="1234783"/>
              <a:ext cx="265695" cy="31925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0" name="Oval 43"/>
            <p:cNvSpPr>
              <a:spLocks noChangeArrowheads="1"/>
            </p:cNvSpPr>
            <p:nvPr/>
          </p:nvSpPr>
          <p:spPr bwMode="auto">
            <a:xfrm>
              <a:off x="1958325" y="1234783"/>
              <a:ext cx="265695" cy="31925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1958325" y="2139975"/>
              <a:ext cx="265695" cy="31925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auto">
            <a:xfrm>
              <a:off x="1516126" y="1145578"/>
              <a:ext cx="189648" cy="2488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3" name="Oval 40"/>
            <p:cNvSpPr>
              <a:spLocks noChangeArrowheads="1"/>
            </p:cNvSpPr>
            <p:nvPr/>
          </p:nvSpPr>
          <p:spPr bwMode="auto">
            <a:xfrm>
              <a:off x="972532" y="2139975"/>
              <a:ext cx="265695" cy="31925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4" name="AutoShape 39"/>
            <p:cNvSpPr>
              <a:spLocks noChangeShapeType="1"/>
            </p:cNvSpPr>
            <p:nvPr/>
          </p:nvSpPr>
          <p:spPr bwMode="auto">
            <a:xfrm>
              <a:off x="1238227" y="1394412"/>
              <a:ext cx="720098" cy="93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5" name="AutoShape 38"/>
            <p:cNvSpPr>
              <a:spLocks noChangeShapeType="1"/>
            </p:cNvSpPr>
            <p:nvPr/>
          </p:nvSpPr>
          <p:spPr bwMode="auto">
            <a:xfrm>
              <a:off x="1199734" y="1507091"/>
              <a:ext cx="797084" cy="67983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6" name="AutoShape 37"/>
            <p:cNvSpPr>
              <a:spLocks noChangeShapeType="1"/>
            </p:cNvSpPr>
            <p:nvPr/>
          </p:nvSpPr>
          <p:spPr bwMode="auto">
            <a:xfrm flipH="1">
              <a:off x="1238227" y="2299604"/>
              <a:ext cx="720098" cy="93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7" name="AutoShape 36"/>
            <p:cNvSpPr>
              <a:spLocks noChangeShapeType="1"/>
            </p:cNvSpPr>
            <p:nvPr/>
          </p:nvSpPr>
          <p:spPr bwMode="auto">
            <a:xfrm>
              <a:off x="2091642" y="1554041"/>
              <a:ext cx="939" cy="58593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8" name="AutoShape 35"/>
            <p:cNvSpPr>
              <a:spLocks noChangeShapeType="1"/>
            </p:cNvSpPr>
            <p:nvPr/>
          </p:nvSpPr>
          <p:spPr bwMode="auto">
            <a:xfrm flipV="1">
              <a:off x="1105849" y="1554041"/>
              <a:ext cx="939" cy="58593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9" name="Rectangle 34"/>
            <p:cNvSpPr>
              <a:spLocks noChangeArrowheads="1"/>
            </p:cNvSpPr>
            <p:nvPr/>
          </p:nvSpPr>
          <p:spPr bwMode="auto">
            <a:xfrm>
              <a:off x="2116052" y="1677989"/>
              <a:ext cx="189648" cy="2488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60" name="Rectangle 33"/>
            <p:cNvSpPr>
              <a:spLocks noChangeArrowheads="1"/>
            </p:cNvSpPr>
            <p:nvPr/>
          </p:nvSpPr>
          <p:spPr bwMode="auto">
            <a:xfrm>
              <a:off x="714348" y="2672385"/>
              <a:ext cx="1928826" cy="2657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(a)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一个带权有向图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G1</a:t>
              </a:r>
            </a:p>
          </p:txBody>
        </p:sp>
      </p:grpSp>
      <p:sp>
        <p:nvSpPr>
          <p:cNvPr id="62" name="右箭头 61"/>
          <p:cNvSpPr/>
          <p:nvPr/>
        </p:nvSpPr>
        <p:spPr>
          <a:xfrm>
            <a:off x="2786050" y="1785926"/>
            <a:ext cx="357190" cy="285752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714348" y="3643314"/>
            <a:ext cx="7000924" cy="193899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addedge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a,int b,int w)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添加一条有向边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&lt;a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wt&gt;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edg[cnt].vno=b; 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edg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数组末尾添加一条边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edg[cnt].wt=w;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edg[cnt].next=head[a]; 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头插法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head[a]=cnt++;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19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1428736"/>
            <a:ext cx="207170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2.5.1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树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2214554"/>
            <a:ext cx="2428892" cy="51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树的定义</a:t>
            </a:r>
            <a:endParaRPr lang="zh-CN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>
            <a:hlinkClick r:id="" action="ppaction://noaction"/>
          </p:cNvPr>
          <p:cNvSpPr txBox="1"/>
          <p:nvPr/>
        </p:nvSpPr>
        <p:spPr>
          <a:xfrm>
            <a:off x="2857488" y="500042"/>
            <a:ext cx="35719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2.5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树和并查集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85918" y="3071810"/>
            <a:ext cx="3214710" cy="2143140"/>
            <a:chOff x="1785918" y="3071810"/>
            <a:chExt cx="3214710" cy="2143140"/>
          </a:xfrm>
        </p:grpSpPr>
        <p:sp>
          <p:nvSpPr>
            <p:cNvPr id="7" name="椭圆 6"/>
            <p:cNvSpPr/>
            <p:nvPr/>
          </p:nvSpPr>
          <p:spPr>
            <a:xfrm>
              <a:off x="3143240" y="3286124"/>
              <a:ext cx="357190" cy="357190"/>
            </a:xfrm>
            <a:prstGeom prst="ellipse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00430" y="3071810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b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root</a:t>
              </a:r>
              <a:endParaRPr lang="zh-CN" altLang="en-US" sz="2000" b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1785918" y="4429132"/>
              <a:ext cx="714380" cy="785818"/>
            </a:xfrm>
            <a:prstGeom prst="triangle">
              <a:avLst/>
            </a:prstGeom>
            <a:ln>
              <a:tailEnd type="non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2786050" y="4429132"/>
              <a:ext cx="714380" cy="785818"/>
            </a:xfrm>
            <a:prstGeom prst="triangle">
              <a:avLst/>
            </a:prstGeom>
            <a:ln>
              <a:tailEnd type="non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86248" y="4429132"/>
              <a:ext cx="714380" cy="785818"/>
            </a:xfrm>
            <a:prstGeom prst="triangle">
              <a:avLst/>
            </a:prstGeom>
            <a:ln>
              <a:tailEnd type="non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endParaRPr lang="zh-CN" altLang="en-US" sz="2000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43306" y="4786322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b="0" smtClean="0">
                  <a:solidFill>
                    <a:srgbClr val="0000FF"/>
                  </a:solidFill>
                  <a:latin typeface="+mj-ea"/>
                  <a:ea typeface="+mj-ea"/>
                  <a:cs typeface="Times New Roman" pitchFamily="18" charset="0"/>
                </a:rPr>
                <a:t> …</a:t>
              </a:r>
              <a:endParaRPr lang="zh-CN" altLang="en-US" sz="2000" b="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endParaRPr>
            </a:p>
          </p:txBody>
        </p:sp>
        <p:cxnSp>
          <p:nvCxnSpPr>
            <p:cNvPr id="14" name="直接连接符 13"/>
            <p:cNvCxnSpPr>
              <a:stCxn id="7" idx="3"/>
              <a:endCxn id="9" idx="0"/>
            </p:cNvCxnSpPr>
            <p:nvPr/>
          </p:nvCxnSpPr>
          <p:spPr>
            <a:xfrm rot="5400000">
              <a:off x="2250266" y="3483848"/>
              <a:ext cx="838127" cy="1052441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4"/>
              <a:endCxn id="10" idx="0"/>
            </p:cNvCxnSpPr>
            <p:nvPr/>
          </p:nvCxnSpPr>
          <p:spPr>
            <a:xfrm rot="5400000">
              <a:off x="2839629" y="3946926"/>
              <a:ext cx="785818" cy="178595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7" idx="5"/>
              <a:endCxn id="11" idx="0"/>
            </p:cNvCxnSpPr>
            <p:nvPr/>
          </p:nvCxnSpPr>
          <p:spPr>
            <a:xfrm rot="16200000" flipH="1">
              <a:off x="3626716" y="3412409"/>
              <a:ext cx="838127" cy="1195317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428604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邻接表</a:t>
            </a: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Ⅱ </a:t>
            </a:r>
            <a:endParaRPr lang="zh-CN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71736" y="928670"/>
            <a:ext cx="2307268" cy="1636670"/>
            <a:chOff x="6193822" y="1292264"/>
            <a:chExt cx="2307268" cy="1636670"/>
          </a:xfrm>
        </p:grpSpPr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6528053" y="1292264"/>
              <a:ext cx="265695" cy="31925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7547644" y="1292264"/>
              <a:ext cx="265695" cy="31925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7016255" y="1724202"/>
              <a:ext cx="265695" cy="31925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6528053" y="2197456"/>
              <a:ext cx="265695" cy="31925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193822" y="2663198"/>
              <a:ext cx="2307268" cy="2657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(c)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一个不带权无向图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G3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7547644" y="2197456"/>
              <a:ext cx="265695" cy="31925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4" name="AutoShape 8"/>
            <p:cNvSpPr>
              <a:spLocks noChangeShapeType="1"/>
            </p:cNvSpPr>
            <p:nvPr/>
          </p:nvSpPr>
          <p:spPr bwMode="auto">
            <a:xfrm>
              <a:off x="6793747" y="1451893"/>
              <a:ext cx="753897" cy="93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5" name="AutoShape 7"/>
            <p:cNvSpPr>
              <a:spLocks noChangeShapeType="1"/>
            </p:cNvSpPr>
            <p:nvPr/>
          </p:nvSpPr>
          <p:spPr bwMode="auto">
            <a:xfrm>
              <a:off x="6661369" y="1611523"/>
              <a:ext cx="939" cy="58593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7" name="AutoShape 6"/>
            <p:cNvSpPr>
              <a:spLocks noChangeShapeType="1"/>
            </p:cNvSpPr>
            <p:nvPr/>
          </p:nvSpPr>
          <p:spPr bwMode="auto">
            <a:xfrm>
              <a:off x="6793747" y="2357085"/>
              <a:ext cx="753897" cy="93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8" name="AutoShape 5"/>
            <p:cNvSpPr>
              <a:spLocks noChangeShapeType="1"/>
            </p:cNvSpPr>
            <p:nvPr/>
          </p:nvSpPr>
          <p:spPr bwMode="auto">
            <a:xfrm>
              <a:off x="6755255" y="1564573"/>
              <a:ext cx="299493" cy="20657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9" name="AutoShape 4"/>
            <p:cNvSpPr>
              <a:spLocks noChangeShapeType="1"/>
            </p:cNvSpPr>
            <p:nvPr/>
          </p:nvSpPr>
          <p:spPr bwMode="auto">
            <a:xfrm>
              <a:off x="7680961" y="1611523"/>
              <a:ext cx="939" cy="58593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0" name="AutoShape 3"/>
            <p:cNvSpPr>
              <a:spLocks noChangeShapeType="1"/>
            </p:cNvSpPr>
            <p:nvPr/>
          </p:nvSpPr>
          <p:spPr bwMode="auto">
            <a:xfrm flipV="1">
              <a:off x="6755255" y="1996511"/>
              <a:ext cx="299493" cy="24789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1" name="AutoShape 2"/>
            <p:cNvSpPr>
              <a:spLocks noChangeShapeType="1"/>
            </p:cNvSpPr>
            <p:nvPr/>
          </p:nvSpPr>
          <p:spPr bwMode="auto">
            <a:xfrm flipV="1">
              <a:off x="7243457" y="1564573"/>
              <a:ext cx="342680" cy="2065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14282" y="3214686"/>
            <a:ext cx="87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cs typeface="Times New Roman" pitchFamily="18" charset="0"/>
              </a:rPr>
              <a:t>vector&lt;vector&lt;int&gt;&gt; graph={{1</a:t>
            </a:r>
            <a:r>
              <a:rPr lang="zh-CN" altLang="zh-CN" sz="1800" smtClean="0">
                <a:solidFill>
                  <a:srgbClr val="0000FF"/>
                </a:solidFill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cs typeface="Times New Roman" pitchFamily="18" charset="0"/>
              </a:rPr>
              <a:t>3}</a:t>
            </a:r>
            <a:r>
              <a:rPr lang="zh-CN" altLang="zh-CN" sz="1800" smtClean="0">
                <a:solidFill>
                  <a:srgbClr val="0000FF"/>
                </a:solidFill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cs typeface="Times New Roman" pitchFamily="18" charset="0"/>
              </a:rPr>
              <a:t>{0</a:t>
            </a:r>
            <a:r>
              <a:rPr lang="zh-CN" altLang="zh-CN" sz="1800" smtClean="0">
                <a:solidFill>
                  <a:srgbClr val="0000FF"/>
                </a:solidFill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cs typeface="Times New Roman" pitchFamily="18" charset="0"/>
              </a:rPr>
              <a:t>4}</a:t>
            </a:r>
            <a:r>
              <a:rPr lang="zh-CN" altLang="zh-CN" sz="1800" smtClean="0">
                <a:solidFill>
                  <a:srgbClr val="0000FF"/>
                </a:solidFill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cs typeface="Times New Roman" pitchFamily="18" charset="0"/>
              </a:rPr>
              <a:t>{0</a:t>
            </a:r>
            <a:r>
              <a:rPr lang="zh-CN" altLang="zh-CN" sz="1800" smtClean="0">
                <a:solidFill>
                  <a:srgbClr val="0000FF"/>
                </a:solidFill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cs typeface="Times New Roman" pitchFamily="18" charset="0"/>
              </a:rPr>
              <a:t>3}</a:t>
            </a:r>
            <a:r>
              <a:rPr lang="zh-CN" altLang="zh-CN" sz="1800" smtClean="0">
                <a:solidFill>
                  <a:srgbClr val="0000FF"/>
                </a:solidFill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cs typeface="Times New Roman" pitchFamily="18" charset="0"/>
              </a:rPr>
              <a:t>{0</a:t>
            </a:r>
            <a:r>
              <a:rPr lang="zh-CN" altLang="zh-CN" sz="1800" smtClean="0">
                <a:solidFill>
                  <a:srgbClr val="0000FF"/>
                </a:solidFill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cs typeface="Times New Roman" pitchFamily="18" charset="0"/>
              </a:rPr>
              <a:t>4}</a:t>
            </a:r>
            <a:r>
              <a:rPr lang="zh-CN" altLang="zh-CN" sz="1800" smtClean="0">
                <a:solidFill>
                  <a:srgbClr val="0000FF"/>
                </a:solidFill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cs typeface="Times New Roman" pitchFamily="18" charset="0"/>
              </a:rPr>
              <a:t>{1</a:t>
            </a:r>
            <a:r>
              <a:rPr lang="zh-CN" altLang="zh-CN" sz="1800" smtClean="0">
                <a:solidFill>
                  <a:srgbClr val="0000FF"/>
                </a:solidFill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cs typeface="Times New Roman" pitchFamily="18" charset="0"/>
              </a:rPr>
              <a:t>3}};</a:t>
            </a:r>
            <a:endParaRPr lang="zh-CN" altLang="zh-CN" sz="1800" smtClean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3428992" y="2714620"/>
            <a:ext cx="214314" cy="357190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20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0034" y="1357298"/>
            <a:ext cx="5500726" cy="19528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struct Edge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出边类型</a:t>
            </a: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int  vno;  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相邻点编号</a:t>
            </a: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	double wt;   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边的权</a:t>
            </a: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vector&lt;vector&lt;Edge&gt;&gt;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graph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57148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带权图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21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357166"/>
            <a:ext cx="2500330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图的遍历</a:t>
            </a:r>
            <a:endParaRPr lang="zh-CN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428736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）深度优先遍历</a:t>
            </a:r>
          </a:p>
        </p:txBody>
      </p:sp>
      <p:sp>
        <p:nvSpPr>
          <p:cNvPr id="6" name="Rectangle 56"/>
          <p:cNvSpPr>
            <a:spLocks noChangeArrowheads="1"/>
          </p:cNvSpPr>
          <p:nvPr/>
        </p:nvSpPr>
        <p:spPr bwMode="auto">
          <a:xfrm>
            <a:off x="2477595" y="2846776"/>
            <a:ext cx="189648" cy="2488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7" name="Rectangle 55"/>
          <p:cNvSpPr>
            <a:spLocks noChangeArrowheads="1"/>
          </p:cNvSpPr>
          <p:nvPr/>
        </p:nvSpPr>
        <p:spPr bwMode="auto">
          <a:xfrm>
            <a:off x="1948083" y="3424258"/>
            <a:ext cx="189648" cy="2488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8" name="Rectangle 54"/>
          <p:cNvSpPr>
            <a:spLocks noChangeArrowheads="1"/>
          </p:cNvSpPr>
          <p:nvPr/>
        </p:nvSpPr>
        <p:spPr bwMode="auto">
          <a:xfrm>
            <a:off x="2243821" y="3998924"/>
            <a:ext cx="189648" cy="2488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8</a:t>
            </a:r>
          </a:p>
        </p:txBody>
      </p:sp>
      <p:sp>
        <p:nvSpPr>
          <p:cNvPr id="9" name="Rectangle 53"/>
          <p:cNvSpPr>
            <a:spLocks noChangeArrowheads="1"/>
          </p:cNvSpPr>
          <p:nvPr/>
        </p:nvSpPr>
        <p:spPr bwMode="auto">
          <a:xfrm>
            <a:off x="1998781" y="3043965"/>
            <a:ext cx="189648" cy="2488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10" name="Rectangle 52"/>
          <p:cNvSpPr>
            <a:spLocks noChangeArrowheads="1"/>
          </p:cNvSpPr>
          <p:nvPr/>
        </p:nvSpPr>
        <p:spPr bwMode="auto">
          <a:xfrm>
            <a:off x="2446613" y="3593277"/>
            <a:ext cx="189648" cy="2488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2801498" y="3103122"/>
            <a:ext cx="189648" cy="2488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12" name="Rectangle 50"/>
          <p:cNvSpPr>
            <a:spLocks noChangeArrowheads="1"/>
          </p:cNvSpPr>
          <p:nvPr/>
        </p:nvSpPr>
        <p:spPr bwMode="auto">
          <a:xfrm>
            <a:off x="3105686" y="3720042"/>
            <a:ext cx="189648" cy="2488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13" name="Rectangle 49"/>
          <p:cNvSpPr>
            <a:spLocks noChangeArrowheads="1"/>
          </p:cNvSpPr>
          <p:nvPr/>
        </p:nvSpPr>
        <p:spPr bwMode="auto">
          <a:xfrm>
            <a:off x="3203326" y="2851471"/>
            <a:ext cx="189648" cy="2488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14" name="Rectangle 48"/>
          <p:cNvSpPr>
            <a:spLocks noChangeArrowheads="1"/>
          </p:cNvSpPr>
          <p:nvPr/>
        </p:nvSpPr>
        <p:spPr bwMode="auto">
          <a:xfrm>
            <a:off x="2249454" y="2683390"/>
            <a:ext cx="189648" cy="2488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15" name="Oval 32"/>
          <p:cNvSpPr>
            <a:spLocks noChangeArrowheads="1"/>
          </p:cNvSpPr>
          <p:nvPr/>
        </p:nvSpPr>
        <p:spPr bwMode="auto">
          <a:xfrm>
            <a:off x="1635446" y="2552870"/>
            <a:ext cx="265695" cy="31925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17" name="Oval 31"/>
          <p:cNvSpPr>
            <a:spLocks noChangeArrowheads="1"/>
          </p:cNvSpPr>
          <p:nvPr/>
        </p:nvSpPr>
        <p:spPr bwMode="auto">
          <a:xfrm>
            <a:off x="2747984" y="2552870"/>
            <a:ext cx="265695" cy="31925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2747984" y="3829904"/>
            <a:ext cx="265695" cy="31925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1635446" y="3829904"/>
            <a:ext cx="265695" cy="31925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571604" y="4377710"/>
            <a:ext cx="1913378" cy="26573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(b)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一个带权无向图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G2</a:t>
            </a:r>
          </a:p>
        </p:txBody>
      </p:sp>
      <p:sp>
        <p:nvSpPr>
          <p:cNvPr id="21" name="Oval 27"/>
          <p:cNvSpPr>
            <a:spLocks noChangeArrowheads="1"/>
          </p:cNvSpPr>
          <p:nvPr/>
        </p:nvSpPr>
        <p:spPr bwMode="auto">
          <a:xfrm>
            <a:off x="3278434" y="3209228"/>
            <a:ext cx="265695" cy="31925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2274803" y="3217679"/>
            <a:ext cx="265695" cy="31925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23" name="AutoShape 25"/>
          <p:cNvSpPr>
            <a:spLocks noChangeShapeType="1"/>
          </p:cNvSpPr>
          <p:nvPr/>
        </p:nvSpPr>
        <p:spPr bwMode="auto">
          <a:xfrm>
            <a:off x="1768763" y="2872129"/>
            <a:ext cx="939" cy="95777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4" name="AutoShape 24"/>
          <p:cNvSpPr>
            <a:spLocks noChangeShapeType="1"/>
          </p:cNvSpPr>
          <p:nvPr/>
        </p:nvSpPr>
        <p:spPr bwMode="auto">
          <a:xfrm>
            <a:off x="1862648" y="2825179"/>
            <a:ext cx="450648" cy="4394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5" name="AutoShape 23"/>
          <p:cNvSpPr>
            <a:spLocks noChangeShapeType="1"/>
          </p:cNvSpPr>
          <p:nvPr/>
        </p:nvSpPr>
        <p:spPr bwMode="auto">
          <a:xfrm>
            <a:off x="1901141" y="2712499"/>
            <a:ext cx="846843" cy="939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6" name="AutoShape 22"/>
          <p:cNvSpPr>
            <a:spLocks noChangeShapeType="1"/>
          </p:cNvSpPr>
          <p:nvPr/>
        </p:nvSpPr>
        <p:spPr bwMode="auto">
          <a:xfrm>
            <a:off x="1901141" y="3989534"/>
            <a:ext cx="846843" cy="939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7" name="AutoShape 21"/>
          <p:cNvSpPr>
            <a:spLocks noChangeShapeType="1"/>
          </p:cNvSpPr>
          <p:nvPr/>
        </p:nvSpPr>
        <p:spPr bwMode="auto">
          <a:xfrm flipH="1">
            <a:off x="1862648" y="3489988"/>
            <a:ext cx="450648" cy="38686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8" name="AutoShape 20"/>
          <p:cNvSpPr>
            <a:spLocks noChangeShapeType="1"/>
          </p:cNvSpPr>
          <p:nvPr/>
        </p:nvSpPr>
        <p:spPr bwMode="auto">
          <a:xfrm flipV="1">
            <a:off x="2540498" y="3368857"/>
            <a:ext cx="737937" cy="845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9" name="AutoShape 19"/>
          <p:cNvSpPr>
            <a:spLocks noChangeShapeType="1"/>
          </p:cNvSpPr>
          <p:nvPr/>
        </p:nvSpPr>
        <p:spPr bwMode="auto">
          <a:xfrm>
            <a:off x="2975186" y="2825179"/>
            <a:ext cx="341742" cy="430999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0" name="AutoShape 18"/>
          <p:cNvSpPr>
            <a:spLocks noChangeShapeType="1"/>
          </p:cNvSpPr>
          <p:nvPr/>
        </p:nvSpPr>
        <p:spPr bwMode="auto">
          <a:xfrm flipV="1">
            <a:off x="2975186" y="3481537"/>
            <a:ext cx="341742" cy="39531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1" name="AutoShape 17"/>
          <p:cNvSpPr>
            <a:spLocks noChangeShapeType="1"/>
          </p:cNvSpPr>
          <p:nvPr/>
        </p:nvSpPr>
        <p:spPr bwMode="auto">
          <a:xfrm flipH="1">
            <a:off x="2502005" y="2825179"/>
            <a:ext cx="284472" cy="4394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2" name="AutoShape 16"/>
          <p:cNvSpPr>
            <a:spLocks noChangeShapeType="1"/>
          </p:cNvSpPr>
          <p:nvPr/>
        </p:nvSpPr>
        <p:spPr bwMode="auto">
          <a:xfrm>
            <a:off x="2502005" y="3489988"/>
            <a:ext cx="284472" cy="38686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1562215" y="3198899"/>
            <a:ext cx="189648" cy="2488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57752" y="3214686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DFS</a:t>
            </a:r>
            <a:r>
              <a:rPr lang="zh-CN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序列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endParaRPr lang="zh-CN" altLang="en-US" sz="18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5" name="右箭头 34"/>
          <p:cNvSpPr/>
          <p:nvPr/>
        </p:nvSpPr>
        <p:spPr>
          <a:xfrm>
            <a:off x="4143372" y="3286124"/>
            <a:ext cx="357190" cy="285752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22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2910" y="1428736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广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度优先遍历</a:t>
            </a:r>
          </a:p>
        </p:txBody>
      </p:sp>
      <p:sp>
        <p:nvSpPr>
          <p:cNvPr id="6" name="Rectangle 56"/>
          <p:cNvSpPr>
            <a:spLocks noChangeArrowheads="1"/>
          </p:cNvSpPr>
          <p:nvPr/>
        </p:nvSpPr>
        <p:spPr bwMode="auto">
          <a:xfrm>
            <a:off x="2477595" y="2846776"/>
            <a:ext cx="189648" cy="2488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7" name="Rectangle 55"/>
          <p:cNvSpPr>
            <a:spLocks noChangeArrowheads="1"/>
          </p:cNvSpPr>
          <p:nvPr/>
        </p:nvSpPr>
        <p:spPr bwMode="auto">
          <a:xfrm>
            <a:off x="1948083" y="3424258"/>
            <a:ext cx="189648" cy="2488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8" name="Rectangle 54"/>
          <p:cNvSpPr>
            <a:spLocks noChangeArrowheads="1"/>
          </p:cNvSpPr>
          <p:nvPr/>
        </p:nvSpPr>
        <p:spPr bwMode="auto">
          <a:xfrm>
            <a:off x="2243821" y="3998924"/>
            <a:ext cx="189648" cy="2488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8</a:t>
            </a:r>
          </a:p>
        </p:txBody>
      </p:sp>
      <p:sp>
        <p:nvSpPr>
          <p:cNvPr id="9" name="Rectangle 53"/>
          <p:cNvSpPr>
            <a:spLocks noChangeArrowheads="1"/>
          </p:cNvSpPr>
          <p:nvPr/>
        </p:nvSpPr>
        <p:spPr bwMode="auto">
          <a:xfrm>
            <a:off x="1998781" y="3043965"/>
            <a:ext cx="189648" cy="2488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10" name="Rectangle 52"/>
          <p:cNvSpPr>
            <a:spLocks noChangeArrowheads="1"/>
          </p:cNvSpPr>
          <p:nvPr/>
        </p:nvSpPr>
        <p:spPr bwMode="auto">
          <a:xfrm>
            <a:off x="2446613" y="3593277"/>
            <a:ext cx="189648" cy="2488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2801498" y="3103122"/>
            <a:ext cx="189648" cy="2488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12" name="Rectangle 50"/>
          <p:cNvSpPr>
            <a:spLocks noChangeArrowheads="1"/>
          </p:cNvSpPr>
          <p:nvPr/>
        </p:nvSpPr>
        <p:spPr bwMode="auto">
          <a:xfrm>
            <a:off x="3105686" y="3720042"/>
            <a:ext cx="189648" cy="2488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13" name="Rectangle 49"/>
          <p:cNvSpPr>
            <a:spLocks noChangeArrowheads="1"/>
          </p:cNvSpPr>
          <p:nvPr/>
        </p:nvSpPr>
        <p:spPr bwMode="auto">
          <a:xfrm>
            <a:off x="3203326" y="2851471"/>
            <a:ext cx="189648" cy="2488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14" name="Rectangle 48"/>
          <p:cNvSpPr>
            <a:spLocks noChangeArrowheads="1"/>
          </p:cNvSpPr>
          <p:nvPr/>
        </p:nvSpPr>
        <p:spPr bwMode="auto">
          <a:xfrm>
            <a:off x="2249454" y="2683390"/>
            <a:ext cx="189648" cy="2488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15" name="Oval 32"/>
          <p:cNvSpPr>
            <a:spLocks noChangeArrowheads="1"/>
          </p:cNvSpPr>
          <p:nvPr/>
        </p:nvSpPr>
        <p:spPr bwMode="auto">
          <a:xfrm>
            <a:off x="1635446" y="2552870"/>
            <a:ext cx="265695" cy="31925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17" name="Oval 31"/>
          <p:cNvSpPr>
            <a:spLocks noChangeArrowheads="1"/>
          </p:cNvSpPr>
          <p:nvPr/>
        </p:nvSpPr>
        <p:spPr bwMode="auto">
          <a:xfrm>
            <a:off x="2747984" y="2552870"/>
            <a:ext cx="265695" cy="31925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2747984" y="3829904"/>
            <a:ext cx="265695" cy="31925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1635446" y="3829904"/>
            <a:ext cx="265695" cy="31925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571604" y="4377710"/>
            <a:ext cx="1913378" cy="26573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(b)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一个带权无向图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G2</a:t>
            </a:r>
          </a:p>
        </p:txBody>
      </p:sp>
      <p:sp>
        <p:nvSpPr>
          <p:cNvPr id="21" name="Oval 27"/>
          <p:cNvSpPr>
            <a:spLocks noChangeArrowheads="1"/>
          </p:cNvSpPr>
          <p:nvPr/>
        </p:nvSpPr>
        <p:spPr bwMode="auto">
          <a:xfrm>
            <a:off x="3278434" y="3209228"/>
            <a:ext cx="265695" cy="31925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2274803" y="3217679"/>
            <a:ext cx="265695" cy="31925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23" name="AutoShape 25"/>
          <p:cNvSpPr>
            <a:spLocks noChangeShapeType="1"/>
          </p:cNvSpPr>
          <p:nvPr/>
        </p:nvSpPr>
        <p:spPr bwMode="auto">
          <a:xfrm>
            <a:off x="1768763" y="2872129"/>
            <a:ext cx="939" cy="95777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4" name="AutoShape 24"/>
          <p:cNvSpPr>
            <a:spLocks noChangeShapeType="1"/>
          </p:cNvSpPr>
          <p:nvPr/>
        </p:nvSpPr>
        <p:spPr bwMode="auto">
          <a:xfrm>
            <a:off x="1862648" y="2825179"/>
            <a:ext cx="450648" cy="4394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5" name="AutoShape 23"/>
          <p:cNvSpPr>
            <a:spLocks noChangeShapeType="1"/>
          </p:cNvSpPr>
          <p:nvPr/>
        </p:nvSpPr>
        <p:spPr bwMode="auto">
          <a:xfrm>
            <a:off x="1901141" y="2712499"/>
            <a:ext cx="846843" cy="939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6" name="AutoShape 22"/>
          <p:cNvSpPr>
            <a:spLocks noChangeShapeType="1"/>
          </p:cNvSpPr>
          <p:nvPr/>
        </p:nvSpPr>
        <p:spPr bwMode="auto">
          <a:xfrm>
            <a:off x="1901141" y="3989534"/>
            <a:ext cx="846843" cy="939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7" name="AutoShape 21"/>
          <p:cNvSpPr>
            <a:spLocks noChangeShapeType="1"/>
          </p:cNvSpPr>
          <p:nvPr/>
        </p:nvSpPr>
        <p:spPr bwMode="auto">
          <a:xfrm flipH="1">
            <a:off x="1862648" y="3489988"/>
            <a:ext cx="450648" cy="38686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8" name="AutoShape 20"/>
          <p:cNvSpPr>
            <a:spLocks noChangeShapeType="1"/>
          </p:cNvSpPr>
          <p:nvPr/>
        </p:nvSpPr>
        <p:spPr bwMode="auto">
          <a:xfrm flipV="1">
            <a:off x="2540498" y="3368857"/>
            <a:ext cx="737937" cy="845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9" name="AutoShape 19"/>
          <p:cNvSpPr>
            <a:spLocks noChangeShapeType="1"/>
          </p:cNvSpPr>
          <p:nvPr/>
        </p:nvSpPr>
        <p:spPr bwMode="auto">
          <a:xfrm>
            <a:off x="2975186" y="2825179"/>
            <a:ext cx="341742" cy="430999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0" name="AutoShape 18"/>
          <p:cNvSpPr>
            <a:spLocks noChangeShapeType="1"/>
          </p:cNvSpPr>
          <p:nvPr/>
        </p:nvSpPr>
        <p:spPr bwMode="auto">
          <a:xfrm flipV="1">
            <a:off x="2975186" y="3481537"/>
            <a:ext cx="341742" cy="39531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1" name="AutoShape 17"/>
          <p:cNvSpPr>
            <a:spLocks noChangeShapeType="1"/>
          </p:cNvSpPr>
          <p:nvPr/>
        </p:nvSpPr>
        <p:spPr bwMode="auto">
          <a:xfrm flipH="1">
            <a:off x="2502005" y="2825179"/>
            <a:ext cx="284472" cy="4394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2" name="AutoShape 16"/>
          <p:cNvSpPr>
            <a:spLocks noChangeShapeType="1"/>
          </p:cNvSpPr>
          <p:nvPr/>
        </p:nvSpPr>
        <p:spPr bwMode="auto">
          <a:xfrm>
            <a:off x="2502005" y="3489988"/>
            <a:ext cx="284472" cy="38686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1562215" y="3198899"/>
            <a:ext cx="189648" cy="2488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57752" y="3214686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BFS</a:t>
            </a:r>
            <a:r>
              <a:rPr lang="zh-CN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序列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endParaRPr lang="zh-CN" altLang="en-US" sz="18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5" name="右箭头 34"/>
          <p:cNvSpPr/>
          <p:nvPr/>
        </p:nvSpPr>
        <p:spPr>
          <a:xfrm>
            <a:off x="4143372" y="3286124"/>
            <a:ext cx="357190" cy="285752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23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500042"/>
            <a:ext cx="421484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2.6.2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生成树和最小生成树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1500174"/>
            <a:ext cx="7286676" cy="234689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6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一个有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个顶点的连通图的生成树是一个极小连通子图，它含有图中全部顶点，但只包含构成一棵树的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条边。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6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一个带权连通图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权值和最小的生成树称为最小生成树。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6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Prim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算法。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6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Kruskal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算法。</a:t>
            </a:r>
            <a:endParaRPr lang="zh-CN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24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500042"/>
            <a:ext cx="314327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2.6.3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最短路径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1500174"/>
            <a:ext cx="7286676" cy="213747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ct val="100000"/>
              </a:lnSpc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对于带权图中两个顶点之间的路径可能有多条，把带权路径长度最短的那条路径称为最短路径，其路径长度称为最短路径长度或者最短距离。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buBlip>
                <a:blip r:embed="rId3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Dijkstra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算法。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buBlip>
                <a:blip r:embed="rId3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Floyd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算法。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25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500042"/>
            <a:ext cx="314327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2.6.4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拓扑排序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500174"/>
            <a:ext cx="7286676" cy="136803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ct val="100000"/>
              </a:lnSpc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在一个有向图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中找一个拓扑序列的过程称为拓扑排序。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如果一个有向图拓扑排序产生包含全部顶点的拓扑序列，则该图中不存在环，否则该图中一定存在环。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26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1428736"/>
            <a:ext cx="300039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2.7.1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二叉排序树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2214554"/>
            <a:ext cx="2857520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二叉排序树的定义</a:t>
            </a:r>
            <a:endParaRPr lang="zh-CN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>
            <a:hlinkClick r:id="" action="ppaction://noaction"/>
          </p:cNvPr>
          <p:cNvSpPr txBox="1"/>
          <p:nvPr/>
        </p:nvSpPr>
        <p:spPr>
          <a:xfrm>
            <a:off x="1857356" y="500042"/>
            <a:ext cx="528641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2.7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二叉排序树和平衡二叉树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00100" y="3000372"/>
            <a:ext cx="1700372" cy="2286017"/>
            <a:chOff x="2000232" y="3286123"/>
            <a:chExt cx="1700372" cy="2286017"/>
          </a:xfrm>
        </p:grpSpPr>
        <p:sp>
          <p:nvSpPr>
            <p:cNvPr id="7" name="Oval 38"/>
            <p:cNvSpPr>
              <a:spLocks noChangeArrowheads="1"/>
            </p:cNvSpPr>
            <p:nvPr/>
          </p:nvSpPr>
          <p:spPr bwMode="auto">
            <a:xfrm>
              <a:off x="2714611" y="3286123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5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8" name="Oval 38"/>
            <p:cNvSpPr>
              <a:spLocks noChangeArrowheads="1"/>
            </p:cNvSpPr>
            <p:nvPr/>
          </p:nvSpPr>
          <p:spPr bwMode="auto">
            <a:xfrm>
              <a:off x="2285984" y="3929066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9" name="Oval 38"/>
            <p:cNvSpPr>
              <a:spLocks noChangeArrowheads="1"/>
            </p:cNvSpPr>
            <p:nvPr/>
          </p:nvSpPr>
          <p:spPr bwMode="auto">
            <a:xfrm>
              <a:off x="3214678" y="3929066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8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" name="Oval 38"/>
            <p:cNvSpPr>
              <a:spLocks noChangeArrowheads="1"/>
            </p:cNvSpPr>
            <p:nvPr/>
          </p:nvSpPr>
          <p:spPr bwMode="auto">
            <a:xfrm>
              <a:off x="2000232" y="4643446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1" name="Oval 38"/>
            <p:cNvSpPr>
              <a:spLocks noChangeArrowheads="1"/>
            </p:cNvSpPr>
            <p:nvPr/>
          </p:nvSpPr>
          <p:spPr bwMode="auto">
            <a:xfrm>
              <a:off x="2928926" y="4643446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6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2" name="Oval 38"/>
            <p:cNvSpPr>
              <a:spLocks noChangeArrowheads="1"/>
            </p:cNvSpPr>
            <p:nvPr/>
          </p:nvSpPr>
          <p:spPr bwMode="auto">
            <a:xfrm>
              <a:off x="3376604" y="5248140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7</a:t>
              </a:r>
            </a:p>
          </p:txBody>
        </p:sp>
        <p:cxnSp>
          <p:nvCxnSpPr>
            <p:cNvPr id="14" name="直接连接符 13"/>
            <p:cNvCxnSpPr>
              <a:stCxn id="7" idx="3"/>
              <a:endCxn id="8" idx="0"/>
            </p:cNvCxnSpPr>
            <p:nvPr/>
          </p:nvCxnSpPr>
          <p:spPr>
            <a:xfrm rot="5400000">
              <a:off x="2421826" y="3588832"/>
              <a:ext cx="366392" cy="314076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5"/>
              <a:endCxn id="9" idx="0"/>
            </p:cNvCxnSpPr>
            <p:nvPr/>
          </p:nvCxnSpPr>
          <p:spPr>
            <a:xfrm rot="16200000" flipH="1">
              <a:off x="3000724" y="3553112"/>
              <a:ext cx="366392" cy="385516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8" idx="3"/>
              <a:endCxn id="10" idx="0"/>
            </p:cNvCxnSpPr>
            <p:nvPr/>
          </p:nvCxnSpPr>
          <p:spPr>
            <a:xfrm rot="5400000">
              <a:off x="2028919" y="4338931"/>
              <a:ext cx="437829" cy="171201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9" idx="3"/>
              <a:endCxn id="11" idx="0"/>
            </p:cNvCxnSpPr>
            <p:nvPr/>
          </p:nvCxnSpPr>
          <p:spPr>
            <a:xfrm rot="5400000">
              <a:off x="2957613" y="4338931"/>
              <a:ext cx="437829" cy="171201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1" idx="5"/>
              <a:endCxn id="12" idx="1"/>
            </p:cNvCxnSpPr>
            <p:nvPr/>
          </p:nvCxnSpPr>
          <p:spPr>
            <a:xfrm rot="16200000" flipH="1">
              <a:off x="3126969" y="4998505"/>
              <a:ext cx="375592" cy="218576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3357554" y="3714752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中序序列：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1 3 5 6 7 8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递增有序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27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1472" y="785794"/>
            <a:ext cx="3643338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二叉排序树的插入和生成</a:t>
            </a:r>
            <a:endParaRPr lang="zh-CN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689933"/>
            <a:ext cx="3643338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二叉排序树的删除</a:t>
            </a:r>
            <a:endParaRPr lang="zh-CN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2643182"/>
            <a:ext cx="3643338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二叉排序树的查找</a:t>
            </a:r>
            <a:endParaRPr lang="zh-CN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428860" y="3571876"/>
            <a:ext cx="1700372" cy="2286017"/>
            <a:chOff x="2000232" y="3286123"/>
            <a:chExt cx="1700372" cy="2286017"/>
          </a:xfrm>
        </p:grpSpPr>
        <p:sp>
          <p:nvSpPr>
            <p:cNvPr id="8" name="Oval 38"/>
            <p:cNvSpPr>
              <a:spLocks noChangeArrowheads="1"/>
            </p:cNvSpPr>
            <p:nvPr/>
          </p:nvSpPr>
          <p:spPr bwMode="auto">
            <a:xfrm>
              <a:off x="2714611" y="3286123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5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" name="Oval 38"/>
            <p:cNvSpPr>
              <a:spLocks noChangeArrowheads="1"/>
            </p:cNvSpPr>
            <p:nvPr/>
          </p:nvSpPr>
          <p:spPr bwMode="auto">
            <a:xfrm>
              <a:off x="2285984" y="3929066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0" name="Oval 38"/>
            <p:cNvSpPr>
              <a:spLocks noChangeArrowheads="1"/>
            </p:cNvSpPr>
            <p:nvPr/>
          </p:nvSpPr>
          <p:spPr bwMode="auto">
            <a:xfrm>
              <a:off x="3214678" y="3929066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8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1" name="Oval 38"/>
            <p:cNvSpPr>
              <a:spLocks noChangeArrowheads="1"/>
            </p:cNvSpPr>
            <p:nvPr/>
          </p:nvSpPr>
          <p:spPr bwMode="auto">
            <a:xfrm>
              <a:off x="2000232" y="4643446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2" name="Oval 38"/>
            <p:cNvSpPr>
              <a:spLocks noChangeArrowheads="1"/>
            </p:cNvSpPr>
            <p:nvPr/>
          </p:nvSpPr>
          <p:spPr bwMode="auto">
            <a:xfrm>
              <a:off x="2928926" y="4643446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6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" name="Oval 38"/>
            <p:cNvSpPr>
              <a:spLocks noChangeArrowheads="1"/>
            </p:cNvSpPr>
            <p:nvPr/>
          </p:nvSpPr>
          <p:spPr bwMode="auto">
            <a:xfrm>
              <a:off x="3376604" y="5248140"/>
              <a:ext cx="324000" cy="324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7</a:t>
              </a:r>
            </a:p>
          </p:txBody>
        </p:sp>
        <p:cxnSp>
          <p:nvCxnSpPr>
            <p:cNvPr id="14" name="直接连接符 13"/>
            <p:cNvCxnSpPr>
              <a:stCxn id="8" idx="3"/>
              <a:endCxn id="9" idx="0"/>
            </p:cNvCxnSpPr>
            <p:nvPr/>
          </p:nvCxnSpPr>
          <p:spPr>
            <a:xfrm rot="5400000">
              <a:off x="2421826" y="3588832"/>
              <a:ext cx="366392" cy="314076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5"/>
              <a:endCxn id="10" idx="0"/>
            </p:cNvCxnSpPr>
            <p:nvPr/>
          </p:nvCxnSpPr>
          <p:spPr>
            <a:xfrm rot="16200000" flipH="1">
              <a:off x="3000724" y="3553112"/>
              <a:ext cx="366392" cy="385516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9" idx="3"/>
              <a:endCxn id="11" idx="0"/>
            </p:cNvCxnSpPr>
            <p:nvPr/>
          </p:nvCxnSpPr>
          <p:spPr>
            <a:xfrm rot="5400000">
              <a:off x="2028919" y="4338931"/>
              <a:ext cx="437829" cy="171201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0" idx="3"/>
              <a:endCxn id="12" idx="0"/>
            </p:cNvCxnSpPr>
            <p:nvPr/>
          </p:nvCxnSpPr>
          <p:spPr>
            <a:xfrm rot="5400000">
              <a:off x="2957613" y="4338931"/>
              <a:ext cx="437829" cy="171201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5"/>
              <a:endCxn id="13" idx="1"/>
            </p:cNvCxnSpPr>
            <p:nvPr/>
          </p:nvCxnSpPr>
          <p:spPr>
            <a:xfrm rot="16200000" flipH="1">
              <a:off x="3126969" y="4998505"/>
              <a:ext cx="375592" cy="218576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142976" y="435769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查找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6</a:t>
            </a:r>
            <a:endParaRPr lang="zh-CN" altLang="en-US" sz="18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28</a:t>
            </a:fld>
            <a:r>
              <a:rPr lang="en-US" altLang="zh-CN" smtClean="0"/>
              <a:t>/74</a:t>
            </a:r>
            <a:endParaRPr lang="en-US" altLang="zh-CN"/>
          </a:p>
        </p:txBody>
      </p:sp>
      <p:sp>
        <p:nvSpPr>
          <p:cNvPr id="22" name="TextBox 21"/>
          <p:cNvSpPr txBox="1"/>
          <p:nvPr/>
        </p:nvSpPr>
        <p:spPr>
          <a:xfrm>
            <a:off x="5857884" y="1571612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自学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zh-CN" altLang="en-US" sz="20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老师讲的太多了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900152"/>
            <a:ext cx="13525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714356"/>
            <a:ext cx="300039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2.7.2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平衡二叉树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1500174"/>
            <a:ext cx="2857520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平衡二叉树的定义</a:t>
            </a:r>
            <a:endParaRPr lang="zh-CN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2428868"/>
            <a:ext cx="7715304" cy="204158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通过一些平衡规则和调整操作让一棵二叉排序树既保持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BST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性质又保证高度较小，即接近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O(log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的高度，称为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平衡二叉树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平衡二叉树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AVL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树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和红黑树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AVL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树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的平衡规则是树中每个结点的左、右子树的高度至多相差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29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7158" y="273586"/>
            <a:ext cx="2643206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树的存储结构</a:t>
            </a:r>
            <a:endParaRPr lang="zh-CN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202280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）双亲存储结构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728" y="4063516"/>
            <a:ext cx="6429420" cy="258019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rtlCol="0">
            <a:spAutoFit/>
          </a:bodyPr>
          <a:lstStyle/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struct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PNode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双亲存储结构元素类型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int data; 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存放结点值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假设为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类型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int parent; 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存放双亲索引</a:t>
            </a:r>
          </a:p>
          <a:p>
            <a:pPr algn="l" defTabSz="360000">
              <a:lnSpc>
                <a:spcPts val="2200"/>
              </a:lnSpc>
              <a:spcBef>
                <a:spcPts val="18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PNode(char d,int p)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构造函数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	data=d;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parent=p;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99259" y="1142984"/>
            <a:ext cx="3973071" cy="2714644"/>
            <a:chOff x="1629760" y="1142984"/>
            <a:chExt cx="3973071" cy="2714644"/>
          </a:xfrm>
        </p:grpSpPr>
        <p:sp>
          <p:nvSpPr>
            <p:cNvPr id="8" name="Oval 41"/>
            <p:cNvSpPr>
              <a:spLocks noChangeArrowheads="1"/>
            </p:cNvSpPr>
            <p:nvPr/>
          </p:nvSpPr>
          <p:spPr bwMode="auto">
            <a:xfrm>
              <a:off x="2356661" y="1371148"/>
              <a:ext cx="294155" cy="31280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9" name="Oval 40"/>
            <p:cNvSpPr>
              <a:spLocks noChangeArrowheads="1"/>
            </p:cNvSpPr>
            <p:nvPr/>
          </p:nvSpPr>
          <p:spPr bwMode="auto">
            <a:xfrm>
              <a:off x="2032337" y="1800795"/>
              <a:ext cx="294155" cy="31280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" name="Oval 39"/>
            <p:cNvSpPr>
              <a:spLocks noChangeArrowheads="1"/>
            </p:cNvSpPr>
            <p:nvPr/>
          </p:nvSpPr>
          <p:spPr bwMode="auto">
            <a:xfrm>
              <a:off x="2709269" y="1827476"/>
              <a:ext cx="294155" cy="31280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1" name="Oval 38"/>
            <p:cNvSpPr>
              <a:spLocks noChangeArrowheads="1"/>
            </p:cNvSpPr>
            <p:nvPr/>
          </p:nvSpPr>
          <p:spPr bwMode="auto">
            <a:xfrm>
              <a:off x="2448113" y="2367525"/>
              <a:ext cx="294155" cy="31280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2" name="Oval 37"/>
            <p:cNvSpPr>
              <a:spLocks noChangeArrowheads="1"/>
            </p:cNvSpPr>
            <p:nvPr/>
          </p:nvSpPr>
          <p:spPr bwMode="auto">
            <a:xfrm>
              <a:off x="1629760" y="2373045"/>
              <a:ext cx="294155" cy="31280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3" name="Oval 36"/>
            <p:cNvSpPr>
              <a:spLocks noChangeArrowheads="1"/>
            </p:cNvSpPr>
            <p:nvPr/>
          </p:nvSpPr>
          <p:spPr bwMode="auto">
            <a:xfrm>
              <a:off x="2032337" y="2361085"/>
              <a:ext cx="294155" cy="31280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4" name="Text Box 35"/>
            <p:cNvSpPr txBox="1">
              <a:spLocks noChangeArrowheads="1"/>
            </p:cNvSpPr>
            <p:nvPr/>
          </p:nvSpPr>
          <p:spPr bwMode="auto">
            <a:xfrm>
              <a:off x="1773066" y="3559866"/>
              <a:ext cx="1227298" cy="297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（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）一棵树</a:t>
              </a:r>
            </a:p>
          </p:txBody>
        </p:sp>
        <p:sp>
          <p:nvSpPr>
            <p:cNvPr id="15" name="Oval 34"/>
            <p:cNvSpPr>
              <a:spLocks noChangeArrowheads="1"/>
            </p:cNvSpPr>
            <p:nvPr/>
          </p:nvSpPr>
          <p:spPr bwMode="auto">
            <a:xfrm>
              <a:off x="2032337" y="2886414"/>
              <a:ext cx="294155" cy="31280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7" name="Text Box 33"/>
            <p:cNvSpPr txBox="1">
              <a:spLocks noChangeArrowheads="1"/>
            </p:cNvSpPr>
            <p:nvPr/>
          </p:nvSpPr>
          <p:spPr bwMode="auto">
            <a:xfrm>
              <a:off x="3857620" y="3569986"/>
              <a:ext cx="1745211" cy="216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(b) 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双亲存储结构</a:t>
              </a:r>
            </a:p>
          </p:txBody>
        </p:sp>
        <p:sp>
          <p:nvSpPr>
            <p:cNvPr id="18" name="Rectangle 32"/>
            <p:cNvSpPr>
              <a:spLocks noChangeArrowheads="1"/>
            </p:cNvSpPr>
            <p:nvPr/>
          </p:nvSpPr>
          <p:spPr bwMode="auto">
            <a:xfrm>
              <a:off x="3925485" y="1633353"/>
              <a:ext cx="336581" cy="2079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9" name="Rectangle 31"/>
            <p:cNvSpPr>
              <a:spLocks noChangeArrowheads="1"/>
            </p:cNvSpPr>
            <p:nvPr/>
          </p:nvSpPr>
          <p:spPr bwMode="auto">
            <a:xfrm>
              <a:off x="4282808" y="1604832"/>
              <a:ext cx="444060" cy="2603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10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0" name="Rectangle 30"/>
            <p:cNvSpPr>
              <a:spLocks noChangeArrowheads="1"/>
            </p:cNvSpPr>
            <p:nvPr/>
          </p:nvSpPr>
          <p:spPr bwMode="auto">
            <a:xfrm>
              <a:off x="4726868" y="1604832"/>
              <a:ext cx="443117" cy="2603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10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-1</a:t>
              </a:r>
            </a:p>
          </p:txBody>
        </p:sp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3925485" y="1890957"/>
              <a:ext cx="336581" cy="2088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4282808" y="1863357"/>
              <a:ext cx="444060" cy="25944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10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4726868" y="1863357"/>
              <a:ext cx="443117" cy="25944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10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3925485" y="2148562"/>
              <a:ext cx="336581" cy="2088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282808" y="2120961"/>
              <a:ext cx="444060" cy="2603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10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726868" y="2120961"/>
              <a:ext cx="443117" cy="2603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10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925485" y="2405246"/>
              <a:ext cx="336581" cy="2097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4282808" y="2378566"/>
              <a:ext cx="444060" cy="2603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10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4726868" y="2378566"/>
              <a:ext cx="443117" cy="2603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10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3925485" y="2662850"/>
              <a:ext cx="336581" cy="2088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4282808" y="2636170"/>
              <a:ext cx="444060" cy="2603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10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2" name="Rectangle 18"/>
            <p:cNvSpPr>
              <a:spLocks noChangeArrowheads="1"/>
            </p:cNvSpPr>
            <p:nvPr/>
          </p:nvSpPr>
          <p:spPr bwMode="auto">
            <a:xfrm>
              <a:off x="4726868" y="2636170"/>
              <a:ext cx="443117" cy="2603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10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3925485" y="2920455"/>
              <a:ext cx="336581" cy="2088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仿宋" pitchFamily="49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34" name="Rectangle 16"/>
            <p:cNvSpPr>
              <a:spLocks noChangeArrowheads="1"/>
            </p:cNvSpPr>
            <p:nvPr/>
          </p:nvSpPr>
          <p:spPr bwMode="auto">
            <a:xfrm>
              <a:off x="4282808" y="2892854"/>
              <a:ext cx="444060" cy="26128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10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4726868" y="2892854"/>
              <a:ext cx="443117" cy="26128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10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3925485" y="3178979"/>
              <a:ext cx="336581" cy="2079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仿宋" pitchFamily="49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37" name="Rectangle 13"/>
            <p:cNvSpPr>
              <a:spLocks noChangeArrowheads="1"/>
            </p:cNvSpPr>
            <p:nvPr/>
          </p:nvSpPr>
          <p:spPr bwMode="auto">
            <a:xfrm>
              <a:off x="4282808" y="3151379"/>
              <a:ext cx="444060" cy="25944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10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4726868" y="3151379"/>
              <a:ext cx="443117" cy="25944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10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39" name="Rectangle 11"/>
            <p:cNvSpPr>
              <a:spLocks noChangeArrowheads="1"/>
            </p:cNvSpPr>
            <p:nvPr/>
          </p:nvSpPr>
          <p:spPr bwMode="auto">
            <a:xfrm>
              <a:off x="3929059" y="1142984"/>
              <a:ext cx="509312" cy="2857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data</a:t>
              </a:r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4880545" y="1142984"/>
              <a:ext cx="548711" cy="2079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parent</a:t>
              </a:r>
            </a:p>
          </p:txBody>
        </p:sp>
        <p:sp>
          <p:nvSpPr>
            <p:cNvPr id="41" name="AutoShape 9"/>
            <p:cNvSpPr>
              <a:spLocks noChangeShapeType="1"/>
            </p:cNvSpPr>
            <p:nvPr/>
          </p:nvSpPr>
          <p:spPr bwMode="auto">
            <a:xfrm>
              <a:off x="4270551" y="1408869"/>
              <a:ext cx="200817" cy="1959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2" name="AutoShape 8"/>
            <p:cNvSpPr>
              <a:spLocks noChangeShapeType="1"/>
            </p:cNvSpPr>
            <p:nvPr/>
          </p:nvSpPr>
          <p:spPr bwMode="auto">
            <a:xfrm flipH="1">
              <a:off x="4914486" y="1401508"/>
              <a:ext cx="206474" cy="2116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3" name="AutoShape 7"/>
            <p:cNvSpPr>
              <a:spLocks noChangeShapeType="1"/>
            </p:cNvSpPr>
            <p:nvPr/>
          </p:nvSpPr>
          <p:spPr bwMode="auto">
            <a:xfrm flipH="1">
              <a:off x="2179414" y="1637953"/>
              <a:ext cx="220616" cy="16284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4" name="AutoShape 6"/>
            <p:cNvSpPr>
              <a:spLocks noChangeShapeType="1"/>
            </p:cNvSpPr>
            <p:nvPr/>
          </p:nvSpPr>
          <p:spPr bwMode="auto">
            <a:xfrm>
              <a:off x="2607447" y="1637953"/>
              <a:ext cx="248900" cy="18952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5" name="AutoShape 5"/>
            <p:cNvSpPr>
              <a:spLocks noChangeShapeType="1"/>
            </p:cNvSpPr>
            <p:nvPr/>
          </p:nvSpPr>
          <p:spPr bwMode="auto">
            <a:xfrm flipH="1">
              <a:off x="1776837" y="2067600"/>
              <a:ext cx="298869" cy="30544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6" name="AutoShape 4"/>
            <p:cNvSpPr>
              <a:spLocks noChangeShapeType="1"/>
            </p:cNvSpPr>
            <p:nvPr/>
          </p:nvSpPr>
          <p:spPr bwMode="auto">
            <a:xfrm>
              <a:off x="2179414" y="2113601"/>
              <a:ext cx="943" cy="24748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7" name="AutoShape 3"/>
            <p:cNvSpPr>
              <a:spLocks noChangeShapeType="1"/>
            </p:cNvSpPr>
            <p:nvPr/>
          </p:nvSpPr>
          <p:spPr bwMode="auto">
            <a:xfrm>
              <a:off x="2283123" y="2067600"/>
              <a:ext cx="312068" cy="29992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8" name="AutoShape 2"/>
            <p:cNvSpPr>
              <a:spLocks noChangeShapeType="1"/>
            </p:cNvSpPr>
            <p:nvPr/>
          </p:nvSpPr>
          <p:spPr bwMode="auto">
            <a:xfrm>
              <a:off x="2179414" y="2673891"/>
              <a:ext cx="943" cy="21252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7158" y="357166"/>
            <a:ext cx="2857520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 AVL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树的存储结构</a:t>
            </a:r>
            <a:endParaRPr lang="zh-CN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1142984"/>
            <a:ext cx="8215370" cy="293680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 defTabSz="36000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struct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AVLNode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//AVL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树结点类型</a:t>
            </a:r>
          </a:p>
          <a:p>
            <a:pPr algn="l" defTabSz="36000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int val;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假设关键字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val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类型</a:t>
            </a:r>
          </a:p>
          <a:p>
            <a:pPr algn="l" defTabSz="36000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int ht; 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当前结点的子树高度</a:t>
            </a:r>
          </a:p>
          <a:p>
            <a:pPr algn="l" defTabSz="36000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AVLNode* lchild,*rchild; 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左右指针</a:t>
            </a:r>
          </a:p>
          <a:p>
            <a:pPr algn="l" defTabSz="360000">
              <a:lnSpc>
                <a:spcPts val="20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AVLNode(int v) 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构造函数，新建结点均为叶子，高度为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	val=v; 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ht=1; 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当前结点的子树高度</a:t>
            </a:r>
          </a:p>
          <a:p>
            <a:pPr algn="l" defTabSz="36000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lchild=rchild=NULL;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};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4429132"/>
            <a:ext cx="8215370" cy="150051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getht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(AVLNode* p)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返回结点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的子树高度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if (p==NULL) return 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return p-&gt;ht;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30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7158" y="357166"/>
            <a:ext cx="2857520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 AVL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旋转方法</a:t>
            </a:r>
            <a:endParaRPr lang="zh-CN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302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300" name="Oval 28"/>
          <p:cNvSpPr>
            <a:spLocks noChangeArrowheads="1"/>
          </p:cNvSpPr>
          <p:nvPr/>
        </p:nvSpPr>
        <p:spPr bwMode="auto">
          <a:xfrm>
            <a:off x="1569558" y="2682301"/>
            <a:ext cx="317028" cy="402363"/>
          </a:xfrm>
          <a:prstGeom prst="ellipse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</a:p>
        </p:txBody>
      </p:sp>
      <p:sp>
        <p:nvSpPr>
          <p:cNvPr id="54299" name="Rectangle 27"/>
          <p:cNvSpPr>
            <a:spLocks noChangeArrowheads="1"/>
          </p:cNvSpPr>
          <p:nvPr/>
        </p:nvSpPr>
        <p:spPr bwMode="auto">
          <a:xfrm>
            <a:off x="1398621" y="2357430"/>
            <a:ext cx="153048" cy="259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3492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</a:p>
        </p:txBody>
      </p:sp>
      <p:sp>
        <p:nvSpPr>
          <p:cNvPr id="54298" name="Oval 26"/>
          <p:cNvSpPr>
            <a:spLocks noChangeArrowheads="1"/>
          </p:cNvSpPr>
          <p:nvPr/>
        </p:nvSpPr>
        <p:spPr bwMode="auto">
          <a:xfrm>
            <a:off x="2136035" y="3275413"/>
            <a:ext cx="317028" cy="401369"/>
          </a:xfrm>
          <a:prstGeom prst="ellipse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B</a:t>
            </a:r>
          </a:p>
        </p:txBody>
      </p:sp>
      <p:sp>
        <p:nvSpPr>
          <p:cNvPr id="54297" name="AutoShape 25"/>
          <p:cNvSpPr>
            <a:spLocks noChangeShapeType="1"/>
          </p:cNvSpPr>
          <p:nvPr/>
        </p:nvSpPr>
        <p:spPr bwMode="auto">
          <a:xfrm flipH="1">
            <a:off x="1897518" y="3618166"/>
            <a:ext cx="285226" cy="40733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4296" name="AutoShape 24"/>
          <p:cNvSpPr>
            <a:spLocks noChangeShapeType="1"/>
          </p:cNvSpPr>
          <p:nvPr/>
        </p:nvSpPr>
        <p:spPr bwMode="auto">
          <a:xfrm>
            <a:off x="2406354" y="3618166"/>
            <a:ext cx="281251" cy="40733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4295" name="AutoShape 23"/>
          <p:cNvSpPr>
            <a:spLocks noChangeShapeType="1"/>
          </p:cNvSpPr>
          <p:nvPr/>
        </p:nvSpPr>
        <p:spPr bwMode="auto">
          <a:xfrm flipH="1">
            <a:off x="1295264" y="3026047"/>
            <a:ext cx="321004" cy="30798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4294" name="AutoShape 22"/>
          <p:cNvSpPr>
            <a:spLocks noChangeShapeType="1"/>
          </p:cNvSpPr>
          <p:nvPr/>
        </p:nvSpPr>
        <p:spPr bwMode="auto">
          <a:xfrm>
            <a:off x="1839877" y="3026047"/>
            <a:ext cx="342868" cy="30798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4293" name="AutoShape 21"/>
          <p:cNvSpPr>
            <a:spLocks noChangeShapeType="1"/>
          </p:cNvSpPr>
          <p:nvPr/>
        </p:nvSpPr>
        <p:spPr bwMode="auto">
          <a:xfrm>
            <a:off x="1569558" y="2509434"/>
            <a:ext cx="159011" cy="17286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2454057" y="2929679"/>
            <a:ext cx="153048" cy="259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3492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b</a:t>
            </a:r>
          </a:p>
        </p:txBody>
      </p:sp>
      <p:sp>
        <p:nvSpPr>
          <p:cNvPr id="54291" name="AutoShape 19"/>
          <p:cNvSpPr>
            <a:spLocks noChangeShapeType="1"/>
          </p:cNvSpPr>
          <p:nvPr/>
        </p:nvSpPr>
        <p:spPr bwMode="auto">
          <a:xfrm flipH="1">
            <a:off x="2295046" y="3059826"/>
            <a:ext cx="159011" cy="215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4290" name="Oval 18"/>
          <p:cNvSpPr>
            <a:spLocks noChangeArrowheads="1"/>
          </p:cNvSpPr>
          <p:nvPr/>
        </p:nvSpPr>
        <p:spPr bwMode="auto">
          <a:xfrm>
            <a:off x="4981339" y="2672366"/>
            <a:ext cx="317028" cy="403356"/>
          </a:xfrm>
          <a:prstGeom prst="ellipse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B</a:t>
            </a:r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4819346" y="2379287"/>
            <a:ext cx="153048" cy="259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3492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b</a:t>
            </a:r>
          </a:p>
        </p:txBody>
      </p:sp>
      <p:sp>
        <p:nvSpPr>
          <p:cNvPr id="54288" name="Oval 16"/>
          <p:cNvSpPr>
            <a:spLocks noChangeArrowheads="1"/>
          </p:cNvSpPr>
          <p:nvPr/>
        </p:nvSpPr>
        <p:spPr bwMode="auto">
          <a:xfrm>
            <a:off x="4453621" y="3265478"/>
            <a:ext cx="317028" cy="402363"/>
          </a:xfrm>
          <a:prstGeom prst="ellipse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</a:p>
        </p:txBody>
      </p:sp>
      <p:sp>
        <p:nvSpPr>
          <p:cNvPr id="54287" name="AutoShape 15"/>
          <p:cNvSpPr>
            <a:spLocks noChangeShapeType="1"/>
          </p:cNvSpPr>
          <p:nvPr/>
        </p:nvSpPr>
        <p:spPr bwMode="auto">
          <a:xfrm flipH="1">
            <a:off x="4214110" y="3609225"/>
            <a:ext cx="286220" cy="43514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4286" name="AutoShape 14"/>
          <p:cNvSpPr>
            <a:spLocks noChangeShapeType="1"/>
          </p:cNvSpPr>
          <p:nvPr/>
        </p:nvSpPr>
        <p:spPr bwMode="auto">
          <a:xfrm>
            <a:off x="4723939" y="3609225"/>
            <a:ext cx="298146" cy="42620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4285" name="AutoShape 13"/>
          <p:cNvSpPr>
            <a:spLocks noChangeShapeType="1"/>
          </p:cNvSpPr>
          <p:nvPr/>
        </p:nvSpPr>
        <p:spPr bwMode="auto">
          <a:xfrm flipH="1">
            <a:off x="4723939" y="3017106"/>
            <a:ext cx="304109" cy="3069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4284" name="AutoShape 12"/>
          <p:cNvSpPr>
            <a:spLocks noChangeShapeType="1"/>
          </p:cNvSpPr>
          <p:nvPr/>
        </p:nvSpPr>
        <p:spPr bwMode="auto">
          <a:xfrm>
            <a:off x="5251657" y="3017106"/>
            <a:ext cx="321997" cy="3169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4283" name="AutoShape 11"/>
          <p:cNvSpPr>
            <a:spLocks noChangeShapeType="1"/>
          </p:cNvSpPr>
          <p:nvPr/>
        </p:nvSpPr>
        <p:spPr bwMode="auto">
          <a:xfrm>
            <a:off x="4981339" y="2509434"/>
            <a:ext cx="158017" cy="16293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4282" name="AutoShape 10"/>
          <p:cNvSpPr>
            <a:spLocks noChangeArrowheads="1"/>
          </p:cNvSpPr>
          <p:nvPr/>
        </p:nvSpPr>
        <p:spPr bwMode="auto">
          <a:xfrm>
            <a:off x="1019976" y="3334029"/>
            <a:ext cx="549582" cy="591125"/>
          </a:xfrm>
          <a:prstGeom prst="triangle">
            <a:avLst>
              <a:gd name="adj" fmla="val 50000"/>
            </a:avLst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α</a:t>
            </a:r>
          </a:p>
        </p:txBody>
      </p:sp>
      <p:sp>
        <p:nvSpPr>
          <p:cNvPr id="54281" name="AutoShape 9"/>
          <p:cNvSpPr>
            <a:spLocks noChangeArrowheads="1"/>
          </p:cNvSpPr>
          <p:nvPr/>
        </p:nvSpPr>
        <p:spPr bwMode="auto">
          <a:xfrm>
            <a:off x="3203397" y="3515837"/>
            <a:ext cx="762259" cy="162932"/>
          </a:xfrm>
          <a:prstGeom prst="rightArrow">
            <a:avLst>
              <a:gd name="adj1" fmla="val 50000"/>
              <a:gd name="adj2" fmla="val 116921"/>
            </a:avLst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3154699" y="3155201"/>
            <a:ext cx="948103" cy="31692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3492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左旋转</a:t>
            </a:r>
          </a:p>
        </p:txBody>
      </p:sp>
      <p:sp>
        <p:nvSpPr>
          <p:cNvPr id="54279" name="AutoShape 7"/>
          <p:cNvSpPr>
            <a:spLocks noChangeArrowheads="1"/>
          </p:cNvSpPr>
          <p:nvPr/>
        </p:nvSpPr>
        <p:spPr bwMode="auto">
          <a:xfrm>
            <a:off x="1622231" y="4025496"/>
            <a:ext cx="549582" cy="591125"/>
          </a:xfrm>
          <a:prstGeom prst="triangle">
            <a:avLst>
              <a:gd name="adj" fmla="val 50000"/>
            </a:avLst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β</a:t>
            </a:r>
          </a:p>
        </p:txBody>
      </p:sp>
      <p:sp>
        <p:nvSpPr>
          <p:cNvPr id="54278" name="AutoShape 6"/>
          <p:cNvSpPr>
            <a:spLocks noChangeArrowheads="1"/>
          </p:cNvSpPr>
          <p:nvPr/>
        </p:nvSpPr>
        <p:spPr bwMode="auto">
          <a:xfrm>
            <a:off x="2412317" y="4025496"/>
            <a:ext cx="549582" cy="591125"/>
          </a:xfrm>
          <a:prstGeom prst="triangle">
            <a:avLst>
              <a:gd name="adj" fmla="val 50000"/>
            </a:avLst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γ</a:t>
            </a:r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3938823" y="4044373"/>
            <a:ext cx="549582" cy="591125"/>
          </a:xfrm>
          <a:prstGeom prst="triangle">
            <a:avLst>
              <a:gd name="adj" fmla="val 50000"/>
            </a:avLst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α</a:t>
            </a:r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auto">
          <a:xfrm>
            <a:off x="4746797" y="4035431"/>
            <a:ext cx="549582" cy="591125"/>
          </a:xfrm>
          <a:prstGeom prst="triangle">
            <a:avLst>
              <a:gd name="adj" fmla="val 50000"/>
            </a:avLst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β</a:t>
            </a:r>
          </a:p>
        </p:txBody>
      </p:sp>
      <p:sp>
        <p:nvSpPr>
          <p:cNvPr id="54275" name="AutoShape 3"/>
          <p:cNvSpPr>
            <a:spLocks noChangeArrowheads="1"/>
          </p:cNvSpPr>
          <p:nvPr/>
        </p:nvSpPr>
        <p:spPr bwMode="auto">
          <a:xfrm>
            <a:off x="5298367" y="3334029"/>
            <a:ext cx="549582" cy="591125"/>
          </a:xfrm>
          <a:prstGeom prst="triangle">
            <a:avLst>
              <a:gd name="adj" fmla="val 50000"/>
            </a:avLst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γ</a:t>
            </a:r>
          </a:p>
        </p:txBody>
      </p:sp>
      <p:sp>
        <p:nvSpPr>
          <p:cNvPr id="54274" name="AutoShape 2"/>
          <p:cNvSpPr>
            <a:spLocks noChangeShapeType="1"/>
          </p:cNvSpPr>
          <p:nvPr/>
        </p:nvSpPr>
        <p:spPr bwMode="auto">
          <a:xfrm flipH="1">
            <a:off x="1171037" y="2879011"/>
            <a:ext cx="394546" cy="993"/>
          </a:xfrm>
          <a:prstGeom prst="straightConnector1">
            <a:avLst/>
          </a:prstGeom>
          <a:noFill/>
          <a:ln w="38100">
            <a:solidFill>
              <a:srgbClr val="FF3300"/>
            </a:solidFill>
            <a:prstDash val="sysDot"/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5786" y="1357298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）左旋转操作</a:t>
            </a: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31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5786" y="1357298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右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旋转操作</a:t>
            </a:r>
          </a:p>
        </p:txBody>
      </p:sp>
      <p:sp>
        <p:nvSpPr>
          <p:cNvPr id="5" name="Oval 28"/>
          <p:cNvSpPr>
            <a:spLocks noChangeArrowheads="1"/>
          </p:cNvSpPr>
          <p:nvPr/>
        </p:nvSpPr>
        <p:spPr bwMode="auto">
          <a:xfrm>
            <a:off x="5394237" y="2682301"/>
            <a:ext cx="317028" cy="402363"/>
          </a:xfrm>
          <a:prstGeom prst="ellipse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B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5223300" y="2357430"/>
            <a:ext cx="153048" cy="259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3492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b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5960714" y="3275413"/>
            <a:ext cx="317028" cy="401369"/>
          </a:xfrm>
          <a:prstGeom prst="ellipse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" name="AutoShape 25"/>
          <p:cNvSpPr>
            <a:spLocks noChangeShapeType="1"/>
          </p:cNvSpPr>
          <p:nvPr/>
        </p:nvSpPr>
        <p:spPr bwMode="auto">
          <a:xfrm flipH="1">
            <a:off x="5722197" y="3618166"/>
            <a:ext cx="285226" cy="40733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" name="AutoShape 24"/>
          <p:cNvSpPr>
            <a:spLocks noChangeShapeType="1"/>
          </p:cNvSpPr>
          <p:nvPr/>
        </p:nvSpPr>
        <p:spPr bwMode="auto">
          <a:xfrm>
            <a:off x="6231033" y="3618166"/>
            <a:ext cx="281251" cy="40733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0" name="AutoShape 23"/>
          <p:cNvSpPr>
            <a:spLocks noChangeShapeType="1"/>
          </p:cNvSpPr>
          <p:nvPr/>
        </p:nvSpPr>
        <p:spPr bwMode="auto">
          <a:xfrm flipH="1">
            <a:off x="5119943" y="3026047"/>
            <a:ext cx="321004" cy="30798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1" name="AutoShape 22"/>
          <p:cNvSpPr>
            <a:spLocks noChangeShapeType="1"/>
          </p:cNvSpPr>
          <p:nvPr/>
        </p:nvSpPr>
        <p:spPr bwMode="auto">
          <a:xfrm>
            <a:off x="5664556" y="3026047"/>
            <a:ext cx="342868" cy="30798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2" name="AutoShape 21"/>
          <p:cNvSpPr>
            <a:spLocks noChangeShapeType="1"/>
          </p:cNvSpPr>
          <p:nvPr/>
        </p:nvSpPr>
        <p:spPr bwMode="auto">
          <a:xfrm>
            <a:off x="5394237" y="2509434"/>
            <a:ext cx="159011" cy="17286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278736" y="2929679"/>
            <a:ext cx="153048" cy="259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3492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4" name="AutoShape 19"/>
          <p:cNvSpPr>
            <a:spLocks noChangeShapeType="1"/>
          </p:cNvSpPr>
          <p:nvPr/>
        </p:nvSpPr>
        <p:spPr bwMode="auto">
          <a:xfrm flipH="1">
            <a:off x="6119725" y="3059826"/>
            <a:ext cx="159011" cy="215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2855270" y="2672366"/>
            <a:ext cx="317028" cy="403356"/>
          </a:xfrm>
          <a:prstGeom prst="ellipse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2693277" y="2379287"/>
            <a:ext cx="153048" cy="259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3492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2327552" y="3265478"/>
            <a:ext cx="317028" cy="402363"/>
          </a:xfrm>
          <a:prstGeom prst="ellipse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B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9" name="AutoShape 15"/>
          <p:cNvSpPr>
            <a:spLocks noChangeShapeType="1"/>
          </p:cNvSpPr>
          <p:nvPr/>
        </p:nvSpPr>
        <p:spPr bwMode="auto">
          <a:xfrm flipH="1">
            <a:off x="2088041" y="3609225"/>
            <a:ext cx="286220" cy="43514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0" name="AutoShape 14"/>
          <p:cNvSpPr>
            <a:spLocks noChangeShapeType="1"/>
          </p:cNvSpPr>
          <p:nvPr/>
        </p:nvSpPr>
        <p:spPr bwMode="auto">
          <a:xfrm>
            <a:off x="2597870" y="3609225"/>
            <a:ext cx="298146" cy="42620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1" name="AutoShape 13"/>
          <p:cNvSpPr>
            <a:spLocks noChangeShapeType="1"/>
          </p:cNvSpPr>
          <p:nvPr/>
        </p:nvSpPr>
        <p:spPr bwMode="auto">
          <a:xfrm flipH="1">
            <a:off x="2597870" y="3017106"/>
            <a:ext cx="304109" cy="3069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2" name="AutoShape 12"/>
          <p:cNvSpPr>
            <a:spLocks noChangeShapeType="1"/>
          </p:cNvSpPr>
          <p:nvPr/>
        </p:nvSpPr>
        <p:spPr bwMode="auto">
          <a:xfrm>
            <a:off x="3125588" y="3017106"/>
            <a:ext cx="321997" cy="3169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3" name="AutoShape 11"/>
          <p:cNvSpPr>
            <a:spLocks noChangeShapeType="1"/>
          </p:cNvSpPr>
          <p:nvPr/>
        </p:nvSpPr>
        <p:spPr bwMode="auto">
          <a:xfrm>
            <a:off x="2855270" y="2509434"/>
            <a:ext cx="158017" cy="16293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4844655" y="3334029"/>
            <a:ext cx="549582" cy="591125"/>
          </a:xfrm>
          <a:prstGeom prst="triangle">
            <a:avLst>
              <a:gd name="adj" fmla="val 50000"/>
            </a:avLst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α</a:t>
            </a:r>
          </a:p>
        </p:txBody>
      </p:sp>
      <p:sp>
        <p:nvSpPr>
          <p:cNvPr id="25" name="AutoShape 9"/>
          <p:cNvSpPr>
            <a:spLocks noChangeArrowheads="1"/>
          </p:cNvSpPr>
          <p:nvPr/>
        </p:nvSpPr>
        <p:spPr bwMode="auto">
          <a:xfrm>
            <a:off x="3958347" y="3515837"/>
            <a:ext cx="762259" cy="162932"/>
          </a:xfrm>
          <a:prstGeom prst="rightArrow">
            <a:avLst>
              <a:gd name="adj1" fmla="val 50000"/>
              <a:gd name="adj2" fmla="val 116921"/>
            </a:avLst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909649" y="3155201"/>
            <a:ext cx="948103" cy="31692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3492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右</a:t>
            </a:r>
            <a:r>
              <a: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旋转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5446910" y="4025496"/>
            <a:ext cx="549582" cy="591125"/>
          </a:xfrm>
          <a:prstGeom prst="triangle">
            <a:avLst>
              <a:gd name="adj" fmla="val 50000"/>
            </a:avLst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β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6236996" y="4025496"/>
            <a:ext cx="549582" cy="591125"/>
          </a:xfrm>
          <a:prstGeom prst="triangle">
            <a:avLst>
              <a:gd name="adj" fmla="val 50000"/>
            </a:avLst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γ</a:t>
            </a: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1812754" y="4044373"/>
            <a:ext cx="549582" cy="591125"/>
          </a:xfrm>
          <a:prstGeom prst="triangle">
            <a:avLst>
              <a:gd name="adj" fmla="val 50000"/>
            </a:avLst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α</a:t>
            </a:r>
          </a:p>
        </p:txBody>
      </p:sp>
      <p:sp>
        <p:nvSpPr>
          <p:cNvPr id="30" name="AutoShape 4"/>
          <p:cNvSpPr>
            <a:spLocks noChangeArrowheads="1"/>
          </p:cNvSpPr>
          <p:nvPr/>
        </p:nvSpPr>
        <p:spPr bwMode="auto">
          <a:xfrm>
            <a:off x="2620728" y="4035431"/>
            <a:ext cx="549582" cy="591125"/>
          </a:xfrm>
          <a:prstGeom prst="triangle">
            <a:avLst>
              <a:gd name="adj" fmla="val 50000"/>
            </a:avLst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β</a:t>
            </a:r>
          </a:p>
        </p:txBody>
      </p:sp>
      <p:sp>
        <p:nvSpPr>
          <p:cNvPr id="31" name="AutoShape 3"/>
          <p:cNvSpPr>
            <a:spLocks noChangeArrowheads="1"/>
          </p:cNvSpPr>
          <p:nvPr/>
        </p:nvSpPr>
        <p:spPr bwMode="auto">
          <a:xfrm>
            <a:off x="3172298" y="3334029"/>
            <a:ext cx="549582" cy="591125"/>
          </a:xfrm>
          <a:prstGeom prst="triangle">
            <a:avLst>
              <a:gd name="adj" fmla="val 50000"/>
            </a:avLst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γ</a:t>
            </a:r>
          </a:p>
        </p:txBody>
      </p:sp>
      <p:sp>
        <p:nvSpPr>
          <p:cNvPr id="32" name="AutoShape 2"/>
          <p:cNvSpPr>
            <a:spLocks noChangeShapeType="1"/>
          </p:cNvSpPr>
          <p:nvPr/>
        </p:nvSpPr>
        <p:spPr bwMode="auto">
          <a:xfrm flipV="1">
            <a:off x="5747452" y="2833292"/>
            <a:ext cx="681936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prstDash val="sysDot"/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2043095" y="3045433"/>
            <a:ext cx="153048" cy="259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3492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b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4" name="AutoShape 11"/>
          <p:cNvSpPr>
            <a:spLocks noChangeShapeType="1"/>
          </p:cNvSpPr>
          <p:nvPr/>
        </p:nvSpPr>
        <p:spPr bwMode="auto">
          <a:xfrm>
            <a:off x="2205088" y="3175580"/>
            <a:ext cx="158017" cy="16293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32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2910" y="500042"/>
            <a:ext cx="4000528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4. AVL</a:t>
            </a:r>
            <a:r>
              <a:rPr lang="zh-CN" altLang="zh-CN" sz="2000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树中插入结点的调整方法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86" y="1428736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LL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型调整</a:t>
            </a:r>
          </a:p>
        </p:txBody>
      </p:sp>
      <p:sp>
        <p:nvSpPr>
          <p:cNvPr id="50241" name="Rectangle 6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239" name="Text Box 63"/>
          <p:cNvSpPr txBox="1">
            <a:spLocks noChangeArrowheads="1"/>
          </p:cNvSpPr>
          <p:nvPr/>
        </p:nvSpPr>
        <p:spPr bwMode="auto">
          <a:xfrm>
            <a:off x="3748893" y="3214261"/>
            <a:ext cx="178808" cy="2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238" name="Text Box 62"/>
          <p:cNvSpPr txBox="1">
            <a:spLocks noChangeArrowheads="1"/>
          </p:cNvSpPr>
          <p:nvPr/>
        </p:nvSpPr>
        <p:spPr bwMode="auto">
          <a:xfrm>
            <a:off x="4230537" y="2584816"/>
            <a:ext cx="178808" cy="20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237" name="Freeform 61"/>
          <p:cNvSpPr>
            <a:spLocks/>
          </p:cNvSpPr>
          <p:nvPr/>
        </p:nvSpPr>
        <p:spPr bwMode="auto">
          <a:xfrm>
            <a:off x="7551847" y="3099169"/>
            <a:ext cx="305937" cy="42273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" y="441"/>
              </a:cxn>
            </a:cxnLst>
            <a:rect l="0" t="0" r="r" b="b"/>
            <a:pathLst>
              <a:path w="350" h="441">
                <a:moveTo>
                  <a:pt x="0" y="0"/>
                </a:moveTo>
                <a:lnTo>
                  <a:pt x="350" y="441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50236" name="Freeform 60"/>
          <p:cNvSpPr>
            <a:spLocks/>
          </p:cNvSpPr>
          <p:nvPr/>
        </p:nvSpPr>
        <p:spPr bwMode="auto">
          <a:xfrm>
            <a:off x="7116714" y="3084699"/>
            <a:ext cx="218084" cy="459939"/>
          </a:xfrm>
          <a:custGeom>
            <a:avLst/>
            <a:gdLst/>
            <a:ahLst/>
            <a:cxnLst>
              <a:cxn ang="0">
                <a:pos x="247" y="0"/>
              </a:cxn>
              <a:cxn ang="0">
                <a:pos x="0" y="480"/>
              </a:cxn>
            </a:cxnLst>
            <a:rect l="0" t="0" r="r" b="b"/>
            <a:pathLst>
              <a:path w="247" h="480">
                <a:moveTo>
                  <a:pt x="247" y="0"/>
                </a:moveTo>
                <a:lnTo>
                  <a:pt x="0" y="48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50235" name="Freeform 59"/>
          <p:cNvSpPr>
            <a:spLocks/>
          </p:cNvSpPr>
          <p:nvPr/>
        </p:nvSpPr>
        <p:spPr bwMode="auto">
          <a:xfrm>
            <a:off x="4343642" y="3185989"/>
            <a:ext cx="303870" cy="4113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6" y="429"/>
              </a:cxn>
            </a:cxnLst>
            <a:rect l="0" t="0" r="r" b="b"/>
            <a:pathLst>
              <a:path w="346" h="429">
                <a:moveTo>
                  <a:pt x="0" y="0"/>
                </a:moveTo>
                <a:lnTo>
                  <a:pt x="346" y="429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50234" name="Line 58"/>
          <p:cNvSpPr>
            <a:spLocks noChangeShapeType="1"/>
          </p:cNvSpPr>
          <p:nvPr/>
        </p:nvSpPr>
        <p:spPr bwMode="auto">
          <a:xfrm>
            <a:off x="7185963" y="2563779"/>
            <a:ext cx="211882" cy="30180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50233" name="Line 57"/>
          <p:cNvSpPr>
            <a:spLocks noChangeShapeType="1"/>
          </p:cNvSpPr>
          <p:nvPr/>
        </p:nvSpPr>
        <p:spPr bwMode="auto">
          <a:xfrm>
            <a:off x="4802548" y="2563779"/>
            <a:ext cx="209815" cy="30180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50232" name="Line 56"/>
          <p:cNvSpPr>
            <a:spLocks noChangeShapeType="1"/>
          </p:cNvSpPr>
          <p:nvPr/>
        </p:nvSpPr>
        <p:spPr bwMode="auto">
          <a:xfrm>
            <a:off x="1887877" y="2566880"/>
            <a:ext cx="210849" cy="30283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50231" name="Freeform 55"/>
          <p:cNvSpPr>
            <a:spLocks/>
          </p:cNvSpPr>
          <p:nvPr/>
        </p:nvSpPr>
        <p:spPr bwMode="auto">
          <a:xfrm>
            <a:off x="1435173" y="3193224"/>
            <a:ext cx="299736" cy="40619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0" y="424"/>
              </a:cxn>
            </a:cxnLst>
            <a:rect l="0" t="0" r="r" b="b"/>
            <a:pathLst>
              <a:path w="340" h="424">
                <a:moveTo>
                  <a:pt x="0" y="0"/>
                </a:moveTo>
                <a:lnTo>
                  <a:pt x="340" y="424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50230" name="Line 54"/>
          <p:cNvSpPr>
            <a:spLocks noChangeShapeType="1"/>
          </p:cNvSpPr>
          <p:nvPr/>
        </p:nvSpPr>
        <p:spPr bwMode="auto">
          <a:xfrm flipH="1">
            <a:off x="882212" y="2535873"/>
            <a:ext cx="796883" cy="1085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50229" name="Oval 53"/>
          <p:cNvSpPr>
            <a:spLocks noChangeArrowheads="1"/>
          </p:cNvSpPr>
          <p:nvPr/>
        </p:nvSpPr>
        <p:spPr bwMode="auto">
          <a:xfrm>
            <a:off x="1626383" y="2315722"/>
            <a:ext cx="322474" cy="35141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228" name="Oval 52"/>
          <p:cNvSpPr>
            <a:spLocks noChangeArrowheads="1"/>
          </p:cNvSpPr>
          <p:nvPr/>
        </p:nvSpPr>
        <p:spPr bwMode="auto">
          <a:xfrm>
            <a:off x="1155075" y="2934831"/>
            <a:ext cx="322474" cy="35141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227" name="Text Box 51"/>
          <p:cNvSpPr txBox="1">
            <a:spLocks noChangeArrowheads="1"/>
          </p:cNvSpPr>
          <p:nvPr/>
        </p:nvSpPr>
        <p:spPr bwMode="auto">
          <a:xfrm>
            <a:off x="1945757" y="2863515"/>
            <a:ext cx="337978" cy="5291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γ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226" name="AutoShape 50"/>
          <p:cNvSpPr>
            <a:spLocks/>
          </p:cNvSpPr>
          <p:nvPr/>
        </p:nvSpPr>
        <p:spPr bwMode="auto">
          <a:xfrm>
            <a:off x="1751446" y="2863515"/>
            <a:ext cx="176741" cy="509551"/>
          </a:xfrm>
          <a:prstGeom prst="leftBrace">
            <a:avLst>
              <a:gd name="adj1" fmla="val 24025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50225" name="Text Box 49"/>
          <p:cNvSpPr txBox="1">
            <a:spLocks noChangeArrowheads="1"/>
          </p:cNvSpPr>
          <p:nvPr/>
        </p:nvSpPr>
        <p:spPr bwMode="auto">
          <a:xfrm>
            <a:off x="1567470" y="2972040"/>
            <a:ext cx="179841" cy="20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224" name="Text Box 48"/>
          <p:cNvSpPr txBox="1">
            <a:spLocks noChangeArrowheads="1"/>
          </p:cNvSpPr>
          <p:nvPr/>
        </p:nvSpPr>
        <p:spPr bwMode="auto">
          <a:xfrm>
            <a:off x="1567470" y="3579780"/>
            <a:ext cx="339011" cy="5291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β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223" name="AutoShape 47"/>
          <p:cNvSpPr>
            <a:spLocks/>
          </p:cNvSpPr>
          <p:nvPr/>
        </p:nvSpPr>
        <p:spPr bwMode="auto">
          <a:xfrm>
            <a:off x="1412434" y="3579780"/>
            <a:ext cx="124029" cy="509551"/>
          </a:xfrm>
          <a:prstGeom prst="leftBrace">
            <a:avLst>
              <a:gd name="adj1" fmla="val 34236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50222" name="Text Box 46"/>
          <p:cNvSpPr txBox="1">
            <a:spLocks noChangeArrowheads="1"/>
          </p:cNvSpPr>
          <p:nvPr/>
        </p:nvSpPr>
        <p:spPr bwMode="auto">
          <a:xfrm>
            <a:off x="1193317" y="3689338"/>
            <a:ext cx="179841" cy="2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221" name="Text Box 45"/>
          <p:cNvSpPr txBox="1">
            <a:spLocks noChangeArrowheads="1"/>
          </p:cNvSpPr>
          <p:nvPr/>
        </p:nvSpPr>
        <p:spPr bwMode="auto">
          <a:xfrm>
            <a:off x="741646" y="3581847"/>
            <a:ext cx="339011" cy="5302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α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220" name="AutoShape 44"/>
          <p:cNvSpPr>
            <a:spLocks/>
          </p:cNvSpPr>
          <p:nvPr/>
        </p:nvSpPr>
        <p:spPr bwMode="auto">
          <a:xfrm>
            <a:off x="576275" y="3581847"/>
            <a:ext cx="125062" cy="509551"/>
          </a:xfrm>
          <a:prstGeom prst="leftBrace">
            <a:avLst>
              <a:gd name="adj1" fmla="val 3395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50219" name="Text Box 43"/>
          <p:cNvSpPr txBox="1">
            <a:spLocks noChangeArrowheads="1"/>
          </p:cNvSpPr>
          <p:nvPr/>
        </p:nvSpPr>
        <p:spPr bwMode="auto">
          <a:xfrm>
            <a:off x="357158" y="3691405"/>
            <a:ext cx="179841" cy="20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218" name="Text Box 42"/>
          <p:cNvSpPr txBox="1">
            <a:spLocks noChangeArrowheads="1"/>
          </p:cNvSpPr>
          <p:nvPr/>
        </p:nvSpPr>
        <p:spPr bwMode="auto">
          <a:xfrm>
            <a:off x="1409333" y="2331226"/>
            <a:ext cx="179841" cy="2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217" name="Text Box 41"/>
          <p:cNvSpPr txBox="1">
            <a:spLocks noChangeArrowheads="1"/>
          </p:cNvSpPr>
          <p:nvPr/>
        </p:nvSpPr>
        <p:spPr bwMode="auto">
          <a:xfrm>
            <a:off x="960764" y="2934831"/>
            <a:ext cx="180875" cy="20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216" name="AutoShape 40"/>
          <p:cNvSpPr>
            <a:spLocks noChangeArrowheads="1"/>
          </p:cNvSpPr>
          <p:nvPr/>
        </p:nvSpPr>
        <p:spPr bwMode="auto">
          <a:xfrm>
            <a:off x="2412931" y="3288313"/>
            <a:ext cx="949852" cy="191211"/>
          </a:xfrm>
          <a:prstGeom prst="rightArrow">
            <a:avLst>
              <a:gd name="adj1" fmla="val 50000"/>
              <a:gd name="adj2" fmla="val 124189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50215" name="Line 39"/>
          <p:cNvSpPr>
            <a:spLocks noChangeShapeType="1"/>
          </p:cNvSpPr>
          <p:nvPr/>
        </p:nvSpPr>
        <p:spPr bwMode="auto">
          <a:xfrm flipH="1">
            <a:off x="3783447" y="2563779"/>
            <a:ext cx="793783" cy="10852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50214" name="Oval 38"/>
          <p:cNvSpPr>
            <a:spLocks noChangeArrowheads="1"/>
          </p:cNvSpPr>
          <p:nvPr/>
        </p:nvSpPr>
        <p:spPr bwMode="auto">
          <a:xfrm>
            <a:off x="4543121" y="2313655"/>
            <a:ext cx="322474" cy="35141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213" name="Oval 37"/>
          <p:cNvSpPr>
            <a:spLocks noChangeArrowheads="1"/>
          </p:cNvSpPr>
          <p:nvPr/>
        </p:nvSpPr>
        <p:spPr bwMode="auto">
          <a:xfrm>
            <a:off x="4067679" y="2932764"/>
            <a:ext cx="322474" cy="35141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212" name="Text Box 36"/>
          <p:cNvSpPr txBox="1">
            <a:spLocks noChangeArrowheads="1"/>
          </p:cNvSpPr>
          <p:nvPr/>
        </p:nvSpPr>
        <p:spPr bwMode="auto">
          <a:xfrm>
            <a:off x="4858361" y="2860414"/>
            <a:ext cx="339011" cy="5291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γ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211" name="AutoShape 35"/>
          <p:cNvSpPr>
            <a:spLocks/>
          </p:cNvSpPr>
          <p:nvPr/>
        </p:nvSpPr>
        <p:spPr bwMode="auto">
          <a:xfrm>
            <a:off x="4629941" y="2860414"/>
            <a:ext cx="176741" cy="509551"/>
          </a:xfrm>
          <a:prstGeom prst="leftBrace">
            <a:avLst>
              <a:gd name="adj1" fmla="val 24025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50210" name="Text Box 34"/>
          <p:cNvSpPr txBox="1">
            <a:spLocks noChangeArrowheads="1"/>
          </p:cNvSpPr>
          <p:nvPr/>
        </p:nvSpPr>
        <p:spPr bwMode="auto">
          <a:xfrm>
            <a:off x="4445966" y="2969973"/>
            <a:ext cx="179841" cy="2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209" name="Text Box 33"/>
          <p:cNvSpPr txBox="1">
            <a:spLocks noChangeArrowheads="1"/>
          </p:cNvSpPr>
          <p:nvPr/>
        </p:nvSpPr>
        <p:spPr bwMode="auto">
          <a:xfrm>
            <a:off x="4480074" y="3576679"/>
            <a:ext cx="339011" cy="5302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β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208" name="AutoShape 32"/>
          <p:cNvSpPr>
            <a:spLocks/>
          </p:cNvSpPr>
          <p:nvPr/>
        </p:nvSpPr>
        <p:spPr bwMode="auto">
          <a:xfrm>
            <a:off x="4314702" y="3576679"/>
            <a:ext cx="126096" cy="509551"/>
          </a:xfrm>
          <a:prstGeom prst="leftBrace">
            <a:avLst>
              <a:gd name="adj1" fmla="val 33675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4130726" y="3686238"/>
            <a:ext cx="180875" cy="20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3655284" y="3579780"/>
            <a:ext cx="337978" cy="5291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α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205" name="AutoShape 29"/>
          <p:cNvSpPr>
            <a:spLocks/>
          </p:cNvSpPr>
          <p:nvPr/>
        </p:nvSpPr>
        <p:spPr bwMode="auto">
          <a:xfrm>
            <a:off x="3482677" y="3579780"/>
            <a:ext cx="124029" cy="509551"/>
          </a:xfrm>
          <a:prstGeom prst="leftBrace">
            <a:avLst>
              <a:gd name="adj1" fmla="val 34236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3263560" y="3689338"/>
            <a:ext cx="179841" cy="2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203" name="Text Box 27"/>
          <p:cNvSpPr txBox="1">
            <a:spLocks noChangeArrowheads="1"/>
          </p:cNvSpPr>
          <p:nvPr/>
        </p:nvSpPr>
        <p:spPr bwMode="auto">
          <a:xfrm>
            <a:off x="4322971" y="2328125"/>
            <a:ext cx="179841" cy="2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202" name="Text Box 26"/>
          <p:cNvSpPr txBox="1">
            <a:spLocks noChangeArrowheads="1"/>
          </p:cNvSpPr>
          <p:nvPr/>
        </p:nvSpPr>
        <p:spPr bwMode="auto">
          <a:xfrm>
            <a:off x="3874401" y="2932764"/>
            <a:ext cx="179841" cy="2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201" name="AutoShape 25"/>
          <p:cNvSpPr>
            <a:spLocks noChangeArrowheads="1"/>
          </p:cNvSpPr>
          <p:nvPr/>
        </p:nvSpPr>
        <p:spPr bwMode="auto">
          <a:xfrm>
            <a:off x="5306930" y="3288313"/>
            <a:ext cx="895073" cy="191211"/>
          </a:xfrm>
          <a:prstGeom prst="rightArrow">
            <a:avLst>
              <a:gd name="adj1" fmla="val 50000"/>
              <a:gd name="adj2" fmla="val 11702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3653217" y="4094498"/>
            <a:ext cx="339011" cy="1901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85039" tIns="42520" rIns="85039" bIns="425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 flipH="1">
            <a:off x="6640237" y="2552410"/>
            <a:ext cx="326608" cy="3369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50198" name="Oval 22"/>
          <p:cNvSpPr>
            <a:spLocks noChangeArrowheads="1"/>
          </p:cNvSpPr>
          <p:nvPr/>
        </p:nvSpPr>
        <p:spPr bwMode="auto">
          <a:xfrm>
            <a:off x="6921369" y="2313655"/>
            <a:ext cx="322474" cy="35141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197" name="Oval 21"/>
          <p:cNvSpPr>
            <a:spLocks noChangeArrowheads="1"/>
          </p:cNvSpPr>
          <p:nvPr/>
        </p:nvSpPr>
        <p:spPr bwMode="auto">
          <a:xfrm>
            <a:off x="7277951" y="2848011"/>
            <a:ext cx="322474" cy="35141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7761662" y="3507430"/>
            <a:ext cx="339011" cy="5302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γ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195" name="AutoShape 19"/>
          <p:cNvSpPr>
            <a:spLocks/>
          </p:cNvSpPr>
          <p:nvPr/>
        </p:nvSpPr>
        <p:spPr bwMode="auto">
          <a:xfrm>
            <a:off x="7603526" y="3522933"/>
            <a:ext cx="125062" cy="509551"/>
          </a:xfrm>
          <a:prstGeom prst="leftBrace">
            <a:avLst>
              <a:gd name="adj1" fmla="val 3395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7419550" y="3632492"/>
            <a:ext cx="179841" cy="2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6953409" y="3531202"/>
            <a:ext cx="339011" cy="5302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β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192" name="AutoShape 16"/>
          <p:cNvSpPr>
            <a:spLocks/>
          </p:cNvSpPr>
          <p:nvPr/>
        </p:nvSpPr>
        <p:spPr bwMode="auto">
          <a:xfrm>
            <a:off x="6796307" y="3553941"/>
            <a:ext cx="124029" cy="509551"/>
          </a:xfrm>
          <a:prstGeom prst="leftBrace">
            <a:avLst>
              <a:gd name="adj1" fmla="val 34236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6611297" y="3663499"/>
            <a:ext cx="178808" cy="20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6449027" y="2865582"/>
            <a:ext cx="337978" cy="5302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α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189" name="AutoShape 13"/>
          <p:cNvSpPr>
            <a:spLocks/>
          </p:cNvSpPr>
          <p:nvPr/>
        </p:nvSpPr>
        <p:spPr bwMode="auto">
          <a:xfrm>
            <a:off x="6292957" y="2865582"/>
            <a:ext cx="124029" cy="509551"/>
          </a:xfrm>
          <a:prstGeom prst="leftBrace">
            <a:avLst>
              <a:gd name="adj1" fmla="val 34236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6100713" y="2975141"/>
            <a:ext cx="179841" cy="20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6707419" y="2328125"/>
            <a:ext cx="180875" cy="2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7608694" y="2800467"/>
            <a:ext cx="179841" cy="2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449027" y="3382368"/>
            <a:ext cx="337978" cy="1891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85039" tIns="42520" rIns="85039" bIns="425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1308044" y="4258836"/>
            <a:ext cx="790682" cy="29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Times New Roman" pitchFamily="18" charset="0"/>
              </a:rPr>
              <a:t>插入前</a:t>
            </a:r>
            <a:endParaRPr kumimoji="0" 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仿宋" pitchFamily="49" charset="-122"/>
              <a:ea typeface="仿宋" pitchFamily="49" charset="-122"/>
              <a:cs typeface="宋体" pitchFamily="2" charset="-122"/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4190674" y="4273306"/>
            <a:ext cx="790682" cy="298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Times New Roman" pitchFamily="18" charset="0"/>
              </a:rPr>
              <a:t>插入后</a:t>
            </a:r>
            <a:endParaRPr kumimoji="0" 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仿宋" pitchFamily="49" charset="-122"/>
              <a:ea typeface="仿宋" pitchFamily="49" charset="-122"/>
              <a:cs typeface="宋体" pitchFamily="2" charset="-122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6764266" y="4273306"/>
            <a:ext cx="790682" cy="298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Times New Roman" pitchFamily="18" charset="0"/>
              </a:rPr>
              <a:t>调整后</a:t>
            </a:r>
            <a:endParaRPr kumimoji="0" 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仿宋" pitchFamily="49" charset="-122"/>
              <a:ea typeface="仿宋" pitchFamily="49" charset="-122"/>
              <a:cs typeface="宋体" pitchFamily="2" charset="-122"/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2420166" y="3038189"/>
            <a:ext cx="942617" cy="24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Times New Roman" pitchFamily="18" charset="0"/>
              </a:rPr>
              <a:t>插入结点</a:t>
            </a:r>
            <a:endParaRPr kumimoji="0" 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仿宋" pitchFamily="49" charset="-122"/>
              <a:ea typeface="仿宋" pitchFamily="49" charset="-122"/>
              <a:cs typeface="宋体" pitchFamily="2" charset="-122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333802" y="3045424"/>
            <a:ext cx="809833" cy="24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Times New Roman" pitchFamily="18" charset="0"/>
              </a:rPr>
              <a:t>LL</a:t>
            </a:r>
            <a:r>
              <a: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Times New Roman" pitchFamily="18" charset="0"/>
              </a:rPr>
              <a:t>调整</a:t>
            </a:r>
            <a:endParaRPr kumimoji="0" lang="zh-CN" altLang="en-US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仿宋" pitchFamily="49" charset="-122"/>
              <a:ea typeface="仿宋" pitchFamily="49" charset="-122"/>
              <a:cs typeface="宋体" pitchFamily="2" charset="-122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4837689" y="2143116"/>
            <a:ext cx="608773" cy="24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右</a:t>
            </a:r>
            <a:r>
              <a: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Times New Roman" pitchFamily="18" charset="0"/>
              </a:rPr>
              <a:t>旋转</a:t>
            </a:r>
            <a:endParaRPr kumimoji="0" 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仿宋" pitchFamily="49" charset="-122"/>
              <a:ea typeface="仿宋" pitchFamily="49" charset="-122"/>
              <a:cs typeface="宋体" pitchFamily="2" charset="-122"/>
            </a:endParaRPr>
          </a:p>
        </p:txBody>
      </p:sp>
      <p:sp>
        <p:nvSpPr>
          <p:cNvPr id="50178" name="AutoShape 2"/>
          <p:cNvSpPr>
            <a:spLocks noChangeShapeType="1"/>
          </p:cNvSpPr>
          <p:nvPr/>
        </p:nvSpPr>
        <p:spPr bwMode="auto">
          <a:xfrm flipV="1">
            <a:off x="4860428" y="2441818"/>
            <a:ext cx="586035" cy="1034"/>
          </a:xfrm>
          <a:prstGeom prst="straightConnector1">
            <a:avLst/>
          </a:prstGeom>
          <a:noFill/>
          <a:ln w="28575">
            <a:solidFill>
              <a:srgbClr val="FF3300"/>
            </a:solidFill>
            <a:prstDash val="sysDot"/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57224" y="5072074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RR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型调整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（与</a:t>
            </a: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LL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对称）</a:t>
            </a:r>
            <a:endParaRPr lang="zh-CN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33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44" y="142852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LR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型调整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58" y="6286520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RL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型调整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（与</a:t>
            </a: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LR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对称）</a:t>
            </a:r>
            <a:endParaRPr lang="zh-CN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38925" y="577243"/>
            <a:ext cx="7290661" cy="5637839"/>
            <a:chOff x="214282" y="291491"/>
            <a:chExt cx="7290661" cy="5637839"/>
          </a:xfrm>
        </p:grpSpPr>
        <p:sp>
          <p:nvSpPr>
            <p:cNvPr id="7" name="Text Box 125"/>
            <p:cNvSpPr txBox="1">
              <a:spLocks noChangeArrowheads="1"/>
            </p:cNvSpPr>
            <p:nvPr/>
          </p:nvSpPr>
          <p:spPr bwMode="auto">
            <a:xfrm>
              <a:off x="2920802" y="1410910"/>
              <a:ext cx="1063735" cy="233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插入结点</a:t>
              </a:r>
            </a:p>
          </p:txBody>
        </p:sp>
        <p:sp>
          <p:nvSpPr>
            <p:cNvPr id="8" name="Text Box 124"/>
            <p:cNvSpPr txBox="1">
              <a:spLocks noChangeArrowheads="1"/>
            </p:cNvSpPr>
            <p:nvPr/>
          </p:nvSpPr>
          <p:spPr bwMode="auto">
            <a:xfrm>
              <a:off x="3256287" y="4193373"/>
              <a:ext cx="887085" cy="234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右旋转</a:t>
              </a:r>
            </a:p>
          </p:txBody>
        </p:sp>
        <p:sp>
          <p:nvSpPr>
            <p:cNvPr id="9" name="Freeform 123"/>
            <p:cNvSpPr>
              <a:spLocks/>
            </p:cNvSpPr>
            <p:nvPr/>
          </p:nvSpPr>
          <p:spPr bwMode="auto">
            <a:xfrm>
              <a:off x="2005046" y="4319898"/>
              <a:ext cx="205884" cy="4599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2" y="501"/>
                </a:cxn>
              </a:cxnLst>
              <a:rect l="0" t="0" r="r" b="b"/>
              <a:pathLst>
                <a:path w="332" h="501">
                  <a:moveTo>
                    <a:pt x="0" y="0"/>
                  </a:moveTo>
                  <a:lnTo>
                    <a:pt x="332" y="50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" name="Line 122"/>
            <p:cNvSpPr>
              <a:spLocks noChangeShapeType="1"/>
            </p:cNvSpPr>
            <p:nvPr/>
          </p:nvSpPr>
          <p:spPr bwMode="auto">
            <a:xfrm flipH="1">
              <a:off x="1644749" y="4347776"/>
              <a:ext cx="129750" cy="514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1" name="Freeform 121"/>
            <p:cNvSpPr>
              <a:spLocks/>
            </p:cNvSpPr>
            <p:nvPr/>
          </p:nvSpPr>
          <p:spPr bwMode="auto">
            <a:xfrm>
              <a:off x="1177220" y="4369221"/>
              <a:ext cx="178004" cy="4578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499"/>
                </a:cxn>
              </a:cxnLst>
              <a:rect l="0" t="0" r="r" b="b"/>
              <a:pathLst>
                <a:path w="212" h="499">
                  <a:moveTo>
                    <a:pt x="0" y="0"/>
                  </a:moveTo>
                  <a:lnTo>
                    <a:pt x="212" y="49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2" name="Freeform 120"/>
            <p:cNvSpPr>
              <a:spLocks/>
            </p:cNvSpPr>
            <p:nvPr/>
          </p:nvSpPr>
          <p:spPr bwMode="auto">
            <a:xfrm>
              <a:off x="1128966" y="3853473"/>
              <a:ext cx="226258" cy="320600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0" y="299"/>
                </a:cxn>
              </a:cxnLst>
              <a:rect l="0" t="0" r="r" b="b"/>
              <a:pathLst>
                <a:path w="211" h="299">
                  <a:moveTo>
                    <a:pt x="211" y="0"/>
                  </a:moveTo>
                  <a:lnTo>
                    <a:pt x="0" y="299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" name="Line 119"/>
            <p:cNvSpPr>
              <a:spLocks noChangeShapeType="1"/>
            </p:cNvSpPr>
            <p:nvPr/>
          </p:nvSpPr>
          <p:spPr bwMode="auto">
            <a:xfrm>
              <a:off x="1553602" y="3866340"/>
              <a:ext cx="212318" cy="3023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4" name="Freeform 118"/>
            <p:cNvSpPr>
              <a:spLocks/>
            </p:cNvSpPr>
            <p:nvPr/>
          </p:nvSpPr>
          <p:spPr bwMode="auto">
            <a:xfrm>
              <a:off x="5310989" y="1785122"/>
              <a:ext cx="235909" cy="463208"/>
            </a:xfrm>
            <a:custGeom>
              <a:avLst/>
              <a:gdLst/>
              <a:ahLst/>
              <a:cxnLst>
                <a:cxn ang="0">
                  <a:pos x="281" y="0"/>
                </a:cxn>
                <a:cxn ang="0">
                  <a:pos x="0" y="504"/>
                </a:cxn>
              </a:cxnLst>
              <a:rect l="0" t="0" r="r" b="b"/>
              <a:pathLst>
                <a:path w="281" h="504">
                  <a:moveTo>
                    <a:pt x="281" y="0"/>
                  </a:moveTo>
                  <a:lnTo>
                    <a:pt x="0" y="50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5" name="Line 117"/>
            <p:cNvSpPr>
              <a:spLocks noChangeShapeType="1"/>
            </p:cNvSpPr>
            <p:nvPr/>
          </p:nvSpPr>
          <p:spPr bwMode="auto">
            <a:xfrm>
              <a:off x="5209120" y="1203968"/>
              <a:ext cx="347430" cy="4074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7" name="Freeform 116"/>
            <p:cNvSpPr>
              <a:spLocks/>
            </p:cNvSpPr>
            <p:nvPr/>
          </p:nvSpPr>
          <p:spPr bwMode="auto">
            <a:xfrm>
              <a:off x="5174805" y="719315"/>
              <a:ext cx="271295" cy="317383"/>
            </a:xfrm>
            <a:custGeom>
              <a:avLst/>
              <a:gdLst/>
              <a:ahLst/>
              <a:cxnLst>
                <a:cxn ang="0">
                  <a:pos x="271" y="0"/>
                </a:cxn>
                <a:cxn ang="0">
                  <a:pos x="0" y="323"/>
                </a:cxn>
              </a:cxnLst>
              <a:rect l="0" t="0" r="r" b="b"/>
              <a:pathLst>
                <a:path w="271" h="323">
                  <a:moveTo>
                    <a:pt x="271" y="0"/>
                  </a:moveTo>
                  <a:lnTo>
                    <a:pt x="0" y="32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8" name="Freeform 115"/>
            <p:cNvSpPr>
              <a:spLocks/>
            </p:cNvSpPr>
            <p:nvPr/>
          </p:nvSpPr>
          <p:spPr bwMode="auto">
            <a:xfrm>
              <a:off x="5612310" y="749338"/>
              <a:ext cx="261645" cy="286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2" y="311"/>
                </a:cxn>
              </a:cxnLst>
              <a:rect l="0" t="0" r="r" b="b"/>
              <a:pathLst>
                <a:path w="312" h="311">
                  <a:moveTo>
                    <a:pt x="0" y="0"/>
                  </a:moveTo>
                  <a:lnTo>
                    <a:pt x="312" y="31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9" name="Freeform 114"/>
            <p:cNvSpPr>
              <a:spLocks/>
            </p:cNvSpPr>
            <p:nvPr/>
          </p:nvSpPr>
          <p:spPr bwMode="auto">
            <a:xfrm>
              <a:off x="5754927" y="1818361"/>
              <a:ext cx="301320" cy="4492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9" y="489"/>
                </a:cxn>
              </a:cxnLst>
              <a:rect l="0" t="0" r="r" b="b"/>
              <a:pathLst>
                <a:path w="359" h="489">
                  <a:moveTo>
                    <a:pt x="0" y="0"/>
                  </a:moveTo>
                  <a:lnTo>
                    <a:pt x="359" y="48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0" name="Freeform 113"/>
            <p:cNvSpPr>
              <a:spLocks/>
            </p:cNvSpPr>
            <p:nvPr/>
          </p:nvSpPr>
          <p:spPr bwMode="auto">
            <a:xfrm>
              <a:off x="4867051" y="1246857"/>
              <a:ext cx="186583" cy="312022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0" y="225"/>
                </a:cxn>
              </a:cxnLst>
              <a:rect l="0" t="0" r="r" b="b"/>
              <a:pathLst>
                <a:path w="133" h="225">
                  <a:moveTo>
                    <a:pt x="133" y="0"/>
                  </a:moveTo>
                  <a:lnTo>
                    <a:pt x="0" y="22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1" name="Freeform 112"/>
            <p:cNvSpPr>
              <a:spLocks/>
            </p:cNvSpPr>
            <p:nvPr/>
          </p:nvSpPr>
          <p:spPr bwMode="auto">
            <a:xfrm>
              <a:off x="1104302" y="733254"/>
              <a:ext cx="209101" cy="35812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91"/>
                </a:cxn>
              </a:cxnLst>
              <a:rect l="0" t="0" r="r" b="b"/>
              <a:pathLst>
                <a:path w="249" h="391">
                  <a:moveTo>
                    <a:pt x="249" y="0"/>
                  </a:moveTo>
                  <a:lnTo>
                    <a:pt x="0" y="39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2" name="Freeform 111"/>
            <p:cNvSpPr>
              <a:spLocks/>
            </p:cNvSpPr>
            <p:nvPr/>
          </p:nvSpPr>
          <p:spPr bwMode="auto">
            <a:xfrm>
              <a:off x="1510709" y="1847312"/>
              <a:ext cx="262717" cy="4053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3" y="441"/>
                </a:cxn>
              </a:cxnLst>
              <a:rect l="0" t="0" r="r" b="b"/>
              <a:pathLst>
                <a:path w="313" h="441">
                  <a:moveTo>
                    <a:pt x="0" y="0"/>
                  </a:moveTo>
                  <a:lnTo>
                    <a:pt x="313" y="44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3" name="Freeform 110"/>
            <p:cNvSpPr>
              <a:spLocks/>
            </p:cNvSpPr>
            <p:nvPr/>
          </p:nvSpPr>
          <p:spPr bwMode="auto">
            <a:xfrm>
              <a:off x="1104302" y="1814072"/>
              <a:ext cx="234837" cy="442835"/>
            </a:xfrm>
            <a:custGeom>
              <a:avLst/>
              <a:gdLst/>
              <a:ahLst/>
              <a:cxnLst>
                <a:cxn ang="0">
                  <a:pos x="279" y="0"/>
                </a:cxn>
                <a:cxn ang="0">
                  <a:pos x="0" y="483"/>
                </a:cxn>
              </a:cxnLst>
              <a:rect l="0" t="0" r="r" b="b"/>
              <a:pathLst>
                <a:path w="279" h="483">
                  <a:moveTo>
                    <a:pt x="279" y="0"/>
                  </a:moveTo>
                  <a:lnTo>
                    <a:pt x="0" y="48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4" name="Freeform 109"/>
            <p:cNvSpPr>
              <a:spLocks/>
            </p:cNvSpPr>
            <p:nvPr/>
          </p:nvSpPr>
          <p:spPr bwMode="auto">
            <a:xfrm>
              <a:off x="816922" y="1195390"/>
              <a:ext cx="211246" cy="290577"/>
            </a:xfrm>
            <a:custGeom>
              <a:avLst/>
              <a:gdLst/>
              <a:ahLst/>
              <a:cxnLst>
                <a:cxn ang="0">
                  <a:pos x="197" y="0"/>
                </a:cxn>
                <a:cxn ang="0">
                  <a:pos x="0" y="271"/>
                </a:cxn>
              </a:cxnLst>
              <a:rect l="0" t="0" r="r" b="b"/>
              <a:pathLst>
                <a:path w="197" h="271">
                  <a:moveTo>
                    <a:pt x="197" y="0"/>
                  </a:moveTo>
                  <a:lnTo>
                    <a:pt x="0" y="27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5" name="Freeform 108"/>
            <p:cNvSpPr>
              <a:spLocks/>
            </p:cNvSpPr>
            <p:nvPr/>
          </p:nvSpPr>
          <p:spPr bwMode="auto">
            <a:xfrm>
              <a:off x="819067" y="4347776"/>
              <a:ext cx="213390" cy="520036"/>
            </a:xfrm>
            <a:custGeom>
              <a:avLst/>
              <a:gdLst/>
              <a:ahLst/>
              <a:cxnLst>
                <a:cxn ang="0">
                  <a:pos x="254" y="0"/>
                </a:cxn>
                <a:cxn ang="0">
                  <a:pos x="0" y="567"/>
                </a:cxn>
              </a:cxnLst>
              <a:rect l="0" t="0" r="r" b="b"/>
              <a:pathLst>
                <a:path w="254" h="567">
                  <a:moveTo>
                    <a:pt x="254" y="0"/>
                  </a:moveTo>
                  <a:lnTo>
                    <a:pt x="0" y="56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6" name="Freeform 107"/>
            <p:cNvSpPr>
              <a:spLocks/>
            </p:cNvSpPr>
            <p:nvPr/>
          </p:nvSpPr>
          <p:spPr bwMode="auto">
            <a:xfrm>
              <a:off x="1187943" y="1247930"/>
              <a:ext cx="208029" cy="3860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420"/>
                </a:cxn>
              </a:cxnLst>
              <a:rect l="0" t="0" r="r" b="b"/>
              <a:pathLst>
                <a:path w="248" h="420">
                  <a:moveTo>
                    <a:pt x="0" y="0"/>
                  </a:moveTo>
                  <a:lnTo>
                    <a:pt x="248" y="42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7" name="Oval 106"/>
            <p:cNvSpPr>
              <a:spLocks noChangeArrowheads="1"/>
            </p:cNvSpPr>
            <p:nvPr/>
          </p:nvSpPr>
          <p:spPr bwMode="auto">
            <a:xfrm>
              <a:off x="1251209" y="527384"/>
              <a:ext cx="334562" cy="3645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8" name="Oval 105"/>
            <p:cNvSpPr>
              <a:spLocks noChangeArrowheads="1"/>
            </p:cNvSpPr>
            <p:nvPr/>
          </p:nvSpPr>
          <p:spPr bwMode="auto">
            <a:xfrm>
              <a:off x="976697" y="1024904"/>
              <a:ext cx="334562" cy="3645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29" name="Text Box 104"/>
            <p:cNvSpPr txBox="1">
              <a:spLocks noChangeArrowheads="1"/>
            </p:cNvSpPr>
            <p:nvPr/>
          </p:nvSpPr>
          <p:spPr bwMode="auto">
            <a:xfrm>
              <a:off x="1666195" y="2220451"/>
              <a:ext cx="238054" cy="5071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6192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γ</a:t>
              </a:r>
            </a:p>
          </p:txBody>
        </p:sp>
        <p:sp>
          <p:nvSpPr>
            <p:cNvPr id="30" name="AutoShape 103"/>
            <p:cNvSpPr>
              <a:spLocks/>
            </p:cNvSpPr>
            <p:nvPr/>
          </p:nvSpPr>
          <p:spPr bwMode="auto">
            <a:xfrm flipH="1">
              <a:off x="1931056" y="2223668"/>
              <a:ext cx="119027" cy="487869"/>
            </a:xfrm>
            <a:prstGeom prst="leftBrace">
              <a:avLst>
                <a:gd name="adj1" fmla="val 3415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31" name="Text Box 102"/>
            <p:cNvSpPr txBox="1">
              <a:spLocks noChangeArrowheads="1"/>
            </p:cNvSpPr>
            <p:nvPr/>
          </p:nvSpPr>
          <p:spPr bwMode="auto">
            <a:xfrm>
              <a:off x="2054372" y="2360915"/>
              <a:ext cx="172643" cy="195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h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32" name="Text Box 101"/>
            <p:cNvSpPr txBox="1">
              <a:spLocks noChangeArrowheads="1"/>
            </p:cNvSpPr>
            <p:nvPr/>
          </p:nvSpPr>
          <p:spPr bwMode="auto">
            <a:xfrm>
              <a:off x="947745" y="2241896"/>
              <a:ext cx="238054" cy="5071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6192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β</a:t>
              </a:r>
            </a:p>
          </p:txBody>
        </p:sp>
        <p:sp>
          <p:nvSpPr>
            <p:cNvPr id="33" name="AutoShape 100"/>
            <p:cNvSpPr>
              <a:spLocks/>
            </p:cNvSpPr>
            <p:nvPr/>
          </p:nvSpPr>
          <p:spPr bwMode="auto">
            <a:xfrm>
              <a:off x="806199" y="2241896"/>
              <a:ext cx="117955" cy="487869"/>
            </a:xfrm>
            <a:prstGeom prst="leftBrace">
              <a:avLst>
                <a:gd name="adj1" fmla="val 3447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34" name="Text Box 99"/>
            <p:cNvSpPr txBox="1">
              <a:spLocks noChangeArrowheads="1"/>
            </p:cNvSpPr>
            <p:nvPr/>
          </p:nvSpPr>
          <p:spPr bwMode="auto">
            <a:xfrm>
              <a:off x="629267" y="2346976"/>
              <a:ext cx="172643" cy="195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h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35" name="Text Box 98"/>
            <p:cNvSpPr txBox="1">
              <a:spLocks noChangeArrowheads="1"/>
            </p:cNvSpPr>
            <p:nvPr/>
          </p:nvSpPr>
          <p:spPr bwMode="auto">
            <a:xfrm>
              <a:off x="721486" y="1468811"/>
              <a:ext cx="236981" cy="6015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6192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α</a:t>
              </a:r>
            </a:p>
          </p:txBody>
        </p:sp>
        <p:sp>
          <p:nvSpPr>
            <p:cNvPr id="36" name="AutoShape 97"/>
            <p:cNvSpPr>
              <a:spLocks/>
            </p:cNvSpPr>
            <p:nvPr/>
          </p:nvSpPr>
          <p:spPr bwMode="auto">
            <a:xfrm>
              <a:off x="587447" y="1468811"/>
              <a:ext cx="117955" cy="607960"/>
            </a:xfrm>
            <a:prstGeom prst="leftBrace">
              <a:avLst>
                <a:gd name="adj1" fmla="val 4295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37" name="Text Box 96"/>
            <p:cNvSpPr txBox="1">
              <a:spLocks noChangeArrowheads="1"/>
            </p:cNvSpPr>
            <p:nvPr/>
          </p:nvSpPr>
          <p:spPr bwMode="auto">
            <a:xfrm>
              <a:off x="214282" y="1653236"/>
              <a:ext cx="386033" cy="223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h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+1</a:t>
              </a:r>
            </a:p>
          </p:txBody>
        </p:sp>
        <p:sp>
          <p:nvSpPr>
            <p:cNvPr id="38" name="Line 95"/>
            <p:cNvSpPr>
              <a:spLocks noChangeShapeType="1"/>
            </p:cNvSpPr>
            <p:nvPr/>
          </p:nvSpPr>
          <p:spPr bwMode="auto">
            <a:xfrm>
              <a:off x="1553602" y="827611"/>
              <a:ext cx="150124" cy="2273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39" name="Text Box 94"/>
            <p:cNvSpPr txBox="1">
              <a:spLocks noChangeArrowheads="1"/>
            </p:cNvSpPr>
            <p:nvPr/>
          </p:nvSpPr>
          <p:spPr bwMode="auto">
            <a:xfrm>
              <a:off x="1118243" y="357970"/>
              <a:ext cx="175859" cy="208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0" name="Text Box 93"/>
            <p:cNvSpPr txBox="1">
              <a:spLocks noChangeArrowheads="1"/>
            </p:cNvSpPr>
            <p:nvPr/>
          </p:nvSpPr>
          <p:spPr bwMode="auto">
            <a:xfrm>
              <a:off x="796548" y="967003"/>
              <a:ext cx="173715" cy="261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41" name="Text Box 92"/>
            <p:cNvSpPr txBox="1">
              <a:spLocks noChangeArrowheads="1"/>
            </p:cNvSpPr>
            <p:nvPr/>
          </p:nvSpPr>
          <p:spPr bwMode="auto">
            <a:xfrm>
              <a:off x="1150412" y="5705232"/>
              <a:ext cx="754909" cy="224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调整后</a:t>
              </a:r>
            </a:p>
          </p:txBody>
        </p:sp>
        <p:sp>
          <p:nvSpPr>
            <p:cNvPr id="42" name="Text Box 91"/>
            <p:cNvSpPr txBox="1">
              <a:spLocks noChangeArrowheads="1"/>
            </p:cNvSpPr>
            <p:nvPr/>
          </p:nvSpPr>
          <p:spPr bwMode="auto">
            <a:xfrm>
              <a:off x="5334580" y="2927058"/>
              <a:ext cx="754909" cy="248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插入后</a:t>
              </a:r>
            </a:p>
          </p:txBody>
        </p:sp>
        <p:sp>
          <p:nvSpPr>
            <p:cNvPr id="43" name="Text Box 90"/>
            <p:cNvSpPr txBox="1">
              <a:spLocks noChangeArrowheads="1"/>
            </p:cNvSpPr>
            <p:nvPr/>
          </p:nvSpPr>
          <p:spPr bwMode="auto">
            <a:xfrm>
              <a:off x="1128966" y="2927058"/>
              <a:ext cx="753837" cy="248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插入前</a:t>
              </a:r>
            </a:p>
          </p:txBody>
        </p:sp>
        <p:sp>
          <p:nvSpPr>
            <p:cNvPr id="44" name="Text Box 89"/>
            <p:cNvSpPr txBox="1">
              <a:spLocks noChangeArrowheads="1"/>
            </p:cNvSpPr>
            <p:nvPr/>
          </p:nvSpPr>
          <p:spPr bwMode="auto">
            <a:xfrm>
              <a:off x="5234855" y="2669720"/>
              <a:ext cx="238054" cy="18120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78638" tIns="39319" rIns="78638" bIns="3931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5" name="Oval 88"/>
            <p:cNvSpPr>
              <a:spLocks noChangeArrowheads="1"/>
            </p:cNvSpPr>
            <p:nvPr/>
          </p:nvSpPr>
          <p:spPr bwMode="auto">
            <a:xfrm>
              <a:off x="1280162" y="1589974"/>
              <a:ext cx="334562" cy="3645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6" name="Text Box 87"/>
            <p:cNvSpPr txBox="1">
              <a:spLocks noChangeArrowheads="1"/>
            </p:cNvSpPr>
            <p:nvPr/>
          </p:nvSpPr>
          <p:spPr bwMode="auto">
            <a:xfrm>
              <a:off x="1565397" y="1052782"/>
              <a:ext cx="236981" cy="50609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9288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δ</a:t>
              </a:r>
            </a:p>
          </p:txBody>
        </p:sp>
        <p:sp>
          <p:nvSpPr>
            <p:cNvPr id="47" name="AutoShape 86"/>
            <p:cNvSpPr>
              <a:spLocks/>
            </p:cNvSpPr>
            <p:nvPr/>
          </p:nvSpPr>
          <p:spPr bwMode="auto">
            <a:xfrm flipH="1">
              <a:off x="1837765" y="1055999"/>
              <a:ext cx="95436" cy="487869"/>
            </a:xfrm>
            <a:prstGeom prst="leftBrace">
              <a:avLst>
                <a:gd name="adj1" fmla="val 42603"/>
                <a:gd name="adj2" fmla="val 4952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8" name="Text Box 85"/>
            <p:cNvSpPr txBox="1">
              <a:spLocks noChangeArrowheads="1"/>
            </p:cNvSpPr>
            <p:nvPr/>
          </p:nvSpPr>
          <p:spPr bwMode="auto">
            <a:xfrm>
              <a:off x="1967514" y="1193245"/>
              <a:ext cx="461345" cy="253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h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+1</a:t>
              </a:r>
            </a:p>
          </p:txBody>
        </p:sp>
        <p:sp>
          <p:nvSpPr>
            <p:cNvPr id="49" name="Oval 84"/>
            <p:cNvSpPr>
              <a:spLocks noChangeArrowheads="1"/>
            </p:cNvSpPr>
            <p:nvPr/>
          </p:nvSpPr>
          <p:spPr bwMode="auto">
            <a:xfrm>
              <a:off x="5361388" y="511301"/>
              <a:ext cx="334562" cy="3645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50" name="Oval 83"/>
            <p:cNvSpPr>
              <a:spLocks noChangeArrowheads="1"/>
            </p:cNvSpPr>
            <p:nvPr/>
          </p:nvSpPr>
          <p:spPr bwMode="auto">
            <a:xfrm>
              <a:off x="4991440" y="986303"/>
              <a:ext cx="334562" cy="3645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1" name="Text Box 82"/>
            <p:cNvSpPr txBox="1">
              <a:spLocks noChangeArrowheads="1"/>
            </p:cNvSpPr>
            <p:nvPr/>
          </p:nvSpPr>
          <p:spPr bwMode="auto">
            <a:xfrm>
              <a:off x="5909340" y="2204368"/>
              <a:ext cx="236981" cy="50609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6192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γ</a:t>
              </a:r>
            </a:p>
          </p:txBody>
        </p:sp>
        <p:sp>
          <p:nvSpPr>
            <p:cNvPr id="52" name="AutoShape 81"/>
            <p:cNvSpPr>
              <a:spLocks/>
            </p:cNvSpPr>
            <p:nvPr/>
          </p:nvSpPr>
          <p:spPr bwMode="auto">
            <a:xfrm flipH="1">
              <a:off x="6168840" y="2216162"/>
              <a:ext cx="120099" cy="487869"/>
            </a:xfrm>
            <a:prstGeom prst="leftBrace">
              <a:avLst>
                <a:gd name="adj1" fmla="val 3385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3" name="Text Box 80"/>
            <p:cNvSpPr txBox="1">
              <a:spLocks noChangeArrowheads="1"/>
            </p:cNvSpPr>
            <p:nvPr/>
          </p:nvSpPr>
          <p:spPr bwMode="auto">
            <a:xfrm>
              <a:off x="6317892" y="2351265"/>
              <a:ext cx="171570" cy="195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h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4" name="Text Box 79"/>
            <p:cNvSpPr txBox="1">
              <a:spLocks noChangeArrowheads="1"/>
            </p:cNvSpPr>
            <p:nvPr/>
          </p:nvSpPr>
          <p:spPr bwMode="auto">
            <a:xfrm>
              <a:off x="5233783" y="2185067"/>
              <a:ext cx="238054" cy="50609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6192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β</a:t>
              </a:r>
            </a:p>
          </p:txBody>
        </p:sp>
        <p:sp>
          <p:nvSpPr>
            <p:cNvPr id="55" name="AutoShape 78"/>
            <p:cNvSpPr>
              <a:spLocks/>
            </p:cNvSpPr>
            <p:nvPr/>
          </p:nvSpPr>
          <p:spPr bwMode="auto">
            <a:xfrm>
              <a:off x="5084731" y="2203295"/>
              <a:ext cx="119027" cy="486797"/>
            </a:xfrm>
            <a:prstGeom prst="leftBrace">
              <a:avLst>
                <a:gd name="adj1" fmla="val 3408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6" name="Text Box 77"/>
            <p:cNvSpPr txBox="1">
              <a:spLocks noChangeArrowheads="1"/>
            </p:cNvSpPr>
            <p:nvPr/>
          </p:nvSpPr>
          <p:spPr bwMode="auto">
            <a:xfrm>
              <a:off x="4900293" y="2335181"/>
              <a:ext cx="171570" cy="195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h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7" name="Text Box 76"/>
            <p:cNvSpPr txBox="1">
              <a:spLocks noChangeArrowheads="1"/>
            </p:cNvSpPr>
            <p:nvPr/>
          </p:nvSpPr>
          <p:spPr bwMode="auto">
            <a:xfrm>
              <a:off x="4822014" y="1499906"/>
              <a:ext cx="238054" cy="61868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6192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α</a:t>
              </a:r>
            </a:p>
          </p:txBody>
        </p:sp>
        <p:sp>
          <p:nvSpPr>
            <p:cNvPr id="58" name="AutoShape 75"/>
            <p:cNvSpPr>
              <a:spLocks/>
            </p:cNvSpPr>
            <p:nvPr/>
          </p:nvSpPr>
          <p:spPr bwMode="auto">
            <a:xfrm>
              <a:off x="4681541" y="1510628"/>
              <a:ext cx="117955" cy="607960"/>
            </a:xfrm>
            <a:prstGeom prst="leftBrace">
              <a:avLst>
                <a:gd name="adj1" fmla="val 4295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9" name="Text Box 74"/>
            <p:cNvSpPr txBox="1">
              <a:spLocks noChangeArrowheads="1"/>
            </p:cNvSpPr>
            <p:nvPr/>
          </p:nvSpPr>
          <p:spPr bwMode="auto">
            <a:xfrm>
              <a:off x="4360919" y="1713282"/>
              <a:ext cx="339923" cy="206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h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+1</a:t>
              </a:r>
            </a:p>
          </p:txBody>
        </p:sp>
        <p:sp>
          <p:nvSpPr>
            <p:cNvPr id="60" name="Text Box 73"/>
            <p:cNvSpPr txBox="1">
              <a:spLocks noChangeArrowheads="1"/>
            </p:cNvSpPr>
            <p:nvPr/>
          </p:nvSpPr>
          <p:spPr bwMode="auto">
            <a:xfrm>
              <a:off x="5217698" y="291491"/>
              <a:ext cx="230547" cy="254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61" name="Text Box 72"/>
            <p:cNvSpPr txBox="1">
              <a:spLocks noChangeArrowheads="1"/>
            </p:cNvSpPr>
            <p:nvPr/>
          </p:nvSpPr>
          <p:spPr bwMode="auto">
            <a:xfrm>
              <a:off x="4731940" y="845839"/>
              <a:ext cx="288452" cy="189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-1</a:t>
              </a:r>
            </a:p>
          </p:txBody>
        </p:sp>
        <p:sp>
          <p:nvSpPr>
            <p:cNvPr id="62" name="Oval 71"/>
            <p:cNvSpPr>
              <a:spLocks noChangeArrowheads="1"/>
            </p:cNvSpPr>
            <p:nvPr/>
          </p:nvSpPr>
          <p:spPr bwMode="auto">
            <a:xfrm>
              <a:off x="5490066" y="1572818"/>
              <a:ext cx="334562" cy="3645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3" name="Text Box 70"/>
            <p:cNvSpPr txBox="1">
              <a:spLocks noChangeArrowheads="1"/>
            </p:cNvSpPr>
            <p:nvPr/>
          </p:nvSpPr>
          <p:spPr bwMode="auto">
            <a:xfrm>
              <a:off x="5810688" y="1021687"/>
              <a:ext cx="236981" cy="5564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9288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δ</a:t>
              </a:r>
            </a:p>
          </p:txBody>
        </p:sp>
        <p:sp>
          <p:nvSpPr>
            <p:cNvPr id="64" name="AutoShape 69"/>
            <p:cNvSpPr>
              <a:spLocks/>
            </p:cNvSpPr>
            <p:nvPr/>
          </p:nvSpPr>
          <p:spPr bwMode="auto">
            <a:xfrm flipH="1">
              <a:off x="6069115" y="1030265"/>
              <a:ext cx="95436" cy="528614"/>
            </a:xfrm>
            <a:prstGeom prst="leftBrace">
              <a:avLst>
                <a:gd name="adj1" fmla="val 4616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5" name="Text Box 68"/>
            <p:cNvSpPr txBox="1">
              <a:spLocks noChangeArrowheads="1"/>
            </p:cNvSpPr>
            <p:nvPr/>
          </p:nvSpPr>
          <p:spPr bwMode="auto">
            <a:xfrm>
              <a:off x="6212805" y="1177162"/>
              <a:ext cx="430897" cy="25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h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+1</a:t>
              </a:r>
            </a:p>
          </p:txBody>
        </p:sp>
        <p:sp>
          <p:nvSpPr>
            <p:cNvPr id="66" name="Oval 67"/>
            <p:cNvSpPr>
              <a:spLocks noChangeArrowheads="1"/>
            </p:cNvSpPr>
            <p:nvPr/>
          </p:nvSpPr>
          <p:spPr bwMode="auto">
            <a:xfrm>
              <a:off x="1315548" y="3637953"/>
              <a:ext cx="334562" cy="3645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943455" y="4140833"/>
              <a:ext cx="334562" cy="3645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68" name="Text Box 65"/>
            <p:cNvSpPr txBox="1">
              <a:spLocks noChangeArrowheads="1"/>
            </p:cNvSpPr>
            <p:nvPr/>
          </p:nvSpPr>
          <p:spPr bwMode="auto">
            <a:xfrm>
              <a:off x="1584699" y="3449239"/>
              <a:ext cx="217680" cy="238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69" name="Text Box 64"/>
            <p:cNvSpPr txBox="1">
              <a:spLocks noChangeArrowheads="1"/>
            </p:cNvSpPr>
            <p:nvPr/>
          </p:nvSpPr>
          <p:spPr bwMode="auto">
            <a:xfrm>
              <a:off x="726848" y="4190156"/>
              <a:ext cx="201595" cy="220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70" name="Oval 63"/>
            <p:cNvSpPr>
              <a:spLocks noChangeArrowheads="1"/>
            </p:cNvSpPr>
            <p:nvPr/>
          </p:nvSpPr>
          <p:spPr bwMode="auto">
            <a:xfrm>
              <a:off x="1721955" y="4135472"/>
              <a:ext cx="334562" cy="3645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71" name="Text Box 62"/>
            <p:cNvSpPr txBox="1">
              <a:spLocks noChangeArrowheads="1"/>
            </p:cNvSpPr>
            <p:nvPr/>
          </p:nvSpPr>
          <p:spPr bwMode="auto">
            <a:xfrm>
              <a:off x="2005046" y="4155845"/>
              <a:ext cx="290597" cy="188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-1</a:t>
              </a:r>
            </a:p>
          </p:txBody>
        </p:sp>
        <p:sp>
          <p:nvSpPr>
            <p:cNvPr id="72" name="Text Box 61"/>
            <p:cNvSpPr txBox="1">
              <a:spLocks noChangeArrowheads="1"/>
            </p:cNvSpPr>
            <p:nvPr/>
          </p:nvSpPr>
          <p:spPr bwMode="auto">
            <a:xfrm>
              <a:off x="1258716" y="5283841"/>
              <a:ext cx="238054" cy="18228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78638" tIns="39319" rIns="78638" bIns="3931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3" name="Text Box 60"/>
            <p:cNvSpPr txBox="1">
              <a:spLocks noChangeArrowheads="1"/>
            </p:cNvSpPr>
            <p:nvPr/>
          </p:nvSpPr>
          <p:spPr bwMode="auto">
            <a:xfrm>
              <a:off x="1578265" y="4805622"/>
              <a:ext cx="236981" cy="50609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6192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γ</a:t>
              </a:r>
            </a:p>
          </p:txBody>
        </p:sp>
        <p:sp>
          <p:nvSpPr>
            <p:cNvPr id="74" name="AutoShape 59"/>
            <p:cNvSpPr>
              <a:spLocks/>
            </p:cNvSpPr>
            <p:nvPr/>
          </p:nvSpPr>
          <p:spPr bwMode="auto">
            <a:xfrm flipH="1">
              <a:off x="1832403" y="4817417"/>
              <a:ext cx="95436" cy="487869"/>
            </a:xfrm>
            <a:prstGeom prst="leftBrace">
              <a:avLst>
                <a:gd name="adj1" fmla="val 42603"/>
                <a:gd name="adj2" fmla="val 55551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5" name="Text Box 58"/>
            <p:cNvSpPr txBox="1">
              <a:spLocks noChangeArrowheads="1"/>
            </p:cNvSpPr>
            <p:nvPr/>
          </p:nvSpPr>
          <p:spPr bwMode="auto">
            <a:xfrm>
              <a:off x="1887091" y="4982542"/>
              <a:ext cx="170498" cy="195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h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6" name="Text Box 57"/>
            <p:cNvSpPr txBox="1">
              <a:spLocks noChangeArrowheads="1"/>
            </p:cNvSpPr>
            <p:nvPr/>
          </p:nvSpPr>
          <p:spPr bwMode="auto">
            <a:xfrm>
              <a:off x="1260860" y="4799189"/>
              <a:ext cx="239126" cy="5071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6192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β</a:t>
              </a:r>
            </a:p>
          </p:txBody>
        </p:sp>
        <p:sp>
          <p:nvSpPr>
            <p:cNvPr id="77" name="AutoShape 56"/>
            <p:cNvSpPr>
              <a:spLocks/>
            </p:cNvSpPr>
            <p:nvPr/>
          </p:nvSpPr>
          <p:spPr bwMode="auto">
            <a:xfrm>
              <a:off x="1127893" y="4809911"/>
              <a:ext cx="95436" cy="487869"/>
            </a:xfrm>
            <a:prstGeom prst="leftBrace">
              <a:avLst>
                <a:gd name="adj1" fmla="val 4260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8" name="Text Box 55"/>
            <p:cNvSpPr txBox="1">
              <a:spLocks noChangeArrowheads="1"/>
            </p:cNvSpPr>
            <p:nvPr/>
          </p:nvSpPr>
          <p:spPr bwMode="auto">
            <a:xfrm>
              <a:off x="988493" y="4947158"/>
              <a:ext cx="171570" cy="195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h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9" name="Text Box 54"/>
            <p:cNvSpPr txBox="1">
              <a:spLocks noChangeArrowheads="1"/>
            </p:cNvSpPr>
            <p:nvPr/>
          </p:nvSpPr>
          <p:spPr bwMode="auto">
            <a:xfrm>
              <a:off x="761162" y="4818489"/>
              <a:ext cx="238054" cy="64763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6192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α</a:t>
              </a:r>
            </a:p>
          </p:txBody>
        </p:sp>
        <p:sp>
          <p:nvSpPr>
            <p:cNvPr id="80" name="AutoShape 53"/>
            <p:cNvSpPr>
              <a:spLocks/>
            </p:cNvSpPr>
            <p:nvPr/>
          </p:nvSpPr>
          <p:spPr bwMode="auto">
            <a:xfrm>
              <a:off x="608893" y="4833501"/>
              <a:ext cx="117955" cy="607960"/>
            </a:xfrm>
            <a:prstGeom prst="leftBrace">
              <a:avLst>
                <a:gd name="adj1" fmla="val 4295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81" name="Text Box 52"/>
            <p:cNvSpPr txBox="1">
              <a:spLocks noChangeArrowheads="1"/>
            </p:cNvSpPr>
            <p:nvPr/>
          </p:nvSpPr>
          <p:spPr bwMode="auto">
            <a:xfrm>
              <a:off x="304356" y="5031865"/>
              <a:ext cx="340996" cy="206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h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+1</a:t>
              </a:r>
            </a:p>
          </p:txBody>
        </p:sp>
        <p:sp>
          <p:nvSpPr>
            <p:cNvPr id="82" name="Text Box 51"/>
            <p:cNvSpPr txBox="1">
              <a:spLocks noChangeArrowheads="1"/>
            </p:cNvSpPr>
            <p:nvPr/>
          </p:nvSpPr>
          <p:spPr bwMode="auto">
            <a:xfrm>
              <a:off x="2116567" y="4755227"/>
              <a:ext cx="238054" cy="62726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12384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δ</a:t>
              </a:r>
            </a:p>
          </p:txBody>
        </p:sp>
        <p:sp>
          <p:nvSpPr>
            <p:cNvPr id="83" name="AutoShape 50"/>
            <p:cNvSpPr>
              <a:spLocks/>
            </p:cNvSpPr>
            <p:nvPr/>
          </p:nvSpPr>
          <p:spPr bwMode="auto">
            <a:xfrm flipH="1">
              <a:off x="2384645" y="4798117"/>
              <a:ext cx="94364" cy="561854"/>
            </a:xfrm>
            <a:prstGeom prst="leftBrace">
              <a:avLst>
                <a:gd name="adj1" fmla="val 4962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84" name="Text Box 49"/>
            <p:cNvSpPr txBox="1">
              <a:spLocks noChangeArrowheads="1"/>
            </p:cNvSpPr>
            <p:nvPr/>
          </p:nvSpPr>
          <p:spPr bwMode="auto">
            <a:xfrm>
              <a:off x="2472575" y="4968603"/>
              <a:ext cx="353864" cy="236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h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+1</a:t>
              </a:r>
            </a:p>
          </p:txBody>
        </p:sp>
        <p:sp>
          <p:nvSpPr>
            <p:cNvPr id="85" name="Text Box 48"/>
            <p:cNvSpPr txBox="1">
              <a:spLocks noChangeArrowheads="1"/>
            </p:cNvSpPr>
            <p:nvPr/>
          </p:nvSpPr>
          <p:spPr bwMode="auto">
            <a:xfrm>
              <a:off x="5071863" y="632464"/>
              <a:ext cx="289525" cy="259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86" name="Text Box 47"/>
            <p:cNvSpPr txBox="1">
              <a:spLocks noChangeArrowheads="1"/>
            </p:cNvSpPr>
            <p:nvPr/>
          </p:nvSpPr>
          <p:spPr bwMode="auto">
            <a:xfrm>
              <a:off x="5405353" y="1228629"/>
              <a:ext cx="171570" cy="195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R</a:t>
              </a:r>
            </a:p>
          </p:txBody>
        </p:sp>
        <p:sp>
          <p:nvSpPr>
            <p:cNvPr id="87" name="Text Box 46"/>
            <p:cNvSpPr txBox="1">
              <a:spLocks noChangeArrowheads="1"/>
            </p:cNvSpPr>
            <p:nvPr/>
          </p:nvSpPr>
          <p:spPr bwMode="auto">
            <a:xfrm>
              <a:off x="709691" y="576707"/>
              <a:ext cx="173715" cy="211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88" name="Text Box 45"/>
            <p:cNvSpPr txBox="1">
              <a:spLocks noChangeArrowheads="1"/>
            </p:cNvSpPr>
            <p:nvPr/>
          </p:nvSpPr>
          <p:spPr bwMode="auto">
            <a:xfrm>
              <a:off x="1807740" y="1630719"/>
              <a:ext cx="173715" cy="211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89" name="Text Box 44"/>
            <p:cNvSpPr txBox="1">
              <a:spLocks noChangeArrowheads="1"/>
            </p:cNvSpPr>
            <p:nvPr/>
          </p:nvSpPr>
          <p:spPr bwMode="auto">
            <a:xfrm>
              <a:off x="4741591" y="484495"/>
              <a:ext cx="173715" cy="211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90" name="Text Box 43"/>
            <p:cNvSpPr txBox="1">
              <a:spLocks noChangeArrowheads="1"/>
            </p:cNvSpPr>
            <p:nvPr/>
          </p:nvSpPr>
          <p:spPr bwMode="auto">
            <a:xfrm>
              <a:off x="6001559" y="1611419"/>
              <a:ext cx="173715" cy="211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91" name="Text Box 42"/>
            <p:cNvSpPr txBox="1">
              <a:spLocks noChangeArrowheads="1"/>
            </p:cNvSpPr>
            <p:nvPr/>
          </p:nvSpPr>
          <p:spPr bwMode="auto">
            <a:xfrm>
              <a:off x="2210930" y="3808439"/>
              <a:ext cx="173715" cy="211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92" name="Text Box 41"/>
            <p:cNvSpPr txBox="1">
              <a:spLocks noChangeArrowheads="1"/>
            </p:cNvSpPr>
            <p:nvPr/>
          </p:nvSpPr>
          <p:spPr bwMode="auto">
            <a:xfrm>
              <a:off x="671088" y="3733382"/>
              <a:ext cx="173715" cy="211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93" name="AutoShape 40"/>
            <p:cNvSpPr>
              <a:spLocks noChangeShapeType="1"/>
            </p:cNvSpPr>
            <p:nvPr/>
          </p:nvSpPr>
          <p:spPr bwMode="auto">
            <a:xfrm>
              <a:off x="883406" y="827611"/>
              <a:ext cx="166209" cy="2069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4" name="AutoShape 39"/>
            <p:cNvSpPr>
              <a:spLocks noChangeShapeType="1"/>
            </p:cNvSpPr>
            <p:nvPr/>
          </p:nvSpPr>
          <p:spPr bwMode="auto">
            <a:xfrm flipH="1">
              <a:off x="1614724" y="1736871"/>
              <a:ext cx="193016" cy="3538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5" name="AutoShape 38"/>
            <p:cNvSpPr>
              <a:spLocks noChangeShapeType="1"/>
            </p:cNvSpPr>
            <p:nvPr/>
          </p:nvSpPr>
          <p:spPr bwMode="auto">
            <a:xfrm flipH="1">
              <a:off x="2014697" y="3955336"/>
              <a:ext cx="196233" cy="2380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6" name="AutoShape 37"/>
            <p:cNvSpPr>
              <a:spLocks noChangeShapeType="1"/>
            </p:cNvSpPr>
            <p:nvPr/>
          </p:nvSpPr>
          <p:spPr bwMode="auto">
            <a:xfrm>
              <a:off x="825501" y="3944613"/>
              <a:ext cx="179076" cy="2251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7" name="AutoShape 36"/>
            <p:cNvSpPr>
              <a:spLocks noChangeShapeType="1"/>
            </p:cNvSpPr>
            <p:nvPr/>
          </p:nvSpPr>
          <p:spPr bwMode="auto">
            <a:xfrm flipH="1">
              <a:off x="5824628" y="1717571"/>
              <a:ext cx="176932" cy="375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8" name="AutoShape 35"/>
            <p:cNvSpPr>
              <a:spLocks noChangeShapeType="1"/>
            </p:cNvSpPr>
            <p:nvPr/>
          </p:nvSpPr>
          <p:spPr bwMode="auto">
            <a:xfrm>
              <a:off x="4898149" y="725749"/>
              <a:ext cx="182293" cy="2895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9" name="Freeform 34"/>
            <p:cNvSpPr>
              <a:spLocks/>
            </p:cNvSpPr>
            <p:nvPr/>
          </p:nvSpPr>
          <p:spPr bwMode="auto">
            <a:xfrm>
              <a:off x="5490066" y="3630447"/>
              <a:ext cx="228403" cy="297011"/>
            </a:xfrm>
            <a:custGeom>
              <a:avLst/>
              <a:gdLst/>
              <a:ahLst/>
              <a:cxnLst>
                <a:cxn ang="0">
                  <a:pos x="271" y="0"/>
                </a:cxn>
                <a:cxn ang="0">
                  <a:pos x="0" y="323"/>
                </a:cxn>
              </a:cxnLst>
              <a:rect l="0" t="0" r="r" b="b"/>
              <a:pathLst>
                <a:path w="271" h="323">
                  <a:moveTo>
                    <a:pt x="271" y="0"/>
                  </a:moveTo>
                  <a:lnTo>
                    <a:pt x="0" y="32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0" name="Freeform 33"/>
            <p:cNvSpPr>
              <a:spLocks/>
            </p:cNvSpPr>
            <p:nvPr/>
          </p:nvSpPr>
          <p:spPr bwMode="auto">
            <a:xfrm>
              <a:off x="5927570" y="3641170"/>
              <a:ext cx="261645" cy="286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2" y="311"/>
                </a:cxn>
              </a:cxnLst>
              <a:rect l="0" t="0" r="r" b="b"/>
              <a:pathLst>
                <a:path w="312" h="311">
                  <a:moveTo>
                    <a:pt x="0" y="0"/>
                  </a:moveTo>
                  <a:lnTo>
                    <a:pt x="312" y="31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1" name="Freeform 32"/>
            <p:cNvSpPr>
              <a:spLocks/>
            </p:cNvSpPr>
            <p:nvPr/>
          </p:nvSpPr>
          <p:spPr bwMode="auto">
            <a:xfrm>
              <a:off x="5568345" y="4208385"/>
              <a:ext cx="301320" cy="4492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9" y="489"/>
                </a:cxn>
              </a:cxnLst>
              <a:rect l="0" t="0" r="r" b="b"/>
              <a:pathLst>
                <a:path w="359" h="489">
                  <a:moveTo>
                    <a:pt x="0" y="0"/>
                  </a:moveTo>
                  <a:lnTo>
                    <a:pt x="359" y="48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2" name="Text Box 31"/>
            <p:cNvSpPr txBox="1">
              <a:spLocks noChangeArrowheads="1"/>
            </p:cNvSpPr>
            <p:nvPr/>
          </p:nvSpPr>
          <p:spPr bwMode="auto">
            <a:xfrm>
              <a:off x="5337797" y="5455400"/>
              <a:ext cx="238054" cy="18120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78638" tIns="39319" rIns="78638" bIns="3931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3" name="Oval 30"/>
            <p:cNvSpPr>
              <a:spLocks noChangeArrowheads="1"/>
            </p:cNvSpPr>
            <p:nvPr/>
          </p:nvSpPr>
          <p:spPr bwMode="auto">
            <a:xfrm>
              <a:off x="5678793" y="3380615"/>
              <a:ext cx="334562" cy="3645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04" name="Oval 29"/>
            <p:cNvSpPr>
              <a:spLocks noChangeArrowheads="1"/>
            </p:cNvSpPr>
            <p:nvPr/>
          </p:nvSpPr>
          <p:spPr bwMode="auto">
            <a:xfrm>
              <a:off x="4947475" y="4439988"/>
              <a:ext cx="334562" cy="3645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05" name="Text Box 28"/>
            <p:cNvSpPr txBox="1">
              <a:spLocks noChangeArrowheads="1"/>
            </p:cNvSpPr>
            <p:nvPr/>
          </p:nvSpPr>
          <p:spPr bwMode="auto">
            <a:xfrm>
              <a:off x="5722758" y="4594391"/>
              <a:ext cx="236981" cy="50609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6192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γ</a:t>
              </a:r>
            </a:p>
          </p:txBody>
        </p:sp>
        <p:sp>
          <p:nvSpPr>
            <p:cNvPr id="106" name="AutoShape 27"/>
            <p:cNvSpPr>
              <a:spLocks/>
            </p:cNvSpPr>
            <p:nvPr/>
          </p:nvSpPr>
          <p:spPr bwMode="auto">
            <a:xfrm flipH="1">
              <a:off x="5982258" y="4606186"/>
              <a:ext cx="120099" cy="487869"/>
            </a:xfrm>
            <a:prstGeom prst="leftBrace">
              <a:avLst>
                <a:gd name="adj1" fmla="val 3385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7" name="Text Box 26"/>
            <p:cNvSpPr txBox="1">
              <a:spLocks noChangeArrowheads="1"/>
            </p:cNvSpPr>
            <p:nvPr/>
          </p:nvSpPr>
          <p:spPr bwMode="auto">
            <a:xfrm>
              <a:off x="6131309" y="4741288"/>
              <a:ext cx="171570" cy="195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h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8" name="Text Box 25"/>
            <p:cNvSpPr txBox="1">
              <a:spLocks noChangeArrowheads="1"/>
            </p:cNvSpPr>
            <p:nvPr/>
          </p:nvSpPr>
          <p:spPr bwMode="auto">
            <a:xfrm>
              <a:off x="5336725" y="4970747"/>
              <a:ext cx="238054" cy="50609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6192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β</a:t>
              </a:r>
            </a:p>
          </p:txBody>
        </p:sp>
        <p:sp>
          <p:nvSpPr>
            <p:cNvPr id="109" name="AutoShape 24"/>
            <p:cNvSpPr>
              <a:spLocks/>
            </p:cNvSpPr>
            <p:nvPr/>
          </p:nvSpPr>
          <p:spPr bwMode="auto">
            <a:xfrm>
              <a:off x="5187673" y="4988975"/>
              <a:ext cx="119027" cy="486797"/>
            </a:xfrm>
            <a:prstGeom prst="leftBrace">
              <a:avLst>
                <a:gd name="adj1" fmla="val 3408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10" name="Text Box 23"/>
            <p:cNvSpPr txBox="1">
              <a:spLocks noChangeArrowheads="1"/>
            </p:cNvSpPr>
            <p:nvPr/>
          </p:nvSpPr>
          <p:spPr bwMode="auto">
            <a:xfrm>
              <a:off x="5003235" y="5120861"/>
              <a:ext cx="171570" cy="195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h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11" name="Text Box 22"/>
            <p:cNvSpPr txBox="1">
              <a:spLocks noChangeArrowheads="1"/>
            </p:cNvSpPr>
            <p:nvPr/>
          </p:nvSpPr>
          <p:spPr bwMode="auto">
            <a:xfrm>
              <a:off x="4616130" y="5018998"/>
              <a:ext cx="238054" cy="61761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6192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α</a:t>
              </a:r>
            </a:p>
          </p:txBody>
        </p:sp>
        <p:sp>
          <p:nvSpPr>
            <p:cNvPr id="112" name="AutoShape 21"/>
            <p:cNvSpPr>
              <a:spLocks/>
            </p:cNvSpPr>
            <p:nvPr/>
          </p:nvSpPr>
          <p:spPr bwMode="auto">
            <a:xfrm>
              <a:off x="4456355" y="5039371"/>
              <a:ext cx="117955" cy="607960"/>
            </a:xfrm>
            <a:prstGeom prst="leftBrace">
              <a:avLst>
                <a:gd name="adj1" fmla="val 4295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13" name="Text Box 20"/>
            <p:cNvSpPr txBox="1">
              <a:spLocks noChangeArrowheads="1"/>
            </p:cNvSpPr>
            <p:nvPr/>
          </p:nvSpPr>
          <p:spPr bwMode="auto">
            <a:xfrm>
              <a:off x="4155035" y="5232374"/>
              <a:ext cx="339923" cy="206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h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+1</a:t>
              </a:r>
            </a:p>
          </p:txBody>
        </p:sp>
        <p:sp>
          <p:nvSpPr>
            <p:cNvPr id="114" name="Oval 19"/>
            <p:cNvSpPr>
              <a:spLocks noChangeArrowheads="1"/>
            </p:cNvSpPr>
            <p:nvPr/>
          </p:nvSpPr>
          <p:spPr bwMode="auto">
            <a:xfrm>
              <a:off x="5318496" y="3927458"/>
              <a:ext cx="334562" cy="3645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15" name="Text Box 18"/>
            <p:cNvSpPr txBox="1">
              <a:spLocks noChangeArrowheads="1"/>
            </p:cNvSpPr>
            <p:nvPr/>
          </p:nvSpPr>
          <p:spPr bwMode="auto">
            <a:xfrm>
              <a:off x="6125948" y="3913519"/>
              <a:ext cx="236981" cy="5564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9288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δ</a:t>
              </a:r>
            </a:p>
          </p:txBody>
        </p:sp>
        <p:sp>
          <p:nvSpPr>
            <p:cNvPr id="116" name="AutoShape 17"/>
            <p:cNvSpPr>
              <a:spLocks/>
            </p:cNvSpPr>
            <p:nvPr/>
          </p:nvSpPr>
          <p:spPr bwMode="auto">
            <a:xfrm flipH="1">
              <a:off x="6384375" y="3922096"/>
              <a:ext cx="95436" cy="528614"/>
            </a:xfrm>
            <a:prstGeom prst="leftBrace">
              <a:avLst>
                <a:gd name="adj1" fmla="val 4616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17" name="Text Box 16"/>
            <p:cNvSpPr txBox="1">
              <a:spLocks noChangeArrowheads="1"/>
            </p:cNvSpPr>
            <p:nvPr/>
          </p:nvSpPr>
          <p:spPr bwMode="auto">
            <a:xfrm>
              <a:off x="6528065" y="4068992"/>
              <a:ext cx="472827" cy="288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h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+1</a:t>
              </a:r>
            </a:p>
          </p:txBody>
        </p:sp>
        <p:sp>
          <p:nvSpPr>
            <p:cNvPr id="118" name="Text Box 15"/>
            <p:cNvSpPr txBox="1">
              <a:spLocks noChangeArrowheads="1"/>
            </p:cNvSpPr>
            <p:nvPr/>
          </p:nvSpPr>
          <p:spPr bwMode="auto">
            <a:xfrm>
              <a:off x="5066502" y="3665831"/>
              <a:ext cx="173715" cy="211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19" name="AutoShape 14"/>
            <p:cNvSpPr>
              <a:spLocks noChangeShapeType="1"/>
            </p:cNvSpPr>
            <p:nvPr/>
          </p:nvSpPr>
          <p:spPr bwMode="auto">
            <a:xfrm>
              <a:off x="5213409" y="3665831"/>
              <a:ext cx="182293" cy="2895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20" name="AutoShape 13"/>
            <p:cNvSpPr>
              <a:spLocks noChangeShapeType="1"/>
            </p:cNvSpPr>
            <p:nvPr/>
          </p:nvSpPr>
          <p:spPr bwMode="auto">
            <a:xfrm flipH="1">
              <a:off x="5114756" y="4238407"/>
              <a:ext cx="253066" cy="2015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21" name="AutoShape 12"/>
            <p:cNvSpPr>
              <a:spLocks noChangeShapeType="1"/>
            </p:cNvSpPr>
            <p:nvPr/>
          </p:nvSpPr>
          <p:spPr bwMode="auto">
            <a:xfrm flipH="1">
              <a:off x="4735157" y="4750938"/>
              <a:ext cx="261645" cy="2680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22" name="AutoShape 11"/>
            <p:cNvSpPr>
              <a:spLocks noChangeShapeType="1"/>
            </p:cNvSpPr>
            <p:nvPr/>
          </p:nvSpPr>
          <p:spPr bwMode="auto">
            <a:xfrm>
              <a:off x="5232710" y="4750938"/>
              <a:ext cx="223041" cy="2198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23" name="AutoShape 10"/>
            <p:cNvSpPr>
              <a:spLocks noChangeArrowheads="1"/>
            </p:cNvSpPr>
            <p:nvPr/>
          </p:nvSpPr>
          <p:spPr bwMode="auto">
            <a:xfrm>
              <a:off x="2949754" y="1749738"/>
              <a:ext cx="1032638" cy="165125"/>
            </a:xfrm>
            <a:prstGeom prst="rightArrow">
              <a:avLst>
                <a:gd name="adj1" fmla="val 50000"/>
                <a:gd name="adj2" fmla="val 156331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24" name="Text Box 9"/>
            <p:cNvSpPr txBox="1">
              <a:spLocks noChangeArrowheads="1"/>
            </p:cNvSpPr>
            <p:nvPr/>
          </p:nvSpPr>
          <p:spPr bwMode="auto">
            <a:xfrm>
              <a:off x="6916243" y="2725476"/>
              <a:ext cx="588700" cy="479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左旋转</a:t>
              </a:r>
            </a:p>
          </p:txBody>
        </p:sp>
        <p:sp>
          <p:nvSpPr>
            <p:cNvPr id="125" name="AutoShape 8"/>
            <p:cNvSpPr>
              <a:spLocks noChangeArrowheads="1"/>
            </p:cNvSpPr>
            <p:nvPr/>
          </p:nvSpPr>
          <p:spPr bwMode="auto">
            <a:xfrm>
              <a:off x="3119180" y="4537562"/>
              <a:ext cx="1053012" cy="189787"/>
            </a:xfrm>
            <a:prstGeom prst="leftArrow">
              <a:avLst>
                <a:gd name="adj1" fmla="val 50000"/>
                <a:gd name="adj2" fmla="val 138701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26" name="Text Box 7"/>
            <p:cNvSpPr txBox="1">
              <a:spLocks noChangeArrowheads="1"/>
            </p:cNvSpPr>
            <p:nvPr/>
          </p:nvSpPr>
          <p:spPr bwMode="auto">
            <a:xfrm>
              <a:off x="5446101" y="5705232"/>
              <a:ext cx="754909" cy="224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调整中</a:t>
              </a:r>
            </a:p>
          </p:txBody>
        </p:sp>
        <p:sp>
          <p:nvSpPr>
            <p:cNvPr id="127" name="Text Box 6"/>
            <p:cNvSpPr txBox="1">
              <a:spLocks noChangeArrowheads="1"/>
            </p:cNvSpPr>
            <p:nvPr/>
          </p:nvSpPr>
          <p:spPr bwMode="auto">
            <a:xfrm>
              <a:off x="4628998" y="4019670"/>
              <a:ext cx="173715" cy="211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28" name="AutoShape 5"/>
            <p:cNvSpPr>
              <a:spLocks noChangeShapeType="1"/>
            </p:cNvSpPr>
            <p:nvPr/>
          </p:nvSpPr>
          <p:spPr bwMode="auto">
            <a:xfrm>
              <a:off x="4804857" y="4183723"/>
              <a:ext cx="182293" cy="2895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29" name="AutoShape 4"/>
            <p:cNvSpPr>
              <a:spLocks noChangeShapeType="1"/>
            </p:cNvSpPr>
            <p:nvPr/>
          </p:nvSpPr>
          <p:spPr bwMode="auto">
            <a:xfrm flipH="1">
              <a:off x="4561442" y="1163223"/>
              <a:ext cx="425709" cy="107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0" name="AutoShape 3"/>
            <p:cNvSpPr>
              <a:spLocks noChangeShapeType="1"/>
            </p:cNvSpPr>
            <p:nvPr/>
          </p:nvSpPr>
          <p:spPr bwMode="auto">
            <a:xfrm flipV="1">
              <a:off x="5999415" y="3530729"/>
              <a:ext cx="425709" cy="107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1" name="AutoShape 2"/>
            <p:cNvSpPr>
              <a:spLocks noChangeArrowheads="1"/>
            </p:cNvSpPr>
            <p:nvPr/>
          </p:nvSpPr>
          <p:spPr bwMode="auto">
            <a:xfrm>
              <a:off x="6617068" y="2558207"/>
              <a:ext cx="226258" cy="983244"/>
            </a:xfrm>
            <a:prstGeom prst="curvedLeftArrow">
              <a:avLst>
                <a:gd name="adj1" fmla="val 86919"/>
                <a:gd name="adj2" fmla="val 173839"/>
                <a:gd name="adj3" fmla="val 33333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34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231" name="Rectangle 1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85720" y="357166"/>
            <a:ext cx="500066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2.7.3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集合容器</a:t>
            </a: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set/multiset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00034" y="1142984"/>
            <a:ext cx="2857520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集合容器的特点</a:t>
            </a:r>
            <a:endParaRPr lang="zh-CN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42910" y="2500306"/>
            <a:ext cx="7500990" cy="319574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容器采用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红黑树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存储的，所以是按关键字有序的，默认情况下所有元素按关键字递增排列。按关键字查找时间为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O(log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容器通过关键字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key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来存储和读取元素，这些关键字与元素在容器中的位置无关，所以不提供顺序容器中的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push_front()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push_back()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pop_front()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pop_back()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操作。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增加元素通过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insert()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实现，删除元素通过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erase()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实现。</a:t>
            </a: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由于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容器中元素的关键字是唯一的，向其中插入元素时，如果已经存在则不插入。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14348" y="1928802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为例</a:t>
            </a:r>
          </a:p>
        </p:txBody>
      </p:sp>
      <p:sp>
        <p:nvSpPr>
          <p:cNvPr id="137" name="灯片编号占位符 1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35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571480"/>
            <a:ext cx="2286016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容器</a:t>
            </a:r>
            <a:endParaRPr lang="zh-CN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714488"/>
            <a:ext cx="7643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set&lt;int&gt; s1;									</a:t>
            </a:r>
            <a:r>
              <a:rPr lang="en-US" altLang="zh-CN" sz="1800" smtClean="0">
                <a:solidFill>
                  <a:srgbClr val="00B0F0"/>
                </a:solidFill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ea typeface="仿宋" pitchFamily="49" charset="-122"/>
                <a:cs typeface="Times New Roman" pitchFamily="18" charset="0"/>
              </a:rPr>
              <a:t>创建一个</a:t>
            </a:r>
            <a:r>
              <a:rPr lang="en-US" altLang="zh-CN" sz="1800" smtClean="0">
                <a:solidFill>
                  <a:srgbClr val="00B0F0"/>
                </a:solidFill>
                <a:ea typeface="仿宋" pitchFamily="49" charset="-122"/>
                <a:cs typeface="Times New Roman" pitchFamily="18" charset="0"/>
              </a:rPr>
              <a:t>int</a:t>
            </a:r>
            <a:r>
              <a:rPr lang="zh-CN" altLang="zh-CN" sz="1800" smtClean="0">
                <a:solidFill>
                  <a:srgbClr val="00B0F0"/>
                </a:solidFill>
                <a:ea typeface="仿宋" pitchFamily="49" charset="-122"/>
                <a:cs typeface="Times New Roman" pitchFamily="18" charset="0"/>
              </a:rPr>
              <a:t>类型的空集合</a:t>
            </a:r>
            <a:r>
              <a:rPr lang="en-US" altLang="zh-CN" sz="1800" smtClean="0">
                <a:solidFill>
                  <a:srgbClr val="00B0F0"/>
                </a:solidFill>
                <a:ea typeface="仿宋" pitchFamily="49" charset="-122"/>
                <a:cs typeface="Times New Roman" pitchFamily="18" charset="0"/>
              </a:rPr>
              <a:t>s1</a:t>
            </a:r>
            <a:r>
              <a:rPr lang="zh-CN" altLang="zh-CN" sz="1800" smtClean="0">
                <a:solidFill>
                  <a:srgbClr val="00B0F0"/>
                </a:solidFill>
                <a:ea typeface="仿宋" pitchFamily="49" charset="-122"/>
                <a:cs typeface="Times New Roman" pitchFamily="18" charset="0"/>
              </a:rPr>
              <a:t>（排列方式是递增）</a:t>
            </a:r>
          </a:p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set&lt;int,greater&lt;int&gt;&gt; s2;								</a:t>
            </a:r>
            <a:r>
              <a:rPr lang="en-US" altLang="zh-CN" sz="1800" smtClean="0">
                <a:solidFill>
                  <a:srgbClr val="00B0F0"/>
                </a:solidFill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ea typeface="仿宋" pitchFamily="49" charset="-122"/>
                <a:cs typeface="Times New Roman" pitchFamily="18" charset="0"/>
              </a:rPr>
              <a:t>创建一个</a:t>
            </a:r>
            <a:r>
              <a:rPr lang="en-US" altLang="zh-CN" sz="1800" smtClean="0">
                <a:solidFill>
                  <a:srgbClr val="00B0F0"/>
                </a:solidFill>
                <a:ea typeface="仿宋" pitchFamily="49" charset="-122"/>
                <a:cs typeface="Times New Roman" pitchFamily="18" charset="0"/>
              </a:rPr>
              <a:t>int</a:t>
            </a:r>
            <a:r>
              <a:rPr lang="zh-CN" altLang="zh-CN" sz="1800" smtClean="0">
                <a:solidFill>
                  <a:srgbClr val="00B0F0"/>
                </a:solidFill>
                <a:ea typeface="仿宋" pitchFamily="49" charset="-122"/>
                <a:cs typeface="Times New Roman" pitchFamily="18" charset="0"/>
              </a:rPr>
              <a:t>类型的空集合</a:t>
            </a:r>
            <a:r>
              <a:rPr lang="en-US" altLang="zh-CN" sz="1800" smtClean="0">
                <a:solidFill>
                  <a:srgbClr val="00B0F0"/>
                </a:solidFill>
                <a:ea typeface="仿宋" pitchFamily="49" charset="-122"/>
                <a:cs typeface="Times New Roman" pitchFamily="18" charset="0"/>
              </a:rPr>
              <a:t>s1</a:t>
            </a:r>
            <a:r>
              <a:rPr lang="zh-CN" altLang="zh-CN" sz="1800" smtClean="0">
                <a:solidFill>
                  <a:srgbClr val="00B0F0"/>
                </a:solidFill>
                <a:ea typeface="仿宋" pitchFamily="49" charset="-122"/>
                <a:cs typeface="Times New Roman" pitchFamily="18" charset="0"/>
              </a:rPr>
              <a:t>（排列方式是递减）</a:t>
            </a:r>
          </a:p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set&lt;int&gt; s3(s1);									</a:t>
            </a:r>
            <a:r>
              <a:rPr lang="en-US" altLang="zh-CN" sz="1800" smtClean="0">
                <a:solidFill>
                  <a:srgbClr val="00B0F0"/>
                </a:solidFill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ea typeface="仿宋" pitchFamily="49" charset="-122"/>
                <a:cs typeface="Times New Roman" pitchFamily="18" charset="0"/>
              </a:rPr>
              <a:t>创建一个与</a:t>
            </a:r>
            <a:r>
              <a:rPr lang="en-US" altLang="zh-CN" sz="1800" smtClean="0">
                <a:solidFill>
                  <a:srgbClr val="00B0F0"/>
                </a:solidFill>
                <a:ea typeface="仿宋" pitchFamily="49" charset="-122"/>
                <a:cs typeface="Times New Roman" pitchFamily="18" charset="0"/>
              </a:rPr>
              <a:t>s1</a:t>
            </a:r>
            <a:r>
              <a:rPr lang="zh-CN" altLang="zh-CN" sz="1800" smtClean="0">
                <a:solidFill>
                  <a:srgbClr val="00B0F0"/>
                </a:solidFill>
                <a:ea typeface="仿宋" pitchFamily="49" charset="-122"/>
                <a:cs typeface="Times New Roman" pitchFamily="18" charset="0"/>
              </a:rPr>
              <a:t>相同的集合</a:t>
            </a:r>
            <a:r>
              <a:rPr lang="en-US" altLang="zh-CN" sz="1800" smtClean="0">
                <a:solidFill>
                  <a:srgbClr val="00B0F0"/>
                </a:solidFill>
                <a:ea typeface="仿宋" pitchFamily="49" charset="-122"/>
                <a:cs typeface="Times New Roman" pitchFamily="18" charset="0"/>
              </a:rPr>
              <a:t>s3</a:t>
            </a:r>
            <a:endParaRPr lang="zh-CN" altLang="zh-CN" sz="1800" smtClean="0">
              <a:solidFill>
                <a:srgbClr val="00B0F0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36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357166"/>
            <a:ext cx="2500330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 set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的成员函数</a:t>
            </a:r>
            <a:endParaRPr lang="zh-CN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5720" y="1142984"/>
          <a:ext cx="8215368" cy="5334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143008"/>
                <a:gridCol w="1714511"/>
                <a:gridCol w="5357849"/>
              </a:tblGrid>
              <a:tr h="155473"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类型</a:t>
                      </a:r>
                    </a:p>
                  </a:txBody>
                  <a:tcPr marL="52472" marR="52472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成员函数</a:t>
                      </a:r>
                    </a:p>
                  </a:txBody>
                  <a:tcPr marL="52472" marR="52472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功能说明</a:t>
                      </a:r>
                    </a:p>
                  </a:txBody>
                  <a:tcPr marL="52472" marR="52472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5473"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容量</a:t>
                      </a:r>
                    </a:p>
                  </a:txBody>
                  <a:tcPr marL="52472" marR="52472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empty()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2472" marR="52472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判断容器是否为空</a:t>
                      </a:r>
                    </a:p>
                  </a:txBody>
                  <a:tcPr marL="52472" marR="52472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54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size()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2472" marR="52472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返回容器的长度</a:t>
                      </a:r>
                    </a:p>
                  </a:txBody>
                  <a:tcPr marL="52472" marR="52472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5473">
                <a:tc rowSpan="3"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更新</a:t>
                      </a:r>
                    </a:p>
                  </a:txBody>
                  <a:tcPr marL="52472" marR="52472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insert(e)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2472" marR="52472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插入元素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e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2472" marR="52472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54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erase()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2472" marR="52472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从容器删除一个或几个元素</a:t>
                      </a:r>
                    </a:p>
                  </a:txBody>
                  <a:tcPr marL="52472" marR="52472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54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clear()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2472" marR="52472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删除所有元素</a:t>
                      </a:r>
                    </a:p>
                  </a:txBody>
                  <a:tcPr marL="52472" marR="52472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5473">
                <a:tc rowSpan="4"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操作</a:t>
                      </a:r>
                    </a:p>
                  </a:txBody>
                  <a:tcPr marL="52472" marR="52472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count(k)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2472" marR="52472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返回容器中关键字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出现的次数，结果为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2472" marR="52472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9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find(k)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2472" marR="52472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如果容器中存在关键字为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的元素，返回该元素的迭代器，否则返回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set::end()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值</a:t>
                      </a:r>
                    </a:p>
                  </a:txBody>
                  <a:tcPr marL="52472" marR="52472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54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lower_bound(k)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2472" marR="52472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返回第一个关键字大于等于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的元素的迭代器</a:t>
                      </a:r>
                    </a:p>
                  </a:txBody>
                  <a:tcPr marL="52472" marR="52472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54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upper_bound(k)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2472" marR="52472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返回第一个关键字大于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的元素的迭代器</a:t>
                      </a:r>
                    </a:p>
                  </a:txBody>
                  <a:tcPr marL="52472" marR="52472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5473">
                <a:tc rowSpan="4"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迭代器</a:t>
                      </a:r>
                    </a:p>
                  </a:txBody>
                  <a:tcPr marL="52472" marR="52472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begin()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2472" marR="52472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返回当前容器中首元素的迭代器</a:t>
                      </a:r>
                    </a:p>
                  </a:txBody>
                  <a:tcPr marL="52472" marR="52472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54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end()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2472" marR="52472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返回当前容器中末尾元素的后一个元素的迭代器</a:t>
                      </a:r>
                    </a:p>
                  </a:txBody>
                  <a:tcPr marL="52472" marR="52472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54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rbegin()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2472" marR="52472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返回当前容器中末尾元素的迭代器</a:t>
                      </a:r>
                    </a:p>
                  </a:txBody>
                  <a:tcPr marL="52472" marR="52472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54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rend()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2472" marR="52472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返回当前容器中首元素的前一个元素的迭代器</a:t>
                      </a:r>
                    </a:p>
                  </a:txBody>
                  <a:tcPr marL="52472" marR="52472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37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357166"/>
            <a:ext cx="2143140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  set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的应用</a:t>
            </a:r>
            <a:endParaRPr lang="zh-CN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071546"/>
            <a:ext cx="8143932" cy="124649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+mn-lt"/>
                <a:ea typeface="楷体" pitchFamily="49" charset="-122"/>
                <a:cs typeface="Times New Roman" pitchFamily="18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latin typeface="+mn-lt"/>
                <a:ea typeface="楷体" pitchFamily="49" charset="-122"/>
                <a:cs typeface="Times New Roman" pitchFamily="18" charset="0"/>
              </a:rPr>
              <a:t>2-11</a:t>
            </a:r>
            <a:r>
              <a:rPr lang="zh-CN" altLang="zh-CN" sz="2000" smtClean="0">
                <a:solidFill>
                  <a:srgbClr val="FF0000"/>
                </a:solidFill>
                <a:latin typeface="+mn-lt"/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给定一个无序的整数序列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，设计一个算法求第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中不同的元素个数）大的整数（是指第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个不同值的元素），例如，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v=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），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=4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，结果为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48" y="2571744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3071810"/>
            <a:ext cx="7643866" cy="309315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topk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(vector&lt;int&gt;&amp;v,int k) 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set&lt;int,greater&lt;int&gt;&gt; s;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for(auto e:v)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s.insert(e);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auto it=s.begin(); 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定义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的迭代器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for(int i=1;i&lt;k;i++)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//it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向后移动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k-1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it++;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return *it;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38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357166"/>
            <a:ext cx="500066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2.7.4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映射容器</a:t>
            </a: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map/multimap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1357298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映射容器的元素类型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72" y="2000240"/>
            <a:ext cx="6858048" cy="155635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08000" rtlCol="0">
            <a:spAutoFit/>
          </a:bodyPr>
          <a:lstStyle/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struct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pair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内置的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pair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结构体类型</a:t>
            </a: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T first;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T second;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39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0395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2" name="组合 71"/>
          <p:cNvGrpSpPr/>
          <p:nvPr/>
        </p:nvGrpSpPr>
        <p:grpSpPr>
          <a:xfrm>
            <a:off x="1785918" y="1214422"/>
            <a:ext cx="1373664" cy="2298026"/>
            <a:chOff x="1785918" y="1214422"/>
            <a:chExt cx="1373664" cy="2298026"/>
          </a:xfrm>
        </p:grpSpPr>
        <p:sp>
          <p:nvSpPr>
            <p:cNvPr id="100393" name="Oval 41"/>
            <p:cNvSpPr>
              <a:spLocks noChangeArrowheads="1"/>
            </p:cNvSpPr>
            <p:nvPr/>
          </p:nvSpPr>
          <p:spPr bwMode="auto">
            <a:xfrm>
              <a:off x="2512819" y="1214422"/>
              <a:ext cx="294155" cy="31280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00392" name="Oval 40"/>
            <p:cNvSpPr>
              <a:spLocks noChangeArrowheads="1"/>
            </p:cNvSpPr>
            <p:nvPr/>
          </p:nvSpPr>
          <p:spPr bwMode="auto">
            <a:xfrm>
              <a:off x="2188495" y="1644069"/>
              <a:ext cx="294155" cy="31280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0391" name="Oval 39"/>
            <p:cNvSpPr>
              <a:spLocks noChangeArrowheads="1"/>
            </p:cNvSpPr>
            <p:nvPr/>
          </p:nvSpPr>
          <p:spPr bwMode="auto">
            <a:xfrm>
              <a:off x="2865427" y="1670750"/>
              <a:ext cx="294155" cy="31280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00390" name="Oval 38"/>
            <p:cNvSpPr>
              <a:spLocks noChangeArrowheads="1"/>
            </p:cNvSpPr>
            <p:nvPr/>
          </p:nvSpPr>
          <p:spPr bwMode="auto">
            <a:xfrm>
              <a:off x="2604271" y="2210799"/>
              <a:ext cx="294155" cy="31280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00389" name="Oval 37"/>
            <p:cNvSpPr>
              <a:spLocks noChangeArrowheads="1"/>
            </p:cNvSpPr>
            <p:nvPr/>
          </p:nvSpPr>
          <p:spPr bwMode="auto">
            <a:xfrm>
              <a:off x="1785918" y="2216319"/>
              <a:ext cx="294155" cy="31280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00388" name="Oval 36"/>
            <p:cNvSpPr>
              <a:spLocks noChangeArrowheads="1"/>
            </p:cNvSpPr>
            <p:nvPr/>
          </p:nvSpPr>
          <p:spPr bwMode="auto">
            <a:xfrm>
              <a:off x="2188495" y="2204359"/>
              <a:ext cx="294155" cy="31280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00387" name="Text Box 35"/>
            <p:cNvSpPr txBox="1">
              <a:spLocks noChangeArrowheads="1"/>
            </p:cNvSpPr>
            <p:nvPr/>
          </p:nvSpPr>
          <p:spPr bwMode="auto">
            <a:xfrm>
              <a:off x="1929224" y="3214686"/>
              <a:ext cx="1227298" cy="297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（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）一棵树</a:t>
              </a:r>
            </a:p>
          </p:txBody>
        </p:sp>
        <p:sp>
          <p:nvSpPr>
            <p:cNvPr id="100386" name="Oval 34"/>
            <p:cNvSpPr>
              <a:spLocks noChangeArrowheads="1"/>
            </p:cNvSpPr>
            <p:nvPr/>
          </p:nvSpPr>
          <p:spPr bwMode="auto">
            <a:xfrm>
              <a:off x="2188495" y="2729688"/>
              <a:ext cx="294155" cy="31280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00359" name="AutoShape 7"/>
            <p:cNvSpPr>
              <a:spLocks noChangeShapeType="1"/>
            </p:cNvSpPr>
            <p:nvPr/>
          </p:nvSpPr>
          <p:spPr bwMode="auto">
            <a:xfrm flipH="1">
              <a:off x="2335572" y="1481227"/>
              <a:ext cx="220616" cy="16284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0358" name="AutoShape 6"/>
            <p:cNvSpPr>
              <a:spLocks noChangeShapeType="1"/>
            </p:cNvSpPr>
            <p:nvPr/>
          </p:nvSpPr>
          <p:spPr bwMode="auto">
            <a:xfrm>
              <a:off x="2763605" y="1481227"/>
              <a:ext cx="248900" cy="18952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0357" name="AutoShape 5"/>
            <p:cNvSpPr>
              <a:spLocks noChangeShapeType="1"/>
            </p:cNvSpPr>
            <p:nvPr/>
          </p:nvSpPr>
          <p:spPr bwMode="auto">
            <a:xfrm flipH="1">
              <a:off x="1932995" y="1910874"/>
              <a:ext cx="298869" cy="30544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0356" name="AutoShape 4"/>
            <p:cNvSpPr>
              <a:spLocks noChangeShapeType="1"/>
            </p:cNvSpPr>
            <p:nvPr/>
          </p:nvSpPr>
          <p:spPr bwMode="auto">
            <a:xfrm>
              <a:off x="2335572" y="1956875"/>
              <a:ext cx="943" cy="24748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0355" name="AutoShape 3"/>
            <p:cNvSpPr>
              <a:spLocks noChangeShapeType="1"/>
            </p:cNvSpPr>
            <p:nvPr/>
          </p:nvSpPr>
          <p:spPr bwMode="auto">
            <a:xfrm>
              <a:off x="2439281" y="1910874"/>
              <a:ext cx="312068" cy="29992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0354" name="AutoShape 2"/>
            <p:cNvSpPr>
              <a:spLocks noChangeShapeType="1"/>
            </p:cNvSpPr>
            <p:nvPr/>
          </p:nvSpPr>
          <p:spPr bwMode="auto">
            <a:xfrm>
              <a:off x="2335572" y="2517165"/>
              <a:ext cx="943" cy="21252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85720" y="357166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）孩子链存储结构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5000628" y="1071546"/>
            <a:ext cx="2071702" cy="2437761"/>
            <a:chOff x="500034" y="1222164"/>
            <a:chExt cx="2071702" cy="2437761"/>
          </a:xfrm>
        </p:grpSpPr>
        <p:sp>
          <p:nvSpPr>
            <p:cNvPr id="50" name="Text Box 57"/>
            <p:cNvSpPr txBox="1">
              <a:spLocks noChangeArrowheads="1"/>
            </p:cNvSpPr>
            <p:nvPr/>
          </p:nvSpPr>
          <p:spPr bwMode="auto">
            <a:xfrm>
              <a:off x="500034" y="3420891"/>
              <a:ext cx="2071702" cy="239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（</a:t>
              </a:r>
              <a:r>
                <a:rPr kumimoji="0" lang="en-US" altLang="zh-CN" sz="1600" b="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b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）孩子链存储结构</a:t>
              </a:r>
            </a:p>
          </p:txBody>
        </p:sp>
        <p:grpSp>
          <p:nvGrpSpPr>
            <p:cNvPr id="51" name="Group 49"/>
            <p:cNvGrpSpPr>
              <a:grpSpLocks/>
            </p:cNvGrpSpPr>
            <p:nvPr/>
          </p:nvGrpSpPr>
          <p:grpSpPr bwMode="auto">
            <a:xfrm>
              <a:off x="1214954" y="1222164"/>
              <a:ext cx="872607" cy="301938"/>
              <a:chOff x="2361" y="4671"/>
              <a:chExt cx="902" cy="312"/>
            </a:xfrm>
          </p:grpSpPr>
          <p:sp>
            <p:nvSpPr>
              <p:cNvPr id="68" name="Rectangle 52"/>
              <p:cNvSpPr>
                <a:spLocks noChangeArrowheads="1"/>
              </p:cNvSpPr>
              <p:nvPr/>
            </p:nvSpPr>
            <p:spPr bwMode="auto">
              <a:xfrm>
                <a:off x="2361" y="4671"/>
                <a:ext cx="399" cy="312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69" name="Rectangle 51"/>
              <p:cNvSpPr>
                <a:spLocks noChangeArrowheads="1"/>
              </p:cNvSpPr>
              <p:nvPr/>
            </p:nvSpPr>
            <p:spPr bwMode="auto">
              <a:xfrm>
                <a:off x="3008" y="4671"/>
                <a:ext cx="255" cy="312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70" name="Rectangle 50"/>
              <p:cNvSpPr>
                <a:spLocks noChangeArrowheads="1"/>
              </p:cNvSpPr>
              <p:nvPr/>
            </p:nvSpPr>
            <p:spPr bwMode="auto">
              <a:xfrm>
                <a:off x="2755" y="4671"/>
                <a:ext cx="254" cy="312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endParaRPr>
              </a:p>
            </p:txBody>
          </p:sp>
        </p:grpSp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657722" y="1838620"/>
              <a:ext cx="385997" cy="30193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1283638" y="1838620"/>
              <a:ext cx="246690" cy="30193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4" name="Rectangle 46"/>
            <p:cNvSpPr>
              <a:spLocks noChangeArrowheads="1"/>
            </p:cNvSpPr>
            <p:nvPr/>
          </p:nvSpPr>
          <p:spPr bwMode="auto">
            <a:xfrm>
              <a:off x="1038882" y="1838620"/>
              <a:ext cx="245723" cy="30193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5" name="Rectangle 45"/>
            <p:cNvSpPr>
              <a:spLocks noChangeArrowheads="1"/>
            </p:cNvSpPr>
            <p:nvPr/>
          </p:nvSpPr>
          <p:spPr bwMode="auto">
            <a:xfrm>
              <a:off x="2064339" y="1838620"/>
              <a:ext cx="385997" cy="30193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56" name="Rectangle 44"/>
            <p:cNvSpPr>
              <a:spLocks noChangeArrowheads="1"/>
            </p:cNvSpPr>
            <p:nvPr/>
          </p:nvSpPr>
          <p:spPr bwMode="auto">
            <a:xfrm>
              <a:off x="550339" y="2463787"/>
              <a:ext cx="385997" cy="30193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7" name="Rectangle 43"/>
            <p:cNvSpPr>
              <a:spLocks noChangeArrowheads="1"/>
            </p:cNvSpPr>
            <p:nvPr/>
          </p:nvSpPr>
          <p:spPr bwMode="auto">
            <a:xfrm>
              <a:off x="1339748" y="3045404"/>
              <a:ext cx="385997" cy="30193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58" name="Rectangle 42"/>
            <p:cNvSpPr>
              <a:spLocks noChangeArrowheads="1"/>
            </p:cNvSpPr>
            <p:nvPr/>
          </p:nvSpPr>
          <p:spPr bwMode="auto">
            <a:xfrm>
              <a:off x="1772181" y="2463787"/>
              <a:ext cx="385997" cy="30193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59" name="Rectangle 41"/>
            <p:cNvSpPr>
              <a:spLocks noChangeArrowheads="1"/>
            </p:cNvSpPr>
            <p:nvPr/>
          </p:nvSpPr>
          <p:spPr bwMode="auto">
            <a:xfrm>
              <a:off x="1026306" y="2463787"/>
              <a:ext cx="385997" cy="30193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60" name="Rectangle 40"/>
            <p:cNvSpPr>
              <a:spLocks noChangeArrowheads="1"/>
            </p:cNvSpPr>
            <p:nvPr/>
          </p:nvSpPr>
          <p:spPr bwMode="auto">
            <a:xfrm>
              <a:off x="1407466" y="2463787"/>
              <a:ext cx="245723" cy="30193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1" name="AutoShape 39"/>
            <p:cNvSpPr>
              <a:spLocks noChangeShapeType="1"/>
            </p:cNvSpPr>
            <p:nvPr/>
          </p:nvSpPr>
          <p:spPr bwMode="auto">
            <a:xfrm flipH="1">
              <a:off x="1533230" y="2597336"/>
              <a:ext cx="4837" cy="44806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400"/>
                </a:lnSpc>
              </a:pPr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2" name="AutoShape 38"/>
            <p:cNvSpPr>
              <a:spLocks noChangeShapeType="1"/>
            </p:cNvSpPr>
            <p:nvPr/>
          </p:nvSpPr>
          <p:spPr bwMode="auto">
            <a:xfrm flipH="1">
              <a:off x="1407466" y="1367326"/>
              <a:ext cx="320213" cy="47129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400"/>
                </a:lnSpc>
              </a:pPr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" name="AutoShape 37"/>
            <p:cNvSpPr>
              <a:spLocks noChangeShapeType="1"/>
            </p:cNvSpPr>
            <p:nvPr/>
          </p:nvSpPr>
          <p:spPr bwMode="auto">
            <a:xfrm>
              <a:off x="1983077" y="1373133"/>
              <a:ext cx="274745" cy="46548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400"/>
                </a:lnSpc>
              </a:pPr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4" name="AutoShape 36"/>
            <p:cNvSpPr>
              <a:spLocks noChangeShapeType="1"/>
            </p:cNvSpPr>
            <p:nvPr/>
          </p:nvSpPr>
          <p:spPr bwMode="auto">
            <a:xfrm flipH="1">
              <a:off x="743822" y="2001202"/>
              <a:ext cx="435335" cy="46258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400"/>
                </a:lnSpc>
              </a:pPr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5" name="Rectangle 35"/>
            <p:cNvSpPr>
              <a:spLocks noChangeArrowheads="1"/>
            </p:cNvSpPr>
            <p:nvPr/>
          </p:nvSpPr>
          <p:spPr bwMode="auto">
            <a:xfrm>
              <a:off x="1533230" y="1838620"/>
              <a:ext cx="246690" cy="30193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6" name="AutoShape 34"/>
            <p:cNvSpPr>
              <a:spLocks noChangeShapeType="1"/>
            </p:cNvSpPr>
            <p:nvPr/>
          </p:nvSpPr>
          <p:spPr bwMode="auto">
            <a:xfrm flipH="1">
              <a:off x="1369737" y="1962492"/>
              <a:ext cx="55142" cy="47806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400"/>
                </a:lnSpc>
              </a:pPr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7" name="AutoShape 33"/>
            <p:cNvSpPr>
              <a:spLocks noChangeShapeType="1"/>
            </p:cNvSpPr>
            <p:nvPr/>
          </p:nvSpPr>
          <p:spPr bwMode="auto">
            <a:xfrm>
              <a:off x="1658026" y="1980880"/>
              <a:ext cx="307637" cy="48290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400"/>
                </a:lnSpc>
              </a:pPr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71" name="右箭头 70"/>
          <p:cNvSpPr/>
          <p:nvPr/>
        </p:nvSpPr>
        <p:spPr>
          <a:xfrm>
            <a:off x="3786182" y="2143116"/>
            <a:ext cx="428628" cy="285752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14348" y="3857628"/>
            <a:ext cx="7786742" cy="224676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struct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SonNode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孩子链存储结构结点类型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int data;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存放结点值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假设为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类型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vector&lt;SonNode*&gt; sons; 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指向孩子结点的指针向量</a:t>
            </a:r>
          </a:p>
          <a:p>
            <a:pPr algn="l" defTabSz="360000">
              <a:lnSpc>
                <a:spcPts val="2500"/>
              </a:lnSpc>
              <a:spcBef>
                <a:spcPts val="18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SonNode() {} 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构造函数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SonNode(char d):data(d) {}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重载构造函数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4348" y="1285860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58" y="571480"/>
            <a:ext cx="2857520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映射容器的特点</a:t>
            </a:r>
            <a:endParaRPr lang="zh-CN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2000240"/>
            <a:ext cx="7715304" cy="311880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mp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容器采用红黑树存储的，所以是按关键字有序的，默认情况下所有元素按关键字递增排列，按关键字查找的时间复杂度为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O(log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mp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容器通过关键字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key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来存储和读取元素，这些关键字与元素在容器中的位置无关，所以不提供顺序容器中的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push_front()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push_back()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pop_front()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pop_back()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操作。增加元素通过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insert()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实现，删除元素通过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erase()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实现。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由于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mp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容器中元素的关键字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key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是唯一的，向其中插入元素时，如果已经存在则不插入。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40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7158" y="571480"/>
            <a:ext cx="2643206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容器</a:t>
            </a:r>
            <a:endParaRPr lang="zh-CN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643050"/>
            <a:ext cx="7929618" cy="203132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map&lt;string,int&gt; mp1;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创建一个空映射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mp1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（排列方式是递增）</a:t>
            </a:r>
          </a:p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map&lt;int,int,greater&lt;int&gt;&gt; mp2;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创建一个空映射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mp2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（排列方式是递减）</a:t>
            </a:r>
          </a:p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map&lt;int,int,greater&lt;int&gt;&gt; mp3(mp2); 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创建一个与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mp2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相同的映射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mp3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41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714356"/>
            <a:ext cx="2643206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 map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的成员函数</a:t>
            </a:r>
            <a:endParaRPr lang="zh-CN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5719" y="1654188"/>
          <a:ext cx="8501124" cy="36322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785819"/>
                <a:gridCol w="1714512"/>
                <a:gridCol w="6000793"/>
              </a:tblGrid>
              <a:tr h="144082"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7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类型</a:t>
                      </a:r>
                    </a:p>
                  </a:txBody>
                  <a:tcPr marL="48628" marR="4862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7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成员函数</a:t>
                      </a: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7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功能说明</a:t>
                      </a: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82"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容量</a:t>
                      </a:r>
                    </a:p>
                  </a:txBody>
                  <a:tcPr marL="48628" marR="4862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empty()</a:t>
                      </a:r>
                      <a:endParaRPr lang="zh-CN" sz="17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判断容器是否为空</a:t>
                      </a: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size()</a:t>
                      </a:r>
                      <a:endParaRPr lang="zh-CN" sz="17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返回容器中实际元素个数</a:t>
                      </a: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163"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访问元素</a:t>
                      </a:r>
                    </a:p>
                  </a:txBody>
                  <a:tcPr marL="48628" marR="4862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map[k]</a:t>
                      </a:r>
                      <a:endParaRPr lang="zh-CN" sz="17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返回关键字为</a:t>
                      </a:r>
                      <a:r>
                        <a:rPr lang="en-US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zh-CN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的元素的引用，如果不存在这样的关键字，则以</a:t>
                      </a:r>
                      <a:r>
                        <a:rPr lang="en-US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zh-CN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作为关键字插入一个元</a:t>
                      </a:r>
                      <a:r>
                        <a:rPr lang="zh-CN" sz="1700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素（不适合</a:t>
                      </a:r>
                      <a:r>
                        <a:rPr lang="en-US" sz="1700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multimap</a:t>
                      </a:r>
                      <a:r>
                        <a:rPr lang="zh-CN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at[k]</a:t>
                      </a:r>
                      <a:endParaRPr lang="zh-CN" sz="17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同</a:t>
                      </a:r>
                      <a:r>
                        <a:rPr lang="en-US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map[k]</a:t>
                      </a:r>
                      <a:endParaRPr lang="zh-CN" sz="17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82">
                <a:tc rowSpan="5"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更新</a:t>
                      </a:r>
                    </a:p>
                  </a:txBody>
                  <a:tcPr marL="48628" marR="4862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insert(e)</a:t>
                      </a:r>
                      <a:endParaRPr lang="zh-CN" sz="17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插入一个元素</a:t>
                      </a:r>
                      <a:r>
                        <a:rPr lang="en-US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e</a:t>
                      </a:r>
                      <a:r>
                        <a:rPr lang="zh-CN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并返回该元素的位置</a:t>
                      </a: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erase(k)</a:t>
                      </a:r>
                      <a:endParaRPr lang="zh-CN" sz="17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从容器删除元素</a:t>
                      </a:r>
                      <a:r>
                        <a:rPr lang="en-US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k</a:t>
                      </a:r>
                      <a:endParaRPr lang="zh-CN" sz="17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erase(it)</a:t>
                      </a:r>
                      <a:endParaRPr lang="zh-CN" sz="17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从容器删除迭代器</a:t>
                      </a:r>
                      <a:r>
                        <a:rPr lang="en-US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it</a:t>
                      </a:r>
                      <a:r>
                        <a:rPr lang="zh-CN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指向的元素</a:t>
                      </a: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erase(beg,end)</a:t>
                      </a:r>
                      <a:endParaRPr lang="zh-CN" sz="17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从容器删除</a:t>
                      </a:r>
                      <a:r>
                        <a:rPr lang="en-US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[beg,end)</a:t>
                      </a:r>
                      <a:r>
                        <a:rPr lang="zh-CN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迭代器范围的元素</a:t>
                      </a: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clear()</a:t>
                      </a:r>
                      <a:endParaRPr lang="zh-CN" sz="17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删除所有元素</a:t>
                      </a: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42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5719" y="869976"/>
          <a:ext cx="8501124" cy="29718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785819"/>
                <a:gridCol w="1714512"/>
                <a:gridCol w="6000793"/>
              </a:tblGrid>
              <a:tr h="144082"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7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类型</a:t>
                      </a:r>
                    </a:p>
                  </a:txBody>
                  <a:tcPr marL="48628" marR="4862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7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成员函数</a:t>
                      </a: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7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功能说明</a:t>
                      </a: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82">
                <a:tc rowSpan="4"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操作</a:t>
                      </a:r>
                    </a:p>
                  </a:txBody>
                  <a:tcPr marL="48628" marR="4862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find(k)</a:t>
                      </a:r>
                      <a:endParaRPr lang="zh-CN" sz="17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在容器中查找关键字为</a:t>
                      </a:r>
                      <a:r>
                        <a:rPr lang="en-US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zh-CN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的元素</a:t>
                      </a: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count(k)</a:t>
                      </a:r>
                      <a:endParaRPr lang="zh-CN" sz="17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返回容器中关键字为</a:t>
                      </a:r>
                      <a:r>
                        <a:rPr lang="en-US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zh-CN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的元素个数，结果为</a:t>
                      </a:r>
                      <a:r>
                        <a:rPr lang="en-US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lang="zh-CN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7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lower_bound(k)</a:t>
                      </a:r>
                      <a:endParaRPr lang="zh-CN" sz="17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返回第一个关键字大于等于</a:t>
                      </a:r>
                      <a:r>
                        <a:rPr lang="en-US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zh-CN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的元素的迭代器</a:t>
                      </a: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upper_bound(k)</a:t>
                      </a:r>
                      <a:endParaRPr lang="zh-CN" sz="17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返回第一个关键字大于</a:t>
                      </a:r>
                      <a:r>
                        <a:rPr lang="en-US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zh-CN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的元素的迭代器</a:t>
                      </a: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82">
                <a:tc rowSpan="4"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迭代器</a:t>
                      </a:r>
                    </a:p>
                  </a:txBody>
                  <a:tcPr marL="48628" marR="4862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begin()</a:t>
                      </a:r>
                      <a:endParaRPr lang="zh-CN" sz="17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返回当前容器中首元素的迭代器</a:t>
                      </a: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end()</a:t>
                      </a:r>
                      <a:endParaRPr lang="zh-CN" sz="17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返回当前容器中末尾元素的后一个元素的迭代器</a:t>
                      </a: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rbegin()</a:t>
                      </a:r>
                      <a:endParaRPr lang="zh-CN" sz="17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返回当前容器中末尾元素的迭代器</a:t>
                      </a: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rend()</a:t>
                      </a:r>
                      <a:endParaRPr lang="zh-CN" sz="17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返回当前容器中首元素的前一个元素的迭代器</a:t>
                      </a:r>
                    </a:p>
                  </a:txBody>
                  <a:tcPr marL="48628" marR="4862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43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85864"/>
            <a:ext cx="2643206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  map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的应用</a:t>
            </a:r>
            <a:endParaRPr lang="zh-CN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757368"/>
            <a:ext cx="8072494" cy="1528624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2-12</a:t>
            </a:r>
            <a:r>
              <a:rPr lang="zh-CN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给定一个无序的整数序列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，设计一个算法求其中最大的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中不同的元素个数）个整数（是指最大的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个不同值的整数）出现的次数，例如，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v=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，结果为（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），表示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出现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出现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出现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44" y="3429000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2571744"/>
            <a:ext cx="7643866" cy="407060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vector&lt;int&gt;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topck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(vector&lt;int&gt;&amp;v,int k) 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	vector&lt;int&gt; ans; 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存放结果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map&lt;int,int,greater&lt;int&gt;&gt; mp;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for(auto e:v)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mp[e]++;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auto it=mp.begin(); 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定义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mp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的迭代器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for(int i=1;i&lt;=k;i++) 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求前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个最大整数及其出现次数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	ans.push_back(it-&gt;first);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ans.push_back(it-&gt;second);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it++;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return ans;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44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1285860"/>
            <a:ext cx="300039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2.8.1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哈希表基础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2071678"/>
            <a:ext cx="2571768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哈希表的定义</a:t>
            </a:r>
            <a:endParaRPr lang="zh-CN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>
            <a:hlinkClick r:id="" action="ppaction://noaction"/>
          </p:cNvPr>
          <p:cNvSpPr txBox="1"/>
          <p:nvPr/>
        </p:nvSpPr>
        <p:spPr>
          <a:xfrm>
            <a:off x="2571736" y="428604"/>
            <a:ext cx="285752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2.8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哈希表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2786058"/>
            <a:ext cx="757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哈希表是一种使用哈希函数将关键字映射到存储地址的数据结构。</a:t>
            </a:r>
            <a:endParaRPr lang="zh-CN" altLang="en-US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960454" y="4661662"/>
            <a:ext cx="324000" cy="324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l"/>
            <a:endParaRPr lang="zh-CN" altLang="en-US" sz="1800"/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1247604" y="4877562"/>
            <a:ext cx="324000" cy="324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l"/>
            <a:endParaRPr lang="zh-CN" altLang="en-US" sz="1800"/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1392254" y="5204882"/>
            <a:ext cx="324000" cy="324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l"/>
            <a:endParaRPr lang="zh-CN" altLang="en-US" sz="1800"/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1679591" y="4588637"/>
            <a:ext cx="324000" cy="324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l"/>
            <a:endParaRPr lang="zh-CN" altLang="en-US" sz="1800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960454" y="5453825"/>
            <a:ext cx="324000" cy="324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l"/>
            <a:endParaRPr lang="zh-CN" altLang="en-US" sz="1800"/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1752616" y="5380800"/>
            <a:ext cx="324000" cy="324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l"/>
            <a:endParaRPr lang="zh-CN" altLang="en-US" sz="1800"/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2112979" y="5022025"/>
            <a:ext cx="324000" cy="324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l"/>
            <a:endParaRPr lang="zh-CN" altLang="en-US" sz="1800"/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1608154" y="5814187"/>
            <a:ext cx="324000" cy="324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l"/>
            <a:endParaRPr lang="zh-CN" altLang="en-US" sz="1800"/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2184416" y="4661662"/>
            <a:ext cx="324000" cy="324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l"/>
            <a:endParaRPr lang="zh-CN" altLang="en-US" sz="1800"/>
          </a:p>
        </p:txBody>
      </p:sp>
      <p:sp>
        <p:nvSpPr>
          <p:cNvPr id="18" name="AutoShape 11"/>
          <p:cNvSpPr>
            <a:spLocks noChangeArrowheads="1"/>
          </p:cNvSpPr>
          <p:nvPr/>
        </p:nvSpPr>
        <p:spPr bwMode="auto">
          <a:xfrm>
            <a:off x="2832116" y="5457855"/>
            <a:ext cx="1597008" cy="185723"/>
          </a:xfrm>
          <a:prstGeom prst="rightArrow">
            <a:avLst>
              <a:gd name="adj1" fmla="val 50000"/>
              <a:gd name="adj2" fmla="val 14989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l"/>
            <a:endParaRPr lang="zh-CN" altLang="en-US" sz="1800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857488" y="5000636"/>
            <a:ext cx="2016125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哈希函数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endParaRPr lang="zh-CN" altLang="en-US" sz="1800" i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" name="AutoShape 13"/>
          <p:cNvSpPr>
            <a:spLocks noChangeAspect="1" noChangeArrowheads="1"/>
          </p:cNvSpPr>
          <p:nvPr/>
        </p:nvSpPr>
        <p:spPr bwMode="auto">
          <a:xfrm>
            <a:off x="5280041" y="5048548"/>
            <a:ext cx="1649413" cy="1159409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144000" bIns="144000" anchor="ctr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存储</a:t>
            </a:r>
            <a:endParaRPr lang="en-US" altLang="zh-CN" sz="18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地址</a:t>
            </a:r>
            <a:endParaRPr lang="zh-CN" altLang="en-US" sz="180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2622554" y="5929330"/>
            <a:ext cx="2592388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存储地址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(key)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7224" y="3571876"/>
            <a:ext cx="221457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个元素（对象）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0562" y="3758010"/>
            <a:ext cx="342902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≥</a:t>
            </a:r>
            <a:r>
              <a:rPr kumimoji="1" lang="en-US" altLang="zh-CN" sz="1800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）的连续内存单元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rot="5400000">
            <a:off x="1442421" y="4157866"/>
            <a:ext cx="544117" cy="0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5915857" y="4485517"/>
            <a:ext cx="600022" cy="1588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45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428604"/>
            <a:ext cx="3357586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构造哈希函数的方法</a:t>
            </a:r>
            <a:endParaRPr lang="zh-CN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1571612"/>
            <a:ext cx="7215238" cy="235291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+mj-lt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FF0000"/>
                </a:solidFill>
                <a:latin typeface="+mj-lt"/>
                <a:ea typeface="微软雅黑" pitchFamily="34" charset="-122"/>
                <a:cs typeface="Times New Roman" pitchFamily="18" charset="0"/>
              </a:rPr>
              <a:t>）直接定址法</a:t>
            </a:r>
          </a:p>
          <a:p>
            <a:pPr algn="l">
              <a:lnSpc>
                <a:spcPct val="100000"/>
              </a:lnSpc>
            </a:pP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00000"/>
              </a:lnSpc>
            </a:pPr>
            <a:endParaRPr lang="en-US" altLang="zh-CN" sz="200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）除留余数法</a:t>
            </a:r>
            <a:endParaRPr lang="en-US" altLang="zh-CN" sz="2000" smtClean="0">
              <a:solidFill>
                <a:srgbClr val="FF0000"/>
              </a:solidFill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h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)=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mod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mod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为求余运算，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</a:t>
            </a:r>
            <a:r>
              <a:rPr lang="zh-CN" altLang="zh-CN" sz="18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46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332611"/>
            <a:ext cx="2928958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哈希冲突解决方法</a:t>
            </a:r>
            <a:endParaRPr lang="zh-CN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14348" y="2288172"/>
            <a:ext cx="7858180" cy="1998084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发生冲突的地址（设为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，依次</a:t>
            </a:r>
            <a:r>
              <a:rPr kumimoji="1"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循环探测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的下一个地址（当到达下标为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的哈希表表尾时，下一个探测的地址是表首地址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），直到找到一个空闲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单元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为止。</a:t>
            </a:r>
            <a:endParaRPr kumimoji="1"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描述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公式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 </a:t>
            </a:r>
            <a:r>
              <a:rPr kumimoji="1" lang="en-US" altLang="zh-CN" sz="1800" i="1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baseline="-3000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i="1" baseline="-30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800" i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i="1" baseline="-30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baseline="-30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+1) mod </a:t>
            </a:r>
            <a:r>
              <a:rPr kumimoji="1" lang="en-US" altLang="zh-CN" sz="18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dirty="0" err="1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≤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err="1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≤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72" y="1714488"/>
            <a:ext cx="1714512" cy="453183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线性探测法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428728" y="48577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zh-CN" alt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椭圆 8"/>
          <p:cNvSpPr/>
          <p:nvPr/>
        </p:nvSpPr>
        <p:spPr>
          <a:xfrm>
            <a:off x="4786314" y="5719778"/>
            <a:ext cx="108000" cy="1428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949960" y="5719778"/>
            <a:ext cx="108000" cy="1428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345118" y="5719778"/>
            <a:ext cx="108000" cy="1428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607140" y="5719778"/>
            <a:ext cx="108000" cy="1428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151706" y="5719778"/>
            <a:ext cx="108000" cy="1428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677918" y="5643578"/>
            <a:ext cx="108000" cy="1428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cxnSp>
        <p:nvCxnSpPr>
          <p:cNvPr id="15" name="直接箭头连接符 14"/>
          <p:cNvCxnSpPr>
            <a:stCxn id="9" idx="6"/>
            <a:endCxn id="11" idx="2"/>
          </p:cNvCxnSpPr>
          <p:nvPr/>
        </p:nvCxnSpPr>
        <p:spPr>
          <a:xfrm>
            <a:off x="4894314" y="5791216"/>
            <a:ext cx="450804" cy="1588"/>
          </a:xfrm>
          <a:prstGeom prst="straightConnector1">
            <a:avLst/>
          </a:prstGeom>
          <a:ln w="19050">
            <a:solidFill>
              <a:srgbClr val="CC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486456" y="5799154"/>
            <a:ext cx="450804" cy="1588"/>
          </a:xfrm>
          <a:prstGeom prst="straightConnector1">
            <a:avLst/>
          </a:prstGeom>
          <a:ln w="19050">
            <a:solidFill>
              <a:srgbClr val="CC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121460" y="5799154"/>
            <a:ext cx="450804" cy="1588"/>
          </a:xfrm>
          <a:prstGeom prst="straightConnector1">
            <a:avLst/>
          </a:prstGeom>
          <a:ln w="19050">
            <a:solidFill>
              <a:srgbClr val="CC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726302" y="5786454"/>
            <a:ext cx="450804" cy="1588"/>
          </a:xfrm>
          <a:prstGeom prst="straightConnector1">
            <a:avLst/>
          </a:prstGeom>
          <a:ln w="19050">
            <a:solidFill>
              <a:srgbClr val="CC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任意多边形 19"/>
          <p:cNvSpPr/>
          <p:nvPr/>
        </p:nvSpPr>
        <p:spPr>
          <a:xfrm>
            <a:off x="1747834" y="5808670"/>
            <a:ext cx="5486400" cy="263536"/>
          </a:xfrm>
          <a:custGeom>
            <a:avLst/>
            <a:gdLst>
              <a:gd name="connsiteX0" fmla="*/ 5486400 w 5486400"/>
              <a:gd name="connsiteY0" fmla="*/ 12700 h 292100"/>
              <a:gd name="connsiteX1" fmla="*/ 5422900 w 5486400"/>
              <a:gd name="connsiteY1" fmla="*/ 292100 h 292100"/>
              <a:gd name="connsiteX2" fmla="*/ 203200 w 5486400"/>
              <a:gd name="connsiteY2" fmla="*/ 228600 h 292100"/>
              <a:gd name="connsiteX3" fmla="*/ 0 w 5486400"/>
              <a:gd name="connsiteY3" fmla="*/ 0 h 292100"/>
              <a:gd name="connsiteX0" fmla="*/ 5486400 w 5486400"/>
              <a:gd name="connsiteY0" fmla="*/ 12700 h 263536"/>
              <a:gd name="connsiteX1" fmla="*/ 5395934 w 5486400"/>
              <a:gd name="connsiteY1" fmla="*/ 263536 h 263536"/>
              <a:gd name="connsiteX2" fmla="*/ 203200 w 5486400"/>
              <a:gd name="connsiteY2" fmla="*/ 228600 h 263536"/>
              <a:gd name="connsiteX3" fmla="*/ 0 w 5486400"/>
              <a:gd name="connsiteY3" fmla="*/ 0 h 26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63536">
                <a:moveTo>
                  <a:pt x="5486400" y="12700"/>
                </a:moveTo>
                <a:lnTo>
                  <a:pt x="5395934" y="263536"/>
                </a:lnTo>
                <a:lnTo>
                  <a:pt x="203200" y="228600"/>
                </a:lnTo>
                <a:lnTo>
                  <a:pt x="0" y="0"/>
                </a:lnTo>
              </a:path>
            </a:pathLst>
          </a:custGeom>
          <a:ln w="19050">
            <a:solidFill>
              <a:srgbClr val="CC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0034" y="1100064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开放定址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法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47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000100" y="1285860"/>
            <a:ext cx="7400980" cy="1021406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发生冲突时前后查找空位置。</a:t>
            </a:r>
            <a:endParaRPr kumimoji="1"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描述公式为：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baseline="-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i="1" baseline="-30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baseline="-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±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mod 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dirty="0" err="1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err="1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kumimoji="1" lang="en-US" altLang="zh-CN" sz="1800" i="1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142976" y="2857496"/>
          <a:ext cx="6096000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0</a:t>
                      </a:r>
                      <a:endParaRPr lang="zh-CN" alt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1</a:t>
                      </a:r>
                      <a:endParaRPr lang="zh-CN" alt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2</a:t>
                      </a:r>
                      <a:endParaRPr lang="zh-CN" alt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3</a:t>
                      </a:r>
                      <a:endParaRPr lang="zh-CN" alt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4</a:t>
                      </a:r>
                      <a:endParaRPr lang="zh-CN" alt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5</a:t>
                      </a:r>
                      <a:endParaRPr lang="zh-CN" alt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6</a:t>
                      </a:r>
                      <a:endParaRPr lang="zh-CN" alt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7</a:t>
                      </a:r>
                      <a:endParaRPr lang="zh-CN" alt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8</a:t>
                      </a:r>
                      <a:endParaRPr lang="zh-CN" alt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9</a:t>
                      </a:r>
                      <a:endParaRPr lang="zh-CN" alt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*</a:t>
                      </a:r>
                      <a:endParaRPr lang="zh-CN" altLang="en-US" sz="1600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*</a:t>
                      </a:r>
                      <a:endParaRPr lang="zh-CN" altLang="en-US" sz="1600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*</a:t>
                      </a:r>
                      <a:endParaRPr lang="zh-CN" altLang="en-US" sz="1600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*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*</a:t>
                      </a:r>
                      <a:endParaRPr lang="zh-CN" altLang="en-US" sz="1600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*</a:t>
                      </a:r>
                      <a:endParaRPr lang="zh-CN" altLang="en-US" sz="1600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*</a:t>
                      </a:r>
                      <a:endParaRPr lang="zh-CN" altLang="en-US" sz="1600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*</a:t>
                      </a:r>
                      <a:endParaRPr lang="zh-CN" altLang="en-US" sz="1600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椭圆 9"/>
          <p:cNvSpPr/>
          <p:nvPr/>
        </p:nvSpPr>
        <p:spPr>
          <a:xfrm>
            <a:off x="5072066" y="3786190"/>
            <a:ext cx="108000" cy="1428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800"/>
          </a:p>
        </p:txBody>
      </p:sp>
      <p:sp>
        <p:nvSpPr>
          <p:cNvPr id="11" name="椭圆 10"/>
          <p:cNvSpPr/>
          <p:nvPr/>
        </p:nvSpPr>
        <p:spPr>
          <a:xfrm>
            <a:off x="3846458" y="4000504"/>
            <a:ext cx="108000" cy="1428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800"/>
          </a:p>
        </p:txBody>
      </p:sp>
      <p:sp>
        <p:nvSpPr>
          <p:cNvPr id="12" name="椭圆 11"/>
          <p:cNvSpPr/>
          <p:nvPr/>
        </p:nvSpPr>
        <p:spPr>
          <a:xfrm>
            <a:off x="6892892" y="4286256"/>
            <a:ext cx="108000" cy="1428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800"/>
          </a:p>
        </p:txBody>
      </p:sp>
      <p:sp>
        <p:nvSpPr>
          <p:cNvPr id="13" name="椭圆 12"/>
          <p:cNvSpPr/>
          <p:nvPr/>
        </p:nvSpPr>
        <p:spPr>
          <a:xfrm>
            <a:off x="2035108" y="4572008"/>
            <a:ext cx="108000" cy="1428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800"/>
          </a:p>
        </p:txBody>
      </p:sp>
      <p:cxnSp>
        <p:nvCxnSpPr>
          <p:cNvPr id="14" name="直接箭头连接符 13"/>
          <p:cNvCxnSpPr>
            <a:endCxn id="10" idx="1"/>
          </p:cNvCxnSpPr>
          <p:nvPr/>
        </p:nvCxnSpPr>
        <p:spPr>
          <a:xfrm>
            <a:off x="4572000" y="3643314"/>
            <a:ext cx="515882" cy="163800"/>
          </a:xfrm>
          <a:prstGeom prst="straightConnector1">
            <a:avLst/>
          </a:prstGeom>
          <a:ln w="19050">
            <a:solidFill>
              <a:srgbClr val="CC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3"/>
            <a:endCxn id="11" idx="7"/>
          </p:cNvCxnSpPr>
          <p:nvPr/>
        </p:nvCxnSpPr>
        <p:spPr>
          <a:xfrm rot="5400000">
            <a:off x="4456619" y="3390165"/>
            <a:ext cx="113286" cy="1149240"/>
          </a:xfrm>
          <a:prstGeom prst="straightConnector1">
            <a:avLst/>
          </a:prstGeom>
          <a:ln w="19050">
            <a:solidFill>
              <a:srgbClr val="CC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5"/>
            <a:endCxn id="12" idx="2"/>
          </p:cNvCxnSpPr>
          <p:nvPr/>
        </p:nvCxnSpPr>
        <p:spPr>
          <a:xfrm rot="16200000" flipH="1">
            <a:off x="5298148" y="2762950"/>
            <a:ext cx="235238" cy="2954250"/>
          </a:xfrm>
          <a:prstGeom prst="straightConnector1">
            <a:avLst/>
          </a:prstGeom>
          <a:ln w="19050">
            <a:solidFill>
              <a:srgbClr val="CC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2"/>
            <a:endCxn id="13" idx="6"/>
          </p:cNvCxnSpPr>
          <p:nvPr/>
        </p:nvCxnSpPr>
        <p:spPr>
          <a:xfrm rot="10800000" flipV="1">
            <a:off x="2143108" y="4357694"/>
            <a:ext cx="4749784" cy="285752"/>
          </a:xfrm>
          <a:prstGeom prst="straightConnector1">
            <a:avLst/>
          </a:prstGeom>
          <a:ln w="19050">
            <a:solidFill>
              <a:srgbClr val="CC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4500562" y="3584576"/>
            <a:ext cx="108000" cy="1428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800"/>
          </a:p>
        </p:txBody>
      </p:sp>
      <p:sp>
        <p:nvSpPr>
          <p:cNvPr id="20" name="TextBox 19"/>
          <p:cNvSpPr txBox="1"/>
          <p:nvPr/>
        </p:nvSpPr>
        <p:spPr>
          <a:xfrm>
            <a:off x="571472" y="571480"/>
            <a:ext cx="1714512" cy="453183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平方探测法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48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37"/>
          <p:cNvSpPr>
            <a:spLocks noChangeArrowheads="1"/>
          </p:cNvSpPr>
          <p:nvPr/>
        </p:nvSpPr>
        <p:spPr bwMode="auto">
          <a:xfrm>
            <a:off x="1802326" y="2255195"/>
            <a:ext cx="670464" cy="331363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451502" y="2323417"/>
            <a:ext cx="146177" cy="2339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714348" y="1936599"/>
            <a:ext cx="310966" cy="205123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哈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希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地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址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空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间</a:t>
            </a:r>
          </a:p>
        </p:txBody>
      </p:sp>
      <p:sp>
        <p:nvSpPr>
          <p:cNvPr id="7" name="Rectangle 34"/>
          <p:cNvSpPr>
            <a:spLocks noChangeArrowheads="1"/>
          </p:cNvSpPr>
          <p:nvPr/>
        </p:nvSpPr>
        <p:spPr bwMode="auto">
          <a:xfrm>
            <a:off x="2959072" y="2255195"/>
            <a:ext cx="900449" cy="331363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0" lang="en-US" altLang="zh-CN" sz="160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855623" y="2255195"/>
            <a:ext cx="484332" cy="331363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Rectangle 32"/>
          <p:cNvSpPr>
            <a:spLocks noChangeArrowheads="1"/>
          </p:cNvSpPr>
          <p:nvPr/>
        </p:nvSpPr>
        <p:spPr bwMode="auto">
          <a:xfrm>
            <a:off x="4605997" y="2255195"/>
            <a:ext cx="900449" cy="331363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0" lang="en-US" altLang="zh-CN" sz="160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</p:txBody>
      </p:sp>
      <p:sp>
        <p:nvSpPr>
          <p:cNvPr id="10" name="Rectangle 31"/>
          <p:cNvSpPr>
            <a:spLocks noChangeArrowheads="1"/>
          </p:cNvSpPr>
          <p:nvPr/>
        </p:nvSpPr>
        <p:spPr bwMode="auto">
          <a:xfrm>
            <a:off x="5502548" y="2255195"/>
            <a:ext cx="484332" cy="331363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AutoShape 30"/>
          <p:cNvSpPr>
            <a:spLocks noChangeShapeType="1"/>
          </p:cNvSpPr>
          <p:nvPr/>
        </p:nvSpPr>
        <p:spPr bwMode="auto">
          <a:xfrm flipV="1">
            <a:off x="2145355" y="2420877"/>
            <a:ext cx="813718" cy="97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AutoShape 29"/>
          <p:cNvSpPr>
            <a:spLocks noChangeShapeType="1"/>
          </p:cNvSpPr>
          <p:nvPr/>
        </p:nvSpPr>
        <p:spPr bwMode="auto">
          <a:xfrm flipV="1">
            <a:off x="4211320" y="2420877"/>
            <a:ext cx="386881" cy="97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AutoShape 28"/>
          <p:cNvSpPr>
            <a:spLocks noChangeShapeType="1"/>
          </p:cNvSpPr>
          <p:nvPr/>
        </p:nvSpPr>
        <p:spPr bwMode="auto">
          <a:xfrm flipV="1">
            <a:off x="5848500" y="2420877"/>
            <a:ext cx="386881" cy="97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6313342" y="2323417"/>
            <a:ext cx="320614" cy="2339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itchFamily="49" charset="0"/>
              </a:rPr>
              <a:t>…</a:t>
            </a:r>
          </a:p>
        </p:txBody>
      </p:sp>
      <p:sp>
        <p:nvSpPr>
          <p:cNvPr id="15" name="AutoShape 26"/>
          <p:cNvSpPr>
            <a:spLocks/>
          </p:cNvSpPr>
          <p:nvPr/>
        </p:nvSpPr>
        <p:spPr bwMode="auto">
          <a:xfrm rot="5400000">
            <a:off x="4790174" y="543941"/>
            <a:ext cx="139367" cy="3170088"/>
          </a:xfrm>
          <a:prstGeom prst="leftBrace">
            <a:avLst>
              <a:gd name="adj1" fmla="val 189569"/>
              <a:gd name="adj2" fmla="val 50000"/>
            </a:avLst>
          </a:prstGeom>
          <a:ln w="12700">
            <a:headEnd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3804807" y="1650847"/>
            <a:ext cx="2195953" cy="2857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0" lang="en-US" altLang="zh-CN" sz="1600" b="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0" lang="en-US" altLang="zh-CN" sz="1600" b="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itchFamily="49" charset="0"/>
              </a:rPr>
              <a:t>…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802326" y="3235640"/>
            <a:ext cx="670464" cy="331363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1451502" y="3311659"/>
            <a:ext cx="146177" cy="2339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2968817" y="3235640"/>
            <a:ext cx="900449" cy="331363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0" lang="en-US" altLang="zh-CN" sz="160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3865368" y="3235640"/>
            <a:ext cx="484332" cy="331363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4615743" y="3235640"/>
            <a:ext cx="900449" cy="331363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0" lang="en-US" altLang="zh-CN" sz="160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5512294" y="3235640"/>
            <a:ext cx="484332" cy="331363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AutoShape 18"/>
          <p:cNvSpPr>
            <a:spLocks noChangeShapeType="1"/>
          </p:cNvSpPr>
          <p:nvPr/>
        </p:nvSpPr>
        <p:spPr bwMode="auto">
          <a:xfrm flipV="1">
            <a:off x="2155100" y="3401322"/>
            <a:ext cx="813718" cy="97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" name="AutoShape 17"/>
          <p:cNvSpPr>
            <a:spLocks noChangeShapeType="1"/>
          </p:cNvSpPr>
          <p:nvPr/>
        </p:nvSpPr>
        <p:spPr bwMode="auto">
          <a:xfrm flipV="1">
            <a:off x="4221065" y="3401322"/>
            <a:ext cx="386881" cy="97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6" name="AutoShape 16"/>
          <p:cNvSpPr>
            <a:spLocks noChangeShapeType="1"/>
          </p:cNvSpPr>
          <p:nvPr/>
        </p:nvSpPr>
        <p:spPr bwMode="auto">
          <a:xfrm flipV="1">
            <a:off x="5858245" y="3401322"/>
            <a:ext cx="386881" cy="97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6323088" y="3303862"/>
            <a:ext cx="320614" cy="2339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itchFamily="49" charset="0"/>
              </a:rPr>
              <a:t>…</a:t>
            </a:r>
          </a:p>
        </p:txBody>
      </p:sp>
      <p:sp>
        <p:nvSpPr>
          <p:cNvPr id="28" name="AutoShape 14"/>
          <p:cNvSpPr>
            <a:spLocks/>
          </p:cNvSpPr>
          <p:nvPr/>
        </p:nvSpPr>
        <p:spPr bwMode="auto">
          <a:xfrm rot="16200000">
            <a:off x="4790174" y="2135751"/>
            <a:ext cx="139367" cy="3170088"/>
          </a:xfrm>
          <a:prstGeom prst="leftBrace">
            <a:avLst>
              <a:gd name="adj1" fmla="val 189569"/>
              <a:gd name="adj2" fmla="val 50000"/>
            </a:avLst>
          </a:prstGeom>
          <a:ln w="12700">
            <a:headEnd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3804807" y="3936864"/>
            <a:ext cx="2186209" cy="2857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0" lang="en-US" altLang="zh-CN" sz="1600" b="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0" lang="en-US" altLang="zh-CN" sz="1600" b="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itchFamily="49" charset="0"/>
              </a:rPr>
              <a:t>…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1802326" y="2588507"/>
            <a:ext cx="670464" cy="647133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90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┇</a:t>
            </a: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1802326" y="1775693"/>
            <a:ext cx="670464" cy="479502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54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┇</a:t>
            </a: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1802326" y="1444330"/>
            <a:ext cx="670464" cy="331363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itchFamily="49" charset="0"/>
              </a:rPr>
              <a:t>…</a:t>
            </a: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1495355" y="1493060"/>
            <a:ext cx="146177" cy="2339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1802326" y="3574800"/>
            <a:ext cx="670464" cy="383991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┇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1802326" y="3954893"/>
            <a:ext cx="670464" cy="331363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itchFamily="49" charset="0"/>
              </a:rPr>
              <a:t>…</a:t>
            </a: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1389133" y="4003623"/>
            <a:ext cx="388830" cy="2339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1475865" y="1937476"/>
            <a:ext cx="155922" cy="2339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┇</a:t>
            </a: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1475865" y="2818512"/>
            <a:ext cx="155922" cy="2339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┇</a:t>
            </a: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1475865" y="3699548"/>
            <a:ext cx="155922" cy="2339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┇</a:t>
            </a:r>
          </a:p>
        </p:txBody>
      </p:sp>
      <p:sp>
        <p:nvSpPr>
          <p:cNvPr id="40" name="AutoShape 2"/>
          <p:cNvSpPr>
            <a:spLocks/>
          </p:cNvSpPr>
          <p:nvPr/>
        </p:nvSpPr>
        <p:spPr bwMode="auto">
          <a:xfrm>
            <a:off x="1156225" y="1648995"/>
            <a:ext cx="165667" cy="2455986"/>
          </a:xfrm>
          <a:prstGeom prst="leftBrace">
            <a:avLst>
              <a:gd name="adj1" fmla="val 123529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2910" y="357166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）拉链法</a:t>
            </a: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49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0395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71"/>
          <p:cNvGrpSpPr/>
          <p:nvPr/>
        </p:nvGrpSpPr>
        <p:grpSpPr>
          <a:xfrm>
            <a:off x="1785918" y="857232"/>
            <a:ext cx="1373664" cy="2298026"/>
            <a:chOff x="1785918" y="1214422"/>
            <a:chExt cx="1373664" cy="2298026"/>
          </a:xfrm>
        </p:grpSpPr>
        <p:sp>
          <p:nvSpPr>
            <p:cNvPr id="100393" name="Oval 41"/>
            <p:cNvSpPr>
              <a:spLocks noChangeArrowheads="1"/>
            </p:cNvSpPr>
            <p:nvPr/>
          </p:nvSpPr>
          <p:spPr bwMode="auto">
            <a:xfrm>
              <a:off x="2512819" y="1214422"/>
              <a:ext cx="294155" cy="31280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00392" name="Oval 40"/>
            <p:cNvSpPr>
              <a:spLocks noChangeArrowheads="1"/>
            </p:cNvSpPr>
            <p:nvPr/>
          </p:nvSpPr>
          <p:spPr bwMode="auto">
            <a:xfrm>
              <a:off x="2188495" y="1644069"/>
              <a:ext cx="294155" cy="31280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0391" name="Oval 39"/>
            <p:cNvSpPr>
              <a:spLocks noChangeArrowheads="1"/>
            </p:cNvSpPr>
            <p:nvPr/>
          </p:nvSpPr>
          <p:spPr bwMode="auto">
            <a:xfrm>
              <a:off x="2865427" y="1670750"/>
              <a:ext cx="294155" cy="31280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00390" name="Oval 38"/>
            <p:cNvSpPr>
              <a:spLocks noChangeArrowheads="1"/>
            </p:cNvSpPr>
            <p:nvPr/>
          </p:nvSpPr>
          <p:spPr bwMode="auto">
            <a:xfrm>
              <a:off x="2604271" y="2210799"/>
              <a:ext cx="294155" cy="31280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00389" name="Oval 37"/>
            <p:cNvSpPr>
              <a:spLocks noChangeArrowheads="1"/>
            </p:cNvSpPr>
            <p:nvPr/>
          </p:nvSpPr>
          <p:spPr bwMode="auto">
            <a:xfrm>
              <a:off x="1785918" y="2216319"/>
              <a:ext cx="294155" cy="31280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00388" name="Oval 36"/>
            <p:cNvSpPr>
              <a:spLocks noChangeArrowheads="1"/>
            </p:cNvSpPr>
            <p:nvPr/>
          </p:nvSpPr>
          <p:spPr bwMode="auto">
            <a:xfrm>
              <a:off x="2188495" y="2204359"/>
              <a:ext cx="294155" cy="31280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00387" name="Text Box 35"/>
            <p:cNvSpPr txBox="1">
              <a:spLocks noChangeArrowheads="1"/>
            </p:cNvSpPr>
            <p:nvPr/>
          </p:nvSpPr>
          <p:spPr bwMode="auto">
            <a:xfrm>
              <a:off x="1929224" y="3214686"/>
              <a:ext cx="1227298" cy="297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（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）一棵树</a:t>
              </a:r>
            </a:p>
          </p:txBody>
        </p:sp>
        <p:sp>
          <p:nvSpPr>
            <p:cNvPr id="100386" name="Oval 34"/>
            <p:cNvSpPr>
              <a:spLocks noChangeArrowheads="1"/>
            </p:cNvSpPr>
            <p:nvPr/>
          </p:nvSpPr>
          <p:spPr bwMode="auto">
            <a:xfrm>
              <a:off x="2188495" y="2729688"/>
              <a:ext cx="294155" cy="31280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00359" name="AutoShape 7"/>
            <p:cNvSpPr>
              <a:spLocks noChangeShapeType="1"/>
            </p:cNvSpPr>
            <p:nvPr/>
          </p:nvSpPr>
          <p:spPr bwMode="auto">
            <a:xfrm flipH="1">
              <a:off x="2335572" y="1481227"/>
              <a:ext cx="220616" cy="16284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0358" name="AutoShape 6"/>
            <p:cNvSpPr>
              <a:spLocks noChangeShapeType="1"/>
            </p:cNvSpPr>
            <p:nvPr/>
          </p:nvSpPr>
          <p:spPr bwMode="auto">
            <a:xfrm>
              <a:off x="2763605" y="1481227"/>
              <a:ext cx="248900" cy="18952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0357" name="AutoShape 5"/>
            <p:cNvSpPr>
              <a:spLocks noChangeShapeType="1"/>
            </p:cNvSpPr>
            <p:nvPr/>
          </p:nvSpPr>
          <p:spPr bwMode="auto">
            <a:xfrm flipH="1">
              <a:off x="1932995" y="1910874"/>
              <a:ext cx="298869" cy="30544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0356" name="AutoShape 4"/>
            <p:cNvSpPr>
              <a:spLocks noChangeShapeType="1"/>
            </p:cNvSpPr>
            <p:nvPr/>
          </p:nvSpPr>
          <p:spPr bwMode="auto">
            <a:xfrm>
              <a:off x="2335572" y="1956875"/>
              <a:ext cx="943" cy="24748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0355" name="AutoShape 3"/>
            <p:cNvSpPr>
              <a:spLocks noChangeShapeType="1"/>
            </p:cNvSpPr>
            <p:nvPr/>
          </p:nvSpPr>
          <p:spPr bwMode="auto">
            <a:xfrm>
              <a:off x="2439281" y="1910874"/>
              <a:ext cx="312068" cy="29992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0354" name="AutoShape 2"/>
            <p:cNvSpPr>
              <a:spLocks noChangeShapeType="1"/>
            </p:cNvSpPr>
            <p:nvPr/>
          </p:nvSpPr>
          <p:spPr bwMode="auto">
            <a:xfrm>
              <a:off x="2335572" y="2517165"/>
              <a:ext cx="943" cy="21252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85720" y="214290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兄弟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链存储结构</a:t>
            </a:r>
          </a:p>
        </p:txBody>
      </p:sp>
      <p:sp>
        <p:nvSpPr>
          <p:cNvPr id="71" name="右箭头 70"/>
          <p:cNvSpPr/>
          <p:nvPr/>
        </p:nvSpPr>
        <p:spPr>
          <a:xfrm>
            <a:off x="3786182" y="1785926"/>
            <a:ext cx="428628" cy="285752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14348" y="3429000"/>
            <a:ext cx="7715304" cy="327269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rtlCol="0">
            <a:spAutoFit/>
          </a:bodyPr>
          <a:lstStyle/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struct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EBNode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长子兄弟链中结点类型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int data; 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结点的值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EBNode* brother;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指向兄弟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EBNode* eson; 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指向长子结点</a:t>
            </a:r>
          </a:p>
          <a:p>
            <a:pPr algn="l" defTabSz="360000">
              <a:lnSpc>
                <a:spcPts val="2300"/>
              </a:lnSpc>
              <a:spcBef>
                <a:spcPts val="18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EBNode():brother(NULL),eson(NULL) {} 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构造函数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EBNode(char d) 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重载构造函数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	data=d;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brother=eson=NULL;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712641" y="571480"/>
            <a:ext cx="3359821" cy="2574230"/>
            <a:chOff x="3561893" y="1236680"/>
            <a:chExt cx="3359821" cy="2574230"/>
          </a:xfrm>
        </p:grpSpPr>
        <p:grpSp>
          <p:nvGrpSpPr>
            <p:cNvPr id="46" name="Group 53"/>
            <p:cNvGrpSpPr>
              <a:grpSpLocks/>
            </p:cNvGrpSpPr>
            <p:nvPr/>
          </p:nvGrpSpPr>
          <p:grpSpPr bwMode="auto">
            <a:xfrm>
              <a:off x="4177167" y="1236680"/>
              <a:ext cx="874540" cy="301938"/>
              <a:chOff x="3192" y="11643"/>
              <a:chExt cx="903" cy="312"/>
            </a:xfrm>
          </p:grpSpPr>
          <p:sp>
            <p:nvSpPr>
              <p:cNvPr id="101" name="Rectangle 56"/>
              <p:cNvSpPr>
                <a:spLocks noChangeArrowheads="1"/>
              </p:cNvSpPr>
              <p:nvPr/>
            </p:nvSpPr>
            <p:spPr bwMode="auto">
              <a:xfrm>
                <a:off x="3447" y="11643"/>
                <a:ext cx="397" cy="312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102" name="Rectangle 55"/>
              <p:cNvSpPr>
                <a:spLocks noChangeArrowheads="1"/>
              </p:cNvSpPr>
              <p:nvPr/>
            </p:nvSpPr>
            <p:spPr bwMode="auto">
              <a:xfrm>
                <a:off x="3840" y="11643"/>
                <a:ext cx="255" cy="312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∧</a:t>
                </a:r>
              </a:p>
            </p:txBody>
          </p:sp>
          <p:sp>
            <p:nvSpPr>
              <p:cNvPr id="103" name="Rectangle 54"/>
              <p:cNvSpPr>
                <a:spLocks noChangeArrowheads="1"/>
              </p:cNvSpPr>
              <p:nvPr/>
            </p:nvSpPr>
            <p:spPr bwMode="auto">
              <a:xfrm>
                <a:off x="3192" y="11643"/>
                <a:ext cx="255" cy="312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endParaRPr>
              </a:p>
            </p:txBody>
          </p:sp>
        </p:grpSp>
        <p:sp>
          <p:nvSpPr>
            <p:cNvPr id="47" name="Text Box 32"/>
            <p:cNvSpPr txBox="1">
              <a:spLocks noChangeArrowheads="1"/>
            </p:cNvSpPr>
            <p:nvPr/>
          </p:nvSpPr>
          <p:spPr bwMode="auto">
            <a:xfrm>
              <a:off x="4000496" y="3571876"/>
              <a:ext cx="2521828" cy="239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（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）长子兄弟链存储结构</a:t>
              </a:r>
            </a:p>
          </p:txBody>
        </p:sp>
        <p:grpSp>
          <p:nvGrpSpPr>
            <p:cNvPr id="49" name="Group 28"/>
            <p:cNvGrpSpPr>
              <a:grpSpLocks/>
            </p:cNvGrpSpPr>
            <p:nvPr/>
          </p:nvGrpSpPr>
          <p:grpSpPr bwMode="auto">
            <a:xfrm>
              <a:off x="3885009" y="1862814"/>
              <a:ext cx="874540" cy="301938"/>
              <a:chOff x="3192" y="11643"/>
              <a:chExt cx="903" cy="312"/>
            </a:xfrm>
          </p:grpSpPr>
          <p:sp>
            <p:nvSpPr>
              <p:cNvPr id="98" name="Rectangle 31"/>
              <p:cNvSpPr>
                <a:spLocks noChangeArrowheads="1"/>
              </p:cNvSpPr>
              <p:nvPr/>
            </p:nvSpPr>
            <p:spPr bwMode="auto">
              <a:xfrm>
                <a:off x="3447" y="11643"/>
                <a:ext cx="397" cy="312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99" name="Rectangle 30"/>
              <p:cNvSpPr>
                <a:spLocks noChangeArrowheads="1"/>
              </p:cNvSpPr>
              <p:nvPr/>
            </p:nvSpPr>
            <p:spPr bwMode="auto">
              <a:xfrm>
                <a:off x="3840" y="11643"/>
                <a:ext cx="255" cy="312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00" name="Rectangle 29"/>
              <p:cNvSpPr>
                <a:spLocks noChangeArrowheads="1"/>
              </p:cNvSpPr>
              <p:nvPr/>
            </p:nvSpPr>
            <p:spPr bwMode="auto">
              <a:xfrm>
                <a:off x="3192" y="11643"/>
                <a:ext cx="255" cy="312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51" name="Group 24"/>
            <p:cNvGrpSpPr>
              <a:grpSpLocks/>
            </p:cNvGrpSpPr>
            <p:nvPr/>
          </p:nvGrpSpPr>
          <p:grpSpPr bwMode="auto">
            <a:xfrm>
              <a:off x="3561893" y="2469593"/>
              <a:ext cx="874540" cy="301938"/>
              <a:chOff x="3192" y="11643"/>
              <a:chExt cx="903" cy="312"/>
            </a:xfrm>
          </p:grpSpPr>
          <p:sp>
            <p:nvSpPr>
              <p:cNvPr id="95" name="Rectangle 27"/>
              <p:cNvSpPr>
                <a:spLocks noChangeArrowheads="1"/>
              </p:cNvSpPr>
              <p:nvPr/>
            </p:nvSpPr>
            <p:spPr bwMode="auto">
              <a:xfrm>
                <a:off x="3447" y="11643"/>
                <a:ext cx="397" cy="312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96" name="Rectangle 26"/>
              <p:cNvSpPr>
                <a:spLocks noChangeArrowheads="1"/>
              </p:cNvSpPr>
              <p:nvPr/>
            </p:nvSpPr>
            <p:spPr bwMode="auto">
              <a:xfrm>
                <a:off x="3840" y="11643"/>
                <a:ext cx="255" cy="312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97" name="Rectangle 25"/>
              <p:cNvSpPr>
                <a:spLocks noChangeArrowheads="1"/>
              </p:cNvSpPr>
              <p:nvPr/>
            </p:nvSpPr>
            <p:spPr bwMode="auto">
              <a:xfrm>
                <a:off x="3192" y="11643"/>
                <a:ext cx="255" cy="312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∧</a:t>
                </a:r>
              </a:p>
            </p:txBody>
          </p:sp>
        </p:grpSp>
        <p:grpSp>
          <p:nvGrpSpPr>
            <p:cNvPr id="72" name="Group 20"/>
            <p:cNvGrpSpPr>
              <a:grpSpLocks/>
            </p:cNvGrpSpPr>
            <p:nvPr/>
          </p:nvGrpSpPr>
          <p:grpSpPr bwMode="auto">
            <a:xfrm>
              <a:off x="4826300" y="2469593"/>
              <a:ext cx="874540" cy="301938"/>
              <a:chOff x="3192" y="11643"/>
              <a:chExt cx="903" cy="312"/>
            </a:xfrm>
          </p:grpSpPr>
          <p:sp>
            <p:nvSpPr>
              <p:cNvPr id="92" name="Rectangle 23"/>
              <p:cNvSpPr>
                <a:spLocks noChangeArrowheads="1"/>
              </p:cNvSpPr>
              <p:nvPr/>
            </p:nvSpPr>
            <p:spPr bwMode="auto">
              <a:xfrm>
                <a:off x="3447" y="11643"/>
                <a:ext cx="397" cy="312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93" name="Rectangle 22"/>
              <p:cNvSpPr>
                <a:spLocks noChangeArrowheads="1"/>
              </p:cNvSpPr>
              <p:nvPr/>
            </p:nvSpPr>
            <p:spPr bwMode="auto">
              <a:xfrm>
                <a:off x="3840" y="11643"/>
                <a:ext cx="255" cy="312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94" name="Rectangle 21"/>
              <p:cNvSpPr>
                <a:spLocks noChangeArrowheads="1"/>
              </p:cNvSpPr>
              <p:nvPr/>
            </p:nvSpPr>
            <p:spPr bwMode="auto">
              <a:xfrm>
                <a:off x="3192" y="11643"/>
                <a:ext cx="255" cy="312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74" name="Group 16"/>
            <p:cNvGrpSpPr>
              <a:grpSpLocks/>
            </p:cNvGrpSpPr>
            <p:nvPr/>
          </p:nvGrpSpPr>
          <p:grpSpPr bwMode="auto">
            <a:xfrm>
              <a:off x="6047174" y="2469593"/>
              <a:ext cx="874540" cy="301938"/>
              <a:chOff x="3192" y="11643"/>
              <a:chExt cx="903" cy="312"/>
            </a:xfrm>
          </p:grpSpPr>
          <p:sp>
            <p:nvSpPr>
              <p:cNvPr id="89" name="Rectangle 19"/>
              <p:cNvSpPr>
                <a:spLocks noChangeArrowheads="1"/>
              </p:cNvSpPr>
              <p:nvPr/>
            </p:nvSpPr>
            <p:spPr bwMode="auto">
              <a:xfrm>
                <a:off x="3447" y="11643"/>
                <a:ext cx="397" cy="312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7</a:t>
                </a:r>
              </a:p>
            </p:txBody>
          </p:sp>
          <p:sp>
            <p:nvSpPr>
              <p:cNvPr id="90" name="Rectangle 18"/>
              <p:cNvSpPr>
                <a:spLocks noChangeArrowheads="1"/>
              </p:cNvSpPr>
              <p:nvPr/>
            </p:nvSpPr>
            <p:spPr bwMode="auto">
              <a:xfrm>
                <a:off x="3840" y="11643"/>
                <a:ext cx="255" cy="312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∧</a:t>
                </a:r>
              </a:p>
            </p:txBody>
          </p:sp>
          <p:sp>
            <p:nvSpPr>
              <p:cNvPr id="91" name="Rectangle 17"/>
              <p:cNvSpPr>
                <a:spLocks noChangeArrowheads="1"/>
              </p:cNvSpPr>
              <p:nvPr/>
            </p:nvSpPr>
            <p:spPr bwMode="auto">
              <a:xfrm>
                <a:off x="3192" y="11643"/>
                <a:ext cx="255" cy="312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∧</a:t>
                </a:r>
              </a:p>
            </p:txBody>
          </p:sp>
        </p:grpSp>
        <p:grpSp>
          <p:nvGrpSpPr>
            <p:cNvPr id="75" name="Group 12"/>
            <p:cNvGrpSpPr>
              <a:grpSpLocks/>
            </p:cNvGrpSpPr>
            <p:nvPr/>
          </p:nvGrpSpPr>
          <p:grpSpPr bwMode="auto">
            <a:xfrm>
              <a:off x="4599926" y="3059973"/>
              <a:ext cx="874540" cy="301938"/>
              <a:chOff x="3192" y="11643"/>
              <a:chExt cx="903" cy="312"/>
            </a:xfrm>
          </p:grpSpPr>
          <p:sp>
            <p:nvSpPr>
              <p:cNvPr id="86" name="Rectangle 15"/>
              <p:cNvSpPr>
                <a:spLocks noChangeArrowheads="1"/>
              </p:cNvSpPr>
              <p:nvPr/>
            </p:nvSpPr>
            <p:spPr bwMode="auto">
              <a:xfrm>
                <a:off x="3447" y="11643"/>
                <a:ext cx="397" cy="312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87" name="Rectangle 14"/>
              <p:cNvSpPr>
                <a:spLocks noChangeArrowheads="1"/>
              </p:cNvSpPr>
              <p:nvPr/>
            </p:nvSpPr>
            <p:spPr bwMode="auto">
              <a:xfrm>
                <a:off x="3840" y="11643"/>
                <a:ext cx="255" cy="312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∧</a:t>
                </a:r>
              </a:p>
            </p:txBody>
          </p:sp>
          <p:sp>
            <p:nvSpPr>
              <p:cNvPr id="88" name="Rectangle 13"/>
              <p:cNvSpPr>
                <a:spLocks noChangeArrowheads="1"/>
              </p:cNvSpPr>
              <p:nvPr/>
            </p:nvSpPr>
            <p:spPr bwMode="auto">
              <a:xfrm>
                <a:off x="3192" y="11643"/>
                <a:ext cx="255" cy="312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∧</a:t>
                </a:r>
              </a:p>
            </p:txBody>
          </p:sp>
        </p:grpSp>
        <p:grpSp>
          <p:nvGrpSpPr>
            <p:cNvPr id="76" name="Group 8"/>
            <p:cNvGrpSpPr>
              <a:grpSpLocks/>
            </p:cNvGrpSpPr>
            <p:nvPr/>
          </p:nvGrpSpPr>
          <p:grpSpPr bwMode="auto">
            <a:xfrm>
              <a:off x="5521870" y="1862814"/>
              <a:ext cx="874540" cy="301938"/>
              <a:chOff x="3192" y="11643"/>
              <a:chExt cx="903" cy="312"/>
            </a:xfrm>
          </p:grpSpPr>
          <p:sp>
            <p:nvSpPr>
              <p:cNvPr id="83" name="Rectangle 11"/>
              <p:cNvSpPr>
                <a:spLocks noChangeArrowheads="1"/>
              </p:cNvSpPr>
              <p:nvPr/>
            </p:nvSpPr>
            <p:spPr bwMode="auto">
              <a:xfrm>
                <a:off x="3447" y="11643"/>
                <a:ext cx="397" cy="312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6</a:t>
                </a:r>
              </a:p>
            </p:txBody>
          </p:sp>
          <p:sp>
            <p:nvSpPr>
              <p:cNvPr id="84" name="Rectangle 10"/>
              <p:cNvSpPr>
                <a:spLocks noChangeArrowheads="1"/>
              </p:cNvSpPr>
              <p:nvPr/>
            </p:nvSpPr>
            <p:spPr bwMode="auto">
              <a:xfrm>
                <a:off x="3840" y="11643"/>
                <a:ext cx="255" cy="312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∧</a:t>
                </a:r>
              </a:p>
            </p:txBody>
          </p:sp>
          <p:sp>
            <p:nvSpPr>
              <p:cNvPr id="85" name="Rectangle 9"/>
              <p:cNvSpPr>
                <a:spLocks noChangeArrowheads="1"/>
              </p:cNvSpPr>
              <p:nvPr/>
            </p:nvSpPr>
            <p:spPr bwMode="auto">
              <a:xfrm>
                <a:off x="3192" y="11643"/>
                <a:ext cx="255" cy="312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仿宋" pitchFamily="49" charset="-122"/>
                    <a:cs typeface="Times New Roman" pitchFamily="18" charset="0"/>
                  </a:rPr>
                  <a:t>∧</a:t>
                </a:r>
              </a:p>
            </p:txBody>
          </p:sp>
        </p:grpSp>
        <p:sp>
          <p:nvSpPr>
            <p:cNvPr id="77" name="AutoShape 7"/>
            <p:cNvSpPr>
              <a:spLocks noChangeShapeType="1"/>
            </p:cNvSpPr>
            <p:nvPr/>
          </p:nvSpPr>
          <p:spPr bwMode="auto">
            <a:xfrm flipH="1">
              <a:off x="4324214" y="1396359"/>
              <a:ext cx="967" cy="46645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400"/>
                </a:lnSpc>
              </a:pPr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8" name="AutoShape 6"/>
            <p:cNvSpPr>
              <a:spLocks noChangeShapeType="1"/>
            </p:cNvSpPr>
            <p:nvPr/>
          </p:nvSpPr>
          <p:spPr bwMode="auto">
            <a:xfrm>
              <a:off x="4634753" y="2007009"/>
              <a:ext cx="913237" cy="774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400"/>
                </a:lnSpc>
              </a:pPr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9" name="AutoShape 5"/>
            <p:cNvSpPr>
              <a:spLocks noChangeShapeType="1"/>
            </p:cNvSpPr>
            <p:nvPr/>
          </p:nvSpPr>
          <p:spPr bwMode="auto">
            <a:xfrm flipH="1">
              <a:off x="4001098" y="2003138"/>
              <a:ext cx="16446" cy="46645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400"/>
                </a:lnSpc>
              </a:pPr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80" name="AutoShape 4"/>
            <p:cNvSpPr>
              <a:spLocks noChangeShapeType="1"/>
            </p:cNvSpPr>
            <p:nvPr/>
          </p:nvSpPr>
          <p:spPr bwMode="auto">
            <a:xfrm>
              <a:off x="4314539" y="2620562"/>
              <a:ext cx="493380" cy="96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400"/>
                </a:lnSpc>
              </a:pPr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81" name="AutoShape 3"/>
            <p:cNvSpPr>
              <a:spLocks noChangeShapeType="1"/>
            </p:cNvSpPr>
            <p:nvPr/>
          </p:nvSpPr>
          <p:spPr bwMode="auto">
            <a:xfrm>
              <a:off x="5547990" y="2626369"/>
              <a:ext cx="493380" cy="96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400"/>
                </a:lnSpc>
              </a:pPr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82" name="AutoShape 2"/>
            <p:cNvSpPr>
              <a:spLocks noChangeShapeType="1"/>
            </p:cNvSpPr>
            <p:nvPr/>
          </p:nvSpPr>
          <p:spPr bwMode="auto">
            <a:xfrm>
              <a:off x="4972380" y="2647202"/>
              <a:ext cx="967" cy="38419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400"/>
                </a:lnSpc>
              </a:pPr>
              <a:endParaRPr lang="zh-CN" altLang="en-US" sz="16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428604"/>
            <a:ext cx="578647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2.8.2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哈希集合容器</a:t>
            </a: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unordered_set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357298"/>
            <a:ext cx="3571900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 unordered_set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的特点</a:t>
            </a:r>
            <a:endParaRPr lang="zh-CN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2214554"/>
            <a:ext cx="7643866" cy="206476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marL="457200" indent="-457200" algn="l">
              <a:lnSpc>
                <a:spcPct val="100000"/>
              </a:lnSpc>
              <a:buBlip>
                <a:blip r:embed="rId3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容器采用哈希表实现，利用拉链法解决冲突，所有元素是无序排列的，按关键字查找的时间复杂度接近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O(1)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pPr marL="457200" indent="-457200" algn="l">
              <a:lnSpc>
                <a:spcPct val="100000"/>
              </a:lnSpc>
              <a:buBlip>
                <a:blip r:embed="rId3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容器是一个关联容器，其中的元素只能根据关键字来访问，不能按索引访问。</a:t>
            </a:r>
          </a:p>
          <a:p>
            <a:pPr marL="457200" indent="-457200" algn="l">
              <a:lnSpc>
                <a:spcPct val="100000"/>
              </a:lnSpc>
              <a:buBlip>
                <a:blip r:embed="rId3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容器中所有元素的关键字是唯一的。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50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571480"/>
            <a:ext cx="3571900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unordered_set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容器</a:t>
            </a:r>
            <a:endParaRPr lang="zh-CN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643050"/>
            <a:ext cx="7429552" cy="111722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unordered_set&lt;int&gt; s1;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创建一个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类型的空哈希集合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unordered_set&lt;int&gt; s2(s1);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创建一个与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相同的哈希集合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s2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51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571480"/>
            <a:ext cx="4214842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 unordered_set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的成员函数</a:t>
            </a:r>
            <a:endParaRPr lang="zh-CN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7158" y="1500174"/>
          <a:ext cx="8143931" cy="407196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071570"/>
                <a:gridCol w="2071702"/>
                <a:gridCol w="5000659"/>
              </a:tblGrid>
              <a:tr h="363880"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类型</a:t>
                      </a:r>
                    </a:p>
                  </a:txBody>
                  <a:tcPr marL="56199" marR="5619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成员函数</a:t>
                      </a:r>
                    </a:p>
                  </a:txBody>
                  <a:tcPr marL="56199" marR="5619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功能说明</a:t>
                      </a:r>
                    </a:p>
                  </a:txBody>
                  <a:tcPr marL="56199" marR="5619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082"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容量</a:t>
                      </a:r>
                    </a:p>
                  </a:txBody>
                  <a:tcPr marL="56199" marR="5619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empty()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6199" marR="5619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判断容器是否为空</a:t>
                      </a:r>
                    </a:p>
                  </a:txBody>
                  <a:tcPr marL="56199" marR="5619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size()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6199" marR="5619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返回容器的长度</a:t>
                      </a:r>
                    </a:p>
                  </a:txBody>
                  <a:tcPr marL="56199" marR="5619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082">
                <a:tc rowSpan="3"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更新</a:t>
                      </a:r>
                    </a:p>
                  </a:txBody>
                  <a:tcPr marL="56199" marR="5619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insert(e)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6199" marR="5619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插入元素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e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6199" marR="5619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erase()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6199" marR="5619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从容器删除一个或几个元素</a:t>
                      </a:r>
                    </a:p>
                  </a:txBody>
                  <a:tcPr marL="56199" marR="5619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clear()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6199" marR="5619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删除所有元素</a:t>
                      </a:r>
                    </a:p>
                  </a:txBody>
                  <a:tcPr marL="56199" marR="5619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082"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元素查找</a:t>
                      </a:r>
                    </a:p>
                  </a:txBody>
                  <a:tcPr marL="56199" marR="5619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count(k)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6199" marR="5619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返回容器中关键字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出现的次数，结果为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6199" marR="5619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714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find(k)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6199" marR="5619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如果容器中存在关键字为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的元素，返回该元素的迭代器，否则返回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set::end()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值</a:t>
                      </a:r>
                    </a:p>
                  </a:txBody>
                  <a:tcPr marL="56199" marR="5619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082"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迭代器</a:t>
                      </a:r>
                    </a:p>
                  </a:txBody>
                  <a:tcPr marL="56199" marR="5619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begin()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6199" marR="5619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返回当前容器中首元素的迭代器</a:t>
                      </a:r>
                    </a:p>
                  </a:txBody>
                  <a:tcPr marL="56199" marR="5619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end()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6199" marR="5619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返回当前容器中末尾元素的后一个元素的迭代器</a:t>
                      </a:r>
                    </a:p>
                  </a:txBody>
                  <a:tcPr marL="56199" marR="5619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52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571480"/>
            <a:ext cx="3429024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  unordered_set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的应用</a:t>
            </a:r>
            <a:endParaRPr lang="zh-CN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428736"/>
            <a:ext cx="7786742" cy="86177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+mj-lt"/>
                <a:ea typeface="楷体" pitchFamily="49" charset="-122"/>
                <a:cs typeface="Times New Roman" pitchFamily="18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latin typeface="+mj-lt"/>
                <a:ea typeface="楷体" pitchFamily="49" charset="-122"/>
                <a:cs typeface="Times New Roman" pitchFamily="18" charset="0"/>
              </a:rPr>
              <a:t>2-13</a:t>
            </a:r>
            <a:r>
              <a:rPr lang="zh-CN" altLang="zh-CN" sz="2000" smtClean="0">
                <a:solidFill>
                  <a:srgbClr val="FF0000"/>
                </a:solidFill>
                <a:latin typeface="+mj-lt"/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给定一个无序的整数序列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，设计一个算法求其中不相同的元素个数。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48" y="3929066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5852" y="3071810"/>
            <a:ext cx="5286412" cy="225500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08000" rtlCol="0">
            <a:spAutoFit/>
          </a:bodyPr>
          <a:lstStyle/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Count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(vector&lt;int&gt;&amp;v)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unordered_set&lt;int&gt; s;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for(auto e:v)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s.insert(e);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return s.size();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53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428604"/>
            <a:ext cx="578647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2.8.3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哈希映射容器</a:t>
            </a: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unordered_map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357298"/>
            <a:ext cx="3571900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 unordered_map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的特点</a:t>
            </a:r>
            <a:endParaRPr lang="zh-CN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2214554"/>
            <a:ext cx="7643866" cy="206476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marL="457200" indent="-457200" algn="l">
              <a:lnSpc>
                <a:spcPct val="100000"/>
              </a:lnSpc>
              <a:buBlip>
                <a:blip r:embed="rId3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容器采用哈希表实现，利用拉链法解决冲突，所有元素是无序排列的，按关键字查找的时间复杂度接近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O(1)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pPr marL="457200" indent="-457200" algn="l">
              <a:lnSpc>
                <a:spcPct val="100000"/>
              </a:lnSpc>
              <a:buBlip>
                <a:blip r:embed="rId3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容器是一个关联容器，其中的元素只能根据关键字来访问，不能按索引访问。</a:t>
            </a:r>
          </a:p>
          <a:p>
            <a:pPr marL="457200" indent="-457200" algn="l">
              <a:lnSpc>
                <a:spcPct val="100000"/>
              </a:lnSpc>
              <a:buBlip>
                <a:blip r:embed="rId3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容器中所有元素的关键字是唯一的。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54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571480"/>
            <a:ext cx="3571900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unordered_set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容器</a:t>
            </a:r>
            <a:endParaRPr lang="zh-CN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643050"/>
            <a:ext cx="7429552" cy="203132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unordered_map&lt;string,int&gt; mp1;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创建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&lt;string,int&gt;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类型的空哈希映射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mp1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unordered_map&lt;string,int&gt; mp2(mp1);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创建一个与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mp1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相同的哈希映射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mp2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unordered_map&lt;Stud,int,MyHash,MyEqualTo&gt; mp3;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创建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mp3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，指定哈希函数和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</a:t>
            </a:r>
            <a:endParaRPr lang="zh-CN" altLang="zh-CN" sz="180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55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285728"/>
            <a:ext cx="4214842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 unordered_set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的成员函数</a:t>
            </a:r>
            <a:endParaRPr lang="zh-CN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57158" y="1071546"/>
          <a:ext cx="8286809" cy="5334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000134"/>
                <a:gridCol w="1714512"/>
                <a:gridCol w="5572163"/>
              </a:tblGrid>
              <a:tr h="152044"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类型</a:t>
                      </a:r>
                    </a:p>
                  </a:txBody>
                  <a:tcPr marL="51315" marR="5131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成员函数</a:t>
                      </a:r>
                    </a:p>
                  </a:txBody>
                  <a:tcPr marL="51315" marR="5131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功能说明</a:t>
                      </a:r>
                    </a:p>
                  </a:txBody>
                  <a:tcPr marL="51315" marR="5131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2044"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容量</a:t>
                      </a:r>
                    </a:p>
                  </a:txBody>
                  <a:tcPr marL="51315" marR="5131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empty()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1315" marR="5131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判断容器是否为空</a:t>
                      </a:r>
                    </a:p>
                  </a:txBody>
                  <a:tcPr marL="51315" marR="5131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20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size()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1315" marR="5131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返回容器中实际元素个数</a:t>
                      </a:r>
                    </a:p>
                  </a:txBody>
                  <a:tcPr marL="51315" marR="5131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087"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元素访问</a:t>
                      </a:r>
                    </a:p>
                  </a:txBody>
                  <a:tcPr marL="51315" marR="5131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map[k]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1315" marR="5131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返回关键字为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的元素的引用，如果不存在这样的关键字，则以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作为关键字插入一个元素（不适合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multimap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51315" marR="5131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20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at[k]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1315" marR="5131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同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ma[k]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1315" marR="5131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2044">
                <a:tc rowSpan="5"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更新</a:t>
                      </a:r>
                    </a:p>
                  </a:txBody>
                  <a:tcPr marL="51315" marR="5131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insert(e)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1315" marR="5131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插入一个元素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e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并返回该元素的位置</a:t>
                      </a:r>
                    </a:p>
                  </a:txBody>
                  <a:tcPr marL="51315" marR="5131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20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erase(k)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1315" marR="5131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从容器删除元素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k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1315" marR="5131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20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erase(k),erase(it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)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1315" marR="5131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从容器删除关键字为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的元素或者迭代器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it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指向的元素</a:t>
                      </a:r>
                    </a:p>
                  </a:txBody>
                  <a:tcPr marL="51315" marR="5131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20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erase(beg,end)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1315" marR="5131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从容器删除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[beg,end)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迭代器范围的元素</a:t>
                      </a:r>
                    </a:p>
                  </a:txBody>
                  <a:tcPr marL="51315" marR="5131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20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clear()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1315" marR="5131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删除所有元素</a:t>
                      </a:r>
                    </a:p>
                  </a:txBody>
                  <a:tcPr marL="51315" marR="5131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2044"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元素查找</a:t>
                      </a:r>
                    </a:p>
                  </a:txBody>
                  <a:tcPr marL="51315" marR="5131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find(k)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1315" marR="5131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在容器中查找关键字为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的元素</a:t>
                      </a:r>
                    </a:p>
                  </a:txBody>
                  <a:tcPr marL="51315" marR="5131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20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count(k)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1315" marR="5131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返回容器中关键字为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的元素个数，结果只有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1315" marR="5131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2044"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迭代器</a:t>
                      </a:r>
                    </a:p>
                  </a:txBody>
                  <a:tcPr marL="51315" marR="5131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begin()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1315" marR="5131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返回当前容器中首元素的迭代器</a:t>
                      </a:r>
                    </a:p>
                  </a:txBody>
                  <a:tcPr marL="51315" marR="5131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20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end()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51315" marR="5131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返回当前容器中末尾元素的后一个元素的迭代器</a:t>
                      </a:r>
                    </a:p>
                  </a:txBody>
                  <a:tcPr marL="51315" marR="5131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56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571480"/>
            <a:ext cx="3429024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  unordered_set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的应用</a:t>
            </a:r>
            <a:endParaRPr lang="zh-CN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396687"/>
            <a:ext cx="7786742" cy="124649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+mj-lt"/>
                <a:ea typeface="楷体" pitchFamily="49" charset="-122"/>
                <a:cs typeface="Times New Roman" pitchFamily="18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latin typeface="+mj-lt"/>
                <a:ea typeface="楷体" pitchFamily="49" charset="-122"/>
                <a:cs typeface="Times New Roman" pitchFamily="18" charset="0"/>
              </a:rPr>
              <a:t>2-14</a:t>
            </a:r>
            <a:r>
              <a:rPr lang="zh-CN" altLang="zh-CN" sz="2000" smtClean="0">
                <a:solidFill>
                  <a:srgbClr val="FF0000"/>
                </a:solidFill>
                <a:latin typeface="+mj-lt"/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设计一个算法判断字符串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中每个字符是否唯一。如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"abc"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的每个字符是唯一的，算法返回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"accb"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的中字符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'c'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不是唯一的，算法返回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3929066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5852" y="3071810"/>
            <a:ext cx="5286412" cy="322604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08000" rtlCol="0">
            <a:spAutoFit/>
          </a:bodyPr>
          <a:lstStyle/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isUnique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(string &amp;str)	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unordered_map&lt;char,int&gt; mp;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for (int i=0;i&lt;str.length();i++)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	mp[str[i]]++;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if (mp[str[i]]&gt;1)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	return false;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return true;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57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>
            <a:hlinkClick r:id="" action="ppaction://noaction"/>
          </p:cNvPr>
          <p:cNvSpPr txBox="1"/>
          <p:nvPr/>
        </p:nvSpPr>
        <p:spPr>
          <a:xfrm>
            <a:off x="2000232" y="428604"/>
            <a:ext cx="428628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2.9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设计好的数据结构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428736"/>
            <a:ext cx="8143932" cy="414472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2-15</a:t>
            </a:r>
            <a:r>
              <a:rPr lang="zh-CN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某个系统的操作如下：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1 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：输入整数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，所有输入的整数不会重复。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2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：删除前面输入序列中的最大整数并输出。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3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：删除前面输入序列中的最小整数并输出。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4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：按递增顺序输出当前的整数序列。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选择适合的数据结构并尽可能高效地设计上述算法。操作序列用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vector&lt;int&gt;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容器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表示，假设操作序列是正确的并且执行操作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时当前的输入序列至少有一个整数。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v=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），表示输入整数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，执行一次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操作，输入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，再执行一次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操作，最后执行一次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操作。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58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0034" y="671436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643050"/>
            <a:ext cx="8143932" cy="464027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08000" rtlCol="0">
            <a:spAutoFit/>
          </a:bodyPr>
          <a:lstStyle/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set&lt;int&gt; s;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定义集合容器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solve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 v)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求解算法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int i=0,x;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while(i&lt;v.size())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   	if(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v[i]==1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 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操作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{	i++;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		x=v[i];  s.insert(x);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		printf("    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输入整数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 %d\n",x);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else if(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v[i]==2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 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操作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{	auto it=s.end();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	it--;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	printf("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删除最大整数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 %d\n",*it); 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	s.erase(it);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357166"/>
            <a:ext cx="75724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从操作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～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看出输入的整数序列应该有序存储，又由于输入的整数不会重复，为此采用</a:t>
            </a:r>
            <a:r>
              <a:rPr lang="en-US" altLang="zh-CN" sz="20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set</a:t>
            </a:r>
            <a:r>
              <a:rPr lang="zh-CN" altLang="zh-CN" sz="20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容器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存放（默认递增排列），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set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容器是一种平衡二叉树，这样操作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～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对应时间复杂度均为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O(log</a:t>
            </a:r>
            <a:r>
              <a:rPr lang="en-US" altLang="zh-CN" sz="2000" baseline="-25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59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8363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28596" y="428604"/>
            <a:ext cx="250033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2.5.2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并查集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2910" y="1214422"/>
            <a:ext cx="2428892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并查集的定义</a:t>
            </a:r>
            <a:endParaRPr lang="zh-CN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910" y="2214554"/>
            <a:ext cx="7429552" cy="209041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给定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个结点的集合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，结点编号为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，再给定一个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等价关系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（满足自反性、对称性和传递性的关系称为等价关系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像图中顶点之间的连通性、亲戚关系等都是等价关系），由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等价关系产生所有结点的一个划分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，每个结点属于一个等价类，所有等价类是不相交的。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1643042" y="4714884"/>
            <a:ext cx="214314" cy="285752"/>
          </a:xfrm>
          <a:prstGeom prst="ellipse">
            <a:avLst/>
          </a:prstGeom>
          <a:ln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1785918" y="5429264"/>
            <a:ext cx="214314" cy="285752"/>
          </a:xfrm>
          <a:prstGeom prst="ellipse">
            <a:avLst/>
          </a:prstGeom>
          <a:ln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1142976" y="5000636"/>
            <a:ext cx="214314" cy="285752"/>
          </a:xfrm>
          <a:prstGeom prst="ellipse">
            <a:avLst/>
          </a:prstGeom>
          <a:ln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2100242" y="5172084"/>
            <a:ext cx="214314" cy="285752"/>
          </a:xfrm>
          <a:prstGeom prst="ellipse">
            <a:avLst/>
          </a:prstGeom>
          <a:ln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2285984" y="4786322"/>
            <a:ext cx="214314" cy="285752"/>
          </a:xfrm>
          <a:prstGeom prst="ellipse">
            <a:avLst/>
          </a:prstGeom>
          <a:ln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2357422" y="5572140"/>
            <a:ext cx="214314" cy="285752"/>
          </a:xfrm>
          <a:prstGeom prst="ellipse">
            <a:avLst/>
          </a:prstGeom>
          <a:ln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1285852" y="5429264"/>
            <a:ext cx="214314" cy="285752"/>
          </a:xfrm>
          <a:prstGeom prst="ellipse">
            <a:avLst/>
          </a:prstGeom>
          <a:ln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1571604" y="5143512"/>
            <a:ext cx="214314" cy="285752"/>
          </a:xfrm>
          <a:prstGeom prst="ellipse">
            <a:avLst/>
          </a:prstGeom>
          <a:ln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/>
          <p:cNvCxnSpPr>
            <a:stCxn id="68" idx="2"/>
            <a:endCxn id="70" idx="7"/>
          </p:cNvCxnSpPr>
          <p:nvPr/>
        </p:nvCxnSpPr>
        <p:spPr>
          <a:xfrm rot="10800000" flipV="1">
            <a:off x="1325904" y="4857759"/>
            <a:ext cx="317138" cy="184723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68" idx="4"/>
            <a:endCxn id="75" idx="0"/>
          </p:cNvCxnSpPr>
          <p:nvPr/>
        </p:nvCxnSpPr>
        <p:spPr>
          <a:xfrm rot="5400000">
            <a:off x="1643042" y="5036355"/>
            <a:ext cx="142876" cy="71438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75" idx="3"/>
            <a:endCxn id="74" idx="7"/>
          </p:cNvCxnSpPr>
          <p:nvPr/>
        </p:nvCxnSpPr>
        <p:spPr>
          <a:xfrm rot="5400000">
            <a:off x="1494038" y="5362159"/>
            <a:ext cx="83694" cy="134210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72" idx="3"/>
            <a:endCxn id="71" idx="0"/>
          </p:cNvCxnSpPr>
          <p:nvPr/>
        </p:nvCxnSpPr>
        <p:spPr>
          <a:xfrm rot="5400000">
            <a:off x="2191457" y="5046170"/>
            <a:ext cx="141857" cy="109971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71" idx="5"/>
            <a:endCxn id="73" idx="1"/>
          </p:cNvCxnSpPr>
          <p:nvPr/>
        </p:nvCxnSpPr>
        <p:spPr>
          <a:xfrm rot="16200000" flipH="1">
            <a:off x="2236990" y="5462169"/>
            <a:ext cx="197998" cy="105638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右箭头 89"/>
          <p:cNvSpPr/>
          <p:nvPr/>
        </p:nvSpPr>
        <p:spPr>
          <a:xfrm>
            <a:off x="3071802" y="5143512"/>
            <a:ext cx="428628" cy="214314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4429124" y="4786322"/>
            <a:ext cx="214314" cy="285752"/>
          </a:xfrm>
          <a:prstGeom prst="ellipse">
            <a:avLst/>
          </a:prstGeom>
          <a:ln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5500694" y="5072074"/>
            <a:ext cx="214314" cy="285752"/>
          </a:xfrm>
          <a:prstGeom prst="ellips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3929058" y="5072074"/>
            <a:ext cx="214314" cy="285752"/>
          </a:xfrm>
          <a:prstGeom prst="ellipse">
            <a:avLst/>
          </a:prstGeom>
          <a:ln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6315084" y="5100646"/>
            <a:ext cx="214314" cy="285752"/>
          </a:xfrm>
          <a:prstGeom prst="ellipse">
            <a:avLst/>
          </a:prstGeom>
          <a:ln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6500826" y="4714884"/>
            <a:ext cx="214314" cy="285752"/>
          </a:xfrm>
          <a:prstGeom prst="ellipse">
            <a:avLst/>
          </a:prstGeom>
          <a:ln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6572264" y="5500702"/>
            <a:ext cx="214314" cy="285752"/>
          </a:xfrm>
          <a:prstGeom prst="ellipse">
            <a:avLst/>
          </a:prstGeom>
          <a:ln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4071934" y="5500702"/>
            <a:ext cx="214314" cy="285752"/>
          </a:xfrm>
          <a:prstGeom prst="ellipse">
            <a:avLst/>
          </a:prstGeom>
          <a:ln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4357686" y="5214950"/>
            <a:ext cx="214314" cy="285752"/>
          </a:xfrm>
          <a:prstGeom prst="ellipse">
            <a:avLst/>
          </a:prstGeom>
          <a:ln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3071802" y="470274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</a:t>
            </a:r>
            <a:endParaRPr lang="zh-CN" altLang="en-US" sz="18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3786182" y="4643446"/>
            <a:ext cx="1071570" cy="1357322"/>
          </a:xfrm>
          <a:prstGeom prst="ellipse">
            <a:avLst/>
          </a:prstGeom>
          <a:ln w="19050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5214942" y="4714884"/>
            <a:ext cx="714380" cy="1071570"/>
          </a:xfrm>
          <a:prstGeom prst="ellipse">
            <a:avLst/>
          </a:prstGeom>
          <a:ln w="19050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6072198" y="4429132"/>
            <a:ext cx="1000132" cy="1643074"/>
          </a:xfrm>
          <a:prstGeom prst="ellipse">
            <a:avLst/>
          </a:prstGeom>
          <a:ln w="19050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428604"/>
            <a:ext cx="8143932" cy="474286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08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else if(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v[i]==3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 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操作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{	auto it=s.begin();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	printf("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删除最小整数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 %d\n",*it); 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	s.erase(it);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else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操作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{	printf("    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整数序列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 "); 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		for(auto it=s.begin();it!=s.end();it++)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		printf("%d ",*it);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		printf("\n");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i++;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60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2500306"/>
            <a:ext cx="47434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28728" y="357166"/>
            <a:ext cx="4929222" cy="185746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08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main()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	vector&lt;int&gt; v={1,2,1,5,4,2,1,6,1,8,3,4};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solve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(v);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return 0;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428596" y="285728"/>
            <a:ext cx="714380" cy="646331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程序验证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61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500042"/>
            <a:ext cx="7929618" cy="406778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+mj-lt"/>
                <a:ea typeface="楷体" pitchFamily="49" charset="-122"/>
                <a:cs typeface="Times New Roman" pitchFamily="18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latin typeface="+mj-lt"/>
                <a:ea typeface="楷体" pitchFamily="49" charset="-122"/>
                <a:cs typeface="Times New Roman" pitchFamily="18" charset="0"/>
              </a:rPr>
              <a:t>2-16</a:t>
            </a:r>
            <a:r>
              <a:rPr lang="zh-CN" altLang="zh-CN" sz="2000" smtClean="0">
                <a:solidFill>
                  <a:srgbClr val="FF0000"/>
                </a:solidFill>
                <a:latin typeface="+mj-lt"/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某个系统的操作如下：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1 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：输入整数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，输入的整数可能重复。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2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：求前面输入序列的中位数并输出，中位数是有序序列中间的数，</a:t>
            </a:r>
            <a:endParaRPr lang="en-US" altLang="zh-CN" sz="2000" smtClean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如果序列长度是偶数，中位数则是中间两个数的平均值。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选择适合的数据结构并尽可能高效地设计上述算法。操作序列用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vector&lt;int&gt;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容器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表示，假设操作序列是正确的并且执行操作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时当前的输入序列至少有一个整数。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v=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），表示输入整数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，求一次中位数（结果是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2.5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），输入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，再求一次中位数（结果是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62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571472" y="1357298"/>
            <a:ext cx="8358246" cy="22443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用两个堆即小根堆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minpq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和大根堆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maxpq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来实现。</a:t>
            </a: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minpq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存放最大的一半整数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（根最小）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maxpq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存放最小的一半整数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（根最大）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当两个堆中共有偶数个整数时，保证两个堆中整数个数相同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当两个堆中共有奇数个整数时，保证小根堆中多一个整数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671436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63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42910" y="5072074"/>
            <a:ext cx="4286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1214414" y="4662082"/>
            <a:ext cx="1000132" cy="92869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>
            <a:off x="2500298" y="4662082"/>
            <a:ext cx="1000132" cy="928694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357290" y="5662214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minpq</a:t>
            </a:r>
            <a:endParaRPr lang="zh-CN" altLang="en-US" sz="16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43174" y="5662214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maxpq</a:t>
            </a:r>
            <a:endParaRPr lang="zh-CN" altLang="en-US" sz="16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540358" y="4500570"/>
            <a:ext cx="324000" cy="36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 b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837392" y="4572008"/>
            <a:ext cx="324000" cy="36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96" y="285728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例如，输入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1 3 5 4 2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2910" y="1428736"/>
            <a:ext cx="428628" cy="440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1214414" y="1018744"/>
            <a:ext cx="1000132" cy="92869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19" name="等腰三角形 18"/>
          <p:cNvSpPr/>
          <p:nvPr/>
        </p:nvSpPr>
        <p:spPr>
          <a:xfrm>
            <a:off x="2500298" y="1018744"/>
            <a:ext cx="1000132" cy="928694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20" name="TextBox 19"/>
          <p:cNvSpPr txBox="1"/>
          <p:nvPr/>
        </p:nvSpPr>
        <p:spPr>
          <a:xfrm>
            <a:off x="1357290" y="2018876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minpq</a:t>
            </a:r>
            <a:endParaRPr lang="zh-CN" altLang="en-US" sz="16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43174" y="2018876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maxpq</a:t>
            </a:r>
            <a:endParaRPr lang="zh-CN" altLang="en-US" sz="16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540358" y="857232"/>
            <a:ext cx="324000" cy="36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b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910" y="3286124"/>
            <a:ext cx="428628" cy="440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等腰三角形 23"/>
          <p:cNvSpPr/>
          <p:nvPr/>
        </p:nvSpPr>
        <p:spPr>
          <a:xfrm>
            <a:off x="1214414" y="2876132"/>
            <a:ext cx="1000132" cy="92869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>
            <a:off x="2500298" y="2876132"/>
            <a:ext cx="1000132" cy="928694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357290" y="3876264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minpq</a:t>
            </a:r>
            <a:endParaRPr lang="zh-CN" altLang="en-US" sz="16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43174" y="3876264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maxpq</a:t>
            </a:r>
            <a:endParaRPr lang="zh-CN" altLang="en-US" sz="16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540358" y="2714620"/>
            <a:ext cx="324000" cy="36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b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500166" y="3283314"/>
            <a:ext cx="324000" cy="36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 b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500166" y="5069264"/>
            <a:ext cx="324000" cy="36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 b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3786182" y="3357562"/>
            <a:ext cx="357190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31" name="等腰三角形 30"/>
          <p:cNvSpPr/>
          <p:nvPr/>
        </p:nvSpPr>
        <p:spPr>
          <a:xfrm>
            <a:off x="4214810" y="2876132"/>
            <a:ext cx="1000132" cy="92869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32" name="等腰三角形 31"/>
          <p:cNvSpPr/>
          <p:nvPr/>
        </p:nvSpPr>
        <p:spPr>
          <a:xfrm>
            <a:off x="5786446" y="2876132"/>
            <a:ext cx="1000132" cy="928694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33" name="TextBox 32"/>
          <p:cNvSpPr txBox="1"/>
          <p:nvPr/>
        </p:nvSpPr>
        <p:spPr>
          <a:xfrm>
            <a:off x="4357686" y="3876264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minpq</a:t>
            </a:r>
            <a:endParaRPr lang="zh-CN" altLang="en-US" sz="16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29322" y="3876264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maxpq</a:t>
            </a:r>
            <a:endParaRPr lang="zh-CN" altLang="en-US" sz="16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540754" y="2714620"/>
            <a:ext cx="324000" cy="36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 b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6143636" y="2714620"/>
            <a:ext cx="324000" cy="36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b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57752" y="142873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中位数</a:t>
            </a:r>
            <a:r>
              <a:rPr lang="zh-CN" altLang="en-US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b="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72330" y="3214686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中位数</a:t>
            </a:r>
            <a:r>
              <a:rPr lang="zh-CN" altLang="en-US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(3+1)/2=2</a:t>
            </a:r>
            <a:endParaRPr lang="zh-CN" altLang="en-US" sz="1800" b="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86182" y="500063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中位数</a:t>
            </a:r>
            <a:r>
              <a:rPr lang="zh-CN" altLang="en-US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en-US" sz="1800" b="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64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等腰三角形 26"/>
          <p:cNvSpPr/>
          <p:nvPr/>
        </p:nvSpPr>
        <p:spPr>
          <a:xfrm>
            <a:off x="1214414" y="2804694"/>
            <a:ext cx="1000132" cy="92869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28" name="等腰三角形 27"/>
          <p:cNvSpPr/>
          <p:nvPr/>
        </p:nvSpPr>
        <p:spPr>
          <a:xfrm>
            <a:off x="2500298" y="2804694"/>
            <a:ext cx="1000132" cy="928694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29" name="TextBox 28"/>
          <p:cNvSpPr txBox="1"/>
          <p:nvPr/>
        </p:nvSpPr>
        <p:spPr>
          <a:xfrm>
            <a:off x="1357290" y="3804826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minpq</a:t>
            </a:r>
            <a:endParaRPr lang="zh-CN" altLang="en-US" sz="16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3174" y="3804826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maxpq</a:t>
            </a:r>
            <a:endParaRPr lang="zh-CN" altLang="en-US" sz="16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857488" y="2643182"/>
            <a:ext cx="324000" cy="36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 b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571604" y="3214686"/>
            <a:ext cx="324000" cy="36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 b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570502" y="2653230"/>
            <a:ext cx="324000" cy="36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 b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643174" y="3283314"/>
            <a:ext cx="324000" cy="36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b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2910" y="3071810"/>
            <a:ext cx="4286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endParaRPr lang="zh-CN" altLang="en-US" sz="18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910" y="3023384"/>
            <a:ext cx="428628" cy="440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000108"/>
            <a:ext cx="428628" cy="440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590116"/>
            <a:ext cx="1000132" cy="92869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7" name="等腰三角形 6"/>
          <p:cNvSpPr/>
          <p:nvPr/>
        </p:nvSpPr>
        <p:spPr>
          <a:xfrm>
            <a:off x="2500298" y="590116"/>
            <a:ext cx="1000132" cy="928694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8" name="TextBox 7"/>
          <p:cNvSpPr txBox="1"/>
          <p:nvPr/>
        </p:nvSpPr>
        <p:spPr>
          <a:xfrm>
            <a:off x="1357290" y="1590248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minpq</a:t>
            </a:r>
            <a:endParaRPr lang="zh-CN" altLang="en-US" sz="16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3174" y="1590248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maxpq</a:t>
            </a:r>
            <a:endParaRPr lang="zh-CN" altLang="en-US" sz="16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540358" y="428604"/>
            <a:ext cx="324000" cy="36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 b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357290" y="997298"/>
            <a:ext cx="324000" cy="36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 b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839336" y="408508"/>
            <a:ext cx="324000" cy="36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b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8016" y="307181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中位数</a:t>
            </a:r>
            <a:r>
              <a:rPr lang="zh-CN" altLang="en-US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en-US" sz="1800" b="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747670" y="1068736"/>
            <a:ext cx="324000" cy="36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 b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3643306" y="1071546"/>
            <a:ext cx="357190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13" name="等腰三角形 12"/>
          <p:cNvSpPr/>
          <p:nvPr/>
        </p:nvSpPr>
        <p:spPr>
          <a:xfrm>
            <a:off x="4214810" y="590116"/>
            <a:ext cx="1000132" cy="92869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14" name="等腰三角形 13"/>
          <p:cNvSpPr/>
          <p:nvPr/>
        </p:nvSpPr>
        <p:spPr>
          <a:xfrm>
            <a:off x="5500694" y="590116"/>
            <a:ext cx="1000132" cy="928694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15" name="TextBox 14"/>
          <p:cNvSpPr txBox="1"/>
          <p:nvPr/>
        </p:nvSpPr>
        <p:spPr>
          <a:xfrm>
            <a:off x="4357686" y="1590248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small</a:t>
            </a:r>
            <a:endParaRPr lang="zh-CN" altLang="en-US" sz="16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5008" y="1590248"/>
            <a:ext cx="71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big</a:t>
            </a:r>
            <a:endParaRPr lang="zh-CN" altLang="en-US" sz="16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857884" y="428604"/>
            <a:ext cx="324000" cy="36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 b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572000" y="1000108"/>
            <a:ext cx="324000" cy="36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 b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570898" y="438652"/>
            <a:ext cx="324000" cy="36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 b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891074" y="1068736"/>
            <a:ext cx="324000" cy="36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b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033554" y="3286124"/>
            <a:ext cx="324000" cy="36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 b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等腰三角形 38"/>
          <p:cNvSpPr/>
          <p:nvPr/>
        </p:nvSpPr>
        <p:spPr>
          <a:xfrm>
            <a:off x="4286248" y="2763400"/>
            <a:ext cx="1000132" cy="92869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40" name="等腰三角形 39"/>
          <p:cNvSpPr/>
          <p:nvPr/>
        </p:nvSpPr>
        <p:spPr>
          <a:xfrm>
            <a:off x="5572132" y="2763400"/>
            <a:ext cx="1000132" cy="928694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41" name="TextBox 40"/>
          <p:cNvSpPr txBox="1"/>
          <p:nvPr/>
        </p:nvSpPr>
        <p:spPr>
          <a:xfrm>
            <a:off x="4429124" y="3763532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minpq</a:t>
            </a:r>
            <a:endParaRPr lang="zh-CN" altLang="en-US" sz="16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15008" y="3763532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maxpq</a:t>
            </a:r>
            <a:endParaRPr lang="zh-CN" altLang="en-US" sz="1600" b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5929322" y="2601888"/>
            <a:ext cx="324000" cy="36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 b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429124" y="3173392"/>
            <a:ext cx="324000" cy="36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 b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642336" y="2611936"/>
            <a:ext cx="324000" cy="36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 b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962512" y="3242020"/>
            <a:ext cx="324000" cy="36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b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右箭头 47"/>
          <p:cNvSpPr/>
          <p:nvPr/>
        </p:nvSpPr>
        <p:spPr>
          <a:xfrm>
            <a:off x="3714744" y="3214686"/>
            <a:ext cx="357190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49" name="椭圆 48"/>
          <p:cNvSpPr/>
          <p:nvPr/>
        </p:nvSpPr>
        <p:spPr>
          <a:xfrm>
            <a:off x="4819504" y="3214686"/>
            <a:ext cx="324000" cy="36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b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 b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29454" y="785794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中位数</a:t>
            </a:r>
            <a:r>
              <a:rPr lang="zh-CN" altLang="en-US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(4+3)/2=3.5</a:t>
            </a:r>
            <a:endParaRPr lang="zh-CN" altLang="en-US" sz="1800" b="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65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928670"/>
            <a:ext cx="8001056" cy="42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对于输入的整数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，操作过程如下：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1643050"/>
            <a:ext cx="7929618" cy="28855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若小根堆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minpq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为空，将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minpq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中，然后返回。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大于小根堆堆顶元素，将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minpq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中，否则将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maxpq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调整两个堆的整数个数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minpq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中元素个数较少，取出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maxpq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的堆顶元素插入到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minpq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minpq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maxpq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至少多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个元素，取出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minpq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的堆顶元素插入到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maxpq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中（保证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minpq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maxpq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至多多一个整数）。</a:t>
            </a:r>
            <a:endParaRPr lang="zh-CN" altLang="en-US" sz="200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66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5720" y="285728"/>
            <a:ext cx="8643998" cy="61983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72000" bIns="72000" rtlCol="0">
            <a:spAutoFit/>
          </a:bodyPr>
          <a:lstStyle/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priority_queue&lt;int,vector&lt;int&gt;,greater&lt;int&gt;&gt; minpq; 	//</a:t>
            </a: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定义一个小根堆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priority_queue&lt;int&gt; maxpq		    		//</a:t>
            </a: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定义一个大根堆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addx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x)			    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操作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1: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插入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if(minpq.empty())                 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若小根堆空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	minpq.push(x);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return;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if(x&gt;minpq.top()) 		    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大于小根堆堆顶元素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minpq.push(x); 		   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插入到小根堆中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else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maxpq.push(x);                   	   	 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否则将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插入到大根堆中</a:t>
            </a:r>
          </a:p>
          <a:p>
            <a:pPr algn="l" defTabSz="360000">
              <a:lnSpc>
                <a:spcPts val="23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while(minpq.size()&lt;maxpq.size())  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若小根堆元素个数较少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	minpq.push(maxpq.top());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maxpq.pop();                     	    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取出大根堆堆顶元素插入到小根堆中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while(minpq.size()&gt;maxpq.size()+1)   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若小根堆比大根堆至少多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个元素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	maxpq.push(minpq.top());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minpq.pop();                      	    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取出小根堆的堆顶元素插入到大根堆中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67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1071546"/>
            <a:ext cx="8072494" cy="214595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72000" bIns="72000" rtlCol="0">
            <a:spAutoFit/>
          </a:bodyPr>
          <a:lstStyle/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double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getmiddle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 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操作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2: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求中位数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if (minpq.size()!=maxpq.size())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输入的总元素个数为奇数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return minpq.top();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else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输入的总元素个数为偶数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return (minpq.top()+maxpq.top())/2.0;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68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0034" y="511438"/>
            <a:ext cx="7643866" cy="527501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72000" bIns="72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solve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(vector&lt;int&gt;&amp;v)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求解算法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int i=0,x;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while(i&lt;v.size())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	if(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v[i]==1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操作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{	i++;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		x=v[i];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	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addx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(x);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		printf("    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输入整数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 %d\n",x); 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else if(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v[i]==2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操作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{	double mid=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getmiddle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		printf("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中位数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 %g\n",mid); 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i++;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69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5786" y="785794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基本运算</a:t>
            </a:r>
            <a:endParaRPr lang="zh-CN" altLang="en-US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500174"/>
            <a:ext cx="7715304" cy="144921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①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Init()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：初始化。</a:t>
            </a:r>
          </a:p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②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Find(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：查找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）结点所属的等价类。</a:t>
            </a:r>
          </a:p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③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Union(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：将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）所属的两个等价类合并。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28728" y="357166"/>
            <a:ext cx="4929222" cy="16394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08000" rtlCol="0">
            <a:spAutoFit/>
          </a:bodyPr>
          <a:lstStyle/>
          <a:p>
            <a:pPr algn="l" defTabSz="3600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main()</a:t>
            </a:r>
          </a:p>
          <a:p>
            <a:pPr algn="l" defTabSz="3600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vector&lt;int&gt; v={1,2,1,6,1,3,1,2,2,1,5,2};</a:t>
            </a:r>
          </a:p>
          <a:p>
            <a:pPr algn="l" defTabSz="3600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solve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(v);</a:t>
            </a:r>
          </a:p>
          <a:p>
            <a:pPr algn="l" defTabSz="3600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return 0;</a:t>
            </a:r>
          </a:p>
          <a:p>
            <a:pPr algn="l" defTabSz="3600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428596" y="285728"/>
            <a:ext cx="714380" cy="6463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程序验证</a:t>
            </a:r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04" y="2357430"/>
            <a:ext cx="46672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70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785794"/>
            <a:ext cx="7929618" cy="16312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2-17</a:t>
            </a:r>
            <a:r>
              <a:rPr lang="zh-CN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假设所有单词都是由字母构成的，如果两个单词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包含的不同字母个数相同并且每种字母的个数也相同，称为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是同位词。给定一系列单词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设计一个算法按行输出所有单词，每一行的所有单词均为同位词。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71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0034" y="671436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285860"/>
            <a:ext cx="8143932" cy="196464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每个单词用一个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string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对象存储，单词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是同位词当且仅当两者递增排序后的结果是相同的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为此设计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unordered_map&lt;string,vector&lt;string&gt;&gt;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类型的哈希映射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，关键字为单词递增排序后的结果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，值是一个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vector&lt;string&gt;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容器，存放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的所有同位词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4337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357422" y="3786190"/>
            <a:ext cx="3136345" cy="1420237"/>
            <a:chOff x="2294512" y="4143380"/>
            <a:chExt cx="3136345" cy="1420237"/>
          </a:xfrm>
        </p:grpSpPr>
        <p:sp>
          <p:nvSpPr>
            <p:cNvPr id="143369" name="Rectangle 9"/>
            <p:cNvSpPr>
              <a:spLocks noChangeArrowheads="1"/>
            </p:cNvSpPr>
            <p:nvPr/>
          </p:nvSpPr>
          <p:spPr bwMode="auto">
            <a:xfrm>
              <a:off x="2294512" y="4565296"/>
              <a:ext cx="931735" cy="42298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xyz</a:t>
              </a:r>
            </a:p>
          </p:txBody>
        </p:sp>
        <p:sp>
          <p:nvSpPr>
            <p:cNvPr id="143368" name="Rectangle 8"/>
            <p:cNvSpPr>
              <a:spLocks noChangeArrowheads="1"/>
            </p:cNvSpPr>
            <p:nvPr/>
          </p:nvSpPr>
          <p:spPr bwMode="auto">
            <a:xfrm>
              <a:off x="2294512" y="5141701"/>
              <a:ext cx="931735" cy="42191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abcd</a:t>
              </a:r>
            </a:p>
          </p:txBody>
        </p:sp>
        <p:sp>
          <p:nvSpPr>
            <p:cNvPr id="143367" name="Rectangle 7"/>
            <p:cNvSpPr>
              <a:spLocks noChangeArrowheads="1"/>
            </p:cNvSpPr>
            <p:nvPr/>
          </p:nvSpPr>
          <p:spPr bwMode="auto">
            <a:xfrm>
              <a:off x="2398986" y="4143380"/>
              <a:ext cx="827262" cy="2908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关键字</a:t>
              </a:r>
            </a:p>
          </p:txBody>
        </p:sp>
        <p:sp>
          <p:nvSpPr>
            <p:cNvPr id="143366" name="Rectangle 6"/>
            <p:cNvSpPr>
              <a:spLocks noChangeArrowheads="1"/>
            </p:cNvSpPr>
            <p:nvPr/>
          </p:nvSpPr>
          <p:spPr bwMode="auto">
            <a:xfrm>
              <a:off x="3736890" y="4565296"/>
              <a:ext cx="1034077" cy="42298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xyz yzx</a:t>
              </a:r>
            </a:p>
          </p:txBody>
        </p:sp>
        <p:sp>
          <p:nvSpPr>
            <p:cNvPr id="143365" name="AutoShape 5"/>
            <p:cNvSpPr>
              <a:spLocks noChangeShapeType="1"/>
            </p:cNvSpPr>
            <p:nvPr/>
          </p:nvSpPr>
          <p:spPr bwMode="auto">
            <a:xfrm>
              <a:off x="3226248" y="4777319"/>
              <a:ext cx="510642" cy="106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43364" name="Rectangle 4"/>
            <p:cNvSpPr>
              <a:spLocks noChangeArrowheads="1"/>
            </p:cNvSpPr>
            <p:nvPr/>
          </p:nvSpPr>
          <p:spPr bwMode="auto">
            <a:xfrm>
              <a:off x="3736890" y="5141701"/>
              <a:ext cx="1693967" cy="42191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abcd dabc cdab</a:t>
              </a:r>
            </a:p>
          </p:txBody>
        </p:sp>
        <p:sp>
          <p:nvSpPr>
            <p:cNvPr id="143363" name="Rectangle 3"/>
            <p:cNvSpPr>
              <a:spLocks noChangeArrowheads="1"/>
            </p:cNvSpPr>
            <p:nvPr/>
          </p:nvSpPr>
          <p:spPr bwMode="auto">
            <a:xfrm>
              <a:off x="4051377" y="4143380"/>
              <a:ext cx="524501" cy="2908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值</a:t>
              </a:r>
            </a:p>
          </p:txBody>
        </p:sp>
        <p:sp>
          <p:nvSpPr>
            <p:cNvPr id="143362" name="AutoShape 2"/>
            <p:cNvSpPr>
              <a:spLocks noChangeShapeType="1"/>
            </p:cNvSpPr>
            <p:nvPr/>
          </p:nvSpPr>
          <p:spPr bwMode="auto">
            <a:xfrm>
              <a:off x="3226248" y="5352659"/>
              <a:ext cx="510642" cy="106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72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7158" y="500042"/>
            <a:ext cx="8143932" cy="523018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08000" rtlCol="0">
            <a:spAutoFit/>
          </a:bodyPr>
          <a:lstStyle/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Apposition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(vector&lt;string&gt;&amp;words)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求解算法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string s;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unordered_map&lt;string,vector&lt;string&gt;&gt; mp;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for(int i=0;i&lt;words.size();i++)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	s=words[i];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取访问的单词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sort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(s.begin(),s.end()); 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按字母递增排序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mp[s].push_back(words[i]);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添加到对应的同义词向量中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for(auto it=mp.begin();it!=mp.end();it++) 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输出结果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	for(int j=0;j&lt;it-&gt;second.size();j++)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	cout &lt;&lt; it-&gt;second[j] &lt;&lt; " ";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cout &lt;&lt; endl;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73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28728" y="357166"/>
            <a:ext cx="7000924" cy="16394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08000" rtlCol="0">
            <a:spAutoFit/>
          </a:bodyPr>
          <a:lstStyle/>
          <a:p>
            <a:pPr algn="l" defTabSz="3600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main()</a:t>
            </a:r>
          </a:p>
          <a:p>
            <a:pPr algn="l" defTabSz="3600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vector&lt;string&gt; words={"abcd","xyz","dabc","cdab","yzx"};</a:t>
            </a:r>
          </a:p>
          <a:p>
            <a:pPr algn="l" defTabSz="3600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Apposition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(words);</a:t>
            </a:r>
          </a:p>
          <a:p>
            <a:pPr algn="l" defTabSz="3600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return 0;</a:t>
            </a:r>
          </a:p>
          <a:p>
            <a:pPr algn="l" defTabSz="3600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428596" y="285728"/>
            <a:ext cx="714380" cy="6463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程序验证</a:t>
            </a:r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2428868"/>
            <a:ext cx="5215805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74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1472" y="428604"/>
            <a:ext cx="2428892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并查集的实现</a:t>
            </a:r>
            <a:endParaRPr lang="zh-CN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2458276" y="4004500"/>
            <a:ext cx="301496" cy="332359"/>
          </a:xfrm>
          <a:prstGeom prst="ellipse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36101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4216" name="Oval 8"/>
          <p:cNvSpPr>
            <a:spLocks noChangeArrowheads="1"/>
          </p:cNvSpPr>
          <p:nvPr/>
        </p:nvSpPr>
        <p:spPr bwMode="auto">
          <a:xfrm>
            <a:off x="1992715" y="4581867"/>
            <a:ext cx="301496" cy="332359"/>
          </a:xfrm>
          <a:prstGeom prst="ellipse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101" rIns="0" bIns="36101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4215" name="Oval 7"/>
          <p:cNvSpPr>
            <a:spLocks noChangeArrowheads="1"/>
          </p:cNvSpPr>
          <p:nvPr/>
        </p:nvSpPr>
        <p:spPr bwMode="auto">
          <a:xfrm>
            <a:off x="2870568" y="4581867"/>
            <a:ext cx="301496" cy="332359"/>
          </a:xfrm>
          <a:prstGeom prst="ellipse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101" rIns="0" bIns="36101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4214" name="AutoShape 6"/>
          <p:cNvSpPr>
            <a:spLocks noChangeShapeType="1"/>
          </p:cNvSpPr>
          <p:nvPr/>
        </p:nvSpPr>
        <p:spPr bwMode="auto">
          <a:xfrm flipH="1">
            <a:off x="2250531" y="4287857"/>
            <a:ext cx="251424" cy="34301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arrow" w="med" len="med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600"/>
              </a:lnSpc>
            </a:pPr>
            <a:endParaRPr lang="zh-CN" altLang="en-US" sz="1800"/>
          </a:p>
        </p:txBody>
      </p:sp>
      <p:sp>
        <p:nvSpPr>
          <p:cNvPr id="94213" name="AutoShape 5"/>
          <p:cNvSpPr>
            <a:spLocks noChangeShapeType="1"/>
          </p:cNvSpPr>
          <p:nvPr/>
        </p:nvSpPr>
        <p:spPr bwMode="auto">
          <a:xfrm flipH="1" flipV="1">
            <a:off x="2716092" y="4287857"/>
            <a:ext cx="198156" cy="34301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600"/>
              </a:lnSpc>
            </a:pPr>
            <a:endParaRPr lang="zh-CN" altLang="en-US" sz="1800"/>
          </a:p>
        </p:txBody>
      </p:sp>
      <p:sp>
        <p:nvSpPr>
          <p:cNvPr id="94212" name="Freeform 4"/>
          <p:cNvSpPr>
            <a:spLocks/>
          </p:cNvSpPr>
          <p:nvPr/>
        </p:nvSpPr>
        <p:spPr bwMode="auto">
          <a:xfrm>
            <a:off x="2605295" y="3723274"/>
            <a:ext cx="422946" cy="521973"/>
          </a:xfrm>
          <a:custGeom>
            <a:avLst/>
            <a:gdLst/>
            <a:ahLst/>
            <a:cxnLst>
              <a:cxn ang="0">
                <a:pos x="207" y="528"/>
              </a:cxn>
              <a:cxn ang="0">
                <a:pos x="434" y="537"/>
              </a:cxn>
              <a:cxn ang="0">
                <a:pos x="445" y="240"/>
              </a:cxn>
              <a:cxn ang="0">
                <a:pos x="326" y="25"/>
              </a:cxn>
              <a:cxn ang="0">
                <a:pos x="97" y="91"/>
              </a:cxn>
              <a:cxn ang="0">
                <a:pos x="0" y="327"/>
              </a:cxn>
            </a:cxnLst>
            <a:rect l="0" t="0" r="r" b="b"/>
            <a:pathLst>
              <a:path w="474" h="585">
                <a:moveTo>
                  <a:pt x="207" y="528"/>
                </a:moveTo>
                <a:cubicBezTo>
                  <a:pt x="300" y="556"/>
                  <a:pt x="394" y="585"/>
                  <a:pt x="434" y="537"/>
                </a:cubicBezTo>
                <a:cubicBezTo>
                  <a:pt x="474" y="489"/>
                  <a:pt x="463" y="325"/>
                  <a:pt x="445" y="240"/>
                </a:cubicBezTo>
                <a:cubicBezTo>
                  <a:pt x="427" y="155"/>
                  <a:pt x="384" y="50"/>
                  <a:pt x="326" y="25"/>
                </a:cubicBezTo>
                <a:cubicBezTo>
                  <a:pt x="268" y="0"/>
                  <a:pt x="151" y="41"/>
                  <a:pt x="97" y="91"/>
                </a:cubicBezTo>
                <a:cubicBezTo>
                  <a:pt x="43" y="141"/>
                  <a:pt x="20" y="278"/>
                  <a:pt x="0" y="327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600"/>
              </a:lnSpc>
            </a:pPr>
            <a:endParaRPr lang="zh-CN" altLang="en-US" sz="1800"/>
          </a:p>
        </p:txBody>
      </p:sp>
      <p:sp>
        <p:nvSpPr>
          <p:cNvPr id="94211" name="AutoShape 3"/>
          <p:cNvSpPr>
            <a:spLocks noChangeArrowheads="1"/>
          </p:cNvSpPr>
          <p:nvPr/>
        </p:nvSpPr>
        <p:spPr bwMode="auto">
          <a:xfrm>
            <a:off x="1949036" y="4905703"/>
            <a:ext cx="345175" cy="480429"/>
          </a:xfrm>
          <a:prstGeom prst="triangle">
            <a:avLst>
              <a:gd name="adj" fmla="val 50000"/>
            </a:avLst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600"/>
              </a:lnSpc>
            </a:pPr>
            <a:endParaRPr lang="zh-CN" altLang="en-US" sz="1800"/>
          </a:p>
        </p:txBody>
      </p:sp>
      <p:sp>
        <p:nvSpPr>
          <p:cNvPr id="94210" name="AutoShape 2"/>
          <p:cNvSpPr>
            <a:spLocks noChangeArrowheads="1"/>
          </p:cNvSpPr>
          <p:nvPr/>
        </p:nvSpPr>
        <p:spPr bwMode="auto">
          <a:xfrm>
            <a:off x="2849261" y="4896116"/>
            <a:ext cx="345175" cy="480429"/>
          </a:xfrm>
          <a:prstGeom prst="triangle">
            <a:avLst>
              <a:gd name="adj" fmla="val 50000"/>
            </a:avLst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600"/>
              </a:lnSpc>
            </a:pPr>
            <a:endParaRPr lang="zh-CN" altLang="en-US" sz="1800"/>
          </a:p>
        </p:txBody>
      </p:sp>
      <p:sp>
        <p:nvSpPr>
          <p:cNvPr id="17" name="TextBox 16"/>
          <p:cNvSpPr txBox="1"/>
          <p:nvPr/>
        </p:nvSpPr>
        <p:spPr>
          <a:xfrm>
            <a:off x="714348" y="1357298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并查集的基本存储结构</a:t>
            </a:r>
            <a:endParaRPr lang="zh-CN" altLang="en-US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5786" y="2071678"/>
            <a:ext cx="6572296" cy="79980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parent[MAXN]; 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并查集存储结构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rnk[MAXN];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存储结点的秩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近似于高度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571480"/>
            <a:ext cx="6572296" cy="241063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>
              <a:lnSpc>
                <a:spcPts val="288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Init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并查集初始化</a:t>
            </a:r>
          </a:p>
          <a:p>
            <a:pPr algn="l" defTabSz="360000">
              <a:lnSpc>
                <a:spcPts val="288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	for (int i=1;i&lt;=n;i++)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88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{	parent[i]=i;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88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rnk[i]=0;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88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88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2161" name="Oval 1"/>
          <p:cNvSpPr>
            <a:spLocks noChangeArrowheads="1"/>
          </p:cNvSpPr>
          <p:nvPr/>
        </p:nvSpPr>
        <p:spPr bwMode="auto">
          <a:xfrm>
            <a:off x="2651125" y="3429000"/>
            <a:ext cx="343922" cy="357190"/>
          </a:xfrm>
          <a:prstGeom prst="ellipse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36529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endParaRPr kumimoji="0" lang="zh-CN" altLang="zh-CN" sz="160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162" name="Freeform 2"/>
          <p:cNvSpPr>
            <a:spLocks/>
          </p:cNvSpPr>
          <p:nvPr/>
        </p:nvSpPr>
        <p:spPr bwMode="auto">
          <a:xfrm>
            <a:off x="2786050" y="3286124"/>
            <a:ext cx="441315" cy="461964"/>
          </a:xfrm>
          <a:custGeom>
            <a:avLst/>
            <a:gdLst/>
            <a:ahLst/>
            <a:cxnLst>
              <a:cxn ang="0">
                <a:pos x="160" y="539"/>
              </a:cxn>
              <a:cxn ang="0">
                <a:pos x="387" y="548"/>
              </a:cxn>
              <a:cxn ang="0">
                <a:pos x="398" y="251"/>
              </a:cxn>
              <a:cxn ang="0">
                <a:pos x="279" y="36"/>
              </a:cxn>
              <a:cxn ang="0">
                <a:pos x="161" y="36"/>
              </a:cxn>
              <a:cxn ang="0">
                <a:pos x="0" y="174"/>
              </a:cxn>
            </a:cxnLst>
            <a:rect l="0" t="0" r="r" b="b"/>
            <a:pathLst>
              <a:path w="427" h="596">
                <a:moveTo>
                  <a:pt x="160" y="539"/>
                </a:moveTo>
                <a:cubicBezTo>
                  <a:pt x="253" y="567"/>
                  <a:pt x="347" y="596"/>
                  <a:pt x="387" y="548"/>
                </a:cubicBezTo>
                <a:cubicBezTo>
                  <a:pt x="427" y="500"/>
                  <a:pt x="416" y="336"/>
                  <a:pt x="398" y="251"/>
                </a:cubicBezTo>
                <a:cubicBezTo>
                  <a:pt x="380" y="166"/>
                  <a:pt x="318" y="72"/>
                  <a:pt x="279" y="36"/>
                </a:cubicBezTo>
                <a:cubicBezTo>
                  <a:pt x="240" y="0"/>
                  <a:pt x="207" y="13"/>
                  <a:pt x="161" y="36"/>
                </a:cubicBezTo>
                <a:cubicBezTo>
                  <a:pt x="115" y="59"/>
                  <a:pt x="34" y="145"/>
                  <a:pt x="0" y="174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880"/>
              </a:lnSpc>
            </a:pPr>
            <a:endParaRPr lang="zh-CN" altLang="en-US" sz="16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9</a:t>
            </a:fld>
            <a:r>
              <a:rPr lang="en-US" altLang="zh-CN" smtClean="0"/>
              <a:t>/74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ln w="19050"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00000"/>
          </a:lnSpc>
          <a:spcBef>
            <a:spcPts val="0"/>
          </a:spcBef>
          <a:defRPr sz="1800" smtClean="0">
            <a:solidFill>
              <a:srgbClr val="0000FF"/>
            </a:solidFill>
            <a:latin typeface="Consolas" pitchFamily="49" charset="0"/>
            <a:ea typeface="楷体" pitchFamily="49" charset="-122"/>
            <a:cs typeface="Consolas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4213</TotalTime>
  <Words>5583</Words>
  <Application>Microsoft Office PowerPoint</Application>
  <PresentationFormat>全屏显示(4:3)</PresentationFormat>
  <Paragraphs>1231</Paragraphs>
  <Slides>74</Slides>
  <Notes>71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7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1778</cp:revision>
  <dcterms:created xsi:type="dcterms:W3CDTF">2004-03-31T23:50:14Z</dcterms:created>
  <dcterms:modified xsi:type="dcterms:W3CDTF">2022-11-08T02:59:23Z</dcterms:modified>
</cp:coreProperties>
</file>