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79"/>
  </p:notesMasterIdLst>
  <p:handoutMasterIdLst>
    <p:handoutMasterId r:id="rId80"/>
  </p:handoutMasterIdLst>
  <p:sldIdLst>
    <p:sldId id="522" r:id="rId2"/>
    <p:sldId id="365" r:id="rId3"/>
    <p:sldId id="366" r:id="rId4"/>
    <p:sldId id="655" r:id="rId5"/>
    <p:sldId id="615" r:id="rId6"/>
    <p:sldId id="727" r:id="rId7"/>
    <p:sldId id="728" r:id="rId8"/>
    <p:sldId id="729" r:id="rId9"/>
    <p:sldId id="730" r:id="rId10"/>
    <p:sldId id="731" r:id="rId11"/>
    <p:sldId id="732" r:id="rId12"/>
    <p:sldId id="733" r:id="rId13"/>
    <p:sldId id="734" r:id="rId14"/>
    <p:sldId id="735" r:id="rId15"/>
    <p:sldId id="736" r:id="rId16"/>
    <p:sldId id="737" r:id="rId17"/>
    <p:sldId id="663" r:id="rId18"/>
    <p:sldId id="664" r:id="rId19"/>
    <p:sldId id="665" r:id="rId20"/>
    <p:sldId id="666" r:id="rId21"/>
    <p:sldId id="667" r:id="rId22"/>
    <p:sldId id="687" r:id="rId23"/>
    <p:sldId id="668" r:id="rId24"/>
    <p:sldId id="669" r:id="rId25"/>
    <p:sldId id="670" r:id="rId26"/>
    <p:sldId id="688" r:id="rId27"/>
    <p:sldId id="671" r:id="rId28"/>
    <p:sldId id="672" r:id="rId29"/>
    <p:sldId id="673" r:id="rId30"/>
    <p:sldId id="674" r:id="rId31"/>
    <p:sldId id="701" r:id="rId32"/>
    <p:sldId id="702" r:id="rId33"/>
    <p:sldId id="689" r:id="rId34"/>
    <p:sldId id="690" r:id="rId35"/>
    <p:sldId id="691" r:id="rId36"/>
    <p:sldId id="692" r:id="rId37"/>
    <p:sldId id="703" r:id="rId38"/>
    <p:sldId id="704" r:id="rId39"/>
    <p:sldId id="693" r:id="rId40"/>
    <p:sldId id="694" r:id="rId41"/>
    <p:sldId id="695" r:id="rId42"/>
    <p:sldId id="696" r:id="rId43"/>
    <p:sldId id="697" r:id="rId44"/>
    <p:sldId id="698" r:id="rId45"/>
    <p:sldId id="699" r:id="rId46"/>
    <p:sldId id="700" r:id="rId47"/>
    <p:sldId id="374" r:id="rId48"/>
    <p:sldId id="675" r:id="rId49"/>
    <p:sldId id="676" r:id="rId50"/>
    <p:sldId id="677" r:id="rId51"/>
    <p:sldId id="678" r:id="rId52"/>
    <p:sldId id="679" r:id="rId53"/>
    <p:sldId id="680" r:id="rId54"/>
    <p:sldId id="681" r:id="rId55"/>
    <p:sldId id="705" r:id="rId56"/>
    <p:sldId id="683" r:id="rId57"/>
    <p:sldId id="684" r:id="rId58"/>
    <p:sldId id="706" r:id="rId59"/>
    <p:sldId id="707" r:id="rId60"/>
    <p:sldId id="685" r:id="rId61"/>
    <p:sldId id="686" r:id="rId62"/>
    <p:sldId id="708" r:id="rId63"/>
    <p:sldId id="717" r:id="rId64"/>
    <p:sldId id="709" r:id="rId65"/>
    <p:sldId id="710" r:id="rId66"/>
    <p:sldId id="711" r:id="rId67"/>
    <p:sldId id="712" r:id="rId68"/>
    <p:sldId id="713" r:id="rId69"/>
    <p:sldId id="716" r:id="rId70"/>
    <p:sldId id="714" r:id="rId71"/>
    <p:sldId id="715" r:id="rId72"/>
    <p:sldId id="718" r:id="rId73"/>
    <p:sldId id="719" r:id="rId74"/>
    <p:sldId id="720" r:id="rId75"/>
    <p:sldId id="721" r:id="rId76"/>
    <p:sldId id="722" r:id="rId77"/>
    <p:sldId id="726" r:id="rId78"/>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a:srgbClr val="006600"/>
    <a:srgbClr val="0000FF"/>
    <a:srgbClr val="FF3300"/>
    <a:srgbClr val="FF3399"/>
    <a:srgbClr val="339933"/>
    <a:srgbClr val="000000"/>
    <a:srgbClr val="3333FF"/>
    <a:srgbClr val="6600CC"/>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varScale="1">
        <p:scale>
          <a:sx n="84" d="100"/>
          <a:sy n="84"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2022/9/21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/77</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4.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85918" y="428604"/>
            <a:ext cx="507209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3</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章  基本算法设计方法</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5" name="TextBox 4">
            <a:hlinkClick r:id="rId3" action="ppaction://hlinksldjump"/>
          </p:cNvPr>
          <p:cNvSpPr txBox="1"/>
          <p:nvPr/>
        </p:nvSpPr>
        <p:spPr>
          <a:xfrm>
            <a:off x="3500430" y="1857364"/>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3.1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穷举法</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9" name="TextBox 8">
            <a:hlinkClick r:id="rId4" action="ppaction://hlinksldjump"/>
          </p:cNvPr>
          <p:cNvSpPr txBox="1"/>
          <p:nvPr/>
        </p:nvSpPr>
        <p:spPr>
          <a:xfrm>
            <a:off x="3500430" y="2561861"/>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3.2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归纳法</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grpSp>
        <p:nvGrpSpPr>
          <p:cNvPr id="16" name="组合 79"/>
          <p:cNvGrpSpPr>
            <a:grpSpLocks/>
          </p:cNvGrpSpPr>
          <p:nvPr/>
        </p:nvGrpSpPr>
        <p:grpSpPr bwMode="auto">
          <a:xfrm>
            <a:off x="911802" y="2465448"/>
            <a:ext cx="2160000" cy="2177998"/>
            <a:chOff x="6379728" y="2488774"/>
            <a:chExt cx="2513016" cy="2533955"/>
          </a:xfrm>
        </p:grpSpPr>
        <p:sp>
          <p:nvSpPr>
            <p:cNvPr id="17"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8"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9" name="文本框 20"/>
          <p:cNvSpPr txBox="1">
            <a:spLocks noChangeArrowheads="1"/>
          </p:cNvSpPr>
          <p:nvPr/>
        </p:nvSpPr>
        <p:spPr bwMode="auto">
          <a:xfrm>
            <a:off x="1163324" y="3575225"/>
            <a:ext cx="167871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0" name="文本框 20"/>
          <p:cNvSpPr txBox="1">
            <a:spLocks noChangeArrowheads="1"/>
          </p:cNvSpPr>
          <p:nvPr/>
        </p:nvSpPr>
        <p:spPr bwMode="auto">
          <a:xfrm>
            <a:off x="1307340" y="2895215"/>
            <a:ext cx="141222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1" name="TextBox 10">
            <a:hlinkClick r:id="rId3" action="ppaction://hlinksldjump"/>
          </p:cNvPr>
          <p:cNvSpPr txBox="1"/>
          <p:nvPr/>
        </p:nvSpPr>
        <p:spPr>
          <a:xfrm>
            <a:off x="3500430" y="3276241"/>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3.3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迭代法</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12" name="TextBox 11">
            <a:hlinkClick r:id="rId4" action="ppaction://hlinksldjump"/>
          </p:cNvPr>
          <p:cNvSpPr txBox="1"/>
          <p:nvPr/>
        </p:nvSpPr>
        <p:spPr>
          <a:xfrm>
            <a:off x="3500430" y="3980738"/>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3.4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递归法</a:t>
            </a:r>
            <a:endParaRPr lang="zh-CN" altLang="en-US" sz="2800" spc="5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13" name="TextBox 12">
            <a:hlinkClick r:id="rId4" action="ppaction://hlinksldjump"/>
          </p:cNvPr>
          <p:cNvSpPr txBox="1"/>
          <p:nvPr/>
        </p:nvSpPr>
        <p:spPr>
          <a:xfrm>
            <a:off x="3500430" y="4718272"/>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3.5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递推式计算</a:t>
            </a:r>
            <a:endParaRPr lang="zh-CN" altLang="en-US" sz="2800" spc="5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1</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8596" y="500042"/>
            <a:ext cx="38576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rPr>
              <a:t>3.1.2  </a:t>
            </a:r>
            <a:r>
              <a:rPr lang="zh-CN" altLang="zh-CN" smtClean="0">
                <a:latin typeface="微软雅黑" pitchFamily="34" charset="-122"/>
                <a:ea typeface="微软雅黑" pitchFamily="34" charset="-122"/>
              </a:rPr>
              <a:t>最大连续子序列和</a:t>
            </a:r>
            <a:endParaRPr lang="zh-CN" altLang="zh-CN"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extBox 11"/>
          <p:cNvSpPr txBox="1"/>
          <p:nvPr/>
        </p:nvSpPr>
        <p:spPr>
          <a:xfrm>
            <a:off x="571472" y="1428736"/>
            <a:ext cx="8072494" cy="275726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60000" indent="-3600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给定一个含</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）个整数的序列，要求求出其中最大连续子序列的和。</a:t>
            </a:r>
            <a:endParaRPr lang="en-US" altLang="zh-CN" sz="2000" smtClean="0">
              <a:solidFill>
                <a:srgbClr val="0000FF"/>
              </a:solidFill>
              <a:latin typeface="Times New Roman" pitchFamily="18" charset="0"/>
              <a:ea typeface="楷体" pitchFamily="49" charset="-122"/>
              <a:cs typeface="Times New Roman" pitchFamily="18" charset="0"/>
            </a:endParaRPr>
          </a:p>
          <a:p>
            <a:pPr marL="360000" indent="-3600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序列（</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-4</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-5</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）的最大子序列和为</a:t>
            </a:r>
            <a:r>
              <a:rPr lang="en-US" altLang="zh-CN" sz="2000" smtClean="0">
                <a:solidFill>
                  <a:srgbClr val="0000FF"/>
                </a:solidFill>
                <a:latin typeface="Times New Roman" pitchFamily="18" charset="0"/>
                <a:ea typeface="楷体" pitchFamily="49" charset="-122"/>
                <a:cs typeface="Times New Roman" pitchFamily="18" charset="0"/>
              </a:rPr>
              <a:t>20</a:t>
            </a:r>
            <a:r>
              <a:rPr lang="zh-CN" altLang="en-US"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360000" indent="-3600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序列（</a:t>
            </a:r>
            <a:r>
              <a:rPr lang="en-US" altLang="zh-CN" sz="2000" smtClean="0">
                <a:solidFill>
                  <a:srgbClr val="0000FF"/>
                </a:solidFill>
                <a:latin typeface="Times New Roman" pitchFamily="18" charset="0"/>
                <a:ea typeface="楷体" pitchFamily="49" charset="-122"/>
                <a:cs typeface="Times New Roman" pitchFamily="18" charset="0"/>
              </a:rPr>
              <a:t>-6</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4</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-7</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5</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6</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-9</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10</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）的最大子序列和为</a:t>
            </a:r>
            <a:r>
              <a:rPr lang="en-US" altLang="zh-CN" sz="2000" smtClean="0">
                <a:solidFill>
                  <a:srgbClr val="0000FF"/>
                </a:solidFill>
                <a:latin typeface="Times New Roman" pitchFamily="18" charset="0"/>
                <a:ea typeface="楷体" pitchFamily="49" charset="-122"/>
                <a:cs typeface="Times New Roman" pitchFamily="18" charset="0"/>
              </a:rPr>
              <a:t>16</a:t>
            </a:r>
            <a:r>
              <a:rPr lang="zh-CN" altLang="zh-CN"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360000" indent="-3600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规定一个序列最大连续子序列和</a:t>
            </a:r>
            <a:r>
              <a:rPr lang="zh-CN" altLang="zh-CN" sz="2000" smtClean="0">
                <a:solidFill>
                  <a:srgbClr val="FF0000"/>
                </a:solidFill>
                <a:latin typeface="Times New Roman" pitchFamily="18" charset="0"/>
                <a:ea typeface="楷体" pitchFamily="49" charset="-122"/>
                <a:cs typeface="Times New Roman" pitchFamily="18" charset="0"/>
              </a:rPr>
              <a:t>至少是</a:t>
            </a:r>
            <a:r>
              <a:rPr lang="en-US" altLang="zh-CN" sz="2000" smtClean="0">
                <a:solidFill>
                  <a:srgbClr val="FF0000"/>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，如果小于</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，其结果为</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10</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1" name="Rectangle 45"/>
          <p:cNvSpPr>
            <a:spLocks noChangeArrowheads="1"/>
          </p:cNvSpPr>
          <p:nvPr/>
        </p:nvSpPr>
        <p:spPr bwMode="auto">
          <a:xfrm>
            <a:off x="2764277" y="305092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75820" name="Rectangle 44"/>
          <p:cNvSpPr>
            <a:spLocks noChangeArrowheads="1"/>
          </p:cNvSpPr>
          <p:nvPr/>
        </p:nvSpPr>
        <p:spPr bwMode="auto">
          <a:xfrm>
            <a:off x="2836367" y="2425383"/>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0</a:t>
            </a:r>
          </a:p>
        </p:txBody>
      </p:sp>
      <p:sp>
        <p:nvSpPr>
          <p:cNvPr id="75819" name="Rectangle 43"/>
          <p:cNvSpPr>
            <a:spLocks noChangeArrowheads="1"/>
          </p:cNvSpPr>
          <p:nvPr/>
        </p:nvSpPr>
        <p:spPr bwMode="auto">
          <a:xfrm>
            <a:off x="1785918" y="3079538"/>
            <a:ext cx="161343" cy="21142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8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5818" name="Rectangle 42"/>
          <p:cNvSpPr>
            <a:spLocks noChangeArrowheads="1"/>
          </p:cNvSpPr>
          <p:nvPr/>
        </p:nvSpPr>
        <p:spPr bwMode="auto">
          <a:xfrm>
            <a:off x="3275770" y="305092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9</a:t>
            </a:r>
          </a:p>
        </p:txBody>
      </p:sp>
      <p:sp>
        <p:nvSpPr>
          <p:cNvPr id="75817" name="Rectangle 41"/>
          <p:cNvSpPr>
            <a:spLocks noChangeArrowheads="1"/>
          </p:cNvSpPr>
          <p:nvPr/>
        </p:nvSpPr>
        <p:spPr bwMode="auto">
          <a:xfrm>
            <a:off x="3358158" y="2425383"/>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1</a:t>
            </a:r>
          </a:p>
        </p:txBody>
      </p:sp>
      <p:sp>
        <p:nvSpPr>
          <p:cNvPr id="75816" name="Rectangle 40"/>
          <p:cNvSpPr>
            <a:spLocks noChangeArrowheads="1"/>
          </p:cNvSpPr>
          <p:nvPr/>
        </p:nvSpPr>
        <p:spPr bwMode="auto">
          <a:xfrm>
            <a:off x="3790696" y="305092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75815" name="Rectangle 39"/>
          <p:cNvSpPr>
            <a:spLocks noChangeArrowheads="1"/>
          </p:cNvSpPr>
          <p:nvPr/>
        </p:nvSpPr>
        <p:spPr bwMode="auto">
          <a:xfrm>
            <a:off x="3862785" y="2425383"/>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2</a:t>
            </a:r>
          </a:p>
        </p:txBody>
      </p:sp>
      <p:sp>
        <p:nvSpPr>
          <p:cNvPr id="75814" name="Rectangle 38"/>
          <p:cNvSpPr>
            <a:spLocks noChangeArrowheads="1"/>
          </p:cNvSpPr>
          <p:nvPr/>
        </p:nvSpPr>
        <p:spPr bwMode="auto">
          <a:xfrm>
            <a:off x="4302188" y="305092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18</a:t>
            </a:r>
          </a:p>
        </p:txBody>
      </p:sp>
      <p:sp>
        <p:nvSpPr>
          <p:cNvPr id="75813" name="Rectangle 37"/>
          <p:cNvSpPr>
            <a:spLocks noChangeArrowheads="1"/>
          </p:cNvSpPr>
          <p:nvPr/>
        </p:nvSpPr>
        <p:spPr bwMode="auto">
          <a:xfrm>
            <a:off x="4405174" y="2425383"/>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3</a:t>
            </a:r>
          </a:p>
        </p:txBody>
      </p:sp>
      <p:sp>
        <p:nvSpPr>
          <p:cNvPr id="75812" name="Rectangle 36"/>
          <p:cNvSpPr>
            <a:spLocks noChangeArrowheads="1"/>
          </p:cNvSpPr>
          <p:nvPr/>
        </p:nvSpPr>
        <p:spPr bwMode="auto">
          <a:xfrm>
            <a:off x="4820547" y="305092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13</a:t>
            </a:r>
          </a:p>
        </p:txBody>
      </p:sp>
      <p:sp>
        <p:nvSpPr>
          <p:cNvPr id="75811" name="Rectangle 35"/>
          <p:cNvSpPr>
            <a:spLocks noChangeArrowheads="1"/>
          </p:cNvSpPr>
          <p:nvPr/>
        </p:nvSpPr>
        <p:spPr bwMode="auto">
          <a:xfrm>
            <a:off x="4882338" y="2425383"/>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4</a:t>
            </a:r>
          </a:p>
        </p:txBody>
      </p:sp>
      <p:sp>
        <p:nvSpPr>
          <p:cNvPr id="75810" name="Rectangle 34"/>
          <p:cNvSpPr>
            <a:spLocks noChangeArrowheads="1"/>
          </p:cNvSpPr>
          <p:nvPr/>
        </p:nvSpPr>
        <p:spPr bwMode="auto">
          <a:xfrm>
            <a:off x="5332040" y="305092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11</a:t>
            </a:r>
          </a:p>
        </p:txBody>
      </p:sp>
      <p:sp>
        <p:nvSpPr>
          <p:cNvPr id="75809" name="Rectangle 33"/>
          <p:cNvSpPr>
            <a:spLocks noChangeArrowheads="1"/>
          </p:cNvSpPr>
          <p:nvPr/>
        </p:nvSpPr>
        <p:spPr bwMode="auto">
          <a:xfrm>
            <a:off x="5435025" y="2425383"/>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5</a:t>
            </a:r>
          </a:p>
        </p:txBody>
      </p:sp>
      <p:sp>
        <p:nvSpPr>
          <p:cNvPr id="75808" name="Rectangle 32"/>
          <p:cNvSpPr>
            <a:spLocks noChangeArrowheads="1"/>
          </p:cNvSpPr>
          <p:nvPr/>
        </p:nvSpPr>
        <p:spPr bwMode="auto">
          <a:xfrm>
            <a:off x="3282635" y="3413372"/>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11</a:t>
            </a:r>
          </a:p>
        </p:txBody>
      </p:sp>
      <p:sp>
        <p:nvSpPr>
          <p:cNvPr id="75807" name="Rectangle 31"/>
          <p:cNvSpPr>
            <a:spLocks noChangeArrowheads="1"/>
          </p:cNvSpPr>
          <p:nvPr/>
        </p:nvSpPr>
        <p:spPr bwMode="auto">
          <a:xfrm>
            <a:off x="3797561" y="3413372"/>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75806" name="Rectangle 30"/>
          <p:cNvSpPr>
            <a:spLocks noChangeArrowheads="1"/>
          </p:cNvSpPr>
          <p:nvPr/>
        </p:nvSpPr>
        <p:spPr bwMode="auto">
          <a:xfrm>
            <a:off x="4309054" y="3413372"/>
            <a:ext cx="519503" cy="27024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20</a:t>
            </a:r>
          </a:p>
        </p:txBody>
      </p:sp>
      <p:sp>
        <p:nvSpPr>
          <p:cNvPr id="75805" name="Rectangle 29"/>
          <p:cNvSpPr>
            <a:spLocks noChangeArrowheads="1"/>
          </p:cNvSpPr>
          <p:nvPr/>
        </p:nvSpPr>
        <p:spPr bwMode="auto">
          <a:xfrm>
            <a:off x="4827413" y="3413372"/>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15</a:t>
            </a:r>
          </a:p>
        </p:txBody>
      </p:sp>
      <p:sp>
        <p:nvSpPr>
          <p:cNvPr id="75804" name="Rectangle 28"/>
          <p:cNvSpPr>
            <a:spLocks noChangeArrowheads="1"/>
          </p:cNvSpPr>
          <p:nvPr/>
        </p:nvSpPr>
        <p:spPr bwMode="auto">
          <a:xfrm>
            <a:off x="5338906" y="3413372"/>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13</a:t>
            </a:r>
          </a:p>
        </p:txBody>
      </p:sp>
      <p:sp>
        <p:nvSpPr>
          <p:cNvPr id="75803" name="Rectangle 27"/>
          <p:cNvSpPr>
            <a:spLocks noChangeArrowheads="1"/>
          </p:cNvSpPr>
          <p:nvPr/>
        </p:nvSpPr>
        <p:spPr bwMode="auto">
          <a:xfrm>
            <a:off x="2771143" y="2683707"/>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75802" name="Rectangle 26"/>
          <p:cNvSpPr>
            <a:spLocks noChangeArrowheads="1"/>
          </p:cNvSpPr>
          <p:nvPr/>
        </p:nvSpPr>
        <p:spPr bwMode="auto">
          <a:xfrm>
            <a:off x="3282635" y="2683707"/>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11</a:t>
            </a:r>
          </a:p>
        </p:txBody>
      </p:sp>
      <p:sp>
        <p:nvSpPr>
          <p:cNvPr id="75801" name="Rectangle 25"/>
          <p:cNvSpPr>
            <a:spLocks noChangeArrowheads="1"/>
          </p:cNvSpPr>
          <p:nvPr/>
        </p:nvSpPr>
        <p:spPr bwMode="auto">
          <a:xfrm>
            <a:off x="3797561" y="2683707"/>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75800" name="Rectangle 24"/>
          <p:cNvSpPr>
            <a:spLocks noChangeArrowheads="1"/>
          </p:cNvSpPr>
          <p:nvPr/>
        </p:nvSpPr>
        <p:spPr bwMode="auto">
          <a:xfrm>
            <a:off x="4309054" y="2683707"/>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13</a:t>
            </a:r>
          </a:p>
        </p:txBody>
      </p:sp>
      <p:sp>
        <p:nvSpPr>
          <p:cNvPr id="75799" name="Rectangle 23"/>
          <p:cNvSpPr>
            <a:spLocks noChangeArrowheads="1"/>
          </p:cNvSpPr>
          <p:nvPr/>
        </p:nvSpPr>
        <p:spPr bwMode="auto">
          <a:xfrm>
            <a:off x="4827413" y="2683707"/>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75798" name="Rectangle 22"/>
          <p:cNvSpPr>
            <a:spLocks noChangeArrowheads="1"/>
          </p:cNvSpPr>
          <p:nvPr/>
        </p:nvSpPr>
        <p:spPr bwMode="auto">
          <a:xfrm>
            <a:off x="5338906" y="2683707"/>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75797" name="Rectangle 21"/>
          <p:cNvSpPr>
            <a:spLocks noChangeArrowheads="1"/>
          </p:cNvSpPr>
          <p:nvPr/>
        </p:nvSpPr>
        <p:spPr bwMode="auto">
          <a:xfrm>
            <a:off x="6062090" y="2683707"/>
            <a:ext cx="1153116" cy="2452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初始序列</a:t>
            </a:r>
          </a:p>
        </p:txBody>
      </p:sp>
      <p:sp>
        <p:nvSpPr>
          <p:cNvPr id="75796" name="Rectangle 20"/>
          <p:cNvSpPr>
            <a:spLocks noChangeArrowheads="1"/>
          </p:cNvSpPr>
          <p:nvPr/>
        </p:nvSpPr>
        <p:spPr bwMode="auto">
          <a:xfrm>
            <a:off x="3794128" y="3782973"/>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75795" name="Rectangle 19"/>
          <p:cNvSpPr>
            <a:spLocks noChangeArrowheads="1"/>
          </p:cNvSpPr>
          <p:nvPr/>
        </p:nvSpPr>
        <p:spPr bwMode="auto">
          <a:xfrm>
            <a:off x="4305621" y="3782973"/>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9</a:t>
            </a:r>
          </a:p>
        </p:txBody>
      </p:sp>
      <p:sp>
        <p:nvSpPr>
          <p:cNvPr id="75794" name="Rectangle 18"/>
          <p:cNvSpPr>
            <a:spLocks noChangeArrowheads="1"/>
          </p:cNvSpPr>
          <p:nvPr/>
        </p:nvSpPr>
        <p:spPr bwMode="auto">
          <a:xfrm>
            <a:off x="4823980" y="3782973"/>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75793" name="Rectangle 17"/>
          <p:cNvSpPr>
            <a:spLocks noChangeArrowheads="1"/>
          </p:cNvSpPr>
          <p:nvPr/>
        </p:nvSpPr>
        <p:spPr bwMode="auto">
          <a:xfrm>
            <a:off x="5335473" y="3782973"/>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75792" name="Rectangle 16"/>
          <p:cNvSpPr>
            <a:spLocks noChangeArrowheads="1"/>
          </p:cNvSpPr>
          <p:nvPr/>
        </p:nvSpPr>
        <p:spPr bwMode="auto">
          <a:xfrm>
            <a:off x="4302188" y="4159729"/>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13</a:t>
            </a:r>
          </a:p>
        </p:txBody>
      </p:sp>
      <p:sp>
        <p:nvSpPr>
          <p:cNvPr id="75791" name="Rectangle 15"/>
          <p:cNvSpPr>
            <a:spLocks noChangeArrowheads="1"/>
          </p:cNvSpPr>
          <p:nvPr/>
        </p:nvSpPr>
        <p:spPr bwMode="auto">
          <a:xfrm>
            <a:off x="4820547" y="4159729"/>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75790" name="Rectangle 14"/>
          <p:cNvSpPr>
            <a:spLocks noChangeArrowheads="1"/>
          </p:cNvSpPr>
          <p:nvPr/>
        </p:nvSpPr>
        <p:spPr bwMode="auto">
          <a:xfrm>
            <a:off x="5332040" y="4159729"/>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75789" name="Rectangle 13"/>
          <p:cNvSpPr>
            <a:spLocks noChangeArrowheads="1"/>
          </p:cNvSpPr>
          <p:nvPr/>
        </p:nvSpPr>
        <p:spPr bwMode="auto">
          <a:xfrm>
            <a:off x="5328607" y="4894163"/>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75788" name="Rectangle 12"/>
          <p:cNvSpPr>
            <a:spLocks noChangeArrowheads="1"/>
          </p:cNvSpPr>
          <p:nvPr/>
        </p:nvSpPr>
        <p:spPr bwMode="auto">
          <a:xfrm>
            <a:off x="4817114" y="453648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75787" name="Rectangle 11"/>
          <p:cNvSpPr>
            <a:spLocks noChangeArrowheads="1"/>
          </p:cNvSpPr>
          <p:nvPr/>
        </p:nvSpPr>
        <p:spPr bwMode="auto">
          <a:xfrm>
            <a:off x="5328607" y="453648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75786" name="Rectangle 10"/>
          <p:cNvSpPr>
            <a:spLocks noChangeArrowheads="1"/>
          </p:cNvSpPr>
          <p:nvPr/>
        </p:nvSpPr>
        <p:spPr bwMode="auto">
          <a:xfrm>
            <a:off x="2770094" y="2071678"/>
            <a:ext cx="161343" cy="211428"/>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ts val="18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5785" name="Rectangle 9"/>
          <p:cNvSpPr>
            <a:spLocks noChangeArrowheads="1"/>
          </p:cNvSpPr>
          <p:nvPr/>
        </p:nvSpPr>
        <p:spPr bwMode="auto">
          <a:xfrm>
            <a:off x="2300844" y="3073179"/>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0</a:t>
            </a:r>
          </a:p>
        </p:txBody>
      </p:sp>
      <p:sp>
        <p:nvSpPr>
          <p:cNvPr id="75784" name="Rectangle 8"/>
          <p:cNvSpPr>
            <a:spLocks noChangeArrowheads="1"/>
          </p:cNvSpPr>
          <p:nvPr/>
        </p:nvSpPr>
        <p:spPr bwMode="auto">
          <a:xfrm>
            <a:off x="2300844" y="3435627"/>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1</a:t>
            </a:r>
          </a:p>
        </p:txBody>
      </p:sp>
      <p:sp>
        <p:nvSpPr>
          <p:cNvPr id="75783" name="Rectangle 7"/>
          <p:cNvSpPr>
            <a:spLocks noChangeArrowheads="1"/>
          </p:cNvSpPr>
          <p:nvPr/>
        </p:nvSpPr>
        <p:spPr bwMode="auto">
          <a:xfrm>
            <a:off x="2300844" y="3805229"/>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2</a:t>
            </a:r>
          </a:p>
        </p:txBody>
      </p:sp>
      <p:sp>
        <p:nvSpPr>
          <p:cNvPr id="75782" name="Rectangle 6"/>
          <p:cNvSpPr>
            <a:spLocks noChangeArrowheads="1"/>
          </p:cNvSpPr>
          <p:nvPr/>
        </p:nvSpPr>
        <p:spPr bwMode="auto">
          <a:xfrm>
            <a:off x="2300844" y="4181984"/>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3</a:t>
            </a:r>
          </a:p>
        </p:txBody>
      </p:sp>
      <p:sp>
        <p:nvSpPr>
          <p:cNvPr id="75781" name="Rectangle 5"/>
          <p:cNvSpPr>
            <a:spLocks noChangeArrowheads="1"/>
          </p:cNvSpPr>
          <p:nvPr/>
        </p:nvSpPr>
        <p:spPr bwMode="auto">
          <a:xfrm>
            <a:off x="2300844" y="4558739"/>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4</a:t>
            </a:r>
          </a:p>
        </p:txBody>
      </p:sp>
      <p:sp>
        <p:nvSpPr>
          <p:cNvPr id="75780" name="Rectangle 4"/>
          <p:cNvSpPr>
            <a:spLocks noChangeArrowheads="1"/>
          </p:cNvSpPr>
          <p:nvPr/>
        </p:nvSpPr>
        <p:spPr bwMode="auto">
          <a:xfrm>
            <a:off x="2300844" y="4916418"/>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5</a:t>
            </a:r>
          </a:p>
        </p:txBody>
      </p:sp>
      <p:sp>
        <p:nvSpPr>
          <p:cNvPr id="75779" name="AutoShape 3"/>
          <p:cNvSpPr>
            <a:spLocks noChangeShapeType="1"/>
          </p:cNvSpPr>
          <p:nvPr/>
        </p:nvSpPr>
        <p:spPr bwMode="auto">
          <a:xfrm flipV="1">
            <a:off x="1998754" y="3179688"/>
            <a:ext cx="312388" cy="795"/>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ea typeface="仿宋" pitchFamily="49" charset="-122"/>
              <a:cs typeface="Times New Roman" pitchFamily="18" charset="0"/>
            </a:endParaRPr>
          </a:p>
        </p:txBody>
      </p:sp>
      <p:sp>
        <p:nvSpPr>
          <p:cNvPr id="75778" name="AutoShape 2"/>
          <p:cNvSpPr>
            <a:spLocks noChangeShapeType="1"/>
          </p:cNvSpPr>
          <p:nvPr/>
        </p:nvSpPr>
        <p:spPr bwMode="auto">
          <a:xfrm>
            <a:off x="2997710" y="2143116"/>
            <a:ext cx="1144" cy="252000"/>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ea typeface="仿宋" pitchFamily="49" charset="-122"/>
              <a:cs typeface="Times New Roman" pitchFamily="18" charset="0"/>
            </a:endParaRPr>
          </a:p>
        </p:txBody>
      </p:sp>
      <p:sp>
        <p:nvSpPr>
          <p:cNvPr id="52" name="TextBox 51"/>
          <p:cNvSpPr txBox="1"/>
          <p:nvPr/>
        </p:nvSpPr>
        <p:spPr>
          <a:xfrm>
            <a:off x="2214546" y="1457254"/>
            <a:ext cx="4071966"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cs typeface="Times New Roman" pitchFamily="18" charset="0"/>
              </a:rPr>
              <a:t>a</a:t>
            </a:r>
            <a:r>
              <a:rPr lang="en-US" altLang="zh-CN" sz="2000" smtClean="0">
                <a:solidFill>
                  <a:srgbClr val="0000FF"/>
                </a:solidFill>
                <a:cs typeface="Times New Roman" pitchFamily="18" charset="0"/>
              </a:rPr>
              <a:t>[0..5]={-2</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11</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-4</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13</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-5</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-2}</a:t>
            </a:r>
            <a:endParaRPr lang="zh-CN" altLang="en-US" sz="2000" smtClean="0">
              <a:solidFill>
                <a:srgbClr val="0000FF"/>
              </a:solidFill>
              <a:ea typeface="楷体" pitchFamily="49" charset="-122"/>
              <a:cs typeface="Times New Roman" pitchFamily="18" charset="0"/>
            </a:endParaRPr>
          </a:p>
        </p:txBody>
      </p:sp>
      <p:sp>
        <p:nvSpPr>
          <p:cNvPr id="53" name="TextBox 52"/>
          <p:cNvSpPr txBox="1"/>
          <p:nvPr/>
        </p:nvSpPr>
        <p:spPr>
          <a:xfrm>
            <a:off x="285720" y="785794"/>
            <a:ext cx="8143932" cy="4001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smtClean="0">
                <a:solidFill>
                  <a:srgbClr val="FF0000"/>
                </a:solidFill>
                <a:latin typeface="Times New Roman" pitchFamily="18" charset="0"/>
                <a:ea typeface="楷体" pitchFamily="49" charset="-122"/>
                <a:cs typeface="Times New Roman" pitchFamily="18" charset="0"/>
              </a:rPr>
              <a:t>解法</a:t>
            </a:r>
            <a:r>
              <a:rPr lang="en-US" altLang="zh-CN" sz="2000" smtClean="0">
                <a:solidFill>
                  <a:srgbClr val="FF0000"/>
                </a:solidFill>
                <a:latin typeface="Times New Roman" pitchFamily="18" charset="0"/>
                <a:ea typeface="楷体" pitchFamily="49" charset="-122"/>
                <a:cs typeface="Times New Roman" pitchFamily="18" charset="0"/>
              </a:rPr>
              <a:t>1</a:t>
            </a:r>
            <a:r>
              <a:rPr lang="zh-CN" altLang="en-US"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设含有</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个整数的序列</a:t>
            </a:r>
            <a:r>
              <a:rPr lang="en-US" altLang="zh-CN" sz="2000" i="1" smtClean="0">
                <a:solidFill>
                  <a:srgbClr val="0000FF"/>
                </a:solidFill>
                <a:latin typeface="Times New Roman" pitchFamily="18" charset="0"/>
                <a:ea typeface="楷体" pitchFamily="49" charset="-122"/>
                <a:cs typeface="Times New Roman" pitchFamily="18" charset="0"/>
              </a:rPr>
              <a:t>a</a:t>
            </a:r>
            <a:r>
              <a:rPr lang="en-US" altLang="zh-CN" sz="2000" smtClean="0">
                <a:solidFill>
                  <a:srgbClr val="0000FF"/>
                </a:solidFill>
                <a:latin typeface="Times New Roman" pitchFamily="18" charset="0"/>
                <a:ea typeface="楷体" pitchFamily="49" charset="-122"/>
                <a:cs typeface="Times New Roman" pitchFamily="18" charset="0"/>
              </a:rPr>
              <a:t>[0..</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枚举所有连续子序列</a:t>
            </a:r>
            <a:r>
              <a:rPr lang="en-US" altLang="zh-CN" sz="2000" i="1" smtClean="0">
                <a:solidFill>
                  <a:srgbClr val="0000FF"/>
                </a:solidFill>
                <a:latin typeface="Times New Roman" pitchFamily="18" charset="0"/>
                <a:ea typeface="楷体" pitchFamily="49" charset="-122"/>
                <a:cs typeface="Times New Roman" pitchFamily="18" charset="0"/>
              </a:rPr>
              <a:t>a</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j</a:t>
            </a:r>
            <a:r>
              <a:rPr lang="en-US" altLang="zh-CN" sz="2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a:t>
            </a:r>
          </a:p>
        </p:txBody>
      </p:sp>
      <p:sp>
        <p:nvSpPr>
          <p:cNvPr id="51" name="灯片编号占位符 50"/>
          <p:cNvSpPr>
            <a:spLocks noGrp="1"/>
          </p:cNvSpPr>
          <p:nvPr>
            <p:ph type="sldNum" sz="quarter" idx="12"/>
          </p:nvPr>
        </p:nvSpPr>
        <p:spPr/>
        <p:txBody>
          <a:bodyPr/>
          <a:lstStyle/>
          <a:p>
            <a:fld id="{7AF016A1-9F15-429F-9EFD-84004B73C732}" type="slidenum">
              <a:rPr lang="en-US" altLang="zh-CN" smtClean="0"/>
              <a:pPr/>
              <a:t>11</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00042"/>
            <a:ext cx="8286808" cy="43859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maxSubSum1</a:t>
            </a:r>
            <a:r>
              <a:rPr lang="en-US" altLang="zh-CN" sz="1800" smtClean="0">
                <a:solidFill>
                  <a:srgbClr val="0000FF"/>
                </a:solidFill>
                <a:latin typeface="Times New Roman" pitchFamily="18" charset="0"/>
                <a:ea typeface="仿宋" pitchFamily="49" charset="-122"/>
                <a:cs typeface="Times New Roman" pitchFamily="18" charset="0"/>
              </a:rPr>
              <a:t>(vector&lt;int&gt;&amp;a)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解法</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n=a.size();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=0,cursum;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两重循环穷举所有连续子序列</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 (int j=i;j&lt;n;j++)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cursum=0;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a:t>
            </a:r>
            <a:r>
              <a:rPr lang="en-US" altLang="zh-CN" sz="1800" smtClean="0">
                <a:solidFill>
                  <a:srgbClr val="FF00FF"/>
                </a:solidFill>
                <a:latin typeface="Times New Roman" pitchFamily="18" charset="0"/>
                <a:ea typeface="仿宋" pitchFamily="49" charset="-122"/>
                <a:cs typeface="Times New Roman" pitchFamily="18" charset="0"/>
              </a:rPr>
              <a:t>int k=i;k&lt;=j;k++</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a:t>
            </a:r>
            <a:r>
              <a:rPr lang="en-US" altLang="zh-CN" sz="1800" smtClean="0">
                <a:solidFill>
                  <a:srgbClr val="00B0F0"/>
                </a:solidFill>
                <a:latin typeface="Times New Roman" pitchFamily="18" charset="0"/>
                <a:ea typeface="仿宋" pitchFamily="49" charset="-122"/>
                <a:cs typeface="Times New Roman" pitchFamily="18" charset="0"/>
              </a:rPr>
              <a:t>a[i..j]</a:t>
            </a:r>
            <a:r>
              <a:rPr lang="zh-CN" altLang="zh-CN" sz="1800" smtClean="0">
                <a:solidFill>
                  <a:srgbClr val="00B0F0"/>
                </a:solidFill>
                <a:latin typeface="Times New Roman" pitchFamily="18" charset="0"/>
                <a:ea typeface="仿宋" pitchFamily="49" charset="-122"/>
                <a:cs typeface="Times New Roman" pitchFamily="18" charset="0"/>
              </a:rPr>
              <a:t>子序列元素和</a:t>
            </a:r>
            <a:r>
              <a:rPr lang="en-US" altLang="zh-CN" sz="1800" smtClean="0">
                <a:solidFill>
                  <a:srgbClr val="00B0F0"/>
                </a:solidFill>
                <a:latin typeface="Times New Roman" pitchFamily="18" charset="0"/>
                <a:ea typeface="仿宋" pitchFamily="49" charset="-122"/>
                <a:cs typeface="Times New Roman" pitchFamily="18" charset="0"/>
              </a:rPr>
              <a:t>cursum</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cursum+=a[k];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max</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,cursum);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比较求最大连续子序列之和</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pic>
        <p:nvPicPr>
          <p:cNvPr id="74753" name="Picture 1"/>
          <p:cNvPicPr>
            <a:picLocks noChangeAspect="1" noChangeArrowheads="1"/>
          </p:cNvPicPr>
          <p:nvPr/>
        </p:nvPicPr>
        <p:blipFill>
          <a:blip r:embed="rId2" cstate="print"/>
          <a:srcRect/>
          <a:stretch>
            <a:fillRect/>
          </a:stretch>
        </p:blipFill>
        <p:spPr bwMode="auto">
          <a:xfrm>
            <a:off x="642910" y="5098681"/>
            <a:ext cx="7143800" cy="902087"/>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7AF016A1-9F15-429F-9EFD-84004B73C732}" type="slidenum">
              <a:rPr lang="en-US" altLang="zh-CN" smtClean="0"/>
              <a:pPr/>
              <a:t>12</a:t>
            </a:fld>
            <a:r>
              <a:rPr lang="en-US" altLang="zh-CN" smtClean="0"/>
              <a:t>/77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285728"/>
            <a:ext cx="8143932" cy="400110"/>
          </a:xfrm>
          <a:prstGeom prst="rect">
            <a:avLst/>
          </a:prstGeom>
          <a:noFill/>
        </p:spPr>
        <p:txBody>
          <a:bodyPr wrap="square" rtlCol="0">
            <a:spAutoFit/>
          </a:bodyPr>
          <a:lstStyle/>
          <a:p>
            <a:pPr algn="l">
              <a:lnSpc>
                <a:spcPct val="100000"/>
              </a:lnSpc>
            </a:pPr>
            <a:r>
              <a:rPr lang="zh-CN" altLang="zh-CN" sz="2000" smtClean="0">
                <a:solidFill>
                  <a:srgbClr val="FF0000"/>
                </a:solidFill>
                <a:ea typeface="楷体" pitchFamily="49" charset="-122"/>
                <a:cs typeface="Times New Roman" pitchFamily="18" charset="0"/>
              </a:rPr>
              <a:t>解法</a:t>
            </a:r>
            <a:r>
              <a:rPr lang="en-US" altLang="zh-CN" sz="2000" smtClean="0">
                <a:solidFill>
                  <a:srgbClr val="FF0000"/>
                </a:solidFill>
                <a:ea typeface="楷体" pitchFamily="49" charset="-122"/>
                <a:cs typeface="Times New Roman" pitchFamily="18" charset="0"/>
              </a:rPr>
              <a:t>2</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优化</a:t>
            </a:r>
            <a:r>
              <a:rPr lang="zh-CN" altLang="en-US" sz="2000" smtClean="0">
                <a:solidFill>
                  <a:srgbClr val="0000FF"/>
                </a:solidFill>
                <a:ea typeface="楷体" pitchFamily="49" charset="-122"/>
                <a:cs typeface="Times New Roman" pitchFamily="18" charset="0"/>
              </a:rPr>
              <a:t>点 </a:t>
            </a:r>
            <a:r>
              <a:rPr lang="zh-CN" altLang="en-US" sz="2000" smtClean="0">
                <a:solidFill>
                  <a:srgbClr val="0000FF"/>
                </a:solidFill>
                <a:ea typeface="楷体" pitchFamily="49" charset="-122"/>
                <a:cs typeface="Times New Roman" pitchFamily="18" charset="0"/>
                <a:sym typeface="Wingdings"/>
              </a:rPr>
              <a:t>  避免</a:t>
            </a:r>
            <a:r>
              <a:rPr lang="zh-CN" altLang="zh-CN" sz="2000" smtClean="0">
                <a:solidFill>
                  <a:srgbClr val="0000FF"/>
                </a:solidFill>
                <a:ea typeface="楷体" pitchFamily="49" charset="-122"/>
                <a:cs typeface="Times New Roman" pitchFamily="18" charset="0"/>
              </a:rPr>
              <a:t>起始下标</a:t>
            </a:r>
            <a:r>
              <a:rPr lang="en-US" altLang="zh-CN" sz="2000" i="1" smtClean="0">
                <a:solidFill>
                  <a:srgbClr val="0000FF"/>
                </a:solidFill>
                <a:ea typeface="楷体" pitchFamily="49" charset="-122"/>
                <a:cs typeface="Times New Roman" pitchFamily="18" charset="0"/>
              </a:rPr>
              <a:t>i</a:t>
            </a:r>
            <a:r>
              <a:rPr lang="zh-CN" altLang="en-US" sz="2000" smtClean="0">
                <a:solidFill>
                  <a:srgbClr val="0000FF"/>
                </a:solidFill>
                <a:ea typeface="楷体" pitchFamily="49" charset="-122"/>
                <a:cs typeface="Times New Roman" pitchFamily="18" charset="0"/>
              </a:rPr>
              <a:t>开始的子序列的重复计算。</a:t>
            </a:r>
          </a:p>
        </p:txBody>
      </p:sp>
      <p:sp>
        <p:nvSpPr>
          <p:cNvPr id="5" name="TextBox 4"/>
          <p:cNvSpPr txBox="1"/>
          <p:nvPr/>
        </p:nvSpPr>
        <p:spPr>
          <a:xfrm>
            <a:off x="428596" y="857232"/>
            <a:ext cx="7858180" cy="20928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用</a:t>
            </a:r>
            <a:r>
              <a:rPr lang="en-US" altLang="zh-CN" sz="2000" smtClean="0">
                <a:solidFill>
                  <a:srgbClr val="0000FF"/>
                </a:solidFill>
                <a:latin typeface="Times New Roman" pitchFamily="18" charset="0"/>
                <a:ea typeface="仿宋" pitchFamily="49" charset="-122"/>
                <a:cs typeface="Times New Roman" pitchFamily="18" charset="0"/>
              </a:rPr>
              <a:t>Sum(</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表示子序列</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元素和，初始时置</a:t>
            </a:r>
            <a:r>
              <a:rPr lang="en-US" altLang="zh-CN" sz="2000" smtClean="0">
                <a:solidFill>
                  <a:srgbClr val="0000FF"/>
                </a:solidFill>
                <a:latin typeface="Times New Roman" pitchFamily="18" charset="0"/>
                <a:ea typeface="仿宋" pitchFamily="49" charset="-122"/>
                <a:cs typeface="Times New Roman" pitchFamily="18" charset="0"/>
              </a:rPr>
              <a:t>Sum(</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，显然有如下递推关系：</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Sum(</a:t>
            </a:r>
            <a:r>
              <a:rPr lang="en-US" altLang="zh-CN" sz="2000" i="1" smtClean="0">
                <a:solidFill>
                  <a:srgbClr val="006600"/>
                </a:solidFill>
                <a:latin typeface="Times New Roman" pitchFamily="18" charset="0"/>
                <a:ea typeface="仿宋" pitchFamily="49" charset="-122"/>
                <a:cs typeface="Times New Roman" pitchFamily="18" charset="0"/>
              </a:rPr>
              <a:t>a</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i</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FF0000"/>
                </a:solidFill>
                <a:latin typeface="Times New Roman" pitchFamily="18" charset="0"/>
                <a:ea typeface="仿宋" pitchFamily="49" charset="-122"/>
                <a:cs typeface="Times New Roman" pitchFamily="18" charset="0"/>
              </a:rPr>
              <a:t>j</a:t>
            </a:r>
            <a:r>
              <a:rPr lang="en-US" altLang="zh-CN" sz="2000" smtClean="0">
                <a:solidFill>
                  <a:srgbClr val="006600"/>
                </a:solidFill>
                <a:latin typeface="Times New Roman" pitchFamily="18" charset="0"/>
                <a:ea typeface="仿宋" pitchFamily="49" charset="-122"/>
                <a:cs typeface="Times New Roman" pitchFamily="18" charset="0"/>
              </a:rPr>
              <a:t>])= Sum(</a:t>
            </a:r>
            <a:r>
              <a:rPr lang="en-US" altLang="zh-CN" sz="2000" i="1" smtClean="0">
                <a:solidFill>
                  <a:srgbClr val="006600"/>
                </a:solidFill>
                <a:latin typeface="Times New Roman" pitchFamily="18" charset="0"/>
                <a:ea typeface="仿宋" pitchFamily="49" charset="-122"/>
                <a:cs typeface="Times New Roman" pitchFamily="18" charset="0"/>
              </a:rPr>
              <a:t>a</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i</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FF0000"/>
                </a:solidFill>
                <a:latin typeface="Times New Roman" pitchFamily="18" charset="0"/>
                <a:ea typeface="仿宋" pitchFamily="49" charset="-122"/>
                <a:cs typeface="Times New Roman" pitchFamily="18" charset="0"/>
              </a:rPr>
              <a:t>j</a:t>
            </a:r>
            <a:r>
              <a:rPr lang="en-US" altLang="zh-CN" sz="2000" smtClean="0">
                <a:solidFill>
                  <a:srgbClr val="FF0000"/>
                </a:solidFill>
                <a:latin typeface="Times New Roman" pitchFamily="18" charset="0"/>
                <a:ea typeface="仿宋" pitchFamily="49" charset="-122"/>
                <a:cs typeface="Times New Roman" pitchFamily="18" charset="0"/>
              </a:rPr>
              <a:t>-1</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a</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j</a:t>
            </a:r>
            <a:r>
              <a:rPr lang="en-US" altLang="zh-CN" sz="2000" smtClean="0">
                <a:solidFill>
                  <a:srgbClr val="006600"/>
                </a:solidFill>
                <a:latin typeface="Times New Roman" pitchFamily="18" charset="0"/>
                <a:ea typeface="仿宋" pitchFamily="49" charset="-122"/>
                <a:cs typeface="Times New Roman" pitchFamily="18" charset="0"/>
              </a:rPr>
              <a:t>]	</a:t>
            </a:r>
            <a:r>
              <a:rPr lang="zh-CN" altLang="zh-CN" sz="2000" smtClean="0">
                <a:solidFill>
                  <a:srgbClr val="006600"/>
                </a:solidFill>
                <a:latin typeface="Times New Roman" pitchFamily="18" charset="0"/>
                <a:ea typeface="仿宋" pitchFamily="49" charset="-122"/>
                <a:cs typeface="Times New Roman" pitchFamily="18" charset="0"/>
              </a:rPr>
              <a:t>当</a:t>
            </a:r>
            <a:r>
              <a:rPr lang="en-US" altLang="zh-CN" sz="2000" i="1" smtClean="0">
                <a:solidFill>
                  <a:srgbClr val="006600"/>
                </a:solidFill>
                <a:latin typeface="Times New Roman" pitchFamily="18" charset="0"/>
                <a:ea typeface="仿宋" pitchFamily="49" charset="-122"/>
                <a:cs typeface="Times New Roman" pitchFamily="18" charset="0"/>
              </a:rPr>
              <a:t>j</a:t>
            </a:r>
            <a:r>
              <a:rPr lang="zh-CN" altLang="zh-CN" sz="2000" smtClean="0">
                <a:solidFill>
                  <a:srgbClr val="006600"/>
                </a:solidFill>
                <a:latin typeface="+mn-ea"/>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i</a:t>
            </a:r>
            <a:r>
              <a:rPr lang="zh-CN" altLang="zh-CN" sz="2000" smtClean="0">
                <a:solidFill>
                  <a:srgbClr val="006600"/>
                </a:solidFill>
                <a:latin typeface="Times New Roman" pitchFamily="18" charset="0"/>
                <a:ea typeface="仿宋" pitchFamily="49" charset="-122"/>
                <a:cs typeface="Times New Roman" pitchFamily="18" charset="0"/>
              </a:rPr>
              <a:t>时</a:t>
            </a:r>
          </a:p>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连续求</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子序列和（</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）时没有必要使用循环变量为</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的第</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重循环</a:t>
            </a:r>
            <a:r>
              <a:rPr lang="zh-CN" altLang="en-US"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p:txBody>
      </p:sp>
      <p:grpSp>
        <p:nvGrpSpPr>
          <p:cNvPr id="2" name="组合 54"/>
          <p:cNvGrpSpPr/>
          <p:nvPr/>
        </p:nvGrpSpPr>
        <p:grpSpPr>
          <a:xfrm>
            <a:off x="1714480" y="3214686"/>
            <a:ext cx="5857916" cy="3349965"/>
            <a:chOff x="1714480" y="3214686"/>
            <a:chExt cx="5857916" cy="3349965"/>
          </a:xfrm>
        </p:grpSpPr>
        <p:sp>
          <p:nvSpPr>
            <p:cNvPr id="6" name="Rectangle 45"/>
            <p:cNvSpPr>
              <a:spLocks noChangeArrowheads="1"/>
            </p:cNvSpPr>
            <p:nvPr/>
          </p:nvSpPr>
          <p:spPr bwMode="auto">
            <a:xfrm>
              <a:off x="2692839" y="4451166"/>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7" name="Rectangle 44"/>
            <p:cNvSpPr>
              <a:spLocks noChangeArrowheads="1"/>
            </p:cNvSpPr>
            <p:nvPr/>
          </p:nvSpPr>
          <p:spPr bwMode="auto">
            <a:xfrm>
              <a:off x="2764929" y="3825625"/>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0</a:t>
              </a:r>
            </a:p>
          </p:txBody>
        </p:sp>
        <p:sp>
          <p:nvSpPr>
            <p:cNvPr id="8" name="Rectangle 43"/>
            <p:cNvSpPr>
              <a:spLocks noChangeArrowheads="1"/>
            </p:cNvSpPr>
            <p:nvPr/>
          </p:nvSpPr>
          <p:spPr bwMode="auto">
            <a:xfrm>
              <a:off x="1714480" y="4479780"/>
              <a:ext cx="161343" cy="21142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8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9" name="Rectangle 42"/>
            <p:cNvSpPr>
              <a:spLocks noChangeArrowheads="1"/>
            </p:cNvSpPr>
            <p:nvPr/>
          </p:nvSpPr>
          <p:spPr bwMode="auto">
            <a:xfrm>
              <a:off x="3204332" y="4451166"/>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FF00FF"/>
                  </a:solidFill>
                  <a:effectLst/>
                  <a:ea typeface="仿宋" pitchFamily="49" charset="-122"/>
                  <a:cs typeface="Times New Roman" pitchFamily="18" charset="0"/>
                </a:rPr>
                <a:t>9</a:t>
              </a:r>
            </a:p>
          </p:txBody>
        </p:sp>
        <p:sp>
          <p:nvSpPr>
            <p:cNvPr id="10" name="Rectangle 41"/>
            <p:cNvSpPr>
              <a:spLocks noChangeArrowheads="1"/>
            </p:cNvSpPr>
            <p:nvPr/>
          </p:nvSpPr>
          <p:spPr bwMode="auto">
            <a:xfrm>
              <a:off x="3286720" y="3825625"/>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1</a:t>
              </a:r>
            </a:p>
          </p:txBody>
        </p:sp>
        <p:sp>
          <p:nvSpPr>
            <p:cNvPr id="11" name="Rectangle 40"/>
            <p:cNvSpPr>
              <a:spLocks noChangeArrowheads="1"/>
            </p:cNvSpPr>
            <p:nvPr/>
          </p:nvSpPr>
          <p:spPr bwMode="auto">
            <a:xfrm>
              <a:off x="3719258" y="4451166"/>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2" name="Rectangle 39"/>
            <p:cNvSpPr>
              <a:spLocks noChangeArrowheads="1"/>
            </p:cNvSpPr>
            <p:nvPr/>
          </p:nvSpPr>
          <p:spPr bwMode="auto">
            <a:xfrm>
              <a:off x="3791347" y="3825625"/>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2</a:t>
              </a:r>
            </a:p>
          </p:txBody>
        </p:sp>
        <p:sp>
          <p:nvSpPr>
            <p:cNvPr id="13" name="Rectangle 38"/>
            <p:cNvSpPr>
              <a:spLocks noChangeArrowheads="1"/>
            </p:cNvSpPr>
            <p:nvPr/>
          </p:nvSpPr>
          <p:spPr bwMode="auto">
            <a:xfrm>
              <a:off x="4230750" y="4451166"/>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18</a:t>
              </a:r>
            </a:p>
          </p:txBody>
        </p:sp>
        <p:sp>
          <p:nvSpPr>
            <p:cNvPr id="14" name="Rectangle 37"/>
            <p:cNvSpPr>
              <a:spLocks noChangeArrowheads="1"/>
            </p:cNvSpPr>
            <p:nvPr/>
          </p:nvSpPr>
          <p:spPr bwMode="auto">
            <a:xfrm>
              <a:off x="4333736" y="3825625"/>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3</a:t>
              </a:r>
            </a:p>
          </p:txBody>
        </p:sp>
        <p:sp>
          <p:nvSpPr>
            <p:cNvPr id="15" name="Rectangle 36"/>
            <p:cNvSpPr>
              <a:spLocks noChangeArrowheads="1"/>
            </p:cNvSpPr>
            <p:nvPr/>
          </p:nvSpPr>
          <p:spPr bwMode="auto">
            <a:xfrm>
              <a:off x="4749109" y="4451166"/>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13</a:t>
              </a:r>
            </a:p>
          </p:txBody>
        </p:sp>
        <p:sp>
          <p:nvSpPr>
            <p:cNvPr id="16" name="Rectangle 35"/>
            <p:cNvSpPr>
              <a:spLocks noChangeArrowheads="1"/>
            </p:cNvSpPr>
            <p:nvPr/>
          </p:nvSpPr>
          <p:spPr bwMode="auto">
            <a:xfrm>
              <a:off x="4810900" y="3825625"/>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4</a:t>
              </a:r>
            </a:p>
          </p:txBody>
        </p:sp>
        <p:sp>
          <p:nvSpPr>
            <p:cNvPr id="17" name="Rectangle 34"/>
            <p:cNvSpPr>
              <a:spLocks noChangeArrowheads="1"/>
            </p:cNvSpPr>
            <p:nvPr/>
          </p:nvSpPr>
          <p:spPr bwMode="auto">
            <a:xfrm>
              <a:off x="5260602" y="4451166"/>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11</a:t>
              </a:r>
            </a:p>
          </p:txBody>
        </p:sp>
        <p:sp>
          <p:nvSpPr>
            <p:cNvPr id="18" name="Rectangle 33"/>
            <p:cNvSpPr>
              <a:spLocks noChangeArrowheads="1"/>
            </p:cNvSpPr>
            <p:nvPr/>
          </p:nvSpPr>
          <p:spPr bwMode="auto">
            <a:xfrm>
              <a:off x="5363587" y="3825625"/>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5</a:t>
              </a:r>
            </a:p>
          </p:txBody>
        </p:sp>
        <p:sp>
          <p:nvSpPr>
            <p:cNvPr id="19" name="Rectangle 32"/>
            <p:cNvSpPr>
              <a:spLocks noChangeArrowheads="1"/>
            </p:cNvSpPr>
            <p:nvPr/>
          </p:nvSpPr>
          <p:spPr bwMode="auto">
            <a:xfrm>
              <a:off x="3211197" y="481361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11</a:t>
              </a:r>
            </a:p>
          </p:txBody>
        </p:sp>
        <p:sp>
          <p:nvSpPr>
            <p:cNvPr id="20" name="Rectangle 31"/>
            <p:cNvSpPr>
              <a:spLocks noChangeArrowheads="1"/>
            </p:cNvSpPr>
            <p:nvPr/>
          </p:nvSpPr>
          <p:spPr bwMode="auto">
            <a:xfrm>
              <a:off x="3726123" y="481361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21" name="Rectangle 30"/>
            <p:cNvSpPr>
              <a:spLocks noChangeArrowheads="1"/>
            </p:cNvSpPr>
            <p:nvPr/>
          </p:nvSpPr>
          <p:spPr bwMode="auto">
            <a:xfrm>
              <a:off x="4237616" y="4813614"/>
              <a:ext cx="519503" cy="27024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20</a:t>
              </a:r>
            </a:p>
          </p:txBody>
        </p:sp>
        <p:sp>
          <p:nvSpPr>
            <p:cNvPr id="22" name="Rectangle 29"/>
            <p:cNvSpPr>
              <a:spLocks noChangeArrowheads="1"/>
            </p:cNvSpPr>
            <p:nvPr/>
          </p:nvSpPr>
          <p:spPr bwMode="auto">
            <a:xfrm>
              <a:off x="4755975" y="481361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15</a:t>
              </a:r>
            </a:p>
          </p:txBody>
        </p:sp>
        <p:sp>
          <p:nvSpPr>
            <p:cNvPr id="23" name="Rectangle 28"/>
            <p:cNvSpPr>
              <a:spLocks noChangeArrowheads="1"/>
            </p:cNvSpPr>
            <p:nvPr/>
          </p:nvSpPr>
          <p:spPr bwMode="auto">
            <a:xfrm>
              <a:off x="5267468" y="4813614"/>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13</a:t>
              </a:r>
            </a:p>
          </p:txBody>
        </p:sp>
        <p:sp>
          <p:nvSpPr>
            <p:cNvPr id="24" name="Rectangle 27"/>
            <p:cNvSpPr>
              <a:spLocks noChangeArrowheads="1"/>
            </p:cNvSpPr>
            <p:nvPr/>
          </p:nvSpPr>
          <p:spPr bwMode="auto">
            <a:xfrm>
              <a:off x="2699705" y="4083949"/>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25" name="Rectangle 26"/>
            <p:cNvSpPr>
              <a:spLocks noChangeArrowheads="1"/>
            </p:cNvSpPr>
            <p:nvPr/>
          </p:nvSpPr>
          <p:spPr bwMode="auto">
            <a:xfrm>
              <a:off x="3211197" y="4083949"/>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11</a:t>
              </a:r>
            </a:p>
          </p:txBody>
        </p:sp>
        <p:sp>
          <p:nvSpPr>
            <p:cNvPr id="26" name="Rectangle 25"/>
            <p:cNvSpPr>
              <a:spLocks noChangeArrowheads="1"/>
            </p:cNvSpPr>
            <p:nvPr/>
          </p:nvSpPr>
          <p:spPr bwMode="auto">
            <a:xfrm>
              <a:off x="3726123" y="4083949"/>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27" name="Rectangle 24"/>
            <p:cNvSpPr>
              <a:spLocks noChangeArrowheads="1"/>
            </p:cNvSpPr>
            <p:nvPr/>
          </p:nvSpPr>
          <p:spPr bwMode="auto">
            <a:xfrm>
              <a:off x="4237616" y="4083949"/>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13</a:t>
              </a:r>
            </a:p>
          </p:txBody>
        </p:sp>
        <p:sp>
          <p:nvSpPr>
            <p:cNvPr id="28" name="Rectangle 23"/>
            <p:cNvSpPr>
              <a:spLocks noChangeArrowheads="1"/>
            </p:cNvSpPr>
            <p:nvPr/>
          </p:nvSpPr>
          <p:spPr bwMode="auto">
            <a:xfrm>
              <a:off x="4755975" y="4083949"/>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30" name="Rectangle 22"/>
            <p:cNvSpPr>
              <a:spLocks noChangeArrowheads="1"/>
            </p:cNvSpPr>
            <p:nvPr/>
          </p:nvSpPr>
          <p:spPr bwMode="auto">
            <a:xfrm>
              <a:off x="5267468" y="4083949"/>
              <a:ext cx="519503" cy="27024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1" name="Rectangle 21"/>
            <p:cNvSpPr>
              <a:spLocks noChangeArrowheads="1"/>
            </p:cNvSpPr>
            <p:nvPr/>
          </p:nvSpPr>
          <p:spPr bwMode="auto">
            <a:xfrm>
              <a:off x="5990652" y="4083949"/>
              <a:ext cx="1153116" cy="2452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初始序列</a:t>
              </a:r>
            </a:p>
          </p:txBody>
        </p:sp>
        <p:sp>
          <p:nvSpPr>
            <p:cNvPr id="32" name="Rectangle 20"/>
            <p:cNvSpPr>
              <a:spLocks noChangeArrowheads="1"/>
            </p:cNvSpPr>
            <p:nvPr/>
          </p:nvSpPr>
          <p:spPr bwMode="auto">
            <a:xfrm>
              <a:off x="3722690" y="5183215"/>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33" name="Rectangle 19"/>
            <p:cNvSpPr>
              <a:spLocks noChangeArrowheads="1"/>
            </p:cNvSpPr>
            <p:nvPr/>
          </p:nvSpPr>
          <p:spPr bwMode="auto">
            <a:xfrm>
              <a:off x="4234183" y="5183215"/>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9</a:t>
              </a:r>
            </a:p>
          </p:txBody>
        </p:sp>
        <p:sp>
          <p:nvSpPr>
            <p:cNvPr id="34" name="Rectangle 18"/>
            <p:cNvSpPr>
              <a:spLocks noChangeArrowheads="1"/>
            </p:cNvSpPr>
            <p:nvPr/>
          </p:nvSpPr>
          <p:spPr bwMode="auto">
            <a:xfrm>
              <a:off x="4752542" y="5183215"/>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35" name="Rectangle 17"/>
            <p:cNvSpPr>
              <a:spLocks noChangeArrowheads="1"/>
            </p:cNvSpPr>
            <p:nvPr/>
          </p:nvSpPr>
          <p:spPr bwMode="auto">
            <a:xfrm>
              <a:off x="5264035" y="5183215"/>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6" name="Rectangle 16"/>
            <p:cNvSpPr>
              <a:spLocks noChangeArrowheads="1"/>
            </p:cNvSpPr>
            <p:nvPr/>
          </p:nvSpPr>
          <p:spPr bwMode="auto">
            <a:xfrm>
              <a:off x="4230750" y="5559971"/>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13</a:t>
              </a:r>
            </a:p>
          </p:txBody>
        </p:sp>
        <p:sp>
          <p:nvSpPr>
            <p:cNvPr id="37" name="Rectangle 15"/>
            <p:cNvSpPr>
              <a:spLocks noChangeArrowheads="1"/>
            </p:cNvSpPr>
            <p:nvPr/>
          </p:nvSpPr>
          <p:spPr bwMode="auto">
            <a:xfrm>
              <a:off x="4749109" y="5559971"/>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38" name="Rectangle 14"/>
            <p:cNvSpPr>
              <a:spLocks noChangeArrowheads="1"/>
            </p:cNvSpPr>
            <p:nvPr/>
          </p:nvSpPr>
          <p:spPr bwMode="auto">
            <a:xfrm>
              <a:off x="5260602" y="5559971"/>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39" name="Rectangle 13"/>
            <p:cNvSpPr>
              <a:spLocks noChangeArrowheads="1"/>
            </p:cNvSpPr>
            <p:nvPr/>
          </p:nvSpPr>
          <p:spPr bwMode="auto">
            <a:xfrm>
              <a:off x="5257169" y="6294405"/>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0" name="Rectangle 12"/>
            <p:cNvSpPr>
              <a:spLocks noChangeArrowheads="1"/>
            </p:cNvSpPr>
            <p:nvPr/>
          </p:nvSpPr>
          <p:spPr bwMode="auto">
            <a:xfrm>
              <a:off x="4745676" y="5936726"/>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41" name="Rectangle 11"/>
            <p:cNvSpPr>
              <a:spLocks noChangeArrowheads="1"/>
            </p:cNvSpPr>
            <p:nvPr/>
          </p:nvSpPr>
          <p:spPr bwMode="auto">
            <a:xfrm>
              <a:off x="5257169" y="5936726"/>
              <a:ext cx="519503" cy="27024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42" name="Rectangle 10"/>
            <p:cNvSpPr>
              <a:spLocks noChangeArrowheads="1"/>
            </p:cNvSpPr>
            <p:nvPr/>
          </p:nvSpPr>
          <p:spPr bwMode="auto">
            <a:xfrm>
              <a:off x="2698656" y="3471920"/>
              <a:ext cx="161343" cy="211428"/>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ts val="18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43" name="Rectangle 9"/>
            <p:cNvSpPr>
              <a:spLocks noChangeArrowheads="1"/>
            </p:cNvSpPr>
            <p:nvPr/>
          </p:nvSpPr>
          <p:spPr bwMode="auto">
            <a:xfrm>
              <a:off x="2229406" y="4473421"/>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0</a:t>
              </a:r>
            </a:p>
          </p:txBody>
        </p:sp>
        <p:sp>
          <p:nvSpPr>
            <p:cNvPr id="44" name="Rectangle 8"/>
            <p:cNvSpPr>
              <a:spLocks noChangeArrowheads="1"/>
            </p:cNvSpPr>
            <p:nvPr/>
          </p:nvSpPr>
          <p:spPr bwMode="auto">
            <a:xfrm>
              <a:off x="2229406" y="4835869"/>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1</a:t>
              </a:r>
            </a:p>
          </p:txBody>
        </p:sp>
        <p:sp>
          <p:nvSpPr>
            <p:cNvPr id="45" name="Rectangle 7"/>
            <p:cNvSpPr>
              <a:spLocks noChangeArrowheads="1"/>
            </p:cNvSpPr>
            <p:nvPr/>
          </p:nvSpPr>
          <p:spPr bwMode="auto">
            <a:xfrm>
              <a:off x="2229406" y="5205471"/>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2</a:t>
              </a:r>
            </a:p>
          </p:txBody>
        </p:sp>
        <p:sp>
          <p:nvSpPr>
            <p:cNvPr id="46" name="Rectangle 6"/>
            <p:cNvSpPr>
              <a:spLocks noChangeArrowheads="1"/>
            </p:cNvSpPr>
            <p:nvPr/>
          </p:nvSpPr>
          <p:spPr bwMode="auto">
            <a:xfrm>
              <a:off x="2229406" y="5582226"/>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3</a:t>
              </a:r>
            </a:p>
          </p:txBody>
        </p:sp>
        <p:sp>
          <p:nvSpPr>
            <p:cNvPr id="47" name="Rectangle 5"/>
            <p:cNvSpPr>
              <a:spLocks noChangeArrowheads="1"/>
            </p:cNvSpPr>
            <p:nvPr/>
          </p:nvSpPr>
          <p:spPr bwMode="auto">
            <a:xfrm>
              <a:off x="2229406" y="5958981"/>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4</a:t>
              </a:r>
            </a:p>
          </p:txBody>
        </p:sp>
        <p:sp>
          <p:nvSpPr>
            <p:cNvPr id="48" name="Rectangle 4"/>
            <p:cNvSpPr>
              <a:spLocks noChangeArrowheads="1"/>
            </p:cNvSpPr>
            <p:nvPr/>
          </p:nvSpPr>
          <p:spPr bwMode="auto">
            <a:xfrm>
              <a:off x="2229406" y="6316660"/>
              <a:ext cx="352438" cy="21222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ea typeface="仿宋" pitchFamily="49" charset="-122"/>
                  <a:cs typeface="Times New Roman" pitchFamily="18" charset="0"/>
                </a:rPr>
                <a:t>5</a:t>
              </a:r>
            </a:p>
          </p:txBody>
        </p:sp>
        <p:sp>
          <p:nvSpPr>
            <p:cNvPr id="49" name="AutoShape 3"/>
            <p:cNvSpPr>
              <a:spLocks noChangeShapeType="1"/>
            </p:cNvSpPr>
            <p:nvPr/>
          </p:nvSpPr>
          <p:spPr bwMode="auto">
            <a:xfrm flipV="1">
              <a:off x="1927316" y="4579930"/>
              <a:ext cx="312388" cy="795"/>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ea typeface="仿宋" pitchFamily="49" charset="-122"/>
                <a:cs typeface="Times New Roman" pitchFamily="18" charset="0"/>
              </a:endParaRPr>
            </a:p>
          </p:txBody>
        </p:sp>
        <p:sp>
          <p:nvSpPr>
            <p:cNvPr id="50" name="AutoShape 2"/>
            <p:cNvSpPr>
              <a:spLocks noChangeShapeType="1"/>
            </p:cNvSpPr>
            <p:nvPr/>
          </p:nvSpPr>
          <p:spPr bwMode="auto">
            <a:xfrm>
              <a:off x="2926272" y="3543358"/>
              <a:ext cx="1144" cy="252000"/>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ea typeface="仿宋" pitchFamily="49" charset="-122"/>
                <a:cs typeface="Times New Roman" pitchFamily="18" charset="0"/>
              </a:endParaRPr>
            </a:p>
          </p:txBody>
        </p:sp>
        <p:cxnSp>
          <p:nvCxnSpPr>
            <p:cNvPr id="53" name="直接箭头连接符 52"/>
            <p:cNvCxnSpPr/>
            <p:nvPr/>
          </p:nvCxnSpPr>
          <p:spPr>
            <a:xfrm flipV="1">
              <a:off x="3571868" y="3500438"/>
              <a:ext cx="1348231" cy="108585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4929190" y="3214686"/>
              <a:ext cx="264320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ea typeface="楷体" pitchFamily="49" charset="-122"/>
                  <a:cs typeface="Times New Roman" pitchFamily="18" charset="0"/>
                </a:rPr>
                <a:t>Sum[1]=Sum[0]+a[1]=9</a:t>
              </a:r>
              <a:endParaRPr lang="zh-CN" altLang="en-US" sz="1800" smtClean="0">
                <a:solidFill>
                  <a:srgbClr val="FF00FF"/>
                </a:solidFill>
                <a:ea typeface="楷体" pitchFamily="49" charset="-122"/>
                <a:cs typeface="Times New Roman" pitchFamily="18" charset="0"/>
              </a:endParaRPr>
            </a:p>
          </p:txBody>
        </p:sp>
      </p:grpSp>
      <p:sp>
        <p:nvSpPr>
          <p:cNvPr id="55" name="灯片编号占位符 54"/>
          <p:cNvSpPr>
            <a:spLocks noGrp="1"/>
          </p:cNvSpPr>
          <p:nvPr>
            <p:ph type="sldNum" sz="quarter" idx="12"/>
          </p:nvPr>
        </p:nvSpPr>
        <p:spPr/>
        <p:txBody>
          <a:bodyPr/>
          <a:lstStyle/>
          <a:p>
            <a:fld id="{7AF016A1-9F15-429F-9EFD-84004B73C732}" type="slidenum">
              <a:rPr lang="en-US" altLang="zh-CN" smtClean="0"/>
              <a:pPr/>
              <a:t>13</a:t>
            </a:fld>
            <a:r>
              <a:rPr lang="en-US" altLang="zh-CN" smtClean="0"/>
              <a:t>/77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357166"/>
            <a:ext cx="8643998" cy="40653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maxSubSum2</a:t>
            </a:r>
            <a:r>
              <a:rPr lang="en-US" altLang="zh-CN" sz="1800" smtClean="0">
                <a:solidFill>
                  <a:srgbClr val="0000FF"/>
                </a:solidFill>
                <a:latin typeface="Times New Roman" pitchFamily="18" charset="0"/>
                <a:ea typeface="仿宋" pitchFamily="49" charset="-122"/>
                <a:cs typeface="Times New Roman" pitchFamily="18" charset="0"/>
              </a:rPr>
              <a:t>(vector&lt;int&gt;&amp; a)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解法</a:t>
            </a:r>
            <a:r>
              <a:rPr lang="en-US" altLang="zh-CN" sz="1800" smtClean="0">
                <a:solidFill>
                  <a:srgbClr val="00B0F0"/>
                </a:solidFill>
                <a:latin typeface="Times New Roman" pitchFamily="18" charset="0"/>
                <a:ea typeface="仿宋" pitchFamily="49" charset="-122"/>
                <a:cs typeface="Times New Roman" pitchFamily="18" charset="0"/>
              </a:rPr>
              <a:t>2</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n=a.size();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=0,cursum;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C00000"/>
                </a:solidFill>
                <a:latin typeface="Times New Roman" pitchFamily="18" charset="0"/>
                <a:ea typeface="仿宋" pitchFamily="49" charset="-122"/>
                <a:cs typeface="Times New Roman" pitchFamily="18" charset="0"/>
              </a:rPr>
              <a:t>cursum=0</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for (int j=i;j&lt;n;j++)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连续求</a:t>
            </a:r>
            <a:r>
              <a:rPr lang="en-US" altLang="zh-CN" sz="1800" smtClean="0">
                <a:solidFill>
                  <a:srgbClr val="00B0F0"/>
                </a:solidFill>
                <a:latin typeface="Times New Roman" pitchFamily="18" charset="0"/>
                <a:ea typeface="仿宋" pitchFamily="49" charset="-122"/>
                <a:cs typeface="Times New Roman" pitchFamily="18" charset="0"/>
              </a:rPr>
              <a:t>a[i..j]</a:t>
            </a:r>
            <a:r>
              <a:rPr lang="zh-CN" altLang="zh-CN" sz="1800" smtClean="0">
                <a:solidFill>
                  <a:srgbClr val="00B0F0"/>
                </a:solidFill>
                <a:latin typeface="Times New Roman" pitchFamily="18" charset="0"/>
                <a:ea typeface="仿宋" pitchFamily="49" charset="-122"/>
                <a:cs typeface="Times New Roman" pitchFamily="18" charset="0"/>
              </a:rPr>
              <a:t>子序列元素和</a:t>
            </a:r>
            <a:r>
              <a:rPr lang="en-US" altLang="zh-CN" sz="1800" smtClean="0">
                <a:solidFill>
                  <a:srgbClr val="00B0F0"/>
                </a:solidFill>
                <a:latin typeface="Times New Roman" pitchFamily="18" charset="0"/>
                <a:ea typeface="仿宋" pitchFamily="49" charset="-122"/>
                <a:cs typeface="Times New Roman" pitchFamily="18" charset="0"/>
              </a:rPr>
              <a:t>cursum</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C00000"/>
                </a:solidFill>
                <a:latin typeface="Times New Roman" pitchFamily="18" charset="0"/>
                <a:ea typeface="仿宋" pitchFamily="49" charset="-122"/>
                <a:cs typeface="Times New Roman" pitchFamily="18" charset="0"/>
              </a:rPr>
              <a:t>cursum+=a[j]</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max</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,cursum);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比较求最大</a:t>
            </a:r>
            <a:r>
              <a:rPr lang="en-US" altLang="zh-CN" sz="1800" smtClean="0">
                <a:solidFill>
                  <a:srgbClr val="00B0F0"/>
                </a:solidFill>
                <a:latin typeface="Times New Roman" pitchFamily="18" charset="0"/>
                <a:ea typeface="仿宋" pitchFamily="49" charset="-122"/>
                <a:cs typeface="Times New Roman" pitchFamily="18" charset="0"/>
              </a:rPr>
              <a:t>maxsum</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pic>
        <p:nvPicPr>
          <p:cNvPr id="72705" name="Picture 1"/>
          <p:cNvPicPr>
            <a:picLocks noChangeAspect="1" noChangeArrowheads="1"/>
          </p:cNvPicPr>
          <p:nvPr/>
        </p:nvPicPr>
        <p:blipFill>
          <a:blip r:embed="rId2" cstate="print"/>
          <a:srcRect/>
          <a:stretch>
            <a:fillRect/>
          </a:stretch>
        </p:blipFill>
        <p:spPr bwMode="auto">
          <a:xfrm>
            <a:off x="1071538" y="4714884"/>
            <a:ext cx="4643470" cy="879907"/>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7AF016A1-9F15-429F-9EFD-84004B73C732}" type="slidenum">
              <a:rPr lang="en-US" altLang="zh-CN" smtClean="0"/>
              <a:pPr/>
              <a:t>14</a:t>
            </a:fld>
            <a:r>
              <a:rPr lang="en-US" altLang="zh-CN" smtClean="0"/>
              <a:t>/77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285728"/>
            <a:ext cx="8143932" cy="400110"/>
          </a:xfrm>
          <a:prstGeom prst="rect">
            <a:avLst/>
          </a:prstGeom>
          <a:noFill/>
        </p:spPr>
        <p:txBody>
          <a:bodyPr wrap="square" rtlCol="0">
            <a:spAutoFit/>
          </a:bodyPr>
          <a:lstStyle/>
          <a:p>
            <a:pPr algn="l">
              <a:lnSpc>
                <a:spcPct val="100000"/>
              </a:lnSpc>
            </a:pPr>
            <a:r>
              <a:rPr lang="zh-CN" altLang="zh-CN" sz="2000" smtClean="0">
                <a:solidFill>
                  <a:srgbClr val="FF0000"/>
                </a:solidFill>
                <a:ea typeface="楷体" pitchFamily="49" charset="-122"/>
                <a:cs typeface="Times New Roman" pitchFamily="18" charset="0"/>
              </a:rPr>
              <a:t>解法</a:t>
            </a:r>
            <a:r>
              <a:rPr lang="en-US" altLang="zh-CN" sz="2000" smtClean="0">
                <a:solidFill>
                  <a:srgbClr val="FF0000"/>
                </a:solidFill>
                <a:ea typeface="楷体" pitchFamily="49" charset="-122"/>
                <a:cs typeface="Times New Roman" pitchFamily="18" charset="0"/>
              </a:rPr>
              <a:t>3</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优化</a:t>
            </a:r>
            <a:r>
              <a:rPr lang="zh-CN" altLang="en-US" sz="2000" smtClean="0">
                <a:solidFill>
                  <a:srgbClr val="0000FF"/>
                </a:solidFill>
                <a:ea typeface="楷体" pitchFamily="49" charset="-122"/>
                <a:cs typeface="Times New Roman" pitchFamily="18" charset="0"/>
              </a:rPr>
              <a:t>点 </a:t>
            </a:r>
            <a:r>
              <a:rPr lang="zh-CN" altLang="en-US" sz="2000" smtClean="0">
                <a:solidFill>
                  <a:srgbClr val="0000FF"/>
                </a:solidFill>
                <a:ea typeface="楷体" pitchFamily="49" charset="-122"/>
                <a:cs typeface="Times New Roman" pitchFamily="18" charset="0"/>
                <a:sym typeface="Wingdings"/>
              </a:rPr>
              <a:t>  </a:t>
            </a:r>
            <a:r>
              <a:rPr lang="en-US" altLang="zh-CN" sz="2000" smtClean="0">
                <a:solidFill>
                  <a:srgbClr val="0000FF"/>
                </a:solidFill>
                <a:ea typeface="楷体" pitchFamily="49" charset="-122"/>
                <a:cs typeface="Times New Roman" pitchFamily="18" charset="0"/>
                <a:sym typeface="Wingdings"/>
              </a:rPr>
              <a:t>maxsum</a:t>
            </a:r>
            <a:r>
              <a:rPr lang="zh-CN" altLang="en-US" sz="2000" smtClean="0">
                <a:solidFill>
                  <a:srgbClr val="0000FF"/>
                </a:solidFill>
                <a:ea typeface="楷体" pitchFamily="49" charset="-122"/>
                <a:cs typeface="Times New Roman" pitchFamily="18" charset="0"/>
                <a:sym typeface="Wingdings"/>
              </a:rPr>
              <a:t>至少为</a:t>
            </a:r>
            <a:r>
              <a:rPr lang="en-US" altLang="zh-CN" sz="2000" smtClean="0">
                <a:solidFill>
                  <a:srgbClr val="0000FF"/>
                </a:solidFill>
                <a:ea typeface="楷体" pitchFamily="49" charset="-122"/>
                <a:cs typeface="Times New Roman" pitchFamily="18" charset="0"/>
                <a:sym typeface="Wingdings"/>
              </a:rPr>
              <a:t>0</a:t>
            </a:r>
            <a:r>
              <a:rPr lang="zh-CN" altLang="en-US" sz="2000" smtClean="0">
                <a:solidFill>
                  <a:srgbClr val="0000FF"/>
                </a:solidFill>
                <a:ea typeface="楷体" pitchFamily="49" charset="-122"/>
                <a:cs typeface="Times New Roman" pitchFamily="18" charset="0"/>
              </a:rPr>
              <a:t>。</a:t>
            </a:r>
          </a:p>
        </p:txBody>
      </p:sp>
      <p:sp>
        <p:nvSpPr>
          <p:cNvPr id="8" name="TextBox 7"/>
          <p:cNvSpPr txBox="1"/>
          <p:nvPr/>
        </p:nvSpPr>
        <p:spPr>
          <a:xfrm>
            <a:off x="142844" y="1456517"/>
            <a:ext cx="8215370" cy="400110"/>
          </a:xfrm>
          <a:prstGeom prst="rect">
            <a:avLst/>
          </a:prstGeom>
          <a:noFill/>
        </p:spPr>
        <p:txBody>
          <a:bodyPr wrap="square" rtlCol="0">
            <a:spAutoFit/>
          </a:bodyPr>
          <a:lstStyle/>
          <a:p>
            <a:pPr algn="l" defTabSz="360000">
              <a:lnSpc>
                <a:spcPct val="100000"/>
              </a:lnSpc>
              <a:spcBef>
                <a:spcPts val="0"/>
              </a:spcBef>
            </a:pPr>
            <a:r>
              <a:rPr lang="en-US" altLang="zh-CN" sz="2000" i="1" smtClean="0">
                <a:solidFill>
                  <a:srgbClr val="0000FF"/>
                </a:solidFill>
                <a:cs typeface="Times New Roman" pitchFamily="18" charset="0"/>
              </a:rPr>
              <a:t>a</a:t>
            </a:r>
            <a:r>
              <a:rPr lang="en-US" altLang="zh-CN" sz="2000" smtClean="0">
                <a:solidFill>
                  <a:srgbClr val="0000FF"/>
                </a:solidFill>
                <a:cs typeface="Times New Roman" pitchFamily="18" charset="0"/>
              </a:rPr>
              <a:t>[0..5]={-2</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       	  11</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			-4</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			13</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		-5</a:t>
            </a:r>
            <a:r>
              <a:rPr lang="zh-CN" altLang="zh-CN" sz="2000" smtClean="0">
                <a:solidFill>
                  <a:srgbClr val="0000FF"/>
                </a:solidFill>
                <a:cs typeface="Times New Roman" pitchFamily="18" charset="0"/>
              </a:rPr>
              <a:t>，</a:t>
            </a:r>
            <a:r>
              <a:rPr lang="en-US" altLang="zh-CN" sz="2000" smtClean="0">
                <a:solidFill>
                  <a:srgbClr val="0000FF"/>
                </a:solidFill>
                <a:cs typeface="Times New Roman" pitchFamily="18" charset="0"/>
              </a:rPr>
              <a:t>			-2}</a:t>
            </a:r>
            <a:endParaRPr lang="zh-CN" altLang="en-US" sz="2000" smtClean="0">
              <a:solidFill>
                <a:srgbClr val="0000FF"/>
              </a:solidFill>
              <a:ea typeface="楷体" pitchFamily="49" charset="-122"/>
              <a:cs typeface="Times New Roman" pitchFamily="18" charset="0"/>
            </a:endParaRPr>
          </a:p>
        </p:txBody>
      </p:sp>
      <p:sp>
        <p:nvSpPr>
          <p:cNvPr id="9" name="矩形 8"/>
          <p:cNvSpPr/>
          <p:nvPr/>
        </p:nvSpPr>
        <p:spPr>
          <a:xfrm>
            <a:off x="142844" y="1100121"/>
            <a:ext cx="6072230" cy="313932"/>
          </a:xfrm>
          <a:prstGeom prst="rect">
            <a:avLst/>
          </a:prstGeom>
        </p:spPr>
        <p:txBody>
          <a:bodyPr wrap="square">
            <a:spAutoFit/>
          </a:bodyPr>
          <a:lstStyle/>
          <a:p>
            <a:pPr algn="l"/>
            <a:r>
              <a:rPr lang="en-US" altLang="zh-CN" sz="1800" smtClean="0">
                <a:solidFill>
                  <a:srgbClr val="006600"/>
                </a:solidFill>
                <a:ea typeface="仿宋" pitchFamily="49" charset="-122"/>
                <a:cs typeface="Times New Roman" pitchFamily="18" charset="0"/>
              </a:rPr>
              <a:t>maxsum</a:t>
            </a:r>
            <a:r>
              <a:rPr lang="en-US" altLang="zh-CN" sz="1800" smtClean="0">
                <a:solidFill>
                  <a:srgbClr val="0000FF"/>
                </a:solidFill>
                <a:ea typeface="仿宋" pitchFamily="49" charset="-122"/>
                <a:cs typeface="Times New Roman" pitchFamily="18" charset="0"/>
              </a:rPr>
              <a:t>=0,</a:t>
            </a:r>
            <a:r>
              <a:rPr lang="en-US" altLang="zh-CN" sz="1800" smtClean="0">
                <a:solidFill>
                  <a:srgbClr val="C00000"/>
                </a:solidFill>
                <a:ea typeface="仿宋" pitchFamily="49" charset="-122"/>
                <a:cs typeface="Times New Roman" pitchFamily="18" charset="0"/>
              </a:rPr>
              <a:t>cursum=0</a:t>
            </a:r>
            <a:r>
              <a:rPr lang="zh-CN" altLang="en-US"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cursum</a:t>
            </a:r>
            <a:r>
              <a:rPr lang="zh-CN" altLang="en-US" sz="1800" smtClean="0">
                <a:solidFill>
                  <a:srgbClr val="0000FF"/>
                </a:solidFill>
                <a:ea typeface="仿宋" pitchFamily="49" charset="-122"/>
                <a:cs typeface="Times New Roman" pitchFamily="18" charset="0"/>
              </a:rPr>
              <a:t>表示以</a:t>
            </a:r>
            <a:r>
              <a:rPr lang="en-US" altLang="zh-CN" sz="1800" smtClean="0">
                <a:solidFill>
                  <a:srgbClr val="0000FF"/>
                </a:solidFill>
                <a:ea typeface="仿宋" pitchFamily="49" charset="-122"/>
                <a:cs typeface="Times New Roman" pitchFamily="18" charset="0"/>
              </a:rPr>
              <a:t>a[i]</a:t>
            </a:r>
            <a:r>
              <a:rPr lang="zh-CN" altLang="en-US" sz="1800" smtClean="0">
                <a:solidFill>
                  <a:srgbClr val="0000FF"/>
                </a:solidFill>
                <a:ea typeface="仿宋" pitchFamily="49" charset="-122"/>
                <a:cs typeface="Times New Roman" pitchFamily="18" charset="0"/>
              </a:rPr>
              <a:t>结尾的最大和</a:t>
            </a:r>
            <a:r>
              <a:rPr lang="zh-CN" altLang="en-US" sz="1800" smtClean="0">
                <a:solidFill>
                  <a:srgbClr val="C00000"/>
                </a:solidFill>
                <a:ea typeface="仿宋" pitchFamily="49" charset="-122"/>
                <a:cs typeface="Times New Roman" pitchFamily="18" charset="0"/>
              </a:rPr>
              <a:t>）</a:t>
            </a:r>
            <a:endParaRPr lang="zh-CN" altLang="en-US" sz="1800"/>
          </a:p>
        </p:txBody>
      </p:sp>
      <p:grpSp>
        <p:nvGrpSpPr>
          <p:cNvPr id="2" name="组合 24"/>
          <p:cNvGrpSpPr/>
          <p:nvPr/>
        </p:nvGrpSpPr>
        <p:grpSpPr>
          <a:xfrm>
            <a:off x="285720" y="1828949"/>
            <a:ext cx="2143140" cy="1757385"/>
            <a:chOff x="428596" y="1586060"/>
            <a:chExt cx="2143140" cy="1757385"/>
          </a:xfrm>
        </p:grpSpPr>
        <p:cxnSp>
          <p:nvCxnSpPr>
            <p:cNvPr id="11" name="直接箭头连接符 10"/>
            <p:cNvCxnSpPr/>
            <p:nvPr/>
          </p:nvCxnSpPr>
          <p:spPr>
            <a:xfrm rot="5400000" flipH="1" flipV="1">
              <a:off x="1160923" y="1863390"/>
              <a:ext cx="557056" cy="239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428596" y="2143116"/>
              <a:ext cx="2143140" cy="1200329"/>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800" smtClean="0">
                  <a:solidFill>
                    <a:srgbClr val="C00000"/>
                  </a:solidFill>
                  <a:latin typeface="Times New Roman" pitchFamily="18" charset="0"/>
                  <a:ea typeface="仿宋" pitchFamily="49" charset="-122"/>
                  <a:cs typeface="Times New Roman" pitchFamily="18" charset="0"/>
                </a:rPr>
                <a:t>cursum</a:t>
              </a:r>
              <a:r>
                <a:rPr lang="en-US" altLang="zh-CN" sz="1800" smtClean="0">
                  <a:solidFill>
                    <a:srgbClr val="0000FF"/>
                  </a:solidFill>
                  <a:latin typeface="Times New Roman" pitchFamily="18" charset="0"/>
                  <a:ea typeface="仿宋" pitchFamily="49" charset="-122"/>
                  <a:cs typeface="Times New Roman" pitchFamily="18" charset="0"/>
                </a:rPr>
                <a:t>=0+(-2)=-2</a:t>
              </a:r>
            </a:p>
            <a:p>
              <a:pPr algn="l">
                <a:lnSpc>
                  <a:spcPct val="100000"/>
                </a:lnSpc>
                <a:spcBef>
                  <a:spcPts val="0"/>
                </a:spcBef>
              </a:pP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=0</a:t>
              </a:r>
            </a:p>
            <a:p>
              <a:pPr algn="l">
                <a:lnSpc>
                  <a:spcPct val="100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cursum&lt;0</a:t>
              </a:r>
              <a:r>
                <a:rPr lang="zh-CN" altLang="en-US" sz="1800" smtClean="0">
                  <a:solidFill>
                    <a:srgbClr val="0000FF"/>
                  </a:solidFill>
                  <a:latin typeface="Times New Roman" pitchFamily="18" charset="0"/>
                  <a:ea typeface="仿宋" pitchFamily="49" charset="-122"/>
                  <a:cs typeface="Times New Roman" pitchFamily="18" charset="0"/>
                </a:rPr>
                <a:t>从头开始</a:t>
              </a:r>
              <a:endParaRPr lang="en-US" altLang="zh-CN" sz="1800" smtClean="0">
                <a:solidFill>
                  <a:srgbClr val="0000FF"/>
                </a:solidFill>
                <a:latin typeface="Times New Roman" pitchFamily="18" charset="0"/>
                <a:ea typeface="仿宋" pitchFamily="49" charset="-122"/>
                <a:cs typeface="Times New Roman" pitchFamily="18" charset="0"/>
              </a:endParaRPr>
            </a:p>
            <a:p>
              <a:pPr algn="l">
                <a:lnSpc>
                  <a:spcPct val="100000"/>
                </a:lnSpc>
                <a:spcBef>
                  <a:spcPts val="0"/>
                </a:spcBef>
              </a:pPr>
              <a:r>
                <a:rPr lang="en-US" altLang="zh-CN" sz="1800" smtClean="0">
                  <a:solidFill>
                    <a:srgbClr val="C00000"/>
                  </a:solidFill>
                  <a:latin typeface="Times New Roman" pitchFamily="18" charset="0"/>
                  <a:ea typeface="仿宋" pitchFamily="49" charset="-122"/>
                  <a:cs typeface="Times New Roman" pitchFamily="18" charset="0"/>
                </a:rPr>
                <a:t>cursum</a:t>
              </a:r>
              <a:r>
                <a:rPr lang="en-US" altLang="zh-CN" sz="1800" smtClean="0">
                  <a:solidFill>
                    <a:srgbClr val="0000FF"/>
                  </a:solidFill>
                  <a:latin typeface="Times New Roman" pitchFamily="18" charset="0"/>
                  <a:ea typeface="仿宋" pitchFamily="49" charset="-122"/>
                  <a:cs typeface="Times New Roman" pitchFamily="18" charset="0"/>
                </a:rPr>
                <a:t>=0</a:t>
              </a:r>
              <a:endParaRPr lang="zh-CN" altLang="en-US" sz="1800" smtClean="0">
                <a:solidFill>
                  <a:srgbClr val="0000FF"/>
                </a:solidFill>
                <a:latin typeface="Times New Roman" pitchFamily="18" charset="0"/>
                <a:ea typeface="楷体" pitchFamily="49" charset="-122"/>
                <a:cs typeface="Times New Roman" pitchFamily="18" charset="0"/>
              </a:endParaRPr>
            </a:p>
          </p:txBody>
        </p:sp>
      </p:grpSp>
      <p:grpSp>
        <p:nvGrpSpPr>
          <p:cNvPr id="3" name="组合 25"/>
          <p:cNvGrpSpPr/>
          <p:nvPr/>
        </p:nvGrpSpPr>
        <p:grpSpPr>
          <a:xfrm>
            <a:off x="1738292" y="1885939"/>
            <a:ext cx="1905014" cy="2589274"/>
            <a:chOff x="1881168" y="1643050"/>
            <a:chExt cx="1905014" cy="2589274"/>
          </a:xfrm>
        </p:grpSpPr>
        <p:cxnSp>
          <p:nvCxnSpPr>
            <p:cNvPr id="14" name="直接箭头连接符 13"/>
            <p:cNvCxnSpPr/>
            <p:nvPr/>
          </p:nvCxnSpPr>
          <p:spPr>
            <a:xfrm rot="16200000" flipV="1">
              <a:off x="1819342" y="2609759"/>
              <a:ext cx="1942943" cy="952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881168" y="3585993"/>
              <a:ext cx="1905014" cy="64633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800" smtClean="0">
                  <a:solidFill>
                    <a:srgbClr val="C00000"/>
                  </a:solidFill>
                  <a:latin typeface="Times New Roman" pitchFamily="18" charset="0"/>
                  <a:ea typeface="仿宋" pitchFamily="49" charset="-122"/>
                  <a:cs typeface="Times New Roman" pitchFamily="18" charset="0"/>
                </a:rPr>
                <a:t>cursum</a:t>
              </a:r>
              <a:r>
                <a:rPr lang="en-US" altLang="zh-CN" sz="1800" smtClean="0">
                  <a:solidFill>
                    <a:srgbClr val="0000FF"/>
                  </a:solidFill>
                  <a:latin typeface="Times New Roman" pitchFamily="18" charset="0"/>
                  <a:ea typeface="仿宋" pitchFamily="49" charset="-122"/>
                  <a:cs typeface="Times New Roman" pitchFamily="18" charset="0"/>
                </a:rPr>
                <a:t>=0+11=11</a:t>
              </a:r>
            </a:p>
            <a:p>
              <a:pPr algn="l">
                <a:lnSpc>
                  <a:spcPct val="100000"/>
                </a:lnSpc>
                <a:spcBef>
                  <a:spcPts val="0"/>
                </a:spcBef>
              </a:pP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=11</a:t>
              </a:r>
            </a:p>
          </p:txBody>
        </p:sp>
      </p:grpSp>
      <p:grpSp>
        <p:nvGrpSpPr>
          <p:cNvPr id="5" name="组合 26"/>
          <p:cNvGrpSpPr/>
          <p:nvPr/>
        </p:nvGrpSpPr>
        <p:grpSpPr>
          <a:xfrm>
            <a:off x="2971789" y="1814501"/>
            <a:ext cx="2143140" cy="1203387"/>
            <a:chOff x="3114665" y="1571612"/>
            <a:chExt cx="2143140" cy="1203387"/>
          </a:xfrm>
        </p:grpSpPr>
        <p:cxnSp>
          <p:nvCxnSpPr>
            <p:cNvPr id="17" name="直接箭头连接符 16"/>
            <p:cNvCxnSpPr/>
            <p:nvPr/>
          </p:nvCxnSpPr>
          <p:spPr>
            <a:xfrm rot="5400000" flipH="1" flipV="1">
              <a:off x="3846992" y="1848942"/>
              <a:ext cx="557056" cy="239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114665" y="2128668"/>
              <a:ext cx="2143140" cy="64633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800" smtClean="0">
                  <a:solidFill>
                    <a:srgbClr val="C00000"/>
                  </a:solidFill>
                  <a:latin typeface="Times New Roman" pitchFamily="18" charset="0"/>
                  <a:ea typeface="仿宋" pitchFamily="49" charset="-122"/>
                  <a:cs typeface="Times New Roman" pitchFamily="18" charset="0"/>
                </a:rPr>
                <a:t>cursum</a:t>
              </a:r>
              <a:r>
                <a:rPr lang="en-US" altLang="zh-CN" sz="1800" smtClean="0">
                  <a:solidFill>
                    <a:srgbClr val="0000FF"/>
                  </a:solidFill>
                  <a:latin typeface="Times New Roman" pitchFamily="18" charset="0"/>
                  <a:ea typeface="仿宋" pitchFamily="49" charset="-122"/>
                  <a:cs typeface="Times New Roman" pitchFamily="18" charset="0"/>
                </a:rPr>
                <a:t>=11+(-4)=7</a:t>
              </a:r>
            </a:p>
            <a:p>
              <a:pPr algn="l">
                <a:lnSpc>
                  <a:spcPct val="100000"/>
                </a:lnSpc>
                <a:spcBef>
                  <a:spcPts val="0"/>
                </a:spcBef>
              </a:pP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=11</a:t>
              </a:r>
            </a:p>
          </p:txBody>
        </p:sp>
      </p:grpSp>
      <p:grpSp>
        <p:nvGrpSpPr>
          <p:cNvPr id="6" name="组合 28"/>
          <p:cNvGrpSpPr/>
          <p:nvPr/>
        </p:nvGrpSpPr>
        <p:grpSpPr>
          <a:xfrm>
            <a:off x="4514849" y="1895465"/>
            <a:ext cx="1905014" cy="2589274"/>
            <a:chOff x="4657725" y="1652576"/>
            <a:chExt cx="1905014" cy="2589274"/>
          </a:xfrm>
        </p:grpSpPr>
        <p:cxnSp>
          <p:nvCxnSpPr>
            <p:cNvPr id="19" name="直接箭头连接符 18"/>
            <p:cNvCxnSpPr/>
            <p:nvPr/>
          </p:nvCxnSpPr>
          <p:spPr>
            <a:xfrm rot="16200000" flipV="1">
              <a:off x="4595899" y="2619285"/>
              <a:ext cx="1942943" cy="952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4657725" y="3595519"/>
              <a:ext cx="1905014" cy="64633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800" smtClean="0">
                  <a:solidFill>
                    <a:srgbClr val="C00000"/>
                  </a:solidFill>
                  <a:latin typeface="Times New Roman" pitchFamily="18" charset="0"/>
                  <a:ea typeface="仿宋" pitchFamily="49" charset="-122"/>
                  <a:cs typeface="Times New Roman" pitchFamily="18" charset="0"/>
                </a:rPr>
                <a:t>cursum</a:t>
              </a:r>
              <a:r>
                <a:rPr lang="en-US" altLang="zh-CN" sz="1800" smtClean="0">
                  <a:solidFill>
                    <a:srgbClr val="0000FF"/>
                  </a:solidFill>
                  <a:latin typeface="Times New Roman" pitchFamily="18" charset="0"/>
                  <a:ea typeface="仿宋" pitchFamily="49" charset="-122"/>
                  <a:cs typeface="Times New Roman" pitchFamily="18" charset="0"/>
                </a:rPr>
                <a:t>=7+13=20</a:t>
              </a:r>
            </a:p>
            <a:p>
              <a:pPr algn="l">
                <a:lnSpc>
                  <a:spcPct val="100000"/>
                </a:lnSpc>
                <a:spcBef>
                  <a:spcPts val="0"/>
                </a:spcBef>
              </a:pPr>
              <a:r>
                <a:rPr lang="en-US" altLang="zh-CN" sz="1800" smtClean="0">
                  <a:solidFill>
                    <a:srgbClr val="006600"/>
                  </a:solidFill>
                  <a:latin typeface="Times New Roman" pitchFamily="18" charset="0"/>
                  <a:ea typeface="仿宋" pitchFamily="49" charset="-122"/>
                  <a:cs typeface="Times New Roman" pitchFamily="18" charset="0"/>
                </a:rPr>
                <a:t>maxsu</a:t>
              </a:r>
              <a:r>
                <a:rPr lang="en-US" altLang="zh-CN" sz="1800" smtClean="0">
                  <a:solidFill>
                    <a:srgbClr val="0000FF"/>
                  </a:solidFill>
                  <a:latin typeface="Times New Roman" pitchFamily="18" charset="0"/>
                  <a:ea typeface="仿宋" pitchFamily="49" charset="-122"/>
                  <a:cs typeface="Times New Roman" pitchFamily="18" charset="0"/>
                </a:rPr>
                <a:t>m=20</a:t>
              </a:r>
            </a:p>
          </p:txBody>
        </p:sp>
      </p:grpSp>
      <p:grpSp>
        <p:nvGrpSpPr>
          <p:cNvPr id="7" name="组合 29"/>
          <p:cNvGrpSpPr/>
          <p:nvPr/>
        </p:nvGrpSpPr>
        <p:grpSpPr>
          <a:xfrm>
            <a:off x="5500694" y="1814501"/>
            <a:ext cx="2143140" cy="1203387"/>
            <a:chOff x="5643570" y="1571612"/>
            <a:chExt cx="2143140" cy="1203387"/>
          </a:xfrm>
        </p:grpSpPr>
        <p:cxnSp>
          <p:nvCxnSpPr>
            <p:cNvPr id="21" name="直接箭头连接符 20"/>
            <p:cNvCxnSpPr/>
            <p:nvPr/>
          </p:nvCxnSpPr>
          <p:spPr>
            <a:xfrm rot="5400000" flipH="1" flipV="1">
              <a:off x="6375897" y="1848942"/>
              <a:ext cx="557056" cy="239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5643570" y="2128668"/>
              <a:ext cx="2143140" cy="64633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800" smtClean="0">
                  <a:solidFill>
                    <a:srgbClr val="C00000"/>
                  </a:solidFill>
                  <a:latin typeface="Times New Roman" pitchFamily="18" charset="0"/>
                  <a:ea typeface="仿宋" pitchFamily="49" charset="-122"/>
                  <a:cs typeface="Times New Roman" pitchFamily="18" charset="0"/>
                </a:rPr>
                <a:t>cursum</a:t>
              </a:r>
              <a:r>
                <a:rPr lang="en-US" altLang="zh-CN" sz="1800" smtClean="0">
                  <a:solidFill>
                    <a:srgbClr val="0000FF"/>
                  </a:solidFill>
                  <a:latin typeface="Times New Roman" pitchFamily="18" charset="0"/>
                  <a:ea typeface="仿宋" pitchFamily="49" charset="-122"/>
                  <a:cs typeface="Times New Roman" pitchFamily="18" charset="0"/>
                </a:rPr>
                <a:t>=20+(-5)=15</a:t>
              </a:r>
            </a:p>
            <a:p>
              <a:pPr algn="l">
                <a:lnSpc>
                  <a:spcPct val="100000"/>
                </a:lnSpc>
                <a:spcBef>
                  <a:spcPts val="0"/>
                </a:spcBef>
              </a:pP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=20</a:t>
              </a:r>
            </a:p>
          </p:txBody>
        </p:sp>
      </p:grpSp>
      <p:grpSp>
        <p:nvGrpSpPr>
          <p:cNvPr id="10" name="组合 30"/>
          <p:cNvGrpSpPr/>
          <p:nvPr/>
        </p:nvGrpSpPr>
        <p:grpSpPr>
          <a:xfrm>
            <a:off x="6786578" y="1911296"/>
            <a:ext cx="2119327" cy="2589274"/>
            <a:chOff x="6929454" y="1668407"/>
            <a:chExt cx="2119327" cy="2589274"/>
          </a:xfrm>
        </p:grpSpPr>
        <p:cxnSp>
          <p:nvCxnSpPr>
            <p:cNvPr id="23" name="直接箭头连接符 22"/>
            <p:cNvCxnSpPr/>
            <p:nvPr/>
          </p:nvCxnSpPr>
          <p:spPr>
            <a:xfrm rot="16200000" flipV="1">
              <a:off x="7081941" y="2635116"/>
              <a:ext cx="1942943" cy="952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6929454" y="3611350"/>
              <a:ext cx="2119327" cy="64633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800" smtClean="0">
                  <a:solidFill>
                    <a:srgbClr val="C00000"/>
                  </a:solidFill>
                  <a:latin typeface="Times New Roman" pitchFamily="18" charset="0"/>
                  <a:ea typeface="仿宋" pitchFamily="49" charset="-122"/>
                  <a:cs typeface="Times New Roman" pitchFamily="18" charset="0"/>
                </a:rPr>
                <a:t>cursum</a:t>
              </a:r>
              <a:r>
                <a:rPr lang="en-US" altLang="zh-CN" sz="1800" smtClean="0">
                  <a:solidFill>
                    <a:srgbClr val="0000FF"/>
                  </a:solidFill>
                  <a:latin typeface="Times New Roman" pitchFamily="18" charset="0"/>
                  <a:ea typeface="仿宋" pitchFamily="49" charset="-122"/>
                  <a:cs typeface="Times New Roman" pitchFamily="18" charset="0"/>
                </a:rPr>
                <a:t>=15+(-2)=13</a:t>
              </a:r>
            </a:p>
            <a:p>
              <a:pPr algn="l">
                <a:lnSpc>
                  <a:spcPct val="100000"/>
                </a:lnSpc>
                <a:spcBef>
                  <a:spcPts val="0"/>
                </a:spcBef>
              </a:pP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=20</a:t>
              </a:r>
            </a:p>
          </p:txBody>
        </p:sp>
      </p:grpSp>
      <p:sp>
        <p:nvSpPr>
          <p:cNvPr id="32" name="TextBox 31"/>
          <p:cNvSpPr txBox="1"/>
          <p:nvPr/>
        </p:nvSpPr>
        <p:spPr>
          <a:xfrm>
            <a:off x="7215206" y="4980540"/>
            <a:ext cx="142876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6600"/>
                </a:solidFill>
                <a:ea typeface="仿宋" pitchFamily="49" charset="-122"/>
                <a:cs typeface="Times New Roman" pitchFamily="18" charset="0"/>
              </a:rPr>
              <a:t>maxsum</a:t>
            </a:r>
            <a:r>
              <a:rPr lang="en-US" altLang="zh-CN" sz="1800" smtClean="0">
                <a:solidFill>
                  <a:srgbClr val="0000FF"/>
                </a:solidFill>
                <a:ea typeface="仿宋" pitchFamily="49" charset="-122"/>
                <a:cs typeface="Times New Roman" pitchFamily="18" charset="0"/>
              </a:rPr>
              <a:t>=20</a:t>
            </a:r>
          </a:p>
        </p:txBody>
      </p:sp>
      <p:sp>
        <p:nvSpPr>
          <p:cNvPr id="33" name="下箭头 32"/>
          <p:cNvSpPr/>
          <p:nvPr/>
        </p:nvSpPr>
        <p:spPr>
          <a:xfrm>
            <a:off x="7805704" y="4572008"/>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7" name="灯片编号占位符 26"/>
          <p:cNvSpPr>
            <a:spLocks noGrp="1"/>
          </p:cNvSpPr>
          <p:nvPr>
            <p:ph type="sldNum" sz="quarter" idx="12"/>
          </p:nvPr>
        </p:nvSpPr>
        <p:spPr/>
        <p:txBody>
          <a:bodyPr/>
          <a:lstStyle/>
          <a:p>
            <a:fld id="{7AF016A1-9F15-429F-9EFD-84004B73C732}" type="slidenum">
              <a:rPr lang="en-US" altLang="zh-CN" smtClean="0"/>
              <a:pPr/>
              <a:t>15</a:t>
            </a:fld>
            <a:r>
              <a:rPr lang="en-US" altLang="zh-CN" smtClean="0"/>
              <a:t>/77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2" grpId="0"/>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285728"/>
            <a:ext cx="8143932" cy="400110"/>
          </a:xfrm>
          <a:prstGeom prst="rect">
            <a:avLst/>
          </a:prstGeom>
          <a:noFill/>
        </p:spPr>
        <p:txBody>
          <a:bodyPr wrap="square" rtlCol="0">
            <a:spAutoFit/>
          </a:bodyPr>
          <a:lstStyle/>
          <a:p>
            <a:pPr algn="l">
              <a:lnSpc>
                <a:spcPct val="100000"/>
              </a:lnSpc>
            </a:pPr>
            <a:r>
              <a:rPr lang="zh-CN" altLang="zh-CN" sz="2000" smtClean="0">
                <a:solidFill>
                  <a:srgbClr val="FF0000"/>
                </a:solidFill>
                <a:ea typeface="楷体" pitchFamily="49" charset="-122"/>
                <a:cs typeface="Times New Roman" pitchFamily="18" charset="0"/>
              </a:rPr>
              <a:t>解法</a:t>
            </a:r>
            <a:r>
              <a:rPr lang="en-US" altLang="zh-CN" sz="2000" smtClean="0">
                <a:solidFill>
                  <a:srgbClr val="FF0000"/>
                </a:solidFill>
                <a:ea typeface="楷体" pitchFamily="49" charset="-122"/>
                <a:cs typeface="Times New Roman" pitchFamily="18" charset="0"/>
              </a:rPr>
              <a:t>3</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优化</a:t>
            </a:r>
            <a:r>
              <a:rPr lang="zh-CN" altLang="en-US" sz="2000" smtClean="0">
                <a:solidFill>
                  <a:srgbClr val="0000FF"/>
                </a:solidFill>
                <a:ea typeface="楷体" pitchFamily="49" charset="-122"/>
                <a:cs typeface="Times New Roman" pitchFamily="18" charset="0"/>
              </a:rPr>
              <a:t>点 </a:t>
            </a:r>
            <a:r>
              <a:rPr lang="zh-CN" altLang="en-US" sz="2000" smtClean="0">
                <a:solidFill>
                  <a:srgbClr val="0000FF"/>
                </a:solidFill>
                <a:ea typeface="楷体" pitchFamily="49" charset="-122"/>
                <a:cs typeface="Times New Roman" pitchFamily="18" charset="0"/>
                <a:sym typeface="Wingdings"/>
              </a:rPr>
              <a:t>  </a:t>
            </a:r>
            <a:r>
              <a:rPr lang="en-US" altLang="zh-CN" sz="2000" smtClean="0">
                <a:solidFill>
                  <a:srgbClr val="0000FF"/>
                </a:solidFill>
                <a:ea typeface="楷体" pitchFamily="49" charset="-122"/>
                <a:cs typeface="Times New Roman" pitchFamily="18" charset="0"/>
                <a:sym typeface="Wingdings"/>
              </a:rPr>
              <a:t>maxsum</a:t>
            </a:r>
            <a:r>
              <a:rPr lang="zh-CN" altLang="en-US" sz="2000" smtClean="0">
                <a:solidFill>
                  <a:srgbClr val="0000FF"/>
                </a:solidFill>
                <a:ea typeface="楷体" pitchFamily="49" charset="-122"/>
                <a:cs typeface="Times New Roman" pitchFamily="18" charset="0"/>
                <a:sym typeface="Wingdings"/>
              </a:rPr>
              <a:t>至少为</a:t>
            </a:r>
            <a:r>
              <a:rPr lang="en-US" altLang="zh-CN" sz="2000" smtClean="0">
                <a:solidFill>
                  <a:srgbClr val="0000FF"/>
                </a:solidFill>
                <a:ea typeface="楷体" pitchFamily="49" charset="-122"/>
                <a:cs typeface="Times New Roman" pitchFamily="18" charset="0"/>
                <a:sym typeface="Wingdings"/>
              </a:rPr>
              <a:t>0</a:t>
            </a:r>
            <a:r>
              <a:rPr lang="zh-CN" altLang="en-US" sz="2000" smtClean="0">
                <a:solidFill>
                  <a:srgbClr val="0000FF"/>
                </a:solidFill>
                <a:ea typeface="楷体" pitchFamily="49" charset="-122"/>
                <a:cs typeface="Times New Roman" pitchFamily="18" charset="0"/>
              </a:rPr>
              <a:t>。</a:t>
            </a:r>
          </a:p>
        </p:txBody>
      </p:sp>
      <p:sp>
        <p:nvSpPr>
          <p:cNvPr id="5" name="TextBox 4"/>
          <p:cNvSpPr txBox="1"/>
          <p:nvPr/>
        </p:nvSpPr>
        <p:spPr>
          <a:xfrm>
            <a:off x="285720" y="928670"/>
            <a:ext cx="8643998" cy="37447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maxSubSum3</a:t>
            </a:r>
            <a:r>
              <a:rPr lang="en-US" altLang="zh-CN" sz="1800" smtClean="0">
                <a:solidFill>
                  <a:srgbClr val="0000FF"/>
                </a:solidFill>
                <a:latin typeface="Times New Roman" pitchFamily="18" charset="0"/>
                <a:ea typeface="仿宋" pitchFamily="49" charset="-122"/>
                <a:cs typeface="Times New Roman" pitchFamily="18" charset="0"/>
              </a:rPr>
              <a:t>(vector&lt;int&gt;&amp; a)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解法</a:t>
            </a:r>
            <a:r>
              <a:rPr lang="en-US" altLang="zh-CN" sz="1800" smtClean="0">
                <a:solidFill>
                  <a:srgbClr val="00B0F0"/>
                </a:solidFill>
                <a:latin typeface="Times New Roman" pitchFamily="18" charset="0"/>
                <a:ea typeface="仿宋" pitchFamily="49" charset="-122"/>
                <a:cs typeface="Times New Roman" pitchFamily="18" charset="0"/>
              </a:rPr>
              <a:t>3</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n=a.size();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=0,</a:t>
            </a:r>
            <a:r>
              <a:rPr lang="en-US" altLang="zh-CN" sz="1800" smtClean="0">
                <a:solidFill>
                  <a:srgbClr val="C00000"/>
                </a:solidFill>
                <a:latin typeface="Times New Roman" pitchFamily="18" charset="0"/>
                <a:ea typeface="仿宋" pitchFamily="49" charset="-122"/>
                <a:cs typeface="Times New Roman" pitchFamily="18" charset="0"/>
              </a:rPr>
              <a:t>cursum=0</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cursum+=a[i];							</a:t>
            </a:r>
            <a:r>
              <a:rPr lang="en-US" altLang="zh-CN" sz="1800" smtClean="0">
                <a:solidFill>
                  <a:srgbClr val="FF0000"/>
                </a:solidFill>
                <a:latin typeface="Times New Roman" pitchFamily="18" charset="0"/>
                <a:ea typeface="仿宋" pitchFamily="49" charset="-122"/>
                <a:cs typeface="Times New Roman" pitchFamily="18" charset="0"/>
              </a:rPr>
              <a:t>//cursum</a:t>
            </a:r>
            <a:r>
              <a:rPr lang="zh-CN" altLang="en-US" sz="1800" smtClean="0">
                <a:solidFill>
                  <a:srgbClr val="FF0000"/>
                </a:solidFill>
                <a:latin typeface="Times New Roman" pitchFamily="18" charset="0"/>
                <a:ea typeface="仿宋" pitchFamily="49" charset="-122"/>
                <a:cs typeface="Times New Roman" pitchFamily="18" charset="0"/>
              </a:rPr>
              <a:t>表示以</a:t>
            </a:r>
            <a:r>
              <a:rPr lang="en-US" altLang="zh-CN" sz="1800" smtClean="0">
                <a:solidFill>
                  <a:srgbClr val="FF0000"/>
                </a:solidFill>
                <a:latin typeface="Times New Roman" pitchFamily="18" charset="0"/>
                <a:ea typeface="仿宋" pitchFamily="49" charset="-122"/>
                <a:cs typeface="Times New Roman" pitchFamily="18" charset="0"/>
              </a:rPr>
              <a:t>a[i]</a:t>
            </a:r>
            <a:r>
              <a:rPr lang="zh-CN" altLang="en-US" sz="1800" smtClean="0">
                <a:solidFill>
                  <a:srgbClr val="FF0000"/>
                </a:solidFill>
                <a:latin typeface="Times New Roman" pitchFamily="18" charset="0"/>
                <a:ea typeface="仿宋" pitchFamily="49" charset="-122"/>
                <a:cs typeface="Times New Roman" pitchFamily="18" charset="0"/>
              </a:rPr>
              <a:t>结尾的最大和</a:t>
            </a:r>
            <a:endParaRPr lang="zh-CN" altLang="zh-CN" sz="1800" smtClean="0">
              <a:solidFill>
                <a:srgbClr val="FF000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 maxsum</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max</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,cursum);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比较求最大</a:t>
            </a:r>
            <a:r>
              <a:rPr lang="en-US" altLang="zh-CN" sz="1800" smtClean="0">
                <a:solidFill>
                  <a:srgbClr val="00B0F0"/>
                </a:solidFill>
                <a:latin typeface="Times New Roman" pitchFamily="18" charset="0"/>
                <a:ea typeface="仿宋" pitchFamily="49" charset="-122"/>
                <a:cs typeface="Times New Roman" pitchFamily="18" charset="0"/>
              </a:rPr>
              <a:t>maxsum</a:t>
            </a:r>
          </a:p>
          <a:p>
            <a:pPr algn="l" defTabSz="360000">
              <a:lnSpc>
                <a:spcPts val="2500"/>
              </a:lnSpc>
              <a:spcBef>
                <a:spcPts val="0"/>
              </a:spcBef>
            </a:pPr>
            <a:r>
              <a:rPr lang="en-US" altLang="zh-CN" sz="1800" smtClean="0">
                <a:solidFill>
                  <a:srgbClr val="00B0F0"/>
                </a:solidFill>
                <a:latin typeface="Times New Roman" pitchFamily="18" charset="0"/>
                <a:ea typeface="仿宋" pitchFamily="49" charset="-122"/>
                <a:cs typeface="Times New Roman" pitchFamily="18" charset="0"/>
              </a:rPr>
              <a:t>	 </a:t>
            </a:r>
            <a:r>
              <a:rPr lang="en-US" altLang="zh-CN" sz="1800" smtClean="0">
                <a:solidFill>
                  <a:srgbClr val="0000FF"/>
                </a:solidFill>
                <a:latin typeface="Times New Roman" pitchFamily="18" charset="0"/>
                <a:ea typeface="仿宋" pitchFamily="49" charset="-122"/>
                <a:cs typeface="Times New Roman" pitchFamily="18" charset="0"/>
              </a:rPr>
              <a:t>	if(cursum&lt;0)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若</a:t>
            </a:r>
            <a:r>
              <a:rPr lang="en-US" altLang="zh-CN" sz="1800" smtClean="0">
                <a:solidFill>
                  <a:srgbClr val="00B0F0"/>
                </a:solidFill>
                <a:latin typeface="Times New Roman" pitchFamily="18" charset="0"/>
                <a:ea typeface="仿宋" pitchFamily="49" charset="-122"/>
                <a:cs typeface="Times New Roman" pitchFamily="18" charset="0"/>
              </a:rPr>
              <a:t>cursum&lt;0</a:t>
            </a:r>
            <a:r>
              <a:rPr lang="zh-CN" altLang="zh-CN" sz="1800" smtClean="0">
                <a:solidFill>
                  <a:srgbClr val="00B0F0"/>
                </a:solidFill>
                <a:latin typeface="Times New Roman" pitchFamily="18" charset="0"/>
                <a:ea typeface="仿宋" pitchFamily="49" charset="-122"/>
                <a:cs typeface="Times New Roman" pitchFamily="18" charset="0"/>
              </a:rPr>
              <a:t>，从下一个位置开始</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C00000"/>
                </a:solidFill>
                <a:latin typeface="Times New Roman" pitchFamily="18" charset="0"/>
                <a:ea typeface="仿宋" pitchFamily="49" charset="-122"/>
                <a:cs typeface="Times New Roman" pitchFamily="18" charset="0"/>
              </a:rPr>
              <a:t>cursum=0</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t>
            </a:r>
            <a:r>
              <a:rPr lang="en-US" altLang="zh-CN" sz="1800" smtClean="0">
                <a:solidFill>
                  <a:srgbClr val="006600"/>
                </a:solidFill>
                <a:latin typeface="Times New Roman" pitchFamily="18" charset="0"/>
                <a:ea typeface="仿宋" pitchFamily="49" charset="-122"/>
                <a:cs typeface="Times New Roman" pitchFamily="18" charset="0"/>
              </a:rPr>
              <a:t>maxsum</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1000100" y="5357826"/>
            <a:ext cx="1928826"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ea typeface="楷体" pitchFamily="49" charset="-122"/>
                <a:cs typeface="Times New Roman" pitchFamily="18" charset="0"/>
              </a:rPr>
              <a:t>T</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)=O(</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endParaRPr lang="zh-CN" altLang="en-US" sz="2000" smtClean="0">
              <a:solidFill>
                <a:srgbClr val="0000FF"/>
              </a:solidFill>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16</a:t>
            </a:fld>
            <a:r>
              <a:rPr lang="en-US" altLang="zh-CN" smtClean="0"/>
              <a:t>/77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642918"/>
            <a:ext cx="8215370" cy="124649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z="2000" smtClean="0">
                <a:solidFill>
                  <a:srgbClr val="FF0000"/>
                </a:solidFill>
                <a:ea typeface="楷体" pitchFamily="49" charset="-122"/>
                <a:cs typeface="Times New Roman" pitchFamily="18" charset="0"/>
              </a:rPr>
              <a:t>【例</a:t>
            </a:r>
            <a:r>
              <a:rPr lang="en-US" altLang="zh-CN" sz="2000" smtClean="0">
                <a:solidFill>
                  <a:srgbClr val="FF0000"/>
                </a:solidFill>
                <a:ea typeface="楷体" pitchFamily="49" charset="-122"/>
                <a:cs typeface="Times New Roman" pitchFamily="18" charset="0"/>
              </a:rPr>
              <a:t>3-2</a:t>
            </a:r>
            <a:r>
              <a:rPr lang="zh-CN" altLang="zh-CN" sz="2000" smtClean="0">
                <a:solidFill>
                  <a:srgbClr val="FF0000"/>
                </a:solidFill>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素数个数问题。给定两个均含</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个正整数的数组</a:t>
            </a:r>
            <a:r>
              <a:rPr lang="en-US" altLang="zh-CN" sz="2000" i="1" smtClean="0">
                <a:solidFill>
                  <a:srgbClr val="0000FF"/>
                </a:solidFill>
                <a:latin typeface="Times New Roman" pitchFamily="18" charset="0"/>
                <a:ea typeface="楷体" pitchFamily="49" charset="-122"/>
                <a:cs typeface="Times New Roman" pitchFamily="18" charset="0"/>
              </a:rPr>
              <a:t>a</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b</a:t>
            </a:r>
            <a:r>
              <a:rPr lang="zh-CN" altLang="zh-CN" sz="2000" smtClean="0">
                <a:solidFill>
                  <a:srgbClr val="0000FF"/>
                </a:solidFill>
                <a:latin typeface="Times New Roman" pitchFamily="18" charset="0"/>
                <a:ea typeface="楷体" pitchFamily="49" charset="-122"/>
                <a:cs typeface="Times New Roman" pitchFamily="18" charset="0"/>
              </a:rPr>
              <a:t>，其中整数元素的范围是</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到</a:t>
            </a:r>
            <a:r>
              <a:rPr lang="en-US" altLang="zh-CN" sz="2000" smtClean="0">
                <a:solidFill>
                  <a:srgbClr val="0000FF"/>
                </a:solidFill>
                <a:latin typeface="Times New Roman" pitchFamily="18" charset="0"/>
                <a:ea typeface="楷体" pitchFamily="49" charset="-122"/>
                <a:cs typeface="Times New Roman" pitchFamily="18" charset="0"/>
              </a:rPr>
              <a:t>20000</a:t>
            </a:r>
            <a:r>
              <a:rPr lang="zh-CN" altLang="zh-CN" sz="2000" smtClean="0">
                <a:solidFill>
                  <a:srgbClr val="0000FF"/>
                </a:solidFill>
                <a:latin typeface="Times New Roman" pitchFamily="18" charset="0"/>
                <a:ea typeface="楷体" pitchFamily="49" charset="-122"/>
                <a:cs typeface="Times New Roman" pitchFamily="18" charset="0"/>
              </a:rPr>
              <a:t>，求出每对</a:t>
            </a:r>
            <a:r>
              <a:rPr lang="en-US" altLang="zh-CN" sz="2000" i="1" smtClean="0">
                <a:solidFill>
                  <a:srgbClr val="0000FF"/>
                </a:solidFill>
                <a:latin typeface="Times New Roman" pitchFamily="18" charset="0"/>
                <a:ea typeface="楷体" pitchFamily="49" charset="-122"/>
                <a:cs typeface="Times New Roman" pitchFamily="18" charset="0"/>
              </a:rPr>
              <a:t>a</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b</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mj-ea"/>
                <a:ea typeface="+mj-ea"/>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&lt;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）之间的素数个数（含</a:t>
            </a:r>
            <a:r>
              <a:rPr lang="en-US" altLang="zh-CN" sz="2000" i="1" smtClean="0">
                <a:solidFill>
                  <a:srgbClr val="0000FF"/>
                </a:solidFill>
                <a:latin typeface="Times New Roman" pitchFamily="18" charset="0"/>
                <a:ea typeface="楷体" pitchFamily="49" charset="-122"/>
                <a:cs typeface="Times New Roman" pitchFamily="18" charset="0"/>
              </a:rPr>
              <a:t>a</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b</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p>
        </p:txBody>
      </p:sp>
      <p:sp>
        <p:nvSpPr>
          <p:cNvPr id="5" name="TextBox 5"/>
          <p:cNvSpPr txBox="1"/>
          <p:nvPr/>
        </p:nvSpPr>
        <p:spPr>
          <a:xfrm>
            <a:off x="642910" y="2428868"/>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7" name="TextBox 6"/>
          <p:cNvSpPr txBox="1"/>
          <p:nvPr/>
        </p:nvSpPr>
        <p:spPr>
          <a:xfrm>
            <a:off x="857224" y="3143248"/>
            <a:ext cx="7858180" cy="173134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800"/>
              </a:lnSpc>
              <a:spcBef>
                <a:spcPts val="600"/>
              </a:spcBef>
            </a:pPr>
            <a:r>
              <a:rPr lang="zh-CN" altLang="en-US" sz="2000" smtClean="0">
                <a:solidFill>
                  <a:srgbClr val="FF0000"/>
                </a:solidFill>
                <a:ea typeface="仿宋" pitchFamily="49" charset="-122"/>
                <a:cs typeface="Times New Roman" pitchFamily="18" charset="0"/>
              </a:rPr>
              <a:t>解法</a:t>
            </a:r>
            <a:r>
              <a:rPr lang="en-US" altLang="zh-CN" sz="2000" smtClean="0">
                <a:solidFill>
                  <a:srgbClr val="FF0000"/>
                </a:solidFill>
                <a:ea typeface="仿宋" pitchFamily="49" charset="-122"/>
                <a:cs typeface="Times New Roman" pitchFamily="18" charset="0"/>
              </a:rPr>
              <a:t>1</a:t>
            </a:r>
            <a:r>
              <a:rPr lang="zh-CN" altLang="en-US"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采用穷举法。设计</a:t>
            </a:r>
            <a:r>
              <a:rPr lang="en-US" altLang="zh-CN" sz="2000" smtClean="0">
                <a:solidFill>
                  <a:srgbClr val="0000FF"/>
                </a:solidFill>
                <a:ea typeface="仿宋" pitchFamily="49" charset="-122"/>
                <a:cs typeface="Times New Roman" pitchFamily="18" charset="0"/>
              </a:rPr>
              <a:t>isPrime(x)</a:t>
            </a:r>
            <a:r>
              <a:rPr lang="zh-CN" altLang="zh-CN" sz="2000" smtClean="0">
                <a:solidFill>
                  <a:srgbClr val="0000FF"/>
                </a:solidFill>
                <a:ea typeface="仿宋" pitchFamily="49" charset="-122"/>
                <a:cs typeface="Times New Roman" pitchFamily="18" charset="0"/>
              </a:rPr>
              <a:t>算法判断</a:t>
            </a:r>
            <a:r>
              <a:rPr lang="en-US" altLang="zh-CN" sz="2000" i="1" smtClean="0">
                <a:solidFill>
                  <a:srgbClr val="0000FF"/>
                </a:solidFill>
                <a:ea typeface="仿宋" pitchFamily="49" charset="-122"/>
                <a:cs typeface="Times New Roman" pitchFamily="18" charset="0"/>
              </a:rPr>
              <a:t>x</a:t>
            </a:r>
            <a:r>
              <a:rPr lang="zh-CN" altLang="zh-CN" sz="2000" smtClean="0">
                <a:solidFill>
                  <a:srgbClr val="0000FF"/>
                </a:solidFill>
                <a:ea typeface="仿宋" pitchFamily="49" charset="-122"/>
                <a:cs typeface="Times New Roman" pitchFamily="18" charset="0"/>
              </a:rPr>
              <a:t>是否是素数，</a:t>
            </a:r>
            <a:r>
              <a:rPr lang="en-US" altLang="zh-CN" sz="2000" smtClean="0">
                <a:solidFill>
                  <a:srgbClr val="0000FF"/>
                </a:solidFill>
                <a:ea typeface="仿宋" pitchFamily="49" charset="-122"/>
                <a:cs typeface="Times New Roman" pitchFamily="18" charset="0"/>
              </a:rPr>
              <a:t>Count1(</a:t>
            </a:r>
            <a:r>
              <a:rPr lang="en-US" altLang="zh-CN" sz="2000" i="1" smtClean="0">
                <a:solidFill>
                  <a:srgbClr val="0000FF"/>
                </a:solidFill>
                <a:ea typeface="仿宋" pitchFamily="49" charset="-122"/>
                <a:cs typeface="Times New Roman" pitchFamily="18" charset="0"/>
              </a:rPr>
              <a:t>a</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b</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求整数</a:t>
            </a:r>
            <a:r>
              <a:rPr lang="en-US" altLang="zh-CN" sz="2000" i="1" smtClean="0">
                <a:solidFill>
                  <a:srgbClr val="0000FF"/>
                </a:solidFill>
                <a:ea typeface="仿宋" pitchFamily="49" charset="-122"/>
                <a:cs typeface="Times New Roman" pitchFamily="18" charset="0"/>
              </a:rPr>
              <a:t>a</a:t>
            </a:r>
            <a:r>
              <a:rPr lang="zh-CN" altLang="zh-CN" sz="2000" smtClean="0">
                <a:solidFill>
                  <a:srgbClr val="0000FF"/>
                </a:solidFill>
                <a:ea typeface="仿宋" pitchFamily="49" charset="-122"/>
                <a:cs typeface="Times New Roman" pitchFamily="18" charset="0"/>
              </a:rPr>
              <a:t>到</a:t>
            </a:r>
            <a:r>
              <a:rPr lang="en-US" altLang="zh-CN" sz="2000" i="1" smtClean="0">
                <a:solidFill>
                  <a:srgbClr val="0000FF"/>
                </a:solidFill>
                <a:ea typeface="仿宋" pitchFamily="49" charset="-122"/>
                <a:cs typeface="Times New Roman" pitchFamily="18" charset="0"/>
              </a:rPr>
              <a:t>b</a:t>
            </a:r>
            <a:r>
              <a:rPr lang="zh-CN" altLang="zh-CN" sz="2000" smtClean="0">
                <a:solidFill>
                  <a:srgbClr val="0000FF"/>
                </a:solidFill>
                <a:ea typeface="仿宋" pitchFamily="49" charset="-122"/>
                <a:cs typeface="Times New Roman" pitchFamily="18" charset="0"/>
              </a:rPr>
              <a:t>之间的素数个数。</a:t>
            </a:r>
            <a:endParaRPr lang="en-US" altLang="zh-CN" sz="2000" smtClean="0">
              <a:solidFill>
                <a:srgbClr val="0000FF"/>
              </a:solidFill>
              <a:ea typeface="仿宋" pitchFamily="49" charset="-122"/>
              <a:cs typeface="Times New Roman" pitchFamily="18" charset="0"/>
            </a:endParaRPr>
          </a:p>
          <a:p>
            <a:pPr algn="l">
              <a:lnSpc>
                <a:spcPts val="2800"/>
              </a:lnSpc>
              <a:spcBef>
                <a:spcPts val="600"/>
              </a:spcBef>
            </a:pP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在此基础上设计求解算法</a:t>
            </a:r>
            <a:r>
              <a:rPr lang="en-US" altLang="zh-CN" sz="2000" smtClean="0">
                <a:solidFill>
                  <a:srgbClr val="0000FF"/>
                </a:solidFill>
                <a:ea typeface="仿宋" pitchFamily="49" charset="-122"/>
                <a:cs typeface="Times New Roman" pitchFamily="18" charset="0"/>
              </a:rPr>
              <a:t>solve(a</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b</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n)</a:t>
            </a:r>
            <a:r>
              <a:rPr lang="zh-CN" altLang="zh-CN" sz="2000" smtClean="0">
                <a:solidFill>
                  <a:srgbClr val="0000FF"/>
                </a:solidFill>
                <a:ea typeface="仿宋" pitchFamily="49" charset="-122"/>
                <a:cs typeface="Times New Roman" pitchFamily="18" charset="0"/>
              </a:rPr>
              <a:t>求每对</a:t>
            </a:r>
            <a:r>
              <a:rPr lang="en-US" altLang="zh-CN" sz="2000" i="1" smtClean="0">
                <a:solidFill>
                  <a:srgbClr val="0000FF"/>
                </a:solidFill>
                <a:ea typeface="仿宋" pitchFamily="49" charset="-122"/>
                <a:cs typeface="Times New Roman" pitchFamily="18" charset="0"/>
              </a:rPr>
              <a:t>a</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和</a:t>
            </a:r>
            <a:r>
              <a:rPr lang="en-US" altLang="zh-CN" sz="2000" i="1" smtClean="0">
                <a:solidFill>
                  <a:srgbClr val="0000FF"/>
                </a:solidFill>
                <a:ea typeface="仿宋" pitchFamily="49" charset="-122"/>
                <a:cs typeface="Times New Roman" pitchFamily="18" charset="0"/>
              </a:rPr>
              <a:t>b</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latin typeface="+mn-ea"/>
                <a:ea typeface="+mn-ea"/>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&lt;</a:t>
            </a:r>
            <a:r>
              <a:rPr lang="en-US" altLang="zh-CN" sz="2000" i="1" smtClean="0">
                <a:solidFill>
                  <a:srgbClr val="0000FF"/>
                </a:solidFill>
                <a:ea typeface="仿宋" pitchFamily="49" charset="-122"/>
                <a:cs typeface="Times New Roman" pitchFamily="18" charset="0"/>
              </a:rPr>
              <a:t>n</a:t>
            </a:r>
            <a:r>
              <a:rPr lang="zh-CN" altLang="zh-CN" sz="2000" smtClean="0">
                <a:solidFill>
                  <a:srgbClr val="0000FF"/>
                </a:solidFill>
                <a:ea typeface="仿宋" pitchFamily="49" charset="-122"/>
                <a:cs typeface="Times New Roman" pitchFamily="18" charset="0"/>
              </a:rPr>
              <a:t>）之间的素数个数。</a:t>
            </a:r>
            <a:endParaRPr lang="zh-CN" altLang="en-US" sz="2000" smtClean="0">
              <a:solidFill>
                <a:srgbClr val="0000FF"/>
              </a:solidFill>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17</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142852"/>
            <a:ext cx="8643998" cy="60658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bool </a:t>
            </a:r>
            <a:r>
              <a:rPr lang="en-US" altLang="zh-CN" sz="1800" smtClean="0">
                <a:solidFill>
                  <a:srgbClr val="FF0000"/>
                </a:solidFill>
                <a:latin typeface="Times New Roman" pitchFamily="18" charset="0"/>
                <a:ea typeface="仿宋" pitchFamily="49" charset="-122"/>
                <a:cs typeface="Times New Roman" pitchFamily="18" charset="0"/>
              </a:rPr>
              <a:t>isPrime</a:t>
            </a:r>
            <a:r>
              <a:rPr lang="en-US" altLang="zh-CN" sz="1800" smtClean="0">
                <a:solidFill>
                  <a:srgbClr val="0000FF"/>
                </a:solidFill>
                <a:latin typeface="Times New Roman" pitchFamily="18" charset="0"/>
                <a:ea typeface="仿宋" pitchFamily="49" charset="-122"/>
                <a:cs typeface="Times New Roman" pitchFamily="18" charset="0"/>
              </a:rPr>
              <a:t>(int x)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判断</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是否是素数</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i=2;i&lt;=(int)sqrt(x);i++)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(x%i==0) 					</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能够被</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整除</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false;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true;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Count1</a:t>
            </a:r>
            <a:r>
              <a:rPr lang="en-US" altLang="zh-CN" sz="1800" smtClean="0">
                <a:solidFill>
                  <a:srgbClr val="0000FF"/>
                </a:solidFill>
                <a:latin typeface="Times New Roman" pitchFamily="18" charset="0"/>
                <a:ea typeface="仿宋" pitchFamily="49" charset="-122"/>
                <a:cs typeface="Times New Roman" pitchFamily="18" charset="0"/>
              </a:rPr>
              <a:t>(int a,int b)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a:t>
            </a:r>
            <a:r>
              <a:rPr lang="en-US" altLang="zh-CN" sz="1800" smtClean="0">
                <a:solidFill>
                  <a:srgbClr val="00B0F0"/>
                </a:solidFill>
                <a:latin typeface="Times New Roman" pitchFamily="18" charset="0"/>
                <a:ea typeface="仿宋" pitchFamily="49" charset="-122"/>
                <a:cs typeface="Times New Roman" pitchFamily="18" charset="0"/>
              </a:rPr>
              <a:t>a</a:t>
            </a:r>
            <a:r>
              <a:rPr lang="zh-CN" altLang="zh-CN" sz="1800" smtClean="0">
                <a:solidFill>
                  <a:srgbClr val="00B0F0"/>
                </a:solidFill>
                <a:latin typeface="Times New Roman" pitchFamily="18" charset="0"/>
                <a:ea typeface="仿宋" pitchFamily="49" charset="-122"/>
                <a:cs typeface="Times New Roman" pitchFamily="18" charset="0"/>
              </a:rPr>
              <a:t>到</a:t>
            </a:r>
            <a:r>
              <a:rPr lang="en-US" altLang="zh-CN" sz="1800" smtClean="0">
                <a:solidFill>
                  <a:srgbClr val="00B0F0"/>
                </a:solidFill>
                <a:latin typeface="Times New Roman" pitchFamily="18" charset="0"/>
                <a:ea typeface="仿宋" pitchFamily="49" charset="-122"/>
                <a:cs typeface="Times New Roman" pitchFamily="18" charset="0"/>
              </a:rPr>
              <a:t>b</a:t>
            </a:r>
            <a:r>
              <a:rPr lang="zh-CN" altLang="zh-CN" sz="1800" smtClean="0">
                <a:solidFill>
                  <a:srgbClr val="00B0F0"/>
                </a:solidFill>
                <a:latin typeface="Times New Roman" pitchFamily="18" charset="0"/>
                <a:ea typeface="仿宋" pitchFamily="49" charset="-122"/>
                <a:cs typeface="Times New Roman" pitchFamily="18" charset="0"/>
              </a:rPr>
              <a:t>的素数个数</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(a&gt;b)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cnt=0;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x=a;x&lt;=b;x++)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FF0000"/>
                </a:solidFill>
                <a:latin typeface="Times New Roman" pitchFamily="18" charset="0"/>
                <a:ea typeface="仿宋" pitchFamily="49" charset="-122"/>
                <a:cs typeface="Times New Roman" pitchFamily="18" charset="0"/>
              </a:rPr>
              <a:t>isPrime</a:t>
            </a:r>
            <a:r>
              <a:rPr lang="en-US" altLang="zh-CN" sz="1800" smtClean="0">
                <a:solidFill>
                  <a:srgbClr val="0000FF"/>
                </a:solidFill>
                <a:latin typeface="Times New Roman" pitchFamily="18" charset="0"/>
                <a:ea typeface="仿宋" pitchFamily="49" charset="-122"/>
                <a:cs typeface="Times New Roman" pitchFamily="18" charset="0"/>
              </a:rPr>
              <a:t>(x))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cnt++;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cnt;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solve1</a:t>
            </a:r>
            <a:r>
              <a:rPr lang="en-US" altLang="zh-CN" sz="1800" smtClean="0">
                <a:solidFill>
                  <a:srgbClr val="0000FF"/>
                </a:solidFill>
                <a:latin typeface="Times New Roman" pitchFamily="18" charset="0"/>
                <a:ea typeface="仿宋" pitchFamily="49" charset="-122"/>
                <a:cs typeface="Times New Roman" pitchFamily="18" charset="0"/>
              </a:rPr>
              <a:t>(int a[],int b[],int 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求解算法</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  %d-%d</a:t>
            </a:r>
            <a:r>
              <a:rPr lang="zh-CN" altLang="zh-CN" sz="1800" smtClean="0">
                <a:solidFill>
                  <a:srgbClr val="0000FF"/>
                </a:solidFill>
                <a:latin typeface="Times New Roman" pitchFamily="18" charset="0"/>
                <a:ea typeface="仿宋" pitchFamily="49" charset="-122"/>
                <a:cs typeface="Times New Roman" pitchFamily="18" charset="0"/>
              </a:rPr>
              <a:t>之间的素数个数</a:t>
            </a:r>
            <a:r>
              <a:rPr lang="en-US" altLang="zh-CN" sz="1800" smtClean="0">
                <a:solidFill>
                  <a:srgbClr val="0000FF"/>
                </a:solidFill>
                <a:latin typeface="Times New Roman" pitchFamily="18" charset="0"/>
                <a:ea typeface="仿宋" pitchFamily="49" charset="-122"/>
                <a:cs typeface="Times New Roman" pitchFamily="18" charset="0"/>
              </a:rPr>
              <a:t>=%d\n",a[i],b[i],Count1(a[i],b[i]));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642910" y="6286520"/>
            <a:ext cx="485778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ea typeface="仿宋" pitchFamily="49" charset="-122"/>
                <a:cs typeface="Times New Roman" pitchFamily="18" charset="0"/>
              </a:rPr>
              <a:t>solve1</a:t>
            </a:r>
            <a:r>
              <a:rPr lang="zh-CN" altLang="zh-CN" sz="2000" smtClean="0">
                <a:solidFill>
                  <a:srgbClr val="0000FF"/>
                </a:solidFill>
                <a:ea typeface="仿宋" pitchFamily="49" charset="-122"/>
                <a:cs typeface="Times New Roman" pitchFamily="18" charset="0"/>
              </a:rPr>
              <a:t>算法的最坏时间复杂度为</a:t>
            </a: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a:t>
            </a:r>
            <a:endParaRPr lang="zh-CN" altLang="en-US" sz="2000" smtClean="0">
              <a:solidFill>
                <a:srgbClr val="0000FF"/>
              </a:solidFill>
              <a:ea typeface="仿宋"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224335" y="6315095"/>
            <a:ext cx="1085850" cy="409575"/>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7AF016A1-9F15-429F-9EFD-84004B73C732}" type="slidenum">
              <a:rPr lang="en-US" altLang="zh-CN" smtClean="0"/>
              <a:pPr/>
              <a:t>18</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71480"/>
            <a:ext cx="7858180" cy="314198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spcBef>
                <a:spcPts val="600"/>
              </a:spcBef>
            </a:pPr>
            <a:r>
              <a:rPr lang="zh-CN" altLang="zh-CN" sz="2000" smtClean="0">
                <a:solidFill>
                  <a:srgbClr val="FF0000"/>
                </a:solidFill>
                <a:latin typeface="Times New Roman" pitchFamily="18" charset="0"/>
                <a:ea typeface="仿宋" pitchFamily="49" charset="-122"/>
                <a:cs typeface="Times New Roman" pitchFamily="18" charset="0"/>
              </a:rPr>
              <a:t>解法</a:t>
            </a:r>
            <a:r>
              <a:rPr lang="en-US" altLang="zh-CN" sz="2000" smtClean="0">
                <a:solidFill>
                  <a:srgbClr val="FF0000"/>
                </a:solidFill>
                <a:latin typeface="Times New Roman" pitchFamily="18" charset="0"/>
                <a:ea typeface="仿宋" pitchFamily="49" charset="-122"/>
                <a:cs typeface="Times New Roman" pitchFamily="18" charset="0"/>
              </a:rPr>
              <a:t>2</a:t>
            </a:r>
            <a:r>
              <a:rPr lang="zh-CN" altLang="zh-CN" sz="2000" smtClean="0">
                <a:solidFill>
                  <a:srgbClr val="FF0000"/>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优化。设计一个整数数组</a:t>
            </a:r>
            <a:r>
              <a:rPr lang="en-US" altLang="zh-CN" sz="2000" smtClean="0">
                <a:solidFill>
                  <a:srgbClr val="0000FF"/>
                </a:solidFill>
                <a:latin typeface="Times New Roman" pitchFamily="18" charset="0"/>
                <a:ea typeface="仿宋" pitchFamily="49" charset="-122"/>
                <a:cs typeface="Times New Roman" pitchFamily="18" charset="0"/>
              </a:rPr>
              <a:t>prime</a:t>
            </a:r>
            <a:r>
              <a:rPr lang="zh-CN" altLang="zh-CN" sz="2000" smtClean="0">
                <a:solidFill>
                  <a:srgbClr val="0000FF"/>
                </a:solidFill>
                <a:latin typeface="Times New Roman" pitchFamily="18" charset="0"/>
                <a:ea typeface="仿宋" pitchFamily="49" charset="-122"/>
                <a:cs typeface="Times New Roman" pitchFamily="18" charset="0"/>
              </a:rPr>
              <a:t>，其中</a:t>
            </a:r>
            <a:r>
              <a:rPr lang="en-US" altLang="zh-CN" sz="2000" smtClean="0">
                <a:solidFill>
                  <a:srgbClr val="0000FF"/>
                </a:solidFill>
                <a:latin typeface="Times New Roman" pitchFamily="18" charset="0"/>
                <a:ea typeface="仿宋" pitchFamily="49" charset="-122"/>
                <a:cs typeface="Times New Roman" pitchFamily="18" charset="0"/>
              </a:rPr>
              <a:t>prime[</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表示整数</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是否是素数</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初始时置</a:t>
            </a:r>
            <a:r>
              <a:rPr lang="en-US" altLang="zh-CN" sz="2000" smtClean="0">
                <a:solidFill>
                  <a:srgbClr val="0000FF"/>
                </a:solidFill>
                <a:latin typeface="Times New Roman" pitchFamily="18" charset="0"/>
                <a:ea typeface="仿宋" pitchFamily="49" charset="-122"/>
                <a:cs typeface="Times New Roman" pitchFamily="18" charset="0"/>
              </a:rPr>
              <a:t>prime</a:t>
            </a:r>
            <a:r>
              <a:rPr lang="zh-CN" altLang="zh-CN" sz="2000" smtClean="0">
                <a:solidFill>
                  <a:srgbClr val="0000FF"/>
                </a:solidFill>
                <a:latin typeface="Times New Roman" pitchFamily="18" charset="0"/>
                <a:ea typeface="仿宋" pitchFamily="49" charset="-122"/>
                <a:cs typeface="Times New Roman" pitchFamily="18" charset="0"/>
              </a:rPr>
              <a:t>所有元素为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，采用素数筛选法（若</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是素数，则</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的倍数一定不是素数）求出所有的非素数。</a:t>
            </a:r>
          </a:p>
          <a:p>
            <a:pPr algn="l">
              <a:lnSpc>
                <a:spcPts val="30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再将</a:t>
            </a:r>
            <a:r>
              <a:rPr lang="en-US" altLang="zh-CN" sz="2000" smtClean="0">
                <a:solidFill>
                  <a:srgbClr val="0000FF"/>
                </a:solidFill>
                <a:latin typeface="Times New Roman" pitchFamily="18" charset="0"/>
                <a:ea typeface="仿宋" pitchFamily="49" charset="-122"/>
                <a:cs typeface="Times New Roman" pitchFamily="18" charset="0"/>
              </a:rPr>
              <a:t>prime</a:t>
            </a:r>
            <a:r>
              <a:rPr lang="zh-CN" altLang="zh-CN" sz="2000" smtClean="0">
                <a:solidFill>
                  <a:srgbClr val="0000FF"/>
                </a:solidFill>
                <a:latin typeface="Times New Roman" pitchFamily="18" charset="0"/>
                <a:ea typeface="仿宋" pitchFamily="49" charset="-122"/>
                <a:cs typeface="Times New Roman" pitchFamily="18" charset="0"/>
              </a:rPr>
              <a:t>转换为前缀和，即将</a:t>
            </a:r>
            <a:r>
              <a:rPr lang="en-US" altLang="zh-CN" sz="2000" smtClean="0">
                <a:solidFill>
                  <a:srgbClr val="0000FF"/>
                </a:solidFill>
                <a:latin typeface="Times New Roman" pitchFamily="18" charset="0"/>
                <a:ea typeface="仿宋" pitchFamily="49" charset="-122"/>
                <a:cs typeface="Times New Roman" pitchFamily="18" charset="0"/>
              </a:rPr>
              <a:t>prime[</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由原来表示整数</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是否是素数转换为表示小于等于</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的素数个数，转换公式如下：</a:t>
            </a:r>
          </a:p>
          <a:p>
            <a:pPr algn="l">
              <a:lnSpc>
                <a:spcPts val="3000"/>
              </a:lnSpc>
              <a:spcBef>
                <a:spcPts val="600"/>
              </a:spcBef>
            </a:pPr>
            <a:r>
              <a:rPr lang="en-US" altLang="zh-CN" sz="2000" smtClean="0">
                <a:solidFill>
                  <a:srgbClr val="006600"/>
                </a:solidFill>
                <a:latin typeface="Times New Roman" pitchFamily="18" charset="0"/>
                <a:ea typeface="仿宋" pitchFamily="49" charset="-122"/>
                <a:cs typeface="Times New Roman" pitchFamily="18" charset="0"/>
              </a:rPr>
              <a:t>            prime[i]+=prime[</a:t>
            </a:r>
            <a:r>
              <a:rPr lang="en-US" altLang="zh-CN" sz="2000" i="1" smtClean="0">
                <a:solidFill>
                  <a:srgbClr val="006600"/>
                </a:solidFill>
                <a:latin typeface="Times New Roman" pitchFamily="18" charset="0"/>
                <a:ea typeface="仿宋" pitchFamily="49" charset="-122"/>
                <a:cs typeface="Times New Roman" pitchFamily="18" charset="0"/>
              </a:rPr>
              <a:t>i</a:t>
            </a:r>
            <a:r>
              <a:rPr lang="en-US" altLang="zh-CN" sz="2000" smtClean="0">
                <a:solidFill>
                  <a:srgbClr val="006600"/>
                </a:solidFill>
                <a:latin typeface="Times New Roman" pitchFamily="18" charset="0"/>
                <a:ea typeface="仿宋" pitchFamily="49" charset="-122"/>
                <a:cs typeface="Times New Roman" pitchFamily="18" charset="0"/>
              </a:rPr>
              <a:t>-1]</a:t>
            </a:r>
            <a:endParaRPr lang="zh-CN" altLang="zh-CN" sz="2000" smtClean="0">
              <a:solidFill>
                <a:srgbClr val="006600"/>
              </a:solidFill>
              <a:latin typeface="Times New Roman" pitchFamily="18" charset="0"/>
              <a:ea typeface="仿宋" pitchFamily="49" charset="-122"/>
              <a:cs typeface="Times New Roman" pitchFamily="18" charset="0"/>
            </a:endParaRPr>
          </a:p>
          <a:p>
            <a:pPr algn="l">
              <a:lnSpc>
                <a:spcPts val="3000"/>
              </a:lnSpc>
              <a:spcBef>
                <a:spcPts val="600"/>
              </a:spcBef>
            </a:pPr>
            <a:r>
              <a:rPr lang="zh-CN" altLang="zh-CN" sz="2000" smtClean="0">
                <a:solidFill>
                  <a:srgbClr val="0000FF"/>
                </a:solidFill>
                <a:latin typeface="Times New Roman" pitchFamily="18" charset="0"/>
                <a:ea typeface="仿宋" pitchFamily="49" charset="-122"/>
                <a:cs typeface="Times New Roman" pitchFamily="18" charset="0"/>
              </a:rPr>
              <a:t>这样</a:t>
            </a:r>
            <a:r>
              <a:rPr lang="en-US" altLang="zh-CN" sz="2000" i="1"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到</a:t>
            </a:r>
            <a:r>
              <a:rPr lang="en-US" altLang="zh-CN" sz="2000" i="1"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之间的素数个数为</a:t>
            </a:r>
            <a:r>
              <a:rPr lang="en-US" altLang="zh-CN" sz="2000" smtClean="0">
                <a:solidFill>
                  <a:srgbClr val="0000FF"/>
                </a:solidFill>
                <a:latin typeface="Times New Roman" pitchFamily="18" charset="0"/>
                <a:ea typeface="仿宋" pitchFamily="49" charset="-122"/>
                <a:cs typeface="Times New Roman" pitchFamily="18" charset="0"/>
              </a:rPr>
              <a:t>prime[</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smtClean="0">
                <a:solidFill>
                  <a:srgbClr val="0000FF"/>
                </a:solidFill>
                <a:latin typeface="Times New Roman" pitchFamily="18" charset="0"/>
                <a:ea typeface="仿宋" pitchFamily="49" charset="-122"/>
                <a:cs typeface="Times New Roman" pitchFamily="18" charset="0"/>
              </a:rPr>
              <a:t>]-prime[</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19</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3143248"/>
            <a:ext cx="7429552" cy="209288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3"/>
              </a:buBlip>
            </a:pPr>
            <a:r>
              <a:rPr lang="zh-CN" altLang="zh-CN" sz="2000" smtClean="0">
                <a:solidFill>
                  <a:srgbClr val="0000FF"/>
                </a:solidFill>
                <a:latin typeface="楷体" pitchFamily="49" charset="-122"/>
                <a:ea typeface="楷体" pitchFamily="49" charset="-122"/>
              </a:rPr>
              <a:t>穷举法又称枚举法或者列举法，是一种简单而直接地解决问题的方法。</a:t>
            </a:r>
            <a:endParaRPr lang="en-US" altLang="zh-CN" sz="2000" smtClean="0">
              <a:solidFill>
                <a:srgbClr val="0000FF"/>
              </a:solidFill>
              <a:latin typeface="楷体" pitchFamily="49" charset="-122"/>
              <a:ea typeface="楷体" pitchFamily="49" charset="-122"/>
            </a:endParaRPr>
          </a:p>
          <a:p>
            <a:pPr marL="457200" indent="-457200" algn="l">
              <a:lnSpc>
                <a:spcPts val="3000"/>
              </a:lnSpc>
              <a:spcBef>
                <a:spcPts val="600"/>
              </a:spcBef>
              <a:buBlip>
                <a:blip r:embed="rId3"/>
              </a:buBlip>
            </a:pPr>
            <a:r>
              <a:rPr lang="zh-CN" altLang="zh-CN" sz="2000" smtClean="0">
                <a:solidFill>
                  <a:srgbClr val="0000FF"/>
                </a:solidFill>
                <a:latin typeface="楷体" pitchFamily="49" charset="-122"/>
                <a:ea typeface="楷体" pitchFamily="49" charset="-122"/>
              </a:rPr>
              <a:t>基本思想是先确定有哪些穷举对象和穷举对象的顺序，按穷举对象的顺序逐一列举每个穷举对象的所有情况，再根据问题提出的约束条件检验哪些是问题的解，哪些应予排除。</a:t>
            </a:r>
            <a:endParaRPr lang="zh-CN" altLang="zh-CN" sz="2000">
              <a:solidFill>
                <a:srgbClr val="0000FF"/>
              </a:solidFill>
              <a:latin typeface="楷体" pitchFamily="49" charset="-122"/>
              <a:ea typeface="楷体" pitchFamily="49" charset="-122"/>
            </a:endParaRPr>
          </a:p>
        </p:txBody>
      </p:sp>
      <p:sp>
        <p:nvSpPr>
          <p:cNvPr id="14" name="TextBox 13"/>
          <p:cNvSpPr txBox="1"/>
          <p:nvPr/>
        </p:nvSpPr>
        <p:spPr>
          <a:xfrm>
            <a:off x="428596" y="1714488"/>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3.1.1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穷举法概述</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a:hlinkClick r:id="rId4" action="ppaction://hlinksldjump"/>
          </p:cNvPr>
          <p:cNvSpPr txBox="1"/>
          <p:nvPr/>
        </p:nvSpPr>
        <p:spPr>
          <a:xfrm>
            <a:off x="2714612" y="500042"/>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3.1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穷举法</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6" name="TextBox 15"/>
          <p:cNvSpPr txBox="1"/>
          <p:nvPr/>
        </p:nvSpPr>
        <p:spPr>
          <a:xfrm>
            <a:off x="642910" y="2428868"/>
            <a:ext cx="2428892"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1. </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什么是</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穷举法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2</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142852"/>
            <a:ext cx="8643998" cy="614704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006600"/>
                </a:solidFill>
                <a:latin typeface="Times New Roman" pitchFamily="18" charset="0"/>
                <a:ea typeface="仿宋" pitchFamily="49" charset="-122"/>
                <a:cs typeface="Times New Roman" pitchFamily="18" charset="0"/>
              </a:rPr>
              <a:t>prime</a:t>
            </a:r>
            <a:r>
              <a:rPr lang="en-US" altLang="zh-CN" sz="1800" smtClean="0">
                <a:solidFill>
                  <a:srgbClr val="0000FF"/>
                </a:solidFill>
                <a:latin typeface="Times New Roman" pitchFamily="18" charset="0"/>
                <a:ea typeface="仿宋" pitchFamily="49" charset="-122"/>
                <a:cs typeface="Times New Roman" pitchFamily="18" charset="0"/>
              </a:rPr>
              <a:t>[MAXD]; 							</a:t>
            </a:r>
            <a:r>
              <a:rPr lang="en-US" altLang="zh-CN" sz="1800" smtClean="0">
                <a:solidFill>
                  <a:srgbClr val="00B0F0"/>
                </a:solidFill>
                <a:latin typeface="Times New Roman" pitchFamily="18" charset="0"/>
                <a:ea typeface="仿宋" pitchFamily="49" charset="-122"/>
                <a:cs typeface="Times New Roman" pitchFamily="18" charset="0"/>
              </a:rPr>
              <a:t>//prime[i]=1</a:t>
            </a:r>
            <a:r>
              <a:rPr lang="zh-CN" altLang="zh-CN" sz="1800" smtClean="0">
                <a:solidFill>
                  <a:srgbClr val="00B0F0"/>
                </a:solidFill>
                <a:latin typeface="Times New Roman" pitchFamily="18" charset="0"/>
                <a:ea typeface="仿宋" pitchFamily="49" charset="-122"/>
                <a:cs typeface="Times New Roman" pitchFamily="18" charset="0"/>
              </a:rPr>
              <a:t>表示</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是素数 </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Init</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求出</a:t>
            </a:r>
            <a:r>
              <a:rPr lang="en-US" altLang="zh-CN" sz="1800" smtClean="0">
                <a:solidFill>
                  <a:srgbClr val="00B0F0"/>
                </a:solidFill>
                <a:latin typeface="Times New Roman" pitchFamily="18" charset="0"/>
                <a:ea typeface="仿宋" pitchFamily="49" charset="-122"/>
                <a:cs typeface="Times New Roman" pitchFamily="18" charset="0"/>
              </a:rPr>
              <a:t>prime</a:t>
            </a:r>
            <a:r>
              <a:rPr lang="zh-CN" altLang="zh-CN" sz="1800" smtClean="0">
                <a:solidFill>
                  <a:srgbClr val="00B0F0"/>
                </a:solidFill>
                <a:latin typeface="Times New Roman" pitchFamily="18" charset="0"/>
                <a:ea typeface="仿宋" pitchFamily="49" charset="-122"/>
                <a:cs typeface="Times New Roman" pitchFamily="18" charset="0"/>
              </a:rPr>
              <a:t>数组</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i=0;i&lt;=MAXD;i++)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prime[i]=1;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prime[0]=prime[1]=0;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i=2;i&lt;=MAXD;i++)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if(prime[i])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若</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是素数</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for(int j=2*i;j&lt;=MAXD;j+=i)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则</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的倍数都不是素数</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prime[j]=0;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solve2</a:t>
            </a:r>
            <a:r>
              <a:rPr lang="en-US" altLang="zh-CN" sz="1800" smtClean="0">
                <a:solidFill>
                  <a:srgbClr val="0000FF"/>
                </a:solidFill>
                <a:latin typeface="Times New Roman" pitchFamily="18" charset="0"/>
                <a:ea typeface="仿宋" pitchFamily="49" charset="-122"/>
                <a:cs typeface="Times New Roman" pitchFamily="18" charset="0"/>
              </a:rPr>
              <a:t>(int a[],int b[],int 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求解算法</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Init</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i=2;i&lt;=MAXD;i++)				</a:t>
            </a:r>
            <a:r>
              <a:rPr lang="en-US" altLang="zh-CN" sz="1800" smtClean="0">
                <a:solidFill>
                  <a:srgbClr val="00B0F0"/>
                </a:solidFill>
                <a:latin typeface="Times New Roman" pitchFamily="18" charset="0"/>
                <a:ea typeface="仿宋" pitchFamily="49" charset="-122"/>
                <a:cs typeface="Times New Roman" pitchFamily="18" charset="0"/>
              </a:rPr>
              <a:t>//prime[i]</a:t>
            </a:r>
            <a:r>
              <a:rPr lang="zh-CN" altLang="zh-CN" sz="1800" smtClean="0">
                <a:solidFill>
                  <a:srgbClr val="00B0F0"/>
                </a:solidFill>
                <a:latin typeface="Times New Roman" pitchFamily="18" charset="0"/>
                <a:ea typeface="仿宋" pitchFamily="49" charset="-122"/>
                <a:cs typeface="Times New Roman" pitchFamily="18" charset="0"/>
              </a:rPr>
              <a:t>累计小于等于</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的素数个数</a:t>
            </a:r>
            <a:r>
              <a:rPr lang="zh-CN" altLang="zh-CN" sz="1800" smtClean="0">
                <a:solidFill>
                  <a:srgbClr val="0000FF"/>
                </a:solidFill>
                <a:latin typeface="Times New Roman" pitchFamily="18" charset="0"/>
                <a:ea typeface="仿宋" pitchFamily="49" charset="-122"/>
                <a:cs typeface="Times New Roman" pitchFamily="18" charset="0"/>
              </a:rPr>
              <a:t> </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prime[i]+=prime[i-1];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  %d-%d</a:t>
            </a:r>
            <a:r>
              <a:rPr lang="zh-CN" altLang="zh-CN" sz="1800" smtClean="0">
                <a:solidFill>
                  <a:srgbClr val="0000FF"/>
                </a:solidFill>
                <a:latin typeface="Times New Roman" pitchFamily="18" charset="0"/>
                <a:ea typeface="仿宋" pitchFamily="49" charset="-122"/>
                <a:cs typeface="Times New Roman" pitchFamily="18" charset="0"/>
              </a:rPr>
              <a:t>之间的素数个数</a:t>
            </a:r>
            <a:r>
              <a:rPr lang="en-US" altLang="zh-CN" sz="1800" smtClean="0">
                <a:solidFill>
                  <a:srgbClr val="0000FF"/>
                </a:solidFill>
                <a:latin typeface="Times New Roman" pitchFamily="18" charset="0"/>
                <a:ea typeface="仿宋" pitchFamily="49" charset="-122"/>
                <a:cs typeface="Times New Roman" pitchFamily="18" charset="0"/>
              </a:rPr>
              <a:t>=%d\n",a[i],b[i],prime[b[i]]-prime[a[i]-1]);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642910" y="6286520"/>
            <a:ext cx="571504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ea typeface="仿宋" pitchFamily="49" charset="-122"/>
                <a:cs typeface="Times New Roman" pitchFamily="18" charset="0"/>
              </a:rPr>
              <a:t>solve2</a:t>
            </a:r>
            <a:r>
              <a:rPr lang="zh-CN" altLang="zh-CN" sz="2000" smtClean="0">
                <a:solidFill>
                  <a:srgbClr val="0000FF"/>
                </a:solidFill>
                <a:ea typeface="仿宋" pitchFamily="49" charset="-122"/>
                <a:cs typeface="Times New Roman" pitchFamily="18" charset="0"/>
              </a:rPr>
              <a:t>算法的最坏时间复杂度为</a:t>
            </a:r>
            <a:r>
              <a:rPr lang="en-US" altLang="zh-CN" sz="2000" smtClean="0">
                <a:solidFill>
                  <a:srgbClr val="0000FF"/>
                </a:solidFill>
                <a:ea typeface="仿宋" pitchFamily="49" charset="-122"/>
                <a:cs typeface="Times New Roman" pitchFamily="18" charset="0"/>
              </a:rPr>
              <a:t>O</a:t>
            </a:r>
            <a:r>
              <a:rPr lang="en-US" altLang="zh-CN" sz="2000" i="1" smtClean="0">
                <a:solidFill>
                  <a:srgbClr val="0000FF"/>
                </a:solidFill>
                <a:ea typeface="仿宋" pitchFamily="49" charset="-122"/>
                <a:cs typeface="Times New Roman" pitchFamily="18" charset="0"/>
              </a:rPr>
              <a:t>(m+n</a:t>
            </a: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a:t>
            </a:r>
            <a:endParaRPr lang="zh-CN" altLang="en-US" sz="2000" smtClean="0">
              <a:solidFill>
                <a:srgbClr val="0000FF"/>
              </a:solidFill>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20</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00042"/>
            <a:ext cx="321471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rPr>
              <a:t>3.1.3  </a:t>
            </a:r>
            <a:r>
              <a:rPr lang="zh-CN" altLang="en-US"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rPr>
              <a:t>字符串匹配</a:t>
            </a:r>
            <a:endParaRPr lang="zh-CN" altLang="zh-CN"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500034" y="1285860"/>
            <a:ext cx="7786742" cy="94837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pPr>
            <a:r>
              <a:rPr lang="zh-CN" altLang="zh-CN" sz="2000" smtClean="0">
                <a:solidFill>
                  <a:srgbClr val="0000FF"/>
                </a:solidFill>
                <a:latin typeface="Times New Roman" pitchFamily="18" charset="0"/>
                <a:ea typeface="楷体" pitchFamily="49" charset="-122"/>
                <a:cs typeface="Times New Roman" pitchFamily="18" charset="0"/>
              </a:rPr>
              <a:t>对于两个字符串</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，若</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是</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子串，返回</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在</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中的位置（</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的首字符在</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中对应的下标），否则返回</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7" name="TextBox 6"/>
          <p:cNvSpPr txBox="1"/>
          <p:nvPr/>
        </p:nvSpPr>
        <p:spPr>
          <a:xfrm>
            <a:off x="1142976" y="2714620"/>
            <a:ext cx="485778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楷体" pitchFamily="49" charset="-122"/>
                <a:ea typeface="楷体" pitchFamily="49" charset="-122"/>
                <a:cs typeface="Times New Roman" pitchFamily="18" charset="0"/>
              </a:rPr>
              <a:t>例如：</a:t>
            </a:r>
            <a:r>
              <a:rPr lang="en-US" altLang="zh-CN" sz="2000" i="1" smtClean="0">
                <a:solidFill>
                  <a:srgbClr val="0000FF"/>
                </a:solidFill>
                <a:ea typeface="仿宋" pitchFamily="49" charset="-122"/>
                <a:cs typeface="Times New Roman" pitchFamily="18" charset="0"/>
              </a:rPr>
              <a:t>s</a:t>
            </a:r>
            <a:r>
              <a:rPr lang="en-US" altLang="zh-CN" sz="2000" smtClean="0">
                <a:solidFill>
                  <a:srgbClr val="0000FF"/>
                </a:solidFill>
                <a:ea typeface="仿宋" pitchFamily="49" charset="-122"/>
                <a:cs typeface="Times New Roman" pitchFamily="18" charset="0"/>
              </a:rPr>
              <a:t>="aa</a:t>
            </a:r>
            <a:r>
              <a:rPr lang="en-US" altLang="zh-CN" sz="2000" smtClean="0">
                <a:solidFill>
                  <a:srgbClr val="FF0000"/>
                </a:solidFill>
                <a:ea typeface="仿宋" pitchFamily="49" charset="-122"/>
                <a:cs typeface="Times New Roman" pitchFamily="18" charset="0"/>
              </a:rPr>
              <a:t>aab</a:t>
            </a:r>
            <a:r>
              <a:rPr lang="en-US" altLang="zh-CN" sz="2000" smtClean="0">
                <a:solidFill>
                  <a:srgbClr val="0000FF"/>
                </a:solidFill>
                <a:ea typeface="仿宋" pitchFamily="49" charset="-122"/>
                <a:cs typeface="Times New Roman" pitchFamily="18" charset="0"/>
              </a:rPr>
              <a:t>c"</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t>
            </a:r>
            <a:r>
              <a:rPr lang="en-US" altLang="zh-CN" sz="2000" smtClean="0">
                <a:solidFill>
                  <a:srgbClr val="FF0000"/>
                </a:solidFill>
                <a:ea typeface="仿宋" pitchFamily="49" charset="-122"/>
                <a:cs typeface="Times New Roman" pitchFamily="18" charset="0"/>
              </a:rPr>
              <a:t>aab</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=6</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m</a:t>
            </a:r>
            <a:r>
              <a:rPr lang="en-US" altLang="zh-CN" sz="2000" smtClean="0">
                <a:solidFill>
                  <a:srgbClr val="0000FF"/>
                </a:solidFill>
                <a:ea typeface="仿宋" pitchFamily="49" charset="-122"/>
                <a:cs typeface="Times New Roman" pitchFamily="18" charset="0"/>
              </a:rPr>
              <a:t>=3</a:t>
            </a:r>
            <a:endParaRPr lang="zh-CN" altLang="en-US" sz="2000" smtClean="0">
              <a:solidFill>
                <a:srgbClr val="0000FF"/>
              </a:solidFill>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21</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642910" y="285728"/>
            <a:ext cx="1143008"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BF</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算法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7" name="TextBox 6"/>
          <p:cNvSpPr txBox="1"/>
          <p:nvPr/>
        </p:nvSpPr>
        <p:spPr>
          <a:xfrm>
            <a:off x="1214414" y="857232"/>
            <a:ext cx="4214842"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ea typeface="仿宋" pitchFamily="49" charset="-122"/>
                <a:cs typeface="Times New Roman" pitchFamily="18" charset="0"/>
              </a:rPr>
              <a:t>s</a:t>
            </a:r>
            <a:r>
              <a:rPr lang="en-US" altLang="zh-CN" sz="2000" smtClean="0">
                <a:solidFill>
                  <a:srgbClr val="0000FF"/>
                </a:solidFill>
                <a:ea typeface="仿宋" pitchFamily="49" charset="-122"/>
                <a:cs typeface="Times New Roman" pitchFamily="18" charset="0"/>
              </a:rPr>
              <a:t>="aaaabc"</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="aab"</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=6</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m</a:t>
            </a:r>
            <a:r>
              <a:rPr lang="en-US" altLang="zh-CN" sz="2000" smtClean="0">
                <a:solidFill>
                  <a:srgbClr val="0000FF"/>
                </a:solidFill>
                <a:ea typeface="仿宋" pitchFamily="49" charset="-122"/>
                <a:cs typeface="Times New Roman" pitchFamily="18" charset="0"/>
              </a:rPr>
              <a:t>=3</a:t>
            </a:r>
            <a:endParaRPr lang="zh-CN" altLang="en-US" sz="2000" smtClean="0">
              <a:solidFill>
                <a:srgbClr val="0000FF"/>
              </a:solidFill>
              <a:ea typeface="仿宋" pitchFamily="49" charset="-122"/>
              <a:cs typeface="Times New Roman" pitchFamily="18" charset="0"/>
            </a:endParaRPr>
          </a:p>
        </p:txBody>
      </p:sp>
      <p:grpSp>
        <p:nvGrpSpPr>
          <p:cNvPr id="51" name="组合 50"/>
          <p:cNvGrpSpPr/>
          <p:nvPr/>
        </p:nvGrpSpPr>
        <p:grpSpPr>
          <a:xfrm>
            <a:off x="428596" y="1785926"/>
            <a:ext cx="1714512" cy="2420076"/>
            <a:chOff x="428596" y="1785926"/>
            <a:chExt cx="1714512" cy="2420076"/>
          </a:xfrm>
        </p:grpSpPr>
        <p:sp>
          <p:nvSpPr>
            <p:cNvPr id="9" name="Rectangle 39"/>
            <p:cNvSpPr>
              <a:spLocks noChangeArrowheads="1"/>
            </p:cNvSpPr>
            <p:nvPr/>
          </p:nvSpPr>
          <p:spPr bwMode="auto">
            <a:xfrm>
              <a:off x="957078" y="2742799"/>
              <a:ext cx="1186030" cy="335223"/>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a:t>
              </a: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b c</a:t>
              </a:r>
            </a:p>
          </p:txBody>
        </p:sp>
        <p:sp>
          <p:nvSpPr>
            <p:cNvPr id="10" name="Rectangle 38"/>
            <p:cNvSpPr>
              <a:spLocks noChangeArrowheads="1"/>
            </p:cNvSpPr>
            <p:nvPr/>
          </p:nvSpPr>
          <p:spPr bwMode="auto">
            <a:xfrm>
              <a:off x="672704" y="2776774"/>
              <a:ext cx="159748"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1" name="Rectangle 37"/>
            <p:cNvSpPr>
              <a:spLocks noChangeArrowheads="1"/>
            </p:cNvSpPr>
            <p:nvPr/>
          </p:nvSpPr>
          <p:spPr bwMode="auto">
            <a:xfrm>
              <a:off x="957078" y="3399654"/>
              <a:ext cx="1114592" cy="335223"/>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a:t>
              </a: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b</a:t>
              </a:r>
            </a:p>
          </p:txBody>
        </p:sp>
        <p:sp>
          <p:nvSpPr>
            <p:cNvPr id="12" name="Rectangle 36"/>
            <p:cNvSpPr>
              <a:spLocks noChangeArrowheads="1"/>
            </p:cNvSpPr>
            <p:nvPr/>
          </p:nvSpPr>
          <p:spPr bwMode="auto">
            <a:xfrm>
              <a:off x="672704" y="3433630"/>
              <a:ext cx="159748"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3" name="Rectangle 35"/>
            <p:cNvSpPr>
              <a:spLocks noChangeArrowheads="1"/>
            </p:cNvSpPr>
            <p:nvPr/>
          </p:nvSpPr>
          <p:spPr bwMode="auto">
            <a:xfrm>
              <a:off x="428596" y="1785926"/>
              <a:ext cx="1714512"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）从</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0</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开始</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4" name="AutoShape 34"/>
            <p:cNvSpPr>
              <a:spLocks noChangeShapeType="1"/>
            </p:cNvSpPr>
            <p:nvPr/>
          </p:nvSpPr>
          <p:spPr bwMode="auto">
            <a:xfrm>
              <a:off x="1100252" y="3047444"/>
              <a:ext cx="1133" cy="40770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5" name="AutoShape 33"/>
            <p:cNvSpPr>
              <a:spLocks noChangeShapeType="1"/>
            </p:cNvSpPr>
            <p:nvPr/>
          </p:nvSpPr>
          <p:spPr bwMode="auto">
            <a:xfrm>
              <a:off x="1388737" y="3047444"/>
              <a:ext cx="1133" cy="40770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 name="AutoShape 32"/>
            <p:cNvSpPr>
              <a:spLocks noChangeShapeType="1"/>
            </p:cNvSpPr>
            <p:nvPr/>
          </p:nvSpPr>
          <p:spPr bwMode="auto">
            <a:xfrm>
              <a:off x="1320760" y="3226380"/>
              <a:ext cx="128025" cy="12797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7" name="AutoShape 31"/>
            <p:cNvSpPr>
              <a:spLocks noChangeShapeType="1"/>
            </p:cNvSpPr>
            <p:nvPr/>
          </p:nvSpPr>
          <p:spPr bwMode="auto">
            <a:xfrm>
              <a:off x="1229410" y="3047444"/>
              <a:ext cx="1133" cy="40770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 name="Rectangle 22"/>
            <p:cNvSpPr>
              <a:spLocks noChangeArrowheads="1"/>
            </p:cNvSpPr>
            <p:nvPr/>
          </p:nvSpPr>
          <p:spPr bwMode="auto">
            <a:xfrm>
              <a:off x="1311696" y="3904754"/>
              <a:ext cx="159748" cy="301248"/>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 name="Rectangle 21"/>
            <p:cNvSpPr>
              <a:spLocks noChangeArrowheads="1"/>
            </p:cNvSpPr>
            <p:nvPr/>
          </p:nvSpPr>
          <p:spPr bwMode="auto">
            <a:xfrm>
              <a:off x="1281106" y="2345288"/>
              <a:ext cx="159748"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0" name="AutoShape 20"/>
            <p:cNvSpPr>
              <a:spLocks noChangeShapeType="1"/>
            </p:cNvSpPr>
            <p:nvPr/>
          </p:nvSpPr>
          <p:spPr bwMode="auto">
            <a:xfrm>
              <a:off x="1391003" y="2580850"/>
              <a:ext cx="1133" cy="257080"/>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 name="AutoShape 19"/>
            <p:cNvSpPr>
              <a:spLocks noChangeShapeType="1"/>
            </p:cNvSpPr>
            <p:nvPr/>
          </p:nvSpPr>
          <p:spPr bwMode="auto">
            <a:xfrm flipV="1">
              <a:off x="1389870" y="3721287"/>
              <a:ext cx="1133" cy="257080"/>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grpSp>
        <p:nvGrpSpPr>
          <p:cNvPr id="52" name="组合 51"/>
          <p:cNvGrpSpPr/>
          <p:nvPr/>
        </p:nvGrpSpPr>
        <p:grpSpPr>
          <a:xfrm>
            <a:off x="3140637" y="1795956"/>
            <a:ext cx="1717115" cy="2410046"/>
            <a:chOff x="2786050" y="1795956"/>
            <a:chExt cx="1717115" cy="2410046"/>
          </a:xfrm>
        </p:grpSpPr>
        <p:sp>
          <p:nvSpPr>
            <p:cNvPr id="23" name="Rectangle 30"/>
            <p:cNvSpPr>
              <a:spLocks noChangeArrowheads="1"/>
            </p:cNvSpPr>
            <p:nvPr/>
          </p:nvSpPr>
          <p:spPr bwMode="auto">
            <a:xfrm>
              <a:off x="3284707" y="2752992"/>
              <a:ext cx="1141814" cy="335223"/>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a:t>
              </a: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b c</a:t>
              </a:r>
            </a:p>
          </p:txBody>
        </p:sp>
        <p:sp>
          <p:nvSpPr>
            <p:cNvPr id="24" name="Rectangle 29"/>
            <p:cNvSpPr>
              <a:spLocks noChangeArrowheads="1"/>
            </p:cNvSpPr>
            <p:nvPr/>
          </p:nvSpPr>
          <p:spPr bwMode="auto">
            <a:xfrm>
              <a:off x="3000333" y="2786967"/>
              <a:ext cx="159748"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5" name="Rectangle 28"/>
            <p:cNvSpPr>
              <a:spLocks noChangeArrowheads="1"/>
            </p:cNvSpPr>
            <p:nvPr/>
          </p:nvSpPr>
          <p:spPr bwMode="auto">
            <a:xfrm>
              <a:off x="3427461" y="3409847"/>
              <a:ext cx="1070498" cy="335223"/>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a:t>
              </a: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b</a:t>
              </a:r>
            </a:p>
          </p:txBody>
        </p:sp>
        <p:sp>
          <p:nvSpPr>
            <p:cNvPr id="26" name="Rectangle 27"/>
            <p:cNvSpPr>
              <a:spLocks noChangeArrowheads="1"/>
            </p:cNvSpPr>
            <p:nvPr/>
          </p:nvSpPr>
          <p:spPr bwMode="auto">
            <a:xfrm>
              <a:off x="3000333" y="3443823"/>
              <a:ext cx="159748"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7" name="AutoShape 26"/>
            <p:cNvSpPr>
              <a:spLocks noChangeShapeType="1"/>
            </p:cNvSpPr>
            <p:nvPr/>
          </p:nvSpPr>
          <p:spPr bwMode="auto">
            <a:xfrm>
              <a:off x="3569963" y="3057637"/>
              <a:ext cx="1133" cy="40770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8" name="AutoShape 25"/>
            <p:cNvSpPr>
              <a:spLocks noChangeShapeType="1"/>
            </p:cNvSpPr>
            <p:nvPr/>
          </p:nvSpPr>
          <p:spPr bwMode="auto">
            <a:xfrm>
              <a:off x="3869317" y="3057637"/>
              <a:ext cx="1133" cy="40770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30" name="AutoShape 24"/>
            <p:cNvSpPr>
              <a:spLocks noChangeShapeType="1"/>
            </p:cNvSpPr>
            <p:nvPr/>
          </p:nvSpPr>
          <p:spPr bwMode="auto">
            <a:xfrm>
              <a:off x="3801339" y="3236573"/>
              <a:ext cx="128025" cy="12797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31" name="AutoShape 23"/>
            <p:cNvSpPr>
              <a:spLocks noChangeShapeType="1"/>
            </p:cNvSpPr>
            <p:nvPr/>
          </p:nvSpPr>
          <p:spPr bwMode="auto">
            <a:xfrm>
              <a:off x="3718171" y="3057637"/>
              <a:ext cx="1133" cy="40770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32" name="Rectangle 18"/>
            <p:cNvSpPr>
              <a:spLocks noChangeArrowheads="1"/>
            </p:cNvSpPr>
            <p:nvPr/>
          </p:nvSpPr>
          <p:spPr bwMode="auto">
            <a:xfrm>
              <a:off x="3802472" y="3904754"/>
              <a:ext cx="159748" cy="301248"/>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3" name="Rectangle 17"/>
            <p:cNvSpPr>
              <a:spLocks noChangeArrowheads="1"/>
            </p:cNvSpPr>
            <p:nvPr/>
          </p:nvSpPr>
          <p:spPr bwMode="auto">
            <a:xfrm>
              <a:off x="3771882" y="2345288"/>
              <a:ext cx="159748"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4" name="AutoShape 16"/>
            <p:cNvSpPr>
              <a:spLocks noChangeShapeType="1"/>
            </p:cNvSpPr>
            <p:nvPr/>
          </p:nvSpPr>
          <p:spPr bwMode="auto">
            <a:xfrm>
              <a:off x="3871583" y="2580850"/>
              <a:ext cx="1133" cy="257080"/>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35" name="AutoShape 15"/>
            <p:cNvSpPr>
              <a:spLocks noChangeShapeType="1"/>
            </p:cNvSpPr>
            <p:nvPr/>
          </p:nvSpPr>
          <p:spPr bwMode="auto">
            <a:xfrm flipV="1">
              <a:off x="3880646" y="3721288"/>
              <a:ext cx="1133" cy="257080"/>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36" name="Rectangle 14"/>
            <p:cNvSpPr>
              <a:spLocks noChangeArrowheads="1"/>
            </p:cNvSpPr>
            <p:nvPr/>
          </p:nvSpPr>
          <p:spPr bwMode="auto">
            <a:xfrm>
              <a:off x="2786050" y="1795956"/>
              <a:ext cx="1717115"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b</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）从</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0</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开始</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grpSp>
      <p:grpSp>
        <p:nvGrpSpPr>
          <p:cNvPr id="53" name="组合 52"/>
          <p:cNvGrpSpPr/>
          <p:nvPr/>
        </p:nvGrpSpPr>
        <p:grpSpPr>
          <a:xfrm>
            <a:off x="5669996" y="1794212"/>
            <a:ext cx="2402466" cy="2471202"/>
            <a:chOff x="5098492" y="1794212"/>
            <a:chExt cx="2402466" cy="2471202"/>
          </a:xfrm>
        </p:grpSpPr>
        <p:sp>
          <p:nvSpPr>
            <p:cNvPr id="38" name="Rectangle 13"/>
            <p:cNvSpPr>
              <a:spLocks noChangeArrowheads="1"/>
            </p:cNvSpPr>
            <p:nvPr/>
          </p:nvSpPr>
          <p:spPr bwMode="auto">
            <a:xfrm>
              <a:off x="5557343" y="2812403"/>
              <a:ext cx="1255661" cy="335223"/>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b c</a:t>
              </a:r>
            </a:p>
          </p:txBody>
        </p:sp>
        <p:sp>
          <p:nvSpPr>
            <p:cNvPr id="39" name="Rectangle 12"/>
            <p:cNvSpPr>
              <a:spLocks noChangeArrowheads="1"/>
            </p:cNvSpPr>
            <p:nvPr/>
          </p:nvSpPr>
          <p:spPr bwMode="auto">
            <a:xfrm>
              <a:off x="5272969" y="2846378"/>
              <a:ext cx="159748"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40" name="Rectangle 11"/>
            <p:cNvSpPr>
              <a:spLocks noChangeArrowheads="1"/>
            </p:cNvSpPr>
            <p:nvPr/>
          </p:nvSpPr>
          <p:spPr bwMode="auto">
            <a:xfrm>
              <a:off x="5889803" y="3469259"/>
              <a:ext cx="694599" cy="335223"/>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b</a:t>
              </a:r>
            </a:p>
          </p:txBody>
        </p:sp>
        <p:sp>
          <p:nvSpPr>
            <p:cNvPr id="41" name="Rectangle 10"/>
            <p:cNvSpPr>
              <a:spLocks noChangeArrowheads="1"/>
            </p:cNvSpPr>
            <p:nvPr/>
          </p:nvSpPr>
          <p:spPr bwMode="auto">
            <a:xfrm>
              <a:off x="5272969" y="3503234"/>
              <a:ext cx="159748"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42" name="AutoShape 9"/>
            <p:cNvSpPr>
              <a:spLocks noChangeShapeType="1"/>
            </p:cNvSpPr>
            <p:nvPr/>
          </p:nvSpPr>
          <p:spPr bwMode="auto">
            <a:xfrm>
              <a:off x="6003731" y="3117048"/>
              <a:ext cx="1133" cy="40770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3" name="AutoShape 8"/>
            <p:cNvSpPr>
              <a:spLocks noChangeShapeType="1"/>
            </p:cNvSpPr>
            <p:nvPr/>
          </p:nvSpPr>
          <p:spPr bwMode="auto">
            <a:xfrm>
              <a:off x="6293559" y="3107523"/>
              <a:ext cx="1133" cy="40770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4" name="AutoShape 7"/>
            <p:cNvSpPr>
              <a:spLocks noChangeShapeType="1"/>
            </p:cNvSpPr>
            <p:nvPr/>
          </p:nvSpPr>
          <p:spPr bwMode="auto">
            <a:xfrm>
              <a:off x="6152610" y="3117048"/>
              <a:ext cx="1133" cy="40770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5" name="Rectangle 6"/>
            <p:cNvSpPr>
              <a:spLocks noChangeArrowheads="1"/>
            </p:cNvSpPr>
            <p:nvPr/>
          </p:nvSpPr>
          <p:spPr bwMode="auto">
            <a:xfrm>
              <a:off x="6350418" y="3964166"/>
              <a:ext cx="159748" cy="301248"/>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46" name="Rectangle 5"/>
            <p:cNvSpPr>
              <a:spLocks noChangeArrowheads="1"/>
            </p:cNvSpPr>
            <p:nvPr/>
          </p:nvSpPr>
          <p:spPr bwMode="auto">
            <a:xfrm>
              <a:off x="6386503" y="2319061"/>
              <a:ext cx="159748"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47" name="AutoShape 4"/>
            <p:cNvSpPr>
              <a:spLocks noChangeShapeType="1"/>
            </p:cNvSpPr>
            <p:nvPr/>
          </p:nvSpPr>
          <p:spPr bwMode="auto">
            <a:xfrm>
              <a:off x="6486204" y="2640262"/>
              <a:ext cx="1133" cy="257080"/>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8" name="AutoShape 3"/>
            <p:cNvSpPr>
              <a:spLocks noChangeShapeType="1"/>
            </p:cNvSpPr>
            <p:nvPr/>
          </p:nvSpPr>
          <p:spPr bwMode="auto">
            <a:xfrm flipV="1">
              <a:off x="6428592" y="3780699"/>
              <a:ext cx="1133" cy="257080"/>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9" name="Rectangle 2"/>
            <p:cNvSpPr>
              <a:spLocks noChangeArrowheads="1"/>
            </p:cNvSpPr>
            <p:nvPr/>
          </p:nvSpPr>
          <p:spPr bwMode="auto">
            <a:xfrm>
              <a:off x="5098492" y="1794212"/>
              <a:ext cx="2402466" cy="3012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c</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）从</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0</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开始，成功</a:t>
              </a:r>
            </a:p>
          </p:txBody>
        </p:sp>
      </p:grpSp>
      <p:sp>
        <p:nvSpPr>
          <p:cNvPr id="50" name="TextBox 49"/>
          <p:cNvSpPr txBox="1"/>
          <p:nvPr/>
        </p:nvSpPr>
        <p:spPr>
          <a:xfrm>
            <a:off x="1500166" y="4957716"/>
            <a:ext cx="2071702"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ea typeface="仿宋" pitchFamily="49" charset="-122"/>
                <a:cs typeface="Times New Roman" pitchFamily="18" charset="0"/>
              </a:rPr>
              <a:t>s</a:t>
            </a:r>
            <a:r>
              <a:rPr lang="en-US" altLang="zh-CN" sz="2000" i="1" baseline="-25000"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s</a:t>
            </a:r>
            <a:r>
              <a:rPr lang="en-US" altLang="zh-CN" sz="2000" i="1" baseline="-25000" smtClean="0">
                <a:solidFill>
                  <a:srgbClr val="0000FF"/>
                </a:solidFill>
                <a:ea typeface="仿宋" pitchFamily="49" charset="-122"/>
                <a:cs typeface="Times New Roman" pitchFamily="18" charset="0"/>
              </a:rPr>
              <a:t>j</a:t>
            </a:r>
            <a:r>
              <a:rPr lang="zh-CN" altLang="en-US"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 </a:t>
            </a:r>
            <a:r>
              <a:rPr lang="en-US" altLang="zh-CN" sz="2000" i="1" smtClean="0">
                <a:solidFill>
                  <a:srgbClr val="0000FF"/>
                </a:solidFill>
                <a:ea typeface="仿宋" pitchFamily="49" charset="-122"/>
                <a:cs typeface="Times New Roman" pitchFamily="18" charset="0"/>
              </a:rPr>
              <a:t>j</a:t>
            </a:r>
            <a:r>
              <a:rPr lang="en-US" altLang="zh-CN" sz="2000" smtClean="0">
                <a:solidFill>
                  <a:srgbClr val="0000FF"/>
                </a:solidFill>
                <a:ea typeface="仿宋" pitchFamily="49" charset="-122"/>
                <a:cs typeface="Times New Roman" pitchFamily="18" charset="0"/>
              </a:rPr>
              <a:t>++</a:t>
            </a:r>
            <a:endParaRPr lang="zh-CN" altLang="en-US" sz="2000" smtClean="0">
              <a:solidFill>
                <a:srgbClr val="0000FF"/>
              </a:solidFill>
              <a:ea typeface="仿宋" pitchFamily="49" charset="-122"/>
              <a:cs typeface="Times New Roman" pitchFamily="18" charset="0"/>
            </a:endParaRPr>
          </a:p>
        </p:txBody>
      </p:sp>
      <p:sp>
        <p:nvSpPr>
          <p:cNvPr id="54" name="TextBox 53"/>
          <p:cNvSpPr txBox="1"/>
          <p:nvPr/>
        </p:nvSpPr>
        <p:spPr>
          <a:xfrm>
            <a:off x="4286248" y="4957716"/>
            <a:ext cx="2357454"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ea typeface="仿宋" pitchFamily="49" charset="-122"/>
                <a:cs typeface="Times New Roman" pitchFamily="18" charset="0"/>
              </a:rPr>
              <a:t>s</a:t>
            </a:r>
            <a:r>
              <a:rPr lang="en-US" altLang="zh-CN" sz="2000" i="1" baseline="-25000" smtClean="0">
                <a:solidFill>
                  <a:srgbClr val="0000FF"/>
                </a:solidFill>
                <a:ea typeface="仿宋" pitchFamily="49" charset="-122"/>
                <a:cs typeface="Times New Roman" pitchFamily="18" charset="0"/>
              </a:rPr>
              <a:t>i</a:t>
            </a:r>
            <a:r>
              <a:rPr lang="en-US" altLang="zh-CN" sz="2000" smtClean="0">
                <a:solidFill>
                  <a:srgbClr val="0000FF"/>
                </a:solidFill>
                <a:latin typeface="+mj-ea"/>
                <a:ea typeface="+mj-ea"/>
                <a:cs typeface="Times New Roman" pitchFamily="18" charset="0"/>
              </a:rPr>
              <a:t>≠</a:t>
            </a:r>
            <a:r>
              <a:rPr lang="en-US" altLang="zh-CN" sz="2000" i="1" smtClean="0">
                <a:solidFill>
                  <a:srgbClr val="0000FF"/>
                </a:solidFill>
                <a:ea typeface="仿宋" pitchFamily="49" charset="-122"/>
                <a:cs typeface="Times New Roman" pitchFamily="18" charset="0"/>
              </a:rPr>
              <a:t>s</a:t>
            </a:r>
            <a:r>
              <a:rPr lang="en-US" altLang="zh-CN" sz="2000" i="1" baseline="-25000" smtClean="0">
                <a:solidFill>
                  <a:srgbClr val="0000FF"/>
                </a:solidFill>
                <a:ea typeface="仿宋" pitchFamily="49" charset="-122"/>
                <a:cs typeface="Times New Roman" pitchFamily="18" charset="0"/>
              </a:rPr>
              <a:t>j</a:t>
            </a:r>
            <a:r>
              <a:rPr lang="zh-CN" altLang="en-US"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j</a:t>
            </a:r>
            <a:r>
              <a:rPr lang="en-US" altLang="zh-CN" sz="2000" smtClean="0">
                <a:solidFill>
                  <a:srgbClr val="0000FF"/>
                </a:solidFill>
                <a:ea typeface="仿宋" pitchFamily="49" charset="-122"/>
                <a:cs typeface="Times New Roman" pitchFamily="18" charset="0"/>
              </a:rPr>
              <a:t>+1, </a:t>
            </a:r>
            <a:r>
              <a:rPr lang="en-US" altLang="zh-CN" sz="2000" i="1" smtClean="0">
                <a:solidFill>
                  <a:srgbClr val="0000FF"/>
                </a:solidFill>
                <a:ea typeface="仿宋" pitchFamily="49" charset="-122"/>
                <a:cs typeface="Times New Roman" pitchFamily="18" charset="0"/>
              </a:rPr>
              <a:t>j</a:t>
            </a:r>
            <a:r>
              <a:rPr lang="en-US" altLang="zh-CN" sz="2000" smtClean="0">
                <a:solidFill>
                  <a:srgbClr val="0000FF"/>
                </a:solidFill>
                <a:ea typeface="仿宋" pitchFamily="49" charset="-122"/>
                <a:cs typeface="Times New Roman" pitchFamily="18" charset="0"/>
              </a:rPr>
              <a:t>=0</a:t>
            </a:r>
            <a:endParaRPr lang="zh-CN" altLang="en-US" sz="2000" smtClean="0">
              <a:solidFill>
                <a:srgbClr val="0000FF"/>
              </a:solidFill>
              <a:ea typeface="仿宋" pitchFamily="49" charset="-122"/>
              <a:cs typeface="Times New Roman" pitchFamily="18" charset="0"/>
            </a:endParaRPr>
          </a:p>
        </p:txBody>
      </p:sp>
      <p:sp>
        <p:nvSpPr>
          <p:cNvPr id="55" name="下箭头 54"/>
          <p:cNvSpPr/>
          <p:nvPr/>
        </p:nvSpPr>
        <p:spPr>
          <a:xfrm>
            <a:off x="3714744" y="4429132"/>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7" name="灯片编号占位符 56"/>
          <p:cNvSpPr>
            <a:spLocks noGrp="1"/>
          </p:cNvSpPr>
          <p:nvPr>
            <p:ph type="sldNum" sz="quarter" idx="12"/>
          </p:nvPr>
        </p:nvSpPr>
        <p:spPr/>
        <p:txBody>
          <a:bodyPr/>
          <a:lstStyle/>
          <a:p>
            <a:fld id="{7AF016A1-9F15-429F-9EFD-84004B73C732}" type="slidenum">
              <a:rPr lang="en-US" altLang="zh-CN" smtClean="0"/>
              <a:pPr/>
              <a:t>22</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569"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TextBox 47"/>
          <p:cNvSpPr txBox="1"/>
          <p:nvPr/>
        </p:nvSpPr>
        <p:spPr>
          <a:xfrm>
            <a:off x="214282" y="142852"/>
            <a:ext cx="8643998" cy="52237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BF</a:t>
            </a:r>
            <a:r>
              <a:rPr lang="en-US" altLang="zh-CN" sz="1800" smtClean="0">
                <a:solidFill>
                  <a:srgbClr val="0000FF"/>
                </a:solidFill>
                <a:latin typeface="Times New Roman" pitchFamily="18" charset="0"/>
                <a:ea typeface="仿宋" pitchFamily="49" charset="-122"/>
                <a:cs typeface="Times New Roman" pitchFamily="18" charset="0"/>
              </a:rPr>
              <a:t>(string s,string 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字符串匹配</a:t>
            </a: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int n=s.size(),m=t.size();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int i=0,j=0;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while (i&lt;n &amp;&amp; j&lt;m)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	if (</a:t>
            </a:r>
            <a:r>
              <a:rPr lang="pt-BR" altLang="zh-CN" sz="1800" smtClean="0">
                <a:solidFill>
                  <a:srgbClr val="FF00FF"/>
                </a:solidFill>
                <a:latin typeface="Times New Roman" pitchFamily="18" charset="0"/>
                <a:ea typeface="仿宋" pitchFamily="49" charset="-122"/>
                <a:cs typeface="Times New Roman" pitchFamily="18" charset="0"/>
              </a:rPr>
              <a:t>s[i]==t[j]</a:t>
            </a:r>
            <a:r>
              <a:rPr lang="pt-BR" altLang="zh-CN" sz="1800" smtClean="0">
                <a:solidFill>
                  <a:srgbClr val="0000FF"/>
                </a:solidFill>
                <a:latin typeface="Times New Roman" pitchFamily="18" charset="0"/>
                <a:ea typeface="仿宋" pitchFamily="49" charset="-122"/>
                <a:cs typeface="Times New Roman" pitchFamily="18" charset="0"/>
              </a:rPr>
              <a:t>)			</a:t>
            </a:r>
            <a:r>
              <a:rPr lang="pt-BR"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比较的两个字符相同时</a:t>
            </a: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	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else						</a:t>
            </a:r>
            <a:r>
              <a:rPr lang="pt-BR"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比较的两个字符不相同时</a:t>
            </a: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	i=i-j+1;			</a:t>
            </a:r>
            <a:r>
              <a:rPr lang="pt-BR"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回退到原</a:t>
            </a:r>
            <a:r>
              <a:rPr lang="pt-BR"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的下一个位置</a:t>
            </a: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j=0; 				</a:t>
            </a:r>
            <a:r>
              <a:rPr lang="pt-BR"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从</a:t>
            </a:r>
            <a:r>
              <a:rPr lang="pt-BR" altLang="zh-CN" sz="1800" smtClean="0">
                <a:solidFill>
                  <a:srgbClr val="00B0F0"/>
                </a:solidFill>
                <a:latin typeface="Times New Roman" pitchFamily="18" charset="0"/>
                <a:ea typeface="仿宋" pitchFamily="49" charset="-122"/>
                <a:cs typeface="Times New Roman" pitchFamily="18" charset="0"/>
              </a:rPr>
              <a:t>0</a:t>
            </a:r>
            <a:r>
              <a:rPr lang="zh-CN" altLang="zh-CN" sz="1800" smtClean="0">
                <a:solidFill>
                  <a:srgbClr val="00B0F0"/>
                </a:solidFill>
                <a:latin typeface="Times New Roman" pitchFamily="18" charset="0"/>
                <a:ea typeface="仿宋" pitchFamily="49" charset="-122"/>
                <a:cs typeface="Times New Roman" pitchFamily="18" charset="0"/>
              </a:rPr>
              <a:t>开始</a:t>
            </a: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pt-BR" altLang="zh-CN" sz="1800" smtClean="0">
                <a:solidFill>
                  <a:srgbClr val="0000FF"/>
                </a:solidFill>
                <a:latin typeface="Times New Roman" pitchFamily="18" charset="0"/>
                <a:ea typeface="仿宋" pitchFamily="49" charset="-122"/>
                <a:cs typeface="Times New Roman" pitchFamily="18" charset="0"/>
              </a:rPr>
              <a:t>     	if (j&gt;=m) return i-m;		</a:t>
            </a:r>
            <a:r>
              <a:rPr lang="pt-BR"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的字符比较完毕表示</a:t>
            </a:r>
            <a:r>
              <a:rPr lang="pt-BR"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是</a:t>
            </a:r>
            <a:r>
              <a:rPr lang="pt-BR"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的子串</a:t>
            </a: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     	else return -1;				</a:t>
            </a:r>
            <a:r>
              <a:rPr lang="pt-BR"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否则表示</a:t>
            </a:r>
            <a:r>
              <a:rPr lang="pt-BR"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不是</a:t>
            </a:r>
            <a:r>
              <a:rPr lang="pt-BR"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的子串</a:t>
            </a:r>
          </a:p>
          <a:p>
            <a:pPr algn="l" defTabSz="360000">
              <a:lnSpc>
                <a:spcPts val="2400"/>
              </a:lnSpc>
              <a:spcBef>
                <a:spcPts val="0"/>
              </a:spcBef>
            </a:pPr>
            <a:r>
              <a:rPr lang="pt-BR"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9" name="TextBox 48"/>
          <p:cNvSpPr txBox="1"/>
          <p:nvPr/>
        </p:nvSpPr>
        <p:spPr>
          <a:xfrm>
            <a:off x="714348" y="5715016"/>
            <a:ext cx="528641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楷体" pitchFamily="49" charset="-122"/>
                <a:cs typeface="Times New Roman" pitchFamily="18" charset="0"/>
              </a:rPr>
              <a:t>平均时间复杂度</a:t>
            </a:r>
            <a:r>
              <a:rPr lang="zh-CN" altLang="en-US" sz="2000" smtClean="0">
                <a:solidFill>
                  <a:srgbClr val="0000FF"/>
                </a:solidFill>
                <a:ea typeface="楷体" pitchFamily="49" charset="-122"/>
                <a:cs typeface="Times New Roman" pitchFamily="18" charset="0"/>
              </a:rPr>
              <a:t>为</a:t>
            </a:r>
            <a:r>
              <a:rPr lang="en-US" altLang="zh-CN" sz="2000" smtClean="0">
                <a:solidFill>
                  <a:srgbClr val="0000FF"/>
                </a:solidFill>
                <a:ea typeface="楷体" pitchFamily="49" charset="-122"/>
                <a:cs typeface="Times New Roman" pitchFamily="18" charset="0"/>
              </a:rPr>
              <a:t>O(</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m</a:t>
            </a:r>
            <a:r>
              <a:rPr lang="en-US" altLang="zh-CN" sz="2000" smtClean="0">
                <a:solidFill>
                  <a:srgbClr val="0000FF"/>
                </a:solidFill>
                <a:ea typeface="楷体" pitchFamily="49" charset="-122"/>
                <a:cs typeface="Times New Roman" pitchFamily="18" charset="0"/>
              </a:rPr>
              <a:t>)</a:t>
            </a:r>
            <a:endParaRPr lang="zh-CN" altLang="en-US" sz="2000" smtClean="0">
              <a:solidFill>
                <a:srgbClr val="0000FF"/>
              </a:solidFill>
              <a:ea typeface="楷体"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23</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00042"/>
            <a:ext cx="15716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KMP</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算法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21531"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2" name="组合 31"/>
          <p:cNvGrpSpPr/>
          <p:nvPr/>
        </p:nvGrpSpPr>
        <p:grpSpPr>
          <a:xfrm>
            <a:off x="785786" y="1500174"/>
            <a:ext cx="2000264" cy="1714512"/>
            <a:chOff x="785786" y="1500174"/>
            <a:chExt cx="2000264" cy="1714512"/>
          </a:xfrm>
        </p:grpSpPr>
        <p:sp>
          <p:nvSpPr>
            <p:cNvPr id="21529" name="AutoShape 25"/>
            <p:cNvSpPr>
              <a:spLocks noChangeShapeType="1"/>
            </p:cNvSpPr>
            <p:nvPr/>
          </p:nvSpPr>
          <p:spPr bwMode="auto">
            <a:xfrm>
              <a:off x="1746302" y="1768067"/>
              <a:ext cx="974" cy="16463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528" name="Rectangle 24"/>
            <p:cNvSpPr>
              <a:spLocks noChangeArrowheads="1"/>
            </p:cNvSpPr>
            <p:nvPr/>
          </p:nvSpPr>
          <p:spPr bwMode="auto">
            <a:xfrm>
              <a:off x="1609921" y="1927828"/>
              <a:ext cx="1176129" cy="288350"/>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a  b  c</a:t>
              </a:r>
            </a:p>
          </p:txBody>
        </p:sp>
        <p:sp>
          <p:nvSpPr>
            <p:cNvPr id="21527" name="Rectangle 23"/>
            <p:cNvSpPr>
              <a:spLocks noChangeArrowheads="1"/>
            </p:cNvSpPr>
            <p:nvPr/>
          </p:nvSpPr>
          <p:spPr bwMode="auto">
            <a:xfrm>
              <a:off x="785786" y="1985303"/>
              <a:ext cx="137356" cy="2591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526" name="Rectangle 22"/>
            <p:cNvSpPr>
              <a:spLocks noChangeArrowheads="1"/>
            </p:cNvSpPr>
            <p:nvPr/>
          </p:nvSpPr>
          <p:spPr bwMode="auto">
            <a:xfrm>
              <a:off x="1607972" y="2521088"/>
              <a:ext cx="419861" cy="288350"/>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b</a:t>
              </a:r>
            </a:p>
          </p:txBody>
        </p:sp>
        <p:sp>
          <p:nvSpPr>
            <p:cNvPr id="21525" name="Rectangle 21"/>
            <p:cNvSpPr>
              <a:spLocks noChangeArrowheads="1"/>
            </p:cNvSpPr>
            <p:nvPr/>
          </p:nvSpPr>
          <p:spPr bwMode="auto">
            <a:xfrm>
              <a:off x="785786" y="2550313"/>
              <a:ext cx="137356" cy="2591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524" name="AutoShape 20"/>
            <p:cNvSpPr>
              <a:spLocks noChangeShapeType="1"/>
            </p:cNvSpPr>
            <p:nvPr/>
          </p:nvSpPr>
          <p:spPr bwMode="auto">
            <a:xfrm>
              <a:off x="1186164" y="2235661"/>
              <a:ext cx="974" cy="35069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523" name="AutoShape 19"/>
            <p:cNvSpPr>
              <a:spLocks noChangeShapeType="1"/>
            </p:cNvSpPr>
            <p:nvPr/>
          </p:nvSpPr>
          <p:spPr bwMode="auto">
            <a:xfrm>
              <a:off x="1752147" y="2235661"/>
              <a:ext cx="974" cy="35069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522" name="AutoShape 18"/>
            <p:cNvSpPr>
              <a:spLocks noChangeShapeType="1"/>
            </p:cNvSpPr>
            <p:nvPr/>
          </p:nvSpPr>
          <p:spPr bwMode="auto">
            <a:xfrm>
              <a:off x="1693698" y="2354508"/>
              <a:ext cx="110079" cy="11007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521" name="AutoShape 17"/>
            <p:cNvSpPr>
              <a:spLocks noChangeShapeType="1"/>
            </p:cNvSpPr>
            <p:nvPr/>
          </p:nvSpPr>
          <p:spPr bwMode="auto">
            <a:xfrm>
              <a:off x="1419961" y="2235661"/>
              <a:ext cx="974" cy="35069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520" name="Rectangle 16"/>
            <p:cNvSpPr>
              <a:spLocks noChangeArrowheads="1"/>
            </p:cNvSpPr>
            <p:nvPr/>
          </p:nvSpPr>
          <p:spPr bwMode="auto">
            <a:xfrm>
              <a:off x="1685905" y="2955561"/>
              <a:ext cx="137356" cy="259125"/>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519" name="Rectangle 15"/>
            <p:cNvSpPr>
              <a:spLocks noChangeArrowheads="1"/>
            </p:cNvSpPr>
            <p:nvPr/>
          </p:nvSpPr>
          <p:spPr bwMode="auto">
            <a:xfrm>
              <a:off x="1659603" y="1500174"/>
              <a:ext cx="137356" cy="2591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518" name="AutoShape 14"/>
            <p:cNvSpPr>
              <a:spLocks noChangeShapeType="1"/>
            </p:cNvSpPr>
            <p:nvPr/>
          </p:nvSpPr>
          <p:spPr bwMode="auto">
            <a:xfrm flipV="1">
              <a:off x="1753121" y="2797748"/>
              <a:ext cx="974" cy="221133"/>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517" name="Rectangle 13"/>
            <p:cNvSpPr>
              <a:spLocks noChangeArrowheads="1"/>
            </p:cNvSpPr>
            <p:nvPr/>
          </p:nvSpPr>
          <p:spPr bwMode="auto">
            <a:xfrm>
              <a:off x="1047834" y="1940492"/>
              <a:ext cx="516302" cy="295169"/>
            </a:xfrm>
            <a:prstGeom prst="rect">
              <a:avLst/>
            </a:prstGeom>
            <a:solidFill>
              <a:srgbClr val="FFFFFF"/>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a:t>
              </a:r>
            </a:p>
          </p:txBody>
        </p:sp>
        <p:sp>
          <p:nvSpPr>
            <p:cNvPr id="21516" name="Rectangle 12"/>
            <p:cNvSpPr>
              <a:spLocks noChangeArrowheads="1"/>
            </p:cNvSpPr>
            <p:nvPr/>
          </p:nvSpPr>
          <p:spPr bwMode="auto">
            <a:xfrm>
              <a:off x="1044911" y="2533752"/>
              <a:ext cx="516302" cy="295169"/>
            </a:xfrm>
            <a:prstGeom prst="rect">
              <a:avLst/>
            </a:prstGeom>
            <a:solidFill>
              <a:srgbClr val="FFFFFF"/>
            </a:solidFill>
            <a:ln w="9525">
              <a:solidFill>
                <a:srgbClr val="000000"/>
              </a:solidFill>
              <a:miter lim="800000"/>
              <a:headEnd/>
              <a:tailEnd type="none" w="sm" len="sm"/>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a:t>
              </a:r>
            </a:p>
          </p:txBody>
        </p:sp>
      </p:grpSp>
      <p:grpSp>
        <p:nvGrpSpPr>
          <p:cNvPr id="33" name="组合 32"/>
          <p:cNvGrpSpPr/>
          <p:nvPr/>
        </p:nvGrpSpPr>
        <p:grpSpPr>
          <a:xfrm>
            <a:off x="3183180" y="1612202"/>
            <a:ext cx="2603267" cy="1600536"/>
            <a:chOff x="3183180" y="1612202"/>
            <a:chExt cx="2603267" cy="1600536"/>
          </a:xfrm>
        </p:grpSpPr>
        <p:sp>
          <p:nvSpPr>
            <p:cNvPr id="21515" name="AutoShape 11"/>
            <p:cNvSpPr>
              <a:spLocks noChangeArrowheads="1"/>
            </p:cNvSpPr>
            <p:nvPr/>
          </p:nvSpPr>
          <p:spPr bwMode="auto">
            <a:xfrm>
              <a:off x="3183180" y="2354508"/>
              <a:ext cx="405248" cy="231849"/>
            </a:xfrm>
            <a:prstGeom prst="rightArrow">
              <a:avLst>
                <a:gd name="adj1" fmla="val 50000"/>
                <a:gd name="adj2" fmla="val 43697"/>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514" name="Rectangle 10"/>
            <p:cNvSpPr>
              <a:spLocks noChangeArrowheads="1"/>
            </p:cNvSpPr>
            <p:nvPr/>
          </p:nvSpPr>
          <p:spPr bwMode="auto">
            <a:xfrm>
              <a:off x="4353141" y="1954130"/>
              <a:ext cx="1433306" cy="288350"/>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b  c</a:t>
              </a:r>
            </a:p>
          </p:txBody>
        </p:sp>
        <p:sp>
          <p:nvSpPr>
            <p:cNvPr id="21513" name="Rectangle 9"/>
            <p:cNvSpPr>
              <a:spLocks noChangeArrowheads="1"/>
            </p:cNvSpPr>
            <p:nvPr/>
          </p:nvSpPr>
          <p:spPr bwMode="auto">
            <a:xfrm>
              <a:off x="4108627" y="1983355"/>
              <a:ext cx="137356" cy="2591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512" name="Rectangle 8"/>
            <p:cNvSpPr>
              <a:spLocks noChangeArrowheads="1"/>
            </p:cNvSpPr>
            <p:nvPr/>
          </p:nvSpPr>
          <p:spPr bwMode="auto">
            <a:xfrm>
              <a:off x="4562475" y="2519140"/>
              <a:ext cx="896222" cy="288350"/>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b</a:t>
              </a:r>
            </a:p>
          </p:txBody>
        </p:sp>
        <p:sp>
          <p:nvSpPr>
            <p:cNvPr id="21511" name="Rectangle 7"/>
            <p:cNvSpPr>
              <a:spLocks noChangeArrowheads="1"/>
            </p:cNvSpPr>
            <p:nvPr/>
          </p:nvSpPr>
          <p:spPr bwMode="auto">
            <a:xfrm>
              <a:off x="4108627" y="2548364"/>
              <a:ext cx="137356" cy="2591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510" name="AutoShape 6"/>
            <p:cNvSpPr>
              <a:spLocks noChangeShapeType="1"/>
            </p:cNvSpPr>
            <p:nvPr/>
          </p:nvSpPr>
          <p:spPr bwMode="auto">
            <a:xfrm>
              <a:off x="4894446" y="2233712"/>
              <a:ext cx="974" cy="35069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509" name="Rectangle 5"/>
            <p:cNvSpPr>
              <a:spLocks noChangeArrowheads="1"/>
            </p:cNvSpPr>
            <p:nvPr/>
          </p:nvSpPr>
          <p:spPr bwMode="auto">
            <a:xfrm>
              <a:off x="4833939" y="2953613"/>
              <a:ext cx="137356" cy="259125"/>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508" name="Rectangle 4"/>
            <p:cNvSpPr>
              <a:spLocks noChangeArrowheads="1"/>
            </p:cNvSpPr>
            <p:nvPr/>
          </p:nvSpPr>
          <p:spPr bwMode="auto">
            <a:xfrm>
              <a:off x="4786314" y="1612202"/>
              <a:ext cx="137356" cy="2591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507" name="AutoShape 3"/>
            <p:cNvSpPr>
              <a:spLocks noChangeShapeType="1"/>
            </p:cNvSpPr>
            <p:nvPr/>
          </p:nvSpPr>
          <p:spPr bwMode="auto">
            <a:xfrm>
              <a:off x="4880807" y="1814826"/>
              <a:ext cx="974" cy="221133"/>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506" name="AutoShape 2"/>
            <p:cNvSpPr>
              <a:spLocks noChangeShapeType="1"/>
            </p:cNvSpPr>
            <p:nvPr/>
          </p:nvSpPr>
          <p:spPr bwMode="auto">
            <a:xfrm flipV="1">
              <a:off x="4901156" y="2795800"/>
              <a:ext cx="974" cy="221133"/>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sp>
        <p:nvSpPr>
          <p:cNvPr id="34" name="TextBox 33"/>
          <p:cNvSpPr txBox="1"/>
          <p:nvPr/>
        </p:nvSpPr>
        <p:spPr>
          <a:xfrm>
            <a:off x="642910" y="3857628"/>
            <a:ext cx="6715172" cy="94837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0"/>
              </a:spcBef>
              <a:buBlip>
                <a:blip r:embed="rId2"/>
              </a:buBlip>
            </a:pPr>
            <a:r>
              <a:rPr lang="en-US" altLang="zh-CN" sz="2000" smtClean="0">
                <a:solidFill>
                  <a:srgbClr val="0000FF"/>
                </a:solidFill>
                <a:latin typeface="Times New Roman" pitchFamily="18" charset="0"/>
                <a:ea typeface="楷体" pitchFamily="49" charset="-122"/>
                <a:cs typeface="Times New Roman" pitchFamily="18" charset="0"/>
              </a:rPr>
              <a:t>next[</a:t>
            </a:r>
            <a:r>
              <a:rPr lang="en-US" altLang="zh-CN" sz="2000" i="1" smtClean="0">
                <a:solidFill>
                  <a:srgbClr val="0000FF"/>
                </a:solidFill>
                <a:latin typeface="Times New Roman" pitchFamily="18" charset="0"/>
                <a:ea typeface="楷体" pitchFamily="49" charset="-122"/>
                <a:cs typeface="Times New Roman" pitchFamily="18" charset="0"/>
              </a:rPr>
              <a:t>j</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表示</a:t>
            </a:r>
            <a:r>
              <a:rPr lang="en-US" altLang="zh-CN" sz="2000" i="1" smtClean="0">
                <a:solidFill>
                  <a:srgbClr val="0000FF"/>
                </a:solidFill>
                <a:latin typeface="Times New Roman" pitchFamily="18" charset="0"/>
                <a:ea typeface="楷体" pitchFamily="49" charset="-122"/>
                <a:cs typeface="Times New Roman" pitchFamily="18" charset="0"/>
              </a:rPr>
              <a:t>t</a:t>
            </a:r>
            <a:r>
              <a:rPr lang="en-US" altLang="zh-CN" sz="2000" i="1" baseline="-25000" smtClean="0">
                <a:solidFill>
                  <a:srgbClr val="0000FF"/>
                </a:solidFill>
                <a:latin typeface="Times New Roman" pitchFamily="18" charset="0"/>
                <a:ea typeface="楷体" pitchFamily="49" charset="-122"/>
                <a:cs typeface="Times New Roman" pitchFamily="18" charset="0"/>
              </a:rPr>
              <a:t>j</a:t>
            </a:r>
            <a:r>
              <a:rPr lang="zh-CN" altLang="zh-CN" sz="2000" smtClean="0">
                <a:solidFill>
                  <a:srgbClr val="0000FF"/>
                </a:solidFill>
                <a:latin typeface="Times New Roman" pitchFamily="18" charset="0"/>
                <a:ea typeface="楷体" pitchFamily="49" charset="-122"/>
                <a:cs typeface="Times New Roman" pitchFamily="18" charset="0"/>
              </a:rPr>
              <a:t>前面最多有</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个字符与</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开头的字符相同</a:t>
            </a:r>
            <a:r>
              <a:rPr lang="zh-CN" altLang="en-US"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0"/>
              </a:spcBef>
              <a:buBlip>
                <a:blip r:embed="rId2"/>
              </a:buBlip>
            </a:pPr>
            <a:r>
              <a:rPr lang="zh-CN" altLang="en-US" sz="2000" smtClean="0">
                <a:solidFill>
                  <a:srgbClr val="0000FF"/>
                </a:solidFill>
                <a:latin typeface="Times New Roman" pitchFamily="18" charset="0"/>
                <a:ea typeface="楷体" pitchFamily="49" charset="-122"/>
                <a:cs typeface="Times New Roman" pitchFamily="18" charset="0"/>
              </a:rPr>
              <a:t>失配处</a:t>
            </a:r>
            <a:r>
              <a:rPr lang="en-US" altLang="zh-CN" sz="2000" i="1" smtClean="0">
                <a:solidFill>
                  <a:srgbClr val="0000FF"/>
                </a:solidFill>
                <a:latin typeface="Times New Roman" pitchFamily="18" charset="0"/>
                <a:ea typeface="楷体" pitchFamily="49" charset="-122"/>
                <a:cs typeface="Times New Roman" pitchFamily="18" charset="0"/>
              </a:rPr>
              <a:t>s</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t</a:t>
            </a:r>
            <a:r>
              <a:rPr lang="en-US" altLang="zh-CN" sz="2000" i="1" baseline="-25000" smtClean="0">
                <a:solidFill>
                  <a:srgbClr val="0000FF"/>
                </a:solidFill>
                <a:latin typeface="Times New Roman" pitchFamily="18" charset="0"/>
                <a:ea typeface="楷体" pitchFamily="49" charset="-122"/>
                <a:cs typeface="Times New Roman" pitchFamily="18" charset="0"/>
              </a:rPr>
              <a:t>j</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en-US" sz="2000" smtClean="0">
                <a:solidFill>
                  <a:srgbClr val="0000FF"/>
                </a:solidFill>
                <a:latin typeface="Times New Roman" pitchFamily="18" charset="0"/>
                <a:ea typeface="楷体" pitchFamily="49" charset="-122"/>
                <a:cs typeface="Times New Roman" pitchFamily="18" charset="0"/>
              </a:rPr>
              <a:t>不变，</a:t>
            </a:r>
            <a:r>
              <a:rPr lang="en-US" altLang="zh-CN" sz="2000" i="1" smtClean="0">
                <a:solidFill>
                  <a:srgbClr val="0000FF"/>
                </a:solidFill>
                <a:latin typeface="Times New Roman" pitchFamily="18" charset="0"/>
                <a:ea typeface="楷体" pitchFamily="49" charset="-122"/>
                <a:cs typeface="Times New Roman" pitchFamily="18" charset="0"/>
              </a:rPr>
              <a:t>j</a:t>
            </a:r>
            <a:r>
              <a:rPr lang="zh-CN" altLang="en-US" sz="2000" smtClean="0">
                <a:solidFill>
                  <a:srgbClr val="0000FF"/>
                </a:solidFill>
                <a:latin typeface="Times New Roman" pitchFamily="18" charset="0"/>
                <a:ea typeface="楷体" pitchFamily="49" charset="-122"/>
                <a:cs typeface="Times New Roman" pitchFamily="18" charset="0"/>
              </a:rPr>
              <a:t>右滑到</a:t>
            </a:r>
            <a:r>
              <a:rPr lang="en-US" altLang="zh-CN" sz="2000" i="1" smtClean="0">
                <a:solidFill>
                  <a:srgbClr val="0000FF"/>
                </a:solidFill>
                <a:latin typeface="Times New Roman" pitchFamily="18" charset="0"/>
                <a:ea typeface="楷体" pitchFamily="49" charset="-122"/>
                <a:cs typeface="Times New Roman" pitchFamily="18" charset="0"/>
              </a:rPr>
              <a:t>s</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t</a:t>
            </a:r>
            <a:r>
              <a:rPr lang="en-US" altLang="zh-CN" sz="2000" baseline="-25000" smtClean="0">
                <a:solidFill>
                  <a:srgbClr val="0000FF"/>
                </a:solidFill>
                <a:latin typeface="Times New Roman" pitchFamily="18" charset="0"/>
                <a:ea typeface="楷体" pitchFamily="49" charset="-122"/>
                <a:cs typeface="Times New Roman" pitchFamily="18" charset="0"/>
              </a:rPr>
              <a:t>next[</a:t>
            </a:r>
            <a:r>
              <a:rPr lang="en-US" altLang="zh-CN" sz="2000" i="1" baseline="-25000" smtClean="0">
                <a:solidFill>
                  <a:srgbClr val="0000FF"/>
                </a:solidFill>
                <a:latin typeface="Times New Roman" pitchFamily="18" charset="0"/>
                <a:ea typeface="楷体" pitchFamily="49" charset="-122"/>
                <a:cs typeface="Times New Roman" pitchFamily="18" charset="0"/>
              </a:rPr>
              <a:t>j</a:t>
            </a:r>
            <a:r>
              <a:rPr lang="en-US" altLang="zh-CN" sz="2000" baseline="-25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开始比较。</a:t>
            </a:r>
          </a:p>
        </p:txBody>
      </p:sp>
      <p:sp>
        <p:nvSpPr>
          <p:cNvPr id="35" name="下箭头 34"/>
          <p:cNvSpPr/>
          <p:nvPr/>
        </p:nvSpPr>
        <p:spPr>
          <a:xfrm>
            <a:off x="3214678" y="3357562"/>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7" name="灯片编号占位符 36"/>
          <p:cNvSpPr>
            <a:spLocks noGrp="1"/>
          </p:cNvSpPr>
          <p:nvPr>
            <p:ph type="sldNum" sz="quarter" idx="12"/>
          </p:nvPr>
        </p:nvSpPr>
        <p:spPr/>
        <p:txBody>
          <a:bodyPr/>
          <a:lstStyle/>
          <a:p>
            <a:fld id="{7AF016A1-9F15-429F-9EFD-84004B73C732}" type="slidenum">
              <a:rPr lang="en-US" altLang="zh-CN" smtClean="0"/>
              <a:pPr/>
              <a:t>24</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500042"/>
            <a:ext cx="8786874" cy="414650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getnext</a:t>
            </a:r>
            <a:r>
              <a:rPr lang="en-US" altLang="zh-CN" sz="1800" smtClean="0">
                <a:solidFill>
                  <a:srgbClr val="0000FF"/>
                </a:solidFill>
                <a:latin typeface="Times New Roman" pitchFamily="18" charset="0"/>
                <a:ea typeface="仿宋" pitchFamily="49" charset="-122"/>
                <a:cs typeface="Times New Roman" pitchFamily="18" charset="0"/>
              </a:rPr>
              <a:t>(string&amp; t,vector&lt;int&gt;&amp; next)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j,k;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j=0;k=-1; 						</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遍历</a:t>
            </a:r>
            <a:r>
              <a:rPr lang="en-US"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记录</a:t>
            </a:r>
            <a:r>
              <a:rPr lang="en-US" altLang="zh-CN" sz="1800" smtClean="0">
                <a:solidFill>
                  <a:srgbClr val="00B0F0"/>
                </a:solidFill>
                <a:latin typeface="Times New Roman" pitchFamily="18" charset="0"/>
                <a:ea typeface="仿宋" pitchFamily="49" charset="-122"/>
                <a:cs typeface="Times New Roman" pitchFamily="18" charset="0"/>
              </a:rPr>
              <a:t>t[j]</a:t>
            </a:r>
            <a:r>
              <a:rPr lang="zh-CN" altLang="zh-CN" sz="1800" smtClean="0">
                <a:solidFill>
                  <a:srgbClr val="00B0F0"/>
                </a:solidFill>
                <a:latin typeface="Times New Roman" pitchFamily="18" charset="0"/>
                <a:ea typeface="仿宋" pitchFamily="49" charset="-122"/>
                <a:cs typeface="Times New Roman" pitchFamily="18" charset="0"/>
              </a:rPr>
              <a:t>之前与</a:t>
            </a:r>
            <a:r>
              <a:rPr lang="en-US"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开头相同的字符个数</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next[0]=k;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设置</a:t>
            </a:r>
            <a:r>
              <a:rPr lang="en-US" altLang="zh-CN" sz="1800" smtClean="0">
                <a:solidFill>
                  <a:srgbClr val="00B0F0"/>
                </a:solidFill>
                <a:latin typeface="Times New Roman" pitchFamily="18" charset="0"/>
                <a:ea typeface="仿宋" pitchFamily="49" charset="-122"/>
                <a:cs typeface="Times New Roman" pitchFamily="18" charset="0"/>
              </a:rPr>
              <a:t>next[0]</a:t>
            </a:r>
            <a:r>
              <a:rPr lang="zh-CN" altLang="zh-CN" sz="1800" smtClean="0">
                <a:solidFill>
                  <a:srgbClr val="00B0F0"/>
                </a:solidFill>
                <a:latin typeface="Times New Roman" pitchFamily="18" charset="0"/>
                <a:ea typeface="仿宋" pitchFamily="49" charset="-122"/>
                <a:cs typeface="Times New Roman" pitchFamily="18" charset="0"/>
              </a:rPr>
              <a:t>值</a:t>
            </a:r>
          </a:p>
          <a:p>
            <a:pPr algn="l" defTabSz="360000">
              <a:lnSpc>
                <a:spcPts val="25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while (j&lt;t.size()-1)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a:t>
            </a:r>
            <a:r>
              <a:rPr lang="en-US"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所有位置的</a:t>
            </a:r>
            <a:r>
              <a:rPr lang="en-US" altLang="zh-CN" sz="1800" smtClean="0">
                <a:solidFill>
                  <a:srgbClr val="00B0F0"/>
                </a:solidFill>
                <a:latin typeface="Times New Roman" pitchFamily="18" charset="0"/>
                <a:ea typeface="仿宋" pitchFamily="49" charset="-122"/>
                <a:cs typeface="Times New Roman" pitchFamily="18" charset="0"/>
              </a:rPr>
              <a:t>next</a:t>
            </a:r>
            <a:r>
              <a:rPr lang="zh-CN" altLang="zh-CN" sz="1800" smtClean="0">
                <a:solidFill>
                  <a:srgbClr val="00B0F0"/>
                </a:solidFill>
                <a:latin typeface="Times New Roman" pitchFamily="18" charset="0"/>
                <a:ea typeface="仿宋" pitchFamily="49" charset="-122"/>
                <a:cs typeface="Times New Roman" pitchFamily="18" charset="0"/>
              </a:rPr>
              <a:t>值</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a:t>
            </a:r>
            <a:r>
              <a:rPr lang="en-US" altLang="zh-CN" sz="1800" smtClean="0">
                <a:solidFill>
                  <a:srgbClr val="FF00FF"/>
                </a:solidFill>
                <a:latin typeface="Times New Roman" pitchFamily="18" charset="0"/>
                <a:ea typeface="仿宋" pitchFamily="49" charset="-122"/>
                <a:cs typeface="Times New Roman" pitchFamily="18" charset="0"/>
              </a:rPr>
              <a:t>k==-1 || t[j]==t[k]</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为</a:t>
            </a:r>
            <a:r>
              <a:rPr lang="en-US" altLang="zh-CN" sz="1800" smtClean="0">
                <a:solidFill>
                  <a:srgbClr val="00B0F0"/>
                </a:solidFill>
                <a:latin typeface="Times New Roman" pitchFamily="18" charset="0"/>
                <a:ea typeface="仿宋" pitchFamily="49" charset="-122"/>
                <a:cs typeface="Times New Roman" pitchFamily="18" charset="0"/>
              </a:rPr>
              <a:t>-1</a:t>
            </a:r>
            <a:r>
              <a:rPr lang="zh-CN" altLang="zh-CN" sz="1800" smtClean="0">
                <a:solidFill>
                  <a:srgbClr val="00B0F0"/>
                </a:solidFill>
                <a:latin typeface="Times New Roman" pitchFamily="18" charset="0"/>
                <a:ea typeface="仿宋" pitchFamily="49" charset="-122"/>
                <a:cs typeface="Times New Roman" pitchFamily="18" charset="0"/>
              </a:rPr>
              <a:t>或比较的字符相等时</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j++;k++;				</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依次移到下一个字符</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next[j]=k;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设置</a:t>
            </a:r>
            <a:r>
              <a:rPr lang="en-US" altLang="zh-CN" sz="1800" smtClean="0">
                <a:solidFill>
                  <a:srgbClr val="00B0F0"/>
                </a:solidFill>
                <a:latin typeface="Times New Roman" pitchFamily="18" charset="0"/>
                <a:ea typeface="仿宋" pitchFamily="49" charset="-122"/>
                <a:cs typeface="Times New Roman" pitchFamily="18" charset="0"/>
              </a:rPr>
              <a:t>next[j]</a:t>
            </a:r>
            <a:r>
              <a:rPr lang="zh-CN" altLang="zh-CN" sz="1800" smtClean="0">
                <a:solidFill>
                  <a:srgbClr val="00B0F0"/>
                </a:solidFill>
                <a:latin typeface="Times New Roman" pitchFamily="18" charset="0"/>
                <a:ea typeface="仿宋" pitchFamily="49" charset="-122"/>
                <a:cs typeface="Times New Roman" pitchFamily="18" charset="0"/>
              </a:rPr>
              <a:t>为</a:t>
            </a:r>
            <a:r>
              <a:rPr lang="en-US" altLang="zh-CN" sz="1800" smtClean="0">
                <a:solidFill>
                  <a:srgbClr val="00B0F0"/>
                </a:solidFill>
                <a:latin typeface="Times New Roman" pitchFamily="18" charset="0"/>
                <a:ea typeface="仿宋" pitchFamily="49" charset="-122"/>
                <a:cs typeface="Times New Roman" pitchFamily="18" charset="0"/>
              </a:rPr>
              <a:t>k</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a:t>
            </a:r>
            <a:r>
              <a:rPr lang="en-US" altLang="zh-CN" sz="1800" smtClean="0">
                <a:solidFill>
                  <a:srgbClr val="006600"/>
                </a:solidFill>
                <a:latin typeface="Times New Roman" pitchFamily="18" charset="0"/>
                <a:ea typeface="仿宋" pitchFamily="49" charset="-122"/>
                <a:cs typeface="Times New Roman" pitchFamily="18" charset="0"/>
              </a:rPr>
              <a:t>k=next[k]</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回退</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25</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142852"/>
            <a:ext cx="8643998" cy="53776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KMP</a:t>
            </a:r>
            <a:r>
              <a:rPr lang="en-US" altLang="zh-CN" sz="1800" smtClean="0">
                <a:solidFill>
                  <a:srgbClr val="0000FF"/>
                </a:solidFill>
                <a:latin typeface="Times New Roman" pitchFamily="18" charset="0"/>
                <a:ea typeface="仿宋" pitchFamily="49" charset="-122"/>
                <a:cs typeface="Times New Roman" pitchFamily="18" charset="0"/>
              </a:rPr>
              <a:t>(string s,string t)			</a:t>
            </a:r>
            <a:r>
              <a:rPr lang="en-US" altLang="zh-CN" sz="1800" smtClean="0">
                <a:solidFill>
                  <a:srgbClr val="00B0F0"/>
                </a:solidFill>
                <a:latin typeface="Times New Roman" pitchFamily="18" charset="0"/>
                <a:ea typeface="仿宋" pitchFamily="49" charset="-122"/>
                <a:cs typeface="Times New Roman" pitchFamily="18" charset="0"/>
              </a:rPr>
              <a:t>//KMP</a:t>
            </a:r>
            <a:r>
              <a:rPr lang="zh-CN" altLang="zh-CN" sz="1800" smtClean="0">
                <a:solidFill>
                  <a:srgbClr val="00B0F0"/>
                </a:solidFill>
                <a:latin typeface="Times New Roman" pitchFamily="18" charset="0"/>
                <a:ea typeface="仿宋" pitchFamily="49" charset="-122"/>
                <a:cs typeface="Times New Roman" pitchFamily="18" charset="0"/>
              </a:rPr>
              <a:t>算法</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n=s.size();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m=t.size();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vector&lt;int&gt; next(m,-1);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getnext</a:t>
            </a:r>
            <a:r>
              <a:rPr lang="en-US" altLang="zh-CN" sz="1800" smtClean="0">
                <a:solidFill>
                  <a:srgbClr val="0000FF"/>
                </a:solidFill>
                <a:latin typeface="Times New Roman" pitchFamily="18" charset="0"/>
                <a:ea typeface="仿宋" pitchFamily="49" charset="-122"/>
                <a:cs typeface="Times New Roman" pitchFamily="18" charset="0"/>
              </a:rPr>
              <a:t>(t,next);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int i=0,j=0;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while(i&lt;n &amp;&amp; j&lt;m)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(j==-1 || s[i]==t[j])		</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为</a:t>
            </a:r>
            <a:r>
              <a:rPr lang="en-US" altLang="zh-CN" sz="1800" smtClean="0">
                <a:solidFill>
                  <a:srgbClr val="00B0F0"/>
                </a:solidFill>
                <a:latin typeface="Times New Roman" pitchFamily="18" charset="0"/>
                <a:ea typeface="仿宋" pitchFamily="49" charset="-122"/>
                <a:cs typeface="Times New Roman" pitchFamily="18" charset="0"/>
              </a:rPr>
              <a:t>-1</a:t>
            </a:r>
            <a:r>
              <a:rPr lang="zh-CN" altLang="zh-CN" sz="1800" smtClean="0">
                <a:solidFill>
                  <a:srgbClr val="00B0F0"/>
                </a:solidFill>
                <a:latin typeface="Times New Roman" pitchFamily="18" charset="0"/>
                <a:ea typeface="仿宋" pitchFamily="49" charset="-122"/>
                <a:cs typeface="Times New Roman" pitchFamily="18" charset="0"/>
              </a:rPr>
              <a:t>或者字符相同，</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en-US" sz="1800" smtClean="0">
                <a:solidFill>
                  <a:srgbClr val="00B0F0"/>
                </a:solidFill>
                <a:latin typeface="Times New Roman" pitchFamily="18" charset="0"/>
                <a:ea typeface="仿宋" pitchFamily="49" charset="-122"/>
                <a:cs typeface="Times New Roman" pitchFamily="18" charset="0"/>
              </a:rPr>
              <a:t>均</a:t>
            </a:r>
            <a:r>
              <a:rPr lang="zh-CN" altLang="zh-CN" sz="1800" smtClean="0">
                <a:solidFill>
                  <a:srgbClr val="00B0F0"/>
                </a:solidFill>
                <a:latin typeface="Times New Roman" pitchFamily="18" charset="0"/>
                <a:ea typeface="仿宋" pitchFamily="49" charset="-122"/>
                <a:cs typeface="Times New Roman" pitchFamily="18" charset="0"/>
              </a:rPr>
              <a:t>后移</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j=next[j];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比较字符不相同，</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寻找之前匹配的位置</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if (j&gt;=m) return i-t.size();		</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超界说明</a:t>
            </a:r>
            <a:r>
              <a:rPr lang="en-US"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是</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的子串</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return -1;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否则说明</a:t>
            </a:r>
            <a:r>
              <a:rPr lang="en-US"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不是</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的子串</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642910" y="5715016"/>
            <a:ext cx="535785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楷体" pitchFamily="49" charset="-122"/>
                <a:cs typeface="Times New Roman" pitchFamily="18" charset="0"/>
              </a:rPr>
              <a:t>平均时间复杂度为</a:t>
            </a:r>
            <a:r>
              <a:rPr lang="en-US" altLang="zh-CN" sz="2000" smtClean="0">
                <a:solidFill>
                  <a:srgbClr val="0000FF"/>
                </a:solidFill>
                <a:ea typeface="楷体" pitchFamily="49" charset="-122"/>
                <a:cs typeface="Times New Roman" pitchFamily="18" charset="0"/>
              </a:rPr>
              <a:t>O(</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m</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a:t>
            </a:r>
            <a:endParaRPr lang="zh-CN" altLang="en-US" sz="2000" smtClean="0">
              <a:solidFill>
                <a:srgbClr val="0000FF"/>
              </a:solidFill>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26</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497"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495" name="Rectangle 39"/>
          <p:cNvSpPr>
            <a:spLocks noChangeArrowheads="1"/>
          </p:cNvSpPr>
          <p:nvPr/>
        </p:nvSpPr>
        <p:spPr bwMode="auto">
          <a:xfrm>
            <a:off x="767624" y="1293936"/>
            <a:ext cx="1304046" cy="290641"/>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a:t>
            </a: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 b c</a:t>
            </a:r>
          </a:p>
        </p:txBody>
      </p:sp>
      <p:sp>
        <p:nvSpPr>
          <p:cNvPr id="19494" name="Rectangle 38"/>
          <p:cNvSpPr>
            <a:spLocks noChangeArrowheads="1"/>
          </p:cNvSpPr>
          <p:nvPr/>
        </p:nvSpPr>
        <p:spPr bwMode="auto">
          <a:xfrm>
            <a:off x="500034" y="1323393"/>
            <a:ext cx="150319"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93" name="Rectangle 37"/>
          <p:cNvSpPr>
            <a:spLocks noChangeArrowheads="1"/>
          </p:cNvSpPr>
          <p:nvPr/>
        </p:nvSpPr>
        <p:spPr bwMode="auto">
          <a:xfrm>
            <a:off x="767624" y="1863436"/>
            <a:ext cx="736671" cy="290641"/>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t>
            </a: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b</a:t>
            </a:r>
          </a:p>
        </p:txBody>
      </p:sp>
      <p:sp>
        <p:nvSpPr>
          <p:cNvPr id="19492" name="Rectangle 36"/>
          <p:cNvSpPr>
            <a:spLocks noChangeArrowheads="1"/>
          </p:cNvSpPr>
          <p:nvPr/>
        </p:nvSpPr>
        <p:spPr bwMode="auto">
          <a:xfrm>
            <a:off x="500034" y="1892893"/>
            <a:ext cx="150319"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91" name="Rectangle 35"/>
          <p:cNvSpPr>
            <a:spLocks noChangeArrowheads="1"/>
          </p:cNvSpPr>
          <p:nvPr/>
        </p:nvSpPr>
        <p:spPr bwMode="auto">
          <a:xfrm>
            <a:off x="1524676" y="2776860"/>
            <a:ext cx="1761440"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）从</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0</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开始</a:t>
            </a:r>
          </a:p>
        </p:txBody>
      </p:sp>
      <p:sp>
        <p:nvSpPr>
          <p:cNvPr id="19490" name="AutoShape 34"/>
          <p:cNvSpPr>
            <a:spLocks noChangeShapeType="1"/>
          </p:cNvSpPr>
          <p:nvPr/>
        </p:nvSpPr>
        <p:spPr bwMode="auto">
          <a:xfrm>
            <a:off x="900099" y="1577116"/>
            <a:ext cx="0" cy="35348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89" name="AutoShape 33"/>
          <p:cNvSpPr>
            <a:spLocks noChangeShapeType="1"/>
          </p:cNvSpPr>
          <p:nvPr/>
        </p:nvSpPr>
        <p:spPr bwMode="auto">
          <a:xfrm>
            <a:off x="1183331" y="1577116"/>
            <a:ext cx="1066" cy="35348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88" name="AutoShape 32"/>
          <p:cNvSpPr>
            <a:spLocks noChangeShapeType="1"/>
          </p:cNvSpPr>
          <p:nvPr/>
        </p:nvSpPr>
        <p:spPr bwMode="auto">
          <a:xfrm>
            <a:off x="1109840" y="1713206"/>
            <a:ext cx="120469" cy="11095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87" name="AutoShape 31"/>
          <p:cNvSpPr>
            <a:spLocks noChangeShapeType="1"/>
          </p:cNvSpPr>
          <p:nvPr/>
        </p:nvSpPr>
        <p:spPr bwMode="auto">
          <a:xfrm>
            <a:off x="1040683" y="1577116"/>
            <a:ext cx="1066" cy="35348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79" name="Rectangle 23"/>
          <p:cNvSpPr>
            <a:spLocks noChangeArrowheads="1"/>
          </p:cNvSpPr>
          <p:nvPr/>
        </p:nvSpPr>
        <p:spPr bwMode="auto">
          <a:xfrm>
            <a:off x="1101311" y="2301362"/>
            <a:ext cx="150319" cy="261185"/>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78" name="Rectangle 22"/>
          <p:cNvSpPr>
            <a:spLocks noChangeArrowheads="1"/>
          </p:cNvSpPr>
          <p:nvPr/>
        </p:nvSpPr>
        <p:spPr bwMode="auto">
          <a:xfrm>
            <a:off x="1072527" y="949290"/>
            <a:ext cx="150319"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77" name="AutoShape 21"/>
          <p:cNvSpPr>
            <a:spLocks noChangeShapeType="1"/>
          </p:cNvSpPr>
          <p:nvPr/>
        </p:nvSpPr>
        <p:spPr bwMode="auto">
          <a:xfrm>
            <a:off x="1166343" y="1153524"/>
            <a:ext cx="1066" cy="2228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76" name="AutoShape 20"/>
          <p:cNvSpPr>
            <a:spLocks noChangeShapeType="1"/>
          </p:cNvSpPr>
          <p:nvPr/>
        </p:nvSpPr>
        <p:spPr bwMode="auto">
          <a:xfrm flipV="1">
            <a:off x="1174872" y="2142294"/>
            <a:ext cx="1066" cy="2228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nvGrpSpPr>
          <p:cNvPr id="46" name="组合 45"/>
          <p:cNvGrpSpPr/>
          <p:nvPr/>
        </p:nvGrpSpPr>
        <p:grpSpPr>
          <a:xfrm>
            <a:off x="3000364" y="3429000"/>
            <a:ext cx="2380084" cy="2071702"/>
            <a:chOff x="3000364" y="3429000"/>
            <a:chExt cx="2380084" cy="2071702"/>
          </a:xfrm>
        </p:grpSpPr>
        <p:sp>
          <p:nvSpPr>
            <p:cNvPr id="19470" name="Rectangle 14"/>
            <p:cNvSpPr>
              <a:spLocks noChangeArrowheads="1"/>
            </p:cNvSpPr>
            <p:nvPr/>
          </p:nvSpPr>
          <p:spPr bwMode="auto">
            <a:xfrm>
              <a:off x="3787964" y="3782482"/>
              <a:ext cx="1284101" cy="290641"/>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 a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b c</a:t>
              </a:r>
            </a:p>
          </p:txBody>
        </p:sp>
        <p:sp>
          <p:nvSpPr>
            <p:cNvPr id="19469" name="Rectangle 13"/>
            <p:cNvSpPr>
              <a:spLocks noChangeArrowheads="1"/>
            </p:cNvSpPr>
            <p:nvPr/>
          </p:nvSpPr>
          <p:spPr bwMode="auto">
            <a:xfrm>
              <a:off x="3520376" y="3811939"/>
              <a:ext cx="150319"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68" name="Rectangle 12"/>
            <p:cNvSpPr>
              <a:spLocks noChangeArrowheads="1"/>
            </p:cNvSpPr>
            <p:nvPr/>
          </p:nvSpPr>
          <p:spPr bwMode="auto">
            <a:xfrm>
              <a:off x="4104176" y="4351983"/>
              <a:ext cx="736671" cy="290641"/>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b</a:t>
              </a:r>
            </a:p>
          </p:txBody>
        </p:sp>
        <p:sp>
          <p:nvSpPr>
            <p:cNvPr id="19467" name="Rectangle 11"/>
            <p:cNvSpPr>
              <a:spLocks noChangeArrowheads="1"/>
            </p:cNvSpPr>
            <p:nvPr/>
          </p:nvSpPr>
          <p:spPr bwMode="auto">
            <a:xfrm>
              <a:off x="3520376" y="4381439"/>
              <a:ext cx="150319"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66" name="AutoShape 10"/>
            <p:cNvSpPr>
              <a:spLocks noChangeShapeType="1"/>
            </p:cNvSpPr>
            <p:nvPr/>
          </p:nvSpPr>
          <p:spPr bwMode="auto">
            <a:xfrm>
              <a:off x="4529478" y="4065663"/>
              <a:ext cx="1066" cy="35348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65" name="AutoShape 9"/>
            <p:cNvSpPr>
              <a:spLocks noChangeShapeType="1"/>
            </p:cNvSpPr>
            <p:nvPr/>
          </p:nvSpPr>
          <p:spPr bwMode="auto">
            <a:xfrm>
              <a:off x="4386260" y="4065663"/>
              <a:ext cx="0" cy="35348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64" name="Rectangle 8"/>
            <p:cNvSpPr>
              <a:spLocks noChangeArrowheads="1"/>
            </p:cNvSpPr>
            <p:nvPr/>
          </p:nvSpPr>
          <p:spPr bwMode="auto">
            <a:xfrm>
              <a:off x="4600906" y="4781071"/>
              <a:ext cx="150319" cy="261185"/>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63" name="Rectangle 7"/>
            <p:cNvSpPr>
              <a:spLocks noChangeArrowheads="1"/>
            </p:cNvSpPr>
            <p:nvPr/>
          </p:nvSpPr>
          <p:spPr bwMode="auto">
            <a:xfrm>
              <a:off x="4610222" y="3429000"/>
              <a:ext cx="150319"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62" name="AutoShape 6"/>
            <p:cNvSpPr>
              <a:spLocks noChangeShapeType="1"/>
            </p:cNvSpPr>
            <p:nvPr/>
          </p:nvSpPr>
          <p:spPr bwMode="auto">
            <a:xfrm>
              <a:off x="4704038" y="3633234"/>
              <a:ext cx="1066" cy="2228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61" name="AutoShape 5"/>
            <p:cNvSpPr>
              <a:spLocks noChangeShapeType="1"/>
            </p:cNvSpPr>
            <p:nvPr/>
          </p:nvSpPr>
          <p:spPr bwMode="auto">
            <a:xfrm flipV="1">
              <a:off x="4674467" y="4622004"/>
              <a:ext cx="1066" cy="2228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60" name="Rectangle 4"/>
            <p:cNvSpPr>
              <a:spLocks noChangeArrowheads="1"/>
            </p:cNvSpPr>
            <p:nvPr/>
          </p:nvSpPr>
          <p:spPr bwMode="auto">
            <a:xfrm>
              <a:off x="3000364" y="5239517"/>
              <a:ext cx="2380084"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c</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）从</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3</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1</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开始，成功</a:t>
              </a:r>
            </a:p>
          </p:txBody>
        </p:sp>
      </p:grpSp>
      <p:sp>
        <p:nvSpPr>
          <p:cNvPr id="19459" name="Rectangle 3"/>
          <p:cNvSpPr>
            <a:spLocks noChangeArrowheads="1"/>
          </p:cNvSpPr>
          <p:nvPr/>
        </p:nvSpPr>
        <p:spPr bwMode="auto">
          <a:xfrm>
            <a:off x="1815623" y="1588505"/>
            <a:ext cx="2542063" cy="5331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失败处为</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修改为</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=next[2]=1</a:t>
            </a:r>
          </a:p>
        </p:txBody>
      </p:sp>
      <p:grpSp>
        <p:nvGrpSpPr>
          <p:cNvPr id="45" name="组合 44"/>
          <p:cNvGrpSpPr/>
          <p:nvPr/>
        </p:nvGrpSpPr>
        <p:grpSpPr>
          <a:xfrm>
            <a:off x="4795327" y="928670"/>
            <a:ext cx="3991515" cy="2109375"/>
            <a:chOff x="4795327" y="928670"/>
            <a:chExt cx="3991515" cy="2109375"/>
          </a:xfrm>
        </p:grpSpPr>
        <p:sp>
          <p:nvSpPr>
            <p:cNvPr id="19486" name="Rectangle 30"/>
            <p:cNvSpPr>
              <a:spLocks noChangeArrowheads="1"/>
            </p:cNvSpPr>
            <p:nvPr/>
          </p:nvSpPr>
          <p:spPr bwMode="auto">
            <a:xfrm>
              <a:off x="5062916" y="1282153"/>
              <a:ext cx="1223595" cy="290641"/>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t>
              </a: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b c</a:t>
              </a:r>
            </a:p>
          </p:txBody>
        </p:sp>
        <p:sp>
          <p:nvSpPr>
            <p:cNvPr id="19485" name="Rectangle 29"/>
            <p:cNvSpPr>
              <a:spLocks noChangeArrowheads="1"/>
            </p:cNvSpPr>
            <p:nvPr/>
          </p:nvSpPr>
          <p:spPr bwMode="auto">
            <a:xfrm>
              <a:off x="4795327" y="1311610"/>
              <a:ext cx="150319"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84" name="Rectangle 28"/>
            <p:cNvSpPr>
              <a:spLocks noChangeArrowheads="1"/>
            </p:cNvSpPr>
            <p:nvPr/>
          </p:nvSpPr>
          <p:spPr bwMode="auto">
            <a:xfrm>
              <a:off x="5235415" y="1851653"/>
              <a:ext cx="736671" cy="290641"/>
            </a:xfrm>
            <a:prstGeom prst="rect">
              <a:avLst/>
            </a:prstGeom>
            <a:solidFill>
              <a:srgbClr val="FFFFFF"/>
            </a:solidFill>
            <a:ln w="9525">
              <a:noFill/>
              <a:miter lim="800000"/>
              <a:headEnd/>
              <a:tailEnd/>
            </a:ln>
          </p:spPr>
          <p:txBody>
            <a:bodyPr vert="horz" wrap="square" lIns="72000" tIns="18000" rIns="72000" bIns="1800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a:t>
              </a: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b</a:t>
              </a:r>
            </a:p>
          </p:txBody>
        </p:sp>
        <p:sp>
          <p:nvSpPr>
            <p:cNvPr id="19483" name="Rectangle 27"/>
            <p:cNvSpPr>
              <a:spLocks noChangeArrowheads="1"/>
            </p:cNvSpPr>
            <p:nvPr/>
          </p:nvSpPr>
          <p:spPr bwMode="auto">
            <a:xfrm>
              <a:off x="4795327" y="1881110"/>
              <a:ext cx="150319"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82" name="AutoShape 26"/>
            <p:cNvSpPr>
              <a:spLocks noChangeShapeType="1"/>
            </p:cNvSpPr>
            <p:nvPr/>
          </p:nvSpPr>
          <p:spPr bwMode="auto">
            <a:xfrm>
              <a:off x="5651122" y="1565333"/>
              <a:ext cx="1066" cy="35348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81" name="AutoShape 25"/>
            <p:cNvSpPr>
              <a:spLocks noChangeShapeType="1"/>
            </p:cNvSpPr>
            <p:nvPr/>
          </p:nvSpPr>
          <p:spPr bwMode="auto">
            <a:xfrm>
              <a:off x="5587156" y="1701423"/>
              <a:ext cx="120469" cy="11095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80" name="AutoShape 24"/>
            <p:cNvSpPr>
              <a:spLocks noChangeShapeType="1"/>
            </p:cNvSpPr>
            <p:nvPr/>
          </p:nvSpPr>
          <p:spPr bwMode="auto">
            <a:xfrm>
              <a:off x="5498810" y="1565333"/>
              <a:ext cx="1066" cy="35348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75" name="Rectangle 19"/>
            <p:cNvSpPr>
              <a:spLocks noChangeArrowheads="1"/>
            </p:cNvSpPr>
            <p:nvPr/>
          </p:nvSpPr>
          <p:spPr bwMode="auto">
            <a:xfrm>
              <a:off x="5550122" y="2280742"/>
              <a:ext cx="150319" cy="261185"/>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74" name="Rectangle 18"/>
            <p:cNvSpPr>
              <a:spLocks noChangeArrowheads="1"/>
            </p:cNvSpPr>
            <p:nvPr/>
          </p:nvSpPr>
          <p:spPr bwMode="auto">
            <a:xfrm>
              <a:off x="5521337" y="928670"/>
              <a:ext cx="150319"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473" name="AutoShape 17"/>
            <p:cNvSpPr>
              <a:spLocks noChangeShapeType="1"/>
            </p:cNvSpPr>
            <p:nvPr/>
          </p:nvSpPr>
          <p:spPr bwMode="auto">
            <a:xfrm>
              <a:off x="5634204" y="1132905"/>
              <a:ext cx="1066" cy="2228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72" name="AutoShape 16"/>
            <p:cNvSpPr>
              <a:spLocks noChangeShapeType="1"/>
            </p:cNvSpPr>
            <p:nvPr/>
          </p:nvSpPr>
          <p:spPr bwMode="auto">
            <a:xfrm flipV="1">
              <a:off x="5623682" y="2121675"/>
              <a:ext cx="1066" cy="22289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471" name="Rectangle 15"/>
            <p:cNvSpPr>
              <a:spLocks noChangeArrowheads="1"/>
            </p:cNvSpPr>
            <p:nvPr/>
          </p:nvSpPr>
          <p:spPr bwMode="auto">
            <a:xfrm>
              <a:off x="5550258" y="2776860"/>
              <a:ext cx="1736386" cy="2611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b</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）从</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s</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1</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开始</a:t>
              </a:r>
            </a:p>
          </p:txBody>
        </p:sp>
        <p:sp>
          <p:nvSpPr>
            <p:cNvPr id="19458" name="Rectangle 2"/>
            <p:cNvSpPr>
              <a:spLocks noChangeArrowheads="1"/>
            </p:cNvSpPr>
            <p:nvPr/>
          </p:nvSpPr>
          <p:spPr bwMode="auto">
            <a:xfrm>
              <a:off x="6343296" y="1588505"/>
              <a:ext cx="2443546" cy="5331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失败处为</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修改为</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=next[2]=1</a:t>
              </a:r>
            </a:p>
          </p:txBody>
        </p:sp>
      </p:grpSp>
      <p:sp>
        <p:nvSpPr>
          <p:cNvPr id="48" name="灯片编号占位符 47"/>
          <p:cNvSpPr>
            <a:spLocks noGrp="1"/>
          </p:cNvSpPr>
          <p:nvPr>
            <p:ph type="sldNum" sz="quarter" idx="12"/>
          </p:nvPr>
        </p:nvSpPr>
        <p:spPr/>
        <p:txBody>
          <a:bodyPr/>
          <a:lstStyle/>
          <a:p>
            <a:fld id="{7AF016A1-9F15-429F-9EFD-84004B73C732}" type="slidenum">
              <a:rPr lang="en-US" altLang="zh-CN" smtClean="0"/>
              <a:pPr/>
              <a:t>27</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857232"/>
            <a:ext cx="7786742" cy="124649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smtClean="0">
                <a:solidFill>
                  <a:srgbClr val="FF0000"/>
                </a:solidFill>
                <a:latin typeface="+mj-lt"/>
                <a:ea typeface="楷体" pitchFamily="49" charset="-122"/>
                <a:cs typeface="Times New Roman" pitchFamily="18" charset="0"/>
              </a:rPr>
              <a:t>【例</a:t>
            </a:r>
            <a:r>
              <a:rPr lang="en-US" altLang="zh-CN" sz="2000" smtClean="0">
                <a:solidFill>
                  <a:srgbClr val="FF0000"/>
                </a:solidFill>
                <a:latin typeface="+mj-lt"/>
                <a:ea typeface="楷体" pitchFamily="49" charset="-122"/>
                <a:cs typeface="Times New Roman" pitchFamily="18" charset="0"/>
              </a:rPr>
              <a:t>3-3</a:t>
            </a:r>
            <a:r>
              <a:rPr lang="zh-CN" altLang="zh-CN" sz="2000" smtClean="0">
                <a:solidFill>
                  <a:srgbClr val="FF0000"/>
                </a:solidFill>
                <a:latin typeface="+mj-lt"/>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有两个字符串</a:t>
            </a:r>
            <a:r>
              <a:rPr lang="en-US" altLang="zh-CN" sz="2000"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，设计一个算法求</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在</a:t>
            </a:r>
            <a:r>
              <a:rPr lang="en-US" altLang="zh-CN" sz="2000"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中出现的次数。</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例如，</a:t>
            </a:r>
            <a:r>
              <a:rPr lang="en-US" altLang="zh-CN" sz="2000" smtClean="0">
                <a:solidFill>
                  <a:srgbClr val="0000FF"/>
                </a:solidFill>
                <a:latin typeface="Times New Roman" pitchFamily="18" charset="0"/>
                <a:ea typeface="楷体" pitchFamily="49" charset="-122"/>
                <a:cs typeface="Times New Roman" pitchFamily="18" charset="0"/>
              </a:rPr>
              <a:t>s="</a:t>
            </a:r>
            <a:r>
              <a:rPr lang="en-US" altLang="zh-CN" sz="2000" smtClean="0">
                <a:solidFill>
                  <a:srgbClr val="FF0000"/>
                </a:solidFill>
                <a:latin typeface="Times New Roman" pitchFamily="18" charset="0"/>
                <a:ea typeface="楷体" pitchFamily="49" charset="-122"/>
                <a:cs typeface="Times New Roman" pitchFamily="18" charset="0"/>
              </a:rPr>
              <a:t>aba</a:t>
            </a:r>
            <a:r>
              <a:rPr lang="en-US" altLang="zh-CN" sz="2000" smtClean="0">
                <a:solidFill>
                  <a:srgbClr val="0000FF"/>
                </a:solidFill>
                <a:latin typeface="Times New Roman" pitchFamily="18" charset="0"/>
                <a:ea typeface="楷体" pitchFamily="49" charset="-122"/>
                <a:cs typeface="Times New Roman" pitchFamily="18" charset="0"/>
              </a:rPr>
              <a:t>b</a:t>
            </a:r>
            <a:r>
              <a:rPr lang="en-US" altLang="zh-CN" sz="2000" smtClean="0">
                <a:solidFill>
                  <a:srgbClr val="FF0000"/>
                </a:solidFill>
                <a:latin typeface="Times New Roman" pitchFamily="18" charset="0"/>
                <a:ea typeface="楷体" pitchFamily="49" charset="-122"/>
                <a:cs typeface="Times New Roman" pitchFamily="18" charset="0"/>
              </a:rPr>
              <a:t>aba</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t="</a:t>
            </a:r>
            <a:r>
              <a:rPr lang="en-US" altLang="zh-CN" sz="2000" smtClean="0">
                <a:solidFill>
                  <a:srgbClr val="FF0000"/>
                </a:solidFill>
                <a:latin typeface="Times New Roman" pitchFamily="18" charset="0"/>
                <a:ea typeface="楷体" pitchFamily="49" charset="-122"/>
                <a:cs typeface="Times New Roman" pitchFamily="18" charset="0"/>
              </a:rPr>
              <a:t>aba</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，则</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在</a:t>
            </a:r>
            <a:r>
              <a:rPr lang="en-US" altLang="zh-CN" sz="2000"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中出现</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次（</a:t>
            </a:r>
            <a:r>
              <a:rPr lang="zh-CN" altLang="zh-CN" sz="2000" smtClean="0">
                <a:solidFill>
                  <a:srgbClr val="FF00FF"/>
                </a:solidFill>
                <a:latin typeface="Times New Roman" pitchFamily="18" charset="0"/>
                <a:ea typeface="楷体" pitchFamily="49" charset="-122"/>
                <a:cs typeface="Times New Roman" pitchFamily="18" charset="0"/>
              </a:rPr>
              <a:t>不</a:t>
            </a:r>
            <a:r>
              <a:rPr lang="zh-CN" altLang="zh-CN" sz="2000" smtClean="0">
                <a:solidFill>
                  <a:srgbClr val="0000FF"/>
                </a:solidFill>
                <a:latin typeface="Times New Roman" pitchFamily="18" charset="0"/>
                <a:ea typeface="楷体" pitchFamily="49" charset="-122"/>
                <a:cs typeface="Times New Roman" pitchFamily="18" charset="0"/>
              </a:rPr>
              <a:t>考虑子串</a:t>
            </a:r>
            <a:r>
              <a:rPr lang="zh-CN" altLang="zh-CN" sz="2000" smtClean="0">
                <a:solidFill>
                  <a:srgbClr val="FF00FF"/>
                </a:solidFill>
                <a:latin typeface="Times New Roman" pitchFamily="18" charset="0"/>
                <a:ea typeface="楷体" pitchFamily="49" charset="-122"/>
                <a:cs typeface="Times New Roman" pitchFamily="18" charset="0"/>
              </a:rPr>
              <a:t>重叠</a:t>
            </a:r>
            <a:r>
              <a:rPr lang="zh-CN" altLang="zh-CN" sz="2000" smtClean="0">
                <a:solidFill>
                  <a:srgbClr val="0000FF"/>
                </a:solidFill>
                <a:latin typeface="Times New Roman" pitchFamily="18" charset="0"/>
                <a:ea typeface="楷体" pitchFamily="49" charset="-122"/>
                <a:cs typeface="Times New Roman" pitchFamily="18" charset="0"/>
              </a:rPr>
              <a:t>的情况）。</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28</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5"/>
          <p:cNvSpPr txBox="1"/>
          <p:nvPr/>
        </p:nvSpPr>
        <p:spPr>
          <a:xfrm>
            <a:off x="357158" y="500042"/>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571472" y="1214422"/>
            <a:ext cx="7858180" cy="22956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spcBef>
                <a:spcPts val="600"/>
              </a:spcBef>
            </a:pPr>
            <a:r>
              <a:rPr lang="zh-CN" altLang="en-US" sz="2000" smtClean="0">
                <a:solidFill>
                  <a:srgbClr val="FF0000"/>
                </a:solidFill>
                <a:latin typeface="Times New Roman" pitchFamily="18" charset="0"/>
                <a:ea typeface="楷体" pitchFamily="49" charset="-122"/>
                <a:cs typeface="Times New Roman" pitchFamily="18" charset="0"/>
              </a:rPr>
              <a:t>解法</a:t>
            </a:r>
            <a:r>
              <a:rPr lang="en-US" altLang="zh-CN" sz="2000" smtClean="0">
                <a:solidFill>
                  <a:srgbClr val="FF0000"/>
                </a:solidFill>
                <a:latin typeface="Times New Roman" pitchFamily="18" charset="0"/>
                <a:ea typeface="楷体" pitchFamily="49" charset="-122"/>
                <a:cs typeface="Times New Roman" pitchFamily="18" charset="0"/>
              </a:rPr>
              <a:t>1</a:t>
            </a:r>
            <a:r>
              <a:rPr lang="zh-CN" altLang="en-US"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采用</a:t>
            </a:r>
            <a:r>
              <a:rPr lang="en-US" altLang="zh-CN" sz="2000" smtClean="0">
                <a:solidFill>
                  <a:srgbClr val="0000FF"/>
                </a:solidFill>
                <a:latin typeface="Times New Roman" pitchFamily="18" charset="0"/>
                <a:ea typeface="楷体" pitchFamily="49" charset="-122"/>
                <a:cs typeface="Times New Roman" pitchFamily="18" charset="0"/>
              </a:rPr>
              <a:t>BF</a:t>
            </a:r>
            <a:r>
              <a:rPr lang="zh-CN" altLang="zh-CN" sz="2000" smtClean="0">
                <a:solidFill>
                  <a:srgbClr val="0000FF"/>
                </a:solidFill>
                <a:latin typeface="Times New Roman" pitchFamily="18" charset="0"/>
                <a:ea typeface="楷体" pitchFamily="49" charset="-122"/>
                <a:cs typeface="Times New Roman" pitchFamily="18" charset="0"/>
              </a:rPr>
              <a:t>算法思路。</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用</a:t>
            </a:r>
            <a:r>
              <a:rPr lang="en-US" altLang="zh-CN" sz="2000" smtClean="0">
                <a:solidFill>
                  <a:srgbClr val="0000FF"/>
                </a:solidFill>
                <a:latin typeface="Times New Roman" pitchFamily="18" charset="0"/>
                <a:ea typeface="楷体" pitchFamily="49" charset="-122"/>
                <a:cs typeface="Times New Roman" pitchFamily="18" charset="0"/>
              </a:rPr>
              <a:t>cnt</a:t>
            </a:r>
            <a:r>
              <a:rPr lang="zh-CN" altLang="zh-CN" sz="2000" smtClean="0">
                <a:solidFill>
                  <a:srgbClr val="0000FF"/>
                </a:solidFill>
                <a:latin typeface="Times New Roman" pitchFamily="18" charset="0"/>
                <a:ea typeface="楷体" pitchFamily="49" charset="-122"/>
                <a:cs typeface="Times New Roman" pitchFamily="18" charset="0"/>
              </a:rPr>
              <a:t>记录</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在</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中出现的次数（初始时为</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当在</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中找到</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的一次出现时置</a:t>
            </a:r>
            <a:r>
              <a:rPr lang="en-US" altLang="zh-CN" sz="2000" smtClean="0">
                <a:solidFill>
                  <a:srgbClr val="0000FF"/>
                </a:solidFill>
                <a:latin typeface="Times New Roman" pitchFamily="18" charset="0"/>
                <a:ea typeface="楷体" pitchFamily="49" charset="-122"/>
                <a:cs typeface="Times New Roman" pitchFamily="18" charset="0"/>
              </a:rPr>
              <a:t>cnt++</a:t>
            </a:r>
            <a:r>
              <a:rPr lang="zh-CN" altLang="zh-CN" sz="2000" smtClean="0">
                <a:solidFill>
                  <a:srgbClr val="0000FF"/>
                </a:solidFill>
                <a:latin typeface="Times New Roman" pitchFamily="18" charset="0"/>
                <a:ea typeface="楷体" pitchFamily="49" charset="-122"/>
                <a:cs typeface="Times New Roman" pitchFamily="18" charset="0"/>
              </a:rPr>
              <a:t>，此时</a:t>
            </a:r>
            <a:r>
              <a:rPr lang="en-US" altLang="zh-CN" sz="2000" i="1" smtClean="0">
                <a:solidFill>
                  <a:srgbClr val="0000FF"/>
                </a:solidFill>
                <a:latin typeface="Times New Roman" pitchFamily="18" charset="0"/>
                <a:ea typeface="楷体" pitchFamily="49" charset="-122"/>
                <a:cs typeface="Times New Roman" pitchFamily="18" charset="0"/>
              </a:rPr>
              <a:t>j</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的长度，</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指向</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中本次出现</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子串的下一个字符，所以为了继续查找</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子串的下一次出现，只需要置</a:t>
            </a:r>
            <a:r>
              <a:rPr lang="en-US" altLang="zh-CN" sz="2000" i="1" smtClean="0">
                <a:solidFill>
                  <a:srgbClr val="0000FF"/>
                </a:solidFill>
                <a:latin typeface="Times New Roman" pitchFamily="18" charset="0"/>
                <a:ea typeface="楷体" pitchFamily="49" charset="-122"/>
                <a:cs typeface="Times New Roman" pitchFamily="18" charset="0"/>
              </a:rPr>
              <a:t>j</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即可。</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29</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928670"/>
            <a:ext cx="2143140"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常用的列举方法</a:t>
            </a:r>
            <a:endParaRPr lang="zh-CN"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0" name="TextBox 9"/>
          <p:cNvSpPr txBox="1"/>
          <p:nvPr/>
        </p:nvSpPr>
        <p:spPr>
          <a:xfrm>
            <a:off x="642910" y="1785926"/>
            <a:ext cx="7643866" cy="244524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80000" bIns="108000" rtlCol="0">
            <a:spAutoFit/>
          </a:bodyPr>
          <a:lstStyle/>
          <a:p>
            <a:pPr marL="457200" indent="-457200" algn="l">
              <a:lnSpc>
                <a:spcPct val="100000"/>
              </a:lnSpc>
              <a:buBlip>
                <a:blip r:embed="rId2"/>
              </a:buBlip>
            </a:pPr>
            <a:r>
              <a:rPr lang="zh-CN" altLang="zh-CN" sz="2000" smtClean="0">
                <a:solidFill>
                  <a:srgbClr val="FF0000"/>
                </a:solidFill>
                <a:latin typeface="Times New Roman" pitchFamily="18" charset="0"/>
                <a:ea typeface="楷体" pitchFamily="49" charset="-122"/>
                <a:cs typeface="Times New Roman" pitchFamily="18" charset="0"/>
              </a:rPr>
              <a:t>顺序列举</a:t>
            </a:r>
            <a:r>
              <a:rPr lang="zh-CN" altLang="zh-CN" sz="2000" smtClean="0">
                <a:solidFill>
                  <a:srgbClr val="0000FF"/>
                </a:solidFill>
                <a:latin typeface="Times New Roman" pitchFamily="18" charset="0"/>
                <a:ea typeface="楷体" pitchFamily="49" charset="-122"/>
                <a:cs typeface="Times New Roman" pitchFamily="18" charset="0"/>
              </a:rPr>
              <a:t>。是指答案范围内的各种情况很容易与自然数对应甚至就是自然数，可以按自然数的变化顺序去列举。</a:t>
            </a:r>
          </a:p>
          <a:p>
            <a:pPr marL="457200" indent="-457200" algn="l">
              <a:lnSpc>
                <a:spcPct val="100000"/>
              </a:lnSpc>
              <a:buBlip>
                <a:blip r:embed="rId2"/>
              </a:buBlip>
            </a:pPr>
            <a:r>
              <a:rPr lang="zh-CN" altLang="zh-CN" sz="2000" smtClean="0">
                <a:solidFill>
                  <a:srgbClr val="FF0000"/>
                </a:solidFill>
                <a:latin typeface="Times New Roman" pitchFamily="18" charset="0"/>
                <a:ea typeface="楷体" pitchFamily="49" charset="-122"/>
                <a:cs typeface="Times New Roman" pitchFamily="18" charset="0"/>
              </a:rPr>
              <a:t>排列列举</a:t>
            </a:r>
            <a:r>
              <a:rPr lang="zh-CN" altLang="zh-CN" sz="2000" smtClean="0">
                <a:solidFill>
                  <a:srgbClr val="0000FF"/>
                </a:solidFill>
                <a:latin typeface="Times New Roman" pitchFamily="18" charset="0"/>
                <a:ea typeface="楷体" pitchFamily="49" charset="-122"/>
                <a:cs typeface="Times New Roman" pitchFamily="18" charset="0"/>
              </a:rPr>
              <a:t>。有时答案的数据形式是一组数的排列，列举出所有答案所在范围内的排列，为排列列举。</a:t>
            </a:r>
          </a:p>
          <a:p>
            <a:pPr marL="457200" indent="-457200" algn="l">
              <a:lnSpc>
                <a:spcPct val="100000"/>
              </a:lnSpc>
              <a:buBlip>
                <a:blip r:embed="rId2"/>
              </a:buBlip>
            </a:pPr>
            <a:r>
              <a:rPr lang="zh-CN" altLang="zh-CN" sz="2000" smtClean="0">
                <a:solidFill>
                  <a:srgbClr val="FF0000"/>
                </a:solidFill>
                <a:latin typeface="Times New Roman" pitchFamily="18" charset="0"/>
                <a:ea typeface="楷体" pitchFamily="49" charset="-122"/>
                <a:cs typeface="Times New Roman" pitchFamily="18" charset="0"/>
              </a:rPr>
              <a:t>组合列举</a:t>
            </a:r>
            <a:r>
              <a:rPr lang="zh-CN" altLang="zh-CN" sz="2000" smtClean="0">
                <a:solidFill>
                  <a:srgbClr val="0000FF"/>
                </a:solidFill>
                <a:latin typeface="Times New Roman" pitchFamily="18" charset="0"/>
                <a:ea typeface="楷体" pitchFamily="49" charset="-122"/>
                <a:cs typeface="Times New Roman" pitchFamily="18" charset="0"/>
              </a:rPr>
              <a:t>。当答案的数据形式为一些元素的组合时，往往需要用组合列举。组合是无序的。</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285728"/>
            <a:ext cx="8786874" cy="594186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Count1</a:t>
            </a:r>
            <a:r>
              <a:rPr lang="en-US" altLang="zh-CN" sz="1800" smtClean="0">
                <a:solidFill>
                  <a:srgbClr val="0000FF"/>
                </a:solidFill>
                <a:latin typeface="Times New Roman" pitchFamily="18" charset="0"/>
                <a:ea typeface="仿宋" pitchFamily="49" charset="-122"/>
                <a:cs typeface="Times New Roman" pitchFamily="18" charset="0"/>
              </a:rPr>
              <a:t>(string s,string 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解法</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cnt=0;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累计出现次数</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n=s.size(),m=t.size();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i=0,j=0;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 (i&lt;n &amp;&amp; j&lt;m)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(s[i]==t[j])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比较的两个字符相同时</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比较的两个字符不相同时</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i=i-j+1; 					</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回退</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j=0; 						</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从</a:t>
            </a:r>
            <a:r>
              <a:rPr lang="en-US" altLang="zh-CN" sz="1800" smtClean="0">
                <a:solidFill>
                  <a:srgbClr val="00B0F0"/>
                </a:solidFill>
                <a:latin typeface="Times New Roman" pitchFamily="18" charset="0"/>
                <a:ea typeface="仿宋" pitchFamily="49" charset="-122"/>
                <a:cs typeface="Times New Roman" pitchFamily="18" charset="0"/>
              </a:rPr>
              <a:t>0</a:t>
            </a:r>
            <a:r>
              <a:rPr lang="zh-CN" altLang="zh-CN" sz="1800" smtClean="0">
                <a:solidFill>
                  <a:srgbClr val="00B0F0"/>
                </a:solidFill>
                <a:latin typeface="Times New Roman" pitchFamily="18" charset="0"/>
                <a:ea typeface="仿宋" pitchFamily="49" charset="-122"/>
                <a:cs typeface="Times New Roman" pitchFamily="18" charset="0"/>
              </a:rPr>
              <a:t>开始</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FF00FF"/>
                </a:solidFill>
                <a:latin typeface="Times New Roman" pitchFamily="18" charset="0"/>
                <a:ea typeface="仿宋" pitchFamily="49" charset="-122"/>
                <a:cs typeface="Times New Roman" pitchFamily="18" charset="0"/>
              </a:rPr>
              <a:t>j&gt;=m</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FF00FF"/>
                </a:solidFill>
                <a:latin typeface="Times New Roman" pitchFamily="18" charset="0"/>
                <a:ea typeface="仿宋" pitchFamily="49" charset="-122"/>
                <a:cs typeface="Times New Roman" pitchFamily="18" charset="0"/>
              </a:rPr>
              <a:t>cnt++; </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出现次数增</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FF"/>
                </a:solidFill>
                <a:latin typeface="Times New Roman" pitchFamily="18" charset="0"/>
                <a:ea typeface="仿宋" pitchFamily="49" charset="-122"/>
                <a:cs typeface="Times New Roman" pitchFamily="18" charset="0"/>
              </a:rPr>
              <a:t>j=0; </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从</a:t>
            </a:r>
            <a:r>
              <a:rPr lang="en-US" altLang="zh-CN" sz="1800" smtClean="0">
                <a:solidFill>
                  <a:srgbClr val="00B0F0"/>
                </a:solidFill>
                <a:latin typeface="Times New Roman" pitchFamily="18" charset="0"/>
                <a:ea typeface="仿宋" pitchFamily="49" charset="-122"/>
                <a:cs typeface="Times New Roman" pitchFamily="18" charset="0"/>
              </a:rPr>
              <a:t>0</a:t>
            </a:r>
            <a:r>
              <a:rPr lang="zh-CN" altLang="zh-CN" sz="1800" smtClean="0">
                <a:solidFill>
                  <a:srgbClr val="00B0F0"/>
                </a:solidFill>
                <a:latin typeface="Times New Roman" pitchFamily="18" charset="0"/>
                <a:ea typeface="仿宋" pitchFamily="49" charset="-122"/>
                <a:cs typeface="Times New Roman" pitchFamily="18" charset="0"/>
              </a:rPr>
              <a:t>开始继续比较</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cnt;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30</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00034" y="1142984"/>
            <a:ext cx="7858180" cy="152616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解法</a:t>
            </a:r>
            <a:r>
              <a:rPr lang="en-US" altLang="zh-CN" sz="2000" smtClean="0">
                <a:solidFill>
                  <a:srgbClr val="FF0000"/>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：采用</a:t>
            </a:r>
            <a:r>
              <a:rPr lang="en-US" altLang="zh-CN" sz="2000" smtClean="0">
                <a:solidFill>
                  <a:srgbClr val="0000FF"/>
                </a:solidFill>
                <a:latin typeface="Times New Roman" pitchFamily="18" charset="0"/>
                <a:ea typeface="楷体" pitchFamily="49" charset="-122"/>
                <a:cs typeface="Times New Roman" pitchFamily="18" charset="0"/>
              </a:rPr>
              <a:t>KMP</a:t>
            </a:r>
            <a:r>
              <a:rPr lang="zh-CN" altLang="zh-CN" sz="2000" smtClean="0">
                <a:solidFill>
                  <a:srgbClr val="0000FF"/>
                </a:solidFill>
                <a:latin typeface="Times New Roman" pitchFamily="18" charset="0"/>
                <a:ea typeface="楷体" pitchFamily="49" charset="-122"/>
                <a:cs typeface="Times New Roman" pitchFamily="18" charset="0"/>
              </a:rPr>
              <a:t>算法思路。</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先求出</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的</a:t>
            </a:r>
            <a:r>
              <a:rPr lang="en-US" altLang="zh-CN" sz="2000" smtClean="0">
                <a:solidFill>
                  <a:srgbClr val="0000FF"/>
                </a:solidFill>
                <a:latin typeface="Times New Roman" pitchFamily="18" charset="0"/>
                <a:ea typeface="楷体" pitchFamily="49" charset="-122"/>
                <a:cs typeface="Times New Roman" pitchFamily="18" charset="0"/>
              </a:rPr>
              <a:t>next</a:t>
            </a:r>
            <a:r>
              <a:rPr lang="zh-CN" altLang="zh-CN" sz="2000" smtClean="0">
                <a:solidFill>
                  <a:srgbClr val="0000FF"/>
                </a:solidFill>
                <a:latin typeface="Times New Roman" pitchFamily="18" charset="0"/>
                <a:ea typeface="楷体" pitchFamily="49" charset="-122"/>
                <a:cs typeface="Times New Roman" pitchFamily="18" charset="0"/>
              </a:rPr>
              <a:t>数组（同前面的</a:t>
            </a:r>
            <a:r>
              <a:rPr lang="en-US" altLang="zh-CN" sz="2000" smtClean="0">
                <a:solidFill>
                  <a:srgbClr val="0000FF"/>
                </a:solidFill>
                <a:latin typeface="Times New Roman" pitchFamily="18" charset="0"/>
                <a:ea typeface="楷体" pitchFamily="49" charset="-122"/>
                <a:cs typeface="Times New Roman" pitchFamily="18" charset="0"/>
              </a:rPr>
              <a:t>getnext</a:t>
            </a:r>
            <a:r>
              <a:rPr lang="zh-CN" altLang="zh-CN" sz="2000" smtClean="0">
                <a:solidFill>
                  <a:srgbClr val="0000FF"/>
                </a:solidFill>
                <a:latin typeface="Times New Roman" pitchFamily="18" charset="0"/>
                <a:ea typeface="楷体" pitchFamily="49" charset="-122"/>
                <a:cs typeface="Times New Roman" pitchFamily="18" charset="0"/>
              </a:rPr>
              <a:t>算法）</a:t>
            </a:r>
            <a:r>
              <a:rPr lang="zh-CN" altLang="en-US"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在</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中找到</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的一次出现时置</a:t>
            </a:r>
            <a:r>
              <a:rPr lang="en-US" altLang="zh-CN" sz="2000" smtClean="0">
                <a:solidFill>
                  <a:srgbClr val="0000FF"/>
                </a:solidFill>
                <a:latin typeface="Times New Roman" pitchFamily="18" charset="0"/>
                <a:ea typeface="楷体" pitchFamily="49" charset="-122"/>
                <a:cs typeface="Times New Roman" pitchFamily="18" charset="0"/>
              </a:rPr>
              <a:t>cnt++</a:t>
            </a:r>
            <a:r>
              <a:rPr lang="zh-CN" altLang="zh-CN" sz="2000" smtClean="0">
                <a:solidFill>
                  <a:srgbClr val="0000FF"/>
                </a:solidFill>
                <a:latin typeface="Times New Roman" pitchFamily="18" charset="0"/>
                <a:ea typeface="楷体" pitchFamily="49" charset="-122"/>
                <a:cs typeface="Times New Roman" pitchFamily="18" charset="0"/>
              </a:rPr>
              <a:t>，同样</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不变只需要置</a:t>
            </a:r>
            <a:r>
              <a:rPr lang="en-US" altLang="zh-CN" sz="2000" i="1" smtClean="0">
                <a:solidFill>
                  <a:srgbClr val="0000FF"/>
                </a:solidFill>
                <a:latin typeface="Times New Roman" pitchFamily="18" charset="0"/>
                <a:ea typeface="楷体" pitchFamily="49" charset="-122"/>
                <a:cs typeface="Times New Roman" pitchFamily="18" charset="0"/>
              </a:rPr>
              <a:t>j</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即可。</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31</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357166"/>
            <a:ext cx="8786874" cy="59931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Count2</a:t>
            </a:r>
            <a:r>
              <a:rPr lang="en-US" altLang="zh-CN" sz="1800" smtClean="0">
                <a:solidFill>
                  <a:srgbClr val="0000FF"/>
                </a:solidFill>
                <a:latin typeface="Times New Roman" pitchFamily="18" charset="0"/>
                <a:ea typeface="仿宋" pitchFamily="49" charset="-122"/>
                <a:cs typeface="Times New Roman" pitchFamily="18" charset="0"/>
              </a:rPr>
              <a:t>(string s,string 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解法</a:t>
            </a:r>
            <a:r>
              <a:rPr lang="en-US" altLang="zh-CN" sz="1800" smtClean="0">
                <a:solidFill>
                  <a:srgbClr val="00B0F0"/>
                </a:solidFill>
                <a:latin typeface="Times New Roman" pitchFamily="18" charset="0"/>
                <a:ea typeface="仿宋" pitchFamily="49" charset="-122"/>
                <a:cs typeface="Times New Roman" pitchFamily="18" charset="0"/>
              </a:rPr>
              <a:t>2</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cnt=0;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累计出现次数</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n=s.size(),m=t.size();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vector&lt;int&gt; next(m,-1);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getnext</a:t>
            </a:r>
            <a:r>
              <a:rPr lang="en-US" altLang="zh-CN" sz="1800" smtClean="0">
                <a:solidFill>
                  <a:srgbClr val="0000FF"/>
                </a:solidFill>
                <a:latin typeface="Times New Roman" pitchFamily="18" charset="0"/>
                <a:ea typeface="仿宋" pitchFamily="49" charset="-122"/>
                <a:cs typeface="Times New Roman" pitchFamily="18" charset="0"/>
              </a:rPr>
              <a:t>(t,next);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i=0,j=0;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while(i&lt;n)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(j==-1 || s[i]==t[j])		</a:t>
            </a:r>
            <a:r>
              <a:rPr lang="en-US" altLang="zh-CN" sz="1800" smtClean="0">
                <a:solidFill>
                  <a:srgbClr val="00B0F0"/>
                </a:solidFill>
                <a:latin typeface="Times New Roman" pitchFamily="18" charset="0"/>
                <a:ea typeface="仿宋" pitchFamily="49" charset="-122"/>
                <a:cs typeface="Times New Roman" pitchFamily="18" charset="0"/>
              </a:rPr>
              <a:t>//j=-1</a:t>
            </a:r>
            <a:r>
              <a:rPr lang="zh-CN" altLang="zh-CN" sz="1800" smtClean="0">
                <a:solidFill>
                  <a:srgbClr val="00B0F0"/>
                </a:solidFill>
                <a:latin typeface="Times New Roman" pitchFamily="18" charset="0"/>
                <a:ea typeface="仿宋" pitchFamily="49" charset="-122"/>
                <a:cs typeface="Times New Roman" pitchFamily="18" charset="0"/>
              </a:rPr>
              <a:t>或两字符相同，</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en-US" sz="1800" smtClean="0">
                <a:solidFill>
                  <a:srgbClr val="00B0F0"/>
                </a:solidFill>
                <a:latin typeface="Times New Roman" pitchFamily="18" charset="0"/>
                <a:ea typeface="仿宋" pitchFamily="49" charset="-122"/>
                <a:cs typeface="Times New Roman" pitchFamily="18" charset="0"/>
              </a:rPr>
              <a:t>均</a:t>
            </a:r>
            <a:r>
              <a:rPr lang="zh-CN" altLang="zh-CN" sz="1800" smtClean="0">
                <a:solidFill>
                  <a:srgbClr val="00B0F0"/>
                </a:solidFill>
                <a:latin typeface="Times New Roman" pitchFamily="18" charset="0"/>
                <a:ea typeface="仿宋" pitchFamily="49" charset="-122"/>
                <a:cs typeface="Times New Roman" pitchFamily="18" charset="0"/>
              </a:rPr>
              <a:t>后移</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j=next[j];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两字符不相同，</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寻找之前匹配的位置</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a:t>
            </a:r>
            <a:r>
              <a:rPr lang="en-US" altLang="zh-CN" sz="1800" smtClean="0">
                <a:solidFill>
                  <a:srgbClr val="FF00FF"/>
                </a:solidFill>
                <a:latin typeface="Times New Roman" pitchFamily="18" charset="0"/>
                <a:ea typeface="仿宋" pitchFamily="49" charset="-122"/>
                <a:cs typeface="Times New Roman" pitchFamily="18" charset="0"/>
              </a:rPr>
              <a:t>j&gt;=m</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成功匹配一次</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FF00FF"/>
                </a:solidFill>
                <a:latin typeface="Times New Roman" pitchFamily="18" charset="0"/>
                <a:ea typeface="仿宋" pitchFamily="49" charset="-122"/>
                <a:cs typeface="Times New Roman" pitchFamily="18" charset="0"/>
              </a:rPr>
              <a:t>cnt++;</a:t>
            </a:r>
            <a:endParaRPr lang="zh-CN" altLang="zh-CN" sz="1800" smtClean="0">
              <a:solidFill>
                <a:srgbClr val="FF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FF00FF"/>
                </a:solidFill>
                <a:latin typeface="Times New Roman" pitchFamily="18" charset="0"/>
                <a:ea typeface="仿宋" pitchFamily="49" charset="-122"/>
                <a:cs typeface="Times New Roman" pitchFamily="18" charset="0"/>
              </a:rPr>
              <a:t>             	j=0; </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匹配成功后</a:t>
            </a:r>
            <a:r>
              <a:rPr lang="en-US"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从头开始比较</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cnt;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32</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357166"/>
            <a:ext cx="528641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rPr>
              <a:t>3.1.4  </a:t>
            </a:r>
            <a:r>
              <a:rPr lang="zh-CN" altLang="zh-CN" smtClean="0">
                <a:latin typeface="微软雅黑" pitchFamily="34" charset="-122"/>
                <a:ea typeface="微软雅黑" pitchFamily="34" charset="-122"/>
              </a:rPr>
              <a:t>实战—查找单词（</a:t>
            </a:r>
            <a:r>
              <a:rPr lang="en-US" altLang="zh-CN" smtClean="0">
                <a:latin typeface="微软雅黑" pitchFamily="34" charset="-122"/>
                <a:ea typeface="微软雅黑" pitchFamily="34" charset="-122"/>
              </a:rPr>
              <a:t>POJ1501</a:t>
            </a:r>
            <a:r>
              <a:rPr lang="zh-CN" altLang="zh-CN" smtClean="0">
                <a:latin typeface="微软雅黑" pitchFamily="34" charset="-122"/>
                <a:ea typeface="微软雅黑" pitchFamily="34" charset="-122"/>
              </a:rPr>
              <a:t>）</a:t>
            </a:r>
            <a:endParaRPr lang="zh-CN" altLang="zh-CN"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500034" y="1000108"/>
            <a:ext cx="7786742" cy="532207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输入格式</a:t>
            </a:r>
            <a:r>
              <a:rPr lang="zh-CN" altLang="zh-CN" sz="2000" smtClean="0">
                <a:solidFill>
                  <a:srgbClr val="0000FF"/>
                </a:solidFill>
                <a:latin typeface="Times New Roman" pitchFamily="18" charset="0"/>
                <a:ea typeface="楷体" pitchFamily="49" charset="-122"/>
                <a:cs typeface="Times New Roman" pitchFamily="18" charset="0"/>
              </a:rPr>
              <a:t>：输入的第一行为正方形的字母矩阵的长度</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（以字符为单位，</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mj-ea"/>
                <a:ea typeface="+mj-ea"/>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100</a:t>
            </a:r>
            <a:r>
              <a:rPr lang="zh-CN" altLang="zh-CN" sz="2000" smtClean="0">
                <a:solidFill>
                  <a:srgbClr val="0000FF"/>
                </a:solidFill>
                <a:latin typeface="Times New Roman" pitchFamily="18" charset="0"/>
                <a:ea typeface="楷体" pitchFamily="49" charset="-122"/>
                <a:cs typeface="Times New Roman" pitchFamily="18" charset="0"/>
              </a:rPr>
              <a:t>），接下来的</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行输入字母矩阵，每行仅包含</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个大写字母。随后是一个单词列表，每个单词占一行，最多</a:t>
            </a:r>
            <a:r>
              <a:rPr lang="en-US" altLang="zh-CN" sz="2000" smtClean="0">
                <a:solidFill>
                  <a:srgbClr val="0000FF"/>
                </a:solidFill>
                <a:latin typeface="Times New Roman" pitchFamily="18" charset="0"/>
                <a:ea typeface="楷体" pitchFamily="49" charset="-122"/>
                <a:cs typeface="Times New Roman" pitchFamily="18" charset="0"/>
              </a:rPr>
              <a:t>100 </a:t>
            </a:r>
            <a:r>
              <a:rPr lang="zh-CN" altLang="zh-CN" sz="2000" smtClean="0">
                <a:solidFill>
                  <a:srgbClr val="0000FF"/>
                </a:solidFill>
                <a:latin typeface="Times New Roman" pitchFamily="18" charset="0"/>
                <a:ea typeface="楷体" pitchFamily="49" charset="-122"/>
                <a:cs typeface="Times New Roman" pitchFamily="18" charset="0"/>
              </a:rPr>
              <a:t>个单词，每个单词不超过</a:t>
            </a:r>
            <a:r>
              <a:rPr lang="en-US" altLang="zh-CN" sz="2000" smtClean="0">
                <a:solidFill>
                  <a:srgbClr val="0000FF"/>
                </a:solidFill>
                <a:latin typeface="Times New Roman" pitchFamily="18" charset="0"/>
                <a:ea typeface="楷体" pitchFamily="49" charset="-122"/>
                <a:cs typeface="Times New Roman" pitchFamily="18" charset="0"/>
              </a:rPr>
              <a:t>100</a:t>
            </a:r>
            <a:r>
              <a:rPr lang="zh-CN" altLang="zh-CN" sz="2000" smtClean="0">
                <a:solidFill>
                  <a:srgbClr val="0000FF"/>
                </a:solidFill>
                <a:latin typeface="Times New Roman" pitchFamily="18" charset="0"/>
                <a:ea typeface="楷体" pitchFamily="49" charset="-122"/>
                <a:cs typeface="Times New Roman" pitchFamily="18" charset="0"/>
              </a:rPr>
              <a:t>个字符，并且只包含大写字母。输入的最后一行包含一个</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字符。</a:t>
            </a:r>
          </a:p>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输出格式</a:t>
            </a:r>
            <a:r>
              <a:rPr lang="zh-CN" altLang="zh-CN" sz="2000" smtClean="0">
                <a:solidFill>
                  <a:srgbClr val="0000FF"/>
                </a:solidFill>
                <a:latin typeface="Times New Roman" pitchFamily="18" charset="0"/>
                <a:ea typeface="楷体" pitchFamily="49" charset="-122"/>
                <a:cs typeface="Times New Roman" pitchFamily="18" charset="0"/>
              </a:rPr>
              <a:t>：在字母矩阵中查找单词列表中的每个单词，如果一个单词中的所有字母都可以在字母矩阵中的单个（单向）水平、垂直或对角线中找到，则该单词查找成功。单词不会出现环绕，但在水平或者对角线上可以从右到左。若一个单词查找成功（测试数据保证每个单词最多只能查找成功一次），在一行中输出其在字母矩阵中第一个和最后一个字母的坐标，坐标是逗号分隔的整数对，其中第一个整数指定行号，第二个整数指定列号（行、列号均从</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开始），两组坐标之间一个空格分隔。如果一个单词没有找到，则输出</a:t>
            </a:r>
            <a:r>
              <a:rPr lang="en-US" altLang="zh-CN" sz="2000" smtClean="0">
                <a:solidFill>
                  <a:srgbClr val="0000FF"/>
                </a:solidFill>
                <a:latin typeface="Times New Roman" pitchFamily="18" charset="0"/>
                <a:ea typeface="楷体" pitchFamily="49" charset="-122"/>
                <a:cs typeface="Times New Roman" pitchFamily="18" charset="0"/>
              </a:rPr>
              <a:t>"Not found''</a:t>
            </a:r>
            <a:r>
              <a:rPr lang="zh-CN" altLang="zh-CN" sz="2000" smtClean="0">
                <a:solidFill>
                  <a:srgbClr val="0000FF"/>
                </a:solidFill>
                <a:latin typeface="Times New Roman" pitchFamily="18" charset="0"/>
                <a:ea typeface="楷体" pitchFamily="49" charset="-122"/>
                <a:cs typeface="Times New Roman" pitchFamily="18" charset="0"/>
              </a:rPr>
              <a:t>字符串。</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33</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500042"/>
            <a:ext cx="5357850" cy="555379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52000" tIns="144000" bIns="144000" rtlCol="0">
            <a:spAutoFit/>
          </a:bodyPr>
          <a:lstStyle/>
          <a:p>
            <a:pPr algn="l"/>
            <a:r>
              <a:rPr lang="zh-CN" altLang="zh-CN" sz="1800" smtClean="0">
                <a:solidFill>
                  <a:srgbClr val="FF0000"/>
                </a:solidFill>
                <a:latin typeface="Times New Roman" pitchFamily="18" charset="0"/>
                <a:ea typeface="仿宋" pitchFamily="49" charset="-122"/>
                <a:cs typeface="Times New Roman" pitchFamily="18" charset="0"/>
              </a:rPr>
              <a:t>输入样例：</a:t>
            </a:r>
          </a:p>
          <a:p>
            <a:pPr algn="l"/>
            <a:r>
              <a:rPr lang="en-US" altLang="zh-CN" sz="1800" smtClean="0">
                <a:solidFill>
                  <a:srgbClr val="0000FF"/>
                </a:solidFill>
                <a:latin typeface="Times New Roman" pitchFamily="18" charset="0"/>
                <a:ea typeface="仿宋" pitchFamily="49" charset="-122"/>
                <a:cs typeface="Times New Roman" pitchFamily="18" charset="0"/>
              </a:rPr>
              <a:t>5</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E</a:t>
            </a:r>
            <a:r>
              <a:rPr lang="en-US" altLang="zh-CN" sz="1800" smtClean="0">
                <a:solidFill>
                  <a:srgbClr val="FF0000"/>
                </a:solidFill>
                <a:latin typeface="Times New Roman" pitchFamily="18" charset="0"/>
                <a:ea typeface="仿宋" pitchFamily="49" charset="-122"/>
                <a:cs typeface="Times New Roman" pitchFamily="18" charset="0"/>
              </a:rPr>
              <a:t>D</a:t>
            </a:r>
            <a:r>
              <a:rPr lang="en-US" altLang="zh-CN" sz="1800" smtClean="0">
                <a:solidFill>
                  <a:srgbClr val="0000FF"/>
                </a:solidFill>
                <a:latin typeface="Times New Roman" pitchFamily="18" charset="0"/>
                <a:ea typeface="仿宋" pitchFamily="49" charset="-122"/>
                <a:cs typeface="Times New Roman" pitchFamily="18" charset="0"/>
              </a:rPr>
              <a:t>EEE</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D</a:t>
            </a:r>
            <a:r>
              <a:rPr lang="en-US" altLang="zh-CN" sz="1800" smtClean="0">
                <a:solidFill>
                  <a:srgbClr val="FF0000"/>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SKE</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E</a:t>
            </a:r>
            <a:r>
              <a:rPr lang="en-US" altLang="zh-CN" sz="1800" smtClean="0">
                <a:solidFill>
                  <a:srgbClr val="FF0000"/>
                </a:solidFill>
                <a:latin typeface="Times New Roman" pitchFamily="18" charset="0"/>
                <a:ea typeface="仿宋" pitchFamily="49" charset="-122"/>
                <a:cs typeface="Times New Roman" pitchFamily="18" charset="0"/>
              </a:rPr>
              <a:t>S</a:t>
            </a:r>
            <a:r>
              <a:rPr lang="en-US" altLang="zh-CN" sz="1800" smtClean="0">
                <a:solidFill>
                  <a:srgbClr val="0000FF"/>
                </a:solidFill>
                <a:latin typeface="Times New Roman" pitchFamily="18" charset="0"/>
                <a:ea typeface="仿宋" pitchFamily="49" charset="-122"/>
                <a:cs typeface="Times New Roman" pitchFamily="18" charset="0"/>
              </a:rPr>
              <a:t>EEE</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E</a:t>
            </a:r>
            <a:r>
              <a:rPr lang="en-US" altLang="zh-CN" sz="1800" smtClean="0">
                <a:solidFill>
                  <a:srgbClr val="FF0000"/>
                </a:solidFill>
                <a:latin typeface="Times New Roman" pitchFamily="18" charset="0"/>
                <a:ea typeface="仿宋" pitchFamily="49" charset="-122"/>
                <a:cs typeface="Times New Roman" pitchFamily="18" charset="0"/>
              </a:rPr>
              <a:t>C</a:t>
            </a:r>
            <a:r>
              <a:rPr lang="en-US" altLang="zh-CN" sz="1800" smtClean="0">
                <a:solidFill>
                  <a:srgbClr val="0000FF"/>
                </a:solidFill>
                <a:latin typeface="Times New Roman" pitchFamily="18" charset="0"/>
                <a:ea typeface="仿宋" pitchFamily="49" charset="-122"/>
                <a:cs typeface="Times New Roman" pitchFamily="18" charset="0"/>
              </a:rPr>
              <a:t>EEE</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EEEEE</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FF0000"/>
                </a:solidFill>
                <a:latin typeface="Times New Roman" pitchFamily="18" charset="0"/>
                <a:ea typeface="仿宋" pitchFamily="49" charset="-122"/>
                <a:cs typeface="Times New Roman" pitchFamily="18" charset="0"/>
              </a:rPr>
              <a:t>DISC</a:t>
            </a:r>
            <a:endParaRPr lang="zh-CN" altLang="zh-CN" sz="1800" smtClean="0">
              <a:solidFill>
                <a:srgbClr val="FF0000"/>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DISK</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DISP</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0</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zh-CN" altLang="zh-CN" sz="1800" smtClean="0">
                <a:solidFill>
                  <a:srgbClr val="FF0000"/>
                </a:solidFill>
                <a:latin typeface="Times New Roman" pitchFamily="18" charset="0"/>
                <a:ea typeface="仿宋" pitchFamily="49" charset="-122"/>
                <a:cs typeface="Times New Roman" pitchFamily="18" charset="0"/>
              </a:rPr>
              <a:t>输出样例：</a:t>
            </a:r>
          </a:p>
          <a:p>
            <a:pPr algn="l"/>
            <a:r>
              <a:rPr lang="en-US" altLang="zh-CN" sz="1800" smtClean="0">
                <a:solidFill>
                  <a:srgbClr val="006600"/>
                </a:solidFill>
                <a:latin typeface="Times New Roman" pitchFamily="18" charset="0"/>
                <a:ea typeface="仿宋" pitchFamily="49" charset="-122"/>
                <a:cs typeface="Times New Roman" pitchFamily="18" charset="0"/>
              </a:rPr>
              <a:t>1,2</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4,2</a:t>
            </a:r>
            <a:endParaRPr lang="zh-CN" altLang="zh-CN" sz="1800" smtClean="0">
              <a:solidFill>
                <a:srgbClr val="00B0F0"/>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2,1 2,4</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Not found</a:t>
            </a:r>
            <a:endParaRPr lang="zh-CN" altLang="zh-CN" sz="1800" smtClean="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34</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5"/>
          <p:cNvSpPr txBox="1"/>
          <p:nvPr/>
        </p:nvSpPr>
        <p:spPr>
          <a:xfrm>
            <a:off x="357158" y="500042"/>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500034" y="1214422"/>
            <a:ext cx="7858180" cy="306504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用二维字符数组</a:t>
            </a:r>
            <a:r>
              <a:rPr lang="en-US" altLang="zh-CN" sz="2000" smtClean="0">
                <a:solidFill>
                  <a:srgbClr val="0000FF"/>
                </a:solidFill>
                <a:latin typeface="Times New Roman" pitchFamily="18" charset="0"/>
                <a:ea typeface="楷体" pitchFamily="49" charset="-122"/>
                <a:cs typeface="Times New Roman" pitchFamily="18" charset="0"/>
              </a:rPr>
              <a:t>map</a:t>
            </a:r>
            <a:r>
              <a:rPr lang="zh-CN" altLang="zh-CN" sz="2000" smtClean="0">
                <a:solidFill>
                  <a:srgbClr val="0000FF"/>
                </a:solidFill>
                <a:latin typeface="Times New Roman" pitchFamily="18" charset="0"/>
                <a:ea typeface="楷体" pitchFamily="49" charset="-122"/>
                <a:cs typeface="Times New Roman" pitchFamily="18" charset="0"/>
              </a:rPr>
              <a:t>存放字母矩阵，在其中查找单词</a:t>
            </a:r>
            <a:r>
              <a:rPr lang="en-US" altLang="zh-CN" sz="2000" smtClean="0">
                <a:solidFill>
                  <a:srgbClr val="0000FF"/>
                </a:solidFill>
                <a:latin typeface="Times New Roman" pitchFamily="18" charset="0"/>
                <a:ea typeface="楷体" pitchFamily="49" charset="-122"/>
                <a:cs typeface="Times New Roman" pitchFamily="18" charset="0"/>
              </a:rPr>
              <a:t>str</a:t>
            </a:r>
            <a:r>
              <a:rPr lang="zh-CN" altLang="zh-CN" sz="2000" smtClean="0">
                <a:solidFill>
                  <a:srgbClr val="0000FF"/>
                </a:solidFill>
                <a:latin typeface="Times New Roman" pitchFamily="18" charset="0"/>
                <a:ea typeface="楷体" pitchFamily="49" charset="-122"/>
                <a:cs typeface="Times New Roman" pitchFamily="18" charset="0"/>
              </a:rPr>
              <a:t>（长度为</a:t>
            </a:r>
            <a:r>
              <a:rPr lang="en-US" altLang="zh-CN" sz="2000" smtClean="0">
                <a:solidFill>
                  <a:srgbClr val="0000FF"/>
                </a:solidFill>
                <a:latin typeface="Times New Roman" pitchFamily="18" charset="0"/>
                <a:ea typeface="楷体" pitchFamily="49" charset="-122"/>
                <a:cs typeface="Times New Roman" pitchFamily="18" charset="0"/>
              </a:rPr>
              <a:t>len</a:t>
            </a:r>
            <a:r>
              <a:rPr lang="zh-CN" altLang="zh-CN" sz="2000" smtClean="0">
                <a:solidFill>
                  <a:srgbClr val="0000FF"/>
                </a:solidFill>
                <a:latin typeface="Times New Roman" pitchFamily="18" charset="0"/>
                <a:ea typeface="楷体" pitchFamily="49" charset="-122"/>
                <a:cs typeface="Times New Roman" pitchFamily="18" charset="0"/>
              </a:rPr>
              <a:t>）时只能依次按</a:t>
            </a:r>
            <a:r>
              <a:rPr lang="en-US" altLang="zh-CN" sz="2000" smtClean="0">
                <a:solidFill>
                  <a:srgbClr val="0000FF"/>
                </a:solidFill>
                <a:latin typeface="Times New Roman" pitchFamily="18" charset="0"/>
                <a:ea typeface="楷体" pitchFamily="49" charset="-122"/>
                <a:cs typeface="Times New Roman" pitchFamily="18" charset="0"/>
              </a:rPr>
              <a:t>8</a:t>
            </a:r>
            <a:r>
              <a:rPr lang="zh-CN" altLang="zh-CN" sz="2000" smtClean="0">
                <a:solidFill>
                  <a:srgbClr val="0000FF"/>
                </a:solidFill>
                <a:latin typeface="Times New Roman" pitchFamily="18" charset="0"/>
                <a:ea typeface="楷体" pitchFamily="49" charset="-122"/>
                <a:cs typeface="Times New Roman" pitchFamily="18" charset="0"/>
              </a:rPr>
              <a:t>个方位（用</a:t>
            </a:r>
            <a:r>
              <a:rPr lang="en-US" altLang="zh-CN" sz="2000" smtClean="0">
                <a:solidFill>
                  <a:srgbClr val="0000FF"/>
                </a:solidFill>
                <a:latin typeface="Times New Roman" pitchFamily="18" charset="0"/>
                <a:ea typeface="楷体" pitchFamily="49" charset="-122"/>
                <a:cs typeface="Times New Roman" pitchFamily="18" charset="0"/>
              </a:rPr>
              <a:t>dir</a:t>
            </a:r>
            <a:r>
              <a:rPr lang="zh-CN" altLang="zh-CN" sz="2000" smtClean="0">
                <a:solidFill>
                  <a:srgbClr val="0000FF"/>
                </a:solidFill>
                <a:latin typeface="Times New Roman" pitchFamily="18" charset="0"/>
                <a:ea typeface="楷体" pitchFamily="49" charset="-122"/>
                <a:cs typeface="Times New Roman" pitchFamily="18" charset="0"/>
              </a:rPr>
              <a:t>数组表示</a:t>
            </a:r>
            <a:r>
              <a:rPr lang="en-US" altLang="zh-CN" sz="2000" smtClean="0">
                <a:solidFill>
                  <a:srgbClr val="0000FF"/>
                </a:solidFill>
                <a:latin typeface="Times New Roman" pitchFamily="18" charset="0"/>
                <a:ea typeface="楷体" pitchFamily="49" charset="-122"/>
                <a:cs typeface="Times New Roman" pitchFamily="18" charset="0"/>
              </a:rPr>
              <a:t>8</a:t>
            </a:r>
            <a:r>
              <a:rPr lang="zh-CN" altLang="zh-CN" sz="2000" smtClean="0">
                <a:solidFill>
                  <a:srgbClr val="0000FF"/>
                </a:solidFill>
                <a:latin typeface="Times New Roman" pitchFamily="18" charset="0"/>
                <a:ea typeface="楷体" pitchFamily="49" charset="-122"/>
                <a:cs typeface="Times New Roman" pitchFamily="18" charset="0"/>
              </a:rPr>
              <a:t>个方位的偏移量）搜索</a:t>
            </a:r>
            <a:r>
              <a:rPr lang="zh-CN" altLang="en-US"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没有回退，所以采用穷举法，</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j</a:t>
            </a:r>
            <a:r>
              <a:rPr lang="zh-CN" altLang="zh-CN" sz="2000" smtClean="0">
                <a:solidFill>
                  <a:srgbClr val="0000FF"/>
                </a:solidFill>
                <a:latin typeface="Times New Roman" pitchFamily="18" charset="0"/>
                <a:ea typeface="楷体" pitchFamily="49" charset="-122"/>
                <a:cs typeface="Times New Roman" pitchFamily="18" charset="0"/>
              </a:rPr>
              <a:t>枚举行列坐标，</a:t>
            </a:r>
            <a:r>
              <a:rPr lang="en-US" altLang="zh-CN" sz="2000" i="1" smtClean="0">
                <a:solidFill>
                  <a:srgbClr val="0000FF"/>
                </a:solidFill>
                <a:latin typeface="Times New Roman" pitchFamily="18" charset="0"/>
                <a:ea typeface="楷体" pitchFamily="49" charset="-122"/>
                <a:cs typeface="Times New Roman" pitchFamily="18" charset="0"/>
              </a:rPr>
              <a:t>d</a:t>
            </a:r>
            <a:r>
              <a:rPr lang="zh-CN" altLang="zh-CN" sz="2000" smtClean="0">
                <a:solidFill>
                  <a:srgbClr val="0000FF"/>
                </a:solidFill>
                <a:latin typeface="Times New Roman" pitchFamily="18" charset="0"/>
                <a:ea typeface="楷体" pitchFamily="49" charset="-122"/>
                <a:cs typeface="Times New Roman" pitchFamily="18" charset="0"/>
              </a:rPr>
              <a:t>枚举</a:t>
            </a:r>
            <a:r>
              <a:rPr lang="en-US" altLang="zh-CN" sz="2000" smtClean="0">
                <a:solidFill>
                  <a:srgbClr val="0000FF"/>
                </a:solidFill>
                <a:latin typeface="Times New Roman" pitchFamily="18" charset="0"/>
                <a:ea typeface="楷体" pitchFamily="49" charset="-122"/>
                <a:cs typeface="Times New Roman" pitchFamily="18" charset="0"/>
              </a:rPr>
              <a:t>8</a:t>
            </a:r>
            <a:r>
              <a:rPr lang="zh-CN" altLang="zh-CN" sz="2000" smtClean="0">
                <a:solidFill>
                  <a:srgbClr val="0000FF"/>
                </a:solidFill>
                <a:latin typeface="Times New Roman" pitchFamily="18" charset="0"/>
                <a:ea typeface="楷体" pitchFamily="49" charset="-122"/>
                <a:cs typeface="Times New Roman" pitchFamily="18" charset="0"/>
              </a:rPr>
              <a:t>个方位，</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遍历</a:t>
            </a:r>
            <a:r>
              <a:rPr lang="en-US" altLang="zh-CN" sz="2000" smtClean="0">
                <a:solidFill>
                  <a:srgbClr val="0000FF"/>
                </a:solidFill>
                <a:latin typeface="Times New Roman" pitchFamily="18" charset="0"/>
                <a:ea typeface="楷体" pitchFamily="49" charset="-122"/>
                <a:cs typeface="Times New Roman" pitchFamily="18" charset="0"/>
              </a:rPr>
              <a:t>str</a:t>
            </a:r>
            <a:r>
              <a:rPr lang="zh-CN" altLang="zh-CN" sz="2000" smtClean="0">
                <a:solidFill>
                  <a:srgbClr val="0000FF"/>
                </a:solidFill>
                <a:latin typeface="Times New Roman" pitchFamily="18" charset="0"/>
                <a:ea typeface="楷体" pitchFamily="49" charset="-122"/>
                <a:cs typeface="Times New Roman" pitchFamily="18" charset="0"/>
              </a:rPr>
              <a:t>，其中</a:t>
            </a:r>
            <a:r>
              <a:rPr lang="en-US" altLang="zh-CN" sz="2000" smtClean="0">
                <a:solidFill>
                  <a:srgbClr val="0000FF"/>
                </a:solidFill>
                <a:latin typeface="Times New Roman" pitchFamily="18" charset="0"/>
                <a:ea typeface="楷体" pitchFamily="49" charset="-122"/>
                <a:cs typeface="Times New Roman" pitchFamily="18" charset="0"/>
              </a:rPr>
              <a:t>str[</a:t>
            </a:r>
            <a:r>
              <a:rPr lang="en-US" altLang="zh-CN" sz="2000" i="1" smtClean="0">
                <a:solidFill>
                  <a:srgbClr val="0000FF"/>
                </a:solidFill>
                <a:latin typeface="Times New Roman" pitchFamily="18" charset="0"/>
                <a:ea typeface="楷体" pitchFamily="49" charset="-122"/>
                <a:cs typeface="Times New Roman" pitchFamily="18" charset="0"/>
              </a:rPr>
              <a:t>k</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字符的坐标是</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+dir[d][0]*</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j</a:t>
            </a:r>
            <a:r>
              <a:rPr lang="en-US" altLang="zh-CN" sz="2000" smtClean="0">
                <a:solidFill>
                  <a:srgbClr val="0000FF"/>
                </a:solidFill>
                <a:latin typeface="Times New Roman" pitchFamily="18" charset="0"/>
                <a:ea typeface="楷体" pitchFamily="49" charset="-122"/>
                <a:cs typeface="Times New Roman" pitchFamily="18" charset="0"/>
              </a:rPr>
              <a:t>+dir[d][1]*</a:t>
            </a:r>
            <a:r>
              <a:rPr lang="en-US" altLang="zh-CN" sz="2000" i="1" smtClean="0">
                <a:solidFill>
                  <a:srgbClr val="0000FF"/>
                </a:solidFill>
                <a:latin typeface="Times New Roman" pitchFamily="18" charset="0"/>
                <a:ea typeface="楷体" pitchFamily="49" charset="-122"/>
                <a:cs typeface="Times New Roman" pitchFamily="18" charset="0"/>
              </a:rPr>
              <a:t>k</a:t>
            </a:r>
            <a:r>
              <a:rPr lang="en-US" altLang="zh-CN" sz="2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若</a:t>
            </a:r>
            <a:r>
              <a:rPr lang="en-US" altLang="zh-CN" sz="2000" smtClean="0">
                <a:solidFill>
                  <a:srgbClr val="0000FF"/>
                </a:solidFill>
                <a:latin typeface="Times New Roman" pitchFamily="18" charset="0"/>
                <a:ea typeface="楷体" pitchFamily="49" charset="-122"/>
                <a:cs typeface="Times New Roman" pitchFamily="18" charset="0"/>
              </a:rPr>
              <a:t>str</a:t>
            </a:r>
            <a:r>
              <a:rPr lang="zh-CN" altLang="zh-CN" sz="2000" smtClean="0">
                <a:solidFill>
                  <a:srgbClr val="0000FF"/>
                </a:solidFill>
                <a:latin typeface="Times New Roman" pitchFamily="18" charset="0"/>
                <a:ea typeface="楷体" pitchFamily="49" charset="-122"/>
                <a:cs typeface="Times New Roman" pitchFamily="18" charset="0"/>
              </a:rPr>
              <a:t>的全部字符均查找到即</a:t>
            </a:r>
            <a:r>
              <a:rPr lang="en-US" altLang="zh-CN" sz="2000" i="1" smtClean="0">
                <a:solidFill>
                  <a:srgbClr val="0000FF"/>
                </a:solidFill>
                <a:latin typeface="Times New Roman" pitchFamily="18" charset="0"/>
                <a:ea typeface="楷体" pitchFamily="49" charset="-122"/>
                <a:cs typeface="Times New Roman" pitchFamily="18" charset="0"/>
              </a:rPr>
              <a:t>k</a:t>
            </a:r>
            <a:r>
              <a:rPr lang="en-US" altLang="zh-CN" sz="2000" smtClean="0">
                <a:solidFill>
                  <a:srgbClr val="0000FF"/>
                </a:solidFill>
                <a:latin typeface="Times New Roman" pitchFamily="18" charset="0"/>
                <a:ea typeface="楷体" pitchFamily="49" charset="-122"/>
                <a:cs typeface="Times New Roman" pitchFamily="18" charset="0"/>
              </a:rPr>
              <a:t>=len-1</a:t>
            </a:r>
            <a:r>
              <a:rPr lang="zh-CN" altLang="zh-CN" sz="2000" smtClean="0">
                <a:solidFill>
                  <a:srgbClr val="0000FF"/>
                </a:solidFill>
                <a:latin typeface="Times New Roman" pitchFamily="18" charset="0"/>
                <a:ea typeface="楷体" pitchFamily="49" charset="-122"/>
                <a:cs typeface="Times New Roman" pitchFamily="18" charset="0"/>
              </a:rPr>
              <a:t>成立，则说明查找成功。所以情况下都没有找到</a:t>
            </a:r>
            <a:r>
              <a:rPr lang="en-US" altLang="zh-CN" sz="2000" smtClean="0">
                <a:solidFill>
                  <a:srgbClr val="0000FF"/>
                </a:solidFill>
                <a:latin typeface="Times New Roman" pitchFamily="18" charset="0"/>
                <a:ea typeface="楷体" pitchFamily="49" charset="-122"/>
                <a:cs typeface="Times New Roman" pitchFamily="18" charset="0"/>
              </a:rPr>
              <a:t>str</a:t>
            </a:r>
            <a:r>
              <a:rPr lang="zh-CN" altLang="zh-CN" sz="2000" smtClean="0">
                <a:solidFill>
                  <a:srgbClr val="0000FF"/>
                </a:solidFill>
                <a:latin typeface="Times New Roman" pitchFamily="18" charset="0"/>
                <a:ea typeface="楷体" pitchFamily="49" charset="-122"/>
                <a:cs typeface="Times New Roman" pitchFamily="18" charset="0"/>
              </a:rPr>
              <a:t>说明查找失败。最后输出结果。</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35</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357166"/>
            <a:ext cx="8786874" cy="25275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r>
              <a:rPr lang="en-US" altLang="zh-CN" sz="1800" smtClean="0">
                <a:solidFill>
                  <a:srgbClr val="0000FF"/>
                </a:solidFill>
                <a:latin typeface="Times New Roman" pitchFamily="18" charset="0"/>
                <a:ea typeface="仿宋" pitchFamily="49" charset="-122"/>
                <a:cs typeface="Times New Roman" pitchFamily="18" charset="0"/>
              </a:rPr>
              <a:t>#include&lt;iostream&gt;</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#include&lt;cstring&gt;</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#define MAXN 105</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using namespace std;</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int dir[8][2]={{0,1},{0,-1},{1,0},{-1,0},{-1,-1},{-1,1},{1,-1},{1,1}};</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char map[MAXN][MAXN];</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char str[MAXN];</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36</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357166"/>
            <a:ext cx="8786874" cy="32477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r>
              <a:rPr lang="en-US" altLang="zh-CN" sz="1800" smtClean="0">
                <a:solidFill>
                  <a:srgbClr val="0000FF"/>
                </a:solidFill>
                <a:latin typeface="Times New Roman" pitchFamily="18" charset="0"/>
                <a:ea typeface="仿宋" pitchFamily="49" charset="-122"/>
                <a:cs typeface="Times New Roman" pitchFamily="18" charset="0"/>
              </a:rPr>
              <a:t>int main()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   	int n,i,j,x,y;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    	scanf("%d",&amp;n);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    	for(i=0;i&lt;n;i++)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输入字母矩阵</a:t>
            </a:r>
          </a:p>
          <a:p>
            <a:pPr algn="l" defTabSz="360000"/>
            <a:r>
              <a:rPr lang="en-US" altLang="zh-CN" sz="1800" smtClean="0">
                <a:solidFill>
                  <a:srgbClr val="0000FF"/>
                </a:solidFill>
                <a:latin typeface="Times New Roman" pitchFamily="18" charset="0"/>
                <a:ea typeface="仿宋" pitchFamily="49" charset="-122"/>
                <a:cs typeface="Times New Roman" pitchFamily="18" charset="0"/>
              </a:rPr>
              <a:t>         	scanf("%s",map[i]);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    	while(scanf("%s",str))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输入若干个单词</a:t>
            </a:r>
          </a:p>
          <a:p>
            <a:pPr algn="l" defTabSz="360000"/>
            <a:r>
              <a:rPr lang="en-US" altLang="zh-CN" sz="1800" smtClean="0">
                <a:solidFill>
                  <a:srgbClr val="0000FF"/>
                </a:solidFill>
                <a:latin typeface="Times New Roman" pitchFamily="18" charset="0"/>
                <a:ea typeface="仿宋" pitchFamily="49" charset="-122"/>
                <a:cs typeface="Times New Roman" pitchFamily="18" charset="0"/>
              </a:rPr>
              <a:t>    	{	if(</a:t>
            </a:r>
            <a:r>
              <a:rPr lang="en-US" altLang="zh-CN" sz="1800" smtClean="0">
                <a:solidFill>
                  <a:srgbClr val="FF00FF"/>
                </a:solidFill>
                <a:latin typeface="Times New Roman" pitchFamily="18" charset="0"/>
                <a:ea typeface="仿宋" pitchFamily="49" charset="-122"/>
                <a:cs typeface="Times New Roman" pitchFamily="18" charset="0"/>
              </a:rPr>
              <a:t>str[0]=='0'</a:t>
            </a:r>
            <a:r>
              <a:rPr lang="en-US" altLang="zh-CN" sz="1800" smtClean="0">
                <a:solidFill>
                  <a:srgbClr val="0000FF"/>
                </a:solidFill>
                <a:latin typeface="Times New Roman" pitchFamily="18" charset="0"/>
                <a:ea typeface="仿宋" pitchFamily="49" charset="-122"/>
                <a:cs typeface="Times New Roman" pitchFamily="18" charset="0"/>
              </a:rPr>
              <a:t>) break;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输入</a:t>
            </a:r>
            <a:r>
              <a:rPr lang="en-US" altLang="zh-CN" sz="1800" smtClean="0">
                <a:solidFill>
                  <a:srgbClr val="00B0F0"/>
                </a:solidFill>
                <a:latin typeface="Times New Roman" pitchFamily="18" charset="0"/>
                <a:ea typeface="仿宋" pitchFamily="49" charset="-122"/>
                <a:cs typeface="Times New Roman" pitchFamily="18" charset="0"/>
              </a:rPr>
              <a:t>"0"</a:t>
            </a:r>
            <a:r>
              <a:rPr lang="zh-CN" altLang="zh-CN" sz="1800" smtClean="0">
                <a:solidFill>
                  <a:srgbClr val="00B0F0"/>
                </a:solidFill>
                <a:latin typeface="Times New Roman" pitchFamily="18" charset="0"/>
                <a:ea typeface="仿宋" pitchFamily="49" charset="-122"/>
                <a:cs typeface="Times New Roman" pitchFamily="18" charset="0"/>
              </a:rPr>
              <a:t>结束</a:t>
            </a:r>
          </a:p>
          <a:p>
            <a:pPr algn="l" defTabSz="360000"/>
            <a:r>
              <a:rPr lang="en-US" altLang="zh-CN" sz="1800" smtClean="0">
                <a:solidFill>
                  <a:srgbClr val="0000FF"/>
                </a:solidFill>
                <a:latin typeface="Times New Roman" pitchFamily="18" charset="0"/>
                <a:ea typeface="仿宋" pitchFamily="49" charset="-122"/>
                <a:cs typeface="Times New Roman" pitchFamily="18" charset="0"/>
              </a:rPr>
              <a:t>        	int len=strlen(str);</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        	bool flag=false;</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37</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142852"/>
            <a:ext cx="8786874" cy="6617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for(i=0;i&lt;n;i++)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穷举每个行</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for(j=0;j&lt;n;j++)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穷举每个列</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for(int d=0;d&lt;8;d++)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穷举每个方位</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for(int k=0;k&lt;len;k++)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遍历</a:t>
            </a:r>
            <a:r>
              <a:rPr lang="en-US" altLang="zh-CN" sz="1800" smtClean="0">
                <a:solidFill>
                  <a:srgbClr val="00B0F0"/>
                </a:solidFill>
                <a:latin typeface="Times New Roman" pitchFamily="18" charset="0"/>
                <a:ea typeface="仿宋" pitchFamily="49" charset="-122"/>
                <a:cs typeface="Times New Roman" pitchFamily="18" charset="0"/>
              </a:rPr>
              <a:t>str</a:t>
            </a:r>
            <a:r>
              <a:rPr lang="zh-CN" altLang="zh-CN" sz="1800" smtClean="0">
                <a:solidFill>
                  <a:srgbClr val="00B0F0"/>
                </a:solidFill>
                <a:latin typeface="Times New Roman" pitchFamily="18" charset="0"/>
                <a:ea typeface="仿宋" pitchFamily="49" charset="-122"/>
                <a:cs typeface="Times New Roman" pitchFamily="18" charset="0"/>
              </a:rPr>
              <a:t>单词 </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x=i+dir[d][0]*k;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求出</a:t>
            </a:r>
            <a:r>
              <a:rPr lang="en-US" altLang="zh-CN" sz="1800" smtClean="0">
                <a:solidFill>
                  <a:srgbClr val="00B0F0"/>
                </a:solidFill>
                <a:latin typeface="Times New Roman" pitchFamily="18" charset="0"/>
                <a:ea typeface="仿宋" pitchFamily="49" charset="-122"/>
                <a:cs typeface="Times New Roman" pitchFamily="18" charset="0"/>
              </a:rPr>
              <a:t>str[k]</a:t>
            </a:r>
            <a:r>
              <a:rPr lang="zh-CN" altLang="zh-CN" sz="1800" smtClean="0">
                <a:solidFill>
                  <a:srgbClr val="00B0F0"/>
                </a:solidFill>
                <a:latin typeface="Times New Roman" pitchFamily="18" charset="0"/>
                <a:ea typeface="仿宋" pitchFamily="49" charset="-122"/>
                <a:cs typeface="Times New Roman" pitchFamily="18" charset="0"/>
              </a:rPr>
              <a:t>字母的坐标</a:t>
            </a:r>
            <a:r>
              <a:rPr lang="en-US" altLang="zh-CN" sz="1800" smtClean="0">
                <a:solidFill>
                  <a:srgbClr val="00B0F0"/>
                </a:solidFill>
                <a:latin typeface="Times New Roman" pitchFamily="18" charset="0"/>
                <a:ea typeface="仿宋" pitchFamily="49" charset="-122"/>
                <a:cs typeface="Times New Roman" pitchFamily="18" charset="0"/>
              </a:rPr>
              <a:t>(x,y)</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y=j+dir[d][1]*k;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if(x&lt;0 || x&gt;=n || y&lt;0 || y&gt;=n || map[x][y]!=str[k])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break;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坐标超界或者不相同退出</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的循环</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FF00FF"/>
                </a:solidFill>
                <a:latin typeface="Times New Roman" pitchFamily="18" charset="0"/>
                <a:ea typeface="仿宋" pitchFamily="49" charset="-122"/>
                <a:cs typeface="Times New Roman" pitchFamily="18" charset="0"/>
              </a:rPr>
              <a:t>k==len-1</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flag</a:t>
            </a:r>
            <a:r>
              <a:rPr lang="en-US" altLang="zh-CN" sz="1800" smtClean="0">
                <a:solidFill>
                  <a:srgbClr val="0000FF"/>
                </a:solidFill>
                <a:latin typeface="Times New Roman" pitchFamily="18" charset="0"/>
                <a:ea typeface="仿宋" pitchFamily="49" charset="-122"/>
                <a:cs typeface="Times New Roman" pitchFamily="18" charset="0"/>
              </a:rPr>
              <a:t>=true;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查找成功，置</a:t>
            </a:r>
            <a:r>
              <a:rPr lang="en-US" altLang="zh-CN" sz="1800" smtClean="0">
                <a:solidFill>
                  <a:srgbClr val="00B0F0"/>
                </a:solidFill>
                <a:latin typeface="Times New Roman" pitchFamily="18" charset="0"/>
                <a:ea typeface="仿宋" pitchFamily="49" charset="-122"/>
                <a:cs typeface="Times New Roman" pitchFamily="18" charset="0"/>
              </a:rPr>
              <a:t>flag</a:t>
            </a:r>
            <a:r>
              <a:rPr lang="zh-CN" altLang="zh-CN" sz="1800" smtClean="0">
                <a:solidFill>
                  <a:srgbClr val="00B0F0"/>
                </a:solidFill>
                <a:latin typeface="Times New Roman" pitchFamily="18" charset="0"/>
                <a:ea typeface="仿宋" pitchFamily="49" charset="-122"/>
                <a:cs typeface="Times New Roman" pitchFamily="18" charset="0"/>
              </a:rPr>
              <a:t>为</a:t>
            </a:r>
            <a:r>
              <a:rPr lang="en-US" altLang="zh-CN" sz="1800" smtClean="0">
                <a:solidFill>
                  <a:srgbClr val="00B0F0"/>
                </a:solidFill>
                <a:latin typeface="Times New Roman" pitchFamily="18" charset="0"/>
                <a:ea typeface="仿宋" pitchFamily="49" charset="-122"/>
                <a:cs typeface="Times New Roman" pitchFamily="18" charset="0"/>
              </a:rPr>
              <a:t>true</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006600"/>
                </a:solidFill>
                <a:latin typeface="Times New Roman" pitchFamily="18" charset="0"/>
                <a:ea typeface="仿宋" pitchFamily="49" charset="-122"/>
                <a:cs typeface="Times New Roman" pitchFamily="18" charset="0"/>
              </a:rPr>
              <a:t>flag</a:t>
            </a:r>
            <a:r>
              <a:rPr lang="en-US" altLang="zh-CN" sz="1800" smtClean="0">
                <a:solidFill>
                  <a:srgbClr val="0000FF"/>
                </a:solidFill>
                <a:latin typeface="Times New Roman" pitchFamily="18" charset="0"/>
                <a:ea typeface="仿宋" pitchFamily="49" charset="-122"/>
                <a:cs typeface="Times New Roman" pitchFamily="18" charset="0"/>
              </a:rPr>
              <a:t>) break;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006600"/>
                </a:solidFill>
                <a:latin typeface="Times New Roman" pitchFamily="18" charset="0"/>
                <a:ea typeface="仿宋" pitchFamily="49" charset="-122"/>
                <a:cs typeface="Times New Roman" pitchFamily="18" charset="0"/>
              </a:rPr>
              <a:t>flag</a:t>
            </a:r>
            <a:r>
              <a:rPr lang="en-US" altLang="zh-CN" sz="1800" smtClean="0">
                <a:solidFill>
                  <a:srgbClr val="0000FF"/>
                </a:solidFill>
                <a:latin typeface="Times New Roman" pitchFamily="18" charset="0"/>
                <a:ea typeface="仿宋" pitchFamily="49" charset="-122"/>
                <a:cs typeface="Times New Roman" pitchFamily="18" charset="0"/>
              </a:rPr>
              <a:t>) break;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006600"/>
                </a:solidFill>
                <a:latin typeface="Times New Roman" pitchFamily="18" charset="0"/>
                <a:ea typeface="仿宋" pitchFamily="49" charset="-122"/>
                <a:cs typeface="Times New Roman" pitchFamily="18" charset="0"/>
              </a:rPr>
              <a:t>flag</a:t>
            </a:r>
            <a:r>
              <a:rPr lang="en-US" altLang="zh-CN" sz="1800" smtClean="0">
                <a:solidFill>
                  <a:srgbClr val="0000FF"/>
                </a:solidFill>
                <a:latin typeface="Times New Roman" pitchFamily="18" charset="0"/>
                <a:ea typeface="仿宋" pitchFamily="49" charset="-122"/>
                <a:cs typeface="Times New Roman" pitchFamily="18" charset="0"/>
              </a:rPr>
              <a:t>) break;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006600"/>
                </a:solidFill>
                <a:latin typeface="Times New Roman" pitchFamily="18" charset="0"/>
                <a:ea typeface="仿宋" pitchFamily="49" charset="-122"/>
                <a:cs typeface="Times New Roman" pitchFamily="18" charset="0"/>
              </a:rPr>
              <a:t>flag</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输出查找结果</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printf("%d,%d %d,%d\n",i+1,j+1,x+1,y+1);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printf("Not found\n");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38</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spcBef>
                <a:spcPts val="600"/>
              </a:spcBef>
            </a:pPr>
            <a:endParaRPr lang="zh-CN" altLang="en-US"/>
          </a:p>
        </p:txBody>
      </p:sp>
      <p:sp>
        <p:nvSpPr>
          <p:cNvPr id="4" name="TextBox 3"/>
          <p:cNvSpPr txBox="1"/>
          <p:nvPr/>
        </p:nvSpPr>
        <p:spPr>
          <a:xfrm>
            <a:off x="428596" y="1500174"/>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3.2.1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归纳法概述</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a:hlinkClick r:id="rId2" action="ppaction://hlinksldjump"/>
          </p:cNvPr>
          <p:cNvSpPr txBox="1"/>
          <p:nvPr/>
        </p:nvSpPr>
        <p:spPr>
          <a:xfrm>
            <a:off x="2714612" y="500042"/>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3.2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归纳法</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71472" y="2214554"/>
            <a:ext cx="2857520"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1. </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什么是</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数学归纳法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7" name="TextBox 6"/>
          <p:cNvSpPr txBox="1"/>
          <p:nvPr/>
        </p:nvSpPr>
        <p:spPr>
          <a:xfrm>
            <a:off x="785786" y="3000372"/>
            <a:ext cx="7429552" cy="314198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zh-CN" altLang="zh-CN" sz="2000" smtClean="0">
                <a:solidFill>
                  <a:srgbClr val="FF0000"/>
                </a:solidFill>
                <a:ea typeface="楷体" pitchFamily="49" charset="-122"/>
                <a:cs typeface="Times New Roman" pitchFamily="18" charset="0"/>
              </a:rPr>
              <a:t>第一数学归纳法</a:t>
            </a:r>
            <a:r>
              <a:rPr lang="zh-CN" altLang="zh-CN" sz="2000" smtClean="0">
                <a:solidFill>
                  <a:srgbClr val="0000FF"/>
                </a:solidFill>
                <a:ea typeface="楷体" pitchFamily="49" charset="-122"/>
                <a:cs typeface="Times New Roman" pitchFamily="18" charset="0"/>
              </a:rPr>
              <a:t>原理：若</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是命题序列且满足以下两个性质，则所有命题均为真：</a:t>
            </a:r>
          </a:p>
          <a:p>
            <a:pPr lvl="1" algn="l">
              <a:lnSpc>
                <a:spcPct val="100000"/>
              </a:lnSpc>
              <a:spcBef>
                <a:spcPts val="600"/>
              </a:spcBef>
            </a:pPr>
            <a:r>
              <a:rPr lang="zh-CN" altLang="zh-CN" sz="2000" smtClean="0">
                <a:solidFill>
                  <a:srgbClr val="0000FF"/>
                </a:solidFill>
                <a:ea typeface="楷体" pitchFamily="49" charset="-122"/>
                <a:cs typeface="Times New Roman" pitchFamily="18" charset="0"/>
              </a:rPr>
              <a:t>① </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为真。</a:t>
            </a:r>
          </a:p>
          <a:p>
            <a:pPr lvl="1" algn="l">
              <a:lnSpc>
                <a:spcPct val="100000"/>
              </a:lnSpc>
              <a:spcBef>
                <a:spcPts val="600"/>
              </a:spcBef>
            </a:pPr>
            <a:r>
              <a:rPr lang="zh-CN" altLang="zh-CN" sz="2000" smtClean="0">
                <a:solidFill>
                  <a:srgbClr val="0000FF"/>
                </a:solidFill>
                <a:ea typeface="楷体" pitchFamily="49" charset="-122"/>
                <a:cs typeface="Times New Roman" pitchFamily="18" charset="0"/>
              </a:rPr>
              <a:t>② 任何命题均可以从它的前一个命题推导得出。</a:t>
            </a:r>
          </a:p>
          <a:p>
            <a:pPr algn="l">
              <a:lnSpc>
                <a:spcPct val="100000"/>
              </a:lnSpc>
              <a:spcBef>
                <a:spcPts val="1200"/>
              </a:spcBef>
            </a:pPr>
            <a:r>
              <a:rPr lang="zh-CN" altLang="zh-CN" sz="2000" smtClean="0">
                <a:solidFill>
                  <a:srgbClr val="FF0000"/>
                </a:solidFill>
                <a:ea typeface="楷体" pitchFamily="49" charset="-122"/>
                <a:cs typeface="Times New Roman" pitchFamily="18" charset="0"/>
              </a:rPr>
              <a:t>第二数学归纳法</a:t>
            </a:r>
            <a:r>
              <a:rPr lang="zh-CN" altLang="zh-CN" sz="2000" smtClean="0">
                <a:solidFill>
                  <a:srgbClr val="0000FF"/>
                </a:solidFill>
                <a:ea typeface="楷体" pitchFamily="49" charset="-122"/>
                <a:cs typeface="Times New Roman" pitchFamily="18" charset="0"/>
              </a:rPr>
              <a:t>原理：若</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是满足以下两个性质的命题序列，则对于其他自然数，该命题序列均为真：</a:t>
            </a:r>
          </a:p>
          <a:p>
            <a:pPr lvl="1" algn="l">
              <a:lnSpc>
                <a:spcPct val="100000"/>
              </a:lnSpc>
              <a:spcBef>
                <a:spcPts val="600"/>
              </a:spcBef>
            </a:pPr>
            <a:r>
              <a:rPr lang="zh-CN" altLang="zh-CN" sz="2000" smtClean="0">
                <a:solidFill>
                  <a:srgbClr val="0000FF"/>
                </a:solidFill>
                <a:ea typeface="楷体" pitchFamily="49" charset="-122"/>
                <a:cs typeface="Times New Roman" pitchFamily="18" charset="0"/>
              </a:rPr>
              <a:t>① </a:t>
            </a:r>
            <a:r>
              <a:rPr lang="en-US" altLang="zh-CN" sz="2000" i="1"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为真。</a:t>
            </a:r>
          </a:p>
          <a:p>
            <a:pPr lvl="1" algn="l">
              <a:lnSpc>
                <a:spcPct val="100000"/>
              </a:lnSpc>
              <a:spcBef>
                <a:spcPts val="600"/>
              </a:spcBef>
            </a:pPr>
            <a:r>
              <a:rPr lang="zh-CN" altLang="zh-CN" sz="2000" smtClean="0">
                <a:solidFill>
                  <a:srgbClr val="0000FF"/>
                </a:solidFill>
                <a:ea typeface="楷体" pitchFamily="49" charset="-122"/>
                <a:cs typeface="Times New Roman" pitchFamily="18" charset="0"/>
              </a:rPr>
              <a:t>② 任何命题均可以从它的前面所有命题推导得出。</a:t>
            </a: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39</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928670"/>
            <a:ext cx="2143140"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穷举法的作用</a:t>
            </a:r>
            <a:endParaRPr lang="zh-CN"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0" name="TextBox 9"/>
          <p:cNvSpPr txBox="1"/>
          <p:nvPr/>
        </p:nvSpPr>
        <p:spPr>
          <a:xfrm>
            <a:off x="642910" y="1785926"/>
            <a:ext cx="7643866" cy="306080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80000" bIns="108000" rtlCol="0">
            <a:spAutoFit/>
          </a:bodyPr>
          <a:lstStyle/>
          <a:p>
            <a:pPr marL="457200" indent="-457200" algn="l">
              <a:lnSpc>
                <a:spcPct val="100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理论上讲穷举法可以解决可计算领域中的各种问题。</a:t>
            </a:r>
          </a:p>
          <a:p>
            <a:pPr marL="457200" indent="-457200" algn="l">
              <a:lnSpc>
                <a:spcPct val="100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在实际应用中，通常要解决的问题规模不大，用穷举法设计的算法其运算速度是可以接受的。</a:t>
            </a:r>
          </a:p>
          <a:p>
            <a:pPr marL="457200" indent="-457200" algn="l">
              <a:lnSpc>
                <a:spcPct val="100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举法算法一般逻辑清晰，编写的程序简洁明了。</a:t>
            </a:r>
          </a:p>
          <a:p>
            <a:pPr marL="457200" indent="-457200" algn="l">
              <a:lnSpc>
                <a:spcPct val="100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穷举法算法一般不需要特别证明算法的正确性。</a:t>
            </a:r>
          </a:p>
          <a:p>
            <a:pPr marL="457200" indent="-457200" algn="l">
              <a:lnSpc>
                <a:spcPct val="100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穷举法可作为某类问题时间性能的底限，用来衡量同样问题的更高效率的算法。</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4</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2857520"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 </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什么是</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归纳法</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pic>
        <p:nvPicPr>
          <p:cNvPr id="5" name="Picture 1"/>
          <p:cNvPicPr>
            <a:picLocks noChangeAspect="1" noChangeArrowheads="1"/>
          </p:cNvPicPr>
          <p:nvPr/>
        </p:nvPicPr>
        <p:blipFill>
          <a:blip r:embed="rId2" cstate="print"/>
          <a:srcRect/>
          <a:stretch>
            <a:fillRect/>
          </a:stretch>
        </p:blipFill>
        <p:spPr bwMode="auto">
          <a:xfrm>
            <a:off x="1857356" y="1643050"/>
            <a:ext cx="4286280" cy="32045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灯片编号占位符 6"/>
          <p:cNvSpPr>
            <a:spLocks noGrp="1"/>
          </p:cNvSpPr>
          <p:nvPr>
            <p:ph type="sldNum" sz="quarter" idx="12"/>
          </p:nvPr>
        </p:nvSpPr>
        <p:spPr/>
        <p:txBody>
          <a:bodyPr/>
          <a:lstStyle/>
          <a:p>
            <a:fld id="{7AF016A1-9F15-429F-9EFD-84004B73C732}" type="slidenum">
              <a:rPr lang="en-US" altLang="zh-CN" smtClean="0"/>
              <a:pPr/>
              <a:t>40</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0178" name="Picture 2"/>
          <p:cNvPicPr>
            <a:picLocks noChangeAspect="1" noChangeArrowheads="1"/>
          </p:cNvPicPr>
          <p:nvPr/>
        </p:nvPicPr>
        <p:blipFill>
          <a:blip r:embed="rId2" cstate="print"/>
          <a:srcRect/>
          <a:stretch>
            <a:fillRect/>
          </a:stretch>
        </p:blipFill>
        <p:spPr bwMode="auto">
          <a:xfrm>
            <a:off x="1457325" y="1143000"/>
            <a:ext cx="4614873" cy="3387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灯片编号占位符 5"/>
          <p:cNvSpPr>
            <a:spLocks noGrp="1"/>
          </p:cNvSpPr>
          <p:nvPr>
            <p:ph type="sldNum" sz="quarter" idx="12"/>
          </p:nvPr>
        </p:nvSpPr>
        <p:spPr/>
        <p:txBody>
          <a:bodyPr/>
          <a:lstStyle/>
          <a:p>
            <a:fld id="{7AF016A1-9F15-429F-9EFD-84004B73C732}" type="slidenum">
              <a:rPr lang="en-US" altLang="zh-CN" smtClean="0"/>
              <a:pPr/>
              <a:t>41</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00042"/>
            <a:ext cx="3571900" cy="943528"/>
          </a:xfrm>
          <a:prstGeom prst="rect">
            <a:avLst/>
          </a:prstGeom>
          <a:noFill/>
        </p:spPr>
        <p:txBody>
          <a:bodyPr wrap="square" rtlCol="0">
            <a:spAutoFit/>
          </a:bodyPr>
          <a:lstStyle/>
          <a:p>
            <a:pPr algn="l">
              <a:lnSpc>
                <a:spcPct val="150000"/>
              </a:lnSpc>
              <a:spcBef>
                <a:spcPts val="0"/>
              </a:spcBef>
            </a:pPr>
            <a:r>
              <a:rPr lang="zh-CN" altLang="zh-CN" sz="2000" smtClean="0">
                <a:solidFill>
                  <a:srgbClr val="0000FF"/>
                </a:solidFill>
                <a:latin typeface="楷体" pitchFamily="49" charset="-122"/>
                <a:ea typeface="楷体" pitchFamily="49" charset="-122"/>
              </a:rPr>
              <a:t>归纳法</a:t>
            </a:r>
            <a:r>
              <a:rPr lang="en-US" altLang="zh-CN" sz="2000" smtClean="0">
                <a:solidFill>
                  <a:srgbClr val="0000FF"/>
                </a:solidFill>
                <a:latin typeface="楷体" pitchFamily="49" charset="-122"/>
                <a:ea typeface="楷体" pitchFamily="49" charset="-122"/>
              </a:rPr>
              <a:t>  </a:t>
            </a:r>
            <a:r>
              <a:rPr lang="en-US" altLang="zh-CN" sz="2000" smtClean="0">
                <a:solidFill>
                  <a:srgbClr val="0000FF"/>
                </a:solidFill>
                <a:latin typeface="楷体" pitchFamily="49" charset="-122"/>
                <a:ea typeface="楷体" pitchFamily="49" charset="-122"/>
                <a:sym typeface="Wingdings"/>
              </a:rPr>
              <a:t>  </a:t>
            </a:r>
            <a:r>
              <a:rPr lang="zh-CN" altLang="zh-CN" sz="2000" smtClean="0">
                <a:solidFill>
                  <a:srgbClr val="FF0000"/>
                </a:solidFill>
                <a:latin typeface="楷体" pitchFamily="49" charset="-122"/>
                <a:ea typeface="楷体" pitchFamily="49" charset="-122"/>
              </a:rPr>
              <a:t>递推关系</a:t>
            </a:r>
            <a:endParaRPr lang="en-US" altLang="zh-CN" sz="2000" smtClean="0">
              <a:solidFill>
                <a:srgbClr val="FF0000"/>
              </a:solidFill>
              <a:latin typeface="楷体" pitchFamily="49" charset="-122"/>
              <a:ea typeface="楷体" pitchFamily="49" charset="-122"/>
            </a:endParaRPr>
          </a:p>
          <a:p>
            <a:pPr algn="l">
              <a:lnSpc>
                <a:spcPct val="150000"/>
              </a:lnSpc>
              <a:spcBef>
                <a:spcPts val="0"/>
              </a:spcBef>
            </a:pPr>
            <a:r>
              <a:rPr lang="zh-CN" altLang="zh-CN" sz="2000" smtClean="0">
                <a:solidFill>
                  <a:srgbClr val="0000FF"/>
                </a:solidFill>
                <a:latin typeface="楷体" pitchFamily="49" charset="-122"/>
                <a:ea typeface="楷体" pitchFamily="49" charset="-122"/>
              </a:rPr>
              <a:t>基本流程</a:t>
            </a:r>
            <a:r>
              <a:rPr lang="zh-CN" altLang="en-US" sz="2000" smtClean="0">
                <a:solidFill>
                  <a:srgbClr val="0000FF"/>
                </a:solidFill>
                <a:latin typeface="楷体" pitchFamily="49" charset="-122"/>
                <a:ea typeface="楷体" pitchFamily="49" charset="-122"/>
              </a:rPr>
              <a:t>：</a:t>
            </a:r>
            <a:endParaRPr lang="zh-CN" altLang="en-US" sz="2000" smtClean="0">
              <a:solidFill>
                <a:srgbClr val="0000FF"/>
              </a:solidFill>
              <a:latin typeface="楷体" pitchFamily="49" charset="-122"/>
              <a:ea typeface="楷体" pitchFamily="49" charset="-122"/>
              <a:cs typeface="Consolas" pitchFamily="49" charset="0"/>
            </a:endParaRPr>
          </a:p>
        </p:txBody>
      </p:sp>
      <p:sp>
        <p:nvSpPr>
          <p:cNvPr id="5" name="TextBox 4"/>
          <p:cNvSpPr txBox="1"/>
          <p:nvPr/>
        </p:nvSpPr>
        <p:spPr>
          <a:xfrm>
            <a:off x="500034" y="1643050"/>
            <a:ext cx="7786742" cy="275302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buBlip>
                <a:blip r:embed="rId2"/>
              </a:buBlip>
            </a:pPr>
            <a:r>
              <a:rPr lang="zh-CN" altLang="zh-CN" sz="2000" smtClean="0">
                <a:solidFill>
                  <a:srgbClr val="0000FF"/>
                </a:solidFill>
                <a:ea typeface="仿宋" pitchFamily="49" charset="-122"/>
                <a:cs typeface="Times New Roman" pitchFamily="18" charset="0"/>
              </a:rPr>
              <a:t>按推导问题方向研究最初最原始的若干问题。</a:t>
            </a:r>
          </a:p>
          <a:p>
            <a:pPr marL="457200" indent="-457200" algn="l">
              <a:lnSpc>
                <a:spcPts val="2800"/>
              </a:lnSpc>
              <a:buBlip>
                <a:blip r:embed="rId2"/>
              </a:buBlip>
            </a:pPr>
            <a:r>
              <a:rPr lang="zh-CN" altLang="zh-CN" sz="2000" smtClean="0">
                <a:solidFill>
                  <a:srgbClr val="0000FF"/>
                </a:solidFill>
                <a:ea typeface="仿宋" pitchFamily="49" charset="-122"/>
                <a:cs typeface="Times New Roman" pitchFamily="18" charset="0"/>
              </a:rPr>
              <a:t>按推导问题方向寻求问题间的转换规律即递推关系，使问题逐次转化成较低层级或简单的且能解决问题的或已解决的问题。</a:t>
            </a:r>
          </a:p>
          <a:p>
            <a:pPr marL="457200" indent="-457200" algn="l">
              <a:lnSpc>
                <a:spcPts val="2800"/>
              </a:lnSpc>
              <a:buBlip>
                <a:blip r:embed="rId2"/>
              </a:buBlip>
            </a:pPr>
            <a:r>
              <a:rPr lang="zh-CN" altLang="zh-CN" sz="2000" smtClean="0">
                <a:solidFill>
                  <a:srgbClr val="0000FF"/>
                </a:solidFill>
                <a:ea typeface="仿宋" pitchFamily="49" charset="-122"/>
                <a:cs typeface="Times New Roman" pitchFamily="18" charset="0"/>
              </a:rPr>
              <a:t>顺推法和逆推法</a:t>
            </a:r>
            <a:r>
              <a:rPr lang="zh-CN" altLang="en-US" sz="2000" smtClean="0">
                <a:solidFill>
                  <a:srgbClr val="0000FF"/>
                </a:solidFill>
                <a:ea typeface="仿宋" pitchFamily="49" charset="-122"/>
                <a:cs typeface="Times New Roman" pitchFamily="18" charset="0"/>
              </a:rPr>
              <a:t>：</a:t>
            </a:r>
            <a:r>
              <a:rPr lang="zh-CN" altLang="zh-CN" sz="2000" smtClean="0">
                <a:solidFill>
                  <a:srgbClr val="FF0000"/>
                </a:solidFill>
                <a:ea typeface="仿宋" pitchFamily="49" charset="-122"/>
                <a:cs typeface="Times New Roman" pitchFamily="18" charset="0"/>
              </a:rPr>
              <a:t>顺推法</a:t>
            </a:r>
            <a:r>
              <a:rPr lang="zh-CN" altLang="zh-CN" sz="2000" smtClean="0">
                <a:solidFill>
                  <a:srgbClr val="0000FF"/>
                </a:solidFill>
                <a:ea typeface="仿宋" pitchFamily="49" charset="-122"/>
                <a:cs typeface="Times New Roman" pitchFamily="18" charset="0"/>
              </a:rPr>
              <a:t>是从已知条件出发逐步推算出要解决问题的结果。</a:t>
            </a:r>
            <a:r>
              <a:rPr lang="zh-CN" altLang="zh-CN" sz="2000" smtClean="0">
                <a:solidFill>
                  <a:srgbClr val="FF0000"/>
                </a:solidFill>
                <a:ea typeface="仿宋" pitchFamily="49" charset="-122"/>
                <a:cs typeface="Times New Roman" pitchFamily="18" charset="0"/>
              </a:rPr>
              <a:t>逆推法</a:t>
            </a:r>
            <a:r>
              <a:rPr lang="zh-CN" altLang="zh-CN" sz="2000" smtClean="0">
                <a:solidFill>
                  <a:srgbClr val="0000FF"/>
                </a:solidFill>
                <a:ea typeface="仿宋" pitchFamily="49" charset="-122"/>
                <a:cs typeface="Times New Roman" pitchFamily="18" charset="0"/>
              </a:rPr>
              <a:t>从已知问题的结果出发逐步推算出问题的开始条件。</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42</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1285860"/>
            <a:ext cx="7572428" cy="180828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2"/>
              </a:buBlip>
            </a:pPr>
            <a:r>
              <a:rPr lang="zh-CN" altLang="zh-CN" sz="2000" smtClean="0">
                <a:solidFill>
                  <a:srgbClr val="0000FF"/>
                </a:solidFill>
                <a:latin typeface="楷体" pitchFamily="49" charset="-122"/>
                <a:ea typeface="楷体" pitchFamily="49" charset="-122"/>
                <a:cs typeface="Times New Roman" pitchFamily="18" charset="0"/>
              </a:rPr>
              <a:t>数学归纳法不是归纳法，但它与归纳法有着一定程度的关联</a:t>
            </a:r>
            <a:r>
              <a:rPr lang="zh-CN" altLang="en-US" sz="2000" smtClean="0">
                <a:solidFill>
                  <a:srgbClr val="0000FF"/>
                </a:solidFill>
                <a:latin typeface="楷体" pitchFamily="49" charset="-122"/>
                <a:ea typeface="楷体" pitchFamily="49" charset="-122"/>
                <a:cs typeface="Times New Roman" pitchFamily="18" charset="0"/>
              </a:rPr>
              <a:t>。</a:t>
            </a:r>
            <a:endParaRPr lang="en-US" altLang="zh-CN" sz="2000" smtClean="0">
              <a:solidFill>
                <a:srgbClr val="0000FF"/>
              </a:solidFill>
              <a:latin typeface="楷体" pitchFamily="49" charset="-122"/>
              <a:ea typeface="楷体"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楷体" pitchFamily="49" charset="-122"/>
                <a:ea typeface="楷体" pitchFamily="49" charset="-122"/>
                <a:cs typeface="Times New Roman" pitchFamily="18" charset="0"/>
              </a:rPr>
              <a:t>在结论的发现过程中，往往先通过对大量个别事实的观察，通过不完全归纳法归纳形成一般性的结论，最终利用数学归纳法对结论的正确性予以证明。</a:t>
            </a:r>
            <a:endParaRPr lang="en-US" altLang="zh-CN" sz="2000" smtClean="0">
              <a:solidFill>
                <a:srgbClr val="0000FF"/>
              </a:solidFill>
              <a:latin typeface="楷体" pitchFamily="49" charset="-122"/>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43</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3.2.2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直接插入排序</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00034" y="1500174"/>
            <a:ext cx="7786742" cy="160310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ct val="100000"/>
              </a:lnSpc>
              <a:spcBef>
                <a:spcPts val="12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有一个整数序列</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[0..</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，采用直接插入排序实现</a:t>
            </a:r>
            <a:r>
              <a:rPr lang="en-US" altLang="zh-CN" sz="2000" i="1" smtClean="0">
                <a:solidFill>
                  <a:srgbClr val="0000FF"/>
                </a:solidFill>
                <a:latin typeface="Times New Roman" pitchFamily="18" charset="0"/>
                <a:ea typeface="楷体" pitchFamily="49" charset="-122"/>
                <a:cs typeface="Times New Roman" pitchFamily="18" charset="0"/>
              </a:rPr>
              <a:t>R</a:t>
            </a:r>
            <a:r>
              <a:rPr lang="zh-CN" altLang="zh-CN" sz="2000" smtClean="0">
                <a:solidFill>
                  <a:srgbClr val="0000FF"/>
                </a:solidFill>
                <a:latin typeface="Times New Roman" pitchFamily="18" charset="0"/>
                <a:ea typeface="楷体" pitchFamily="49" charset="-122"/>
                <a:cs typeface="Times New Roman" pitchFamily="18" charset="0"/>
              </a:rPr>
              <a:t>的递增有序排序。</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ct val="100000"/>
              </a:lnSpc>
              <a:spcBef>
                <a:spcPts val="12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直接插入排序的过程是，</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从</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到</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循环，将</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有序插入到</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[0..</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中。</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44</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286444"/>
            <a:ext cx="7858180" cy="1213730"/>
          </a:xfrm>
          <a:prstGeom prst="rect">
            <a:avLst/>
          </a:prstGeom>
          <a:noFill/>
        </p:spPr>
        <p:txBody>
          <a:bodyPr wrap="square" rtlCol="0">
            <a:spAutoFit/>
          </a:bodyPr>
          <a:lstStyle/>
          <a:p>
            <a:pPr algn="l">
              <a:lnSpc>
                <a:spcPts val="2800"/>
              </a:lnSpc>
              <a:spcBef>
                <a:spcPts val="600"/>
              </a:spcBef>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采用不完全归纳法产生直接插入排序的递推关系。</a:t>
            </a:r>
            <a:endParaRPr lang="en-US" altLang="zh-CN" sz="2000" smtClean="0">
              <a:solidFill>
                <a:srgbClr val="0000FF"/>
              </a:solidFill>
              <a:ea typeface="楷体" pitchFamily="49" charset="-122"/>
              <a:cs typeface="Times New Roman" pitchFamily="18" charset="0"/>
            </a:endParaRPr>
          </a:p>
          <a:p>
            <a:pPr algn="l">
              <a:lnSpc>
                <a:spcPts val="2800"/>
              </a:lnSpc>
              <a:spcBef>
                <a:spcPts val="600"/>
              </a:spcBef>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例如</a:t>
            </a:r>
            <a:r>
              <a:rPr lang="en-US" altLang="zh-CN" sz="2000" i="1" smtClean="0">
                <a:solidFill>
                  <a:srgbClr val="0000FF"/>
                </a:solidFill>
                <a:ea typeface="楷体" pitchFamily="49" charset="-122"/>
                <a:cs typeface="Times New Roman" pitchFamily="18" charset="0"/>
              </a:rPr>
              <a:t>R</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5</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），这里</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=5</a:t>
            </a:r>
            <a:r>
              <a:rPr lang="zh-CN" altLang="zh-CN" sz="2000" smtClean="0">
                <a:solidFill>
                  <a:srgbClr val="0000FF"/>
                </a:solidFill>
                <a:ea typeface="楷体" pitchFamily="49" charset="-122"/>
                <a:cs typeface="Times New Roman" pitchFamily="18" charset="0"/>
              </a:rPr>
              <a:t>，用</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表示有序区，各趟的排序结果如下：</a:t>
            </a:r>
          </a:p>
        </p:txBody>
      </p:sp>
      <p:sp>
        <p:nvSpPr>
          <p:cNvPr id="5" name="TextBox 4"/>
          <p:cNvSpPr txBox="1"/>
          <p:nvPr/>
        </p:nvSpPr>
        <p:spPr>
          <a:xfrm>
            <a:off x="1357290" y="1541304"/>
            <a:ext cx="3571900" cy="1887696"/>
          </a:xfrm>
          <a:prstGeom prst="rect">
            <a:avLst/>
          </a:prstGeom>
          <a:noFill/>
        </p:spPr>
        <p:txBody>
          <a:bodyPr wrap="square" rtlCol="0">
            <a:spAutoFit/>
          </a:bodyPr>
          <a:lstStyle/>
          <a:p>
            <a:pPr algn="l">
              <a:lnSpc>
                <a:spcPts val="2800"/>
              </a:lnSpc>
              <a:spcBef>
                <a:spcPts val="0"/>
              </a:spcBef>
            </a:pPr>
            <a:r>
              <a:rPr lang="zh-CN" altLang="zh-CN" sz="1800" smtClean="0">
                <a:solidFill>
                  <a:srgbClr val="0000FF"/>
                </a:solidFill>
                <a:ea typeface="仿宋" pitchFamily="49" charset="-122"/>
                <a:cs typeface="Times New Roman" pitchFamily="18" charset="0"/>
              </a:rPr>
              <a:t>初始：</a:t>
            </a:r>
            <a:r>
              <a:rPr lang="en-US" altLang="zh-CN" sz="1800" smtClean="0">
                <a:solidFill>
                  <a:srgbClr val="0000FF"/>
                </a:solidFill>
                <a:ea typeface="仿宋" pitchFamily="49" charset="-122"/>
                <a:cs typeface="Times New Roman" pitchFamily="18" charset="0"/>
              </a:rPr>
              <a:t>	</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2</a:t>
            </a:r>
            <a:r>
              <a:rPr lang="en-US" altLang="zh-CN" sz="1800" smtClean="0">
                <a:solidFill>
                  <a:srgbClr val="0000FF"/>
                </a:solidFill>
                <a:ea typeface="仿宋" pitchFamily="49" charset="-122"/>
                <a:cs typeface="Times New Roman" pitchFamily="18" charset="0"/>
              </a:rPr>
              <a:t>]</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5</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4</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1</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3</a:t>
            </a:r>
            <a:r>
              <a:rPr lang="zh-CN" altLang="zh-CN" sz="1800" smtClean="0">
                <a:solidFill>
                  <a:srgbClr val="0000FF"/>
                </a:solidFill>
                <a:ea typeface="仿宋" pitchFamily="49" charset="-122"/>
                <a:cs typeface="Times New Roman" pitchFamily="18" charset="0"/>
              </a:rPr>
              <a:t>）</a:t>
            </a:r>
          </a:p>
          <a:p>
            <a:pPr algn="l">
              <a:lnSpc>
                <a:spcPts val="2800"/>
              </a:lnSpc>
              <a:spcBef>
                <a:spcPts val="0"/>
              </a:spcBef>
            </a:pPr>
            <a:r>
              <a:rPr lang="en-US" altLang="zh-CN" sz="1800" i="1" smtClean="0">
                <a:solidFill>
                  <a:srgbClr val="0000FF"/>
                </a:solidFill>
                <a:ea typeface="仿宋" pitchFamily="49" charset="-122"/>
                <a:cs typeface="Times New Roman" pitchFamily="18" charset="0"/>
              </a:rPr>
              <a:t>i</a:t>
            </a:r>
            <a:r>
              <a:rPr lang="en-US" altLang="zh-CN" sz="1800" smtClean="0">
                <a:solidFill>
                  <a:srgbClr val="0000FF"/>
                </a:solidFill>
                <a:ea typeface="仿宋" pitchFamily="49" charset="-122"/>
                <a:cs typeface="Times New Roman" pitchFamily="18" charset="0"/>
              </a:rPr>
              <a:t>=1</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 	</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2</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5</a:t>
            </a:r>
            <a:r>
              <a:rPr lang="en-US" altLang="zh-CN" sz="1800" smtClean="0">
                <a:solidFill>
                  <a:srgbClr val="0000FF"/>
                </a:solidFill>
                <a:ea typeface="仿宋" pitchFamily="49" charset="-122"/>
                <a:cs typeface="Times New Roman" pitchFamily="18" charset="0"/>
              </a:rPr>
              <a:t>]</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4</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1</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3</a:t>
            </a:r>
            <a:r>
              <a:rPr lang="zh-CN" altLang="zh-CN" sz="1800" smtClean="0">
                <a:solidFill>
                  <a:srgbClr val="0000FF"/>
                </a:solidFill>
                <a:ea typeface="仿宋" pitchFamily="49" charset="-122"/>
                <a:cs typeface="Times New Roman" pitchFamily="18" charset="0"/>
              </a:rPr>
              <a:t>）</a:t>
            </a:r>
          </a:p>
          <a:p>
            <a:pPr algn="l">
              <a:lnSpc>
                <a:spcPts val="2800"/>
              </a:lnSpc>
              <a:spcBef>
                <a:spcPts val="0"/>
              </a:spcBef>
            </a:pPr>
            <a:r>
              <a:rPr lang="en-US" altLang="zh-CN" sz="1800" i="1" smtClean="0">
                <a:solidFill>
                  <a:srgbClr val="0000FF"/>
                </a:solidFill>
                <a:ea typeface="仿宋" pitchFamily="49" charset="-122"/>
                <a:cs typeface="Times New Roman" pitchFamily="18" charset="0"/>
              </a:rPr>
              <a:t>i</a:t>
            </a:r>
            <a:r>
              <a:rPr lang="en-US" altLang="zh-CN" sz="1800" smtClean="0">
                <a:solidFill>
                  <a:srgbClr val="0000FF"/>
                </a:solidFill>
                <a:ea typeface="仿宋" pitchFamily="49" charset="-122"/>
                <a:cs typeface="Times New Roman" pitchFamily="18" charset="0"/>
              </a:rPr>
              <a:t>=2</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	</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2</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4</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5</a:t>
            </a:r>
            <a:r>
              <a:rPr lang="en-US" altLang="zh-CN" sz="1800" smtClean="0">
                <a:solidFill>
                  <a:srgbClr val="0000FF"/>
                </a:solidFill>
                <a:ea typeface="仿宋" pitchFamily="49" charset="-122"/>
                <a:cs typeface="Times New Roman" pitchFamily="18" charset="0"/>
              </a:rPr>
              <a:t>]</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1</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3</a:t>
            </a:r>
            <a:r>
              <a:rPr lang="zh-CN" altLang="zh-CN" sz="1800" smtClean="0">
                <a:solidFill>
                  <a:srgbClr val="0000FF"/>
                </a:solidFill>
                <a:ea typeface="仿宋" pitchFamily="49" charset="-122"/>
                <a:cs typeface="Times New Roman" pitchFamily="18" charset="0"/>
              </a:rPr>
              <a:t>）</a:t>
            </a:r>
          </a:p>
          <a:p>
            <a:pPr algn="l">
              <a:lnSpc>
                <a:spcPts val="2800"/>
              </a:lnSpc>
              <a:spcBef>
                <a:spcPts val="0"/>
              </a:spcBef>
            </a:pPr>
            <a:r>
              <a:rPr lang="en-US" altLang="zh-CN" sz="1800" i="1" smtClean="0">
                <a:solidFill>
                  <a:srgbClr val="0000FF"/>
                </a:solidFill>
                <a:ea typeface="仿宋" pitchFamily="49" charset="-122"/>
                <a:cs typeface="Times New Roman" pitchFamily="18" charset="0"/>
              </a:rPr>
              <a:t>i</a:t>
            </a:r>
            <a:r>
              <a:rPr lang="en-US" altLang="zh-CN" sz="1800" smtClean="0">
                <a:solidFill>
                  <a:srgbClr val="0000FF"/>
                </a:solidFill>
                <a:ea typeface="仿宋" pitchFamily="49" charset="-122"/>
                <a:cs typeface="Times New Roman" pitchFamily="18" charset="0"/>
              </a:rPr>
              <a:t>=3</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	</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1</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2</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4</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5</a:t>
            </a:r>
            <a:r>
              <a:rPr lang="en-US" altLang="zh-CN" sz="1800" smtClean="0">
                <a:solidFill>
                  <a:srgbClr val="0000FF"/>
                </a:solidFill>
                <a:ea typeface="仿宋" pitchFamily="49" charset="-122"/>
                <a:cs typeface="Times New Roman" pitchFamily="18" charset="0"/>
              </a:rPr>
              <a:t>]</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3</a:t>
            </a:r>
            <a:r>
              <a:rPr lang="zh-CN" altLang="zh-CN" sz="1800" smtClean="0">
                <a:solidFill>
                  <a:srgbClr val="0000FF"/>
                </a:solidFill>
                <a:ea typeface="仿宋" pitchFamily="49" charset="-122"/>
                <a:cs typeface="Times New Roman" pitchFamily="18" charset="0"/>
              </a:rPr>
              <a:t>）</a:t>
            </a:r>
          </a:p>
          <a:p>
            <a:pPr algn="l">
              <a:lnSpc>
                <a:spcPts val="2800"/>
              </a:lnSpc>
              <a:spcBef>
                <a:spcPts val="0"/>
              </a:spcBef>
            </a:pPr>
            <a:r>
              <a:rPr lang="en-US" altLang="zh-CN" sz="1800" i="1" smtClean="0">
                <a:solidFill>
                  <a:srgbClr val="0000FF"/>
                </a:solidFill>
                <a:ea typeface="仿宋" pitchFamily="49" charset="-122"/>
                <a:cs typeface="Times New Roman" pitchFamily="18" charset="0"/>
              </a:rPr>
              <a:t>i</a:t>
            </a:r>
            <a:r>
              <a:rPr lang="en-US" altLang="zh-CN" sz="1800" smtClean="0">
                <a:solidFill>
                  <a:srgbClr val="0000FF"/>
                </a:solidFill>
                <a:ea typeface="仿宋" pitchFamily="49" charset="-122"/>
                <a:cs typeface="Times New Roman" pitchFamily="18" charset="0"/>
              </a:rPr>
              <a:t>=4</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	</a:t>
            </a:r>
            <a:r>
              <a:rPr lang="zh-CN" altLang="zh-CN" sz="1800" smtClean="0">
                <a:solidFill>
                  <a:srgbClr val="0000FF"/>
                </a:solidFill>
                <a:ea typeface="仿宋" pitchFamily="49" charset="-122"/>
                <a:cs typeface="Times New Roman" pitchFamily="18" charset="0"/>
              </a:rPr>
              <a:t>（</a:t>
            </a:r>
            <a:r>
              <a:rPr lang="en-US" altLang="zh-CN" sz="1800" smtClean="0">
                <a:solidFill>
                  <a:srgbClr val="0000FF"/>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1</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2</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3</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4</a:t>
            </a:r>
            <a:r>
              <a:rPr lang="zh-CN" altLang="zh-CN" sz="1800" smtClean="0">
                <a:solidFill>
                  <a:srgbClr val="FF0000"/>
                </a:solidFill>
                <a:ea typeface="仿宋" pitchFamily="49" charset="-122"/>
                <a:cs typeface="Times New Roman" pitchFamily="18" charset="0"/>
              </a:rPr>
              <a:t>，</a:t>
            </a:r>
            <a:r>
              <a:rPr lang="en-US" altLang="zh-CN" sz="1800" smtClean="0">
                <a:solidFill>
                  <a:srgbClr val="FF0000"/>
                </a:solidFill>
                <a:ea typeface="仿宋" pitchFamily="49" charset="-122"/>
                <a:cs typeface="Times New Roman" pitchFamily="18" charset="0"/>
              </a:rPr>
              <a:t>5</a:t>
            </a:r>
            <a:r>
              <a:rPr lang="en-US" altLang="zh-CN" sz="1800" smtClean="0">
                <a:solidFill>
                  <a:srgbClr val="0000FF"/>
                </a:solidFill>
                <a:ea typeface="仿宋" pitchFamily="49" charset="-122"/>
                <a:cs typeface="Times New Roman" pitchFamily="18" charset="0"/>
              </a:rPr>
              <a:t>]</a:t>
            </a:r>
            <a:r>
              <a:rPr lang="zh-CN" altLang="zh-CN" sz="1800" smtClean="0">
                <a:solidFill>
                  <a:srgbClr val="0000FF"/>
                </a:solidFill>
                <a:ea typeface="仿宋" pitchFamily="49" charset="-122"/>
                <a:cs typeface="Times New Roman" pitchFamily="18" charset="0"/>
              </a:rPr>
              <a:t>）</a:t>
            </a:r>
          </a:p>
        </p:txBody>
      </p:sp>
      <p:sp>
        <p:nvSpPr>
          <p:cNvPr id="6" name="TextBox 5"/>
          <p:cNvSpPr txBox="1"/>
          <p:nvPr/>
        </p:nvSpPr>
        <p:spPr>
          <a:xfrm>
            <a:off x="428596" y="3714752"/>
            <a:ext cx="8215370" cy="1169551"/>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设</a:t>
            </a:r>
            <a:r>
              <a:rPr lang="en-US" altLang="zh-CN" sz="2000" i="1" smtClean="0">
                <a:solidFill>
                  <a:srgbClr val="FF0000"/>
                </a:solidFill>
                <a:ea typeface="楷体" pitchFamily="49" charset="-122"/>
                <a:cs typeface="Times New Roman" pitchFamily="18" charset="0"/>
              </a:rPr>
              <a:t>f</a:t>
            </a:r>
            <a:r>
              <a:rPr lang="en-US" altLang="zh-CN" sz="2000" smtClean="0">
                <a:solidFill>
                  <a:srgbClr val="FF0000"/>
                </a:solidFill>
                <a:ea typeface="楷体" pitchFamily="49" charset="-122"/>
                <a:cs typeface="Times New Roman" pitchFamily="18" charset="0"/>
              </a:rPr>
              <a:t>(</a:t>
            </a:r>
            <a:r>
              <a:rPr lang="en-US" altLang="zh-CN" sz="2000" i="1" smtClean="0">
                <a:solidFill>
                  <a:srgbClr val="FF0000"/>
                </a:solidFill>
                <a:ea typeface="楷体" pitchFamily="49" charset="-122"/>
                <a:cs typeface="Times New Roman" pitchFamily="18" charset="0"/>
              </a:rPr>
              <a:t>R</a:t>
            </a:r>
            <a:r>
              <a:rPr lang="zh-CN" altLang="zh-CN" sz="2000" smtClean="0">
                <a:solidFill>
                  <a:srgbClr val="FF0000"/>
                </a:solidFill>
                <a:ea typeface="楷体" pitchFamily="49" charset="-122"/>
                <a:cs typeface="Times New Roman" pitchFamily="18" charset="0"/>
              </a:rPr>
              <a:t>，</a:t>
            </a:r>
            <a:r>
              <a:rPr lang="en-US" altLang="zh-CN" sz="2000" i="1" smtClean="0">
                <a:solidFill>
                  <a:srgbClr val="FF0000"/>
                </a:solidFill>
                <a:ea typeface="楷体" pitchFamily="49" charset="-122"/>
                <a:cs typeface="Times New Roman" pitchFamily="18" charset="0"/>
              </a:rPr>
              <a:t>i</a:t>
            </a:r>
            <a:r>
              <a:rPr lang="en-US" altLang="zh-CN" sz="2000" smtClean="0">
                <a:solidFill>
                  <a:srgbClr val="FF0000"/>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用于实现</a:t>
            </a:r>
            <a:r>
              <a:rPr lang="en-US" altLang="zh-CN" sz="2000" i="1" smtClean="0">
                <a:solidFill>
                  <a:srgbClr val="0000FF"/>
                </a:solidFill>
                <a:ea typeface="楷体" pitchFamily="49" charset="-122"/>
                <a:cs typeface="Times New Roman" pitchFamily="18" charset="0"/>
              </a:rPr>
              <a:t>R</a:t>
            </a:r>
            <a:r>
              <a:rPr lang="en-US" altLang="zh-CN" sz="2000" smtClean="0">
                <a:solidFill>
                  <a:srgbClr val="0000FF"/>
                </a:solidFill>
                <a:ea typeface="楷体" pitchFamily="49" charset="-122"/>
                <a:cs typeface="Times New Roman" pitchFamily="18" charset="0"/>
              </a:rPr>
              <a:t>[0..</a:t>
            </a:r>
            <a:r>
              <a:rPr lang="en-US" altLang="zh-CN" sz="2000" i="1" smtClean="0">
                <a:solidFill>
                  <a:srgbClr val="0000FF"/>
                </a:solidFill>
                <a:ea typeface="楷体" pitchFamily="49" charset="-122"/>
                <a:cs typeface="Times New Roman" pitchFamily="18" charset="0"/>
              </a:rPr>
              <a:t>i</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（共</a:t>
            </a:r>
            <a:r>
              <a:rPr lang="en-US" altLang="zh-CN" sz="2000" i="1" smtClean="0">
                <a:solidFill>
                  <a:srgbClr val="0000FF"/>
                </a:solidFill>
                <a:ea typeface="楷体" pitchFamily="49" charset="-122"/>
                <a:cs typeface="Times New Roman" pitchFamily="18" charset="0"/>
              </a:rPr>
              <a:t>i</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个元素）的递增排序，它是大问题，则</a:t>
            </a:r>
            <a:r>
              <a:rPr lang="en-US" altLang="zh-CN" sz="2000" i="1" smtClean="0">
                <a:solidFill>
                  <a:srgbClr val="FF0000"/>
                </a:solidFill>
                <a:ea typeface="楷体" pitchFamily="49" charset="-122"/>
                <a:cs typeface="Times New Roman" pitchFamily="18" charset="0"/>
              </a:rPr>
              <a:t>f</a:t>
            </a:r>
            <a:r>
              <a:rPr lang="en-US" altLang="zh-CN" sz="2000" smtClean="0">
                <a:solidFill>
                  <a:srgbClr val="FF0000"/>
                </a:solidFill>
                <a:ea typeface="楷体" pitchFamily="49" charset="-122"/>
                <a:cs typeface="Times New Roman" pitchFamily="18" charset="0"/>
              </a:rPr>
              <a:t>(</a:t>
            </a:r>
            <a:r>
              <a:rPr lang="en-US" altLang="zh-CN" sz="2000" i="1" smtClean="0">
                <a:solidFill>
                  <a:srgbClr val="FF0000"/>
                </a:solidFill>
                <a:ea typeface="楷体" pitchFamily="49" charset="-122"/>
                <a:cs typeface="Times New Roman" pitchFamily="18" charset="0"/>
              </a:rPr>
              <a:t>R</a:t>
            </a:r>
            <a:r>
              <a:rPr lang="zh-CN" altLang="zh-CN" sz="2000" smtClean="0">
                <a:solidFill>
                  <a:srgbClr val="FF0000"/>
                </a:solidFill>
                <a:ea typeface="楷体" pitchFamily="49" charset="-122"/>
                <a:cs typeface="Times New Roman" pitchFamily="18" charset="0"/>
              </a:rPr>
              <a:t>，</a:t>
            </a:r>
            <a:r>
              <a:rPr lang="en-US" altLang="zh-CN" sz="2000" i="1" smtClean="0">
                <a:solidFill>
                  <a:srgbClr val="FF0000"/>
                </a:solidFill>
                <a:ea typeface="楷体" pitchFamily="49" charset="-122"/>
                <a:cs typeface="Times New Roman" pitchFamily="18" charset="0"/>
              </a:rPr>
              <a:t>i</a:t>
            </a:r>
            <a:r>
              <a:rPr lang="en-US" altLang="zh-CN" sz="2000" smtClean="0">
                <a:solidFill>
                  <a:srgbClr val="FF0000"/>
                </a:solidFill>
                <a:ea typeface="楷体" pitchFamily="49" charset="-122"/>
                <a:cs typeface="Times New Roman" pitchFamily="18" charset="0"/>
              </a:rPr>
              <a:t>-1) </a:t>
            </a:r>
            <a:r>
              <a:rPr lang="zh-CN" altLang="zh-CN" sz="2000" smtClean="0">
                <a:solidFill>
                  <a:srgbClr val="0000FF"/>
                </a:solidFill>
                <a:ea typeface="楷体" pitchFamily="49" charset="-122"/>
                <a:cs typeface="Times New Roman" pitchFamily="18" charset="0"/>
              </a:rPr>
              <a:t>实现</a:t>
            </a:r>
            <a:r>
              <a:rPr lang="en-US" altLang="zh-CN" sz="2000" i="1" smtClean="0">
                <a:solidFill>
                  <a:srgbClr val="0000FF"/>
                </a:solidFill>
                <a:ea typeface="楷体" pitchFamily="49" charset="-122"/>
                <a:cs typeface="Times New Roman" pitchFamily="18" charset="0"/>
              </a:rPr>
              <a:t>R</a:t>
            </a:r>
            <a:r>
              <a:rPr lang="en-US" altLang="zh-CN" sz="2000" smtClean="0">
                <a:solidFill>
                  <a:srgbClr val="0000FF"/>
                </a:solidFill>
                <a:ea typeface="楷体" pitchFamily="49" charset="-122"/>
                <a:cs typeface="Times New Roman" pitchFamily="18" charset="0"/>
              </a:rPr>
              <a:t>[0..</a:t>
            </a:r>
            <a:r>
              <a:rPr lang="en-US" altLang="zh-CN" sz="2000" i="1" smtClean="0">
                <a:solidFill>
                  <a:srgbClr val="0000FF"/>
                </a:solidFill>
                <a:ea typeface="楷体" pitchFamily="49" charset="-122"/>
                <a:cs typeface="Times New Roman" pitchFamily="18" charset="0"/>
              </a:rPr>
              <a:t>i</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（共</a:t>
            </a:r>
            <a:r>
              <a:rPr lang="en-US" altLang="zh-CN" sz="2000" i="1" smtClean="0">
                <a:solidFill>
                  <a:srgbClr val="0000FF"/>
                </a:solidFill>
                <a:ea typeface="楷体" pitchFamily="49" charset="-122"/>
                <a:cs typeface="Times New Roman" pitchFamily="18" charset="0"/>
              </a:rPr>
              <a:t>i</a:t>
            </a:r>
            <a:r>
              <a:rPr lang="zh-CN" altLang="zh-CN" sz="2000" smtClean="0">
                <a:solidFill>
                  <a:srgbClr val="0000FF"/>
                </a:solidFill>
                <a:ea typeface="楷体" pitchFamily="49" charset="-122"/>
                <a:cs typeface="Times New Roman" pitchFamily="18" charset="0"/>
              </a:rPr>
              <a:t>个</a:t>
            </a:r>
            <a:r>
              <a:rPr lang="zh-CN" altLang="zh-CN" sz="2000" smtClean="0">
                <a:solidFill>
                  <a:srgbClr val="0000FF"/>
                </a:solidFill>
                <a:ea typeface="楷体" pitchFamily="49" charset="-122"/>
                <a:cs typeface="Times New Roman" pitchFamily="18" charset="0"/>
              </a:rPr>
              <a:t>元素）的排序，它是小问题。对应的递推关系</a:t>
            </a:r>
            <a:r>
              <a:rPr lang="zh-CN" altLang="en-US" sz="2000" smtClean="0">
                <a:solidFill>
                  <a:srgbClr val="0000FF"/>
                </a:solidFill>
                <a:ea typeface="楷体" pitchFamily="49" charset="-122"/>
                <a:cs typeface="Times New Roman" pitchFamily="18" charset="0"/>
              </a:rPr>
              <a:t>：</a:t>
            </a:r>
          </a:p>
        </p:txBody>
      </p:sp>
      <p:sp>
        <p:nvSpPr>
          <p:cNvPr id="7" name="TextBox 6"/>
          <p:cNvSpPr txBox="1"/>
          <p:nvPr/>
        </p:nvSpPr>
        <p:spPr>
          <a:xfrm>
            <a:off x="571472" y="5072074"/>
            <a:ext cx="7786742"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 不做任何事情</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i</a:t>
            </a:r>
            <a:r>
              <a:rPr lang="en-US" altLang="zh-CN" sz="1800" smtClean="0">
                <a:solidFill>
                  <a:srgbClr val="00B0F0"/>
                </a:solidFill>
                <a:latin typeface="Times New Roman" pitchFamily="18" charset="0"/>
                <a:ea typeface="仿宋" pitchFamily="49" charset="-122"/>
                <a:cs typeface="Times New Roman" pitchFamily="18" charset="0"/>
              </a:rPr>
              <a:t>=0</a:t>
            </a:r>
            <a:endParaRPr lang="zh-CN" altLang="zh-CN" sz="1800" smtClean="0">
              <a:solidFill>
                <a:srgbClr val="00B0F0"/>
              </a:solidFill>
              <a:latin typeface="Times New Roman" pitchFamily="18" charset="0"/>
              <a:ea typeface="仿宋" pitchFamily="49" charset="-122"/>
              <a:cs typeface="Times New Roman" pitchFamily="18" charset="0"/>
            </a:endParaRPr>
          </a:p>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 </a:t>
            </a: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 </a:t>
            </a:r>
            <a:r>
              <a:rPr lang="zh-CN" altLang="zh-CN" sz="1800" smtClean="0">
                <a:solidFill>
                  <a:srgbClr val="0000FF"/>
                </a:solidFill>
                <a:latin typeface="Times New Roman" pitchFamily="18" charset="0"/>
                <a:ea typeface="仿宋" pitchFamily="49" charset="-122"/>
                <a:cs typeface="Times New Roman" pitchFamily="18" charset="0"/>
              </a:rPr>
              <a:t>将</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有序插入到</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[0..</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中</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其他</a:t>
            </a:r>
          </a:p>
        </p:txBody>
      </p:sp>
      <p:sp>
        <p:nvSpPr>
          <p:cNvPr id="8" name="TextBox 5"/>
          <p:cNvSpPr txBox="1"/>
          <p:nvPr/>
        </p:nvSpPr>
        <p:spPr>
          <a:xfrm>
            <a:off x="285720" y="457122"/>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45</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428604"/>
            <a:ext cx="7786742" cy="910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 不做任何事情</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B0F0"/>
                </a:solidFill>
                <a:latin typeface="Times New Roman" pitchFamily="18" charset="0"/>
                <a:ea typeface="仿宋" pitchFamily="49" charset="-122"/>
                <a:cs typeface="Times New Roman" pitchFamily="18" charset="0"/>
              </a:rPr>
              <a:t>当</a:t>
            </a:r>
            <a:r>
              <a:rPr lang="en-US" altLang="zh-CN" sz="2000" i="1" smtClean="0">
                <a:solidFill>
                  <a:srgbClr val="00B0F0"/>
                </a:solidFill>
                <a:latin typeface="Times New Roman" pitchFamily="18" charset="0"/>
                <a:ea typeface="仿宋" pitchFamily="49" charset="-122"/>
                <a:cs typeface="Times New Roman" pitchFamily="18" charset="0"/>
              </a:rPr>
              <a:t>i</a:t>
            </a:r>
            <a:r>
              <a:rPr lang="en-US" altLang="zh-CN" sz="2000" smtClean="0">
                <a:solidFill>
                  <a:srgbClr val="00B0F0"/>
                </a:solidFill>
                <a:latin typeface="Times New Roman" pitchFamily="18" charset="0"/>
                <a:ea typeface="仿宋" pitchFamily="49" charset="-122"/>
                <a:cs typeface="Times New Roman" pitchFamily="18" charset="0"/>
              </a:rPr>
              <a:t>=1</a:t>
            </a:r>
            <a:endParaRPr lang="zh-CN" altLang="zh-CN" sz="2000" smtClean="0">
              <a:solidFill>
                <a:srgbClr val="00B0F0"/>
              </a:solidFill>
              <a:latin typeface="Times New Roman" pitchFamily="18" charset="0"/>
              <a:ea typeface="仿宋" pitchFamily="49" charset="-122"/>
              <a:cs typeface="Times New Roman" pitchFamily="18" charset="0"/>
            </a:endParaRPr>
          </a:p>
          <a:p>
            <a:pPr algn="l">
              <a:lnSpc>
                <a:spcPct val="100000"/>
              </a:lnSpc>
              <a:spcBef>
                <a:spcPts val="600"/>
              </a:spcBef>
            </a:pP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 </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 </a:t>
            </a:r>
            <a:r>
              <a:rPr lang="zh-CN" altLang="zh-CN" sz="2000" smtClean="0">
                <a:solidFill>
                  <a:srgbClr val="0000FF"/>
                </a:solidFill>
                <a:latin typeface="Times New Roman" pitchFamily="18" charset="0"/>
                <a:ea typeface="仿宋" pitchFamily="49" charset="-122"/>
                <a:cs typeface="Times New Roman" pitchFamily="18" charset="0"/>
              </a:rPr>
              <a:t>将</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有序插入到</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中</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B0F0"/>
                </a:solidFill>
                <a:latin typeface="Times New Roman" pitchFamily="18" charset="0"/>
                <a:ea typeface="仿宋" pitchFamily="49" charset="-122"/>
                <a:cs typeface="Times New Roman" pitchFamily="18" charset="0"/>
              </a:rPr>
              <a:t>其</a:t>
            </a:r>
            <a:r>
              <a:rPr lang="zh-CN" altLang="zh-CN" sz="2000" smtClean="0">
                <a:solidFill>
                  <a:srgbClr val="00B0F0"/>
                </a:solidFill>
                <a:latin typeface="Times New Roman" pitchFamily="18" charset="0"/>
                <a:ea typeface="仿宋" pitchFamily="49" charset="-122"/>
                <a:cs typeface="Times New Roman" pitchFamily="18" charset="0"/>
              </a:rPr>
              <a:t>他</a:t>
            </a:r>
          </a:p>
        </p:txBody>
      </p:sp>
      <p:sp>
        <p:nvSpPr>
          <p:cNvPr id="5" name="TextBox 4"/>
          <p:cNvSpPr txBox="1"/>
          <p:nvPr/>
        </p:nvSpPr>
        <p:spPr>
          <a:xfrm>
            <a:off x="500034" y="1714488"/>
            <a:ext cx="8001056" cy="363176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smtClean="0">
                <a:solidFill>
                  <a:srgbClr val="0000FF"/>
                </a:solidFill>
                <a:latin typeface="Times New Roman" pitchFamily="18" charset="0"/>
                <a:ea typeface="仿宋" pitchFamily="49" charset="-122"/>
                <a:cs typeface="Times New Roman" pitchFamily="18" charset="0"/>
              </a:rPr>
              <a:t>显然</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用于实现</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的递增排序。</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2800"/>
              </a:lnSpc>
              <a:spcBef>
                <a:spcPts val="600"/>
              </a:spcBef>
            </a:pPr>
            <a:r>
              <a:rPr lang="zh-CN" altLang="zh-CN" sz="2000" smtClean="0">
                <a:solidFill>
                  <a:srgbClr val="0000FF"/>
                </a:solidFill>
                <a:latin typeface="Times New Roman" pitchFamily="18" charset="0"/>
                <a:ea typeface="仿宋" pitchFamily="49" charset="-122"/>
                <a:cs typeface="Times New Roman" pitchFamily="18" charset="0"/>
              </a:rPr>
              <a:t>采用不完全归纳法得到的结论是否正确呢？</a:t>
            </a:r>
          </a:p>
          <a:p>
            <a:pPr algn="l">
              <a:lnSpc>
                <a:spcPts val="28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① </a:t>
            </a:r>
            <a:r>
              <a:rPr lang="zh-CN" altLang="zh-CN" sz="2000" smtClean="0">
                <a:solidFill>
                  <a:srgbClr val="FF0000"/>
                </a:solidFill>
                <a:latin typeface="Times New Roman" pitchFamily="18" charset="0"/>
                <a:ea typeface="仿宋" pitchFamily="49" charset="-122"/>
                <a:cs typeface="Times New Roman" pitchFamily="18" charset="0"/>
              </a:rPr>
              <a:t>证明归纳基础成立</a:t>
            </a:r>
            <a:r>
              <a:rPr lang="zh-CN" altLang="zh-CN" sz="2000" smtClean="0">
                <a:solidFill>
                  <a:srgbClr val="0000FF"/>
                </a:solidFill>
                <a:latin typeface="Times New Roman" pitchFamily="18" charset="0"/>
                <a:ea typeface="仿宋" pitchFamily="49" charset="-122"/>
                <a:cs typeface="Times New Roman" pitchFamily="18" charset="0"/>
              </a:rPr>
              <a:t>。当</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时</a:t>
            </a:r>
            <a:r>
              <a:rPr lang="zh-CN" altLang="zh-CN" sz="2000" smtClean="0">
                <a:solidFill>
                  <a:srgbClr val="0000FF"/>
                </a:solidFill>
                <a:latin typeface="Times New Roman" pitchFamily="18" charset="0"/>
                <a:ea typeface="仿宋" pitchFamily="49" charset="-122"/>
                <a:cs typeface="Times New Roman" pitchFamily="18" charset="0"/>
              </a:rPr>
              <a:t>直接返回，由于此时</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中只有一个元素，它是递增有序的，所以结论成立。</a:t>
            </a:r>
          </a:p>
          <a:p>
            <a:pPr algn="l">
              <a:lnSpc>
                <a:spcPts val="28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② </a:t>
            </a:r>
            <a:r>
              <a:rPr lang="zh-CN" altLang="zh-CN" sz="2000" smtClean="0">
                <a:solidFill>
                  <a:srgbClr val="FF0000"/>
                </a:solidFill>
                <a:latin typeface="Times New Roman" pitchFamily="18" charset="0"/>
                <a:ea typeface="仿宋" pitchFamily="49" charset="-122"/>
                <a:cs typeface="Times New Roman" pitchFamily="18" charset="0"/>
              </a:rPr>
              <a:t>证明归纳递推成立</a:t>
            </a:r>
            <a:r>
              <a:rPr lang="zh-CN" altLang="zh-CN" sz="2000" smtClean="0">
                <a:solidFill>
                  <a:srgbClr val="0000FF"/>
                </a:solidFill>
                <a:latin typeface="Times New Roman" pitchFamily="18" charset="0"/>
                <a:ea typeface="仿宋" pitchFamily="49" charset="-122"/>
                <a:cs typeface="Times New Roman" pitchFamily="18" charset="0"/>
              </a:rPr>
              <a:t>。假设</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时成立，也就是说</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用于实现</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的递增排序。</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当</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时对应</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，先调用</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将</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排序，再将</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有序插入到</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中，这样</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变成递增有序序列了，所以</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实现</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的递增排序，结论成立。</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46</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357166"/>
            <a:ext cx="8786874" cy="53776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Insert</a:t>
            </a:r>
            <a:r>
              <a:rPr lang="en-US" altLang="zh-CN" sz="1800" smtClean="0">
                <a:solidFill>
                  <a:srgbClr val="0000FF"/>
                </a:solidFill>
                <a:latin typeface="Times New Roman" pitchFamily="18" charset="0"/>
                <a:ea typeface="仿宋" pitchFamily="49" charset="-122"/>
                <a:cs typeface="Times New Roman" pitchFamily="18" charset="0"/>
              </a:rPr>
              <a:t>(vector&lt;int&gt;&amp;R,int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插入操作：将</a:t>
            </a:r>
            <a:r>
              <a:rPr lang="en-US" altLang="zh-CN" sz="1800" smtClean="0">
                <a:solidFill>
                  <a:srgbClr val="00B0F0"/>
                </a:solidFill>
                <a:latin typeface="Times New Roman" pitchFamily="18" charset="0"/>
                <a:ea typeface="仿宋" pitchFamily="49" charset="-122"/>
                <a:cs typeface="Times New Roman" pitchFamily="18" charset="0"/>
              </a:rPr>
              <a:t>R[i]</a:t>
            </a:r>
            <a:r>
              <a:rPr lang="zh-CN" altLang="zh-CN" sz="1800" smtClean="0">
                <a:solidFill>
                  <a:srgbClr val="00B0F0"/>
                </a:solidFill>
                <a:latin typeface="Times New Roman" pitchFamily="18" charset="0"/>
                <a:ea typeface="仿宋" pitchFamily="49" charset="-122"/>
                <a:cs typeface="Times New Roman" pitchFamily="18" charset="0"/>
              </a:rPr>
              <a:t>有序插入到</a:t>
            </a:r>
            <a:r>
              <a:rPr lang="en-US" altLang="zh-CN" sz="1800" smtClean="0">
                <a:solidFill>
                  <a:srgbClr val="00B0F0"/>
                </a:solidFill>
                <a:latin typeface="Times New Roman" pitchFamily="18" charset="0"/>
                <a:ea typeface="仿宋" pitchFamily="49" charset="-122"/>
                <a:cs typeface="Times New Roman" pitchFamily="18" charset="0"/>
              </a:rPr>
              <a:t>R[0..i-1]</a:t>
            </a:r>
            <a:r>
              <a:rPr lang="zh-CN" altLang="zh-CN" sz="1800" smtClean="0">
                <a:solidFill>
                  <a:srgbClr val="00B0F0"/>
                </a:solidFill>
                <a:latin typeface="Times New Roman" pitchFamily="18" charset="0"/>
                <a:ea typeface="仿宋" pitchFamily="49" charset="-122"/>
                <a:cs typeface="Times New Roman" pitchFamily="18" charset="0"/>
              </a:rPr>
              <a:t>中</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tmp=R[i];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j=i-1;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do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找</a:t>
            </a:r>
            <a:r>
              <a:rPr lang="en-US" altLang="zh-CN" sz="1800" smtClean="0">
                <a:solidFill>
                  <a:srgbClr val="00B0F0"/>
                </a:solidFill>
                <a:latin typeface="Times New Roman" pitchFamily="18" charset="0"/>
                <a:ea typeface="仿宋" pitchFamily="49" charset="-122"/>
                <a:cs typeface="Times New Roman" pitchFamily="18" charset="0"/>
              </a:rPr>
              <a:t>R[i]</a:t>
            </a:r>
            <a:r>
              <a:rPr lang="zh-CN" altLang="zh-CN" sz="1800" smtClean="0">
                <a:solidFill>
                  <a:srgbClr val="00B0F0"/>
                </a:solidFill>
                <a:latin typeface="Times New Roman" pitchFamily="18" charset="0"/>
                <a:ea typeface="仿宋" pitchFamily="49" charset="-122"/>
                <a:cs typeface="Times New Roman" pitchFamily="18" charset="0"/>
              </a:rPr>
              <a:t>的插入位置</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R[j+1]=R[j];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将关键字大于</a:t>
            </a:r>
            <a:r>
              <a:rPr lang="en-US" altLang="zh-CN" sz="1800" smtClean="0">
                <a:solidFill>
                  <a:srgbClr val="00B0F0"/>
                </a:solidFill>
                <a:latin typeface="Times New Roman" pitchFamily="18" charset="0"/>
                <a:ea typeface="仿宋" pitchFamily="49" charset="-122"/>
                <a:cs typeface="Times New Roman" pitchFamily="18" charset="0"/>
              </a:rPr>
              <a:t>R[i]</a:t>
            </a:r>
            <a:r>
              <a:rPr lang="zh-CN" altLang="zh-CN" sz="1800" smtClean="0">
                <a:solidFill>
                  <a:srgbClr val="00B0F0"/>
                </a:solidFill>
                <a:latin typeface="Times New Roman" pitchFamily="18" charset="0"/>
                <a:ea typeface="仿宋" pitchFamily="49" charset="-122"/>
                <a:cs typeface="Times New Roman" pitchFamily="18" charset="0"/>
              </a:rPr>
              <a:t>的元素后移</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while(j&gt;=0 &amp;&amp; R[j]&gt;tmp);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直到</a:t>
            </a:r>
            <a:r>
              <a:rPr lang="en-US" altLang="zh-CN" sz="1800" smtClean="0">
                <a:solidFill>
                  <a:srgbClr val="00B0F0"/>
                </a:solidFill>
                <a:latin typeface="Times New Roman" pitchFamily="18" charset="0"/>
                <a:ea typeface="仿宋" pitchFamily="49" charset="-122"/>
                <a:cs typeface="Times New Roman" pitchFamily="18" charset="0"/>
              </a:rPr>
              <a:t>R[j]&lt;=tmp</a:t>
            </a:r>
            <a:r>
              <a:rPr lang="zh-CN" altLang="zh-CN" sz="1800" smtClean="0">
                <a:solidFill>
                  <a:srgbClr val="00B0F0"/>
                </a:solidFill>
                <a:latin typeface="Times New Roman" pitchFamily="18" charset="0"/>
                <a:ea typeface="仿宋" pitchFamily="49" charset="-122"/>
                <a:cs typeface="Times New Roman" pitchFamily="18" charset="0"/>
              </a:rPr>
              <a:t>为止 </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R[j+1]=tmp;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在</a:t>
            </a:r>
            <a:r>
              <a:rPr lang="en-US" altLang="zh-CN" sz="1800" smtClean="0">
                <a:solidFill>
                  <a:srgbClr val="00B0F0"/>
                </a:solidFill>
                <a:latin typeface="Times New Roman" pitchFamily="18" charset="0"/>
                <a:ea typeface="仿宋" pitchFamily="49" charset="-122"/>
                <a:cs typeface="Times New Roman" pitchFamily="18" charset="0"/>
              </a:rPr>
              <a:t>j+1</a:t>
            </a:r>
            <a:r>
              <a:rPr lang="zh-CN" altLang="zh-CN" sz="1800" smtClean="0">
                <a:solidFill>
                  <a:srgbClr val="00B0F0"/>
                </a:solidFill>
                <a:latin typeface="Times New Roman" pitchFamily="18" charset="0"/>
                <a:ea typeface="仿宋" pitchFamily="49" charset="-122"/>
                <a:cs typeface="Times New Roman" pitchFamily="18" charset="0"/>
              </a:rPr>
              <a:t>处插入</a:t>
            </a:r>
            <a:r>
              <a:rPr lang="en-US" altLang="zh-CN" sz="1800" smtClean="0">
                <a:solidFill>
                  <a:srgbClr val="00B0F0"/>
                </a:solidFill>
                <a:latin typeface="Times New Roman" pitchFamily="18" charset="0"/>
                <a:ea typeface="仿宋" pitchFamily="49" charset="-122"/>
                <a:cs typeface="Times New Roman" pitchFamily="18" charset="0"/>
              </a:rPr>
              <a:t>R[i]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240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InsertSort1</a:t>
            </a:r>
            <a:r>
              <a:rPr lang="en-US" altLang="zh-CN" sz="1800" smtClean="0">
                <a:solidFill>
                  <a:srgbClr val="0000FF"/>
                </a:solidFill>
                <a:latin typeface="Times New Roman" pitchFamily="18" charset="0"/>
                <a:ea typeface="仿宋" pitchFamily="49" charset="-122"/>
                <a:cs typeface="Times New Roman" pitchFamily="18" charset="0"/>
              </a:rPr>
              <a:t>(vector&lt;int&gt; &amp;R)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直接插入排序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n=R.size();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i=1;i&lt;n;i++)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(R[i]&lt;R[i-1])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反序时</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Insert</a:t>
            </a:r>
            <a:r>
              <a:rPr lang="en-US" altLang="zh-CN" sz="1800" smtClean="0">
                <a:solidFill>
                  <a:srgbClr val="0000FF"/>
                </a:solidFill>
                <a:latin typeface="Times New Roman" pitchFamily="18" charset="0"/>
                <a:ea typeface="仿宋" pitchFamily="49" charset="-122"/>
                <a:cs typeface="Times New Roman" pitchFamily="18" charset="0"/>
              </a:rPr>
              <a:t>(R,i);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47</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285752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rPr>
              <a:t>3.2.3  </a:t>
            </a:r>
            <a:r>
              <a:rPr lang="zh-CN" altLang="zh-CN" smtClean="0">
                <a:latin typeface="微软雅黑" pitchFamily="34" charset="-122"/>
                <a:ea typeface="微软雅黑" pitchFamily="34" charset="-122"/>
              </a:rPr>
              <a:t>楼梯问题</a:t>
            </a:r>
            <a:endParaRPr lang="zh-CN" altLang="zh-CN"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500034" y="1571612"/>
            <a:ext cx="7786742" cy="94837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3000"/>
              </a:lnSpc>
              <a:spcBef>
                <a:spcPts val="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一个楼梯共有</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个台阶，规定每一步只能跨一个或两个台阶。</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设计一个算法求登上第</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级台阶有多少种不同走法。</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48</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357166"/>
            <a:ext cx="8072494" cy="393954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pPr>
            <a:r>
              <a:rPr lang="zh-CN" altLang="zh-CN" sz="2000" smtClean="0">
                <a:solidFill>
                  <a:srgbClr val="0000FF"/>
                </a:solidFill>
                <a:latin typeface="Times New Roman" pitchFamily="18" charset="0"/>
                <a:ea typeface="仿宋" pitchFamily="49" charset="-122"/>
                <a:cs typeface="Times New Roman" pitchFamily="18" charset="0"/>
              </a:rPr>
              <a:t>采用</a:t>
            </a:r>
            <a:r>
              <a:rPr lang="zh-CN" altLang="zh-CN" sz="2000" smtClean="0">
                <a:solidFill>
                  <a:srgbClr val="FF0000"/>
                </a:solidFill>
                <a:latin typeface="Times New Roman" pitchFamily="18" charset="0"/>
                <a:ea typeface="仿宋" pitchFamily="49" charset="-122"/>
                <a:cs typeface="Times New Roman" pitchFamily="18" charset="0"/>
              </a:rPr>
              <a:t>归纳法</a:t>
            </a:r>
            <a:r>
              <a:rPr lang="zh-CN" altLang="zh-CN" sz="2000" smtClean="0">
                <a:solidFill>
                  <a:srgbClr val="0000FF"/>
                </a:solidFill>
                <a:latin typeface="Times New Roman" pitchFamily="18" charset="0"/>
                <a:ea typeface="仿宋" pitchFamily="49" charset="-122"/>
                <a:cs typeface="Times New Roman" pitchFamily="18" charset="0"/>
              </a:rPr>
              <a:t>中的顺推法。设</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表示登上第</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级台阶的不同的走法数。</a:t>
            </a:r>
          </a:p>
          <a:p>
            <a:pPr marL="457200" indent="-457200" algn="l">
              <a:lnSpc>
                <a:spcPts val="2800"/>
              </a:lnSpc>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当</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时，只有跨一个台阶的一种走法，即</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(1)=1</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当</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时，可以走两步每步跨一个台阶，也可以走一步跨两个台阶，这样共有两种走法，即</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(2)=2</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当</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时，考虑第一步，第一步跨两个台阶，剩下一个台阶（剩下一个台阶的不同走法数为</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），对应的不同走法数为</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；第一步跨一个台阶，剩下</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个台阶（剩下</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个台阶的不同走法数为</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），对应的不同走法数为</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。采用加法原理有</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(3)=</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(1)+</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当</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时，</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(4)=</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(2)+</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a:t>
            </a:r>
          </a:p>
        </p:txBody>
      </p:sp>
      <p:sp>
        <p:nvSpPr>
          <p:cNvPr id="5" name="TextBox 4"/>
          <p:cNvSpPr txBox="1"/>
          <p:nvPr/>
        </p:nvSpPr>
        <p:spPr>
          <a:xfrm>
            <a:off x="642910" y="4786322"/>
            <a:ext cx="7786742" cy="11599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(1)=1</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(2)=2</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-2)+</a:t>
            </a: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-1)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n</a:t>
            </a:r>
            <a:r>
              <a:rPr lang="en-US" altLang="zh-CN" sz="1800" smtClean="0">
                <a:solidFill>
                  <a:srgbClr val="00B0F0"/>
                </a:solidFill>
                <a:latin typeface="Times New Roman" pitchFamily="18" charset="0"/>
                <a:ea typeface="仿宋" pitchFamily="49" charset="-122"/>
                <a:cs typeface="Times New Roman" pitchFamily="18" charset="0"/>
              </a:rPr>
              <a:t>&gt;2</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6" name="下箭头 5"/>
          <p:cNvSpPr/>
          <p:nvPr/>
        </p:nvSpPr>
        <p:spPr>
          <a:xfrm>
            <a:off x="3714744" y="4357694"/>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49</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28596" y="571480"/>
            <a:ext cx="2428892"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穷举法框架</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15" name="TextBox 14"/>
          <p:cNvSpPr txBox="1"/>
          <p:nvPr/>
        </p:nvSpPr>
        <p:spPr>
          <a:xfrm>
            <a:off x="500034" y="1500174"/>
            <a:ext cx="7500990" cy="29777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Exhaustive</a:t>
            </a:r>
            <a:r>
              <a:rPr lang="en-US" altLang="zh-CN" sz="1800" smtClean="0">
                <a:solidFill>
                  <a:srgbClr val="0000FF"/>
                </a:solidFill>
                <a:latin typeface="Times New Roman" pitchFamily="18" charset="0"/>
                <a:ea typeface="仿宋" pitchFamily="49" charset="-122"/>
                <a:cs typeface="Times New Roman" pitchFamily="18" charset="0"/>
              </a:rPr>
              <a:t>(x,n,y,m)</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i=1;i&lt;=n;i++)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枚举</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的所有可能的值</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j=1;j&lt;=m;j++)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枚举</a:t>
            </a:r>
            <a:r>
              <a:rPr lang="en-US" altLang="zh-CN" sz="1800" smtClean="0">
                <a:solidFill>
                  <a:srgbClr val="00B0F0"/>
                </a:solidFill>
                <a:latin typeface="Times New Roman" pitchFamily="18" charset="0"/>
                <a:ea typeface="仿宋" pitchFamily="49" charset="-122"/>
                <a:cs typeface="Times New Roman" pitchFamily="18" charset="0"/>
              </a:rPr>
              <a:t>y</a:t>
            </a:r>
            <a:r>
              <a:rPr lang="zh-CN" altLang="zh-CN" sz="1800" smtClean="0">
                <a:solidFill>
                  <a:srgbClr val="00B0F0"/>
                </a:solidFill>
                <a:latin typeface="Times New Roman" pitchFamily="18" charset="0"/>
                <a:ea typeface="仿宋" pitchFamily="49" charset="-122"/>
                <a:cs typeface="Times New Roman" pitchFamily="18" charset="0"/>
              </a:rPr>
              <a:t>的所有可能的值</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a:t>
            </a:r>
            <a:r>
              <a:rPr lang="en-US" altLang="zh-CN" sz="1800" smtClean="0">
                <a:solidFill>
                  <a:srgbClr val="FF00FF"/>
                </a:solidFill>
                <a:latin typeface="Times New Roman" pitchFamily="18" charset="0"/>
                <a:ea typeface="仿宋" pitchFamily="49" charset="-122"/>
                <a:cs typeface="Times New Roman" pitchFamily="18" charset="0"/>
              </a:rPr>
              <a:t>p(x[i],y[j])</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输出一个解</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p:txBody>
      </p:sp>
      <p:sp>
        <p:nvSpPr>
          <p:cNvPr id="16" name="TextBox 15"/>
          <p:cNvSpPr txBox="1"/>
          <p:nvPr/>
        </p:nvSpPr>
        <p:spPr>
          <a:xfrm>
            <a:off x="500034" y="4857760"/>
            <a:ext cx="8001056" cy="109260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spcBef>
                <a:spcPts val="600"/>
              </a:spcBef>
              <a:buBlip>
                <a:blip r:embed="rId2"/>
              </a:buBlip>
            </a:pPr>
            <a:r>
              <a:rPr lang="en-US" altLang="zh-CN" sz="2000" i="1" smtClean="0">
                <a:solidFill>
                  <a:srgbClr val="0000FF"/>
                </a:solidFill>
                <a:latin typeface="Times New Roman" pitchFamily="18" charset="0"/>
                <a:ea typeface="楷体" pitchFamily="49" charset="-122"/>
                <a:cs typeface="Times New Roman" pitchFamily="18" charset="0"/>
              </a:rPr>
              <a:t>x</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y</a:t>
            </a:r>
            <a:r>
              <a:rPr lang="zh-CN" altLang="zh-CN" sz="2000" smtClean="0">
                <a:solidFill>
                  <a:srgbClr val="0000FF"/>
                </a:solidFill>
                <a:latin typeface="Times New Roman" pitchFamily="18" charset="0"/>
                <a:ea typeface="楷体" pitchFamily="49" charset="-122"/>
                <a:cs typeface="Times New Roman" pitchFamily="18" charset="0"/>
              </a:rPr>
              <a:t>所有可能的搜索范围是</a:t>
            </a:r>
            <a:r>
              <a:rPr lang="zh-CN" altLang="zh-CN" sz="2000" smtClean="0">
                <a:solidFill>
                  <a:srgbClr val="FF0000"/>
                </a:solidFill>
                <a:latin typeface="Times New Roman" pitchFamily="18" charset="0"/>
                <a:ea typeface="楷体" pitchFamily="49" charset="-122"/>
                <a:cs typeface="Times New Roman" pitchFamily="18" charset="0"/>
              </a:rPr>
              <a:t>笛卡尔积</a:t>
            </a:r>
            <a:r>
              <a:rPr lang="zh-CN" altLang="zh-CN" sz="2000" smtClean="0">
                <a:solidFill>
                  <a:srgbClr val="0000FF"/>
                </a:solidFill>
                <a:latin typeface="Times New Roman" pitchFamily="18" charset="0"/>
                <a:ea typeface="楷体" pitchFamily="49" charset="-122"/>
                <a:cs typeface="Times New Roman" pitchFamily="18" charset="0"/>
              </a:rPr>
              <a:t>即（</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y</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y</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mj-ea"/>
                <a:ea typeface="+mj-ea"/>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y</a:t>
            </a:r>
            <a:r>
              <a:rPr lang="en-US" altLang="zh-CN" sz="2000" i="1" baseline="-25000" smtClean="0">
                <a:solidFill>
                  <a:srgbClr val="0000FF"/>
                </a:solidFill>
                <a:latin typeface="Times New Roman" pitchFamily="18" charset="0"/>
                <a:ea typeface="楷体" pitchFamily="49" charset="-122"/>
                <a:cs typeface="Times New Roman" pitchFamily="18" charset="0"/>
              </a:rPr>
              <a:t>m</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mn-ea"/>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i="1" baseline="-25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y</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i="1" baseline="-25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y</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mj-ea"/>
                <a:ea typeface="+mj-ea"/>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i="1" baseline="-25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y</a:t>
            </a:r>
            <a:r>
              <a:rPr lang="en-US" altLang="zh-CN" sz="2000" i="1" baseline="-25000" smtClean="0">
                <a:solidFill>
                  <a:srgbClr val="0000FF"/>
                </a:solidFill>
                <a:latin typeface="Times New Roman" pitchFamily="18" charset="0"/>
                <a:ea typeface="楷体" pitchFamily="49" charset="-122"/>
                <a:cs typeface="Times New Roman" pitchFamily="18" charset="0"/>
              </a:rPr>
              <a:t>m</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ct val="100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这样的搜索范围可以用一棵树表示，称为</a:t>
            </a:r>
            <a:r>
              <a:rPr lang="zh-CN" altLang="zh-CN" sz="2000" smtClean="0">
                <a:solidFill>
                  <a:srgbClr val="FF0000"/>
                </a:solidFill>
                <a:latin typeface="Times New Roman" pitchFamily="18" charset="0"/>
                <a:ea typeface="楷体" pitchFamily="49" charset="-122"/>
                <a:cs typeface="Times New Roman" pitchFamily="18" charset="0"/>
              </a:rPr>
              <a:t>解空间树</a:t>
            </a:r>
            <a:r>
              <a:rPr lang="zh-CN" altLang="en-US" sz="2000" smtClean="0">
                <a:solidFill>
                  <a:srgbClr val="0000FF"/>
                </a:solidFill>
                <a:latin typeface="Times New Roman" pitchFamily="18" charset="0"/>
                <a:ea typeface="楷体" pitchFamily="49" charset="-122"/>
                <a:cs typeface="Times New Roman" pitchFamily="18" charset="0"/>
              </a:rPr>
              <a:t>。</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357166"/>
            <a:ext cx="3643338" cy="49544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Count</a:t>
            </a:r>
            <a:r>
              <a:rPr lang="en-US" altLang="zh-CN" sz="1800" smtClean="0">
                <a:solidFill>
                  <a:srgbClr val="0000FF"/>
                </a:solidFill>
                <a:latin typeface="Times New Roman" pitchFamily="18" charset="0"/>
                <a:ea typeface="仿宋" pitchFamily="49" charset="-122"/>
                <a:cs typeface="Times New Roman" pitchFamily="18" charset="0"/>
              </a:rPr>
              <a:t>(int 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a=1,b=2,c;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if(n==1)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if(n==2)</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b;</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for(int i=3;i&lt;=n;i++)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c=a+b;</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a=b;</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b=c;</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c;</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grpSp>
        <p:nvGrpSpPr>
          <p:cNvPr id="16" name="组合 15"/>
          <p:cNvGrpSpPr/>
          <p:nvPr/>
        </p:nvGrpSpPr>
        <p:grpSpPr>
          <a:xfrm>
            <a:off x="4071934" y="1643050"/>
            <a:ext cx="3071834" cy="1221825"/>
            <a:chOff x="4071934" y="1643050"/>
            <a:chExt cx="3071834" cy="1221825"/>
          </a:xfrm>
        </p:grpSpPr>
        <p:sp>
          <p:nvSpPr>
            <p:cNvPr id="5" name="TextBox 4"/>
            <p:cNvSpPr txBox="1"/>
            <p:nvPr/>
          </p:nvSpPr>
          <p:spPr>
            <a:xfrm>
              <a:off x="4071934" y="2000240"/>
              <a:ext cx="3071834"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mj-ea"/>
                  <a:ea typeface="+mj-ea"/>
                  <a:cs typeface="Times New Roman" pitchFamily="18" charset="0"/>
                </a:rPr>
                <a:t>…</a:t>
              </a:r>
              <a:r>
                <a:rPr lang="en-US" altLang="zh-CN" sz="1800" smtClean="0">
                  <a:solidFill>
                    <a:srgbClr val="0000FF"/>
                  </a:solidFill>
                  <a:ea typeface="楷体" pitchFamily="49" charset="-122"/>
                  <a:cs typeface="Times New Roman" pitchFamily="18" charset="0"/>
                </a:rPr>
                <a:t>  </a:t>
              </a:r>
              <a:r>
                <a:rPr lang="en-US" altLang="zh-CN" sz="1800" i="1" smtClean="0">
                  <a:solidFill>
                    <a:srgbClr val="0000FF"/>
                  </a:solidFill>
                  <a:ea typeface="楷体" pitchFamily="49" charset="-122"/>
                  <a:cs typeface="Times New Roman" pitchFamily="18" charset="0"/>
                </a:rPr>
                <a:t>f</a:t>
              </a:r>
              <a:r>
                <a:rPr lang="en-US" altLang="zh-CN" sz="1800" smtClean="0">
                  <a:solidFill>
                    <a:srgbClr val="0000FF"/>
                  </a:solidFill>
                  <a:ea typeface="楷体" pitchFamily="49" charset="-122"/>
                  <a:cs typeface="Times New Roman" pitchFamily="18" charset="0"/>
                </a:rPr>
                <a:t>(</a:t>
              </a:r>
              <a:r>
                <a:rPr lang="en-US" altLang="zh-CN" sz="1800" i="1" smtClean="0">
                  <a:solidFill>
                    <a:srgbClr val="0000FF"/>
                  </a:solidFill>
                  <a:ea typeface="楷体" pitchFamily="49" charset="-122"/>
                  <a:cs typeface="Times New Roman" pitchFamily="18" charset="0"/>
                </a:rPr>
                <a:t>n</a:t>
              </a:r>
              <a:r>
                <a:rPr lang="en-US" altLang="zh-CN" sz="1800" smtClean="0">
                  <a:solidFill>
                    <a:srgbClr val="0000FF"/>
                  </a:solidFill>
                  <a:ea typeface="楷体" pitchFamily="49" charset="-122"/>
                  <a:cs typeface="Times New Roman" pitchFamily="18" charset="0"/>
                </a:rPr>
                <a:t>-2)  </a:t>
              </a:r>
              <a:r>
                <a:rPr lang="en-US" altLang="zh-CN" sz="1800" i="1" smtClean="0">
                  <a:solidFill>
                    <a:srgbClr val="0000FF"/>
                  </a:solidFill>
                  <a:ea typeface="楷体" pitchFamily="49" charset="-122"/>
                  <a:cs typeface="Times New Roman" pitchFamily="18" charset="0"/>
                </a:rPr>
                <a:t>f</a:t>
              </a:r>
              <a:r>
                <a:rPr lang="en-US" altLang="zh-CN" sz="1800" smtClean="0">
                  <a:solidFill>
                    <a:srgbClr val="0000FF"/>
                  </a:solidFill>
                  <a:ea typeface="楷体" pitchFamily="49" charset="-122"/>
                  <a:cs typeface="Times New Roman" pitchFamily="18" charset="0"/>
                </a:rPr>
                <a:t>(</a:t>
              </a:r>
              <a:r>
                <a:rPr lang="en-US" altLang="zh-CN" sz="1800" i="1" smtClean="0">
                  <a:solidFill>
                    <a:srgbClr val="0000FF"/>
                  </a:solidFill>
                  <a:ea typeface="楷体" pitchFamily="49" charset="-122"/>
                  <a:cs typeface="Times New Roman" pitchFamily="18" charset="0"/>
                </a:rPr>
                <a:t>n</a:t>
              </a:r>
              <a:r>
                <a:rPr lang="en-US" altLang="zh-CN" sz="1800" smtClean="0">
                  <a:solidFill>
                    <a:srgbClr val="0000FF"/>
                  </a:solidFill>
                  <a:ea typeface="楷体" pitchFamily="49" charset="-122"/>
                  <a:cs typeface="Times New Roman" pitchFamily="18" charset="0"/>
                </a:rPr>
                <a:t>-1)  </a:t>
              </a:r>
              <a:r>
                <a:rPr lang="en-US" altLang="zh-CN" sz="1800" i="1" smtClean="0">
                  <a:solidFill>
                    <a:srgbClr val="0000FF"/>
                  </a:solidFill>
                  <a:ea typeface="楷体" pitchFamily="49" charset="-122"/>
                  <a:cs typeface="Times New Roman" pitchFamily="18" charset="0"/>
                </a:rPr>
                <a:t>f</a:t>
              </a:r>
              <a:r>
                <a:rPr lang="en-US" altLang="zh-CN" sz="1800" smtClean="0">
                  <a:solidFill>
                    <a:srgbClr val="0000FF"/>
                  </a:solidFill>
                  <a:ea typeface="楷体" pitchFamily="49" charset="-122"/>
                  <a:cs typeface="Times New Roman" pitchFamily="18" charset="0"/>
                </a:rPr>
                <a:t>(</a:t>
              </a:r>
              <a:r>
                <a:rPr lang="en-US" altLang="zh-CN" sz="1800" i="1" smtClean="0">
                  <a:solidFill>
                    <a:srgbClr val="0000FF"/>
                  </a:solidFill>
                  <a:ea typeface="楷体" pitchFamily="49" charset="-122"/>
                  <a:cs typeface="Times New Roman" pitchFamily="18" charset="0"/>
                </a:rPr>
                <a:t>n</a:t>
              </a:r>
              <a:r>
                <a:rPr lang="en-US" altLang="zh-CN" sz="1800" smtClean="0">
                  <a:solidFill>
                    <a:srgbClr val="0000FF"/>
                  </a:solidFill>
                  <a:ea typeface="楷体" pitchFamily="49" charset="-122"/>
                  <a:cs typeface="Times New Roman" pitchFamily="18" charset="0"/>
                </a:rPr>
                <a:t>)  </a:t>
              </a:r>
              <a:r>
                <a:rPr lang="en-US" altLang="zh-CN" sz="1800" i="1" smtClean="0">
                  <a:solidFill>
                    <a:srgbClr val="0000FF"/>
                  </a:solidFill>
                  <a:ea typeface="楷体" pitchFamily="49" charset="-122"/>
                  <a:cs typeface="Times New Roman" pitchFamily="18" charset="0"/>
                </a:rPr>
                <a:t>f</a:t>
              </a:r>
              <a:r>
                <a:rPr lang="en-US" altLang="zh-CN" sz="1800" smtClean="0">
                  <a:solidFill>
                    <a:srgbClr val="0000FF"/>
                  </a:solidFill>
                  <a:ea typeface="楷体" pitchFamily="49" charset="-122"/>
                  <a:cs typeface="Times New Roman" pitchFamily="18" charset="0"/>
                </a:rPr>
                <a:t>(</a:t>
              </a:r>
              <a:r>
                <a:rPr lang="en-US" altLang="zh-CN" sz="1800" i="1" smtClean="0">
                  <a:solidFill>
                    <a:srgbClr val="0000FF"/>
                  </a:solidFill>
                  <a:ea typeface="楷体" pitchFamily="49" charset="-122"/>
                  <a:cs typeface="Times New Roman" pitchFamily="18" charset="0"/>
                </a:rPr>
                <a:t>n</a:t>
              </a:r>
              <a:r>
                <a:rPr lang="en-US" altLang="zh-CN" sz="1800" smtClean="0">
                  <a:solidFill>
                    <a:srgbClr val="0000FF"/>
                  </a:solidFill>
                  <a:ea typeface="楷体" pitchFamily="49" charset="-122"/>
                  <a:cs typeface="Times New Roman" pitchFamily="18" charset="0"/>
                </a:rPr>
                <a:t>+1)</a:t>
              </a:r>
              <a:endParaRPr lang="zh-CN" altLang="en-US" sz="1800" smtClean="0">
                <a:solidFill>
                  <a:srgbClr val="0000FF"/>
                </a:solidFill>
                <a:ea typeface="楷体" pitchFamily="49" charset="-122"/>
                <a:cs typeface="Times New Roman" pitchFamily="18" charset="0"/>
              </a:endParaRPr>
            </a:p>
          </p:txBody>
        </p:sp>
        <p:sp>
          <p:nvSpPr>
            <p:cNvPr id="6" name="TextBox 5"/>
            <p:cNvSpPr txBox="1"/>
            <p:nvPr/>
          </p:nvSpPr>
          <p:spPr>
            <a:xfrm>
              <a:off x="4700588" y="1643050"/>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6600"/>
                  </a:solidFill>
                  <a:ea typeface="楷体" pitchFamily="49" charset="-122"/>
                  <a:cs typeface="Times New Roman" pitchFamily="18" charset="0"/>
                </a:rPr>
                <a:t>a</a:t>
              </a:r>
              <a:endParaRPr lang="zh-CN" altLang="en-US" sz="1800" smtClean="0">
                <a:solidFill>
                  <a:srgbClr val="006600"/>
                </a:solidFill>
                <a:ea typeface="楷体" pitchFamily="49" charset="-122"/>
                <a:cs typeface="Times New Roman" pitchFamily="18" charset="0"/>
              </a:endParaRPr>
            </a:p>
          </p:txBody>
        </p:sp>
        <p:sp>
          <p:nvSpPr>
            <p:cNvPr id="7" name="TextBox 6"/>
            <p:cNvSpPr txBox="1"/>
            <p:nvPr/>
          </p:nvSpPr>
          <p:spPr>
            <a:xfrm>
              <a:off x="5319717" y="1643050"/>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6600"/>
                  </a:solidFill>
                  <a:ea typeface="楷体" pitchFamily="49" charset="-122"/>
                  <a:cs typeface="Times New Roman" pitchFamily="18" charset="0"/>
                </a:rPr>
                <a:t>b</a:t>
              </a:r>
              <a:endParaRPr lang="zh-CN" altLang="en-US" sz="1800" smtClean="0">
                <a:solidFill>
                  <a:srgbClr val="006600"/>
                </a:solidFill>
                <a:ea typeface="楷体" pitchFamily="49" charset="-122"/>
                <a:cs typeface="Times New Roman" pitchFamily="18" charset="0"/>
              </a:endParaRPr>
            </a:p>
          </p:txBody>
        </p:sp>
        <p:sp>
          <p:nvSpPr>
            <p:cNvPr id="8" name="TextBox 7"/>
            <p:cNvSpPr txBox="1"/>
            <p:nvPr/>
          </p:nvSpPr>
          <p:spPr>
            <a:xfrm>
              <a:off x="5900746" y="1643050"/>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6600"/>
                  </a:solidFill>
                  <a:ea typeface="楷体" pitchFamily="49" charset="-122"/>
                  <a:cs typeface="Times New Roman" pitchFamily="18" charset="0"/>
                </a:rPr>
                <a:t>c</a:t>
              </a:r>
              <a:endParaRPr lang="zh-CN" altLang="en-US" sz="1800" smtClean="0">
                <a:solidFill>
                  <a:srgbClr val="006600"/>
                </a:solidFill>
                <a:ea typeface="楷体" pitchFamily="49" charset="-122"/>
                <a:cs typeface="Times New Roman" pitchFamily="18" charset="0"/>
              </a:endParaRPr>
            </a:p>
          </p:txBody>
        </p:sp>
        <p:sp>
          <p:nvSpPr>
            <p:cNvPr id="9" name="TextBox 8"/>
            <p:cNvSpPr txBox="1"/>
            <p:nvPr/>
          </p:nvSpPr>
          <p:spPr>
            <a:xfrm>
              <a:off x="5319718" y="2495543"/>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00"/>
                  </a:solidFill>
                  <a:ea typeface="楷体" pitchFamily="49" charset="-122"/>
                  <a:cs typeface="Times New Roman" pitchFamily="18" charset="0"/>
                </a:rPr>
                <a:t>a</a:t>
              </a:r>
              <a:endParaRPr lang="zh-CN" altLang="en-US" sz="1800" smtClean="0">
                <a:solidFill>
                  <a:srgbClr val="FF0000"/>
                </a:solidFill>
                <a:ea typeface="楷体" pitchFamily="49" charset="-122"/>
                <a:cs typeface="Times New Roman" pitchFamily="18" charset="0"/>
              </a:endParaRPr>
            </a:p>
          </p:txBody>
        </p:sp>
        <p:sp>
          <p:nvSpPr>
            <p:cNvPr id="10" name="TextBox 9"/>
            <p:cNvSpPr txBox="1"/>
            <p:nvPr/>
          </p:nvSpPr>
          <p:spPr>
            <a:xfrm>
              <a:off x="5872172" y="2495543"/>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00"/>
                  </a:solidFill>
                  <a:ea typeface="楷体" pitchFamily="49" charset="-122"/>
                  <a:cs typeface="Times New Roman" pitchFamily="18" charset="0"/>
                </a:rPr>
                <a:t>b</a:t>
              </a:r>
              <a:endParaRPr lang="zh-CN" altLang="en-US" sz="1800" smtClean="0">
                <a:solidFill>
                  <a:srgbClr val="FF0000"/>
                </a:solidFill>
                <a:ea typeface="楷体" pitchFamily="49" charset="-122"/>
                <a:cs typeface="Times New Roman" pitchFamily="18" charset="0"/>
              </a:endParaRPr>
            </a:p>
          </p:txBody>
        </p:sp>
        <p:sp>
          <p:nvSpPr>
            <p:cNvPr id="11" name="TextBox 10"/>
            <p:cNvSpPr txBox="1"/>
            <p:nvPr/>
          </p:nvSpPr>
          <p:spPr>
            <a:xfrm>
              <a:off x="6453201" y="2495543"/>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00"/>
                  </a:solidFill>
                  <a:ea typeface="楷体" pitchFamily="49" charset="-122"/>
                  <a:cs typeface="Times New Roman" pitchFamily="18" charset="0"/>
                </a:rPr>
                <a:t>c</a:t>
              </a:r>
              <a:endParaRPr lang="zh-CN" altLang="en-US" sz="1800" smtClean="0">
                <a:solidFill>
                  <a:srgbClr val="FF0000"/>
                </a:solidFill>
                <a:ea typeface="楷体" pitchFamily="49" charset="-122"/>
                <a:cs typeface="Times New Roman" pitchFamily="18" charset="0"/>
              </a:endParaRPr>
            </a:p>
          </p:txBody>
        </p:sp>
        <p:cxnSp>
          <p:nvCxnSpPr>
            <p:cNvPr id="14" name="直接箭头连接符 13"/>
            <p:cNvCxnSpPr/>
            <p:nvPr/>
          </p:nvCxnSpPr>
          <p:spPr>
            <a:xfrm rot="5400000">
              <a:off x="5180810" y="2280436"/>
              <a:ext cx="571504" cy="1588"/>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rot="5400000">
              <a:off x="5734852" y="2285198"/>
              <a:ext cx="571504" cy="1588"/>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grpSp>
      <p:sp>
        <p:nvSpPr>
          <p:cNvPr id="18" name="灯片编号占位符 17"/>
          <p:cNvSpPr>
            <a:spLocks noGrp="1"/>
          </p:cNvSpPr>
          <p:nvPr>
            <p:ph type="sldNum" sz="quarter" idx="12"/>
          </p:nvPr>
        </p:nvSpPr>
        <p:spPr/>
        <p:txBody>
          <a:bodyPr/>
          <a:lstStyle/>
          <a:p>
            <a:fld id="{7AF016A1-9F15-429F-9EFD-84004B73C732}" type="slidenum">
              <a:rPr lang="en-US" altLang="zh-CN" smtClean="0"/>
              <a:pPr/>
              <a:t>50</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atin typeface="微软雅黑" pitchFamily="34" charset="-122"/>
                <a:ea typeface="微软雅黑" pitchFamily="34" charset="-122"/>
              </a:rPr>
              <a:t>3.2.4  </a:t>
            </a:r>
            <a:r>
              <a:rPr lang="zh-CN" altLang="zh-CN" smtClean="0">
                <a:latin typeface="微软雅黑" pitchFamily="34" charset="-122"/>
                <a:ea typeface="微软雅黑" pitchFamily="34" charset="-122"/>
              </a:rPr>
              <a:t>猴子摘桃子问题</a:t>
            </a:r>
            <a:endParaRPr lang="zh-CN" altLang="zh-CN" smtClean="0">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6" name="TextBox 5"/>
          <p:cNvSpPr txBox="1"/>
          <p:nvPr/>
        </p:nvSpPr>
        <p:spPr>
          <a:xfrm>
            <a:off x="2571736" y="2214554"/>
            <a:ext cx="300039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ea typeface="楷体" pitchFamily="49" charset="-122"/>
                <a:cs typeface="Times New Roman" pitchFamily="18" charset="0"/>
              </a:rPr>
              <a:t>自学（</a:t>
            </a:r>
            <a:r>
              <a:rPr lang="zh-CN" altLang="zh-CN" sz="2000" smtClean="0">
                <a:solidFill>
                  <a:srgbClr val="0000FF"/>
                </a:solidFill>
                <a:ea typeface="楷体" pitchFamily="49" charset="-122"/>
                <a:cs typeface="Times New Roman" pitchFamily="18" charset="0"/>
              </a:rPr>
              <a:t>归纳法中的逆推法</a:t>
            </a:r>
            <a:r>
              <a:rPr lang="zh-CN" altLang="en-US" sz="2000" smtClean="0">
                <a:solidFill>
                  <a:srgbClr val="0000FF"/>
                </a:solidFill>
                <a:ea typeface="楷体" pitchFamily="49" charset="-122"/>
                <a:cs typeface="Times New Roman" pitchFamily="18" charset="0"/>
              </a:rPr>
              <a:t>）</a:t>
            </a:r>
          </a:p>
        </p:txBody>
      </p:sp>
      <p:pic>
        <p:nvPicPr>
          <p:cNvPr id="7" name="Picture 2"/>
          <p:cNvPicPr>
            <a:picLocks noChangeAspect="1" noChangeArrowheads="1"/>
          </p:cNvPicPr>
          <p:nvPr/>
        </p:nvPicPr>
        <p:blipFill>
          <a:blip r:embed="rId2" cstate="print"/>
          <a:srcRect/>
          <a:stretch>
            <a:fillRect/>
          </a:stretch>
        </p:blipFill>
        <p:spPr bwMode="auto">
          <a:xfrm>
            <a:off x="1142976" y="1714488"/>
            <a:ext cx="1352550" cy="169545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7AF016A1-9F15-429F-9EFD-84004B73C732}" type="slidenum">
              <a:rPr lang="en-US" altLang="zh-CN" smtClean="0"/>
              <a:pPr/>
              <a:t>51</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00034" y="285728"/>
            <a:ext cx="557216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atin typeface="+mj-lt"/>
                <a:ea typeface="微软雅黑" pitchFamily="34" charset="-122"/>
              </a:rPr>
              <a:t>3.2.5 </a:t>
            </a:r>
            <a:r>
              <a:rPr lang="zh-CN" altLang="zh-CN" smtClean="0">
                <a:latin typeface="+mj-lt"/>
                <a:ea typeface="微软雅黑" pitchFamily="34" charset="-122"/>
              </a:rPr>
              <a:t>实战—骨牌铺方格（</a:t>
            </a:r>
            <a:r>
              <a:rPr lang="pt-BR" altLang="zh-CN" smtClean="0">
                <a:latin typeface="+mj-lt"/>
                <a:ea typeface="微软雅黑" pitchFamily="34" charset="-122"/>
              </a:rPr>
              <a:t>HDU2046</a:t>
            </a:r>
            <a:r>
              <a:rPr lang="zh-CN" altLang="zh-CN" smtClean="0">
                <a:latin typeface="+mj-lt"/>
                <a:ea typeface="微软雅黑" pitchFamily="34" charset="-122"/>
              </a:rPr>
              <a:t>）</a:t>
            </a:r>
            <a:endParaRPr lang="zh-CN" altLang="zh-CN" smtClean="0">
              <a:ln w="11430"/>
              <a:solidFill>
                <a:schemeClr val="bg1"/>
              </a:solidFill>
              <a:effectLst>
                <a:outerShdw blurRad="50800" dist="39000" dir="5460000" algn="tl">
                  <a:srgbClr val="000000">
                    <a:alpha val="38000"/>
                  </a:srgbClr>
                </a:outerShdw>
              </a:effectLst>
              <a:latin typeface="+mj-lt"/>
              <a:ea typeface="微软雅黑" pitchFamily="34" charset="-122"/>
              <a:cs typeface="Consolas" pitchFamily="49" charset="0"/>
            </a:endParaRPr>
          </a:p>
        </p:txBody>
      </p:sp>
      <p:sp>
        <p:nvSpPr>
          <p:cNvPr id="6" name="TextBox 5"/>
          <p:cNvSpPr txBox="1"/>
          <p:nvPr/>
        </p:nvSpPr>
        <p:spPr>
          <a:xfrm>
            <a:off x="500034" y="1071546"/>
            <a:ext cx="7786742" cy="129532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800"/>
              </a:lnSpc>
              <a:spcBef>
                <a:spcPts val="600"/>
              </a:spcBef>
            </a:pPr>
            <a:r>
              <a:rPr lang="zh-CN" altLang="zh-CN" sz="2000" smtClean="0">
                <a:solidFill>
                  <a:srgbClr val="0000FF"/>
                </a:solidFill>
                <a:latin typeface="Times New Roman" pitchFamily="18" charset="0"/>
                <a:ea typeface="楷体" pitchFamily="49" charset="-122"/>
                <a:cs typeface="Times New Roman" pitchFamily="18" charset="0"/>
              </a:rPr>
              <a:t>在</a:t>
            </a:r>
            <a:r>
              <a:rPr lang="en-US" altLang="zh-CN" sz="2000" smtClean="0">
                <a:solidFill>
                  <a:srgbClr val="0000FF"/>
                </a:solidFill>
                <a:latin typeface="Times New Roman" pitchFamily="18" charset="0"/>
                <a:ea typeface="楷体" pitchFamily="49" charset="-122"/>
                <a:cs typeface="Times New Roman" pitchFamily="18" charset="0"/>
              </a:rPr>
              <a:t>2×</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的一个长方形方格中，用一个</a:t>
            </a:r>
            <a:r>
              <a:rPr lang="en-US" altLang="zh-CN" sz="2000" smtClean="0">
                <a:solidFill>
                  <a:srgbClr val="0000FF"/>
                </a:solidFill>
                <a:latin typeface="Times New Roman" pitchFamily="18" charset="0"/>
                <a:ea typeface="楷体" pitchFamily="49" charset="-122"/>
                <a:cs typeface="Times New Roman" pitchFamily="18" charset="0"/>
              </a:rPr>
              <a:t>1×2</a:t>
            </a:r>
            <a:r>
              <a:rPr lang="zh-CN" altLang="zh-CN" sz="2000" smtClean="0">
                <a:solidFill>
                  <a:srgbClr val="0000FF"/>
                </a:solidFill>
                <a:latin typeface="Times New Roman" pitchFamily="18" charset="0"/>
                <a:ea typeface="楷体" pitchFamily="49" charset="-122"/>
                <a:cs typeface="Times New Roman" pitchFamily="18" charset="0"/>
              </a:rPr>
              <a:t>的骨牌铺满方格。输入</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，输出铺放方案的总数。例如</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时，为</a:t>
            </a:r>
            <a:r>
              <a:rPr lang="en-US" altLang="zh-CN" sz="2000" smtClean="0">
                <a:solidFill>
                  <a:srgbClr val="0000FF"/>
                </a:solidFill>
                <a:latin typeface="Times New Roman" pitchFamily="18" charset="0"/>
                <a:ea typeface="楷体" pitchFamily="49" charset="-122"/>
                <a:cs typeface="Times New Roman" pitchFamily="18" charset="0"/>
              </a:rPr>
              <a:t>2×3</a:t>
            </a:r>
            <a:r>
              <a:rPr lang="zh-CN" altLang="zh-CN" sz="2000" smtClean="0">
                <a:solidFill>
                  <a:srgbClr val="0000FF"/>
                </a:solidFill>
                <a:latin typeface="Times New Roman" pitchFamily="18" charset="0"/>
                <a:ea typeface="楷体" pitchFamily="49" charset="-122"/>
                <a:cs typeface="Times New Roman" pitchFamily="18" charset="0"/>
              </a:rPr>
              <a:t>方格，骨牌的铺放方案有</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种。</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1025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241" name="Group 1"/>
          <p:cNvGrpSpPr>
            <a:grpSpLocks noChangeAspect="1"/>
          </p:cNvGrpSpPr>
          <p:nvPr/>
        </p:nvGrpSpPr>
        <p:grpSpPr bwMode="auto">
          <a:xfrm>
            <a:off x="1285852" y="2571744"/>
            <a:ext cx="5315227" cy="1357322"/>
            <a:chOff x="1890" y="2160"/>
            <a:chExt cx="4660" cy="1190"/>
          </a:xfrm>
        </p:grpSpPr>
        <p:sp>
          <p:nvSpPr>
            <p:cNvPr id="10254" name="AutoShape 14"/>
            <p:cNvSpPr>
              <a:spLocks noChangeAspect="1" noChangeArrowheads="1" noTextEdit="1"/>
            </p:cNvSpPr>
            <p:nvPr/>
          </p:nvSpPr>
          <p:spPr bwMode="auto">
            <a:xfrm>
              <a:off x="1890" y="2160"/>
              <a:ext cx="4660" cy="1190"/>
            </a:xfrm>
            <a:prstGeom prst="rect">
              <a:avLst/>
            </a:prstGeom>
            <a:noFill/>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253" name="Rectangle 13" descr="浅色上对角线"/>
            <p:cNvSpPr>
              <a:spLocks noChangeArrowheads="1"/>
            </p:cNvSpPr>
            <p:nvPr/>
          </p:nvSpPr>
          <p:spPr bwMode="auto">
            <a:xfrm>
              <a:off x="1898" y="2169"/>
              <a:ext cx="340" cy="680"/>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252" name="Rectangle 12" descr="浅色上对角线"/>
            <p:cNvSpPr>
              <a:spLocks noChangeArrowheads="1"/>
            </p:cNvSpPr>
            <p:nvPr/>
          </p:nvSpPr>
          <p:spPr bwMode="auto">
            <a:xfrm>
              <a:off x="2237" y="2168"/>
              <a:ext cx="340" cy="681"/>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251" name="Rectangle 11" descr="浅色上对角线"/>
            <p:cNvSpPr>
              <a:spLocks noChangeArrowheads="1"/>
            </p:cNvSpPr>
            <p:nvPr/>
          </p:nvSpPr>
          <p:spPr bwMode="auto">
            <a:xfrm>
              <a:off x="2576" y="2168"/>
              <a:ext cx="340" cy="681"/>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250" name="Rectangle 10"/>
            <p:cNvSpPr>
              <a:spLocks noChangeArrowheads="1"/>
            </p:cNvSpPr>
            <p:nvPr/>
          </p:nvSpPr>
          <p:spPr bwMode="auto">
            <a:xfrm>
              <a:off x="1898" y="3039"/>
              <a:ext cx="1094" cy="29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 </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方案</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0249" name="Rectangle 9" descr="浅色上对角线"/>
            <p:cNvSpPr>
              <a:spLocks noChangeArrowheads="1"/>
            </p:cNvSpPr>
            <p:nvPr/>
          </p:nvSpPr>
          <p:spPr bwMode="auto">
            <a:xfrm>
              <a:off x="3569" y="2175"/>
              <a:ext cx="340" cy="680"/>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248" name="Rectangle 8" descr="浅色下对角线"/>
            <p:cNvSpPr>
              <a:spLocks noChangeArrowheads="1"/>
            </p:cNvSpPr>
            <p:nvPr/>
          </p:nvSpPr>
          <p:spPr bwMode="auto">
            <a:xfrm>
              <a:off x="3908" y="2174"/>
              <a:ext cx="680" cy="340"/>
            </a:xfrm>
            <a:prstGeom prst="rect">
              <a:avLst/>
            </a:prstGeom>
            <a:pattFill prst="ltDn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247" name="Rectangle 7"/>
            <p:cNvSpPr>
              <a:spLocks noChangeArrowheads="1"/>
            </p:cNvSpPr>
            <p:nvPr/>
          </p:nvSpPr>
          <p:spPr bwMode="auto">
            <a:xfrm>
              <a:off x="3569" y="3045"/>
              <a:ext cx="1094" cy="29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(b) </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方案</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0246" name="Rectangle 6" descr="浅色下对角线"/>
            <p:cNvSpPr>
              <a:spLocks noChangeArrowheads="1"/>
            </p:cNvSpPr>
            <p:nvPr/>
          </p:nvSpPr>
          <p:spPr bwMode="auto">
            <a:xfrm>
              <a:off x="3908" y="2513"/>
              <a:ext cx="680" cy="340"/>
            </a:xfrm>
            <a:prstGeom prst="rect">
              <a:avLst/>
            </a:prstGeom>
            <a:pattFill prst="ltDn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245" name="Rectangle 5" descr="浅色上对角线"/>
            <p:cNvSpPr>
              <a:spLocks noChangeArrowheads="1"/>
            </p:cNvSpPr>
            <p:nvPr/>
          </p:nvSpPr>
          <p:spPr bwMode="auto">
            <a:xfrm>
              <a:off x="6140" y="2181"/>
              <a:ext cx="340" cy="680"/>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244" name="Rectangle 4" descr="浅色下对角线"/>
            <p:cNvSpPr>
              <a:spLocks noChangeArrowheads="1"/>
            </p:cNvSpPr>
            <p:nvPr/>
          </p:nvSpPr>
          <p:spPr bwMode="auto">
            <a:xfrm>
              <a:off x="5480" y="2180"/>
              <a:ext cx="680" cy="340"/>
            </a:xfrm>
            <a:prstGeom prst="rect">
              <a:avLst/>
            </a:prstGeom>
            <a:pattFill prst="ltDn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243" name="Rectangle 3"/>
            <p:cNvSpPr>
              <a:spLocks noChangeArrowheads="1"/>
            </p:cNvSpPr>
            <p:nvPr/>
          </p:nvSpPr>
          <p:spPr bwMode="auto">
            <a:xfrm>
              <a:off x="5456" y="3051"/>
              <a:ext cx="1094" cy="29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(c) </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方案</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0242" name="Rectangle 2" descr="浅色下对角线"/>
            <p:cNvSpPr>
              <a:spLocks noChangeArrowheads="1"/>
            </p:cNvSpPr>
            <p:nvPr/>
          </p:nvSpPr>
          <p:spPr bwMode="auto">
            <a:xfrm>
              <a:off x="5480" y="2519"/>
              <a:ext cx="680" cy="340"/>
            </a:xfrm>
            <a:prstGeom prst="rect">
              <a:avLst/>
            </a:prstGeom>
            <a:pattFill prst="ltDn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grpSp>
      <p:sp>
        <p:nvSpPr>
          <p:cNvPr id="22" name="TextBox 21"/>
          <p:cNvSpPr txBox="1"/>
          <p:nvPr/>
        </p:nvSpPr>
        <p:spPr>
          <a:xfrm>
            <a:off x="500034" y="4159313"/>
            <a:ext cx="7786742" cy="1731344"/>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输入格式</a:t>
            </a:r>
            <a:r>
              <a:rPr lang="zh-CN" altLang="zh-CN" sz="2000" smtClean="0">
                <a:solidFill>
                  <a:srgbClr val="0000FF"/>
                </a:solidFill>
                <a:latin typeface="Times New Roman" pitchFamily="18" charset="0"/>
                <a:ea typeface="楷体" pitchFamily="49" charset="-122"/>
                <a:cs typeface="Times New Roman" pitchFamily="18" charset="0"/>
              </a:rPr>
              <a:t>：输入数据由多行组成，每行包含一个整数</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，表示该测试实例的长方形方格的规格是</a:t>
            </a:r>
            <a:r>
              <a:rPr lang="en-US" altLang="zh-CN" sz="2000" smtClean="0">
                <a:solidFill>
                  <a:srgbClr val="0000FF"/>
                </a:solidFill>
                <a:latin typeface="Times New Roman" pitchFamily="18" charset="0"/>
                <a:ea typeface="楷体" pitchFamily="49" charset="-122"/>
                <a:cs typeface="Times New Roman" pitchFamily="18" charset="0"/>
              </a:rPr>
              <a:t>2×</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0&lt;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50</a:t>
            </a:r>
            <a:r>
              <a:rPr lang="zh-CN" altLang="zh-CN" sz="2000" smtClean="0">
                <a:solidFill>
                  <a:srgbClr val="0000FF"/>
                </a:solidFill>
                <a:latin typeface="Times New Roman" pitchFamily="18" charset="0"/>
                <a:ea typeface="楷体" pitchFamily="49" charset="-122"/>
                <a:cs typeface="Times New Roman" pitchFamily="18" charset="0"/>
              </a:rPr>
              <a:t>）。</a:t>
            </a:r>
          </a:p>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输出格式</a:t>
            </a:r>
            <a:r>
              <a:rPr lang="zh-CN" altLang="zh-CN" sz="2000" smtClean="0">
                <a:solidFill>
                  <a:srgbClr val="0000FF"/>
                </a:solidFill>
                <a:latin typeface="Times New Roman" pitchFamily="18" charset="0"/>
                <a:ea typeface="楷体" pitchFamily="49" charset="-122"/>
                <a:cs typeface="Times New Roman" pitchFamily="18" charset="0"/>
              </a:rPr>
              <a:t>：对于每个测试实例，请输出铺放方案的总数，每个实例的输出占一行。</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24" name="灯片编号占位符 23"/>
          <p:cNvSpPr>
            <a:spLocks noGrp="1"/>
          </p:cNvSpPr>
          <p:nvPr>
            <p:ph type="sldNum" sz="quarter" idx="12"/>
          </p:nvPr>
        </p:nvSpPr>
        <p:spPr/>
        <p:txBody>
          <a:bodyPr/>
          <a:lstStyle/>
          <a:p>
            <a:fld id="{7AF016A1-9F15-429F-9EFD-84004B73C732}" type="slidenum">
              <a:rPr lang="en-US" altLang="zh-CN" smtClean="0"/>
              <a:pPr/>
              <a:t>52</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1357298"/>
            <a:ext cx="8143932" cy="152191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00000"/>
              </a:lnSpc>
            </a:pPr>
            <a:r>
              <a:rPr lang="zh-CN" altLang="zh-CN" sz="2000" smtClean="0">
                <a:solidFill>
                  <a:srgbClr val="0000FF"/>
                </a:solidFill>
                <a:latin typeface="Times New Roman" pitchFamily="18" charset="0"/>
                <a:ea typeface="楷体" pitchFamily="49" charset="-122"/>
                <a:cs typeface="Times New Roman" pitchFamily="18" charset="0"/>
              </a:rPr>
              <a:t>设</a:t>
            </a:r>
            <a:r>
              <a:rPr lang="en-US" altLang="zh-CN" sz="2000" i="1" smtClean="0">
                <a:solidFill>
                  <a:srgbClr val="0000FF"/>
                </a:solidFill>
                <a:latin typeface="Times New Roman" pitchFamily="18" charset="0"/>
                <a:ea typeface="楷体" pitchFamily="49" charset="-122"/>
                <a:cs typeface="Times New Roman" pitchFamily="18" charset="0"/>
              </a:rPr>
              <a:t>f</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表示用</a:t>
            </a:r>
            <a:r>
              <a:rPr lang="en-US" altLang="zh-CN" sz="2000" smtClean="0">
                <a:solidFill>
                  <a:srgbClr val="0000FF"/>
                </a:solidFill>
                <a:latin typeface="Times New Roman" pitchFamily="18" charset="0"/>
                <a:ea typeface="楷体" pitchFamily="49" charset="-122"/>
                <a:cs typeface="Times New Roman" pitchFamily="18" charset="0"/>
              </a:rPr>
              <a:t>1×2</a:t>
            </a:r>
            <a:r>
              <a:rPr lang="zh-CN" altLang="zh-CN" sz="2000" smtClean="0">
                <a:solidFill>
                  <a:srgbClr val="0000FF"/>
                </a:solidFill>
                <a:latin typeface="Times New Roman" pitchFamily="18" charset="0"/>
                <a:ea typeface="楷体" pitchFamily="49" charset="-122"/>
                <a:cs typeface="Times New Roman" pitchFamily="18" charset="0"/>
              </a:rPr>
              <a:t>的骨牌铺满</a:t>
            </a:r>
            <a:r>
              <a:rPr lang="en-US" altLang="zh-CN" sz="2000" smtClean="0">
                <a:solidFill>
                  <a:srgbClr val="0000FF"/>
                </a:solidFill>
                <a:latin typeface="Times New Roman" pitchFamily="18" charset="0"/>
                <a:ea typeface="楷体" pitchFamily="49" charset="-122"/>
                <a:cs typeface="Times New Roman" pitchFamily="18" charset="0"/>
              </a:rPr>
              <a:t>2×</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的一个长方形方格的铺放方案总数。</a:t>
            </a:r>
          </a:p>
          <a:p>
            <a:pPr marL="457200" indent="-457200" algn="l">
              <a:lnSpc>
                <a:spcPct val="100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当</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时，用一块</a:t>
            </a:r>
            <a:r>
              <a:rPr lang="en-US" altLang="zh-CN" sz="2000" smtClean="0">
                <a:solidFill>
                  <a:srgbClr val="0000FF"/>
                </a:solidFill>
                <a:latin typeface="Times New Roman" pitchFamily="18" charset="0"/>
                <a:ea typeface="楷体" pitchFamily="49" charset="-122"/>
                <a:cs typeface="Times New Roman" pitchFamily="18" charset="0"/>
              </a:rPr>
              <a:t>1×2</a:t>
            </a:r>
            <a:r>
              <a:rPr lang="zh-CN" altLang="zh-CN" sz="2000" smtClean="0">
                <a:solidFill>
                  <a:srgbClr val="0000FF"/>
                </a:solidFill>
                <a:latin typeface="Times New Roman" pitchFamily="18" charset="0"/>
                <a:ea typeface="楷体" pitchFamily="49" charset="-122"/>
                <a:cs typeface="Times New Roman" pitchFamily="18" charset="0"/>
              </a:rPr>
              <a:t>的骨牌铺满，即</a:t>
            </a:r>
            <a:r>
              <a:rPr lang="en-US" altLang="zh-CN" sz="2000" i="1" smtClean="0">
                <a:solidFill>
                  <a:srgbClr val="0000FF"/>
                </a:solidFill>
                <a:latin typeface="Times New Roman" pitchFamily="18" charset="0"/>
                <a:ea typeface="楷体" pitchFamily="49" charset="-122"/>
                <a:cs typeface="Times New Roman" pitchFamily="18" charset="0"/>
              </a:rPr>
              <a:t>f</a:t>
            </a:r>
            <a:r>
              <a:rPr lang="en-US" altLang="zh-CN" sz="2000" smtClean="0">
                <a:solidFill>
                  <a:srgbClr val="0000FF"/>
                </a:solidFill>
                <a:latin typeface="Times New Roman" pitchFamily="18" charset="0"/>
                <a:ea typeface="楷体" pitchFamily="49" charset="-122"/>
                <a:cs typeface="Times New Roman" pitchFamily="18" charset="0"/>
              </a:rPr>
              <a:t>(1)=1</a:t>
            </a:r>
            <a:r>
              <a:rPr lang="zh-CN" altLang="zh-CN" sz="2000" smtClean="0">
                <a:solidFill>
                  <a:srgbClr val="0000FF"/>
                </a:solidFill>
                <a:latin typeface="Times New Roman" pitchFamily="18" charset="0"/>
                <a:ea typeface="楷体" pitchFamily="49" charset="-122"/>
                <a:cs typeface="Times New Roman" pitchFamily="18" charset="0"/>
              </a:rPr>
              <a:t>。</a:t>
            </a:r>
          </a:p>
          <a:p>
            <a:pPr marL="457200" indent="-457200" algn="l">
              <a:lnSpc>
                <a:spcPct val="100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当</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时，用两块</a:t>
            </a:r>
            <a:r>
              <a:rPr lang="en-US" altLang="zh-CN" sz="2000" smtClean="0">
                <a:solidFill>
                  <a:srgbClr val="0000FF"/>
                </a:solidFill>
                <a:latin typeface="Times New Roman" pitchFamily="18" charset="0"/>
                <a:ea typeface="楷体" pitchFamily="49" charset="-122"/>
                <a:cs typeface="Times New Roman" pitchFamily="18" charset="0"/>
              </a:rPr>
              <a:t>1×2</a:t>
            </a:r>
            <a:r>
              <a:rPr lang="zh-CN" altLang="zh-CN" sz="2000" smtClean="0">
                <a:solidFill>
                  <a:srgbClr val="0000FF"/>
                </a:solidFill>
                <a:latin typeface="Times New Roman" pitchFamily="18" charset="0"/>
                <a:ea typeface="楷体" pitchFamily="49" charset="-122"/>
                <a:cs typeface="Times New Roman" pitchFamily="18" charset="0"/>
              </a:rPr>
              <a:t>的骨牌横向或者纵向铺满，即</a:t>
            </a:r>
            <a:r>
              <a:rPr lang="en-US" altLang="zh-CN" sz="2000" i="1" smtClean="0">
                <a:solidFill>
                  <a:srgbClr val="0000FF"/>
                </a:solidFill>
                <a:latin typeface="Times New Roman" pitchFamily="18" charset="0"/>
                <a:ea typeface="楷体" pitchFamily="49" charset="-122"/>
                <a:cs typeface="Times New Roman" pitchFamily="18" charset="0"/>
              </a:rPr>
              <a:t>f</a:t>
            </a:r>
            <a:r>
              <a:rPr lang="en-US" altLang="zh-CN" sz="2000" smtClean="0">
                <a:solidFill>
                  <a:srgbClr val="0000FF"/>
                </a:solidFill>
                <a:latin typeface="Times New Roman" pitchFamily="18" charset="0"/>
                <a:ea typeface="楷体" pitchFamily="49" charset="-122"/>
                <a:cs typeface="Times New Roman" pitchFamily="18" charset="0"/>
              </a:rPr>
              <a:t>(2)=2</a:t>
            </a:r>
            <a:r>
              <a:rPr lang="zh-CN" altLang="zh-CN" sz="2000" smtClean="0">
                <a:solidFill>
                  <a:srgbClr val="0000FF"/>
                </a:solidFill>
                <a:latin typeface="Times New Roman" pitchFamily="18" charset="0"/>
                <a:ea typeface="楷体" pitchFamily="49" charset="-122"/>
                <a:cs typeface="Times New Roman" pitchFamily="18" charset="0"/>
              </a:rPr>
              <a:t>。</a:t>
            </a:r>
          </a:p>
        </p:txBody>
      </p:sp>
      <p:sp>
        <p:nvSpPr>
          <p:cNvPr id="5" name="TextBox 5"/>
          <p:cNvSpPr txBox="1"/>
          <p:nvPr/>
        </p:nvSpPr>
        <p:spPr>
          <a:xfrm>
            <a:off x="500034" y="714356"/>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53</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500042"/>
            <a:ext cx="8286808" cy="160556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&gt;2</a:t>
            </a:r>
            <a:r>
              <a:rPr lang="zh-CN" altLang="zh-CN" sz="2000" smtClean="0">
                <a:solidFill>
                  <a:srgbClr val="0000FF"/>
                </a:solidFill>
                <a:latin typeface="Times New Roman" pitchFamily="18" charset="0"/>
                <a:ea typeface="仿宋" pitchFamily="49" charset="-122"/>
                <a:cs typeface="Times New Roman" pitchFamily="18" charset="0"/>
              </a:rPr>
              <a:t>时，</a:t>
            </a:r>
            <a:r>
              <a:rPr lang="en-US" altLang="zh-CN" sz="2000" smtClean="0">
                <a:solidFill>
                  <a:srgbClr val="0000FF"/>
                </a:solidFill>
                <a:latin typeface="Times New Roman" pitchFamily="18" charset="0"/>
                <a:ea typeface="仿宋" pitchFamily="49" charset="-122"/>
                <a:cs typeface="Times New Roman" pitchFamily="18" charset="0"/>
              </a:rPr>
              <a:t>2×</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的一个长方形方格看成是高度为</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的</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个方格组成，编号依次是</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，铺放分为如下情况：</a:t>
            </a:r>
          </a:p>
          <a:p>
            <a:pPr algn="l">
              <a:lnSpc>
                <a:spcPts val="28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）先铺好方格</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，剩下</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共</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个方格有</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种铺放方案，采用乘法原理，情况</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的铺放方案总数</a:t>
            </a:r>
            <a:r>
              <a:rPr lang="en-US" altLang="zh-CN" sz="2000" smtClean="0">
                <a:solidFill>
                  <a:srgbClr val="0000FF"/>
                </a:solidFill>
                <a:latin typeface="Times New Roman" pitchFamily="18" charset="0"/>
                <a:ea typeface="仿宋" pitchFamily="49" charset="-122"/>
                <a:cs typeface="Times New Roman" pitchFamily="18" charset="0"/>
              </a:rPr>
              <a:t>=1*</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p>
        </p:txBody>
      </p:sp>
      <p:grpSp>
        <p:nvGrpSpPr>
          <p:cNvPr id="6" name="组合 5"/>
          <p:cNvGrpSpPr/>
          <p:nvPr/>
        </p:nvGrpSpPr>
        <p:grpSpPr>
          <a:xfrm>
            <a:off x="3000364" y="2434966"/>
            <a:ext cx="1542268" cy="1922728"/>
            <a:chOff x="579605" y="1142984"/>
            <a:chExt cx="1542268" cy="1922728"/>
          </a:xfrm>
        </p:grpSpPr>
        <p:sp>
          <p:nvSpPr>
            <p:cNvPr id="7" name="Rectangle 35"/>
            <p:cNvSpPr>
              <a:spLocks noChangeArrowheads="1"/>
            </p:cNvSpPr>
            <p:nvPr/>
          </p:nvSpPr>
          <p:spPr bwMode="auto">
            <a:xfrm>
              <a:off x="1270932" y="1724274"/>
              <a:ext cx="506295" cy="691044"/>
            </a:xfrm>
            <a:prstGeom prst="rect">
              <a:avLst/>
            </a:prstGeom>
            <a:solidFill>
              <a:srgbClr val="F2F2F2"/>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8" name="Rectangle 34"/>
            <p:cNvSpPr>
              <a:spLocks noChangeArrowheads="1"/>
            </p:cNvSpPr>
            <p:nvPr/>
          </p:nvSpPr>
          <p:spPr bwMode="auto">
            <a:xfrm>
              <a:off x="1776210" y="1724274"/>
              <a:ext cx="345663" cy="692060"/>
            </a:xfrm>
            <a:prstGeom prst="rect">
              <a:avLst/>
            </a:prstGeom>
            <a:solidFill>
              <a:srgbClr val="F2F2F2"/>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9" name="Rectangle 33" descr="浅色上对角线"/>
            <p:cNvSpPr>
              <a:spLocks noChangeArrowheads="1"/>
            </p:cNvSpPr>
            <p:nvPr/>
          </p:nvSpPr>
          <p:spPr bwMode="auto">
            <a:xfrm>
              <a:off x="579605" y="1724274"/>
              <a:ext cx="345663" cy="692060"/>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0" name="Rectangle 32"/>
            <p:cNvSpPr>
              <a:spLocks noChangeArrowheads="1"/>
            </p:cNvSpPr>
            <p:nvPr/>
          </p:nvSpPr>
          <p:spPr bwMode="auto">
            <a:xfrm>
              <a:off x="881552" y="2761856"/>
              <a:ext cx="1112222"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 </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情况</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1" name="Rectangle 31"/>
            <p:cNvSpPr>
              <a:spLocks noChangeArrowheads="1"/>
            </p:cNvSpPr>
            <p:nvPr/>
          </p:nvSpPr>
          <p:spPr bwMode="auto">
            <a:xfrm>
              <a:off x="925269" y="1724274"/>
              <a:ext cx="345663" cy="691044"/>
            </a:xfrm>
            <a:prstGeom prst="rect">
              <a:avLst/>
            </a:prstGeom>
            <a:solidFill>
              <a:srgbClr val="F2F2F2"/>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2" name="Rectangle 30"/>
            <p:cNvSpPr>
              <a:spLocks noChangeArrowheads="1"/>
            </p:cNvSpPr>
            <p:nvPr/>
          </p:nvSpPr>
          <p:spPr bwMode="auto">
            <a:xfrm>
              <a:off x="1201799" y="1142984"/>
              <a:ext cx="766559"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f</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3" name="Rectangle 29"/>
            <p:cNvSpPr>
              <a:spLocks noChangeArrowheads="1"/>
            </p:cNvSpPr>
            <p:nvPr/>
          </p:nvSpPr>
          <p:spPr bwMode="auto">
            <a:xfrm>
              <a:off x="644671" y="2481374"/>
              <a:ext cx="236881"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4" name="Rectangle 28"/>
            <p:cNvSpPr>
              <a:spLocks noChangeArrowheads="1"/>
            </p:cNvSpPr>
            <p:nvPr/>
          </p:nvSpPr>
          <p:spPr bwMode="auto">
            <a:xfrm>
              <a:off x="934418" y="2481374"/>
              <a:ext cx="282631"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5" name="Rectangle 27"/>
            <p:cNvSpPr>
              <a:spLocks noChangeArrowheads="1"/>
            </p:cNvSpPr>
            <p:nvPr/>
          </p:nvSpPr>
          <p:spPr bwMode="auto">
            <a:xfrm>
              <a:off x="1828060" y="2481374"/>
              <a:ext cx="226714"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n</a:t>
              </a: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6" name="AutoShape 26"/>
            <p:cNvSpPr>
              <a:spLocks/>
            </p:cNvSpPr>
            <p:nvPr/>
          </p:nvSpPr>
          <p:spPr bwMode="auto">
            <a:xfrm rot="16200000">
              <a:off x="1413297" y="1017757"/>
              <a:ext cx="161582" cy="1120356"/>
            </a:xfrm>
            <a:prstGeom prst="rightBrace">
              <a:avLst>
                <a:gd name="adj1" fmla="val 57757"/>
                <a:gd name="adj2" fmla="val 50000"/>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grpSp>
      <p:sp>
        <p:nvSpPr>
          <p:cNvPr id="18" name="灯片编号占位符 17"/>
          <p:cNvSpPr>
            <a:spLocks noGrp="1"/>
          </p:cNvSpPr>
          <p:nvPr>
            <p:ph type="sldNum" sz="quarter" idx="12"/>
          </p:nvPr>
        </p:nvSpPr>
        <p:spPr/>
        <p:txBody>
          <a:bodyPr/>
          <a:lstStyle/>
          <a:p>
            <a:fld id="{7AF016A1-9F15-429F-9EFD-84004B73C732}" type="slidenum">
              <a:rPr lang="en-US" altLang="zh-CN" smtClean="0"/>
              <a:pPr/>
              <a:t>54</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357158" y="214290"/>
            <a:ext cx="8286808" cy="12464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先铺好方格</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和方格</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，剩下</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共</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个方格有</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种铺放方案。前面两个个方格对应两种铺放方案：</a:t>
            </a:r>
          </a:p>
          <a:p>
            <a:pPr algn="l">
              <a:lnSpc>
                <a:spcPts val="28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① </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铺放方案总数</a:t>
            </a:r>
            <a:r>
              <a:rPr lang="en-US" altLang="zh-CN" sz="2000" smtClean="0">
                <a:solidFill>
                  <a:srgbClr val="0000FF"/>
                </a:solidFill>
                <a:latin typeface="Times New Roman" pitchFamily="18" charset="0"/>
                <a:ea typeface="仿宋" pitchFamily="49" charset="-122"/>
                <a:cs typeface="Times New Roman" pitchFamily="18" charset="0"/>
              </a:rPr>
              <a:t>=1*</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-2)=</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，但该铺放方案包含在情况</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中。</a:t>
            </a:r>
          </a:p>
        </p:txBody>
      </p:sp>
      <p:sp>
        <p:nvSpPr>
          <p:cNvPr id="6" name="TextBox 5"/>
          <p:cNvSpPr txBox="1"/>
          <p:nvPr/>
        </p:nvSpPr>
        <p:spPr>
          <a:xfrm>
            <a:off x="428596" y="3500438"/>
            <a:ext cx="8286808" cy="45140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② </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铺放方案总数</a:t>
            </a:r>
            <a:r>
              <a:rPr lang="en-US" altLang="zh-CN" sz="2000" smtClean="0">
                <a:solidFill>
                  <a:srgbClr val="0000FF"/>
                </a:solidFill>
                <a:latin typeface="Times New Roman" pitchFamily="18" charset="0"/>
                <a:ea typeface="仿宋" pitchFamily="49" charset="-122"/>
                <a:cs typeface="Times New Roman" pitchFamily="18" charset="0"/>
              </a:rPr>
              <a:t>=1*</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-2)=</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，该铺放方案没有包含在情况</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中。</a:t>
            </a:r>
          </a:p>
        </p:txBody>
      </p:sp>
      <p:sp>
        <p:nvSpPr>
          <p:cNvPr id="7" name="TextBox 6"/>
          <p:cNvSpPr txBox="1"/>
          <p:nvPr/>
        </p:nvSpPr>
        <p:spPr>
          <a:xfrm>
            <a:off x="714348" y="6172162"/>
            <a:ext cx="6000792" cy="4001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zh-CN" altLang="zh-CN" sz="2000" smtClean="0">
                <a:solidFill>
                  <a:srgbClr val="0000FF"/>
                </a:solidFill>
                <a:latin typeface="Times New Roman" pitchFamily="18" charset="0"/>
                <a:ea typeface="仿宋" pitchFamily="49" charset="-122"/>
                <a:cs typeface="Times New Roman" pitchFamily="18" charset="0"/>
              </a:rPr>
              <a:t>采用加法原理，铺放方案总数</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p>
        </p:txBody>
      </p:sp>
      <p:grpSp>
        <p:nvGrpSpPr>
          <p:cNvPr id="8" name="组合 7"/>
          <p:cNvGrpSpPr/>
          <p:nvPr/>
        </p:nvGrpSpPr>
        <p:grpSpPr>
          <a:xfrm>
            <a:off x="2918932" y="1571612"/>
            <a:ext cx="1880815" cy="1922729"/>
            <a:chOff x="2918932" y="1149081"/>
            <a:chExt cx="1880815" cy="1922729"/>
          </a:xfrm>
        </p:grpSpPr>
        <p:sp>
          <p:nvSpPr>
            <p:cNvPr id="9" name="Rectangle 25"/>
            <p:cNvSpPr>
              <a:spLocks noChangeArrowheads="1"/>
            </p:cNvSpPr>
            <p:nvPr/>
          </p:nvSpPr>
          <p:spPr bwMode="auto">
            <a:xfrm>
              <a:off x="3948806" y="1730371"/>
              <a:ext cx="506295" cy="691044"/>
            </a:xfrm>
            <a:prstGeom prst="rect">
              <a:avLst/>
            </a:prstGeom>
            <a:solidFill>
              <a:srgbClr val="F2F2F2"/>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10" name="Rectangle 24"/>
            <p:cNvSpPr>
              <a:spLocks noChangeArrowheads="1"/>
            </p:cNvSpPr>
            <p:nvPr/>
          </p:nvSpPr>
          <p:spPr bwMode="auto">
            <a:xfrm>
              <a:off x="4454084" y="1730371"/>
              <a:ext cx="345663" cy="692060"/>
            </a:xfrm>
            <a:prstGeom prst="rect">
              <a:avLst/>
            </a:prstGeom>
            <a:solidFill>
              <a:srgbClr val="F2F2F2"/>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1" name="Rectangle 23" descr="浅色上对角线"/>
            <p:cNvSpPr>
              <a:spLocks noChangeArrowheads="1"/>
            </p:cNvSpPr>
            <p:nvPr/>
          </p:nvSpPr>
          <p:spPr bwMode="auto">
            <a:xfrm>
              <a:off x="2918932" y="1727323"/>
              <a:ext cx="345663" cy="692060"/>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2" name="Rectangle 22"/>
            <p:cNvSpPr>
              <a:spLocks noChangeArrowheads="1"/>
            </p:cNvSpPr>
            <p:nvPr/>
          </p:nvSpPr>
          <p:spPr bwMode="auto">
            <a:xfrm>
              <a:off x="3376428" y="2767954"/>
              <a:ext cx="1112222"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(b) </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情况①</a:t>
              </a:r>
            </a:p>
          </p:txBody>
        </p:sp>
        <p:sp>
          <p:nvSpPr>
            <p:cNvPr id="13" name="Rectangle 21"/>
            <p:cNvSpPr>
              <a:spLocks noChangeArrowheads="1"/>
            </p:cNvSpPr>
            <p:nvPr/>
          </p:nvSpPr>
          <p:spPr bwMode="auto">
            <a:xfrm>
              <a:off x="3603142" y="1730371"/>
              <a:ext cx="345663" cy="691044"/>
            </a:xfrm>
            <a:prstGeom prst="rect">
              <a:avLst/>
            </a:prstGeom>
            <a:solidFill>
              <a:srgbClr val="F2F2F2"/>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4" name="Rectangle 20"/>
            <p:cNvSpPr>
              <a:spLocks noChangeArrowheads="1"/>
            </p:cNvSpPr>
            <p:nvPr/>
          </p:nvSpPr>
          <p:spPr bwMode="auto">
            <a:xfrm>
              <a:off x="3879673" y="1149081"/>
              <a:ext cx="766559"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f</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5" name="Rectangle 19"/>
            <p:cNvSpPr>
              <a:spLocks noChangeArrowheads="1"/>
            </p:cNvSpPr>
            <p:nvPr/>
          </p:nvSpPr>
          <p:spPr bwMode="auto">
            <a:xfrm>
              <a:off x="2983998" y="2481374"/>
              <a:ext cx="236881"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6" name="Rectangle 18"/>
            <p:cNvSpPr>
              <a:spLocks noChangeArrowheads="1"/>
            </p:cNvSpPr>
            <p:nvPr/>
          </p:nvSpPr>
          <p:spPr bwMode="auto">
            <a:xfrm>
              <a:off x="3612292" y="2481374"/>
              <a:ext cx="282631"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7" name="Rectangle 17"/>
            <p:cNvSpPr>
              <a:spLocks noChangeArrowheads="1"/>
            </p:cNvSpPr>
            <p:nvPr/>
          </p:nvSpPr>
          <p:spPr bwMode="auto">
            <a:xfrm>
              <a:off x="4505934" y="2481374"/>
              <a:ext cx="226714"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n</a:t>
              </a: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8" name="AutoShape 16"/>
            <p:cNvSpPr>
              <a:spLocks/>
            </p:cNvSpPr>
            <p:nvPr/>
          </p:nvSpPr>
          <p:spPr bwMode="auto">
            <a:xfrm rot="16200000">
              <a:off x="4091171" y="1023855"/>
              <a:ext cx="161582" cy="1120356"/>
            </a:xfrm>
            <a:prstGeom prst="rightBrace">
              <a:avLst>
                <a:gd name="adj1" fmla="val 57757"/>
                <a:gd name="adj2" fmla="val 50000"/>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19" name="Rectangle 15" descr="浅色上对角线"/>
            <p:cNvSpPr>
              <a:spLocks noChangeArrowheads="1"/>
            </p:cNvSpPr>
            <p:nvPr/>
          </p:nvSpPr>
          <p:spPr bwMode="auto">
            <a:xfrm>
              <a:off x="3263579" y="1727323"/>
              <a:ext cx="345663" cy="692060"/>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20" name="Rectangle 3"/>
            <p:cNvSpPr>
              <a:spLocks noChangeArrowheads="1"/>
            </p:cNvSpPr>
            <p:nvPr/>
          </p:nvSpPr>
          <p:spPr bwMode="auto">
            <a:xfrm>
              <a:off x="3310345" y="2481374"/>
              <a:ext cx="236881"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grpSp>
      <p:grpSp>
        <p:nvGrpSpPr>
          <p:cNvPr id="21" name="组合 20"/>
          <p:cNvGrpSpPr/>
          <p:nvPr/>
        </p:nvGrpSpPr>
        <p:grpSpPr>
          <a:xfrm>
            <a:off x="2967788" y="4000504"/>
            <a:ext cx="1889964" cy="1922728"/>
            <a:chOff x="5651706" y="1146033"/>
            <a:chExt cx="1889964" cy="1922728"/>
          </a:xfrm>
        </p:grpSpPr>
        <p:sp>
          <p:nvSpPr>
            <p:cNvPr id="22" name="Rectangle 14"/>
            <p:cNvSpPr>
              <a:spLocks noChangeArrowheads="1"/>
            </p:cNvSpPr>
            <p:nvPr/>
          </p:nvSpPr>
          <p:spPr bwMode="auto">
            <a:xfrm>
              <a:off x="6690729" y="1727323"/>
              <a:ext cx="506295" cy="691044"/>
            </a:xfrm>
            <a:prstGeom prst="rect">
              <a:avLst/>
            </a:prstGeom>
            <a:solidFill>
              <a:srgbClr val="F2F2F2"/>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23" name="Rectangle 13"/>
            <p:cNvSpPr>
              <a:spLocks noChangeArrowheads="1"/>
            </p:cNvSpPr>
            <p:nvPr/>
          </p:nvSpPr>
          <p:spPr bwMode="auto">
            <a:xfrm>
              <a:off x="7196007" y="1727323"/>
              <a:ext cx="345663" cy="692060"/>
            </a:xfrm>
            <a:prstGeom prst="rect">
              <a:avLst/>
            </a:prstGeom>
            <a:solidFill>
              <a:srgbClr val="F2F2F2"/>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24" name="Rectangle 12" descr="浅色上对角线"/>
            <p:cNvSpPr>
              <a:spLocks noChangeArrowheads="1"/>
            </p:cNvSpPr>
            <p:nvPr/>
          </p:nvSpPr>
          <p:spPr bwMode="auto">
            <a:xfrm>
              <a:off x="5651706" y="1727323"/>
              <a:ext cx="691327" cy="345522"/>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25" name="Rectangle 11"/>
            <p:cNvSpPr>
              <a:spLocks noChangeArrowheads="1"/>
            </p:cNvSpPr>
            <p:nvPr/>
          </p:nvSpPr>
          <p:spPr bwMode="auto">
            <a:xfrm>
              <a:off x="6118351" y="2764905"/>
              <a:ext cx="1112222"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(c) </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情况②</a:t>
              </a:r>
            </a:p>
          </p:txBody>
        </p:sp>
        <p:sp>
          <p:nvSpPr>
            <p:cNvPr id="26" name="Rectangle 10"/>
            <p:cNvSpPr>
              <a:spLocks noChangeArrowheads="1"/>
            </p:cNvSpPr>
            <p:nvPr/>
          </p:nvSpPr>
          <p:spPr bwMode="auto">
            <a:xfrm>
              <a:off x="6345066" y="1727323"/>
              <a:ext cx="345663" cy="691044"/>
            </a:xfrm>
            <a:prstGeom prst="rect">
              <a:avLst/>
            </a:prstGeom>
            <a:solidFill>
              <a:srgbClr val="F2F2F2"/>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27" name="Rectangle 9"/>
            <p:cNvSpPr>
              <a:spLocks noChangeArrowheads="1"/>
            </p:cNvSpPr>
            <p:nvPr/>
          </p:nvSpPr>
          <p:spPr bwMode="auto">
            <a:xfrm>
              <a:off x="6621596" y="1146033"/>
              <a:ext cx="766559"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f</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28" name="Rectangle 8"/>
            <p:cNvSpPr>
              <a:spLocks noChangeArrowheads="1"/>
            </p:cNvSpPr>
            <p:nvPr/>
          </p:nvSpPr>
          <p:spPr bwMode="auto">
            <a:xfrm>
              <a:off x="5725922" y="2481374"/>
              <a:ext cx="236881"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0" name="Rectangle 7"/>
            <p:cNvSpPr>
              <a:spLocks noChangeArrowheads="1"/>
            </p:cNvSpPr>
            <p:nvPr/>
          </p:nvSpPr>
          <p:spPr bwMode="auto">
            <a:xfrm>
              <a:off x="6354216" y="2481374"/>
              <a:ext cx="282631"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31" name="Rectangle 6"/>
            <p:cNvSpPr>
              <a:spLocks noChangeArrowheads="1"/>
            </p:cNvSpPr>
            <p:nvPr/>
          </p:nvSpPr>
          <p:spPr bwMode="auto">
            <a:xfrm>
              <a:off x="7247857" y="2481374"/>
              <a:ext cx="226714"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n</a:t>
              </a: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2" name="AutoShape 5"/>
            <p:cNvSpPr>
              <a:spLocks/>
            </p:cNvSpPr>
            <p:nvPr/>
          </p:nvSpPr>
          <p:spPr bwMode="auto">
            <a:xfrm rot="16200000">
              <a:off x="6833094" y="1020806"/>
              <a:ext cx="161582" cy="1120356"/>
            </a:xfrm>
            <a:prstGeom prst="rightBrace">
              <a:avLst>
                <a:gd name="adj1" fmla="val 57757"/>
                <a:gd name="adj2" fmla="val 50000"/>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3" name="Rectangle 4" descr="浅色上对角线"/>
            <p:cNvSpPr>
              <a:spLocks noChangeArrowheads="1"/>
            </p:cNvSpPr>
            <p:nvPr/>
          </p:nvSpPr>
          <p:spPr bwMode="auto">
            <a:xfrm>
              <a:off x="5651706" y="2069796"/>
              <a:ext cx="691327" cy="345522"/>
            </a:xfrm>
            <a:prstGeom prst="rect">
              <a:avLst/>
            </a:prstGeom>
            <a:pattFill prst="ltUpDiag">
              <a:fgClr>
                <a:srgbClr val="000000"/>
              </a:fgClr>
              <a:bgClr>
                <a:srgbClr val="FFFFFF"/>
              </a:bgClr>
            </a:patt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4" name="Rectangle 2"/>
            <p:cNvSpPr>
              <a:spLocks noChangeArrowheads="1"/>
            </p:cNvSpPr>
            <p:nvPr/>
          </p:nvSpPr>
          <p:spPr bwMode="auto">
            <a:xfrm>
              <a:off x="6061419" y="2481374"/>
              <a:ext cx="236881" cy="30385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grpSp>
      <p:sp>
        <p:nvSpPr>
          <p:cNvPr id="36" name="灯片编号占位符 35"/>
          <p:cNvSpPr>
            <a:spLocks noGrp="1"/>
          </p:cNvSpPr>
          <p:nvPr>
            <p:ph type="sldNum" sz="quarter" idx="12"/>
          </p:nvPr>
        </p:nvSpPr>
        <p:spPr/>
        <p:txBody>
          <a:bodyPr/>
          <a:lstStyle/>
          <a:p>
            <a:fld id="{7AF016A1-9F15-429F-9EFD-84004B73C732}" type="slidenum">
              <a:rPr lang="en-US" altLang="zh-CN" smtClean="0"/>
              <a:pPr/>
              <a:t>55</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14348" y="642918"/>
            <a:ext cx="535785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楷体" pitchFamily="49" charset="-122"/>
                <a:cs typeface="Times New Roman" pitchFamily="18" charset="0"/>
              </a:rPr>
              <a:t>合并起来得到如下递推关系如下：</a:t>
            </a:r>
          </a:p>
        </p:txBody>
      </p:sp>
      <p:sp>
        <p:nvSpPr>
          <p:cNvPr id="5" name="TextBox 4"/>
          <p:cNvSpPr txBox="1"/>
          <p:nvPr/>
        </p:nvSpPr>
        <p:spPr>
          <a:xfrm>
            <a:off x="785786" y="1357298"/>
            <a:ext cx="7786742" cy="11599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(1)=1</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(2)=2</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-2)+</a:t>
            </a: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-1)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n</a:t>
            </a:r>
            <a:r>
              <a:rPr lang="en-US" altLang="zh-CN" sz="1800" smtClean="0">
                <a:solidFill>
                  <a:srgbClr val="00B0F0"/>
                </a:solidFill>
                <a:latin typeface="Times New Roman" pitchFamily="18" charset="0"/>
                <a:ea typeface="仿宋" pitchFamily="49" charset="-122"/>
                <a:cs typeface="Times New Roman" pitchFamily="18" charset="0"/>
              </a:rPr>
              <a:t>&gt;2</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56</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357166"/>
            <a:ext cx="8001056" cy="53776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#include&lt;iostream&gt;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using namespace std;</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long long </a:t>
            </a:r>
            <a:r>
              <a:rPr lang="en-US" altLang="zh-CN" sz="1800" smtClean="0">
                <a:solidFill>
                  <a:srgbClr val="FF0000"/>
                </a:solidFill>
                <a:latin typeface="Times New Roman" pitchFamily="18" charset="0"/>
                <a:ea typeface="仿宋" pitchFamily="49" charset="-122"/>
                <a:cs typeface="Times New Roman" pitchFamily="18" charset="0"/>
              </a:rPr>
              <a:t>Count</a:t>
            </a:r>
            <a:r>
              <a:rPr lang="en-US" altLang="zh-CN" sz="1800" smtClean="0">
                <a:solidFill>
                  <a:srgbClr val="0000FF"/>
                </a:solidFill>
                <a:latin typeface="Times New Roman" pitchFamily="18" charset="0"/>
                <a:ea typeface="仿宋" pitchFamily="49" charset="-122"/>
                <a:cs typeface="Times New Roman" pitchFamily="18" charset="0"/>
              </a:rPr>
              <a:t>(int 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求铺放方案的总数</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long long a=1,b=2,c;		</a:t>
            </a:r>
            <a:r>
              <a:rPr lang="en-US" altLang="zh-CN" sz="1800" smtClean="0">
                <a:solidFill>
                  <a:srgbClr val="00B0F0"/>
                </a:solidFill>
                <a:latin typeface="Times New Roman" pitchFamily="18" charset="0"/>
                <a:ea typeface="仿宋" pitchFamily="49" charset="-122"/>
                <a:cs typeface="Times New Roman" pitchFamily="18" charset="0"/>
              </a:rPr>
              <a:t>//a,b,c</a:t>
            </a:r>
            <a:r>
              <a:rPr lang="zh-CN" altLang="zh-CN" sz="1800" smtClean="0">
                <a:solidFill>
                  <a:srgbClr val="00B0F0"/>
                </a:solidFill>
                <a:latin typeface="Times New Roman" pitchFamily="18" charset="0"/>
                <a:ea typeface="仿宋" pitchFamily="49" charset="-122"/>
                <a:cs typeface="Times New Roman" pitchFamily="18" charset="0"/>
              </a:rPr>
              <a:t>分别对应</a:t>
            </a:r>
            <a:r>
              <a:rPr lang="en-US" altLang="zh-CN" sz="1800" smtClean="0">
                <a:solidFill>
                  <a:srgbClr val="00B0F0"/>
                </a:solidFill>
                <a:latin typeface="Times New Roman" pitchFamily="18" charset="0"/>
                <a:ea typeface="仿宋" pitchFamily="49" charset="-122"/>
                <a:cs typeface="Times New Roman" pitchFamily="18" charset="0"/>
              </a:rPr>
              <a:t>f(n-2),f(n-1),f(n)</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if(n==1)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if(n==2)</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b;</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for(int i=3;i&lt;=n;i++)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c=a+b;</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a=b;</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b=c;</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c;</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57</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857232"/>
            <a:ext cx="8001056" cy="21674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r>
              <a:rPr lang="en-US" altLang="zh-CN" sz="1800" smtClean="0">
                <a:solidFill>
                  <a:srgbClr val="0000FF"/>
                </a:solidFill>
                <a:latin typeface="Times New Roman" pitchFamily="18" charset="0"/>
                <a:ea typeface="仿宋" pitchFamily="49" charset="-122"/>
                <a:cs typeface="Times New Roman" pitchFamily="18" charset="0"/>
              </a:rPr>
              <a:t>int main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   	int 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    	while (~scanf("%d", &amp;n))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         	printf ("%lld\n",</a:t>
            </a:r>
            <a:r>
              <a:rPr lang="en-US" altLang="zh-CN" sz="1800" smtClean="0">
                <a:solidFill>
                  <a:srgbClr val="FF0000"/>
                </a:solidFill>
                <a:latin typeface="Times New Roman" pitchFamily="18" charset="0"/>
                <a:ea typeface="仿宋" pitchFamily="49" charset="-122"/>
                <a:cs typeface="Times New Roman" pitchFamily="18" charset="0"/>
              </a:rPr>
              <a:t>Count</a:t>
            </a:r>
            <a:r>
              <a:rPr lang="en-US" altLang="zh-CN" sz="1800" smtClean="0">
                <a:solidFill>
                  <a:srgbClr val="0000FF"/>
                </a:solidFill>
                <a:latin typeface="Times New Roman" pitchFamily="18" charset="0"/>
                <a:ea typeface="仿宋" pitchFamily="49" charset="-122"/>
                <a:cs typeface="Times New Roman" pitchFamily="18" charset="0"/>
              </a:rPr>
              <a:t>(n));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58</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1643050"/>
            <a:ext cx="8001056" cy="39797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#include&lt;iostream&gt;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using namespace std;</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main()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long long </a:t>
            </a:r>
            <a:r>
              <a:rPr lang="en-US" altLang="zh-CN" sz="1800" smtClean="0">
                <a:solidFill>
                  <a:srgbClr val="006600"/>
                </a:solidFill>
                <a:latin typeface="Times New Roman" pitchFamily="18" charset="0"/>
                <a:ea typeface="仿宋" pitchFamily="49" charset="-122"/>
                <a:cs typeface="Times New Roman" pitchFamily="18" charset="0"/>
              </a:rPr>
              <a:t>a</a:t>
            </a:r>
            <a:r>
              <a:rPr lang="en-US" altLang="zh-CN" sz="1800" smtClean="0">
                <a:solidFill>
                  <a:srgbClr val="0000FF"/>
                </a:solidFill>
                <a:latin typeface="Times New Roman" pitchFamily="18" charset="0"/>
                <a:ea typeface="仿宋" pitchFamily="49" charset="-122"/>
                <a:cs typeface="Times New Roman" pitchFamily="18" charset="0"/>
              </a:rPr>
              <a:t>[55]={0,1,2};</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for (int i=3;i&lt;=51;i++)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a</a:t>
            </a:r>
            <a:r>
              <a:rPr lang="en-US" altLang="zh-CN" sz="1800"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6600"/>
                </a:solidFill>
                <a:latin typeface="Times New Roman" pitchFamily="18" charset="0"/>
                <a:ea typeface="仿宋" pitchFamily="49" charset="-122"/>
                <a:cs typeface="Times New Roman" pitchFamily="18" charset="0"/>
              </a:rPr>
              <a:t>a</a:t>
            </a:r>
            <a:r>
              <a:rPr lang="en-US" altLang="zh-CN" sz="1800" smtClean="0">
                <a:solidFill>
                  <a:srgbClr val="0000FF"/>
                </a:solidFill>
                <a:latin typeface="Times New Roman" pitchFamily="18" charset="0"/>
                <a:ea typeface="仿宋" pitchFamily="49" charset="-122"/>
                <a:cs typeface="Times New Roman" pitchFamily="18" charset="0"/>
              </a:rPr>
              <a:t>[i-1]+</a:t>
            </a:r>
            <a:r>
              <a:rPr lang="en-US" altLang="zh-CN" sz="1800" smtClean="0">
                <a:solidFill>
                  <a:srgbClr val="006600"/>
                </a:solidFill>
                <a:latin typeface="Times New Roman" pitchFamily="18" charset="0"/>
                <a:ea typeface="仿宋" pitchFamily="49" charset="-122"/>
                <a:cs typeface="Times New Roman" pitchFamily="18" charset="0"/>
              </a:rPr>
              <a:t>a</a:t>
            </a:r>
            <a:r>
              <a:rPr lang="en-US" altLang="zh-CN" sz="1800" smtClean="0">
                <a:solidFill>
                  <a:srgbClr val="0000FF"/>
                </a:solidFill>
                <a:latin typeface="Times New Roman" pitchFamily="18" charset="0"/>
                <a:ea typeface="仿宋" pitchFamily="49" charset="-122"/>
                <a:cs typeface="Times New Roman" pitchFamily="18" charset="0"/>
              </a:rPr>
              <a:t>[i-2];</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while (~scanf("%d", &amp;n))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 ("%lld\n",</a:t>
            </a:r>
            <a:r>
              <a:rPr lang="en-US" altLang="zh-CN" sz="1800" smtClean="0">
                <a:solidFill>
                  <a:srgbClr val="006600"/>
                </a:solidFill>
                <a:latin typeface="Times New Roman" pitchFamily="18" charset="0"/>
                <a:ea typeface="仿宋" pitchFamily="49" charset="-122"/>
                <a:cs typeface="Times New Roman" pitchFamily="18" charset="0"/>
              </a:rPr>
              <a:t>a</a:t>
            </a:r>
            <a:r>
              <a:rPr lang="en-US" altLang="zh-CN" sz="1800" smtClean="0">
                <a:solidFill>
                  <a:srgbClr val="0000FF"/>
                </a:solidFill>
                <a:latin typeface="Times New Roman" pitchFamily="18" charset="0"/>
                <a:ea typeface="仿宋" pitchFamily="49" charset="-122"/>
                <a:cs typeface="Times New Roman" pitchFamily="18" charset="0"/>
              </a:rPr>
              <a:t>[n]);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357158" y="428604"/>
            <a:ext cx="7715304" cy="810478"/>
          </a:xfrm>
          <a:prstGeom prst="rect">
            <a:avLst/>
          </a:prstGeom>
          <a:noFill/>
        </p:spPr>
        <p:txBody>
          <a:bodyPr wrap="square" rtlCol="0">
            <a:spAutoFit/>
          </a:bodyPr>
          <a:lstStyle/>
          <a:p>
            <a:pPr algn="l">
              <a:lnSpc>
                <a:spcPts val="2800"/>
              </a:lnSpc>
              <a:spcBef>
                <a:spcPts val="0"/>
              </a:spcBef>
            </a:pPr>
            <a:r>
              <a:rPr lang="zh-CN" altLang="en-US" sz="2000" smtClean="0">
                <a:solidFill>
                  <a:srgbClr val="FF0000"/>
                </a:solidFill>
                <a:ea typeface="仿宋" pitchFamily="49" charset="-122"/>
                <a:cs typeface="Times New Roman" pitchFamily="18" charset="0"/>
              </a:rPr>
              <a:t>优化</a:t>
            </a:r>
            <a:r>
              <a:rPr lang="zh-CN" altLang="en-US"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数组</a:t>
            </a:r>
            <a:r>
              <a:rPr lang="en-US" altLang="zh-CN" sz="2000" i="1" smtClean="0">
                <a:solidFill>
                  <a:srgbClr val="0000FF"/>
                </a:solidFill>
                <a:ea typeface="仿宋" pitchFamily="49" charset="-122"/>
                <a:cs typeface="Times New Roman" pitchFamily="18" charset="0"/>
              </a:rPr>
              <a:t>a</a:t>
            </a:r>
            <a:r>
              <a:rPr lang="zh-CN" altLang="zh-CN" sz="2000" smtClean="0">
                <a:solidFill>
                  <a:srgbClr val="0000FF"/>
                </a:solidFill>
                <a:ea typeface="仿宋" pitchFamily="49" charset="-122"/>
                <a:cs typeface="Times New Roman" pitchFamily="18" charset="0"/>
              </a:rPr>
              <a:t>（大小为</a:t>
            </a:r>
            <a:r>
              <a:rPr lang="en-US" altLang="zh-CN" sz="2000" smtClean="0">
                <a:solidFill>
                  <a:srgbClr val="0000FF"/>
                </a:solidFill>
                <a:ea typeface="仿宋" pitchFamily="49" charset="-122"/>
                <a:cs typeface="Times New Roman" pitchFamily="18" charset="0"/>
              </a:rPr>
              <a:t>55</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a</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存放</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，先求出</a:t>
            </a:r>
            <a:r>
              <a:rPr lang="en-US" altLang="zh-CN" sz="2000" i="1" smtClean="0">
                <a:solidFill>
                  <a:srgbClr val="0000FF"/>
                </a:solidFill>
                <a:ea typeface="仿宋" pitchFamily="49" charset="-122"/>
                <a:cs typeface="Times New Roman" pitchFamily="18" charset="0"/>
              </a:rPr>
              <a:t>a</a:t>
            </a:r>
            <a:r>
              <a:rPr lang="zh-CN" altLang="zh-CN" sz="2000" smtClean="0">
                <a:solidFill>
                  <a:srgbClr val="0000FF"/>
                </a:solidFill>
                <a:ea typeface="仿宋" pitchFamily="49" charset="-122"/>
                <a:cs typeface="Times New Roman" pitchFamily="18" charset="0"/>
              </a:rPr>
              <a:t>中所有元素，再对于每个测试实例</a:t>
            </a:r>
            <a:r>
              <a:rPr lang="en-US" altLang="zh-CN" sz="2000" i="1" smtClean="0">
                <a:solidFill>
                  <a:srgbClr val="0000FF"/>
                </a:solidFill>
                <a:ea typeface="仿宋" pitchFamily="49" charset="-122"/>
                <a:cs typeface="Times New Roman" pitchFamily="18" charset="0"/>
              </a:rPr>
              <a:t>n</a:t>
            </a:r>
            <a:r>
              <a:rPr lang="zh-CN" altLang="zh-CN" sz="2000" smtClean="0">
                <a:solidFill>
                  <a:srgbClr val="0000FF"/>
                </a:solidFill>
                <a:ea typeface="仿宋" pitchFamily="49" charset="-122"/>
                <a:cs typeface="Times New Roman" pitchFamily="18" charset="0"/>
              </a:rPr>
              <a:t>直接输出</a:t>
            </a:r>
            <a:r>
              <a:rPr lang="en-US" altLang="zh-CN" sz="2000" i="1" smtClean="0">
                <a:solidFill>
                  <a:srgbClr val="0000FF"/>
                </a:solidFill>
                <a:ea typeface="仿宋" pitchFamily="49" charset="-122"/>
                <a:cs typeface="Times New Roman" pitchFamily="18" charset="0"/>
              </a:rPr>
              <a:t>a</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即可</a:t>
            </a:r>
            <a:r>
              <a:rPr lang="zh-CN" altLang="en-US" sz="2000" smtClean="0">
                <a:solidFill>
                  <a:srgbClr val="0000FF"/>
                </a:solidFill>
                <a:ea typeface="仿宋" pitchFamily="49" charset="-122"/>
                <a:cs typeface="Times New Roman" pitchFamily="18" charset="0"/>
              </a:rPr>
              <a:t>。</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59</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0034" y="857232"/>
            <a:ext cx="7715304" cy="82259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z="2000" smtClean="0">
                <a:solidFill>
                  <a:srgbClr val="FF0000"/>
                </a:solidFill>
                <a:latin typeface="+mj-lt"/>
                <a:ea typeface="楷体" pitchFamily="49" charset="-122"/>
                <a:cs typeface="Times New Roman" pitchFamily="18" charset="0"/>
              </a:rPr>
              <a:t>【例</a:t>
            </a:r>
            <a:r>
              <a:rPr lang="en-US" altLang="zh-CN" sz="2000" smtClean="0">
                <a:solidFill>
                  <a:srgbClr val="FF0000"/>
                </a:solidFill>
                <a:latin typeface="+mj-lt"/>
                <a:ea typeface="楷体" pitchFamily="49" charset="-122"/>
                <a:cs typeface="Times New Roman" pitchFamily="18" charset="0"/>
              </a:rPr>
              <a:t>3-1</a:t>
            </a:r>
            <a:r>
              <a:rPr lang="zh-CN" altLang="zh-CN" sz="2000" smtClean="0">
                <a:solidFill>
                  <a:srgbClr val="FF0000"/>
                </a:solidFill>
                <a:latin typeface="+mj-lt"/>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鸡兔同笼问题。现有一笼子，里面有鸡和兔子若干只，数一数，共有</a:t>
            </a:r>
            <a:r>
              <a:rPr lang="en-US" altLang="zh-CN" sz="2000" i="1" smtClean="0">
                <a:solidFill>
                  <a:srgbClr val="0000FF"/>
                </a:solidFill>
                <a:latin typeface="Times New Roman" pitchFamily="18" charset="0"/>
                <a:ea typeface="楷体" pitchFamily="49" charset="-122"/>
                <a:cs typeface="Times New Roman" pitchFamily="18" charset="0"/>
              </a:rPr>
              <a:t>a</a:t>
            </a:r>
            <a:r>
              <a:rPr lang="zh-CN" altLang="zh-CN" sz="2000" smtClean="0">
                <a:solidFill>
                  <a:srgbClr val="0000FF"/>
                </a:solidFill>
                <a:latin typeface="Times New Roman" pitchFamily="18" charset="0"/>
                <a:ea typeface="楷体" pitchFamily="49" charset="-122"/>
                <a:cs typeface="Times New Roman" pitchFamily="18" charset="0"/>
              </a:rPr>
              <a:t>个头，</a:t>
            </a:r>
            <a:r>
              <a:rPr lang="en-US" altLang="zh-CN" sz="2000" i="1" smtClean="0">
                <a:solidFill>
                  <a:srgbClr val="0000FF"/>
                </a:solidFill>
                <a:latin typeface="Times New Roman" pitchFamily="18" charset="0"/>
                <a:ea typeface="楷体" pitchFamily="49" charset="-122"/>
                <a:cs typeface="Times New Roman" pitchFamily="18" charset="0"/>
              </a:rPr>
              <a:t>b</a:t>
            </a:r>
            <a:r>
              <a:rPr lang="zh-CN" altLang="zh-CN" sz="2000" smtClean="0">
                <a:solidFill>
                  <a:srgbClr val="0000FF"/>
                </a:solidFill>
                <a:latin typeface="Times New Roman" pitchFamily="18" charset="0"/>
                <a:ea typeface="楷体" pitchFamily="49" charset="-122"/>
                <a:cs typeface="Times New Roman" pitchFamily="18" charset="0"/>
              </a:rPr>
              <a:t>条腿。设计一个算法求鸡和兔子各有多少只？</a:t>
            </a:r>
          </a:p>
        </p:txBody>
      </p:sp>
      <p:sp>
        <p:nvSpPr>
          <p:cNvPr id="9" name="TextBox 5"/>
          <p:cNvSpPr txBox="1"/>
          <p:nvPr/>
        </p:nvSpPr>
        <p:spPr>
          <a:xfrm>
            <a:off x="357158" y="2714620"/>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10" name="TextBox 9"/>
          <p:cNvSpPr txBox="1"/>
          <p:nvPr/>
        </p:nvSpPr>
        <p:spPr>
          <a:xfrm>
            <a:off x="1071538" y="2357430"/>
            <a:ext cx="7643866" cy="191088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Blip>
                <a:blip r:embed="rId3"/>
              </a:buBlip>
            </a:pP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表示鸡的只数，</a:t>
            </a:r>
            <a:r>
              <a:rPr lang="en-US" altLang="zh-CN" sz="2000" i="1"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表示兔的只数，那么穷举对象就是</a:t>
            </a: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i="1"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，假设穷举对象的顺序是先</a:t>
            </a: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后</a:t>
            </a:r>
            <a:r>
              <a:rPr lang="en-US" altLang="zh-CN" sz="2000" i="1"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（本问题中也可以先</a:t>
            </a:r>
            <a:r>
              <a:rPr lang="en-US" altLang="zh-CN" sz="2000" i="1"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后</a:t>
            </a: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3000"/>
              </a:lnSpc>
              <a:buBlip>
                <a:blip r:embed="rId3"/>
              </a:buBlip>
            </a:pP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i="1"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的取值范围都是</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，约束条件</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i="1" smtClean="0">
                <a:solidFill>
                  <a:srgbClr val="0000FF"/>
                </a:solidFill>
                <a:latin typeface="Times New Roman" pitchFamily="18" charset="0"/>
                <a:ea typeface="仿宋" pitchFamily="49" charset="-122"/>
                <a:cs typeface="Times New Roman" pitchFamily="18" charset="0"/>
              </a:rPr>
              <a:t>p</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smtClean="0">
                <a:solidFill>
                  <a:srgbClr val="0000FF"/>
                </a:solidFill>
                <a:latin typeface="Times New Roman" pitchFamily="18" charset="0"/>
                <a:ea typeface="仿宋" pitchFamily="49" charset="-122"/>
                <a:cs typeface="Times New Roman" pitchFamily="18" charset="0"/>
              </a:rPr>
              <a:t>)</a:t>
            </a:r>
            <a:r>
              <a:rPr lang="zh-CN" altLang="en-US" sz="2000" smtClean="0">
                <a:solidFill>
                  <a:srgbClr val="0000FF"/>
                </a:solidFill>
                <a:latin typeface="Times New Roman" pitchFamily="18" charset="0"/>
                <a:ea typeface="仿宋" pitchFamily="49" charset="-122"/>
                <a:cs typeface="Times New Roman" pitchFamily="18" charset="0"/>
              </a:rPr>
              <a:t>为</a:t>
            </a:r>
            <a:r>
              <a:rPr lang="en-US" altLang="zh-CN" sz="2000" smtClean="0">
                <a:solidFill>
                  <a:srgbClr val="0000FF"/>
                </a:solidFill>
                <a:latin typeface="Times New Roman" pitchFamily="18" charset="0"/>
                <a:ea typeface="仿宋" pitchFamily="49" charset="-122"/>
                <a:cs typeface="Times New Roman" pitchFamily="18" charset="0"/>
              </a:rPr>
              <a:t>x+y=a &amp;&amp; 2</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smtClean="0">
                <a:solidFill>
                  <a:srgbClr val="0000FF"/>
                </a:solidFill>
                <a:latin typeface="Times New Roman" pitchFamily="18" charset="0"/>
                <a:ea typeface="仿宋" pitchFamily="49" charset="-122"/>
                <a:cs typeface="Times New Roman" pitchFamily="18" charset="0"/>
              </a:rPr>
              <a:t>+4</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36934" name="Rectangle 7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6</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1500174"/>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3.3.1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迭代法概述</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a:hlinkClick r:id="rId2" action="ppaction://hlinksldjump"/>
          </p:cNvPr>
          <p:cNvSpPr txBox="1"/>
          <p:nvPr/>
        </p:nvSpPr>
        <p:spPr>
          <a:xfrm>
            <a:off x="2714612" y="500042"/>
            <a:ext cx="30718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3.3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迭代法</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857224" y="2500306"/>
            <a:ext cx="7143800" cy="168251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1200"/>
              </a:spcBef>
            </a:pPr>
            <a:r>
              <a:rPr lang="zh-CN" altLang="zh-CN" sz="2000" smtClean="0">
                <a:solidFill>
                  <a:srgbClr val="FF0000"/>
                </a:solidFill>
                <a:latin typeface="Times New Roman" pitchFamily="18" charset="0"/>
                <a:ea typeface="楷体" pitchFamily="49" charset="-122"/>
                <a:cs typeface="Times New Roman" pitchFamily="18" charset="0"/>
              </a:rPr>
              <a:t>迭代法</a:t>
            </a:r>
            <a:r>
              <a:rPr lang="zh-CN" altLang="zh-CN" sz="2000" smtClean="0">
                <a:solidFill>
                  <a:srgbClr val="0000FF"/>
                </a:solidFill>
                <a:latin typeface="Times New Roman" pitchFamily="18" charset="0"/>
                <a:ea typeface="楷体" pitchFamily="49" charset="-122"/>
                <a:cs typeface="Times New Roman" pitchFamily="18" charset="0"/>
              </a:rPr>
              <a:t>也称辗转法，是一种不断用变量的旧值推出新值的过程。</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1200"/>
              </a:spcBef>
            </a:pPr>
            <a:r>
              <a:rPr lang="zh-CN" altLang="zh-CN" sz="2000" smtClean="0">
                <a:solidFill>
                  <a:srgbClr val="0000FF"/>
                </a:solidFill>
                <a:latin typeface="Times New Roman" pitchFamily="18" charset="0"/>
                <a:ea typeface="楷体" pitchFamily="49" charset="-122"/>
                <a:cs typeface="Times New Roman" pitchFamily="18" charset="0"/>
              </a:rPr>
              <a:t>通过让计算机对一组指令（或一定步骤）进行重复执行，在每次执行这组指令（或这些步骤）时，都从变量的原值推出它的一个新值。</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60</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85786" y="500042"/>
            <a:ext cx="421484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itchFamily="49" charset="-122"/>
                <a:ea typeface="楷体" pitchFamily="49" charset="-122"/>
              </a:rPr>
              <a:t>迭代法算法框架</a:t>
            </a:r>
            <a:endParaRPr lang="zh-CN" altLang="en-US" sz="2000" smtClean="0">
              <a:solidFill>
                <a:srgbClr val="0000FF"/>
              </a:solidFill>
              <a:latin typeface="楷体" pitchFamily="49" charset="-122"/>
              <a:ea typeface="楷体" pitchFamily="49" charset="-122"/>
              <a:cs typeface="Consolas" pitchFamily="49" charset="0"/>
            </a:endParaRPr>
          </a:p>
        </p:txBody>
      </p:sp>
      <p:sp>
        <p:nvSpPr>
          <p:cNvPr id="5" name="TextBox 4"/>
          <p:cNvSpPr txBox="1"/>
          <p:nvPr/>
        </p:nvSpPr>
        <p:spPr>
          <a:xfrm>
            <a:off x="857224" y="1357298"/>
            <a:ext cx="5572164" cy="24793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Iterative</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迭代变量赋初值</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 (</a:t>
            </a:r>
            <a:r>
              <a:rPr lang="zh-CN" altLang="zh-CN" sz="1800" smtClean="0">
                <a:solidFill>
                  <a:srgbClr val="0000FF"/>
                </a:solidFill>
                <a:latin typeface="Times New Roman" pitchFamily="18" charset="0"/>
                <a:ea typeface="仿宋" pitchFamily="49" charset="-122"/>
                <a:cs typeface="Times New Roman" pitchFamily="18" charset="0"/>
              </a:rPr>
              <a:t>迭代条件成立</a:t>
            </a: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zh-CN" altLang="zh-CN" sz="1800" smtClean="0">
                <a:solidFill>
                  <a:srgbClr val="0000FF"/>
                </a:solidFill>
                <a:latin typeface="Times New Roman" pitchFamily="18" charset="0"/>
                <a:ea typeface="仿宋" pitchFamily="49" charset="-122"/>
                <a:cs typeface="Times New Roman" pitchFamily="18" charset="0"/>
              </a:rPr>
              <a:t>根据递推关系式由旧值计算出新值</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6600"/>
                </a:solidFill>
                <a:latin typeface="Times New Roman" pitchFamily="18" charset="0"/>
                <a:ea typeface="仿宋" pitchFamily="49" charset="-122"/>
                <a:cs typeface="Times New Roman" pitchFamily="18" charset="0"/>
              </a:rPr>
              <a:t>新值取代旧值</a:t>
            </a:r>
            <a:r>
              <a:rPr lang="zh-CN" altLang="zh-CN" sz="1800" smtClean="0">
                <a:solidFill>
                  <a:srgbClr val="0000FF"/>
                </a:solidFill>
                <a:latin typeface="Times New Roman" pitchFamily="18" charset="0"/>
                <a:ea typeface="仿宋" pitchFamily="49" charset="-122"/>
                <a:cs typeface="Times New Roman" pitchFamily="18" charset="0"/>
              </a:rPr>
              <a:t>，为下一次迭代做准备</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61</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642918"/>
            <a:ext cx="8001056" cy="255454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2"/>
              </a:buBlip>
            </a:pPr>
            <a:r>
              <a:rPr lang="zh-CN" altLang="zh-CN" sz="2000" smtClean="0">
                <a:solidFill>
                  <a:srgbClr val="0000FF"/>
                </a:solidFill>
                <a:ea typeface="楷体" pitchFamily="49" charset="-122"/>
                <a:cs typeface="Times New Roman" pitchFamily="18" charset="0"/>
              </a:rPr>
              <a:t>迭代法算法包含循环，对循环的证明引入循环不变量的概念。</a:t>
            </a:r>
            <a:endParaRPr lang="en-US" altLang="zh-CN" sz="2000" smtClean="0">
              <a:solidFill>
                <a:srgbClr val="0000FF"/>
              </a:solidFill>
              <a:ea typeface="楷体" pitchFamily="49" charset="-122"/>
              <a:cs typeface="Times New Roman" pitchFamily="18" charset="0"/>
            </a:endParaRPr>
          </a:p>
          <a:p>
            <a:pPr marL="457200" indent="-457200" algn="l">
              <a:lnSpc>
                <a:spcPts val="3000"/>
              </a:lnSpc>
              <a:spcBef>
                <a:spcPts val="600"/>
              </a:spcBef>
              <a:buBlip>
                <a:blip r:embed="rId2"/>
              </a:buBlip>
            </a:pPr>
            <a:r>
              <a:rPr lang="zh-CN" altLang="zh-CN" sz="2000" smtClean="0">
                <a:solidFill>
                  <a:srgbClr val="FF0000"/>
                </a:solidFill>
                <a:ea typeface="楷体" pitchFamily="49" charset="-122"/>
                <a:cs typeface="Times New Roman" pitchFamily="18" charset="0"/>
              </a:rPr>
              <a:t>循环不变量</a:t>
            </a:r>
            <a:r>
              <a:rPr lang="zh-CN" altLang="zh-CN" sz="2000" smtClean="0">
                <a:solidFill>
                  <a:srgbClr val="0000FF"/>
                </a:solidFill>
                <a:ea typeface="楷体" pitchFamily="49" charset="-122"/>
                <a:cs typeface="Times New Roman" pitchFamily="18" charset="0"/>
              </a:rPr>
              <a:t>是指在每轮迭代开始前后要操作的数据必须保持的某种特性（比如在直接插入排序中，排序表前面部分必须是有序的）。</a:t>
            </a:r>
            <a:endParaRPr lang="en-US" altLang="zh-CN" sz="2000" smtClean="0">
              <a:solidFill>
                <a:srgbClr val="0000FF"/>
              </a:solidFill>
              <a:ea typeface="楷体" pitchFamily="49" charset="-122"/>
              <a:cs typeface="Times New Roman" pitchFamily="18" charset="0"/>
            </a:endParaRPr>
          </a:p>
          <a:p>
            <a:pPr marL="457200" indent="-457200" algn="l">
              <a:lnSpc>
                <a:spcPts val="3000"/>
              </a:lnSpc>
              <a:spcBef>
                <a:spcPts val="600"/>
              </a:spcBef>
              <a:buBlip>
                <a:blip r:embed="rId2"/>
              </a:buBlip>
            </a:pPr>
            <a:r>
              <a:rPr lang="zh-CN" altLang="zh-CN" sz="2000" smtClean="0">
                <a:solidFill>
                  <a:srgbClr val="0000FF"/>
                </a:solidFill>
                <a:ea typeface="楷体" pitchFamily="49" charset="-122"/>
                <a:cs typeface="Times New Roman" pitchFamily="18" charset="0"/>
              </a:rPr>
              <a:t>循环不变量是进行循环的必备条件，因为它保证了循环进行的有效性，有助于理解算法的正确性。</a:t>
            </a:r>
            <a:endParaRPr lang="zh-CN" altLang="en-US" sz="2000" smtClean="0">
              <a:solidFill>
                <a:srgbClr val="0000FF"/>
              </a:solidFill>
              <a:ea typeface="楷体" pitchFamily="49" charset="-122"/>
              <a:cs typeface="Times New Roman" pitchFamily="18" charset="0"/>
            </a:endParaRPr>
          </a:p>
        </p:txBody>
      </p:sp>
      <p:sp>
        <p:nvSpPr>
          <p:cNvPr id="7475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7" name="Rectangle 5"/>
          <p:cNvSpPr>
            <a:spLocks noChangeArrowheads="1"/>
          </p:cNvSpPr>
          <p:nvPr/>
        </p:nvSpPr>
        <p:spPr bwMode="auto">
          <a:xfrm>
            <a:off x="4441556" y="3867446"/>
            <a:ext cx="2503116" cy="133277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22680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循环体</a:t>
            </a:r>
          </a:p>
        </p:txBody>
      </p:sp>
      <p:sp>
        <p:nvSpPr>
          <p:cNvPr id="74756" name="Rectangle 4"/>
          <p:cNvSpPr>
            <a:spLocks noChangeArrowheads="1"/>
          </p:cNvSpPr>
          <p:nvPr/>
        </p:nvSpPr>
        <p:spPr bwMode="auto">
          <a:xfrm>
            <a:off x="1214414" y="4071942"/>
            <a:ext cx="2717430" cy="975587"/>
          </a:xfrm>
          <a:prstGeom prst="rect">
            <a:avLst/>
          </a:prstGeom>
          <a:solidFill>
            <a:srgbClr val="FFFFFF"/>
          </a:solidFill>
          <a:ln w="9525">
            <a:noFill/>
            <a:miter lim="800000"/>
            <a:headEnd/>
            <a:tailEnd type="none" w="sm" len="sm"/>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循环不变量：</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每轮迭代前后保持不变，从而保证了算法的正确性</a:t>
            </a:r>
          </a:p>
        </p:txBody>
      </p:sp>
      <p:sp>
        <p:nvSpPr>
          <p:cNvPr id="74755" name="AutoShape 3"/>
          <p:cNvSpPr>
            <a:spLocks noChangeArrowheads="1"/>
          </p:cNvSpPr>
          <p:nvPr/>
        </p:nvSpPr>
        <p:spPr bwMode="auto">
          <a:xfrm rot="5844224">
            <a:off x="6712951" y="4367982"/>
            <a:ext cx="1027196" cy="438475"/>
          </a:xfrm>
          <a:prstGeom prst="curvedDownArrow">
            <a:avLst>
              <a:gd name="adj1" fmla="val 46891"/>
              <a:gd name="adj2" fmla="val 93782"/>
              <a:gd name="adj3" fmla="val 33333"/>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4754" name="AutoShape 2"/>
          <p:cNvSpPr>
            <a:spLocks noChangeShapeType="1"/>
          </p:cNvSpPr>
          <p:nvPr/>
        </p:nvSpPr>
        <p:spPr bwMode="auto">
          <a:xfrm flipV="1">
            <a:off x="3931844" y="4533835"/>
            <a:ext cx="509712" cy="14727"/>
          </a:xfrm>
          <a:prstGeom prst="straightConnector1">
            <a:avLst/>
          </a:prstGeom>
          <a:noFill/>
          <a:ln w="381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62</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642918"/>
            <a:ext cx="8001056" cy="338554"/>
          </a:xfrm>
          <a:prstGeom prst="rect">
            <a:avLst/>
          </a:prstGeom>
          <a:noFill/>
        </p:spPr>
        <p:txBody>
          <a:bodyPr wrap="square" rtlCol="0">
            <a:spAutoFit/>
          </a:bodyPr>
          <a:lstStyle/>
          <a:p>
            <a:pPr algn="l"/>
            <a:r>
              <a:rPr lang="zh-CN" altLang="zh-CN" sz="2000" smtClean="0">
                <a:solidFill>
                  <a:srgbClr val="0000FF"/>
                </a:solidFill>
                <a:latin typeface="楷体" pitchFamily="49" charset="-122"/>
                <a:ea typeface="楷体" pitchFamily="49" charset="-122"/>
              </a:rPr>
              <a:t>循环不变量必须证明它的三个性质：</a:t>
            </a:r>
          </a:p>
        </p:txBody>
      </p:sp>
      <p:sp>
        <p:nvSpPr>
          <p:cNvPr id="7475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extBox 11"/>
          <p:cNvSpPr txBox="1"/>
          <p:nvPr/>
        </p:nvSpPr>
        <p:spPr>
          <a:xfrm>
            <a:off x="500034" y="1357298"/>
            <a:ext cx="7572428" cy="224006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zh-CN" sz="2000" smtClean="0">
                <a:solidFill>
                  <a:srgbClr val="FF0000"/>
                </a:solidFill>
                <a:latin typeface="仿宋" pitchFamily="49" charset="-122"/>
                <a:ea typeface="仿宋" pitchFamily="49" charset="-122"/>
              </a:rPr>
              <a:t>初始化</a:t>
            </a:r>
            <a:r>
              <a:rPr lang="zh-CN" altLang="zh-CN" sz="2000" smtClean="0">
                <a:solidFill>
                  <a:srgbClr val="0000FF"/>
                </a:solidFill>
                <a:latin typeface="仿宋" pitchFamily="49" charset="-122"/>
                <a:ea typeface="仿宋" pitchFamily="49" charset="-122"/>
              </a:rPr>
              <a:t>：在循环的第一轮迭代开始之前，应该是正确的。</a:t>
            </a:r>
          </a:p>
          <a:p>
            <a:pPr marL="342900" indent="-342900" algn="l">
              <a:lnSpc>
                <a:spcPts val="2800"/>
              </a:lnSpc>
              <a:spcBef>
                <a:spcPts val="600"/>
              </a:spcBef>
              <a:buBlip>
                <a:blip r:embed="rId2"/>
              </a:buBlip>
            </a:pPr>
            <a:r>
              <a:rPr lang="zh-CN" altLang="zh-CN" sz="2000" smtClean="0">
                <a:solidFill>
                  <a:srgbClr val="FF0000"/>
                </a:solidFill>
                <a:latin typeface="仿宋" pitchFamily="49" charset="-122"/>
                <a:ea typeface="仿宋" pitchFamily="49" charset="-122"/>
              </a:rPr>
              <a:t>保持</a:t>
            </a:r>
            <a:r>
              <a:rPr lang="zh-CN" altLang="zh-CN" sz="2000" smtClean="0">
                <a:solidFill>
                  <a:srgbClr val="0000FF"/>
                </a:solidFill>
                <a:latin typeface="仿宋" pitchFamily="49" charset="-122"/>
                <a:ea typeface="仿宋" pitchFamily="49" charset="-122"/>
              </a:rPr>
              <a:t>：如果循环的第一次迭代开始之前正确，那么在下一次迭代开始之前它也应该保持正确。</a:t>
            </a:r>
          </a:p>
          <a:p>
            <a:pPr marL="342900" indent="-342900" algn="l">
              <a:lnSpc>
                <a:spcPts val="2800"/>
              </a:lnSpc>
              <a:spcBef>
                <a:spcPts val="600"/>
              </a:spcBef>
              <a:buBlip>
                <a:blip r:embed="rId2"/>
              </a:buBlip>
            </a:pPr>
            <a:r>
              <a:rPr lang="zh-CN" altLang="zh-CN" sz="2000" smtClean="0">
                <a:solidFill>
                  <a:srgbClr val="FF0000"/>
                </a:solidFill>
                <a:latin typeface="仿宋" pitchFamily="49" charset="-122"/>
                <a:ea typeface="仿宋" pitchFamily="49" charset="-122"/>
              </a:rPr>
              <a:t>终止</a:t>
            </a:r>
            <a:r>
              <a:rPr lang="zh-CN" altLang="zh-CN" sz="2000" smtClean="0">
                <a:solidFill>
                  <a:srgbClr val="0000FF"/>
                </a:solidFill>
                <a:latin typeface="仿宋" pitchFamily="49" charset="-122"/>
                <a:ea typeface="仿宋" pitchFamily="49" charset="-122"/>
              </a:rPr>
              <a:t>：当循环结束时，循环不变量给了我们一个有用的性质，它有助于表明算法是正确的。</a:t>
            </a:r>
            <a:endParaRPr lang="zh-CN" altLang="en-US" sz="2000" smtClean="0">
              <a:solidFill>
                <a:srgbClr val="0000FF"/>
              </a:solidFill>
              <a:latin typeface="仿宋" pitchFamily="49" charset="-122"/>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63</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428604"/>
            <a:ext cx="8358246" cy="45140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zh-CN" altLang="zh-CN" sz="2000" smtClean="0">
                <a:solidFill>
                  <a:srgbClr val="FF0000"/>
                </a:solidFill>
                <a:ea typeface="楷体" pitchFamily="49" charset="-122"/>
                <a:cs typeface="Times New Roman" pitchFamily="18" charset="0"/>
              </a:rPr>
              <a:t>【例</a:t>
            </a:r>
            <a:r>
              <a:rPr lang="en-US" altLang="zh-CN" sz="2000" smtClean="0">
                <a:solidFill>
                  <a:srgbClr val="FF0000"/>
                </a:solidFill>
                <a:ea typeface="楷体" pitchFamily="49" charset="-122"/>
                <a:cs typeface="Times New Roman" pitchFamily="18" charset="0"/>
              </a:rPr>
              <a:t>3-5</a:t>
            </a:r>
            <a:r>
              <a:rPr lang="zh-CN" altLang="zh-CN" sz="2000" smtClean="0">
                <a:solidFill>
                  <a:srgbClr val="FF0000"/>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采用循环不变量方法证明</a:t>
            </a:r>
            <a:r>
              <a:rPr lang="en-US" altLang="zh-CN" sz="2000" smtClean="0">
                <a:solidFill>
                  <a:srgbClr val="0000FF"/>
                </a:solidFill>
                <a:ea typeface="楷体" pitchFamily="49" charset="-122"/>
                <a:cs typeface="Times New Roman" pitchFamily="18" charset="0"/>
              </a:rPr>
              <a:t>3.2.2</a:t>
            </a:r>
            <a:r>
              <a:rPr lang="zh-CN" altLang="zh-CN" sz="2000" smtClean="0">
                <a:solidFill>
                  <a:srgbClr val="0000FF"/>
                </a:solidFill>
                <a:ea typeface="楷体" pitchFamily="49" charset="-122"/>
                <a:cs typeface="Times New Roman" pitchFamily="18" charset="0"/>
              </a:rPr>
              <a:t>节中直接插入排序算法的正确性。</a:t>
            </a:r>
          </a:p>
        </p:txBody>
      </p:sp>
      <p:sp>
        <p:nvSpPr>
          <p:cNvPr id="5" name="TextBox 4"/>
          <p:cNvSpPr txBox="1"/>
          <p:nvPr/>
        </p:nvSpPr>
        <p:spPr>
          <a:xfrm>
            <a:off x="571472" y="1214422"/>
            <a:ext cx="8001056" cy="442685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smtClean="0">
                <a:solidFill>
                  <a:srgbClr val="FF0000"/>
                </a:solidFill>
                <a:latin typeface="Times New Roman" pitchFamily="18" charset="0"/>
                <a:ea typeface="仿宋" pitchFamily="49" charset="-122"/>
                <a:cs typeface="Times New Roman" pitchFamily="18" charset="0"/>
              </a:rPr>
              <a:t>证明</a:t>
            </a:r>
            <a:r>
              <a:rPr lang="zh-CN" altLang="zh-CN" sz="2000" smtClean="0">
                <a:solidFill>
                  <a:srgbClr val="0000FF"/>
                </a:solidFill>
                <a:latin typeface="Times New Roman" pitchFamily="18" charset="0"/>
                <a:ea typeface="仿宋" pitchFamily="49" charset="-122"/>
                <a:cs typeface="Times New Roman" pitchFamily="18" charset="0"/>
              </a:rPr>
              <a:t>：直接插入排序算法中循环不变量为</a:t>
            </a:r>
            <a:r>
              <a:rPr lang="en-US" altLang="zh-CN" sz="2000" i="1" smtClean="0">
                <a:solidFill>
                  <a:srgbClr val="006600"/>
                </a:solidFill>
                <a:latin typeface="Times New Roman" pitchFamily="18" charset="0"/>
                <a:ea typeface="仿宋" pitchFamily="49" charset="-122"/>
                <a:cs typeface="Times New Roman" pitchFamily="18" charset="0"/>
              </a:rPr>
              <a:t>R</a:t>
            </a:r>
            <a:r>
              <a:rPr lang="en-US" altLang="zh-CN" sz="2000" smtClean="0">
                <a:solidFill>
                  <a:srgbClr val="006600"/>
                </a:solidFill>
                <a:latin typeface="Times New Roman" pitchFamily="18" charset="0"/>
                <a:ea typeface="仿宋" pitchFamily="49" charset="-122"/>
                <a:cs typeface="Times New Roman" pitchFamily="18" charset="0"/>
              </a:rPr>
              <a:t>[0..</a:t>
            </a:r>
            <a:r>
              <a:rPr lang="en-US" altLang="zh-CN" sz="2000" i="1" smtClean="0">
                <a:solidFill>
                  <a:srgbClr val="006600"/>
                </a:solidFill>
                <a:latin typeface="Times New Roman" pitchFamily="18" charset="0"/>
                <a:ea typeface="仿宋" pitchFamily="49" charset="-122"/>
                <a:cs typeface="Times New Roman" pitchFamily="18" charset="0"/>
              </a:rPr>
              <a:t>i</a:t>
            </a:r>
            <a:r>
              <a:rPr lang="en-US" altLang="zh-CN" sz="2000" smtClean="0">
                <a:solidFill>
                  <a:srgbClr val="006600"/>
                </a:solidFill>
                <a:latin typeface="Times New Roman" pitchFamily="18" charset="0"/>
                <a:ea typeface="仿宋" pitchFamily="49" charset="-122"/>
                <a:cs typeface="Times New Roman" pitchFamily="18" charset="0"/>
              </a:rPr>
              <a:t>-1]</a:t>
            </a:r>
            <a:r>
              <a:rPr lang="zh-CN" altLang="zh-CN" sz="2000" smtClean="0">
                <a:solidFill>
                  <a:srgbClr val="006600"/>
                </a:solidFill>
                <a:latin typeface="Times New Roman" pitchFamily="18" charset="0"/>
                <a:ea typeface="仿宋" pitchFamily="49" charset="-122"/>
                <a:cs typeface="Times New Roman" pitchFamily="18" charset="0"/>
              </a:rPr>
              <a:t>是递增有序</a:t>
            </a:r>
            <a:r>
              <a:rPr lang="zh-CN" altLang="zh-CN" sz="2000" smtClean="0">
                <a:solidFill>
                  <a:srgbClr val="0000FF"/>
                </a:solidFill>
                <a:latin typeface="Times New Roman" pitchFamily="18" charset="0"/>
                <a:ea typeface="仿宋" pitchFamily="49" charset="-122"/>
                <a:cs typeface="Times New Roman" pitchFamily="18" charset="0"/>
              </a:rPr>
              <a:t>的。</a:t>
            </a:r>
          </a:p>
          <a:p>
            <a:pPr algn="l">
              <a:lnSpc>
                <a:spcPts val="2800"/>
              </a:lnSpc>
              <a:spcBef>
                <a:spcPts val="600"/>
              </a:spcBef>
            </a:pPr>
            <a:r>
              <a:rPr lang="zh-CN" altLang="zh-CN" sz="2000" smtClean="0">
                <a:solidFill>
                  <a:srgbClr val="FF0000"/>
                </a:solidFill>
                <a:latin typeface="Times New Roman" pitchFamily="18" charset="0"/>
                <a:ea typeface="仿宋" pitchFamily="49" charset="-122"/>
                <a:cs typeface="Times New Roman" pitchFamily="18" charset="0"/>
              </a:rPr>
              <a:t>初始化</a:t>
            </a:r>
            <a:r>
              <a:rPr lang="zh-CN" altLang="zh-CN" sz="2000" smtClean="0">
                <a:solidFill>
                  <a:srgbClr val="0000FF"/>
                </a:solidFill>
                <a:latin typeface="Times New Roman" pitchFamily="18" charset="0"/>
                <a:ea typeface="仿宋" pitchFamily="49" charset="-122"/>
                <a:cs typeface="Times New Roman" pitchFamily="18" charset="0"/>
              </a:rPr>
              <a:t>：循环时</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从</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开始，循环之前</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[0..0]</a:t>
            </a:r>
            <a:r>
              <a:rPr lang="zh-CN" altLang="zh-CN" sz="2000" smtClean="0">
                <a:solidFill>
                  <a:srgbClr val="0000FF"/>
                </a:solidFill>
                <a:latin typeface="Times New Roman" pitchFamily="18" charset="0"/>
                <a:ea typeface="仿宋" pitchFamily="49" charset="-122"/>
                <a:cs typeface="Times New Roman" pitchFamily="18" charset="0"/>
              </a:rPr>
              <a:t>只有一个元素，显然成立。</a:t>
            </a:r>
          </a:p>
          <a:p>
            <a:pPr algn="l">
              <a:lnSpc>
                <a:spcPts val="2800"/>
              </a:lnSpc>
              <a:spcBef>
                <a:spcPts val="600"/>
              </a:spcBef>
            </a:pPr>
            <a:r>
              <a:rPr lang="zh-CN" altLang="zh-CN" sz="2000" smtClean="0">
                <a:solidFill>
                  <a:srgbClr val="FF0000"/>
                </a:solidFill>
                <a:latin typeface="Times New Roman" pitchFamily="18" charset="0"/>
                <a:ea typeface="仿宋" pitchFamily="49" charset="-122"/>
                <a:cs typeface="Times New Roman" pitchFamily="18" charset="0"/>
              </a:rPr>
              <a:t>保持</a:t>
            </a:r>
            <a:r>
              <a:rPr lang="zh-CN" altLang="zh-CN" sz="2000" smtClean="0">
                <a:solidFill>
                  <a:srgbClr val="0000FF"/>
                </a:solidFill>
                <a:latin typeface="Times New Roman" pitchFamily="18" charset="0"/>
                <a:ea typeface="仿宋" pitchFamily="49" charset="-122"/>
                <a:cs typeface="Times New Roman" pitchFamily="18" charset="0"/>
              </a:rPr>
              <a:t>：需要证明每一轮循环都能使循环不变量保持成立。对于</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排序的这一趟，之前</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是递增有序的：</a:t>
            </a:r>
          </a:p>
          <a:p>
            <a:pPr lvl="1" algn="l">
              <a:lnSpc>
                <a:spcPts val="2800"/>
              </a:lnSpc>
              <a:spcBef>
                <a:spcPts val="600"/>
              </a:spcBef>
            </a:pPr>
            <a:r>
              <a:rPr lang="zh-CN" altLang="zh-CN" sz="1800" smtClean="0">
                <a:solidFill>
                  <a:srgbClr val="0000FF"/>
                </a:solidFill>
                <a:latin typeface="Times New Roman" pitchFamily="18" charset="0"/>
                <a:ea typeface="仿宋" pitchFamily="49" charset="-122"/>
                <a:cs typeface="Times New Roman" pitchFamily="18" charset="0"/>
              </a:rPr>
              <a:t>① 如果</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即正序，则该趟结束，结束后循环不变量</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[0..</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显然是递增有序的。</a:t>
            </a:r>
          </a:p>
          <a:p>
            <a:pPr lvl="1" algn="l">
              <a:lnSpc>
                <a:spcPts val="2800"/>
              </a:lnSpc>
              <a:spcBef>
                <a:spcPts val="600"/>
              </a:spcBef>
            </a:pPr>
            <a:r>
              <a:rPr lang="zh-CN" altLang="zh-CN" sz="1800" smtClean="0">
                <a:solidFill>
                  <a:srgbClr val="0000FF"/>
                </a:solidFill>
                <a:latin typeface="Times New Roman" pitchFamily="18" charset="0"/>
                <a:ea typeface="仿宋" pitchFamily="49" charset="-122"/>
                <a:cs typeface="Times New Roman" pitchFamily="18" charset="0"/>
              </a:rPr>
              <a:t>② 如果</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]&lt;</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即反序，则在</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[0..</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中从后向前找到第一个</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j</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，将</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j</a:t>
            </a:r>
            <a:r>
              <a:rPr lang="en-US" altLang="zh-CN" sz="1800" smtClean="0">
                <a:solidFill>
                  <a:srgbClr val="0000FF"/>
                </a:solidFill>
                <a:latin typeface="Times New Roman" pitchFamily="18" charset="0"/>
                <a:ea typeface="仿宋" pitchFamily="49" charset="-122"/>
                <a:cs typeface="Times New Roman" pitchFamily="18" charset="0"/>
              </a:rPr>
              <a:t>+1..</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均后移一个位置，并且将原</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放在</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j</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位置，这样结束后循环不变量</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[0..</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显然也是递增有序的。</a:t>
            </a:r>
          </a:p>
          <a:p>
            <a:pPr algn="l">
              <a:lnSpc>
                <a:spcPts val="2800"/>
              </a:lnSpc>
              <a:spcBef>
                <a:spcPts val="600"/>
              </a:spcBef>
            </a:pPr>
            <a:r>
              <a:rPr lang="zh-CN" altLang="zh-CN" sz="2000" smtClean="0">
                <a:solidFill>
                  <a:srgbClr val="FF0000"/>
                </a:solidFill>
                <a:latin typeface="Times New Roman" pitchFamily="18" charset="0"/>
                <a:ea typeface="仿宋" pitchFamily="49" charset="-122"/>
                <a:cs typeface="Times New Roman" pitchFamily="18" charset="0"/>
              </a:rPr>
              <a:t>终止</a:t>
            </a:r>
            <a:r>
              <a:rPr lang="zh-CN" altLang="zh-CN" sz="2000" smtClean="0">
                <a:solidFill>
                  <a:srgbClr val="0000FF"/>
                </a:solidFill>
                <a:latin typeface="Times New Roman" pitchFamily="18" charset="0"/>
                <a:ea typeface="仿宋" pitchFamily="49" charset="-122"/>
                <a:cs typeface="Times New Roman" pitchFamily="18" charset="0"/>
              </a:rPr>
              <a:t>：循环结束时</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，在循环不变量中用</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替换</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，就有</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[0..</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包含原来的全部元素，现在已经排好序了，</a:t>
            </a:r>
            <a:r>
              <a:rPr lang="zh-CN" altLang="en-US" sz="2000" smtClean="0">
                <a:solidFill>
                  <a:srgbClr val="0000FF"/>
                </a:solidFill>
                <a:latin typeface="Times New Roman" pitchFamily="18" charset="0"/>
                <a:ea typeface="仿宋" pitchFamily="49" charset="-122"/>
                <a:cs typeface="Times New Roman" pitchFamily="18" charset="0"/>
              </a:rPr>
              <a:t>即</a:t>
            </a:r>
            <a:r>
              <a:rPr lang="zh-CN" altLang="zh-CN" sz="2000" smtClean="0">
                <a:solidFill>
                  <a:srgbClr val="0000FF"/>
                </a:solidFill>
                <a:latin typeface="Times New Roman" pitchFamily="18" charset="0"/>
                <a:ea typeface="仿宋" pitchFamily="49" charset="-122"/>
                <a:cs typeface="Times New Roman" pitchFamily="18" charset="0"/>
              </a:rPr>
              <a:t>说循环不变量也是成立的。</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64</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357166"/>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3.3.2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简单选择排序</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642910" y="1357298"/>
            <a:ext cx="7858180" cy="243842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有一个整数序列</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[0..</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，采用简单选择排序实现</a:t>
            </a:r>
            <a:r>
              <a:rPr lang="en-US" altLang="zh-CN" sz="2000" i="1" smtClean="0">
                <a:solidFill>
                  <a:srgbClr val="0000FF"/>
                </a:solidFill>
                <a:latin typeface="Times New Roman" pitchFamily="18" charset="0"/>
                <a:ea typeface="楷体" pitchFamily="49" charset="-122"/>
                <a:cs typeface="Times New Roman" pitchFamily="18" charset="0"/>
              </a:rPr>
              <a:t>R</a:t>
            </a:r>
            <a:r>
              <a:rPr lang="zh-CN" altLang="zh-CN" sz="2000" smtClean="0">
                <a:solidFill>
                  <a:srgbClr val="0000FF"/>
                </a:solidFill>
                <a:latin typeface="Times New Roman" pitchFamily="18" charset="0"/>
                <a:ea typeface="楷体" pitchFamily="49" charset="-122"/>
                <a:cs typeface="Times New Roman" pitchFamily="18" charset="0"/>
              </a:rPr>
              <a:t>的递增有序排序。</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简单选择排序的过程是</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从</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到</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循环，</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[0..</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是有序区，</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是无序区，并且前者的所有元素均小于等于后者的任意元素，在</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无序区通过简单比较找到最小元素</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[minj]</a:t>
            </a:r>
            <a:r>
              <a:rPr lang="zh-CN" altLang="zh-CN" sz="2000" smtClean="0">
                <a:solidFill>
                  <a:srgbClr val="0000FF"/>
                </a:solidFill>
                <a:latin typeface="Times New Roman" pitchFamily="18" charset="0"/>
                <a:ea typeface="楷体" pitchFamily="49" charset="-122"/>
                <a:cs typeface="Times New Roman" pitchFamily="18" charset="0"/>
              </a:rPr>
              <a:t>，通过交换将其放在</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位置。</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65</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000100" y="709566"/>
            <a:ext cx="7286676"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spcBef>
                <a:spcPts val="1200"/>
              </a:spcBef>
              <a:buBlip>
                <a:blip r:embed="rId2"/>
              </a:buBlip>
            </a:pPr>
            <a:r>
              <a:rPr lang="zh-CN" altLang="zh-CN" sz="2000" smtClean="0">
                <a:solidFill>
                  <a:srgbClr val="0000FF"/>
                </a:solidFill>
                <a:ea typeface="楷体" pitchFamily="49" charset="-122"/>
                <a:cs typeface="Times New Roman" pitchFamily="18" charset="0"/>
              </a:rPr>
              <a:t>采用不完全归纳法产生简单选择排序的递推关系。</a:t>
            </a:r>
            <a:endParaRPr lang="en-US" altLang="zh-CN" sz="2000" smtClean="0">
              <a:solidFill>
                <a:srgbClr val="0000FF"/>
              </a:solidFill>
              <a:ea typeface="楷体" pitchFamily="49" charset="-122"/>
              <a:cs typeface="Times New Roman" pitchFamily="18" charset="0"/>
            </a:endParaRPr>
          </a:p>
          <a:p>
            <a:pPr marL="457200" indent="-457200" algn="l">
              <a:lnSpc>
                <a:spcPct val="100000"/>
              </a:lnSpc>
              <a:spcBef>
                <a:spcPts val="1200"/>
              </a:spcBef>
              <a:buBlip>
                <a:blip r:embed="rId2"/>
              </a:buBlip>
            </a:pPr>
            <a:r>
              <a:rPr lang="zh-CN" altLang="zh-CN" sz="2000" smtClean="0">
                <a:solidFill>
                  <a:srgbClr val="0000FF"/>
                </a:solidFill>
                <a:ea typeface="楷体" pitchFamily="49" charset="-122"/>
                <a:cs typeface="Times New Roman" pitchFamily="18" charset="0"/>
              </a:rPr>
              <a:t>例如</a:t>
            </a:r>
            <a:r>
              <a:rPr lang="en-US" altLang="zh-CN" sz="2000" i="1" smtClean="0">
                <a:solidFill>
                  <a:srgbClr val="0000FF"/>
                </a:solidFill>
                <a:ea typeface="楷体" pitchFamily="49" charset="-122"/>
                <a:cs typeface="Times New Roman" pitchFamily="18" charset="0"/>
              </a:rPr>
              <a:t>R</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5</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4</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），这里</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=5</a:t>
            </a:r>
            <a:r>
              <a:rPr lang="zh-CN" altLang="zh-CN" sz="2000" smtClean="0">
                <a:solidFill>
                  <a:srgbClr val="0000FF"/>
                </a:solidFill>
                <a:ea typeface="楷体" pitchFamily="49" charset="-122"/>
                <a:cs typeface="Times New Roman" pitchFamily="18" charset="0"/>
              </a:rPr>
              <a:t>，用</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表示有序区，各趟的排序结果如下：</a:t>
            </a:r>
          </a:p>
        </p:txBody>
      </p:sp>
      <p:sp>
        <p:nvSpPr>
          <p:cNvPr id="5" name="TextBox 4"/>
          <p:cNvSpPr txBox="1"/>
          <p:nvPr/>
        </p:nvSpPr>
        <p:spPr>
          <a:xfrm>
            <a:off x="1714480" y="2285992"/>
            <a:ext cx="4286280" cy="21934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algn="l">
              <a:lnSpc>
                <a:spcPct val="100000"/>
              </a:lnSpc>
            </a:pPr>
            <a:r>
              <a:rPr lang="zh-CN" altLang="zh-CN" sz="1800" smtClean="0">
                <a:solidFill>
                  <a:srgbClr val="0000FF"/>
                </a:solidFill>
                <a:latin typeface="Times New Roman" pitchFamily="18" charset="0"/>
                <a:ea typeface="仿宋" pitchFamily="49" charset="-122"/>
                <a:cs typeface="Times New Roman" pitchFamily="18" charset="0"/>
              </a:rPr>
              <a:t>初始：</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[]2</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4</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3</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ct val="100000"/>
              </a:lnSpc>
            </a:pP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1</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4</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2</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3</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ct val="100000"/>
              </a:lnSpc>
            </a:pP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1</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2</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4</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3</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ct val="100000"/>
              </a:lnSpc>
            </a:pP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=2</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1</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2</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3</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4</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ct val="100000"/>
              </a:lnSpc>
            </a:pP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=3</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1</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2</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3</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4</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p>
        </p:txBody>
      </p:sp>
      <p:sp>
        <p:nvSpPr>
          <p:cNvPr id="6" name="TextBox 5"/>
          <p:cNvSpPr txBox="1"/>
          <p:nvPr/>
        </p:nvSpPr>
        <p:spPr>
          <a:xfrm>
            <a:off x="357158" y="1000108"/>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66</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8001056" cy="777713"/>
          </a:xfrm>
          <a:prstGeom prst="rect">
            <a:avLst/>
          </a:prstGeom>
          <a:noFill/>
        </p:spPr>
        <p:txBody>
          <a:bodyPr wrap="square" rtlCol="0">
            <a:spAutoFit/>
          </a:bodyPr>
          <a:lstStyle/>
          <a:p>
            <a:pPr algn="l">
              <a:lnSpc>
                <a:spcPts val="2800"/>
              </a:lnSpc>
              <a:spcBef>
                <a:spcPts val="600"/>
              </a:spcBef>
            </a:pPr>
            <a:r>
              <a:rPr lang="zh-CN" altLang="zh-CN" sz="2000" smtClean="0">
                <a:solidFill>
                  <a:srgbClr val="0000FF"/>
                </a:solidFill>
                <a:ea typeface="楷体" pitchFamily="49" charset="-122"/>
                <a:cs typeface="Times New Roman" pitchFamily="18" charset="0"/>
              </a:rPr>
              <a:t>设</a:t>
            </a:r>
            <a:r>
              <a:rPr lang="en-US" altLang="zh-CN" sz="2000" i="1" smtClean="0">
                <a:solidFill>
                  <a:srgbClr val="0000FF"/>
                </a:solidFill>
                <a:ea typeface="楷体" pitchFamily="49" charset="-122"/>
                <a:cs typeface="Times New Roman" pitchFamily="18" charset="0"/>
              </a:rPr>
              <a:t>f</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R</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i</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用于实现</a:t>
            </a:r>
            <a:r>
              <a:rPr lang="en-US" altLang="zh-CN" sz="2000" i="1" smtClean="0">
                <a:solidFill>
                  <a:srgbClr val="0000FF"/>
                </a:solidFill>
                <a:ea typeface="楷体" pitchFamily="49" charset="-122"/>
                <a:cs typeface="Times New Roman" pitchFamily="18" charset="0"/>
              </a:rPr>
              <a:t>R</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i</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（共</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i</a:t>
            </a:r>
            <a:r>
              <a:rPr lang="zh-CN" altLang="zh-CN" sz="2000" smtClean="0">
                <a:solidFill>
                  <a:srgbClr val="0000FF"/>
                </a:solidFill>
                <a:ea typeface="楷体" pitchFamily="49" charset="-122"/>
                <a:cs typeface="Times New Roman" pitchFamily="18" charset="0"/>
              </a:rPr>
              <a:t>个元素）的递增排序，它是大问题，则</a:t>
            </a:r>
            <a:r>
              <a:rPr lang="en-US" altLang="zh-CN" sz="2000" i="1" smtClean="0">
                <a:solidFill>
                  <a:srgbClr val="0000FF"/>
                </a:solidFill>
                <a:ea typeface="楷体" pitchFamily="49" charset="-122"/>
                <a:cs typeface="Times New Roman" pitchFamily="18" charset="0"/>
              </a:rPr>
              <a:t>f</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R</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i</a:t>
            </a:r>
            <a:r>
              <a:rPr lang="en-US" altLang="zh-CN" sz="2000" smtClean="0">
                <a:solidFill>
                  <a:srgbClr val="0000FF"/>
                </a:solidFill>
                <a:ea typeface="楷体" pitchFamily="49" charset="-122"/>
                <a:cs typeface="Times New Roman" pitchFamily="18" charset="0"/>
              </a:rPr>
              <a:t>-1) </a:t>
            </a:r>
            <a:r>
              <a:rPr lang="zh-CN" altLang="zh-CN" sz="2000" smtClean="0">
                <a:solidFill>
                  <a:srgbClr val="0000FF"/>
                </a:solidFill>
                <a:ea typeface="楷体" pitchFamily="49" charset="-122"/>
                <a:cs typeface="Times New Roman" pitchFamily="18" charset="0"/>
              </a:rPr>
              <a:t>实现</a:t>
            </a:r>
            <a:r>
              <a:rPr lang="en-US" altLang="zh-CN" sz="2000" i="1" smtClean="0">
                <a:solidFill>
                  <a:srgbClr val="0000FF"/>
                </a:solidFill>
                <a:ea typeface="楷体" pitchFamily="49" charset="-122"/>
                <a:cs typeface="Times New Roman" pitchFamily="18" charset="0"/>
              </a:rPr>
              <a:t>R</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i</a:t>
            </a:r>
            <a:r>
              <a:rPr lang="en-US" altLang="zh-CN" sz="2000" smtClean="0">
                <a:solidFill>
                  <a:srgbClr val="0000FF"/>
                </a:solidFill>
                <a:ea typeface="楷体" pitchFamily="49" charset="-122"/>
                <a:cs typeface="Times New Roman" pitchFamily="18" charset="0"/>
              </a:rPr>
              <a:t>-1..</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（共</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i</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个元素）的排序，它是小问题。</a:t>
            </a:r>
            <a:endParaRPr lang="zh-CN" altLang="en-US" sz="2000" smtClean="0">
              <a:solidFill>
                <a:srgbClr val="0000FF"/>
              </a:solidFill>
              <a:ea typeface="楷体" pitchFamily="49" charset="-122"/>
              <a:cs typeface="Times New Roman" pitchFamily="18" charset="0"/>
            </a:endParaRPr>
          </a:p>
        </p:txBody>
      </p:sp>
      <p:sp>
        <p:nvSpPr>
          <p:cNvPr id="5" name="TextBox 4"/>
          <p:cNvSpPr txBox="1"/>
          <p:nvPr/>
        </p:nvSpPr>
        <p:spPr>
          <a:xfrm>
            <a:off x="785786" y="1857364"/>
            <a:ext cx="8143932"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 不做任何事情</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B0F0"/>
                </a:solidFill>
                <a:latin typeface="Times New Roman" pitchFamily="18" charset="0"/>
                <a:ea typeface="仿宋" pitchFamily="49" charset="-122"/>
                <a:cs typeface="Times New Roman" pitchFamily="18" charset="0"/>
              </a:rPr>
              <a:t>当</a:t>
            </a:r>
            <a:r>
              <a:rPr lang="en-US" altLang="zh-CN" sz="2000" i="1" smtClean="0">
                <a:solidFill>
                  <a:srgbClr val="00B0F0"/>
                </a:solidFill>
                <a:latin typeface="Times New Roman" pitchFamily="18" charset="0"/>
                <a:ea typeface="仿宋" pitchFamily="49" charset="-122"/>
                <a:cs typeface="Times New Roman" pitchFamily="18" charset="0"/>
              </a:rPr>
              <a:t>i</a:t>
            </a:r>
            <a:r>
              <a:rPr lang="en-US" altLang="zh-CN" sz="2000" smtClean="0">
                <a:solidFill>
                  <a:srgbClr val="00B0F0"/>
                </a:solidFill>
                <a:latin typeface="Times New Roman" pitchFamily="18" charset="0"/>
                <a:ea typeface="仿宋" pitchFamily="49" charset="-122"/>
                <a:cs typeface="Times New Roman" pitchFamily="18" charset="0"/>
              </a:rPr>
              <a:t>=</a:t>
            </a:r>
            <a:r>
              <a:rPr lang="en-US" altLang="zh-CN" sz="2000" i="1" smtClean="0">
                <a:solidFill>
                  <a:srgbClr val="00B0F0"/>
                </a:solidFill>
                <a:latin typeface="Times New Roman" pitchFamily="18" charset="0"/>
                <a:ea typeface="仿宋" pitchFamily="49" charset="-122"/>
                <a:cs typeface="Times New Roman" pitchFamily="18" charset="0"/>
              </a:rPr>
              <a:t>n</a:t>
            </a:r>
            <a:r>
              <a:rPr lang="en-US" altLang="zh-CN" sz="2000" smtClean="0">
                <a:solidFill>
                  <a:srgbClr val="00B0F0"/>
                </a:solidFill>
                <a:latin typeface="Times New Roman" pitchFamily="18" charset="0"/>
                <a:ea typeface="仿宋" pitchFamily="49" charset="-122"/>
                <a:cs typeface="Times New Roman" pitchFamily="18" charset="0"/>
              </a:rPr>
              <a:t>-1</a:t>
            </a:r>
            <a:r>
              <a:rPr lang="zh-CN" altLang="zh-CN" sz="2000" smtClean="0">
                <a:solidFill>
                  <a:srgbClr val="00B0F0"/>
                </a:solidFill>
                <a:latin typeface="Times New Roman" pitchFamily="18" charset="0"/>
                <a:ea typeface="仿宋" pitchFamily="49" charset="-122"/>
                <a:cs typeface="Times New Roman" pitchFamily="18" charset="0"/>
              </a:rPr>
              <a:t>时</a:t>
            </a:r>
          </a:p>
          <a:p>
            <a:pPr algn="l">
              <a:lnSpc>
                <a:spcPts val="2800"/>
              </a:lnSpc>
              <a:spcBef>
                <a:spcPts val="600"/>
              </a:spcBef>
            </a:pP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 在</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中选择最小元素交换到</a:t>
            </a:r>
            <a:r>
              <a:rPr lang="en-US" altLang="zh-CN" sz="2000" i="1" smtClean="0">
                <a:solidFill>
                  <a:srgbClr val="0000FF"/>
                </a:solidFill>
                <a:latin typeface="Times New Roman" pitchFamily="18" charset="0"/>
                <a:ea typeface="仿宋" pitchFamily="49" charset="-122"/>
                <a:cs typeface="Times New Roman" pitchFamily="18" charset="0"/>
              </a:rPr>
              <a:t>R</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位置</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B0F0"/>
                </a:solidFill>
                <a:latin typeface="Times New Roman" pitchFamily="18" charset="0"/>
                <a:ea typeface="仿宋" pitchFamily="49" charset="-122"/>
                <a:cs typeface="Times New Roman" pitchFamily="18" charset="0"/>
              </a:rPr>
              <a:t>否则</a:t>
            </a:r>
          </a:p>
          <a:p>
            <a:pPr algn="l">
              <a:lnSpc>
                <a:spcPts val="28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R</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67</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428604"/>
            <a:ext cx="8501122" cy="44542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Select</a:t>
            </a:r>
            <a:r>
              <a:rPr lang="en-US" altLang="zh-CN" sz="1800" smtClean="0">
                <a:solidFill>
                  <a:srgbClr val="0000FF"/>
                </a:solidFill>
                <a:latin typeface="Times New Roman" pitchFamily="18" charset="0"/>
                <a:ea typeface="仿宋" pitchFamily="49" charset="-122"/>
                <a:cs typeface="Times New Roman" pitchFamily="18" charset="0"/>
              </a:rPr>
              <a:t>(vector&lt;int&gt;&amp; R,int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选择操作：</a:t>
            </a:r>
            <a:r>
              <a:rPr lang="en-US" altLang="zh-CN" sz="1800" smtClean="0">
                <a:solidFill>
                  <a:srgbClr val="00B0F0"/>
                </a:solidFill>
                <a:latin typeface="Times New Roman" pitchFamily="18" charset="0"/>
                <a:ea typeface="仿宋" pitchFamily="49" charset="-122"/>
                <a:cs typeface="Times New Roman" pitchFamily="18" charset="0"/>
              </a:rPr>
              <a:t>R[i..n-1]</a:t>
            </a:r>
            <a:r>
              <a:rPr lang="zh-CN" altLang="zh-CN" sz="1800" smtClean="0">
                <a:solidFill>
                  <a:srgbClr val="00B0F0"/>
                </a:solidFill>
                <a:latin typeface="Times New Roman" pitchFamily="18" charset="0"/>
                <a:ea typeface="仿宋" pitchFamily="49" charset="-122"/>
                <a:cs typeface="Times New Roman" pitchFamily="18" charset="0"/>
              </a:rPr>
              <a:t>选最小元素交换到</a:t>
            </a:r>
            <a:r>
              <a:rPr lang="en-US" altLang="zh-CN" sz="1800" smtClean="0">
                <a:solidFill>
                  <a:srgbClr val="00B0F0"/>
                </a:solidFill>
                <a:latin typeface="Times New Roman" pitchFamily="18" charset="0"/>
                <a:ea typeface="仿宋" pitchFamily="49" charset="-122"/>
                <a:cs typeface="Times New Roman" pitchFamily="18" charset="0"/>
              </a:rPr>
              <a:t>R[i]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minj=i;							</a:t>
            </a:r>
            <a:r>
              <a:rPr lang="en-US" altLang="zh-CN" sz="1800" smtClean="0">
                <a:solidFill>
                  <a:srgbClr val="00B0F0"/>
                </a:solidFill>
                <a:latin typeface="Times New Roman" pitchFamily="18" charset="0"/>
                <a:ea typeface="仿宋" pitchFamily="49" charset="-122"/>
                <a:cs typeface="Times New Roman" pitchFamily="18" charset="0"/>
              </a:rPr>
              <a:t>//minj</a:t>
            </a:r>
            <a:r>
              <a:rPr lang="zh-CN" altLang="zh-CN" sz="1800" smtClean="0">
                <a:solidFill>
                  <a:srgbClr val="00B0F0"/>
                </a:solidFill>
                <a:latin typeface="Times New Roman" pitchFamily="18" charset="0"/>
                <a:ea typeface="仿宋" pitchFamily="49" charset="-122"/>
                <a:cs typeface="Times New Roman" pitchFamily="18" charset="0"/>
              </a:rPr>
              <a:t>表示</a:t>
            </a:r>
            <a:r>
              <a:rPr lang="en-US" altLang="zh-CN" sz="1800" smtClean="0">
                <a:solidFill>
                  <a:srgbClr val="00B0F0"/>
                </a:solidFill>
                <a:latin typeface="Times New Roman" pitchFamily="18" charset="0"/>
                <a:ea typeface="仿宋" pitchFamily="49" charset="-122"/>
                <a:cs typeface="Times New Roman" pitchFamily="18" charset="0"/>
              </a:rPr>
              <a:t>R[i..n-1]</a:t>
            </a:r>
            <a:r>
              <a:rPr lang="zh-CN" altLang="zh-CN" sz="1800" smtClean="0">
                <a:solidFill>
                  <a:srgbClr val="00B0F0"/>
                </a:solidFill>
                <a:latin typeface="Times New Roman" pitchFamily="18" charset="0"/>
                <a:ea typeface="仿宋" pitchFamily="49" charset="-122"/>
                <a:cs typeface="Times New Roman" pitchFamily="18" charset="0"/>
              </a:rPr>
              <a:t>中最小元素的下标</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j=i+1;j&lt;R.size();j++)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在</a:t>
            </a:r>
            <a:r>
              <a:rPr lang="en-US" altLang="zh-CN" sz="1800" smtClean="0">
                <a:solidFill>
                  <a:srgbClr val="00B0F0"/>
                </a:solidFill>
                <a:latin typeface="Times New Roman" pitchFamily="18" charset="0"/>
                <a:ea typeface="仿宋" pitchFamily="49" charset="-122"/>
                <a:cs typeface="Times New Roman" pitchFamily="18" charset="0"/>
              </a:rPr>
              <a:t>R[i..n-1]</a:t>
            </a:r>
            <a:r>
              <a:rPr lang="zh-CN" altLang="zh-CN" sz="1800" smtClean="0">
                <a:solidFill>
                  <a:srgbClr val="00B0F0"/>
                </a:solidFill>
                <a:latin typeface="Times New Roman" pitchFamily="18" charset="0"/>
                <a:ea typeface="仿宋" pitchFamily="49" charset="-122"/>
                <a:cs typeface="Times New Roman" pitchFamily="18" charset="0"/>
              </a:rPr>
              <a:t>中找最小元素</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(R[j]&lt;R[minj])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minj=j;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(minj!=i)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若最小元素不是</a:t>
            </a:r>
            <a:r>
              <a:rPr lang="en-US" altLang="zh-CN" sz="1800" smtClean="0">
                <a:solidFill>
                  <a:srgbClr val="00B0F0"/>
                </a:solidFill>
                <a:latin typeface="Times New Roman" pitchFamily="18" charset="0"/>
                <a:ea typeface="仿宋" pitchFamily="49" charset="-122"/>
                <a:cs typeface="Times New Roman" pitchFamily="18" charset="0"/>
              </a:rPr>
              <a:t>R[i]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swap(R[minj],R[i]);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交换</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p>
          <a:p>
            <a:pPr algn="l" defTabSz="360000">
              <a:lnSpc>
                <a:spcPts val="2400"/>
              </a:lnSpc>
              <a:spcBef>
                <a:spcPts val="0"/>
              </a:spcBef>
            </a:pP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SelectSort1</a:t>
            </a:r>
            <a:r>
              <a:rPr lang="en-US" altLang="zh-CN" sz="1800" smtClean="0">
                <a:solidFill>
                  <a:srgbClr val="0000FF"/>
                </a:solidFill>
                <a:latin typeface="Times New Roman" pitchFamily="18" charset="0"/>
                <a:ea typeface="仿宋" pitchFamily="49" charset="-122"/>
                <a:cs typeface="Times New Roman" pitchFamily="18" charset="0"/>
              </a:rPr>
              <a:t>(vector&lt;int&gt;&amp; R)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迭代法：简单选择排序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n=R.size();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i=0;i&lt;n-1;i++)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进行</a:t>
            </a:r>
            <a:r>
              <a:rPr lang="en-US" altLang="zh-CN" sz="1800" smtClean="0">
                <a:solidFill>
                  <a:srgbClr val="00B0F0"/>
                </a:solidFill>
                <a:latin typeface="Times New Roman" pitchFamily="18" charset="0"/>
                <a:ea typeface="仿宋" pitchFamily="49" charset="-122"/>
                <a:cs typeface="Times New Roman" pitchFamily="18" charset="0"/>
              </a:rPr>
              <a:t>n-1</a:t>
            </a:r>
            <a:r>
              <a:rPr lang="zh-CN" altLang="zh-CN" sz="1800" smtClean="0">
                <a:solidFill>
                  <a:srgbClr val="00B0F0"/>
                </a:solidFill>
                <a:latin typeface="Times New Roman" pitchFamily="18" charset="0"/>
                <a:ea typeface="仿宋" pitchFamily="49" charset="-122"/>
                <a:cs typeface="Times New Roman" pitchFamily="18" charset="0"/>
              </a:rPr>
              <a:t>趟排序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Select</a:t>
            </a:r>
            <a:r>
              <a:rPr lang="en-US" altLang="zh-CN" sz="1800" smtClean="0">
                <a:solidFill>
                  <a:srgbClr val="0000FF"/>
                </a:solidFill>
                <a:latin typeface="Times New Roman" pitchFamily="18" charset="0"/>
                <a:ea typeface="仿宋" pitchFamily="49" charset="-122"/>
                <a:cs typeface="Times New Roman" pitchFamily="18" charset="0"/>
              </a:rPr>
              <a:t>(R,i);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68</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ea typeface="微软雅黑" pitchFamily="34" charset="-122"/>
              </a:rPr>
              <a:t>3.3.4  </a:t>
            </a:r>
            <a:r>
              <a:rPr lang="zh-CN" altLang="zh-CN" smtClean="0">
                <a:ea typeface="微软雅黑" pitchFamily="34" charset="-122"/>
              </a:rPr>
              <a:t>求多数元素</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7" name="TextBox 6"/>
          <p:cNvSpPr txBox="1"/>
          <p:nvPr/>
        </p:nvSpPr>
        <p:spPr>
          <a:xfrm>
            <a:off x="2928926" y="2385948"/>
            <a:ext cx="285752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楷体" pitchFamily="49" charset="-122"/>
                <a:cs typeface="Consolas" pitchFamily="49" charset="0"/>
              </a:rPr>
              <a:t>自学</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FF00FF"/>
                </a:solidFill>
                <a:latin typeface="仿宋" pitchFamily="49" charset="-122"/>
                <a:ea typeface="仿宋" pitchFamily="49" charset="-122"/>
                <a:cs typeface="Consolas" pitchFamily="49" charset="0"/>
              </a:rPr>
              <a:t>老师讲的太多了</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pic>
        <p:nvPicPr>
          <p:cNvPr id="9" name="Picture 2"/>
          <p:cNvPicPr>
            <a:picLocks noChangeAspect="1" noChangeArrowheads="1"/>
          </p:cNvPicPr>
          <p:nvPr/>
        </p:nvPicPr>
        <p:blipFill>
          <a:blip r:embed="rId2" cstate="print"/>
          <a:srcRect/>
          <a:stretch>
            <a:fillRect/>
          </a:stretch>
        </p:blipFill>
        <p:spPr bwMode="auto">
          <a:xfrm>
            <a:off x="1428728" y="1714488"/>
            <a:ext cx="1352550" cy="169545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7AF016A1-9F15-429F-9EFD-84004B73C732}" type="slidenum">
              <a:rPr lang="en-US" altLang="zh-CN" smtClean="0"/>
              <a:pPr/>
              <a:t>69</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34" name="Rectangle 7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75"/>
          <p:cNvGrpSpPr/>
          <p:nvPr/>
        </p:nvGrpSpPr>
        <p:grpSpPr>
          <a:xfrm>
            <a:off x="571472" y="3045344"/>
            <a:ext cx="7756350" cy="2598234"/>
            <a:chOff x="500034" y="721227"/>
            <a:chExt cx="7756350" cy="2598234"/>
          </a:xfrm>
        </p:grpSpPr>
        <p:sp>
          <p:nvSpPr>
            <p:cNvPr id="11" name="TextBox 10"/>
            <p:cNvSpPr txBox="1"/>
            <p:nvPr/>
          </p:nvSpPr>
          <p:spPr>
            <a:xfrm>
              <a:off x="500034" y="857232"/>
              <a:ext cx="1571636"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ea typeface="仿宋" pitchFamily="49" charset="-122"/>
                  <a:cs typeface="Times New Roman" pitchFamily="18" charset="0"/>
                </a:rPr>
                <a:t>a</a:t>
              </a:r>
              <a:r>
                <a:rPr lang="en-US" altLang="zh-CN" sz="1800" smtClean="0">
                  <a:solidFill>
                    <a:srgbClr val="0000FF"/>
                  </a:solidFill>
                  <a:ea typeface="仿宋" pitchFamily="49" charset="-122"/>
                  <a:cs typeface="Times New Roman" pitchFamily="18" charset="0"/>
                </a:rPr>
                <a:t>=3</a:t>
              </a:r>
              <a:r>
                <a:rPr lang="zh-CN" altLang="zh-CN" sz="1800" smtClean="0">
                  <a:solidFill>
                    <a:srgbClr val="0000FF"/>
                  </a:solidFill>
                  <a:ea typeface="仿宋" pitchFamily="49" charset="-122"/>
                  <a:cs typeface="Times New Roman" pitchFamily="18" charset="0"/>
                </a:rPr>
                <a:t>，</a:t>
              </a:r>
              <a:r>
                <a:rPr lang="en-US" altLang="zh-CN" sz="1800" i="1" smtClean="0">
                  <a:solidFill>
                    <a:srgbClr val="0000FF"/>
                  </a:solidFill>
                  <a:ea typeface="仿宋" pitchFamily="49" charset="-122"/>
                  <a:cs typeface="Times New Roman" pitchFamily="18" charset="0"/>
                </a:rPr>
                <a:t>b</a:t>
              </a:r>
              <a:r>
                <a:rPr lang="en-US" altLang="zh-CN" sz="1800" smtClean="0">
                  <a:solidFill>
                    <a:srgbClr val="0000FF"/>
                  </a:solidFill>
                  <a:ea typeface="仿宋" pitchFamily="49" charset="-122"/>
                  <a:cs typeface="Times New Roman" pitchFamily="18" charset="0"/>
                </a:rPr>
                <a:t>=8</a:t>
              </a:r>
              <a:endParaRPr lang="zh-CN" altLang="en-US" sz="1800" smtClean="0">
                <a:solidFill>
                  <a:srgbClr val="0000FF"/>
                </a:solidFill>
                <a:ea typeface="仿宋" pitchFamily="49" charset="-122"/>
                <a:cs typeface="Times New Roman" pitchFamily="18" charset="0"/>
              </a:endParaRPr>
            </a:p>
          </p:txBody>
        </p:sp>
        <p:sp>
          <p:nvSpPr>
            <p:cNvPr id="36932" name="Rectangle 68"/>
            <p:cNvSpPr>
              <a:spLocks noChangeArrowheads="1"/>
            </p:cNvSpPr>
            <p:nvPr/>
          </p:nvSpPr>
          <p:spPr bwMode="auto">
            <a:xfrm>
              <a:off x="3302680" y="1276952"/>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6931" name="Rectangle 67"/>
            <p:cNvSpPr>
              <a:spLocks noChangeArrowheads="1"/>
            </p:cNvSpPr>
            <p:nvPr/>
          </p:nvSpPr>
          <p:spPr bwMode="auto">
            <a:xfrm>
              <a:off x="4288693" y="1240877"/>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6930" name="Rectangle 66"/>
            <p:cNvSpPr>
              <a:spLocks noChangeArrowheads="1"/>
            </p:cNvSpPr>
            <p:nvPr/>
          </p:nvSpPr>
          <p:spPr bwMode="auto">
            <a:xfrm>
              <a:off x="5027518" y="1169586"/>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36929" name="Rectangle 65"/>
            <p:cNvSpPr>
              <a:spLocks noChangeArrowheads="1"/>
            </p:cNvSpPr>
            <p:nvPr/>
          </p:nvSpPr>
          <p:spPr bwMode="auto">
            <a:xfrm>
              <a:off x="2476291" y="1225416"/>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6928" name="Rectangle 64"/>
            <p:cNvSpPr>
              <a:spLocks noChangeArrowheads="1"/>
            </p:cNvSpPr>
            <p:nvPr/>
          </p:nvSpPr>
          <p:spPr bwMode="auto">
            <a:xfrm>
              <a:off x="943001" y="2072316"/>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6927" name="Rectangle 63"/>
            <p:cNvSpPr>
              <a:spLocks noChangeArrowheads="1"/>
            </p:cNvSpPr>
            <p:nvPr/>
          </p:nvSpPr>
          <p:spPr bwMode="auto">
            <a:xfrm>
              <a:off x="1186539" y="2185694"/>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6926" name="Rectangle 62"/>
            <p:cNvSpPr>
              <a:spLocks noChangeArrowheads="1"/>
            </p:cNvSpPr>
            <p:nvPr/>
          </p:nvSpPr>
          <p:spPr bwMode="auto">
            <a:xfrm>
              <a:off x="1569634" y="2214039"/>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6925" name="Rectangle 61"/>
            <p:cNvSpPr>
              <a:spLocks noChangeArrowheads="1"/>
            </p:cNvSpPr>
            <p:nvPr/>
          </p:nvSpPr>
          <p:spPr bwMode="auto">
            <a:xfrm>
              <a:off x="1832327" y="2152196"/>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36924" name="Oval 60"/>
            <p:cNvSpPr>
              <a:spLocks noChangeArrowheads="1"/>
            </p:cNvSpPr>
            <p:nvPr/>
          </p:nvSpPr>
          <p:spPr bwMode="auto">
            <a:xfrm>
              <a:off x="3747800" y="721227"/>
              <a:ext cx="284584" cy="29203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23" name="Oval 59"/>
            <p:cNvSpPr>
              <a:spLocks noChangeArrowheads="1"/>
            </p:cNvSpPr>
            <p:nvPr/>
          </p:nvSpPr>
          <p:spPr bwMode="auto">
            <a:xfrm>
              <a:off x="1289610" y="1780282"/>
              <a:ext cx="284584" cy="29203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22" name="AutoShape 58"/>
            <p:cNvSpPr>
              <a:spLocks noChangeShapeType="1"/>
            </p:cNvSpPr>
            <p:nvPr/>
          </p:nvSpPr>
          <p:spPr bwMode="auto">
            <a:xfrm flipH="1">
              <a:off x="1532236" y="970316"/>
              <a:ext cx="2257521" cy="85291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21" name="Oval 57"/>
            <p:cNvSpPr>
              <a:spLocks noChangeArrowheads="1"/>
            </p:cNvSpPr>
            <p:nvPr/>
          </p:nvSpPr>
          <p:spPr bwMode="auto">
            <a:xfrm>
              <a:off x="650207"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36920" name="Oval 56"/>
            <p:cNvSpPr>
              <a:spLocks noChangeArrowheads="1"/>
            </p:cNvSpPr>
            <p:nvPr/>
          </p:nvSpPr>
          <p:spPr bwMode="auto">
            <a:xfrm>
              <a:off x="1049720"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918" name="Oval 54"/>
            <p:cNvSpPr>
              <a:spLocks noChangeArrowheads="1"/>
            </p:cNvSpPr>
            <p:nvPr/>
          </p:nvSpPr>
          <p:spPr bwMode="auto">
            <a:xfrm>
              <a:off x="1847833"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917" name="AutoShape 53"/>
            <p:cNvSpPr>
              <a:spLocks noChangeShapeType="1"/>
            </p:cNvSpPr>
            <p:nvPr/>
          </p:nvSpPr>
          <p:spPr bwMode="auto">
            <a:xfrm flipH="1">
              <a:off x="792499" y="2029370"/>
              <a:ext cx="539069" cy="51449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16" name="AutoShape 52"/>
            <p:cNvSpPr>
              <a:spLocks noChangeShapeType="1"/>
            </p:cNvSpPr>
            <p:nvPr/>
          </p:nvSpPr>
          <p:spPr bwMode="auto">
            <a:xfrm flipH="1">
              <a:off x="1192012" y="2074893"/>
              <a:ext cx="207053" cy="4689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15" name="AutoShape 51"/>
            <p:cNvSpPr>
              <a:spLocks noChangeShapeType="1"/>
            </p:cNvSpPr>
            <p:nvPr/>
          </p:nvSpPr>
          <p:spPr bwMode="auto">
            <a:xfrm>
              <a:off x="1481157" y="2059432"/>
              <a:ext cx="106719" cy="4844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14" name="AutoShape 50"/>
            <p:cNvSpPr>
              <a:spLocks noChangeShapeType="1"/>
            </p:cNvSpPr>
            <p:nvPr/>
          </p:nvSpPr>
          <p:spPr bwMode="auto">
            <a:xfrm>
              <a:off x="1532236" y="2029370"/>
              <a:ext cx="457889" cy="51449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13" name="Rectangle 49"/>
            <p:cNvSpPr>
              <a:spLocks noChangeArrowheads="1"/>
            </p:cNvSpPr>
            <p:nvPr/>
          </p:nvSpPr>
          <p:spPr bwMode="auto">
            <a:xfrm>
              <a:off x="2541052" y="2069739"/>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6912" name="Rectangle 48"/>
            <p:cNvSpPr>
              <a:spLocks noChangeArrowheads="1"/>
            </p:cNvSpPr>
            <p:nvPr/>
          </p:nvSpPr>
          <p:spPr bwMode="auto">
            <a:xfrm>
              <a:off x="2784591" y="2183117"/>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6911" name="Rectangle 47"/>
            <p:cNvSpPr>
              <a:spLocks noChangeArrowheads="1"/>
            </p:cNvSpPr>
            <p:nvPr/>
          </p:nvSpPr>
          <p:spPr bwMode="auto">
            <a:xfrm>
              <a:off x="3167685" y="2211462"/>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6910" name="Rectangle 46"/>
            <p:cNvSpPr>
              <a:spLocks noChangeArrowheads="1"/>
            </p:cNvSpPr>
            <p:nvPr/>
          </p:nvSpPr>
          <p:spPr bwMode="auto">
            <a:xfrm>
              <a:off x="3430378" y="2149619"/>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36909" name="Oval 45"/>
            <p:cNvSpPr>
              <a:spLocks noChangeArrowheads="1"/>
            </p:cNvSpPr>
            <p:nvPr/>
          </p:nvSpPr>
          <p:spPr bwMode="auto">
            <a:xfrm>
              <a:off x="2887661" y="1777705"/>
              <a:ext cx="284584" cy="29203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08" name="Oval 44"/>
            <p:cNvSpPr>
              <a:spLocks noChangeArrowheads="1"/>
            </p:cNvSpPr>
            <p:nvPr/>
          </p:nvSpPr>
          <p:spPr bwMode="auto">
            <a:xfrm>
              <a:off x="2248258"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907" name="Oval 43"/>
            <p:cNvSpPr>
              <a:spLocks noChangeArrowheads="1"/>
            </p:cNvSpPr>
            <p:nvPr/>
          </p:nvSpPr>
          <p:spPr bwMode="auto">
            <a:xfrm>
              <a:off x="2647771"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906" name="Oval 42"/>
            <p:cNvSpPr>
              <a:spLocks noChangeArrowheads="1"/>
            </p:cNvSpPr>
            <p:nvPr/>
          </p:nvSpPr>
          <p:spPr bwMode="auto">
            <a:xfrm>
              <a:off x="3043635"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905" name="Oval 41"/>
            <p:cNvSpPr>
              <a:spLocks noChangeArrowheads="1"/>
            </p:cNvSpPr>
            <p:nvPr/>
          </p:nvSpPr>
          <p:spPr bwMode="auto">
            <a:xfrm>
              <a:off x="3445885"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904" name="AutoShape 40"/>
            <p:cNvSpPr>
              <a:spLocks noChangeShapeType="1"/>
            </p:cNvSpPr>
            <p:nvPr/>
          </p:nvSpPr>
          <p:spPr bwMode="auto">
            <a:xfrm flipH="1">
              <a:off x="2390551" y="2026793"/>
              <a:ext cx="539069" cy="51964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03" name="AutoShape 39"/>
            <p:cNvSpPr>
              <a:spLocks noChangeShapeType="1"/>
            </p:cNvSpPr>
            <p:nvPr/>
          </p:nvSpPr>
          <p:spPr bwMode="auto">
            <a:xfrm flipH="1">
              <a:off x="2790063" y="2077470"/>
              <a:ext cx="207053" cy="4689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02" name="AutoShape 38"/>
            <p:cNvSpPr>
              <a:spLocks noChangeShapeType="1"/>
            </p:cNvSpPr>
            <p:nvPr/>
          </p:nvSpPr>
          <p:spPr bwMode="auto">
            <a:xfrm>
              <a:off x="3079209" y="2062009"/>
              <a:ext cx="106719" cy="4844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01" name="AutoShape 37"/>
            <p:cNvSpPr>
              <a:spLocks noChangeShapeType="1"/>
            </p:cNvSpPr>
            <p:nvPr/>
          </p:nvSpPr>
          <p:spPr bwMode="auto">
            <a:xfrm>
              <a:off x="3130288" y="2026793"/>
              <a:ext cx="457889" cy="51964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900" name="Rectangle 36"/>
            <p:cNvSpPr>
              <a:spLocks noChangeArrowheads="1"/>
            </p:cNvSpPr>
            <p:nvPr/>
          </p:nvSpPr>
          <p:spPr bwMode="auto">
            <a:xfrm>
              <a:off x="4182886" y="2069739"/>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6899" name="Rectangle 35"/>
            <p:cNvSpPr>
              <a:spLocks noChangeArrowheads="1"/>
            </p:cNvSpPr>
            <p:nvPr/>
          </p:nvSpPr>
          <p:spPr bwMode="auto">
            <a:xfrm>
              <a:off x="4426424" y="2183117"/>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6898" name="Rectangle 34"/>
            <p:cNvSpPr>
              <a:spLocks noChangeArrowheads="1"/>
            </p:cNvSpPr>
            <p:nvPr/>
          </p:nvSpPr>
          <p:spPr bwMode="auto">
            <a:xfrm>
              <a:off x="4809519" y="2211462"/>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6897" name="Rectangle 33"/>
            <p:cNvSpPr>
              <a:spLocks noChangeArrowheads="1"/>
            </p:cNvSpPr>
            <p:nvPr/>
          </p:nvSpPr>
          <p:spPr bwMode="auto">
            <a:xfrm>
              <a:off x="5072212" y="2149619"/>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36896" name="Oval 32"/>
            <p:cNvSpPr>
              <a:spLocks noChangeArrowheads="1"/>
            </p:cNvSpPr>
            <p:nvPr/>
          </p:nvSpPr>
          <p:spPr bwMode="auto">
            <a:xfrm>
              <a:off x="4529495" y="1777705"/>
              <a:ext cx="284584" cy="29203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95" name="Oval 31"/>
            <p:cNvSpPr>
              <a:spLocks noChangeArrowheads="1"/>
            </p:cNvSpPr>
            <p:nvPr/>
          </p:nvSpPr>
          <p:spPr bwMode="auto">
            <a:xfrm>
              <a:off x="3890092"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894" name="Oval 30"/>
            <p:cNvSpPr>
              <a:spLocks noChangeArrowheads="1"/>
            </p:cNvSpPr>
            <p:nvPr/>
          </p:nvSpPr>
          <p:spPr bwMode="auto">
            <a:xfrm>
              <a:off x="4289605" y="2543866"/>
              <a:ext cx="284584" cy="29203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93" name="Oval 29"/>
            <p:cNvSpPr>
              <a:spLocks noChangeArrowheads="1"/>
            </p:cNvSpPr>
            <p:nvPr/>
          </p:nvSpPr>
          <p:spPr bwMode="auto">
            <a:xfrm>
              <a:off x="4685469"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892" name="Oval 28"/>
            <p:cNvSpPr>
              <a:spLocks noChangeArrowheads="1"/>
            </p:cNvSpPr>
            <p:nvPr/>
          </p:nvSpPr>
          <p:spPr bwMode="auto">
            <a:xfrm>
              <a:off x="5087718"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891" name="AutoShape 27"/>
            <p:cNvSpPr>
              <a:spLocks noChangeShapeType="1"/>
            </p:cNvSpPr>
            <p:nvPr/>
          </p:nvSpPr>
          <p:spPr bwMode="auto">
            <a:xfrm flipH="1">
              <a:off x="4032384" y="2026793"/>
              <a:ext cx="539069" cy="51964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90" name="AutoShape 26"/>
            <p:cNvSpPr>
              <a:spLocks noChangeShapeType="1"/>
            </p:cNvSpPr>
            <p:nvPr/>
          </p:nvSpPr>
          <p:spPr bwMode="auto">
            <a:xfrm flipH="1">
              <a:off x="4431897" y="2077470"/>
              <a:ext cx="207053" cy="4689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89" name="AutoShape 25"/>
            <p:cNvSpPr>
              <a:spLocks noChangeShapeType="1"/>
            </p:cNvSpPr>
            <p:nvPr/>
          </p:nvSpPr>
          <p:spPr bwMode="auto">
            <a:xfrm>
              <a:off x="4721042" y="2062009"/>
              <a:ext cx="106719" cy="4844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88" name="AutoShape 24"/>
            <p:cNvSpPr>
              <a:spLocks noChangeShapeType="1"/>
            </p:cNvSpPr>
            <p:nvPr/>
          </p:nvSpPr>
          <p:spPr bwMode="auto">
            <a:xfrm>
              <a:off x="4772121" y="2026793"/>
              <a:ext cx="457889" cy="51964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87" name="Rectangle 23"/>
            <p:cNvSpPr>
              <a:spLocks noChangeArrowheads="1"/>
            </p:cNvSpPr>
            <p:nvPr/>
          </p:nvSpPr>
          <p:spPr bwMode="auto">
            <a:xfrm>
              <a:off x="5780937" y="2067163"/>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6886" name="Rectangle 22"/>
            <p:cNvSpPr>
              <a:spLocks noChangeArrowheads="1"/>
            </p:cNvSpPr>
            <p:nvPr/>
          </p:nvSpPr>
          <p:spPr bwMode="auto">
            <a:xfrm>
              <a:off x="6024475" y="2180541"/>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6885" name="Rectangle 21"/>
            <p:cNvSpPr>
              <a:spLocks noChangeArrowheads="1"/>
            </p:cNvSpPr>
            <p:nvPr/>
          </p:nvSpPr>
          <p:spPr bwMode="auto">
            <a:xfrm>
              <a:off x="6407570" y="2208885"/>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6884" name="Rectangle 20"/>
            <p:cNvSpPr>
              <a:spLocks noChangeArrowheads="1"/>
            </p:cNvSpPr>
            <p:nvPr/>
          </p:nvSpPr>
          <p:spPr bwMode="auto">
            <a:xfrm>
              <a:off x="6670263" y="2147043"/>
              <a:ext cx="153238"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36883" name="Oval 19"/>
            <p:cNvSpPr>
              <a:spLocks noChangeArrowheads="1"/>
            </p:cNvSpPr>
            <p:nvPr/>
          </p:nvSpPr>
          <p:spPr bwMode="auto">
            <a:xfrm>
              <a:off x="6127546" y="1775128"/>
              <a:ext cx="284584" cy="29203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82" name="Oval 18"/>
            <p:cNvSpPr>
              <a:spLocks noChangeArrowheads="1"/>
            </p:cNvSpPr>
            <p:nvPr/>
          </p:nvSpPr>
          <p:spPr bwMode="auto">
            <a:xfrm>
              <a:off x="5488143"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881" name="Oval 17"/>
            <p:cNvSpPr>
              <a:spLocks noChangeArrowheads="1"/>
            </p:cNvSpPr>
            <p:nvPr/>
          </p:nvSpPr>
          <p:spPr bwMode="auto">
            <a:xfrm>
              <a:off x="5887656"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880" name="Oval 16"/>
            <p:cNvSpPr>
              <a:spLocks noChangeArrowheads="1"/>
            </p:cNvSpPr>
            <p:nvPr/>
          </p:nvSpPr>
          <p:spPr bwMode="auto">
            <a:xfrm>
              <a:off x="6283520"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879" name="Oval 15"/>
            <p:cNvSpPr>
              <a:spLocks noChangeArrowheads="1"/>
            </p:cNvSpPr>
            <p:nvPr/>
          </p:nvSpPr>
          <p:spPr bwMode="auto">
            <a:xfrm>
              <a:off x="6685770" y="2543866"/>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6878" name="AutoShape 14"/>
            <p:cNvSpPr>
              <a:spLocks noChangeShapeType="1"/>
            </p:cNvSpPr>
            <p:nvPr/>
          </p:nvSpPr>
          <p:spPr bwMode="auto">
            <a:xfrm flipH="1">
              <a:off x="5630435" y="2024216"/>
              <a:ext cx="539069" cy="51964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77" name="AutoShape 13"/>
            <p:cNvSpPr>
              <a:spLocks noChangeShapeType="1"/>
            </p:cNvSpPr>
            <p:nvPr/>
          </p:nvSpPr>
          <p:spPr bwMode="auto">
            <a:xfrm flipH="1">
              <a:off x="6029948" y="2074893"/>
              <a:ext cx="207053" cy="4689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76" name="AutoShape 12"/>
            <p:cNvSpPr>
              <a:spLocks noChangeShapeType="1"/>
            </p:cNvSpPr>
            <p:nvPr/>
          </p:nvSpPr>
          <p:spPr bwMode="auto">
            <a:xfrm>
              <a:off x="6319093" y="2059432"/>
              <a:ext cx="106719" cy="4844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75" name="AutoShape 11"/>
            <p:cNvSpPr>
              <a:spLocks noChangeShapeType="1"/>
            </p:cNvSpPr>
            <p:nvPr/>
          </p:nvSpPr>
          <p:spPr bwMode="auto">
            <a:xfrm>
              <a:off x="6370173" y="2024216"/>
              <a:ext cx="457889" cy="51964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74" name="AutoShape 10"/>
            <p:cNvSpPr>
              <a:spLocks noChangeShapeType="1"/>
            </p:cNvSpPr>
            <p:nvPr/>
          </p:nvSpPr>
          <p:spPr bwMode="auto">
            <a:xfrm>
              <a:off x="3990426" y="970316"/>
              <a:ext cx="2179078" cy="8477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73" name="AutoShape 9"/>
            <p:cNvSpPr>
              <a:spLocks noChangeShapeType="1"/>
            </p:cNvSpPr>
            <p:nvPr/>
          </p:nvSpPr>
          <p:spPr bwMode="auto">
            <a:xfrm flipH="1">
              <a:off x="3130288" y="1013262"/>
              <a:ext cx="702340" cy="80738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72" name="AutoShape 8"/>
            <p:cNvSpPr>
              <a:spLocks noChangeShapeType="1"/>
            </p:cNvSpPr>
            <p:nvPr/>
          </p:nvSpPr>
          <p:spPr bwMode="auto">
            <a:xfrm>
              <a:off x="3931138" y="1013262"/>
              <a:ext cx="640315" cy="80738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sp>
          <p:nvSpPr>
            <p:cNvPr id="36871" name="Rectangle 7"/>
            <p:cNvSpPr>
              <a:spLocks noChangeArrowheads="1"/>
            </p:cNvSpPr>
            <p:nvPr/>
          </p:nvSpPr>
          <p:spPr bwMode="auto">
            <a:xfrm>
              <a:off x="6970354" y="1155843"/>
              <a:ext cx="1286030" cy="2902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x</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的可能取值</a:t>
              </a:r>
            </a:p>
          </p:txBody>
        </p:sp>
        <p:sp>
          <p:nvSpPr>
            <p:cNvPr id="36870" name="Rectangle 6"/>
            <p:cNvSpPr>
              <a:spLocks noChangeArrowheads="1"/>
            </p:cNvSpPr>
            <p:nvPr/>
          </p:nvSpPr>
          <p:spPr bwMode="auto">
            <a:xfrm>
              <a:off x="6929308" y="2067163"/>
              <a:ext cx="1286030" cy="290267"/>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y</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的可能取值</a:t>
              </a:r>
            </a:p>
          </p:txBody>
        </p:sp>
        <p:sp>
          <p:nvSpPr>
            <p:cNvPr id="36869" name="Rectangle 5"/>
            <p:cNvSpPr>
              <a:spLocks noChangeArrowheads="1"/>
            </p:cNvSpPr>
            <p:nvPr/>
          </p:nvSpPr>
          <p:spPr bwMode="auto">
            <a:xfrm>
              <a:off x="4077078" y="3099576"/>
              <a:ext cx="923550" cy="2198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2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满足条件</a:t>
              </a:r>
            </a:p>
          </p:txBody>
        </p:sp>
        <p:sp>
          <p:nvSpPr>
            <p:cNvPr id="36868" name="AutoShape 4"/>
            <p:cNvSpPr>
              <a:spLocks noChangeShapeType="1"/>
            </p:cNvSpPr>
            <p:nvPr/>
          </p:nvSpPr>
          <p:spPr bwMode="auto">
            <a:xfrm flipV="1">
              <a:off x="4425512" y="2892038"/>
              <a:ext cx="912" cy="194976"/>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920"/>
                </a:lnSpc>
              </a:pPr>
              <a:endParaRPr lang="zh-CN" altLang="en-US" sz="1600">
                <a:solidFill>
                  <a:srgbClr val="0000FF"/>
                </a:solidFill>
                <a:ea typeface="仿宋" pitchFamily="49" charset="-122"/>
                <a:cs typeface="Times New Roman" pitchFamily="18" charset="0"/>
              </a:endParaRPr>
            </a:p>
          </p:txBody>
        </p:sp>
      </p:grpSp>
      <p:sp>
        <p:nvSpPr>
          <p:cNvPr id="75" name="TextBox 74"/>
          <p:cNvSpPr txBox="1"/>
          <p:nvPr/>
        </p:nvSpPr>
        <p:spPr>
          <a:xfrm>
            <a:off x="642910" y="285728"/>
            <a:ext cx="4714908" cy="24623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solve1</a:t>
            </a:r>
            <a:r>
              <a:rPr lang="en-US" altLang="zh-CN" sz="1800" smtClean="0">
                <a:solidFill>
                  <a:srgbClr val="0000FF"/>
                </a:solidFill>
                <a:latin typeface="Times New Roman" pitchFamily="18" charset="0"/>
                <a:ea typeface="仿宋" pitchFamily="49" charset="-122"/>
                <a:cs typeface="Times New Roman" pitchFamily="18" charset="0"/>
              </a:rPr>
              <a:t>(int a,int b)</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x=0;x&lt;=a;x++)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y=0;y&lt;=a;y++)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a:t>
            </a:r>
            <a:r>
              <a:rPr lang="en-US" altLang="zh-CN" sz="1800" smtClean="0">
                <a:solidFill>
                  <a:srgbClr val="FF00FF"/>
                </a:solidFill>
                <a:latin typeface="Times New Roman" pitchFamily="18" charset="0"/>
                <a:ea typeface="仿宋" pitchFamily="49" charset="-122"/>
                <a:cs typeface="Times New Roman" pitchFamily="18" charset="0"/>
              </a:rPr>
              <a:t>x+y==a &amp;&amp; 2*x+4*y==b</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printf("x=%d,y=%d\n",x,y);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en-US" sz="1800" smtClean="0">
              <a:solidFill>
                <a:srgbClr val="0000FF"/>
              </a:solidFill>
              <a:latin typeface="Times New Roman" pitchFamily="18" charset="0"/>
              <a:ea typeface="仿宋" pitchFamily="49" charset="-122"/>
              <a:cs typeface="Times New Roman" pitchFamily="18" charset="0"/>
            </a:endParaRPr>
          </a:p>
        </p:txBody>
      </p:sp>
      <p:sp>
        <p:nvSpPr>
          <p:cNvPr id="77" name="TextBox 76"/>
          <p:cNvSpPr txBox="1"/>
          <p:nvPr/>
        </p:nvSpPr>
        <p:spPr>
          <a:xfrm>
            <a:off x="714348" y="5929330"/>
            <a:ext cx="671517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解空间树中共</a:t>
            </a:r>
            <a:r>
              <a:rPr lang="en-US" altLang="zh-CN" sz="2000" smtClean="0">
                <a:solidFill>
                  <a:srgbClr val="0000FF"/>
                </a:solidFill>
                <a:ea typeface="仿宋" pitchFamily="49" charset="-122"/>
                <a:cs typeface="Times New Roman" pitchFamily="18" charset="0"/>
              </a:rPr>
              <a:t>21</a:t>
            </a:r>
            <a:r>
              <a:rPr lang="zh-CN" altLang="zh-CN" sz="2000" smtClean="0">
                <a:solidFill>
                  <a:srgbClr val="0000FF"/>
                </a:solidFill>
                <a:ea typeface="仿宋" pitchFamily="49" charset="-122"/>
                <a:cs typeface="Times New Roman" pitchFamily="18" charset="0"/>
              </a:rPr>
              <a:t>个结点，显然结点个数越多时间性能越差</a:t>
            </a:r>
            <a:r>
              <a:rPr lang="zh-CN" altLang="en-US" sz="2000" smtClean="0">
                <a:solidFill>
                  <a:srgbClr val="0000FF"/>
                </a:solidFill>
                <a:ea typeface="仿宋" pitchFamily="49" charset="-122"/>
                <a:cs typeface="Times New Roman" pitchFamily="18" charset="0"/>
              </a:rPr>
              <a:t>！</a:t>
            </a:r>
          </a:p>
        </p:txBody>
      </p:sp>
      <p:sp>
        <p:nvSpPr>
          <p:cNvPr id="79" name="Oval 54"/>
          <p:cNvSpPr>
            <a:spLocks noChangeArrowheads="1"/>
          </p:cNvSpPr>
          <p:nvPr/>
        </p:nvSpPr>
        <p:spPr bwMode="auto">
          <a:xfrm>
            <a:off x="1512484" y="4868910"/>
            <a:ext cx="284584" cy="292034"/>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2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algn="l" defTabSz="914400" rtl="0" eaLnBrk="0" fontAlgn="base" latinLnBrk="0" hangingPunct="0">
              <a:lnSpc>
                <a:spcPts val="192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4" name="灯片编号占位符 73"/>
          <p:cNvSpPr>
            <a:spLocks noGrp="1"/>
          </p:cNvSpPr>
          <p:nvPr>
            <p:ph type="sldNum" sz="quarter" idx="12"/>
          </p:nvPr>
        </p:nvSpPr>
        <p:spPr/>
        <p:txBody>
          <a:bodyPr/>
          <a:lstStyle/>
          <a:p>
            <a:fld id="{7AF016A1-9F15-429F-9EFD-84004B73C732}" type="slidenum">
              <a:rPr lang="en-US" altLang="zh-CN" smtClean="0"/>
              <a:pPr/>
              <a:t>7</a:t>
            </a:fld>
            <a:r>
              <a:rPr lang="en-US" altLang="zh-CN" smtClean="0"/>
              <a:t>/77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250033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ea typeface="微软雅黑" pitchFamily="34" charset="-122"/>
              </a:rPr>
              <a:t>3.3.5   </a:t>
            </a:r>
            <a:r>
              <a:rPr lang="zh-CN" altLang="zh-CN" smtClean="0">
                <a:ea typeface="微软雅黑" pitchFamily="34" charset="-122"/>
              </a:rPr>
              <a:t>求</a:t>
            </a:r>
            <a:r>
              <a:rPr lang="zh-CN" altLang="en-US" smtClean="0">
                <a:ea typeface="微软雅黑" pitchFamily="34" charset="-122"/>
              </a:rPr>
              <a:t>幂集</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5" name="TextBox 4"/>
          <p:cNvSpPr txBox="1"/>
          <p:nvPr/>
        </p:nvSpPr>
        <p:spPr>
          <a:xfrm>
            <a:off x="785786" y="1500174"/>
            <a:ext cx="7643866" cy="144921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1200"/>
              </a:spcBef>
            </a:pPr>
            <a:r>
              <a:rPr lang="zh-CN" altLang="zh-CN" sz="2000" smtClean="0">
                <a:solidFill>
                  <a:srgbClr val="0000FF"/>
                </a:solidFill>
                <a:ea typeface="楷体" pitchFamily="49" charset="-122"/>
                <a:cs typeface="Times New Roman" pitchFamily="18" charset="0"/>
              </a:rPr>
              <a:t>给定正整数</a:t>
            </a:r>
            <a:r>
              <a:rPr lang="en-US" altLang="zh-CN" sz="2000" i="1" smtClean="0">
                <a:solidFill>
                  <a:srgbClr val="0000FF"/>
                </a:solidFill>
                <a:ea typeface="楷体" pitchFamily="49" charset="-122"/>
                <a:cs typeface="Times New Roman" pitchFamily="18" charset="0"/>
              </a:rPr>
              <a:t>n</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n</a:t>
            </a:r>
            <a:r>
              <a:rPr lang="zh-CN" altLang="zh-CN" sz="2000" smtClean="0">
                <a:solidFill>
                  <a:srgbClr val="0000FF"/>
                </a:solidFill>
                <a:latin typeface="+mn-ea"/>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），求</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的幂集的递归模型</a:t>
            </a:r>
            <a:r>
              <a:rPr lang="zh-CN" altLang="en-US" sz="2000" smtClean="0">
                <a:solidFill>
                  <a:srgbClr val="0000FF"/>
                </a:solidFill>
                <a:ea typeface="楷体" pitchFamily="49" charset="-122"/>
                <a:cs typeface="Times New Roman" pitchFamily="18" charset="0"/>
              </a:rPr>
              <a:t>和迭代算法</a:t>
            </a:r>
            <a:r>
              <a:rPr lang="zh-CN" altLang="zh-CN"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algn="l">
              <a:lnSpc>
                <a:spcPts val="2800"/>
              </a:lnSpc>
              <a:spcBef>
                <a:spcPts val="1200"/>
              </a:spcBef>
            </a:pPr>
            <a:r>
              <a:rPr lang="zh-CN" altLang="zh-CN" sz="2000" smtClean="0">
                <a:solidFill>
                  <a:srgbClr val="0000FF"/>
                </a:solidFill>
                <a:ea typeface="楷体" pitchFamily="49" charset="-122"/>
                <a:cs typeface="Times New Roman" pitchFamily="18" charset="0"/>
              </a:rPr>
              <a:t>例如，</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时，</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的幂集合为</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70</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5"/>
          <p:cNvSpPr txBox="1"/>
          <p:nvPr/>
        </p:nvSpPr>
        <p:spPr>
          <a:xfrm>
            <a:off x="500034" y="714356"/>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6" name="TextBox 5"/>
          <p:cNvSpPr txBox="1"/>
          <p:nvPr/>
        </p:nvSpPr>
        <p:spPr>
          <a:xfrm>
            <a:off x="1357290" y="714356"/>
            <a:ext cx="392909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楷体" pitchFamily="49" charset="-122"/>
                <a:cs typeface="Times New Roman" pitchFamily="18" charset="0"/>
              </a:rPr>
              <a:t>以</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为例，求</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的幂集的过程</a:t>
            </a:r>
            <a:endParaRPr lang="zh-CN" altLang="en-US" sz="2000" smtClean="0">
              <a:solidFill>
                <a:srgbClr val="0000FF"/>
              </a:solidFill>
              <a:ea typeface="楷体" pitchFamily="49" charset="-122"/>
              <a:cs typeface="Times New Roman" pitchFamily="18" charset="0"/>
            </a:endParaRPr>
          </a:p>
        </p:txBody>
      </p:sp>
      <p:sp>
        <p:nvSpPr>
          <p:cNvPr id="6760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8" name="Rectangle 14"/>
          <p:cNvSpPr>
            <a:spLocks noChangeArrowheads="1"/>
          </p:cNvSpPr>
          <p:nvPr/>
        </p:nvSpPr>
        <p:spPr bwMode="auto">
          <a:xfrm>
            <a:off x="2050138" y="1571611"/>
            <a:ext cx="2236110" cy="36151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1</a:t>
            </a:r>
            <a:r>
              <a:rPr kumimoji="0" lang="zh-CN" altLang="en-US" sz="1800" i="0" u="none" strike="noStrike" cap="none" normalizeH="0" baseline="0" smtClean="0">
                <a:ln>
                  <a:noFill/>
                </a:ln>
                <a:solidFill>
                  <a:srgbClr val="006600"/>
                </a:solidFill>
                <a:effectLst/>
                <a:ea typeface="仿宋" pitchFamily="49" charset="-122"/>
                <a:cs typeface="Times New Roman" pitchFamily="18" charset="0"/>
              </a:rPr>
              <a:t>的幂集</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M</a:t>
            </a:r>
            <a:r>
              <a:rPr kumimoji="0" lang="en-US" altLang="zh-CN" sz="1800" i="0" u="none" strike="noStrike" cap="none" normalizeH="0" baseline="-30000" smtClean="0">
                <a:ln>
                  <a:noFill/>
                </a:ln>
                <a:solidFill>
                  <a:srgbClr val="006600"/>
                </a:solidFill>
                <a:effectLst/>
                <a:ea typeface="仿宋" pitchFamily="49" charset="-122"/>
                <a:cs typeface="Times New Roman" pitchFamily="18" charset="0"/>
              </a:rPr>
              <a:t>1</a:t>
            </a:r>
            <a:r>
              <a:rPr kumimoji="0" lang="zh-CN" altLang="en-US" sz="1800" i="0" u="none" strike="noStrike" cap="none" normalizeH="0" baseline="0" smtClean="0">
                <a:ln>
                  <a:noFill/>
                </a:ln>
                <a:solidFill>
                  <a:srgbClr val="006600"/>
                </a:solidFill>
                <a:effectLst/>
                <a:ea typeface="仿宋" pitchFamily="49" charset="-122"/>
                <a:cs typeface="Times New Roman" pitchFamily="18" charset="0"/>
              </a:rPr>
              <a:t>：</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{{},{1}}</a:t>
            </a:r>
          </a:p>
        </p:txBody>
      </p:sp>
      <p:sp>
        <p:nvSpPr>
          <p:cNvPr id="67597" name="AutoShape 13"/>
          <p:cNvSpPr>
            <a:spLocks noChangeShapeType="1"/>
          </p:cNvSpPr>
          <p:nvPr/>
        </p:nvSpPr>
        <p:spPr bwMode="auto">
          <a:xfrm>
            <a:off x="3230346" y="1933124"/>
            <a:ext cx="2333" cy="529442"/>
          </a:xfrm>
          <a:prstGeom prst="straightConnector1">
            <a:avLst/>
          </a:prstGeom>
          <a:noFill/>
          <a:ln w="2857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67596" name="Rectangle 12"/>
          <p:cNvSpPr>
            <a:spLocks noChangeArrowheads="1"/>
          </p:cNvSpPr>
          <p:nvPr/>
        </p:nvSpPr>
        <p:spPr bwMode="auto">
          <a:xfrm>
            <a:off x="3285169" y="1977438"/>
            <a:ext cx="3298759" cy="31020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M</a:t>
            </a:r>
            <a:r>
              <a:rPr kumimoji="0" lang="en-US" altLang="zh-CN" sz="1800" i="0" u="none" strike="noStrike" cap="none" normalizeH="0" baseline="-30000" smtClean="0">
                <a:ln>
                  <a:noFill/>
                </a:ln>
                <a:solidFill>
                  <a:srgbClr val="0000FF"/>
                </a:solidFill>
                <a:effectLst/>
                <a:ea typeface="仿宋" pitchFamily="49" charset="-122"/>
                <a:cs typeface="Times New Roman" pitchFamily="18" charset="0"/>
              </a:rPr>
              <a:t>1</a:t>
            </a:r>
            <a:r>
              <a:rPr kumimoji="0" lang="zh-CN" altLang="en-US" sz="1800" i="0" u="none" strike="noStrike" cap="none" normalizeH="0" baseline="0" smtClean="0">
                <a:ln>
                  <a:noFill/>
                </a:ln>
                <a:solidFill>
                  <a:srgbClr val="0000FF"/>
                </a:solidFill>
                <a:effectLst/>
                <a:ea typeface="仿宋" pitchFamily="49" charset="-122"/>
                <a:cs typeface="Times New Roman" pitchFamily="18" charset="0"/>
              </a:rPr>
              <a:t>中每个集合元素添加</a:t>
            </a: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2</a:t>
            </a:r>
            <a:r>
              <a:rPr kumimoji="0" lang="zh-CN" altLang="en-US" sz="1800" i="0" u="none" strike="noStrike" cap="none" normalizeH="0" baseline="0" smtClean="0">
                <a:ln>
                  <a:noFill/>
                </a:ln>
                <a:solidFill>
                  <a:srgbClr val="0000FF"/>
                </a:solidFill>
                <a:effectLst/>
                <a:ea typeface="仿宋" pitchFamily="49" charset="-122"/>
                <a:cs typeface="Times New Roman" pitchFamily="18" charset="0"/>
              </a:rPr>
              <a:t>得到</a:t>
            </a: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180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i="0" u="none" strike="noStrike" cap="none" normalizeH="0" baseline="0" smtClean="0">
              <a:ln>
                <a:noFill/>
              </a:ln>
              <a:solidFill>
                <a:srgbClr val="0000FF"/>
              </a:solidFill>
              <a:effectLst/>
              <a:ea typeface="仿宋" pitchFamily="49" charset="-122"/>
              <a:cs typeface="Times New Roman" pitchFamily="18" charset="0"/>
            </a:endParaRPr>
          </a:p>
        </p:txBody>
      </p:sp>
      <p:sp>
        <p:nvSpPr>
          <p:cNvPr id="67595" name="Rectangle 11"/>
          <p:cNvSpPr>
            <a:spLocks noChangeArrowheads="1"/>
          </p:cNvSpPr>
          <p:nvPr/>
        </p:nvSpPr>
        <p:spPr bwMode="auto">
          <a:xfrm>
            <a:off x="2451148" y="2498717"/>
            <a:ext cx="1748529" cy="31020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{{2},{1,2}}</a:t>
            </a:r>
          </a:p>
        </p:txBody>
      </p:sp>
      <p:sp>
        <p:nvSpPr>
          <p:cNvPr id="67594" name="AutoShape 10"/>
          <p:cNvSpPr>
            <a:spLocks noChangeArrowheads="1"/>
          </p:cNvSpPr>
          <p:nvPr/>
        </p:nvSpPr>
        <p:spPr bwMode="auto">
          <a:xfrm>
            <a:off x="3077539" y="2972182"/>
            <a:ext cx="207630" cy="422154"/>
          </a:xfrm>
          <a:prstGeom prst="downArrow">
            <a:avLst>
              <a:gd name="adj1" fmla="val 50000"/>
              <a:gd name="adj2" fmla="val 50843"/>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67593" name="Rectangle 9"/>
          <p:cNvSpPr>
            <a:spLocks noChangeArrowheads="1"/>
          </p:cNvSpPr>
          <p:nvPr/>
        </p:nvSpPr>
        <p:spPr bwMode="auto">
          <a:xfrm>
            <a:off x="1712651" y="3518252"/>
            <a:ext cx="3359415" cy="36151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1</a:t>
            </a:r>
            <a:r>
              <a:rPr kumimoji="0" lang="zh-CN" altLang="en-US" sz="1800" i="0" u="none" strike="noStrike" cap="none" normalizeH="0" baseline="0" smtClean="0">
                <a:ln>
                  <a:noFill/>
                </a:ln>
                <a:solidFill>
                  <a:srgbClr val="006600"/>
                </a:solidFill>
                <a:effectLst/>
                <a:ea typeface="仿宋" pitchFamily="49" charset="-122"/>
                <a:cs typeface="Times New Roman" pitchFamily="18" charset="0"/>
              </a:rPr>
              <a:t>～</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2</a:t>
            </a:r>
            <a:r>
              <a:rPr kumimoji="0" lang="zh-CN" altLang="en-US" sz="1800" i="0" u="none" strike="noStrike" cap="none" normalizeH="0" baseline="0" smtClean="0">
                <a:ln>
                  <a:noFill/>
                </a:ln>
                <a:solidFill>
                  <a:srgbClr val="006600"/>
                </a:solidFill>
                <a:effectLst/>
                <a:ea typeface="仿宋" pitchFamily="49" charset="-122"/>
                <a:cs typeface="Times New Roman" pitchFamily="18" charset="0"/>
              </a:rPr>
              <a:t>的幂集</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M</a:t>
            </a:r>
            <a:r>
              <a:rPr kumimoji="0" lang="en-US" altLang="zh-CN" sz="1800" i="0" u="none" strike="noStrike" cap="none" normalizeH="0" baseline="-30000" smtClean="0">
                <a:ln>
                  <a:noFill/>
                </a:ln>
                <a:solidFill>
                  <a:srgbClr val="006600"/>
                </a:solidFill>
                <a:effectLst/>
                <a:ea typeface="仿宋" pitchFamily="49" charset="-122"/>
                <a:cs typeface="Times New Roman" pitchFamily="18" charset="0"/>
              </a:rPr>
              <a:t>2</a:t>
            </a:r>
            <a:r>
              <a:rPr kumimoji="0" lang="zh-CN" altLang="en-US" sz="1800" i="0" u="none" strike="noStrike" cap="none" normalizeH="0" baseline="0" smtClean="0">
                <a:ln>
                  <a:noFill/>
                </a:ln>
                <a:solidFill>
                  <a:srgbClr val="006600"/>
                </a:solidFill>
                <a:effectLst/>
                <a:ea typeface="仿宋" pitchFamily="49" charset="-122"/>
                <a:cs typeface="Times New Roman" pitchFamily="18" charset="0"/>
              </a:rPr>
              <a:t>：</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{{},{1},{2},{1,2}}</a:t>
            </a:r>
          </a:p>
        </p:txBody>
      </p:sp>
      <p:sp>
        <p:nvSpPr>
          <p:cNvPr id="67592" name="Rectangle 8"/>
          <p:cNvSpPr>
            <a:spLocks noChangeArrowheads="1"/>
          </p:cNvSpPr>
          <p:nvPr/>
        </p:nvSpPr>
        <p:spPr bwMode="auto">
          <a:xfrm>
            <a:off x="3388985" y="2972182"/>
            <a:ext cx="1203790" cy="31020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M</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=M</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67591" name="AutoShape 7"/>
          <p:cNvSpPr>
            <a:spLocks noChangeShapeType="1"/>
          </p:cNvSpPr>
          <p:nvPr/>
        </p:nvSpPr>
        <p:spPr bwMode="auto">
          <a:xfrm>
            <a:off x="3226846" y="3911251"/>
            <a:ext cx="2333" cy="529442"/>
          </a:xfrm>
          <a:prstGeom prst="straightConnector1">
            <a:avLst/>
          </a:prstGeom>
          <a:noFill/>
          <a:ln w="2857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67590" name="Rectangle 6"/>
          <p:cNvSpPr>
            <a:spLocks noChangeArrowheads="1"/>
          </p:cNvSpPr>
          <p:nvPr/>
        </p:nvSpPr>
        <p:spPr bwMode="auto">
          <a:xfrm>
            <a:off x="3281670" y="3955566"/>
            <a:ext cx="3504908" cy="31020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M</a:t>
            </a:r>
            <a:r>
              <a:rPr kumimoji="0" lang="en-US" altLang="zh-CN" sz="1800" i="0" u="none" strike="noStrike" cap="none" normalizeH="0" baseline="-30000" smtClean="0">
                <a:ln>
                  <a:noFill/>
                </a:ln>
                <a:solidFill>
                  <a:srgbClr val="0000FF"/>
                </a:solidFill>
                <a:effectLst/>
                <a:ea typeface="仿宋" pitchFamily="49" charset="-122"/>
                <a:cs typeface="Times New Roman" pitchFamily="18" charset="0"/>
              </a:rPr>
              <a:t>2</a:t>
            </a:r>
            <a:r>
              <a:rPr kumimoji="0" lang="zh-CN" altLang="en-US" sz="1800" i="0" u="none" strike="noStrike" cap="none" normalizeH="0" baseline="0" smtClean="0">
                <a:ln>
                  <a:noFill/>
                </a:ln>
                <a:solidFill>
                  <a:srgbClr val="0000FF"/>
                </a:solidFill>
                <a:effectLst/>
                <a:ea typeface="仿宋" pitchFamily="49" charset="-122"/>
                <a:cs typeface="Times New Roman" pitchFamily="18" charset="0"/>
              </a:rPr>
              <a:t>中每个集合元素添加</a:t>
            </a: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3</a:t>
            </a:r>
            <a:r>
              <a:rPr kumimoji="0" lang="zh-CN" altLang="en-US" sz="1800" i="0" u="none" strike="noStrike" cap="none" normalizeH="0" baseline="0" smtClean="0">
                <a:ln>
                  <a:noFill/>
                </a:ln>
                <a:solidFill>
                  <a:srgbClr val="0000FF"/>
                </a:solidFill>
                <a:effectLst/>
                <a:ea typeface="仿宋" pitchFamily="49" charset="-122"/>
                <a:cs typeface="Times New Roman" pitchFamily="18" charset="0"/>
              </a:rPr>
              <a:t>得到</a:t>
            </a: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1800" i="0" u="none" strike="noStrike" cap="none" normalizeH="0" baseline="-30000" smtClean="0">
                <a:ln>
                  <a:noFill/>
                </a:ln>
                <a:solidFill>
                  <a:srgbClr val="0000FF"/>
                </a:solidFill>
                <a:effectLst/>
                <a:ea typeface="仿宋" pitchFamily="49" charset="-122"/>
                <a:cs typeface="Times New Roman" pitchFamily="18" charset="0"/>
              </a:rPr>
              <a:t>3</a:t>
            </a:r>
            <a:endParaRPr kumimoji="0" lang="en-US" altLang="zh-CN" sz="1800" i="0" u="none" strike="noStrike" cap="none" normalizeH="0" baseline="0" smtClean="0">
              <a:ln>
                <a:noFill/>
              </a:ln>
              <a:solidFill>
                <a:srgbClr val="0000FF"/>
              </a:solidFill>
              <a:effectLst/>
              <a:ea typeface="仿宋" pitchFamily="49" charset="-122"/>
              <a:cs typeface="Times New Roman" pitchFamily="18" charset="0"/>
            </a:endParaRPr>
          </a:p>
        </p:txBody>
      </p:sp>
      <p:sp>
        <p:nvSpPr>
          <p:cNvPr id="67589" name="Rectangle 5"/>
          <p:cNvSpPr>
            <a:spLocks noChangeArrowheads="1"/>
          </p:cNvSpPr>
          <p:nvPr/>
        </p:nvSpPr>
        <p:spPr bwMode="auto">
          <a:xfrm>
            <a:off x="2447649" y="4476844"/>
            <a:ext cx="2871833" cy="31020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3</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{{3},{1,3},{2,3},{1,2,3}}</a:t>
            </a:r>
          </a:p>
        </p:txBody>
      </p:sp>
      <p:sp>
        <p:nvSpPr>
          <p:cNvPr id="67588" name="AutoShape 4"/>
          <p:cNvSpPr>
            <a:spLocks noChangeArrowheads="1"/>
          </p:cNvSpPr>
          <p:nvPr/>
        </p:nvSpPr>
        <p:spPr bwMode="auto">
          <a:xfrm>
            <a:off x="3074039" y="4950310"/>
            <a:ext cx="207630" cy="422154"/>
          </a:xfrm>
          <a:prstGeom prst="downArrow">
            <a:avLst>
              <a:gd name="adj1" fmla="val 50000"/>
              <a:gd name="adj2" fmla="val 50843"/>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67587" name="Rectangle 3"/>
          <p:cNvSpPr>
            <a:spLocks noChangeArrowheads="1"/>
          </p:cNvSpPr>
          <p:nvPr/>
        </p:nvSpPr>
        <p:spPr bwMode="auto">
          <a:xfrm>
            <a:off x="1285850" y="5424941"/>
            <a:ext cx="6858049" cy="36151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1</a:t>
            </a:r>
            <a:r>
              <a:rPr kumimoji="0" lang="zh-CN" altLang="en-US" sz="1800" i="0" u="none" strike="noStrike" cap="none" normalizeH="0" baseline="0" smtClean="0">
                <a:ln>
                  <a:noFill/>
                </a:ln>
                <a:solidFill>
                  <a:srgbClr val="006600"/>
                </a:solidFill>
                <a:effectLst/>
                <a:ea typeface="仿宋" pitchFamily="49" charset="-122"/>
                <a:cs typeface="Times New Roman" pitchFamily="18" charset="0"/>
              </a:rPr>
              <a:t>～</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3</a:t>
            </a:r>
            <a:r>
              <a:rPr kumimoji="0" lang="zh-CN" altLang="en-US" sz="1800" i="0" u="none" strike="noStrike" cap="none" normalizeH="0" baseline="0" smtClean="0">
                <a:ln>
                  <a:noFill/>
                </a:ln>
                <a:solidFill>
                  <a:srgbClr val="006600"/>
                </a:solidFill>
                <a:effectLst/>
                <a:ea typeface="仿宋" pitchFamily="49" charset="-122"/>
                <a:cs typeface="Times New Roman" pitchFamily="18" charset="0"/>
              </a:rPr>
              <a:t>的幂集</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M</a:t>
            </a:r>
            <a:r>
              <a:rPr kumimoji="0" lang="en-US" altLang="zh-CN" sz="1800" i="0" u="none" strike="noStrike" cap="none" normalizeH="0" baseline="-30000" smtClean="0">
                <a:ln>
                  <a:noFill/>
                </a:ln>
                <a:solidFill>
                  <a:srgbClr val="006600"/>
                </a:solidFill>
                <a:effectLst/>
                <a:ea typeface="仿宋" pitchFamily="49" charset="-122"/>
                <a:cs typeface="Times New Roman" pitchFamily="18" charset="0"/>
              </a:rPr>
              <a:t>3</a:t>
            </a:r>
            <a:r>
              <a:rPr kumimoji="0" lang="zh-CN" altLang="en-US" sz="1800" i="0" u="none" strike="noStrike" cap="none" normalizeH="0" baseline="0" smtClean="0">
                <a:ln>
                  <a:noFill/>
                </a:ln>
                <a:solidFill>
                  <a:srgbClr val="006600"/>
                </a:solidFill>
                <a:effectLst/>
                <a:ea typeface="仿宋" pitchFamily="49" charset="-122"/>
                <a:cs typeface="Times New Roman" pitchFamily="18" charset="0"/>
              </a:rPr>
              <a:t>：</a:t>
            </a:r>
            <a:r>
              <a:rPr kumimoji="0" lang="en-US" altLang="zh-CN" sz="1800" i="0" u="none" strike="noStrike" cap="none" normalizeH="0" baseline="0" smtClean="0">
                <a:ln>
                  <a:noFill/>
                </a:ln>
                <a:solidFill>
                  <a:srgbClr val="006600"/>
                </a:solidFill>
                <a:effectLst/>
                <a:ea typeface="仿宋" pitchFamily="49" charset="-122"/>
                <a:cs typeface="Times New Roman" pitchFamily="18" charset="0"/>
              </a:rPr>
              <a:t>{{},{1},{2},{1,2},{3},{1,3},{2,3},{1,2,3}}</a:t>
            </a:r>
          </a:p>
        </p:txBody>
      </p:sp>
      <p:sp>
        <p:nvSpPr>
          <p:cNvPr id="67586" name="Rectangle 2"/>
          <p:cNvSpPr>
            <a:spLocks noChangeArrowheads="1"/>
          </p:cNvSpPr>
          <p:nvPr/>
        </p:nvSpPr>
        <p:spPr bwMode="auto">
          <a:xfrm>
            <a:off x="3385485" y="4950310"/>
            <a:ext cx="1378760" cy="31020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M</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3</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=M</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3</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pPr/>
              <a:t>71</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00042"/>
            <a:ext cx="835824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定义运算</a:t>
            </a:r>
            <a:r>
              <a:rPr lang="en-US" altLang="zh-CN" sz="2000" smtClean="0">
                <a:solidFill>
                  <a:srgbClr val="0000FF"/>
                </a:solidFill>
                <a:ea typeface="仿宋" pitchFamily="49" charset="-122"/>
                <a:cs typeface="Times New Roman" pitchFamily="18" charset="0"/>
              </a:rPr>
              <a:t>appendi(M</a:t>
            </a:r>
            <a:r>
              <a:rPr lang="en-US" altLang="zh-CN" sz="2000" i="1" baseline="-25000" smtClean="0">
                <a:solidFill>
                  <a:srgbClr val="0000FF"/>
                </a:solidFill>
                <a:ea typeface="仿宋" pitchFamily="49" charset="-122"/>
                <a:cs typeface="Times New Roman" pitchFamily="18" charset="0"/>
              </a:rPr>
              <a:t>i</a:t>
            </a:r>
            <a:r>
              <a:rPr lang="en-US" altLang="zh-CN" sz="2000" baseline="-25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返回在</a:t>
            </a:r>
            <a:r>
              <a:rPr lang="en-US" altLang="zh-CN" sz="2000" smtClean="0">
                <a:solidFill>
                  <a:srgbClr val="0000FF"/>
                </a:solidFill>
                <a:ea typeface="仿宋" pitchFamily="49" charset="-122"/>
                <a:cs typeface="Times New Roman" pitchFamily="18" charset="0"/>
              </a:rPr>
              <a:t>M</a:t>
            </a:r>
            <a:r>
              <a:rPr lang="en-US" altLang="zh-CN" sz="2000" i="1" baseline="-25000" smtClean="0">
                <a:solidFill>
                  <a:srgbClr val="0000FF"/>
                </a:solidFill>
                <a:ea typeface="仿宋" pitchFamily="49" charset="-122"/>
                <a:cs typeface="Times New Roman" pitchFamily="18" charset="0"/>
              </a:rPr>
              <a:t>i</a:t>
            </a:r>
            <a:r>
              <a:rPr lang="en-US" altLang="zh-CN" sz="2000" baseline="-25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中每个集合元素末尾插入整数</a:t>
            </a:r>
            <a:r>
              <a:rPr lang="en-US" altLang="zh-CN" sz="2000" i="1"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的结果</a:t>
            </a:r>
            <a:endParaRPr lang="zh-CN" altLang="en-US" sz="2000" smtClean="0">
              <a:solidFill>
                <a:srgbClr val="0000FF"/>
              </a:solidFill>
              <a:ea typeface="仿宋" pitchFamily="49" charset="-122"/>
              <a:cs typeface="Times New Roman" pitchFamily="18" charset="0"/>
            </a:endParaRPr>
          </a:p>
        </p:txBody>
      </p:sp>
      <p:pic>
        <p:nvPicPr>
          <p:cNvPr id="84993" name="Picture 1"/>
          <p:cNvPicPr>
            <a:picLocks noChangeAspect="1" noChangeArrowheads="1"/>
          </p:cNvPicPr>
          <p:nvPr/>
        </p:nvPicPr>
        <p:blipFill>
          <a:blip r:embed="rId2" cstate="print"/>
          <a:srcRect/>
          <a:stretch>
            <a:fillRect/>
          </a:stretch>
        </p:blipFill>
        <p:spPr bwMode="auto">
          <a:xfrm>
            <a:off x="1428728" y="1500174"/>
            <a:ext cx="4076700" cy="723900"/>
          </a:xfrm>
          <a:prstGeom prst="rect">
            <a:avLst/>
          </a:prstGeom>
          <a:noFill/>
          <a:ln w="9525">
            <a:noFill/>
            <a:miter lim="800000"/>
            <a:headEnd/>
            <a:tailEnd/>
          </a:ln>
        </p:spPr>
      </p:pic>
      <p:sp>
        <p:nvSpPr>
          <p:cNvPr id="6" name="TextBox 5"/>
          <p:cNvSpPr txBox="1"/>
          <p:nvPr/>
        </p:nvSpPr>
        <p:spPr>
          <a:xfrm>
            <a:off x="714348" y="2643182"/>
            <a:ext cx="564360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这样求</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的幂集的递推关系如下：</a:t>
            </a:r>
          </a:p>
        </p:txBody>
      </p:sp>
      <p:sp>
        <p:nvSpPr>
          <p:cNvPr id="7" name="TextBox 6"/>
          <p:cNvSpPr txBox="1"/>
          <p:nvPr/>
        </p:nvSpPr>
        <p:spPr>
          <a:xfrm>
            <a:off x="928662" y="3357562"/>
            <a:ext cx="5929354" cy="7998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smtClean="0">
                <a:solidFill>
                  <a:srgbClr val="0000FF"/>
                </a:solidFill>
                <a:latin typeface="Times New Roman" pitchFamily="18" charset="0"/>
                <a:ea typeface="仿宋" pitchFamily="49" charset="-122"/>
                <a:cs typeface="Times New Roman" pitchFamily="18" charset="0"/>
              </a:rPr>
              <a:t>M</a:t>
            </a:r>
            <a:r>
              <a:rPr lang="en-US" altLang="zh-CN" sz="1800" baseline="-25000" smtClean="0">
                <a:solidFill>
                  <a:srgbClr val="0000FF"/>
                </a:solidFill>
                <a:latin typeface="Times New Roman" pitchFamily="18" charset="0"/>
                <a:ea typeface="仿宋" pitchFamily="49" charset="-122"/>
                <a:cs typeface="Times New Roman" pitchFamily="18" charset="0"/>
              </a:rPr>
              <a:t>1</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{1}}</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M</a:t>
            </a:r>
            <a:r>
              <a:rPr lang="en-US" altLang="zh-CN" sz="1800" i="1" baseline="-25000"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=M</a:t>
            </a:r>
            <a:r>
              <a:rPr lang="en-US" altLang="zh-CN" sz="1800" i="1" baseline="-25000" smtClean="0">
                <a:solidFill>
                  <a:srgbClr val="0000FF"/>
                </a:solidFill>
                <a:latin typeface="Times New Roman" pitchFamily="18" charset="0"/>
                <a:ea typeface="仿宋" pitchFamily="49" charset="-122"/>
                <a:cs typeface="Times New Roman" pitchFamily="18" charset="0"/>
              </a:rPr>
              <a:t>i</a:t>
            </a:r>
            <a:r>
              <a:rPr lang="en-US" altLang="zh-CN" sz="1800" baseline="-250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A</a:t>
            </a:r>
            <a:r>
              <a:rPr lang="en-US" altLang="zh-CN" sz="1800" i="1" baseline="-25000"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i</a:t>
            </a:r>
            <a:r>
              <a:rPr lang="en-US" altLang="zh-CN" sz="1800" smtClean="0">
                <a:solidFill>
                  <a:srgbClr val="00B0F0"/>
                </a:solidFill>
                <a:latin typeface="Times New Roman" pitchFamily="18" charset="0"/>
                <a:ea typeface="仿宋" pitchFamily="49" charset="-122"/>
                <a:cs typeface="Times New Roman" pitchFamily="18" charset="0"/>
              </a:rPr>
              <a:t>&gt;1</a:t>
            </a:r>
            <a:r>
              <a:rPr lang="zh-CN" altLang="zh-CN" sz="1800" smtClean="0">
                <a:solidFill>
                  <a:srgbClr val="00B0F0"/>
                </a:solidFill>
                <a:latin typeface="Times New Roman" pitchFamily="18" charset="0"/>
                <a:ea typeface="仿宋" pitchFamily="49" charset="-122"/>
                <a:cs typeface="Times New Roman" pitchFamily="18" charset="0"/>
              </a:rPr>
              <a:t>时</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72</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214290"/>
            <a:ext cx="8501122" cy="62752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vector&lt;vector&lt;int&gt;&gt; </a:t>
            </a:r>
            <a:r>
              <a:rPr lang="en-US" altLang="zh-CN" sz="1800" smtClean="0">
                <a:solidFill>
                  <a:srgbClr val="FF0000"/>
                </a:solidFill>
                <a:latin typeface="Times New Roman" pitchFamily="18" charset="0"/>
                <a:ea typeface="仿宋" pitchFamily="49" charset="-122"/>
                <a:cs typeface="Times New Roman" pitchFamily="18" charset="0"/>
              </a:rPr>
              <a:t>appendi</a:t>
            </a:r>
            <a:r>
              <a:rPr lang="en-US" altLang="zh-CN" sz="1800" smtClean="0">
                <a:solidFill>
                  <a:srgbClr val="0000FF"/>
                </a:solidFill>
                <a:latin typeface="Times New Roman" pitchFamily="18" charset="0"/>
                <a:ea typeface="仿宋" pitchFamily="49" charset="-122"/>
                <a:cs typeface="Times New Roman" pitchFamily="18" charset="0"/>
              </a:rPr>
              <a:t>(vector&lt;vector&lt;int&gt;&gt; Mi_1,int 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向</a:t>
            </a:r>
            <a:r>
              <a:rPr lang="en-US" altLang="zh-CN" sz="1800" smtClean="0">
                <a:solidFill>
                  <a:srgbClr val="00B0F0"/>
                </a:solidFill>
                <a:latin typeface="Times New Roman" pitchFamily="18" charset="0"/>
                <a:ea typeface="仿宋" pitchFamily="49" charset="-122"/>
                <a:cs typeface="Times New Roman" pitchFamily="18" charset="0"/>
              </a:rPr>
              <a:t>Mi_1</a:t>
            </a:r>
            <a:r>
              <a:rPr lang="zh-CN" altLang="zh-CN" sz="1800" smtClean="0">
                <a:solidFill>
                  <a:srgbClr val="00B0F0"/>
                </a:solidFill>
                <a:latin typeface="Times New Roman" pitchFamily="18" charset="0"/>
                <a:ea typeface="仿宋" pitchFamily="49" charset="-122"/>
                <a:cs typeface="Times New Roman" pitchFamily="18" charset="0"/>
              </a:rPr>
              <a:t>中每个集合元素末尾添加</a:t>
            </a:r>
            <a:r>
              <a:rPr lang="en-US" altLang="zh-CN" sz="1800" smtClean="0">
                <a:solidFill>
                  <a:srgbClr val="00B0F0"/>
                </a:solidFill>
                <a:latin typeface="Times New Roman" pitchFamily="18" charset="0"/>
                <a:ea typeface="仿宋" pitchFamily="49" charset="-122"/>
                <a:cs typeface="Times New Roman" pitchFamily="18" charset="0"/>
              </a:rPr>
              <a:t>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vector&lt;vector&lt;int&gt;&gt; Ai=Mi_1;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j=0;j&lt;Ai.size();j++)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Ai[j].push_back(i);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1800"/>
              </a:spcBef>
            </a:pPr>
            <a:r>
              <a:rPr lang="en-US" altLang="zh-CN" sz="1800" smtClean="0">
                <a:solidFill>
                  <a:srgbClr val="0000FF"/>
                </a:solidFill>
                <a:latin typeface="Times New Roman" pitchFamily="18" charset="0"/>
                <a:ea typeface="仿宋" pitchFamily="49" charset="-122"/>
                <a:cs typeface="Times New Roman" pitchFamily="18" charset="0"/>
              </a:rPr>
              <a:t>vector&lt;vector&lt;int&gt;&gt; </a:t>
            </a:r>
            <a:r>
              <a:rPr lang="en-US" altLang="zh-CN" sz="1800" smtClean="0">
                <a:solidFill>
                  <a:srgbClr val="FF0000"/>
                </a:solidFill>
                <a:latin typeface="Times New Roman" pitchFamily="18" charset="0"/>
                <a:ea typeface="仿宋" pitchFamily="49" charset="-122"/>
                <a:cs typeface="Times New Roman" pitchFamily="18" charset="0"/>
              </a:rPr>
              <a:t>subsets1</a:t>
            </a:r>
            <a:r>
              <a:rPr lang="en-US" altLang="zh-CN" sz="1800" smtClean="0">
                <a:solidFill>
                  <a:srgbClr val="0000FF"/>
                </a:solidFill>
                <a:latin typeface="Times New Roman" pitchFamily="18" charset="0"/>
                <a:ea typeface="仿宋" pitchFamily="49" charset="-122"/>
                <a:cs typeface="Times New Roman" pitchFamily="18" charset="0"/>
              </a:rPr>
              <a:t>(int 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迭代法：求</a:t>
            </a:r>
            <a:r>
              <a:rPr lang="en-US" altLang="zh-CN" sz="1800" smtClean="0">
                <a:solidFill>
                  <a:srgbClr val="00B0F0"/>
                </a:solidFill>
                <a:latin typeface="Times New Roman" pitchFamily="18" charset="0"/>
                <a:ea typeface="仿宋" pitchFamily="49" charset="-122"/>
                <a:cs typeface="Times New Roman" pitchFamily="18" charset="0"/>
              </a:rPr>
              <a:t>{1</a:t>
            </a:r>
            <a:r>
              <a:rPr lang="zh-CN" altLang="zh-CN" sz="1800" smtClean="0">
                <a:solidFill>
                  <a:srgbClr val="00B0F0"/>
                </a:solidFill>
                <a:latin typeface="Times New Roman" pitchFamily="18" charset="0"/>
                <a:ea typeface="仿宋" pitchFamily="49" charset="-122"/>
                <a:cs typeface="Times New Roman" pitchFamily="18" charset="0"/>
              </a:rPr>
              <a:t>～</a:t>
            </a:r>
            <a:r>
              <a:rPr lang="en-US" altLang="zh-CN" sz="1800" smtClean="0">
                <a:solidFill>
                  <a:srgbClr val="00B0F0"/>
                </a:solidFill>
                <a:latin typeface="Times New Roman" pitchFamily="18" charset="0"/>
                <a:ea typeface="仿宋" pitchFamily="49" charset="-122"/>
                <a:cs typeface="Times New Roman" pitchFamily="18" charset="0"/>
              </a:rPr>
              <a:t>n}</a:t>
            </a:r>
            <a:r>
              <a:rPr lang="zh-CN" altLang="zh-CN" sz="1800" smtClean="0">
                <a:solidFill>
                  <a:srgbClr val="00B0F0"/>
                </a:solidFill>
                <a:latin typeface="Times New Roman" pitchFamily="18" charset="0"/>
                <a:ea typeface="仿宋" pitchFamily="49" charset="-122"/>
                <a:cs typeface="Times New Roman" pitchFamily="18" charset="0"/>
              </a:rPr>
              <a:t>的幂集</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vector&lt;vector&lt;int&gt;&gt; Mi;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存放</a:t>
            </a:r>
            <a:r>
              <a:rPr lang="en-US" altLang="zh-CN" sz="1800" smtClean="0">
                <a:solidFill>
                  <a:srgbClr val="00B0F0"/>
                </a:solidFill>
                <a:latin typeface="Times New Roman" pitchFamily="18" charset="0"/>
                <a:ea typeface="仿宋" pitchFamily="49" charset="-122"/>
                <a:cs typeface="Times New Roman" pitchFamily="18" charset="0"/>
              </a:rPr>
              <a:t>{1</a:t>
            </a:r>
            <a:r>
              <a:rPr lang="zh-CN" altLang="zh-CN" sz="1800" smtClean="0">
                <a:solidFill>
                  <a:srgbClr val="00B0F0"/>
                </a:solidFill>
                <a:latin typeface="Times New Roman" pitchFamily="18" charset="0"/>
                <a:ea typeface="仿宋" pitchFamily="49" charset="-122"/>
                <a:cs typeface="Times New Roman" pitchFamily="18" charset="0"/>
              </a:rPr>
              <a:t>～</a:t>
            </a:r>
            <a:r>
              <a:rPr lang="en-US" altLang="zh-CN" sz="1800" smtClean="0">
                <a:solidFill>
                  <a:srgbClr val="00B0F0"/>
                </a:solidFill>
                <a:latin typeface="Times New Roman" pitchFamily="18" charset="0"/>
                <a:ea typeface="仿宋" pitchFamily="49" charset="-122"/>
                <a:cs typeface="Times New Roman" pitchFamily="18" charset="0"/>
              </a:rPr>
              <a:t>n}</a:t>
            </a:r>
            <a:r>
              <a:rPr lang="zh-CN" altLang="zh-CN" sz="1800" smtClean="0">
                <a:solidFill>
                  <a:srgbClr val="00B0F0"/>
                </a:solidFill>
                <a:latin typeface="Times New Roman" pitchFamily="18" charset="0"/>
                <a:ea typeface="仿宋" pitchFamily="49" charset="-122"/>
                <a:cs typeface="Times New Roman" pitchFamily="18" charset="0"/>
              </a:rPr>
              <a:t>的幂集</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vector&lt;vector&lt;int&gt;&gt; Mi_1={{},{1}};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初始时存放</a:t>
            </a:r>
            <a:r>
              <a:rPr lang="en-US" altLang="zh-CN" sz="1800" smtClean="0">
                <a:solidFill>
                  <a:srgbClr val="00B0F0"/>
                </a:solidFill>
                <a:latin typeface="Times New Roman" pitchFamily="18" charset="0"/>
                <a:ea typeface="仿宋" pitchFamily="49" charset="-122"/>
                <a:cs typeface="Times New Roman" pitchFamily="18" charset="0"/>
              </a:rPr>
              <a:t>M1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if(n==1) return Mi_1;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处理特殊情况</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i=2;i&lt;=n;i++)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迭代循环</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vector&lt;vector&lt;int&gt;&gt; Ai=</a:t>
            </a:r>
            <a:r>
              <a:rPr lang="en-US" altLang="zh-CN" sz="1800" smtClean="0">
                <a:solidFill>
                  <a:srgbClr val="FF0000"/>
                </a:solidFill>
                <a:latin typeface="Times New Roman" pitchFamily="18" charset="0"/>
                <a:ea typeface="仿宋" pitchFamily="49" charset="-122"/>
                <a:cs typeface="Times New Roman" pitchFamily="18" charset="0"/>
              </a:rPr>
              <a:t>appendi</a:t>
            </a:r>
            <a:r>
              <a:rPr lang="en-US" altLang="zh-CN" sz="1800" smtClean="0">
                <a:solidFill>
                  <a:srgbClr val="0000FF"/>
                </a:solidFill>
                <a:latin typeface="Times New Roman" pitchFamily="18" charset="0"/>
                <a:ea typeface="仿宋" pitchFamily="49" charset="-122"/>
                <a:cs typeface="Times New Roman" pitchFamily="18" charset="0"/>
              </a:rPr>
              <a:t>(Mi_1,i);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Mi=Mi_1;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j=0;j&lt;Ai.size();j++)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将</a:t>
            </a:r>
            <a:r>
              <a:rPr lang="en-US" altLang="zh-CN" sz="1800" smtClean="0">
                <a:solidFill>
                  <a:srgbClr val="00B0F0"/>
                </a:solidFill>
                <a:latin typeface="Times New Roman" pitchFamily="18" charset="0"/>
                <a:ea typeface="仿宋" pitchFamily="49" charset="-122"/>
                <a:cs typeface="Times New Roman" pitchFamily="18" charset="0"/>
              </a:rPr>
              <a:t>Ai</a:t>
            </a:r>
            <a:r>
              <a:rPr lang="zh-CN" altLang="zh-CN" sz="1800" smtClean="0">
                <a:solidFill>
                  <a:srgbClr val="00B0F0"/>
                </a:solidFill>
                <a:latin typeface="Times New Roman" pitchFamily="18" charset="0"/>
                <a:ea typeface="仿宋" pitchFamily="49" charset="-122"/>
                <a:cs typeface="Times New Roman" pitchFamily="18" charset="0"/>
              </a:rPr>
              <a:t>所有集合元素添加到</a:t>
            </a:r>
            <a:r>
              <a:rPr lang="en-US" altLang="zh-CN" sz="1800" smtClean="0">
                <a:solidFill>
                  <a:srgbClr val="00B0F0"/>
                </a:solidFill>
                <a:latin typeface="Times New Roman" pitchFamily="18" charset="0"/>
                <a:ea typeface="仿宋" pitchFamily="49" charset="-122"/>
                <a:cs typeface="Times New Roman" pitchFamily="18" charset="0"/>
              </a:rPr>
              <a:t>Mi</a:t>
            </a:r>
            <a:r>
              <a:rPr lang="zh-CN" altLang="zh-CN" sz="1800" smtClean="0">
                <a:solidFill>
                  <a:srgbClr val="00B0F0"/>
                </a:solidFill>
                <a:latin typeface="Times New Roman" pitchFamily="18" charset="0"/>
                <a:ea typeface="仿宋" pitchFamily="49" charset="-122"/>
                <a:cs typeface="Times New Roman" pitchFamily="18" charset="0"/>
              </a:rPr>
              <a:t>中</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Mi.push_back(Ai[j]);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Mi_1=Mi;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新值取代旧值</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Mi;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73</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285728"/>
            <a:ext cx="471490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ea typeface="微软雅黑" pitchFamily="34" charset="-122"/>
              </a:rPr>
              <a:t>3.3.4</a:t>
            </a:r>
            <a:r>
              <a:rPr lang="zh-CN" altLang="zh-CN" smtClean="0">
                <a:ea typeface="微软雅黑" pitchFamily="34" charset="-122"/>
              </a:rPr>
              <a:t>实战—子集（</a:t>
            </a:r>
            <a:r>
              <a:rPr lang="pt-BR" altLang="zh-CN" smtClean="0">
                <a:ea typeface="微软雅黑" pitchFamily="34" charset="-122"/>
              </a:rPr>
              <a:t>LeetCode78</a:t>
            </a:r>
            <a:r>
              <a:rPr lang="zh-CN" altLang="zh-CN" smtClean="0">
                <a:ea typeface="微软雅黑" pitchFamily="34" charset="-122"/>
              </a:rPr>
              <a:t>）</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5" name="TextBox 4"/>
          <p:cNvSpPr txBox="1"/>
          <p:nvPr/>
        </p:nvSpPr>
        <p:spPr>
          <a:xfrm>
            <a:off x="500034" y="1071546"/>
            <a:ext cx="7786742" cy="393707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给定一个整数数组</a:t>
            </a:r>
            <a:r>
              <a:rPr lang="en-US" altLang="zh-CN" sz="2000" smtClean="0">
                <a:solidFill>
                  <a:srgbClr val="0000FF"/>
                </a:solidFill>
                <a:latin typeface="Times New Roman" pitchFamily="18" charset="0"/>
                <a:ea typeface="楷体" pitchFamily="49" charset="-122"/>
                <a:cs typeface="Times New Roman" pitchFamily="18" charset="0"/>
              </a:rPr>
              <a:t> nums</a:t>
            </a:r>
            <a:r>
              <a:rPr lang="zh-CN" altLang="zh-CN" sz="2000" smtClean="0">
                <a:solidFill>
                  <a:srgbClr val="0000FF"/>
                </a:solidFill>
                <a:latin typeface="Times New Roman" pitchFamily="18" charset="0"/>
                <a:ea typeface="楷体" pitchFamily="49" charset="-122"/>
                <a:cs typeface="Times New Roman" pitchFamily="18" charset="0"/>
              </a:rPr>
              <a:t>，长度范围是</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10</a:t>
            </a:r>
            <a:r>
              <a:rPr lang="zh-CN" altLang="zh-CN" sz="2000" smtClean="0">
                <a:solidFill>
                  <a:srgbClr val="0000FF"/>
                </a:solidFill>
                <a:latin typeface="Times New Roman" pitchFamily="18" charset="0"/>
                <a:ea typeface="楷体" pitchFamily="49" charset="-122"/>
                <a:cs typeface="Times New Roman" pitchFamily="18" charset="0"/>
              </a:rPr>
              <a:t>，其中所有元素互不相同。求该数组所有可能的子集（幂集），结果中不能包含重复的子集，可以按任意顺序返回幂集。</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例如， </a:t>
            </a:r>
            <a:r>
              <a:rPr lang="en-US" altLang="zh-CN" sz="2000" smtClean="0">
                <a:solidFill>
                  <a:srgbClr val="0000FF"/>
                </a:solidFill>
                <a:latin typeface="Times New Roman" pitchFamily="18" charset="0"/>
                <a:ea typeface="楷体" pitchFamily="49" charset="-122"/>
                <a:cs typeface="Times New Roman" pitchFamily="18" charset="0"/>
              </a:rPr>
              <a:t>nums=[1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，结果为</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spcAft>
                <a:spcPts val="600"/>
              </a:spcAft>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要求设计如下成员函数：</a:t>
            </a:r>
          </a:p>
          <a:p>
            <a:pPr lvl="1" algn="l">
              <a:lnSpc>
                <a:spcPts val="2600"/>
              </a:lnSpc>
              <a:spcBef>
                <a:spcPts val="0"/>
              </a:spcBef>
            </a:pPr>
            <a:r>
              <a:rPr lang="en-US" altLang="zh-CN" sz="1800" smtClean="0">
                <a:solidFill>
                  <a:srgbClr val="006600"/>
                </a:solidFill>
                <a:latin typeface="Times New Roman" pitchFamily="18" charset="0"/>
                <a:ea typeface="楷体" pitchFamily="49" charset="-122"/>
                <a:cs typeface="Times New Roman" pitchFamily="18" charset="0"/>
              </a:rPr>
              <a:t>class Solution {</a:t>
            </a:r>
            <a:endParaRPr lang="zh-CN" altLang="zh-CN" sz="1800" smtClean="0">
              <a:solidFill>
                <a:srgbClr val="006600"/>
              </a:solidFill>
              <a:latin typeface="Times New Roman" pitchFamily="18" charset="0"/>
              <a:ea typeface="楷体" pitchFamily="49" charset="-122"/>
              <a:cs typeface="Times New Roman" pitchFamily="18" charset="0"/>
            </a:endParaRPr>
          </a:p>
          <a:p>
            <a:pPr lvl="1" algn="l">
              <a:lnSpc>
                <a:spcPts val="2600"/>
              </a:lnSpc>
              <a:spcBef>
                <a:spcPts val="0"/>
              </a:spcBef>
            </a:pPr>
            <a:r>
              <a:rPr lang="en-US" altLang="zh-CN" sz="1800" smtClean="0">
                <a:solidFill>
                  <a:srgbClr val="006600"/>
                </a:solidFill>
                <a:latin typeface="Times New Roman" pitchFamily="18" charset="0"/>
                <a:ea typeface="楷体" pitchFamily="49" charset="-122"/>
                <a:cs typeface="Times New Roman" pitchFamily="18" charset="0"/>
              </a:rPr>
              <a:t>public:</a:t>
            </a:r>
            <a:endParaRPr lang="zh-CN" altLang="zh-CN" sz="1800" smtClean="0">
              <a:solidFill>
                <a:srgbClr val="006600"/>
              </a:solidFill>
              <a:latin typeface="Times New Roman" pitchFamily="18" charset="0"/>
              <a:ea typeface="楷体" pitchFamily="49" charset="-122"/>
              <a:cs typeface="Times New Roman" pitchFamily="18" charset="0"/>
            </a:endParaRPr>
          </a:p>
          <a:p>
            <a:pPr lvl="1" algn="l">
              <a:lnSpc>
                <a:spcPts val="2600"/>
              </a:lnSpc>
              <a:spcBef>
                <a:spcPts val="0"/>
              </a:spcBef>
            </a:pPr>
            <a:r>
              <a:rPr lang="en-US" altLang="zh-CN" sz="1800" smtClean="0">
                <a:solidFill>
                  <a:srgbClr val="006600"/>
                </a:solidFill>
                <a:latin typeface="Times New Roman" pitchFamily="18" charset="0"/>
                <a:ea typeface="楷体" pitchFamily="49" charset="-122"/>
                <a:cs typeface="Times New Roman" pitchFamily="18" charset="0"/>
              </a:rPr>
              <a:t>    vector&lt;vector&lt;int&gt;&gt; subsets(vector&lt;int&gt;&amp; nums) {   }</a:t>
            </a:r>
            <a:endParaRPr lang="zh-CN" altLang="zh-CN" sz="1800" smtClean="0">
              <a:solidFill>
                <a:srgbClr val="006600"/>
              </a:solidFill>
              <a:latin typeface="Times New Roman" pitchFamily="18" charset="0"/>
              <a:ea typeface="楷体" pitchFamily="49" charset="-122"/>
              <a:cs typeface="Times New Roman" pitchFamily="18" charset="0"/>
            </a:endParaRPr>
          </a:p>
          <a:p>
            <a:pPr lvl="1" algn="l">
              <a:lnSpc>
                <a:spcPts val="2600"/>
              </a:lnSpc>
              <a:spcBef>
                <a:spcPts val="0"/>
              </a:spcBef>
            </a:pPr>
            <a:r>
              <a:rPr lang="en-US" altLang="zh-CN" sz="1800" smtClean="0">
                <a:solidFill>
                  <a:srgbClr val="006600"/>
                </a:solidFill>
                <a:latin typeface="Times New Roman" pitchFamily="18" charset="0"/>
                <a:ea typeface="楷体" pitchFamily="49" charset="-122"/>
                <a:cs typeface="Times New Roman" pitchFamily="18" charset="0"/>
              </a:rPr>
              <a:t>};</a:t>
            </a:r>
            <a:endParaRPr lang="zh-CN" altLang="zh-CN" sz="1800">
              <a:solidFill>
                <a:srgbClr val="006600"/>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74</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357158" y="1000108"/>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6" name="TextBox 5"/>
          <p:cNvSpPr txBox="1"/>
          <p:nvPr/>
        </p:nvSpPr>
        <p:spPr>
          <a:xfrm>
            <a:off x="1071538" y="1000108"/>
            <a:ext cx="300039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求</a:t>
            </a:r>
            <a:r>
              <a:rPr lang="en-US" altLang="zh-CN" sz="2000" smtClean="0">
                <a:solidFill>
                  <a:srgbClr val="0000FF"/>
                </a:solidFill>
                <a:ea typeface="仿宋" pitchFamily="49" charset="-122"/>
                <a:cs typeface="Times New Roman" pitchFamily="18" charset="0"/>
              </a:rPr>
              <a:t>nums[0..</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的幂集。</a:t>
            </a:r>
            <a:endParaRPr lang="zh-CN" altLang="en-US" sz="2000" smtClean="0">
              <a:solidFill>
                <a:srgbClr val="0000FF"/>
              </a:solidFill>
              <a:ea typeface="仿宋" pitchFamily="49" charset="-122"/>
              <a:cs typeface="Times New Roman" pitchFamily="18" charset="0"/>
            </a:endParaRPr>
          </a:p>
        </p:txBody>
      </p:sp>
      <p:pic>
        <p:nvPicPr>
          <p:cNvPr id="81921" name="Picture 1"/>
          <p:cNvPicPr>
            <a:picLocks noChangeAspect="1" noChangeArrowheads="1"/>
          </p:cNvPicPr>
          <p:nvPr/>
        </p:nvPicPr>
        <p:blipFill>
          <a:blip r:embed="rId2" cstate="print"/>
          <a:srcRect/>
          <a:stretch>
            <a:fillRect/>
          </a:stretch>
        </p:blipFill>
        <p:spPr bwMode="auto">
          <a:xfrm>
            <a:off x="1214414" y="1571612"/>
            <a:ext cx="5467350" cy="847725"/>
          </a:xfrm>
          <a:prstGeom prst="rect">
            <a:avLst/>
          </a:prstGeom>
          <a:noFill/>
          <a:ln w="9525">
            <a:noFill/>
            <a:miter lim="800000"/>
            <a:headEnd/>
            <a:tailEnd/>
          </a:ln>
        </p:spPr>
      </p:pic>
      <p:sp>
        <p:nvSpPr>
          <p:cNvPr id="8" name="TextBox 7"/>
          <p:cNvSpPr txBox="1"/>
          <p:nvPr/>
        </p:nvSpPr>
        <p:spPr>
          <a:xfrm>
            <a:off x="714348" y="2643182"/>
            <a:ext cx="564360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求</a:t>
            </a:r>
            <a:r>
              <a:rPr lang="en-US" altLang="zh-CN" sz="2000" smtClean="0">
                <a:solidFill>
                  <a:srgbClr val="0000FF"/>
                </a:solidFill>
                <a:ea typeface="仿宋" pitchFamily="49" charset="-122"/>
                <a:cs typeface="Times New Roman" pitchFamily="18" charset="0"/>
              </a:rPr>
              <a:t>nums</a:t>
            </a:r>
            <a:r>
              <a:rPr lang="zh-CN" altLang="zh-CN" sz="2000" smtClean="0">
                <a:solidFill>
                  <a:srgbClr val="0000FF"/>
                </a:solidFill>
                <a:ea typeface="仿宋" pitchFamily="49" charset="-122"/>
                <a:cs typeface="Times New Roman" pitchFamily="18" charset="0"/>
              </a:rPr>
              <a:t>的幂集的递推关系如下：</a:t>
            </a:r>
          </a:p>
        </p:txBody>
      </p:sp>
      <p:sp>
        <p:nvSpPr>
          <p:cNvPr id="9" name="TextBox 8"/>
          <p:cNvSpPr txBox="1"/>
          <p:nvPr/>
        </p:nvSpPr>
        <p:spPr>
          <a:xfrm>
            <a:off x="928662" y="3357562"/>
            <a:ext cx="5929354" cy="7998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i="1" smtClean="0">
                <a:solidFill>
                  <a:srgbClr val="0000FF"/>
                </a:solidFill>
                <a:latin typeface="Times New Roman" pitchFamily="18" charset="0"/>
                <a:ea typeface="仿宋" pitchFamily="49" charset="-122"/>
                <a:cs typeface="Times New Roman" pitchFamily="18" charset="0"/>
              </a:rPr>
              <a:t>M</a:t>
            </a:r>
            <a:r>
              <a:rPr lang="en-US" altLang="zh-CN" sz="1800" baseline="-25000" smtClean="0">
                <a:solidFill>
                  <a:srgbClr val="0000FF"/>
                </a:solidFill>
                <a:latin typeface="Times New Roman" pitchFamily="18" charset="0"/>
                <a:ea typeface="仿宋" pitchFamily="49" charset="-122"/>
                <a:cs typeface="Times New Roman" pitchFamily="18" charset="0"/>
              </a:rPr>
              <a:t>1</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{nums[0]}}</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i="1" smtClean="0">
                <a:solidFill>
                  <a:srgbClr val="0000FF"/>
                </a:solidFill>
                <a:latin typeface="Times New Roman" pitchFamily="18" charset="0"/>
                <a:ea typeface="仿宋" pitchFamily="49" charset="-122"/>
                <a:cs typeface="Times New Roman" pitchFamily="18" charset="0"/>
              </a:rPr>
              <a:t>M</a:t>
            </a:r>
            <a:r>
              <a:rPr lang="en-US" altLang="zh-CN" sz="1800" i="1" baseline="-25000"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M</a:t>
            </a:r>
            <a:r>
              <a:rPr lang="en-US" altLang="zh-CN" sz="1800" i="1" baseline="-25000" smtClean="0">
                <a:solidFill>
                  <a:srgbClr val="0000FF"/>
                </a:solidFill>
                <a:latin typeface="Times New Roman" pitchFamily="18" charset="0"/>
                <a:ea typeface="仿宋" pitchFamily="49" charset="-122"/>
                <a:cs typeface="Times New Roman" pitchFamily="18" charset="0"/>
              </a:rPr>
              <a:t>i</a:t>
            </a:r>
            <a:r>
              <a:rPr lang="en-US" altLang="zh-CN" sz="1800" baseline="-250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A</a:t>
            </a:r>
            <a:r>
              <a:rPr lang="en-US" altLang="zh-CN" sz="1800" i="1" baseline="-25000" smtClean="0">
                <a:solidFill>
                  <a:srgbClr val="0000FF"/>
                </a:solidFill>
                <a:latin typeface="Times New Roman" pitchFamily="18" charset="0"/>
                <a:ea typeface="仿宋" pitchFamily="49" charset="-122"/>
                <a:cs typeface="Times New Roman" pitchFamily="18" charset="0"/>
              </a:rPr>
              <a:t>i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i</a:t>
            </a:r>
            <a:r>
              <a:rPr lang="en-US" altLang="zh-CN" sz="1800" smtClean="0">
                <a:solidFill>
                  <a:srgbClr val="00B0F0"/>
                </a:solidFill>
                <a:latin typeface="Times New Roman" pitchFamily="18" charset="0"/>
                <a:ea typeface="仿宋" pitchFamily="49" charset="-122"/>
                <a:cs typeface="Times New Roman" pitchFamily="18" charset="0"/>
              </a:rPr>
              <a:t>&gt;0</a:t>
            </a:r>
            <a:r>
              <a:rPr lang="zh-CN" altLang="zh-CN" sz="1800" smtClean="0">
                <a:solidFill>
                  <a:srgbClr val="00B0F0"/>
                </a:solidFill>
                <a:latin typeface="Times New Roman" pitchFamily="18" charset="0"/>
                <a:ea typeface="仿宋" pitchFamily="49" charset="-122"/>
                <a:cs typeface="Times New Roman" pitchFamily="18" charset="0"/>
              </a:rPr>
              <a:t>时</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75</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214290"/>
            <a:ext cx="8715436" cy="51083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class Solution {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迭代法：求</a:t>
            </a:r>
            <a:r>
              <a:rPr lang="en-US" altLang="zh-CN" sz="1800" smtClean="0">
                <a:solidFill>
                  <a:srgbClr val="00B0F0"/>
                </a:solidFill>
                <a:latin typeface="Times New Roman" pitchFamily="18" charset="0"/>
                <a:ea typeface="仿宋" pitchFamily="49" charset="-122"/>
                <a:cs typeface="Times New Roman" pitchFamily="18" charset="0"/>
              </a:rPr>
              <a:t>nums</a:t>
            </a:r>
            <a:r>
              <a:rPr lang="zh-CN" altLang="zh-CN" sz="1800" smtClean="0">
                <a:solidFill>
                  <a:srgbClr val="00B0F0"/>
                </a:solidFill>
                <a:latin typeface="Times New Roman" pitchFamily="18" charset="0"/>
                <a:ea typeface="仿宋" pitchFamily="49" charset="-122"/>
                <a:cs typeface="Times New Roman" pitchFamily="18" charset="0"/>
              </a:rPr>
              <a:t>的幂集</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public:</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vector&lt;vector&lt;int&gt;&gt; </a:t>
            </a:r>
            <a:r>
              <a:rPr lang="en-US" altLang="zh-CN" sz="1800" smtClean="0">
                <a:solidFill>
                  <a:srgbClr val="FF0000"/>
                </a:solidFill>
                <a:latin typeface="Times New Roman" pitchFamily="18" charset="0"/>
                <a:ea typeface="仿宋" pitchFamily="49" charset="-122"/>
                <a:cs typeface="Times New Roman" pitchFamily="18" charset="0"/>
              </a:rPr>
              <a:t>subsets</a:t>
            </a:r>
            <a:r>
              <a:rPr lang="en-US" altLang="zh-CN" sz="1800" smtClean="0">
                <a:solidFill>
                  <a:srgbClr val="0000FF"/>
                </a:solidFill>
                <a:latin typeface="Times New Roman" pitchFamily="18" charset="0"/>
                <a:ea typeface="仿宋" pitchFamily="49" charset="-122"/>
                <a:cs typeface="Times New Roman" pitchFamily="18" charset="0"/>
              </a:rPr>
              <a:t>(vector&lt;int&gt;&amp; nums)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vector&lt;vector&lt;int&gt;&gt; Mi;        		</a:t>
            </a:r>
            <a:r>
              <a:rPr lang="en-US" altLang="zh-CN" sz="1800" smtClean="0">
                <a:solidFill>
                  <a:srgbClr val="00B0F0"/>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存放幂集</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vector&lt;vector&lt;int&gt;&gt; Mi_1={{},{nums[0]}};  </a:t>
            </a:r>
            <a:r>
              <a:rPr lang="en-US" altLang="zh-CN" sz="1800" smtClean="0">
                <a:solidFill>
                  <a:srgbClr val="00B0F0"/>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存放</a:t>
            </a:r>
            <a:r>
              <a:rPr lang="en-US" altLang="zh-CN" sz="1800" smtClean="0">
                <a:solidFill>
                  <a:srgbClr val="00B0F0"/>
                </a:solidFill>
                <a:latin typeface="Times New Roman" pitchFamily="18" charset="0"/>
                <a:ea typeface="仿宋" pitchFamily="49" charset="-122"/>
                <a:cs typeface="Times New Roman" pitchFamily="18" charset="0"/>
              </a:rPr>
              <a:t>M1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if(nums.size()==1) return Mi_1;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处理特殊情况</a:t>
            </a:r>
          </a:p>
          <a:p>
            <a:pPr algn="l" defTabSz="360000">
              <a:lnSpc>
                <a:spcPts val="25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for(int i=1;i&lt;nums.size();i++)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vector&lt;vector&lt;int&gt;&gt; Ai=</a:t>
            </a:r>
            <a:r>
              <a:rPr lang="en-US" altLang="zh-CN" sz="1800" smtClean="0">
                <a:solidFill>
                  <a:srgbClr val="FF0000"/>
                </a:solidFill>
                <a:latin typeface="Times New Roman" pitchFamily="18" charset="0"/>
                <a:ea typeface="仿宋" pitchFamily="49" charset="-122"/>
                <a:cs typeface="Times New Roman" pitchFamily="18" charset="0"/>
              </a:rPr>
              <a:t>appendi</a:t>
            </a:r>
            <a:r>
              <a:rPr lang="en-US" altLang="zh-CN" sz="1800" smtClean="0">
                <a:solidFill>
                  <a:srgbClr val="0000FF"/>
                </a:solidFill>
                <a:latin typeface="Times New Roman" pitchFamily="18" charset="0"/>
                <a:ea typeface="仿宋" pitchFamily="49" charset="-122"/>
                <a:cs typeface="Times New Roman" pitchFamily="18" charset="0"/>
              </a:rPr>
              <a:t>(Mi_1,nums[i]);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Mi=Mi_1;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j=0;j&lt;Ai.size();j++)       	</a:t>
            </a:r>
            <a:r>
              <a:rPr lang="en-US" altLang="zh-CN" sz="1800" smtClean="0">
                <a:solidFill>
                  <a:srgbClr val="00B0F0"/>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将</a:t>
            </a:r>
            <a:r>
              <a:rPr lang="en-US" altLang="zh-CN" sz="1800" smtClean="0">
                <a:solidFill>
                  <a:srgbClr val="00B0F0"/>
                </a:solidFill>
                <a:latin typeface="Times New Roman" pitchFamily="18" charset="0"/>
                <a:ea typeface="仿宋" pitchFamily="49" charset="-122"/>
                <a:cs typeface="Times New Roman" pitchFamily="18" charset="0"/>
              </a:rPr>
              <a:t>Ai</a:t>
            </a:r>
            <a:r>
              <a:rPr lang="zh-CN" altLang="zh-CN" sz="1800" smtClean="0">
                <a:solidFill>
                  <a:srgbClr val="00B0F0"/>
                </a:solidFill>
                <a:latin typeface="Times New Roman" pitchFamily="18" charset="0"/>
                <a:ea typeface="仿宋" pitchFamily="49" charset="-122"/>
                <a:cs typeface="Times New Roman" pitchFamily="18" charset="0"/>
              </a:rPr>
              <a:t>所有集合元素添加到</a:t>
            </a:r>
            <a:r>
              <a:rPr lang="en-US" altLang="zh-CN" sz="1800" smtClean="0">
                <a:solidFill>
                  <a:srgbClr val="00B0F0"/>
                </a:solidFill>
                <a:latin typeface="Times New Roman" pitchFamily="18" charset="0"/>
                <a:ea typeface="仿宋" pitchFamily="49" charset="-122"/>
                <a:cs typeface="Times New Roman" pitchFamily="18" charset="0"/>
              </a:rPr>
              <a:t>Mi</a:t>
            </a:r>
            <a:r>
              <a:rPr lang="zh-CN" altLang="zh-CN" sz="1800" smtClean="0">
                <a:solidFill>
                  <a:srgbClr val="00B0F0"/>
                </a:solidFill>
                <a:latin typeface="Times New Roman" pitchFamily="18" charset="0"/>
                <a:ea typeface="仿宋" pitchFamily="49" charset="-122"/>
                <a:cs typeface="Times New Roman" pitchFamily="18" charset="0"/>
              </a:rPr>
              <a:t>中</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Mi.push_back(Ai[j]);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Mi_1=Mi;</a:t>
            </a:r>
            <a:endParaRPr lang="zh-CN" altLang="zh-CN" sz="1800" smtClean="0">
              <a:solidFill>
                <a:srgbClr val="00660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Mi;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76</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571480"/>
            <a:ext cx="8501122" cy="30179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vector&lt;vector&lt;int&gt;&gt; </a:t>
            </a:r>
            <a:r>
              <a:rPr lang="en-US" altLang="zh-CN" sz="1800" smtClean="0">
                <a:solidFill>
                  <a:srgbClr val="FF0000"/>
                </a:solidFill>
                <a:latin typeface="Times New Roman" pitchFamily="18" charset="0"/>
                <a:ea typeface="仿宋" pitchFamily="49" charset="-122"/>
                <a:cs typeface="Times New Roman" pitchFamily="18" charset="0"/>
              </a:rPr>
              <a:t>appendi</a:t>
            </a:r>
            <a:r>
              <a:rPr lang="en-US" altLang="zh-CN" sz="1800" smtClean="0">
                <a:solidFill>
                  <a:srgbClr val="0000FF"/>
                </a:solidFill>
                <a:latin typeface="Times New Roman" pitchFamily="18" charset="0"/>
                <a:ea typeface="仿宋" pitchFamily="49" charset="-122"/>
                <a:cs typeface="Times New Roman" pitchFamily="18" charset="0"/>
              </a:rPr>
              <a:t>(vector&lt;vector&lt;int&gt;&gt; Mi_1,int e)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1800" smtClean="0">
                <a:solidFill>
                  <a:srgbClr val="00B0F0"/>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向</a:t>
            </a:r>
            <a:r>
              <a:rPr lang="en-US" altLang="zh-CN" sz="1800" smtClean="0">
                <a:solidFill>
                  <a:srgbClr val="00B0F0"/>
                </a:solidFill>
                <a:latin typeface="Times New Roman" pitchFamily="18" charset="0"/>
                <a:ea typeface="仿宋" pitchFamily="49" charset="-122"/>
                <a:cs typeface="Times New Roman" pitchFamily="18" charset="0"/>
              </a:rPr>
              <a:t>Mi_1</a:t>
            </a:r>
            <a:r>
              <a:rPr lang="zh-CN" altLang="zh-CN" sz="1800" smtClean="0">
                <a:solidFill>
                  <a:srgbClr val="00B0F0"/>
                </a:solidFill>
                <a:latin typeface="Times New Roman" pitchFamily="18" charset="0"/>
                <a:ea typeface="仿宋" pitchFamily="49" charset="-122"/>
                <a:cs typeface="Times New Roman" pitchFamily="18" charset="0"/>
              </a:rPr>
              <a:t>中每个集合元素末尾添加</a:t>
            </a:r>
            <a:r>
              <a:rPr lang="en-US" altLang="zh-CN" sz="1800" smtClean="0">
                <a:solidFill>
                  <a:srgbClr val="00B0F0"/>
                </a:solidFill>
                <a:latin typeface="Times New Roman" pitchFamily="18" charset="0"/>
                <a:ea typeface="仿宋" pitchFamily="49" charset="-122"/>
                <a:cs typeface="Times New Roman" pitchFamily="18" charset="0"/>
              </a:rPr>
              <a:t>e</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vector&lt;vector&lt;int&gt;&gt; Ai=Mi_1;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j=0;j&lt;Ai.size();j++)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Ai[j].push_back(e);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Ai;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8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77</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8" name="Rectangle 5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 name="TextBox 62"/>
          <p:cNvSpPr txBox="1"/>
          <p:nvPr/>
        </p:nvSpPr>
        <p:spPr>
          <a:xfrm>
            <a:off x="357158" y="785794"/>
            <a:ext cx="785818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ea typeface="仿宋" pitchFamily="49" charset="-122"/>
                <a:cs typeface="Times New Roman" pitchFamily="18" charset="0"/>
              </a:rPr>
              <a:t>优化</a:t>
            </a:r>
            <a:r>
              <a:rPr lang="zh-CN" altLang="en-US"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鸡的只数最多为</a:t>
            </a:r>
            <a:r>
              <a:rPr lang="en-US" altLang="zh-CN" sz="2000" smtClean="0">
                <a:solidFill>
                  <a:srgbClr val="0000FF"/>
                </a:solidFill>
                <a:ea typeface="仿宋" pitchFamily="49" charset="-122"/>
                <a:cs typeface="Times New Roman" pitchFamily="18" charset="0"/>
              </a:rPr>
              <a:t>min(a</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b/2)</a:t>
            </a:r>
            <a:r>
              <a:rPr lang="zh-CN" altLang="zh-CN" sz="2000" smtClean="0">
                <a:solidFill>
                  <a:srgbClr val="0000FF"/>
                </a:solidFill>
                <a:ea typeface="仿宋" pitchFamily="49" charset="-122"/>
                <a:cs typeface="Times New Roman" pitchFamily="18" charset="0"/>
              </a:rPr>
              <a:t>，兔的只数最多为</a:t>
            </a:r>
            <a:r>
              <a:rPr lang="en-US" altLang="zh-CN" sz="2000" smtClean="0">
                <a:solidFill>
                  <a:srgbClr val="0000FF"/>
                </a:solidFill>
                <a:ea typeface="仿宋" pitchFamily="49" charset="-122"/>
                <a:cs typeface="Times New Roman" pitchFamily="18" charset="0"/>
              </a:rPr>
              <a:t>min(a</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b/4)</a:t>
            </a:r>
            <a:endParaRPr lang="zh-CN" altLang="en-US" sz="2000" smtClean="0">
              <a:solidFill>
                <a:srgbClr val="0000FF"/>
              </a:solidFill>
              <a:ea typeface="仿宋" pitchFamily="49" charset="-122"/>
              <a:cs typeface="Times New Roman" pitchFamily="18" charset="0"/>
            </a:endParaRPr>
          </a:p>
        </p:txBody>
      </p:sp>
      <p:sp>
        <p:nvSpPr>
          <p:cNvPr id="64" name="TextBox 63"/>
          <p:cNvSpPr txBox="1"/>
          <p:nvPr/>
        </p:nvSpPr>
        <p:spPr>
          <a:xfrm>
            <a:off x="785786" y="1714488"/>
            <a:ext cx="4714908" cy="24623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solve2</a:t>
            </a:r>
            <a:r>
              <a:rPr lang="en-US" altLang="zh-CN" sz="1800" smtClean="0">
                <a:solidFill>
                  <a:srgbClr val="0000FF"/>
                </a:solidFill>
                <a:latin typeface="Times New Roman" pitchFamily="18" charset="0"/>
                <a:ea typeface="仿宋" pitchFamily="49" charset="-122"/>
                <a:cs typeface="Times New Roman" pitchFamily="18" charset="0"/>
              </a:rPr>
              <a:t>(int a,int b)</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x=0;x&lt;=min(a,b/2);x++)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y=0;y&lt;=min(a,b/4);y++)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a:t>
            </a:r>
            <a:r>
              <a:rPr lang="en-US" altLang="zh-CN" sz="1800" smtClean="0">
                <a:solidFill>
                  <a:srgbClr val="FF00FF"/>
                </a:solidFill>
                <a:latin typeface="Times New Roman" pitchFamily="18" charset="0"/>
                <a:ea typeface="仿宋" pitchFamily="49" charset="-122"/>
                <a:cs typeface="Times New Roman" pitchFamily="18" charset="0"/>
              </a:rPr>
              <a:t>x+y==a &amp;&amp; 2*x+4*y==b</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printf("x=%d,y=%d\n",x,y);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8</a:t>
            </a:fld>
            <a:r>
              <a:rPr lang="en-US" altLang="zh-CN" smtClean="0"/>
              <a:t>/77</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8" name="Rectangle 5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65"/>
          <p:cNvGrpSpPr/>
          <p:nvPr/>
        </p:nvGrpSpPr>
        <p:grpSpPr>
          <a:xfrm>
            <a:off x="785786" y="1071546"/>
            <a:ext cx="6524836" cy="3063470"/>
            <a:chOff x="794151" y="3643314"/>
            <a:chExt cx="6524836" cy="3063470"/>
          </a:xfrm>
        </p:grpSpPr>
        <p:sp>
          <p:nvSpPr>
            <p:cNvPr id="35896" name="Rectangle 56"/>
            <p:cNvSpPr>
              <a:spLocks noChangeArrowheads="1"/>
            </p:cNvSpPr>
            <p:nvPr/>
          </p:nvSpPr>
          <p:spPr bwMode="auto">
            <a:xfrm>
              <a:off x="2931453" y="4300967"/>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5895" name="Rectangle 55"/>
            <p:cNvSpPr>
              <a:spLocks noChangeArrowheads="1"/>
            </p:cNvSpPr>
            <p:nvPr/>
          </p:nvSpPr>
          <p:spPr bwMode="auto">
            <a:xfrm>
              <a:off x="3569298" y="4300967"/>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5894" name="Rectangle 54"/>
            <p:cNvSpPr>
              <a:spLocks noChangeArrowheads="1"/>
            </p:cNvSpPr>
            <p:nvPr/>
          </p:nvSpPr>
          <p:spPr bwMode="auto">
            <a:xfrm>
              <a:off x="4313798" y="4106494"/>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35893" name="Rectangle 53"/>
            <p:cNvSpPr>
              <a:spLocks noChangeArrowheads="1"/>
            </p:cNvSpPr>
            <p:nvPr/>
          </p:nvSpPr>
          <p:spPr bwMode="auto">
            <a:xfrm>
              <a:off x="2511103" y="4106494"/>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5892" name="Rectangle 52"/>
            <p:cNvSpPr>
              <a:spLocks noChangeArrowheads="1"/>
            </p:cNvSpPr>
            <p:nvPr/>
          </p:nvSpPr>
          <p:spPr bwMode="auto">
            <a:xfrm>
              <a:off x="941587" y="5287969"/>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5891" name="Rectangle 51"/>
            <p:cNvSpPr>
              <a:spLocks noChangeArrowheads="1"/>
            </p:cNvSpPr>
            <p:nvPr/>
          </p:nvSpPr>
          <p:spPr bwMode="auto">
            <a:xfrm>
              <a:off x="1220775" y="5425982"/>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5890" name="Rectangle 50"/>
            <p:cNvSpPr>
              <a:spLocks noChangeArrowheads="1"/>
            </p:cNvSpPr>
            <p:nvPr/>
          </p:nvSpPr>
          <p:spPr bwMode="auto">
            <a:xfrm>
              <a:off x="1735233" y="5338155"/>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5889" name="Oval 49"/>
            <p:cNvSpPr>
              <a:spLocks noChangeArrowheads="1"/>
            </p:cNvSpPr>
            <p:nvPr/>
          </p:nvSpPr>
          <p:spPr bwMode="auto">
            <a:xfrm>
              <a:off x="3291156" y="3643314"/>
              <a:ext cx="326242" cy="3554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88" name="Oval 48"/>
            <p:cNvSpPr>
              <a:spLocks noChangeArrowheads="1"/>
            </p:cNvSpPr>
            <p:nvPr/>
          </p:nvSpPr>
          <p:spPr bwMode="auto">
            <a:xfrm>
              <a:off x="1263647" y="4932481"/>
              <a:ext cx="326242" cy="3554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87" name="AutoShape 47"/>
            <p:cNvSpPr>
              <a:spLocks noChangeShapeType="1"/>
            </p:cNvSpPr>
            <p:nvPr/>
          </p:nvSpPr>
          <p:spPr bwMode="auto">
            <a:xfrm flipH="1">
              <a:off x="1541789" y="3946525"/>
              <a:ext cx="1797467" cy="10382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86" name="Oval 46"/>
            <p:cNvSpPr>
              <a:spLocks noChangeArrowheads="1"/>
            </p:cNvSpPr>
            <p:nvPr/>
          </p:nvSpPr>
          <p:spPr bwMode="auto">
            <a:xfrm>
              <a:off x="794151"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35885" name="Oval 45"/>
            <p:cNvSpPr>
              <a:spLocks noChangeArrowheads="1"/>
            </p:cNvSpPr>
            <p:nvPr/>
          </p:nvSpPr>
          <p:spPr bwMode="auto">
            <a:xfrm>
              <a:off x="1252144"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5883" name="AutoShape 43"/>
            <p:cNvSpPr>
              <a:spLocks noChangeShapeType="1"/>
            </p:cNvSpPr>
            <p:nvPr/>
          </p:nvSpPr>
          <p:spPr bwMode="auto">
            <a:xfrm flipH="1">
              <a:off x="957272" y="5235691"/>
              <a:ext cx="354474" cy="62628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82" name="AutoShape 42"/>
            <p:cNvSpPr>
              <a:spLocks noChangeShapeType="1"/>
            </p:cNvSpPr>
            <p:nvPr/>
          </p:nvSpPr>
          <p:spPr bwMode="auto">
            <a:xfrm flipH="1">
              <a:off x="1415265" y="5287969"/>
              <a:ext cx="11502" cy="57400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81" name="AutoShape 41"/>
            <p:cNvSpPr>
              <a:spLocks noChangeShapeType="1"/>
            </p:cNvSpPr>
            <p:nvPr/>
          </p:nvSpPr>
          <p:spPr bwMode="auto">
            <a:xfrm>
              <a:off x="1541789" y="5235691"/>
              <a:ext cx="317877" cy="62628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80" name="Rectangle 40"/>
            <p:cNvSpPr>
              <a:spLocks noChangeArrowheads="1"/>
            </p:cNvSpPr>
            <p:nvPr/>
          </p:nvSpPr>
          <p:spPr bwMode="auto">
            <a:xfrm>
              <a:off x="2340663" y="5322472"/>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5879" name="Rectangle 39"/>
            <p:cNvSpPr>
              <a:spLocks noChangeArrowheads="1"/>
            </p:cNvSpPr>
            <p:nvPr/>
          </p:nvSpPr>
          <p:spPr bwMode="auto">
            <a:xfrm>
              <a:off x="2601029" y="5422845"/>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5878" name="Rectangle 38"/>
            <p:cNvSpPr>
              <a:spLocks noChangeArrowheads="1"/>
            </p:cNvSpPr>
            <p:nvPr/>
          </p:nvSpPr>
          <p:spPr bwMode="auto">
            <a:xfrm>
              <a:off x="3068433" y="5363249"/>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5877" name="Oval 37"/>
            <p:cNvSpPr>
              <a:spLocks noChangeArrowheads="1"/>
            </p:cNvSpPr>
            <p:nvPr/>
          </p:nvSpPr>
          <p:spPr bwMode="auto">
            <a:xfrm>
              <a:off x="2615668" y="4929344"/>
              <a:ext cx="326242" cy="3554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76" name="Oval 36"/>
            <p:cNvSpPr>
              <a:spLocks noChangeArrowheads="1"/>
            </p:cNvSpPr>
            <p:nvPr/>
          </p:nvSpPr>
          <p:spPr bwMode="auto">
            <a:xfrm>
              <a:off x="2164994"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5875" name="Oval 35"/>
            <p:cNvSpPr>
              <a:spLocks noChangeArrowheads="1"/>
            </p:cNvSpPr>
            <p:nvPr/>
          </p:nvSpPr>
          <p:spPr bwMode="auto">
            <a:xfrm>
              <a:off x="2594755"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5874" name="Oval 34"/>
            <p:cNvSpPr>
              <a:spLocks noChangeArrowheads="1"/>
            </p:cNvSpPr>
            <p:nvPr/>
          </p:nvSpPr>
          <p:spPr bwMode="auto">
            <a:xfrm>
              <a:off x="3010922"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5873" name="AutoShape 33"/>
            <p:cNvSpPr>
              <a:spLocks noChangeShapeType="1"/>
            </p:cNvSpPr>
            <p:nvPr/>
          </p:nvSpPr>
          <p:spPr bwMode="auto">
            <a:xfrm flipH="1">
              <a:off x="2299883" y="5232555"/>
              <a:ext cx="363885" cy="6325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72" name="AutoShape 32"/>
            <p:cNvSpPr>
              <a:spLocks noChangeShapeType="1"/>
            </p:cNvSpPr>
            <p:nvPr/>
          </p:nvSpPr>
          <p:spPr bwMode="auto">
            <a:xfrm flipH="1">
              <a:off x="2757876" y="5284832"/>
              <a:ext cx="20913" cy="57714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71" name="AutoShape 31"/>
            <p:cNvSpPr>
              <a:spLocks noChangeShapeType="1"/>
            </p:cNvSpPr>
            <p:nvPr/>
          </p:nvSpPr>
          <p:spPr bwMode="auto">
            <a:xfrm>
              <a:off x="2893810" y="5232555"/>
              <a:ext cx="280233" cy="62942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70" name="Rectangle 30"/>
            <p:cNvSpPr>
              <a:spLocks noChangeArrowheads="1"/>
            </p:cNvSpPr>
            <p:nvPr/>
          </p:nvSpPr>
          <p:spPr bwMode="auto">
            <a:xfrm>
              <a:off x="3714643" y="5284832"/>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5869" name="Rectangle 29"/>
            <p:cNvSpPr>
              <a:spLocks noChangeArrowheads="1"/>
            </p:cNvSpPr>
            <p:nvPr/>
          </p:nvSpPr>
          <p:spPr bwMode="auto">
            <a:xfrm>
              <a:off x="3946776" y="5422845"/>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5868" name="Rectangle 28"/>
            <p:cNvSpPr>
              <a:spLocks noChangeArrowheads="1"/>
            </p:cNvSpPr>
            <p:nvPr/>
          </p:nvSpPr>
          <p:spPr bwMode="auto">
            <a:xfrm>
              <a:off x="4357715" y="5231509"/>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5867" name="Oval 27"/>
            <p:cNvSpPr>
              <a:spLocks noChangeArrowheads="1"/>
            </p:cNvSpPr>
            <p:nvPr/>
          </p:nvSpPr>
          <p:spPr bwMode="auto">
            <a:xfrm>
              <a:off x="3961415" y="4929344"/>
              <a:ext cx="326242" cy="3554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66" name="Oval 26"/>
            <p:cNvSpPr>
              <a:spLocks noChangeArrowheads="1"/>
            </p:cNvSpPr>
            <p:nvPr/>
          </p:nvSpPr>
          <p:spPr bwMode="auto">
            <a:xfrm>
              <a:off x="3463687"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5865" name="Oval 25"/>
            <p:cNvSpPr>
              <a:spLocks noChangeArrowheads="1"/>
            </p:cNvSpPr>
            <p:nvPr/>
          </p:nvSpPr>
          <p:spPr bwMode="auto">
            <a:xfrm>
              <a:off x="3921681" y="5861977"/>
              <a:ext cx="326242" cy="3554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64" name="Oval 24"/>
            <p:cNvSpPr>
              <a:spLocks noChangeArrowheads="1"/>
            </p:cNvSpPr>
            <p:nvPr/>
          </p:nvSpPr>
          <p:spPr bwMode="auto">
            <a:xfrm>
              <a:off x="4356670"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5863" name="AutoShape 23"/>
            <p:cNvSpPr>
              <a:spLocks noChangeShapeType="1"/>
            </p:cNvSpPr>
            <p:nvPr/>
          </p:nvSpPr>
          <p:spPr bwMode="auto">
            <a:xfrm flipH="1">
              <a:off x="3626808" y="5232555"/>
              <a:ext cx="382707" cy="62942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62" name="AutoShape 22"/>
            <p:cNvSpPr>
              <a:spLocks noChangeShapeType="1"/>
            </p:cNvSpPr>
            <p:nvPr/>
          </p:nvSpPr>
          <p:spPr bwMode="auto">
            <a:xfrm flipH="1">
              <a:off x="4084802" y="5284832"/>
              <a:ext cx="39735" cy="57714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61" name="AutoShape 21"/>
            <p:cNvSpPr>
              <a:spLocks noChangeShapeType="1"/>
            </p:cNvSpPr>
            <p:nvPr/>
          </p:nvSpPr>
          <p:spPr bwMode="auto">
            <a:xfrm>
              <a:off x="4239557" y="5232555"/>
              <a:ext cx="280233" cy="62942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60" name="Rectangle 20"/>
            <p:cNvSpPr>
              <a:spLocks noChangeArrowheads="1"/>
            </p:cNvSpPr>
            <p:nvPr/>
          </p:nvSpPr>
          <p:spPr bwMode="auto">
            <a:xfrm>
              <a:off x="4991377" y="5319335"/>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35859" name="Rectangle 19"/>
            <p:cNvSpPr>
              <a:spLocks noChangeArrowheads="1"/>
            </p:cNvSpPr>
            <p:nvPr/>
          </p:nvSpPr>
          <p:spPr bwMode="auto">
            <a:xfrm>
              <a:off x="5289387" y="5419709"/>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35858" name="Rectangle 18"/>
            <p:cNvSpPr>
              <a:spLocks noChangeArrowheads="1"/>
            </p:cNvSpPr>
            <p:nvPr/>
          </p:nvSpPr>
          <p:spPr bwMode="auto">
            <a:xfrm>
              <a:off x="5728558" y="5275422"/>
              <a:ext cx="175669"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35857" name="Oval 17"/>
            <p:cNvSpPr>
              <a:spLocks noChangeArrowheads="1"/>
            </p:cNvSpPr>
            <p:nvPr/>
          </p:nvSpPr>
          <p:spPr bwMode="auto">
            <a:xfrm>
              <a:off x="5285204" y="4926208"/>
              <a:ext cx="326242" cy="3554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56" name="Oval 16"/>
            <p:cNvSpPr>
              <a:spLocks noChangeArrowheads="1"/>
            </p:cNvSpPr>
            <p:nvPr/>
          </p:nvSpPr>
          <p:spPr bwMode="auto">
            <a:xfrm>
              <a:off x="4843941"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5855" name="Oval 15"/>
            <p:cNvSpPr>
              <a:spLocks noChangeArrowheads="1"/>
            </p:cNvSpPr>
            <p:nvPr/>
          </p:nvSpPr>
          <p:spPr bwMode="auto">
            <a:xfrm>
              <a:off x="5301934"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5854" name="Oval 14"/>
            <p:cNvSpPr>
              <a:spLocks noChangeArrowheads="1"/>
            </p:cNvSpPr>
            <p:nvPr/>
          </p:nvSpPr>
          <p:spPr bwMode="auto">
            <a:xfrm>
              <a:off x="5755745" y="5861977"/>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35853" name="AutoShape 13"/>
            <p:cNvSpPr>
              <a:spLocks noChangeShapeType="1"/>
            </p:cNvSpPr>
            <p:nvPr/>
          </p:nvSpPr>
          <p:spPr bwMode="auto">
            <a:xfrm flipH="1">
              <a:off x="5007062" y="5229418"/>
              <a:ext cx="326242" cy="6325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52" name="AutoShape 12"/>
            <p:cNvSpPr>
              <a:spLocks noChangeShapeType="1"/>
            </p:cNvSpPr>
            <p:nvPr/>
          </p:nvSpPr>
          <p:spPr bwMode="auto">
            <a:xfrm>
              <a:off x="5448325" y="5281696"/>
              <a:ext cx="16730" cy="58028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51" name="AutoShape 11"/>
            <p:cNvSpPr>
              <a:spLocks noChangeShapeType="1"/>
            </p:cNvSpPr>
            <p:nvPr/>
          </p:nvSpPr>
          <p:spPr bwMode="auto">
            <a:xfrm>
              <a:off x="5563346" y="5229418"/>
              <a:ext cx="355520" cy="6325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50" name="AutoShape 10"/>
            <p:cNvSpPr>
              <a:spLocks noChangeShapeType="1"/>
            </p:cNvSpPr>
            <p:nvPr/>
          </p:nvSpPr>
          <p:spPr bwMode="auto">
            <a:xfrm>
              <a:off x="3569298" y="3946525"/>
              <a:ext cx="1764006" cy="103196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49" name="AutoShape 9"/>
            <p:cNvSpPr>
              <a:spLocks noChangeShapeType="1"/>
            </p:cNvSpPr>
            <p:nvPr/>
          </p:nvSpPr>
          <p:spPr bwMode="auto">
            <a:xfrm flipH="1">
              <a:off x="2778789" y="3998802"/>
              <a:ext cx="628434" cy="93054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48" name="AutoShape 8"/>
            <p:cNvSpPr>
              <a:spLocks noChangeShapeType="1"/>
            </p:cNvSpPr>
            <p:nvPr/>
          </p:nvSpPr>
          <p:spPr bwMode="auto">
            <a:xfrm>
              <a:off x="3501331" y="3989392"/>
              <a:ext cx="623205" cy="93995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sp>
          <p:nvSpPr>
            <p:cNvPr id="35847" name="Rectangle 7"/>
            <p:cNvSpPr>
              <a:spLocks noChangeArrowheads="1"/>
            </p:cNvSpPr>
            <p:nvPr/>
          </p:nvSpPr>
          <p:spPr bwMode="auto">
            <a:xfrm>
              <a:off x="6110219" y="4172364"/>
              <a:ext cx="1208768"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x</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的可能取值</a:t>
              </a:r>
            </a:p>
          </p:txBody>
        </p:sp>
        <p:sp>
          <p:nvSpPr>
            <p:cNvPr id="35846" name="Rectangle 6"/>
            <p:cNvSpPr>
              <a:spLocks noChangeArrowheads="1"/>
            </p:cNvSpPr>
            <p:nvPr/>
          </p:nvSpPr>
          <p:spPr bwMode="auto">
            <a:xfrm>
              <a:off x="6081987" y="5281696"/>
              <a:ext cx="1208768" cy="267662"/>
            </a:xfrm>
            <a:prstGeom prst="rect">
              <a:avLst/>
            </a:prstGeom>
            <a:solidFill>
              <a:srgbClr val="FFFFFF"/>
            </a:solidFill>
            <a:ln w="9525">
              <a:noFill/>
              <a:miter lim="800000"/>
              <a:headEnd/>
              <a:tailEnd/>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ea typeface="仿宋" pitchFamily="49" charset="-122"/>
                  <a:cs typeface="Times New Roman" pitchFamily="18" charset="0"/>
                </a:rPr>
                <a:t>y</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rPr>
                <a:t>的可能取值</a:t>
              </a:r>
            </a:p>
          </p:txBody>
        </p:sp>
        <p:sp>
          <p:nvSpPr>
            <p:cNvPr id="35845" name="Rectangle 5"/>
            <p:cNvSpPr>
              <a:spLocks noChangeArrowheads="1"/>
            </p:cNvSpPr>
            <p:nvPr/>
          </p:nvSpPr>
          <p:spPr bwMode="auto">
            <a:xfrm>
              <a:off x="3678044" y="6439122"/>
              <a:ext cx="965393" cy="267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满足条件</a:t>
              </a:r>
            </a:p>
          </p:txBody>
        </p:sp>
        <p:sp>
          <p:nvSpPr>
            <p:cNvPr id="35844" name="AutoShape 4"/>
            <p:cNvSpPr>
              <a:spLocks noChangeShapeType="1"/>
            </p:cNvSpPr>
            <p:nvPr/>
          </p:nvSpPr>
          <p:spPr bwMode="auto">
            <a:xfrm flipV="1">
              <a:off x="4077482" y="6239422"/>
              <a:ext cx="1046" cy="237340"/>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ea typeface="仿宋" pitchFamily="49" charset="-122"/>
                <a:cs typeface="Times New Roman" pitchFamily="18" charset="0"/>
              </a:endParaRPr>
            </a:p>
          </p:txBody>
        </p:sp>
      </p:grpSp>
      <p:sp>
        <p:nvSpPr>
          <p:cNvPr id="65" name="TextBox 64"/>
          <p:cNvSpPr txBox="1"/>
          <p:nvPr/>
        </p:nvSpPr>
        <p:spPr>
          <a:xfrm>
            <a:off x="214282" y="428604"/>
            <a:ext cx="81439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以</a:t>
            </a:r>
            <a:r>
              <a:rPr lang="en-US" altLang="zh-CN" sz="2000" i="1" smtClean="0">
                <a:solidFill>
                  <a:srgbClr val="0000FF"/>
                </a:solidFill>
                <a:ea typeface="仿宋" pitchFamily="49" charset="-122"/>
                <a:cs typeface="Times New Roman" pitchFamily="18" charset="0"/>
              </a:rPr>
              <a:t>a</a:t>
            </a:r>
            <a:r>
              <a:rPr lang="en-US" altLang="zh-CN" sz="2000" smtClean="0">
                <a:solidFill>
                  <a:srgbClr val="0000FF"/>
                </a:solidFill>
                <a:ea typeface="仿宋" pitchFamily="49" charset="-122"/>
                <a:cs typeface="Times New Roman" pitchFamily="18" charset="0"/>
              </a:rPr>
              <a:t>=3</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b</a:t>
            </a:r>
            <a:r>
              <a:rPr lang="en-US" altLang="zh-CN" sz="2000" smtClean="0">
                <a:solidFill>
                  <a:srgbClr val="0000FF"/>
                </a:solidFill>
                <a:ea typeface="仿宋" pitchFamily="49" charset="-122"/>
                <a:cs typeface="Times New Roman" pitchFamily="18" charset="0"/>
              </a:rPr>
              <a:t>=8</a:t>
            </a:r>
            <a:r>
              <a:rPr lang="zh-CN" altLang="zh-CN" sz="2000" smtClean="0">
                <a:solidFill>
                  <a:srgbClr val="0000FF"/>
                </a:solidFill>
                <a:ea typeface="仿宋" pitchFamily="49" charset="-122"/>
                <a:cs typeface="Times New Roman" pitchFamily="18" charset="0"/>
              </a:rPr>
              <a:t>为例，</a:t>
            </a:r>
            <a:r>
              <a:rPr lang="en-US" altLang="zh-CN" sz="2000" i="1" smtClean="0">
                <a:solidFill>
                  <a:srgbClr val="0000FF"/>
                </a:solidFill>
                <a:ea typeface="仿宋" pitchFamily="49" charset="-122"/>
                <a:cs typeface="Times New Roman" pitchFamily="18" charset="0"/>
              </a:rPr>
              <a:t>x</a:t>
            </a:r>
            <a:r>
              <a:rPr lang="zh-CN" altLang="zh-CN" sz="2000" smtClean="0">
                <a:solidFill>
                  <a:srgbClr val="0000FF"/>
                </a:solidFill>
                <a:ea typeface="仿宋" pitchFamily="49" charset="-122"/>
                <a:cs typeface="Times New Roman" pitchFamily="18" charset="0"/>
              </a:rPr>
              <a:t>的取值范围是</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3</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y</a:t>
            </a:r>
            <a:r>
              <a:rPr lang="zh-CN" altLang="zh-CN" sz="2000" smtClean="0">
                <a:solidFill>
                  <a:srgbClr val="0000FF"/>
                </a:solidFill>
                <a:ea typeface="仿宋" pitchFamily="49" charset="-122"/>
                <a:cs typeface="Times New Roman" pitchFamily="18" charset="0"/>
              </a:rPr>
              <a:t>的取值范围是</a:t>
            </a:r>
            <a:r>
              <a:rPr lang="en-US" altLang="zh-CN" sz="2000" smtClean="0">
                <a:solidFill>
                  <a:srgbClr val="0000FF"/>
                </a:solidFill>
                <a:ea typeface="仿宋" pitchFamily="49" charset="-122"/>
                <a:cs typeface="Times New Roman" pitchFamily="18" charset="0"/>
              </a:rPr>
              <a:t>0</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a:t>
            </a:r>
            <a:endParaRPr lang="zh-CN" altLang="en-US" sz="2000" smtClean="0">
              <a:solidFill>
                <a:srgbClr val="0000FF"/>
              </a:solidFill>
              <a:ea typeface="仿宋" pitchFamily="49" charset="-122"/>
              <a:cs typeface="Times New Roman" pitchFamily="18" charset="0"/>
            </a:endParaRPr>
          </a:p>
        </p:txBody>
      </p:sp>
      <p:sp>
        <p:nvSpPr>
          <p:cNvPr id="66" name="TextBox 65"/>
          <p:cNvSpPr txBox="1"/>
          <p:nvPr/>
        </p:nvSpPr>
        <p:spPr>
          <a:xfrm>
            <a:off x="2571736" y="4429132"/>
            <a:ext cx="200026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共</a:t>
            </a:r>
            <a:r>
              <a:rPr lang="en-US" altLang="zh-CN" sz="2000" smtClean="0">
                <a:solidFill>
                  <a:srgbClr val="0000FF"/>
                </a:solidFill>
                <a:ea typeface="仿宋" pitchFamily="49" charset="-122"/>
                <a:cs typeface="Times New Roman" pitchFamily="18" charset="0"/>
              </a:rPr>
              <a:t>17</a:t>
            </a:r>
            <a:r>
              <a:rPr lang="zh-CN" altLang="zh-CN" sz="2000" smtClean="0">
                <a:solidFill>
                  <a:srgbClr val="0000FF"/>
                </a:solidFill>
                <a:ea typeface="仿宋" pitchFamily="49" charset="-122"/>
                <a:cs typeface="Times New Roman" pitchFamily="18" charset="0"/>
              </a:rPr>
              <a:t>个结点</a:t>
            </a:r>
            <a:r>
              <a:rPr lang="zh-CN" altLang="en-US" sz="2000" smtClean="0">
                <a:solidFill>
                  <a:srgbClr val="0000FF"/>
                </a:solidFill>
                <a:ea typeface="仿宋" pitchFamily="49" charset="-122"/>
                <a:cs typeface="Times New Roman" pitchFamily="18" charset="0"/>
              </a:rPr>
              <a:t>！</a:t>
            </a:r>
          </a:p>
        </p:txBody>
      </p:sp>
      <p:sp>
        <p:nvSpPr>
          <p:cNvPr id="67" name="TextBox 66"/>
          <p:cNvSpPr txBox="1"/>
          <p:nvPr/>
        </p:nvSpPr>
        <p:spPr>
          <a:xfrm>
            <a:off x="928662" y="5357826"/>
            <a:ext cx="7500990" cy="70788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zh-CN" altLang="zh-CN" sz="2000" smtClean="0">
                <a:solidFill>
                  <a:srgbClr val="0000FF"/>
                </a:solidFill>
                <a:ea typeface="楷体" pitchFamily="49" charset="-122"/>
                <a:cs typeface="Times New Roman" pitchFamily="18" charset="0"/>
              </a:rPr>
              <a:t>尽管穷举法算法通常性能较差，但可以以它为基础进行优化继而得到高性能的算法，优化的关键是能够找出求解问题的优化点</a:t>
            </a:r>
            <a:r>
              <a:rPr lang="zh-CN" altLang="en-US" sz="2000" smtClean="0">
                <a:solidFill>
                  <a:srgbClr val="0000FF"/>
                </a:solidFill>
                <a:ea typeface="楷体" pitchFamily="49" charset="-122"/>
                <a:cs typeface="Times New Roman" pitchFamily="18" charset="0"/>
              </a:rPr>
              <a:t>！</a:t>
            </a:r>
          </a:p>
        </p:txBody>
      </p:sp>
      <p:pic>
        <p:nvPicPr>
          <p:cNvPr id="68" name="Picture 5"/>
          <p:cNvPicPr>
            <a:picLocks noChangeAspect="1" noChangeArrowheads="1"/>
          </p:cNvPicPr>
          <p:nvPr/>
        </p:nvPicPr>
        <p:blipFill>
          <a:blip r:embed="rId2" cstate="print"/>
          <a:srcRect/>
          <a:stretch>
            <a:fillRect/>
          </a:stretch>
        </p:blipFill>
        <p:spPr bwMode="auto">
          <a:xfrm>
            <a:off x="214282" y="5357826"/>
            <a:ext cx="675755" cy="571503"/>
          </a:xfrm>
          <a:prstGeom prst="rect">
            <a:avLst/>
          </a:prstGeom>
          <a:noFill/>
          <a:ln w="9525">
            <a:noFill/>
            <a:miter lim="800000"/>
            <a:headEnd/>
            <a:tailEnd/>
          </a:ln>
        </p:spPr>
      </p:pic>
      <p:sp>
        <p:nvSpPr>
          <p:cNvPr id="70" name="Oval 36"/>
          <p:cNvSpPr>
            <a:spLocks noChangeArrowheads="1"/>
          </p:cNvSpPr>
          <p:nvPr/>
        </p:nvSpPr>
        <p:spPr bwMode="auto">
          <a:xfrm>
            <a:off x="1714480" y="3287826"/>
            <a:ext cx="326242" cy="355488"/>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仿宋" pitchFamily="49"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63" name="灯片编号占位符 62"/>
          <p:cNvSpPr>
            <a:spLocks noGrp="1"/>
          </p:cNvSpPr>
          <p:nvPr>
            <p:ph type="sldNum" sz="quarter" idx="12"/>
          </p:nvPr>
        </p:nvSpPr>
        <p:spPr/>
        <p:txBody>
          <a:bodyPr/>
          <a:lstStyle/>
          <a:p>
            <a:fld id="{7AF016A1-9F15-429F-9EFD-84004B73C732}" type="slidenum">
              <a:rPr lang="en-US" altLang="zh-CN" smtClean="0"/>
              <a:pPr/>
              <a:t>9</a:t>
            </a:fld>
            <a:r>
              <a:rPr lang="en-US" altLang="zh-CN" smtClean="0"/>
              <a:t>/77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楷体"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4242</TotalTime>
  <Words>6184</Words>
  <Application>Microsoft Office PowerPoint</Application>
  <PresentationFormat>全屏显示(4:3)</PresentationFormat>
  <Paragraphs>931</Paragraphs>
  <Slides>77</Slides>
  <Notes>4</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1776</cp:revision>
  <dcterms:created xsi:type="dcterms:W3CDTF">2004-03-31T23:50:14Z</dcterms:created>
  <dcterms:modified xsi:type="dcterms:W3CDTF">2022-09-21T00:31:40Z</dcterms:modified>
</cp:coreProperties>
</file>