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63"/>
  </p:notesMasterIdLst>
  <p:handoutMasterIdLst>
    <p:handoutMasterId r:id="rId64"/>
  </p:handoutMasterIdLst>
  <p:sldIdLst>
    <p:sldId id="522" r:id="rId2"/>
    <p:sldId id="365" r:id="rId3"/>
    <p:sldId id="366" r:id="rId4"/>
    <p:sldId id="655" r:id="rId5"/>
    <p:sldId id="615" r:id="rId6"/>
    <p:sldId id="372" r:id="rId7"/>
    <p:sldId id="656" r:id="rId8"/>
    <p:sldId id="368" r:id="rId9"/>
    <p:sldId id="371" r:id="rId10"/>
    <p:sldId id="657" r:id="rId11"/>
    <p:sldId id="658" r:id="rId12"/>
    <p:sldId id="727" r:id="rId13"/>
    <p:sldId id="728" r:id="rId14"/>
    <p:sldId id="659" r:id="rId15"/>
    <p:sldId id="729" r:id="rId16"/>
    <p:sldId id="660" r:id="rId17"/>
    <p:sldId id="730" r:id="rId18"/>
    <p:sldId id="661" r:id="rId19"/>
    <p:sldId id="744" r:id="rId20"/>
    <p:sldId id="745" r:id="rId21"/>
    <p:sldId id="746" r:id="rId22"/>
    <p:sldId id="747" r:id="rId23"/>
    <p:sldId id="662" r:id="rId24"/>
    <p:sldId id="732" r:id="rId25"/>
    <p:sldId id="663" r:id="rId26"/>
    <p:sldId id="664" r:id="rId27"/>
    <p:sldId id="666" r:id="rId28"/>
    <p:sldId id="731" r:id="rId29"/>
    <p:sldId id="665" r:id="rId30"/>
    <p:sldId id="733" r:id="rId31"/>
    <p:sldId id="667" r:id="rId32"/>
    <p:sldId id="687" r:id="rId33"/>
    <p:sldId id="668" r:id="rId34"/>
    <p:sldId id="734" r:id="rId35"/>
    <p:sldId id="735" r:id="rId36"/>
    <p:sldId id="736" r:id="rId37"/>
    <p:sldId id="669" r:id="rId38"/>
    <p:sldId id="670" r:id="rId39"/>
    <p:sldId id="737" r:id="rId40"/>
    <p:sldId id="688" r:id="rId41"/>
    <p:sldId id="671" r:id="rId42"/>
    <p:sldId id="672" r:id="rId43"/>
    <p:sldId id="738" r:id="rId44"/>
    <p:sldId id="739" r:id="rId45"/>
    <p:sldId id="674" r:id="rId46"/>
    <p:sldId id="701" r:id="rId47"/>
    <p:sldId id="740" r:id="rId48"/>
    <p:sldId id="741" r:id="rId49"/>
    <p:sldId id="742" r:id="rId50"/>
    <p:sldId id="743" r:id="rId51"/>
    <p:sldId id="702" r:id="rId52"/>
    <p:sldId id="748" r:id="rId53"/>
    <p:sldId id="749" r:id="rId54"/>
    <p:sldId id="750" r:id="rId55"/>
    <p:sldId id="751" r:id="rId56"/>
    <p:sldId id="752" r:id="rId57"/>
    <p:sldId id="753" r:id="rId58"/>
    <p:sldId id="689" r:id="rId59"/>
    <p:sldId id="690" r:id="rId60"/>
    <p:sldId id="770" r:id="rId61"/>
    <p:sldId id="771" r:id="rId62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3300"/>
    <a:srgbClr val="006600"/>
    <a:srgbClr val="FF00FF"/>
    <a:srgbClr val="0000FF"/>
    <a:srgbClr val="FF3399"/>
    <a:srgbClr val="339933"/>
    <a:srgbClr val="000000"/>
    <a:srgbClr val="3333FF"/>
    <a:srgbClr val="6600CC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84" d="100"/>
          <a:sy n="84" d="100"/>
        </p:scale>
        <p:origin x="-5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14546" y="428604"/>
            <a:ext cx="3786214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   分治法</a:t>
            </a:r>
            <a:endParaRPr lang="zh-CN" altLang="en-US" sz="320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500430" y="1857364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4.1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分治法概述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3500430" y="2561861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4.2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求解排列问题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79"/>
          <p:cNvGrpSpPr>
            <a:grpSpLocks/>
          </p:cNvGrpSpPr>
          <p:nvPr/>
        </p:nvGrpSpPr>
        <p:grpSpPr bwMode="auto">
          <a:xfrm>
            <a:off x="911802" y="2465448"/>
            <a:ext cx="2160000" cy="2177998"/>
            <a:chOff x="6379728" y="2488774"/>
            <a:chExt cx="2513016" cy="2533955"/>
          </a:xfrm>
        </p:grpSpPr>
        <p:sp>
          <p:nvSpPr>
            <p:cNvPr id="17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8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文本框 20"/>
          <p:cNvSpPr txBox="1">
            <a:spLocks noChangeArrowheads="1"/>
          </p:cNvSpPr>
          <p:nvPr/>
        </p:nvSpPr>
        <p:spPr bwMode="auto">
          <a:xfrm>
            <a:off x="1163324" y="3575225"/>
            <a:ext cx="1678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9900FF"/>
                </a:solidFill>
              </a:rPr>
              <a:t>CONTENTS</a:t>
            </a:r>
            <a:endParaRPr lang="zh-CN" altLang="en-US" sz="2000" b="1" dirty="0">
              <a:solidFill>
                <a:srgbClr val="9900FF"/>
              </a:solidFill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1307340" y="2895215"/>
            <a:ext cx="14122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8000"/>
                </a:solidFill>
              </a:rPr>
              <a:t>提纲</a:t>
            </a:r>
            <a:endParaRPr lang="zh-CN" altLang="en-US" sz="3200" b="1" dirty="0">
              <a:solidFill>
                <a:srgbClr val="008000"/>
              </a:solidFill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500430" y="3276241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4.3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求解查找问题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500430" y="4786322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4.5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800" spc="50" baseline="3000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800" spc="50" baseline="3000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问题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Box 20">
            <a:hlinkClick r:id="rId3" action="ppaction://hlinksldjump"/>
          </p:cNvPr>
          <p:cNvSpPr txBox="1"/>
          <p:nvPr/>
        </p:nvSpPr>
        <p:spPr>
          <a:xfrm>
            <a:off x="3500430" y="4071942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4.4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求解组合问题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8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756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754" name="Text Box 50"/>
          <p:cNvSpPr txBox="1">
            <a:spLocks noChangeArrowheads="1"/>
          </p:cNvSpPr>
          <p:nvPr/>
        </p:nvSpPr>
        <p:spPr bwMode="auto">
          <a:xfrm>
            <a:off x="1362096" y="714356"/>
            <a:ext cx="2890521" cy="3467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5  1  7  10  6  9  4  3  8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53" name="Text Box 49"/>
          <p:cNvSpPr txBox="1">
            <a:spLocks noChangeArrowheads="1"/>
          </p:cNvSpPr>
          <p:nvPr/>
        </p:nvSpPr>
        <p:spPr bwMode="auto">
          <a:xfrm>
            <a:off x="1665020" y="1483292"/>
            <a:ext cx="287624" cy="3467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52" name="Oval 48"/>
          <p:cNvSpPr>
            <a:spLocks noChangeArrowheads="1"/>
          </p:cNvSpPr>
          <p:nvPr/>
        </p:nvSpPr>
        <p:spPr bwMode="auto">
          <a:xfrm>
            <a:off x="2619687" y="1492469"/>
            <a:ext cx="347801" cy="34670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51" name="Text Box 47"/>
          <p:cNvSpPr txBox="1">
            <a:spLocks noChangeArrowheads="1"/>
          </p:cNvSpPr>
          <p:nvPr/>
        </p:nvSpPr>
        <p:spPr bwMode="auto">
          <a:xfrm>
            <a:off x="3298970" y="1483292"/>
            <a:ext cx="2313233" cy="3467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7  10  6  9  4  3  8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50" name="Text Box 46"/>
          <p:cNvSpPr txBox="1">
            <a:spLocks noChangeArrowheads="1"/>
          </p:cNvSpPr>
          <p:nvPr/>
        </p:nvSpPr>
        <p:spPr bwMode="auto">
          <a:xfrm>
            <a:off x="3450942" y="2184868"/>
            <a:ext cx="636445" cy="3467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4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49" name="Oval 45"/>
          <p:cNvSpPr>
            <a:spLocks noChangeArrowheads="1"/>
          </p:cNvSpPr>
          <p:nvPr/>
        </p:nvSpPr>
        <p:spPr bwMode="auto">
          <a:xfrm>
            <a:off x="4279136" y="2184868"/>
            <a:ext cx="346781" cy="34670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48" name="Text Box 44"/>
          <p:cNvSpPr txBox="1">
            <a:spLocks noChangeArrowheads="1"/>
          </p:cNvSpPr>
          <p:nvPr/>
        </p:nvSpPr>
        <p:spPr bwMode="auto">
          <a:xfrm>
            <a:off x="4928841" y="2184868"/>
            <a:ext cx="1491158" cy="3467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9  10  7  8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47" name="Text Box 43"/>
          <p:cNvSpPr txBox="1">
            <a:spLocks noChangeArrowheads="1"/>
          </p:cNvSpPr>
          <p:nvPr/>
        </p:nvSpPr>
        <p:spPr bwMode="auto">
          <a:xfrm>
            <a:off x="4130225" y="2875228"/>
            <a:ext cx="287624" cy="3467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46" name="Oval 42"/>
          <p:cNvSpPr>
            <a:spLocks noChangeArrowheads="1"/>
          </p:cNvSpPr>
          <p:nvPr/>
        </p:nvSpPr>
        <p:spPr bwMode="auto">
          <a:xfrm>
            <a:off x="3580475" y="2875228"/>
            <a:ext cx="346781" cy="34670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45" name="Oval 41"/>
          <p:cNvSpPr>
            <a:spLocks noChangeArrowheads="1"/>
          </p:cNvSpPr>
          <p:nvPr/>
        </p:nvSpPr>
        <p:spPr bwMode="auto">
          <a:xfrm>
            <a:off x="5506129" y="2878287"/>
            <a:ext cx="346781" cy="34670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44" name="Text Box 40"/>
          <p:cNvSpPr txBox="1">
            <a:spLocks noChangeArrowheads="1"/>
          </p:cNvSpPr>
          <p:nvPr/>
        </p:nvSpPr>
        <p:spPr bwMode="auto">
          <a:xfrm>
            <a:off x="6322084" y="2878287"/>
            <a:ext cx="1236172" cy="3467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10  7  8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43" name="Text Box 39"/>
          <p:cNvSpPr txBox="1">
            <a:spLocks noChangeArrowheads="1"/>
          </p:cNvSpPr>
          <p:nvPr/>
        </p:nvSpPr>
        <p:spPr bwMode="auto">
          <a:xfrm>
            <a:off x="5965104" y="3551311"/>
            <a:ext cx="635425" cy="3467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7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42" name="Oval 38"/>
          <p:cNvSpPr>
            <a:spLocks noChangeArrowheads="1"/>
          </p:cNvSpPr>
          <p:nvPr/>
        </p:nvSpPr>
        <p:spPr bwMode="auto">
          <a:xfrm>
            <a:off x="6773920" y="3551311"/>
            <a:ext cx="345761" cy="34670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7315510" y="3551311"/>
            <a:ext cx="288644" cy="3467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631582" y="4288579"/>
            <a:ext cx="288644" cy="3467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39" name="Oval 35"/>
          <p:cNvSpPr>
            <a:spLocks noChangeArrowheads="1"/>
          </p:cNvSpPr>
          <p:nvPr/>
        </p:nvSpPr>
        <p:spPr bwMode="auto">
          <a:xfrm>
            <a:off x="6109936" y="4288579"/>
            <a:ext cx="347801" cy="34670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847699" y="1120569"/>
            <a:ext cx="288644" cy="28858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37" name="Freeform 33"/>
          <p:cNvSpPr>
            <a:spLocks/>
          </p:cNvSpPr>
          <p:nvPr/>
        </p:nvSpPr>
        <p:spPr bwMode="auto">
          <a:xfrm>
            <a:off x="1137709" y="1266088"/>
            <a:ext cx="3180186" cy="10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36" y="0"/>
              </a:cxn>
            </a:cxnLst>
            <a:rect l="0" t="0" r="r" b="b"/>
            <a:pathLst>
              <a:path w="1836" h="1">
                <a:moveTo>
                  <a:pt x="0" y="0"/>
                </a:moveTo>
                <a:lnTo>
                  <a:pt x="1836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3007266" y="1896284"/>
            <a:ext cx="288644" cy="28858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35" name="Freeform 31"/>
          <p:cNvSpPr>
            <a:spLocks/>
          </p:cNvSpPr>
          <p:nvPr/>
        </p:nvSpPr>
        <p:spPr bwMode="auto">
          <a:xfrm>
            <a:off x="3298312" y="2038397"/>
            <a:ext cx="2601877" cy="1020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1706" y="0"/>
              </a:cxn>
            </a:cxnLst>
            <a:rect l="0" t="0" r="r" b="b"/>
            <a:pathLst>
              <a:path w="1706" h="5">
                <a:moveTo>
                  <a:pt x="0" y="5"/>
                </a:moveTo>
                <a:lnTo>
                  <a:pt x="1706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683598" y="2551928"/>
            <a:ext cx="288644" cy="28960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33" name="Freeform 29"/>
          <p:cNvSpPr>
            <a:spLocks/>
          </p:cNvSpPr>
          <p:nvPr/>
        </p:nvSpPr>
        <p:spPr bwMode="auto">
          <a:xfrm>
            <a:off x="2958309" y="2694735"/>
            <a:ext cx="1445261" cy="1020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990" y="0"/>
              </a:cxn>
            </a:cxnLst>
            <a:rect l="0" t="0" r="r" b="b"/>
            <a:pathLst>
              <a:path w="990" h="1">
                <a:moveTo>
                  <a:pt x="0" y="1"/>
                </a:moveTo>
                <a:lnTo>
                  <a:pt x="990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4613678" y="2552970"/>
            <a:ext cx="287624" cy="28858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④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31" name="Freeform 27"/>
          <p:cNvSpPr>
            <a:spLocks/>
          </p:cNvSpPr>
          <p:nvPr/>
        </p:nvSpPr>
        <p:spPr bwMode="auto">
          <a:xfrm>
            <a:off x="4865604" y="2680459"/>
            <a:ext cx="1740025" cy="5099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1706" y="0"/>
              </a:cxn>
            </a:cxnLst>
            <a:rect l="0" t="0" r="r" b="b"/>
            <a:pathLst>
              <a:path w="1706" h="5">
                <a:moveTo>
                  <a:pt x="0" y="5"/>
                </a:moveTo>
                <a:lnTo>
                  <a:pt x="1706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5700938" y="3266806"/>
            <a:ext cx="288644" cy="28858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⑤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29" name="Freeform 25"/>
          <p:cNvSpPr>
            <a:spLocks/>
          </p:cNvSpPr>
          <p:nvPr/>
        </p:nvSpPr>
        <p:spPr bwMode="auto">
          <a:xfrm>
            <a:off x="6012729" y="3377979"/>
            <a:ext cx="1739005" cy="5099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1706" y="0"/>
              </a:cxn>
            </a:cxnLst>
            <a:rect l="0" t="0" r="r" b="b"/>
            <a:pathLst>
              <a:path w="1706" h="5">
                <a:moveTo>
                  <a:pt x="0" y="5"/>
                </a:moveTo>
                <a:lnTo>
                  <a:pt x="1706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5323559" y="3971442"/>
            <a:ext cx="289664" cy="28858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⑥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27" name="Freeform 23"/>
          <p:cNvSpPr>
            <a:spLocks/>
          </p:cNvSpPr>
          <p:nvPr/>
        </p:nvSpPr>
        <p:spPr bwMode="auto">
          <a:xfrm>
            <a:off x="5642473" y="4115594"/>
            <a:ext cx="1156617" cy="1020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917" y="0"/>
              </a:cxn>
            </a:cxnLst>
            <a:rect l="0" t="0" r="r" b="b"/>
            <a:pathLst>
              <a:path w="917" h="17">
                <a:moveTo>
                  <a:pt x="0" y="17"/>
                </a:moveTo>
                <a:lnTo>
                  <a:pt x="917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6680085" y="4288579"/>
            <a:ext cx="288644" cy="3467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25" name="AutoShape 21"/>
          <p:cNvSpPr>
            <a:spLocks noChangeShapeType="1"/>
          </p:cNvSpPr>
          <p:nvPr/>
        </p:nvSpPr>
        <p:spPr bwMode="auto">
          <a:xfrm flipH="1">
            <a:off x="2761636" y="1083510"/>
            <a:ext cx="45719" cy="41666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24" name="AutoShape 20"/>
          <p:cNvSpPr>
            <a:spLocks noChangeShapeType="1"/>
          </p:cNvSpPr>
          <p:nvPr/>
        </p:nvSpPr>
        <p:spPr bwMode="auto">
          <a:xfrm flipH="1">
            <a:off x="1785917" y="1083510"/>
            <a:ext cx="1021439" cy="416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23" name="AutoShape 19"/>
          <p:cNvSpPr>
            <a:spLocks noChangeShapeType="1"/>
          </p:cNvSpPr>
          <p:nvPr/>
        </p:nvSpPr>
        <p:spPr bwMode="auto">
          <a:xfrm>
            <a:off x="2807357" y="1073986"/>
            <a:ext cx="1621767" cy="4261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22" name="AutoShape 18"/>
          <p:cNvSpPr>
            <a:spLocks noChangeShapeType="1"/>
          </p:cNvSpPr>
          <p:nvPr/>
        </p:nvSpPr>
        <p:spPr bwMode="auto">
          <a:xfrm flipH="1">
            <a:off x="4452527" y="1830001"/>
            <a:ext cx="3060" cy="3548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21" name="AutoShape 17"/>
          <p:cNvSpPr>
            <a:spLocks noChangeShapeType="1"/>
          </p:cNvSpPr>
          <p:nvPr/>
        </p:nvSpPr>
        <p:spPr bwMode="auto">
          <a:xfrm flipH="1">
            <a:off x="3769164" y="1830001"/>
            <a:ext cx="686422" cy="3548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20" name="AutoShape 16"/>
          <p:cNvSpPr>
            <a:spLocks noChangeShapeType="1"/>
          </p:cNvSpPr>
          <p:nvPr/>
        </p:nvSpPr>
        <p:spPr bwMode="auto">
          <a:xfrm>
            <a:off x="4455587" y="1830001"/>
            <a:ext cx="1218833" cy="3548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3083762" y="2875228"/>
            <a:ext cx="287624" cy="3467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18" name="AutoShape 14"/>
          <p:cNvSpPr>
            <a:spLocks noChangeShapeType="1"/>
          </p:cNvSpPr>
          <p:nvPr/>
        </p:nvSpPr>
        <p:spPr bwMode="auto">
          <a:xfrm flipH="1">
            <a:off x="3753865" y="2531578"/>
            <a:ext cx="15299" cy="343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17" name="AutoShape 13"/>
          <p:cNvSpPr>
            <a:spLocks noChangeShapeType="1"/>
          </p:cNvSpPr>
          <p:nvPr/>
        </p:nvSpPr>
        <p:spPr bwMode="auto">
          <a:xfrm flipH="1">
            <a:off x="3227574" y="2531578"/>
            <a:ext cx="541590" cy="343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16" name="AutoShape 12"/>
          <p:cNvSpPr>
            <a:spLocks noChangeShapeType="1"/>
          </p:cNvSpPr>
          <p:nvPr/>
        </p:nvSpPr>
        <p:spPr bwMode="auto">
          <a:xfrm>
            <a:off x="3769164" y="2531578"/>
            <a:ext cx="504872" cy="343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4831946" y="2878287"/>
            <a:ext cx="287624" cy="3467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2714" name="AutoShape 10"/>
          <p:cNvSpPr>
            <a:spLocks noChangeShapeType="1"/>
          </p:cNvSpPr>
          <p:nvPr/>
        </p:nvSpPr>
        <p:spPr bwMode="auto">
          <a:xfrm>
            <a:off x="5674420" y="2531578"/>
            <a:ext cx="5100" cy="34670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13" name="AutoShape 9"/>
          <p:cNvSpPr>
            <a:spLocks noChangeShapeType="1"/>
          </p:cNvSpPr>
          <p:nvPr/>
        </p:nvSpPr>
        <p:spPr bwMode="auto">
          <a:xfrm flipH="1">
            <a:off x="4975758" y="2531578"/>
            <a:ext cx="698662" cy="34670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12" name="AutoShape 8"/>
          <p:cNvSpPr>
            <a:spLocks noChangeShapeType="1"/>
          </p:cNvSpPr>
          <p:nvPr/>
        </p:nvSpPr>
        <p:spPr bwMode="auto">
          <a:xfrm>
            <a:off x="5674420" y="2531578"/>
            <a:ext cx="1265751" cy="34670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11" name="AutoShape 7"/>
          <p:cNvSpPr>
            <a:spLocks noChangeShapeType="1"/>
          </p:cNvSpPr>
          <p:nvPr/>
        </p:nvSpPr>
        <p:spPr bwMode="auto">
          <a:xfrm>
            <a:off x="6940170" y="3224997"/>
            <a:ext cx="7140" cy="3263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10" name="AutoShape 6"/>
          <p:cNvSpPr>
            <a:spLocks noChangeShapeType="1"/>
          </p:cNvSpPr>
          <p:nvPr/>
        </p:nvSpPr>
        <p:spPr bwMode="auto">
          <a:xfrm flipH="1">
            <a:off x="6283326" y="3224997"/>
            <a:ext cx="656844" cy="3263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09" name="AutoShape 5"/>
          <p:cNvSpPr>
            <a:spLocks noChangeShapeType="1"/>
          </p:cNvSpPr>
          <p:nvPr/>
        </p:nvSpPr>
        <p:spPr bwMode="auto">
          <a:xfrm>
            <a:off x="6940170" y="3224997"/>
            <a:ext cx="520171" cy="3263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08" name="AutoShape 4"/>
          <p:cNvSpPr>
            <a:spLocks noChangeShapeType="1"/>
          </p:cNvSpPr>
          <p:nvPr/>
        </p:nvSpPr>
        <p:spPr bwMode="auto">
          <a:xfrm>
            <a:off x="6283326" y="3898021"/>
            <a:ext cx="1020" cy="39055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07" name="AutoShape 3"/>
          <p:cNvSpPr>
            <a:spLocks noChangeShapeType="1"/>
          </p:cNvSpPr>
          <p:nvPr/>
        </p:nvSpPr>
        <p:spPr bwMode="auto">
          <a:xfrm flipH="1">
            <a:off x="5776414" y="3898021"/>
            <a:ext cx="506912" cy="39055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72706" name="AutoShape 2"/>
          <p:cNvSpPr>
            <a:spLocks noChangeShapeType="1"/>
          </p:cNvSpPr>
          <p:nvPr/>
        </p:nvSpPr>
        <p:spPr bwMode="auto">
          <a:xfrm>
            <a:off x="6283326" y="3898021"/>
            <a:ext cx="541590" cy="39055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85720" y="142852"/>
            <a:ext cx="192882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划分算法设计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8596" y="64291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）移动法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0034" y="1142984"/>
            <a:ext cx="8286808" cy="5527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Partition1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 &amp;R,int s,int t)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划分算法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int i=s,j=t;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int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base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=R[s];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以表首元素为基准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while (i&lt;j) 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从两端交替向中间遍历直至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i=j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while (j&gt;i &amp;&amp; R[j]&gt;=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base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 j--;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从后向前找一个小于基准的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R[j]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if (j&gt;i)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{	R[i]=R[j];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//R[j]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前移覆盖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R[i]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	i++;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while (i&lt;j &amp;&amp; R[i]&lt;=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base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 i++;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从前向后找一个大于基准的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R[i]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if (i&lt;j)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{	R[j]=R[i];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//R[i]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后移覆盖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R[j]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	j--;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R[i]=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base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 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基准归位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return i;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返回基准归位的位置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11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4282" y="571480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区间划分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法</a:t>
            </a:r>
          </a:p>
        </p:txBody>
      </p:sp>
      <p:sp>
        <p:nvSpPr>
          <p:cNvPr id="8808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2893246" y="2703849"/>
            <a:ext cx="1689008" cy="2671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&gt;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base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元素区间</a:t>
            </a:r>
          </a:p>
        </p:txBody>
      </p:sp>
      <p:sp>
        <p:nvSpPr>
          <p:cNvPr id="88080" name="Rectangle 16"/>
          <p:cNvSpPr>
            <a:spLocks noChangeArrowheads="1"/>
          </p:cNvSpPr>
          <p:nvPr/>
        </p:nvSpPr>
        <p:spPr bwMode="auto">
          <a:xfrm>
            <a:off x="1009820" y="2063864"/>
            <a:ext cx="551662" cy="4128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kumimoji="0" lang="en-US" altLang="zh-CN" sz="18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8079" name="Rectangle 15"/>
          <p:cNvSpPr>
            <a:spLocks noChangeArrowheads="1"/>
          </p:cNvSpPr>
          <p:nvPr/>
        </p:nvSpPr>
        <p:spPr bwMode="auto">
          <a:xfrm>
            <a:off x="1552976" y="2063864"/>
            <a:ext cx="1091172" cy="4128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…</a:t>
            </a:r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2634427" y="2063864"/>
            <a:ext cx="551662" cy="4128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kumimoji="0" lang="en-US" altLang="zh-CN" sz="18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3186088" y="2063864"/>
            <a:ext cx="551662" cy="4128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kumimoji="0" lang="en-US" altLang="zh-CN" sz="18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3734105" y="2063864"/>
            <a:ext cx="741219" cy="4128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…</a:t>
            </a: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5753623" y="2063864"/>
            <a:ext cx="551662" cy="4128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kumimoji="0" lang="en-US" altLang="zh-CN" sz="18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4681893" y="1428736"/>
            <a:ext cx="1742473" cy="480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R</a:t>
            </a:r>
            <a:r>
              <a:rPr kumimoji="0" lang="en-US" altLang="zh-CN" sz="18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base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时交换</a:t>
            </a: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4472894" y="2063864"/>
            <a:ext cx="551662" cy="4128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kumimoji="0" lang="en-US" altLang="zh-CN" sz="18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5014834" y="2063864"/>
            <a:ext cx="741219" cy="4128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…</a:t>
            </a:r>
          </a:p>
        </p:txBody>
      </p:sp>
      <p:sp>
        <p:nvSpPr>
          <p:cNvPr id="88071" name="AutoShape 7"/>
          <p:cNvSpPr>
            <a:spLocks/>
          </p:cNvSpPr>
          <p:nvPr/>
        </p:nvSpPr>
        <p:spPr bwMode="auto">
          <a:xfrm rot="5400000">
            <a:off x="1928538" y="824558"/>
            <a:ext cx="310885" cy="2108222"/>
          </a:xfrm>
          <a:prstGeom prst="leftBrace">
            <a:avLst>
              <a:gd name="adj1" fmla="val 56478"/>
              <a:gd name="adj2" fmla="val 50000"/>
            </a:avLst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8070" name="AutoShape 6"/>
          <p:cNvSpPr>
            <a:spLocks/>
          </p:cNvSpPr>
          <p:nvPr/>
        </p:nvSpPr>
        <p:spPr bwMode="auto">
          <a:xfrm rot="16200000">
            <a:off x="3760872" y="1940828"/>
            <a:ext cx="116582" cy="1286805"/>
          </a:xfrm>
          <a:prstGeom prst="leftBrace">
            <a:avLst>
              <a:gd name="adj1" fmla="val 91927"/>
              <a:gd name="adj2" fmla="val 50000"/>
            </a:avLst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8069" name="AutoShape 5"/>
          <p:cNvSpPr>
            <a:spLocks noChangeShapeType="1"/>
          </p:cNvSpPr>
          <p:nvPr/>
        </p:nvSpPr>
        <p:spPr bwMode="auto">
          <a:xfrm flipV="1">
            <a:off x="4774242" y="2481615"/>
            <a:ext cx="1215" cy="41289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613847" y="2729351"/>
            <a:ext cx="353598" cy="3424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8067" name="Freeform 3"/>
          <p:cNvSpPr>
            <a:spLocks/>
          </p:cNvSpPr>
          <p:nvPr/>
        </p:nvSpPr>
        <p:spPr bwMode="auto">
          <a:xfrm>
            <a:off x="3427896" y="1482169"/>
            <a:ext cx="1367003" cy="609625"/>
          </a:xfrm>
          <a:custGeom>
            <a:avLst/>
            <a:gdLst/>
            <a:ahLst/>
            <a:cxnLst>
              <a:cxn ang="0">
                <a:pos x="1125" y="502"/>
              </a:cxn>
              <a:cxn ang="0">
                <a:pos x="994" y="115"/>
              </a:cxn>
              <a:cxn ang="0">
                <a:pos x="629" y="3"/>
              </a:cxn>
              <a:cxn ang="0">
                <a:pos x="162" y="96"/>
              </a:cxn>
              <a:cxn ang="0">
                <a:pos x="0" y="469"/>
              </a:cxn>
            </a:cxnLst>
            <a:rect l="0" t="0" r="r" b="b"/>
            <a:pathLst>
              <a:path w="1125" h="502">
                <a:moveTo>
                  <a:pt x="1125" y="502"/>
                </a:moveTo>
                <a:cubicBezTo>
                  <a:pt x="1103" y="438"/>
                  <a:pt x="1077" y="198"/>
                  <a:pt x="994" y="115"/>
                </a:cubicBezTo>
                <a:cubicBezTo>
                  <a:pt x="911" y="32"/>
                  <a:pt x="768" y="6"/>
                  <a:pt x="629" y="3"/>
                </a:cubicBezTo>
                <a:cubicBezTo>
                  <a:pt x="490" y="0"/>
                  <a:pt x="267" y="18"/>
                  <a:pt x="162" y="96"/>
                </a:cubicBezTo>
                <a:cubicBezTo>
                  <a:pt x="57" y="174"/>
                  <a:pt x="34" y="391"/>
                  <a:pt x="0" y="469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1262564" y="1440880"/>
            <a:ext cx="1597874" cy="2780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base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元素区间</a:t>
            </a: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928662" y="3000372"/>
            <a:ext cx="714380" cy="2671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base</a:t>
            </a: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 flipH="1" flipV="1">
            <a:off x="1035819" y="2749545"/>
            <a:ext cx="500066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下箭头 29"/>
          <p:cNvSpPr/>
          <p:nvPr/>
        </p:nvSpPr>
        <p:spPr>
          <a:xfrm>
            <a:off x="3571868" y="3286124"/>
            <a:ext cx="285752" cy="642942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3857620" y="5572140"/>
            <a:ext cx="1689008" cy="2671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&gt;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base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元素区间</a:t>
            </a: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1009820" y="4778508"/>
            <a:ext cx="551662" cy="4128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kumimoji="0" lang="en-US" altLang="zh-CN" sz="18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1552976" y="4778508"/>
            <a:ext cx="1091172" cy="4128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…</a:t>
            </a: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2634427" y="4778508"/>
            <a:ext cx="551662" cy="4128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kumimoji="0" lang="en-US" altLang="zh-CN" sz="18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3186088" y="4778508"/>
            <a:ext cx="551662" cy="4128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kumimoji="0" lang="en-US" altLang="zh-CN" sz="18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3734105" y="4778508"/>
            <a:ext cx="741219" cy="4128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…</a:t>
            </a: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5753623" y="4778508"/>
            <a:ext cx="551662" cy="4128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kumimoji="0" lang="en-US" altLang="zh-CN" sz="18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4472894" y="4778508"/>
            <a:ext cx="551662" cy="4128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kumimoji="0" lang="en-US" altLang="zh-CN" sz="1800" b="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5014834" y="4778508"/>
            <a:ext cx="741219" cy="4128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…</a:t>
            </a:r>
          </a:p>
        </p:txBody>
      </p:sp>
      <p:sp>
        <p:nvSpPr>
          <p:cNvPr id="41" name="AutoShape 7"/>
          <p:cNvSpPr>
            <a:spLocks/>
          </p:cNvSpPr>
          <p:nvPr/>
        </p:nvSpPr>
        <p:spPr bwMode="auto">
          <a:xfrm rot="5400000">
            <a:off x="1928538" y="3539202"/>
            <a:ext cx="310885" cy="2108222"/>
          </a:xfrm>
          <a:prstGeom prst="leftBrace">
            <a:avLst>
              <a:gd name="adj1" fmla="val 56478"/>
              <a:gd name="adj2" fmla="val 50000"/>
            </a:avLst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2" name="AutoShape 6"/>
          <p:cNvSpPr>
            <a:spLocks/>
          </p:cNvSpPr>
          <p:nvPr/>
        </p:nvSpPr>
        <p:spPr bwMode="auto">
          <a:xfrm rot="16200000">
            <a:off x="4569418" y="3855044"/>
            <a:ext cx="252000" cy="3039315"/>
          </a:xfrm>
          <a:prstGeom prst="leftBrace">
            <a:avLst>
              <a:gd name="adj1" fmla="val 91927"/>
              <a:gd name="adj2" fmla="val 50000"/>
            </a:avLst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1262564" y="4155524"/>
            <a:ext cx="1597874" cy="2780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base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元素区间</a:t>
            </a: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2652699" y="5714551"/>
            <a:ext cx="714380" cy="2671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base</a:t>
            </a:r>
            <a:endParaRPr kumimoji="0" lang="zh-CN" altLang="en-US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rot="5400000" flipH="1" flipV="1">
            <a:off x="2759856" y="5463724"/>
            <a:ext cx="500066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任意多边形 49"/>
          <p:cNvSpPr/>
          <p:nvPr/>
        </p:nvSpPr>
        <p:spPr>
          <a:xfrm>
            <a:off x="1409700" y="5210175"/>
            <a:ext cx="1533525" cy="579453"/>
          </a:xfrm>
          <a:custGeom>
            <a:avLst/>
            <a:gdLst>
              <a:gd name="connsiteX0" fmla="*/ 0 w 1533525"/>
              <a:gd name="connsiteY0" fmla="*/ 0 h 549275"/>
              <a:gd name="connsiteX1" fmla="*/ 123825 w 1533525"/>
              <a:gd name="connsiteY1" fmla="*/ 276225 h 549275"/>
              <a:gd name="connsiteX2" fmla="*/ 409575 w 1533525"/>
              <a:gd name="connsiteY2" fmla="*/ 485775 h 549275"/>
              <a:gd name="connsiteX3" fmla="*/ 781050 w 1533525"/>
              <a:gd name="connsiteY3" fmla="*/ 523875 h 549275"/>
              <a:gd name="connsiteX4" fmla="*/ 1209675 w 1533525"/>
              <a:gd name="connsiteY4" fmla="*/ 466725 h 549275"/>
              <a:gd name="connsiteX5" fmla="*/ 1533525 w 1533525"/>
              <a:gd name="connsiteY5" fmla="*/ 28575 h 549275"/>
              <a:gd name="connsiteX0" fmla="*/ 0 w 1533525"/>
              <a:gd name="connsiteY0" fmla="*/ 0 h 650892"/>
              <a:gd name="connsiteX1" fmla="*/ 123825 w 1533525"/>
              <a:gd name="connsiteY1" fmla="*/ 276225 h 650892"/>
              <a:gd name="connsiteX2" fmla="*/ 409575 w 1533525"/>
              <a:gd name="connsiteY2" fmla="*/ 485775 h 650892"/>
              <a:gd name="connsiteX3" fmla="*/ 804846 w 1533525"/>
              <a:gd name="connsiteY3" fmla="*/ 647717 h 650892"/>
              <a:gd name="connsiteX4" fmla="*/ 1209675 w 1533525"/>
              <a:gd name="connsiteY4" fmla="*/ 466725 h 650892"/>
              <a:gd name="connsiteX5" fmla="*/ 1533525 w 1533525"/>
              <a:gd name="connsiteY5" fmla="*/ 28575 h 650892"/>
              <a:gd name="connsiteX0" fmla="*/ 0 w 1533525"/>
              <a:gd name="connsiteY0" fmla="*/ 0 h 579453"/>
              <a:gd name="connsiteX1" fmla="*/ 123825 w 1533525"/>
              <a:gd name="connsiteY1" fmla="*/ 276225 h 579453"/>
              <a:gd name="connsiteX2" fmla="*/ 409575 w 1533525"/>
              <a:gd name="connsiteY2" fmla="*/ 485775 h 579453"/>
              <a:gd name="connsiteX3" fmla="*/ 804846 w 1533525"/>
              <a:gd name="connsiteY3" fmla="*/ 576278 h 579453"/>
              <a:gd name="connsiteX4" fmla="*/ 1209675 w 1533525"/>
              <a:gd name="connsiteY4" fmla="*/ 466725 h 579453"/>
              <a:gd name="connsiteX5" fmla="*/ 1533525 w 1533525"/>
              <a:gd name="connsiteY5" fmla="*/ 28575 h 57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3525" h="579453">
                <a:moveTo>
                  <a:pt x="0" y="0"/>
                </a:moveTo>
                <a:cubicBezTo>
                  <a:pt x="27781" y="97631"/>
                  <a:pt x="55563" y="195263"/>
                  <a:pt x="123825" y="276225"/>
                </a:cubicBezTo>
                <a:cubicBezTo>
                  <a:pt x="192088" y="357188"/>
                  <a:pt x="296072" y="435766"/>
                  <a:pt x="409575" y="485775"/>
                </a:cubicBezTo>
                <a:cubicBezTo>
                  <a:pt x="523079" y="535784"/>
                  <a:pt x="671496" y="579453"/>
                  <a:pt x="804846" y="576278"/>
                </a:cubicBezTo>
                <a:cubicBezTo>
                  <a:pt x="938196" y="573103"/>
                  <a:pt x="1088229" y="558009"/>
                  <a:pt x="1209675" y="466725"/>
                </a:cubicBezTo>
                <a:cubicBezTo>
                  <a:pt x="1331121" y="375441"/>
                  <a:pt x="1434306" y="206375"/>
                  <a:pt x="1533525" y="28575"/>
                </a:cubicBezTo>
              </a:path>
            </a:pathLst>
          </a:cu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2000232" y="5857892"/>
            <a:ext cx="642942" cy="26716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ea typeface="仿宋" pitchFamily="49" charset="-122"/>
                <a:cs typeface="Times New Roman" pitchFamily="18" charset="0"/>
              </a:rPr>
              <a:t>交换</a:t>
            </a: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85720" y="214290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区间划分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法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8596" y="785794"/>
            <a:ext cx="8286808" cy="45269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Partition2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 &amp;R,int s,int t)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划分算法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int i=s,j=s+1;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int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base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=R[s];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以首元素为基准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while (j&lt;=t)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s+1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开始遍历其他元素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if (R[j]&lt;=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base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找到小于等于基准的元素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R[j]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{	i++;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扩大</a:t>
            </a:r>
            <a:r>
              <a:rPr lang="zh-CN" altLang="zh-CN" sz="1800" smtClean="0">
                <a:solidFill>
                  <a:srgbClr val="00B0F0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base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的元素区间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		if (i!=j)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		swap(R[i],R[j]);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R[i]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R[j]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交换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j++; 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继续扫描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swap(R[s],R[i]);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将基准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R[s]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R[i]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进行交换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return i;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5720" y="214290"/>
            <a:ext cx="228601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快速排序算法设计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407194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递归模型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4697986"/>
            <a:ext cx="8143932" cy="11599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≡ 不做任何事情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             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..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为空或仅有一个元素时</a:t>
            </a: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≡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=Partition1(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);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其他情况（也可以调用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Partition2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      f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-1);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57290" y="785794"/>
            <a:ext cx="3929090" cy="2857520"/>
            <a:chOff x="2143108" y="2643182"/>
            <a:chExt cx="3929090" cy="2857520"/>
          </a:xfrm>
        </p:grpSpPr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2214546" y="2969532"/>
              <a:ext cx="3802345" cy="3445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R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]       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R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+1]          </a:t>
              </a:r>
              <a:r>
                <a:rPr kumimoji="0" lang="en-US" altLang="zh-CN" sz="1800" b="0" smtClean="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  <a:sym typeface="Symbol" pitchFamily="18" charset="2"/>
                </a:rPr>
                <a:t>…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 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             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R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[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]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860834" y="2643182"/>
              <a:ext cx="762693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无序区</a:t>
              </a:r>
            </a:p>
          </p:txBody>
        </p:sp>
        <p:sp>
          <p:nvSpPr>
            <p:cNvPr id="13" name="AutoShape 17"/>
            <p:cNvSpPr>
              <a:spLocks noChangeArrowheads="1"/>
            </p:cNvSpPr>
            <p:nvPr/>
          </p:nvSpPr>
          <p:spPr bwMode="auto">
            <a:xfrm>
              <a:off x="4077634" y="3430679"/>
              <a:ext cx="201235" cy="540000"/>
            </a:xfrm>
            <a:prstGeom prst="downArrow">
              <a:avLst>
                <a:gd name="adj1" fmla="val 50000"/>
                <a:gd name="adj2" fmla="val 43094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4315559" y="3571876"/>
              <a:ext cx="962816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一趟划分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214546" y="4564218"/>
              <a:ext cx="1678813" cy="3445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R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]  </a:t>
              </a:r>
              <a:r>
                <a:rPr kumimoji="0" lang="en-US" altLang="zh-CN" sz="1800" b="0" smtClean="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  <a:sym typeface="Symbol" pitchFamily="18" charset="2"/>
                </a:rPr>
                <a:t> …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 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R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-1] 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415621" y="4573340"/>
              <a:ext cx="1646571" cy="3445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R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+1]  </a:t>
              </a:r>
              <a:r>
                <a:rPr kumimoji="0" lang="en-US" altLang="zh-CN" sz="1800" b="0" smtClean="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  <a:sym typeface="Symbol" pitchFamily="18" charset="2"/>
                </a:rPr>
                <a:t>…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 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R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]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681218" y="4251044"/>
              <a:ext cx="962088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无序区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4882575" y="4260165"/>
              <a:ext cx="975309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无序区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3994250" y="4567259"/>
              <a:ext cx="378011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R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]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3916424" y="4248003"/>
              <a:ext cx="573687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归位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4454534" y="5248338"/>
              <a:ext cx="1617664" cy="252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所有元素</a:t>
              </a: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≥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base</a:t>
              </a:r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3957560" y="5242257"/>
              <a:ext cx="448054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base</a:t>
              </a: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4167690" y="4859150"/>
              <a:ext cx="1112" cy="4023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4" name="AutoShape 6"/>
            <p:cNvSpPr>
              <a:spLocks/>
            </p:cNvSpPr>
            <p:nvPr/>
          </p:nvSpPr>
          <p:spPr bwMode="auto">
            <a:xfrm rot="5400000">
              <a:off x="5146428" y="4311137"/>
              <a:ext cx="144932" cy="1575416"/>
            </a:xfrm>
            <a:prstGeom prst="rightBrace">
              <a:avLst>
                <a:gd name="adj1" fmla="val 8257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2143108" y="5248338"/>
              <a:ext cx="1643236" cy="252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所有元素</a:t>
              </a: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≤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base</a:t>
              </a:r>
            </a:p>
          </p:txBody>
        </p:sp>
        <p:sp>
          <p:nvSpPr>
            <p:cNvPr id="26" name="AutoShape 4"/>
            <p:cNvSpPr>
              <a:spLocks/>
            </p:cNvSpPr>
            <p:nvPr/>
          </p:nvSpPr>
          <p:spPr bwMode="auto">
            <a:xfrm rot="5400000">
              <a:off x="2985095" y="4311137"/>
              <a:ext cx="144932" cy="1575416"/>
            </a:xfrm>
            <a:prstGeom prst="rightBrace">
              <a:avLst>
                <a:gd name="adj1" fmla="val 8257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2480872" y="3556320"/>
              <a:ext cx="448054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base</a:t>
              </a:r>
            </a:p>
          </p:txBody>
        </p:sp>
        <p:sp>
          <p:nvSpPr>
            <p:cNvPr id="28" name="Line 2"/>
            <p:cNvSpPr>
              <a:spLocks noChangeShapeType="1"/>
            </p:cNvSpPr>
            <p:nvPr/>
          </p:nvSpPr>
          <p:spPr bwMode="auto">
            <a:xfrm>
              <a:off x="2618735" y="3324226"/>
              <a:ext cx="1112" cy="2868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14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28596" y="785794"/>
            <a:ext cx="8286808" cy="391142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QuickSort11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 &amp;R,int s,int t)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被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QuickSort1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调用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if (s&lt;t) 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至少存在两个元素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{	int i=Partition1(R,s,t);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可用前面两种划分算法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QuickSort11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(R,s,i-1);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对无序列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递归排序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QuickSort11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(R,i+1,t);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对子序列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递归排序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QuickSort1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 &amp;R)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递归算法：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R[0..n-1]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快速排序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int n=R.size();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QuickSort11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(R,0,n-1);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5214950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平均时间复杂度也是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STL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的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sort()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算法采用快速排序实现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28596" y="642918"/>
            <a:ext cx="492922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微软雅黑" pitchFamily="34" charset="-122"/>
                <a:cs typeface="Consolas" pitchFamily="49" charset="0"/>
              </a:rPr>
              <a:t>4.2.2  </a:t>
            </a:r>
            <a:r>
              <a:rPr lang="zh-CN" altLang="zh-CN" smtClean="0">
                <a:latin typeface="+mj-lt"/>
                <a:ea typeface="微软雅黑" pitchFamily="34" charset="-122"/>
              </a:rPr>
              <a:t>查找一个序列中第</a:t>
            </a:r>
            <a:r>
              <a:rPr lang="en-US" altLang="zh-CN" i="1" smtClean="0">
                <a:latin typeface="+mj-lt"/>
                <a:ea typeface="微软雅黑" pitchFamily="34" charset="-122"/>
              </a:rPr>
              <a:t>k</a:t>
            </a:r>
            <a:r>
              <a:rPr lang="zh-CN" altLang="zh-CN" smtClean="0">
                <a:latin typeface="+mj-lt"/>
                <a:ea typeface="微软雅黑" pitchFamily="34" charset="-122"/>
              </a:rPr>
              <a:t>小元素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2910" y="1571612"/>
            <a:ext cx="7643866" cy="180828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给定含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）整数的无序序列，求这个序列中第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）小的元素（不是第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个不同的元素，而是递增排序后序号为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的元素）。</a:t>
            </a:r>
          </a:p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时结果为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16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2160178" y="2225810"/>
            <a:ext cx="1186927" cy="28346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 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=4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k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-1&lt;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i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n-lt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9110" name="Text Box 22"/>
          <p:cNvSpPr txBox="1">
            <a:spLocks noChangeArrowheads="1"/>
          </p:cNvSpPr>
          <p:nvPr/>
        </p:nvSpPr>
        <p:spPr bwMode="auto">
          <a:xfrm>
            <a:off x="3570555" y="1200064"/>
            <a:ext cx="1186927" cy="28346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 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=1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k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-1&gt;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i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n-lt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1885070" y="661968"/>
            <a:ext cx="1777988" cy="4083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4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2   5   1   4   3</a:t>
            </a:r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auto">
          <a:xfrm>
            <a:off x="1714480" y="1646876"/>
            <a:ext cx="338779" cy="4083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4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89107" name="Oval 19"/>
          <p:cNvSpPr>
            <a:spLocks noChangeArrowheads="1"/>
          </p:cNvSpPr>
          <p:nvPr/>
        </p:nvSpPr>
        <p:spPr bwMode="auto">
          <a:xfrm>
            <a:off x="2556621" y="1646876"/>
            <a:ext cx="409658" cy="40837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3333890" y="1646876"/>
            <a:ext cx="1222967" cy="4083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4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5   4   3</a:t>
            </a:r>
          </a:p>
        </p:txBody>
      </p:sp>
      <p:sp>
        <p:nvSpPr>
          <p:cNvPr id="89105" name="AutoShape 17"/>
          <p:cNvSpPr>
            <a:spLocks noChangeShapeType="1"/>
          </p:cNvSpPr>
          <p:nvPr/>
        </p:nvSpPr>
        <p:spPr bwMode="auto">
          <a:xfrm flipH="1">
            <a:off x="2762051" y="1070345"/>
            <a:ext cx="12013" cy="5765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9104" name="AutoShape 16"/>
          <p:cNvSpPr>
            <a:spLocks noChangeShapeType="1"/>
          </p:cNvSpPr>
          <p:nvPr/>
        </p:nvSpPr>
        <p:spPr bwMode="auto">
          <a:xfrm flipH="1">
            <a:off x="1883869" y="1070345"/>
            <a:ext cx="890195" cy="57653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9103" name="AutoShape 15"/>
          <p:cNvSpPr>
            <a:spLocks noChangeShapeType="1"/>
          </p:cNvSpPr>
          <p:nvPr/>
        </p:nvSpPr>
        <p:spPr bwMode="auto">
          <a:xfrm>
            <a:off x="2774064" y="1070345"/>
            <a:ext cx="1171309" cy="576532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9102" name="Oval 14"/>
          <p:cNvSpPr>
            <a:spLocks noChangeArrowheads="1"/>
          </p:cNvSpPr>
          <p:nvPr/>
        </p:nvSpPr>
        <p:spPr bwMode="auto">
          <a:xfrm>
            <a:off x="3750756" y="2667818"/>
            <a:ext cx="409658" cy="40837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2723608" y="2653405"/>
            <a:ext cx="777269" cy="4083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4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3   4</a:t>
            </a:r>
          </a:p>
        </p:txBody>
      </p:sp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4356233" y="2653405"/>
            <a:ext cx="410859" cy="4083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4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9099" name="AutoShape 11"/>
          <p:cNvSpPr>
            <a:spLocks noChangeShapeType="1"/>
          </p:cNvSpPr>
          <p:nvPr/>
        </p:nvSpPr>
        <p:spPr bwMode="auto">
          <a:xfrm>
            <a:off x="3945374" y="2055253"/>
            <a:ext cx="10812" cy="61256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9098" name="AutoShape 10"/>
          <p:cNvSpPr>
            <a:spLocks noChangeShapeType="1"/>
          </p:cNvSpPr>
          <p:nvPr/>
        </p:nvSpPr>
        <p:spPr bwMode="auto">
          <a:xfrm flipH="1">
            <a:off x="3112843" y="2055253"/>
            <a:ext cx="832531" cy="598152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9097" name="AutoShape 9"/>
          <p:cNvSpPr>
            <a:spLocks noChangeShapeType="1"/>
          </p:cNvSpPr>
          <p:nvPr/>
        </p:nvSpPr>
        <p:spPr bwMode="auto">
          <a:xfrm>
            <a:off x="3945374" y="2055253"/>
            <a:ext cx="616289" cy="59815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9096" name="Oval 8"/>
          <p:cNvSpPr>
            <a:spLocks noChangeArrowheads="1"/>
          </p:cNvSpPr>
          <p:nvPr/>
        </p:nvSpPr>
        <p:spPr bwMode="auto">
          <a:xfrm>
            <a:off x="2903809" y="3420913"/>
            <a:ext cx="409658" cy="40837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3520098" y="3420913"/>
            <a:ext cx="410859" cy="4083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4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2268299" y="3420913"/>
            <a:ext cx="410859" cy="4083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4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9093" name="AutoShape 5"/>
          <p:cNvSpPr>
            <a:spLocks noChangeShapeType="1"/>
          </p:cNvSpPr>
          <p:nvPr/>
        </p:nvSpPr>
        <p:spPr bwMode="auto">
          <a:xfrm flipH="1">
            <a:off x="3109239" y="3061781"/>
            <a:ext cx="3604" cy="359131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9092" name="AutoShape 4"/>
          <p:cNvSpPr>
            <a:spLocks noChangeShapeType="1"/>
          </p:cNvSpPr>
          <p:nvPr/>
        </p:nvSpPr>
        <p:spPr bwMode="auto">
          <a:xfrm flipH="1">
            <a:off x="2473729" y="3061781"/>
            <a:ext cx="639114" cy="35913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9091" name="AutoShape 3"/>
          <p:cNvSpPr>
            <a:spLocks noChangeShapeType="1"/>
          </p:cNvSpPr>
          <p:nvPr/>
        </p:nvSpPr>
        <p:spPr bwMode="auto">
          <a:xfrm>
            <a:off x="3112843" y="3061781"/>
            <a:ext cx="612685" cy="35913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430480" y="3942194"/>
            <a:ext cx="1186927" cy="28346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 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=2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k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-1=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ea typeface="仿宋" pitchFamily="49" charset="-122"/>
                <a:cs typeface="Times New Roman" pitchFamily="18" charset="0"/>
              </a:rPr>
              <a:t>i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n-lt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1" name="TextBox 5"/>
          <p:cNvSpPr txBox="1"/>
          <p:nvPr/>
        </p:nvSpPr>
        <p:spPr>
          <a:xfrm>
            <a:off x="642910" y="642918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0496" y="63077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17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357166"/>
            <a:ext cx="8643998" cy="5527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QuickSelect11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(vector&lt;int&gt;&amp;R,int s,int t,int k)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被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QuickSelect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调用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if (s&lt;t) 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至少存在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个元素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int i=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Partition1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(R,s,t);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划分算法</a:t>
            </a:r>
            <a:endParaRPr lang="en-US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if (k-1==i)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	return R[i];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else if(k-1&lt;i)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	return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QuickSelect11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(R,s,i-1,k);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在左子序列中递归查找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	return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QuickSelect11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(R,i+1,t,k);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在右子序列中递归查找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else if (s==t &amp;&amp; s==k-1)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只有一个元素且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s=k-1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return R[k-1];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QuickSelect1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(vector&lt;int&gt;&amp;R,int k)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递归算法：找第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小的元素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int n=R.size();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return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QuickSelect11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(R,0,n-1,k);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607220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18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530894"/>
            <a:ext cx="8072494" cy="3107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已知由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正整数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构成的集合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A={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），将其划分为两个不相交的子集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，元素个数分别是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A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中元素之和分别为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。设计一个尽可能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高效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的划分算法，满足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最小且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|S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-S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最大。要求：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）给出算法的基本设计思想。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）根据设计思想，采用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C++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描述算法，关键之处给出注释。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）说明你所设计算法的时间复杂度和空间复杂度。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480" y="642918"/>
            <a:ext cx="5000660" cy="34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2016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年全国计算机学科专业考研题</a:t>
            </a:r>
            <a:endParaRPr lang="zh-CN" altLang="en-US" sz="2000" smtClean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571504" y="285728"/>
            <a:ext cx="1000100" cy="1071569"/>
            <a:chOff x="5691204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9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gray">
            <a:xfrm>
              <a:off x="5798021" y="4258788"/>
              <a:ext cx="989914" cy="3907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19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2643182"/>
            <a:ext cx="7429552" cy="170816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分治从字面上的解释就是“分而治之”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把一个复杂的问题分成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1&lt;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）个相同或相似的子问题，再把子问题分成更小的子问题，以此类推，直到可以直接求解为止，原问题的解可以通过子问题的解合并得到。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1714488"/>
            <a:ext cx="307183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4.1.1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什么是分治法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2714612" y="500042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4.1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分治法概述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3000364" y="3286124"/>
            <a:ext cx="3357586" cy="1288143"/>
            <a:chOff x="3071802" y="3426741"/>
            <a:chExt cx="3357586" cy="1288143"/>
          </a:xfrm>
        </p:grpSpPr>
        <p:sp>
          <p:nvSpPr>
            <p:cNvPr id="5" name="下箭头 4"/>
            <p:cNvSpPr/>
            <p:nvPr/>
          </p:nvSpPr>
          <p:spPr bwMode="auto">
            <a:xfrm>
              <a:off x="3786182" y="3426741"/>
              <a:ext cx="285752" cy="78581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1934" y="3661950"/>
              <a:ext cx="2357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查找第</a:t>
              </a:r>
              <a:r>
                <a:rPr lang="en-US" altLang="zh-CN" sz="2000" i="1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/2</a:t>
              </a:r>
              <a:r>
                <a:rPr lang="zh-CN" altLang="en-US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小的元素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1802" y="4376330"/>
              <a:ext cx="1785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递归快速排序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28662" y="1142984"/>
            <a:ext cx="6500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递增排序，前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  <a:sym typeface="Symbol"/>
              </a:rPr>
              <a:t>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  <a:sym typeface="Symbol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  <a:sym typeface="Symbol"/>
              </a:rPr>
              <a:t>/2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  <a:sym typeface="Symbol"/>
              </a:rPr>
              <a:t>个元素放在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  <a:sym typeface="Symbol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  <a:sym typeface="Symbol"/>
              </a:rPr>
              <a:t>中，其他放在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  <a:sym typeface="Symbol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  <a:sym typeface="Symbol"/>
              </a:rPr>
              <a:t>中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3" name="组合 10"/>
          <p:cNvGrpSpPr/>
          <p:nvPr/>
        </p:nvGrpSpPr>
        <p:grpSpPr>
          <a:xfrm>
            <a:off x="1262039" y="1714488"/>
            <a:ext cx="5857916" cy="1295766"/>
            <a:chOff x="1357290" y="1785926"/>
            <a:chExt cx="5857916" cy="1295766"/>
          </a:xfrm>
        </p:grpSpPr>
        <p:sp>
          <p:nvSpPr>
            <p:cNvPr id="4" name="TextBox 3"/>
            <p:cNvSpPr txBox="1"/>
            <p:nvPr/>
          </p:nvSpPr>
          <p:spPr>
            <a:xfrm>
              <a:off x="1357290" y="2743138"/>
              <a:ext cx="5857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将最小的</a:t>
              </a:r>
              <a:r>
                <a:rPr lang="zh-CN" altLang="en-US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  <a:sym typeface="Symbol"/>
                </a:rPr>
                <a:t></a:t>
              </a:r>
              <a:r>
                <a:rPr lang="en-US" altLang="zh-CN" sz="2000" i="1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  <a:sym typeface="Symbol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  <a:sym typeface="Symbol"/>
                </a:rPr>
                <a:t>/2</a:t>
              </a:r>
              <a:r>
                <a:rPr lang="zh-CN" altLang="en-US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  <a:sym typeface="Symbol"/>
                </a:rPr>
                <a:t>个元素放在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  <a:sym typeface="Symbol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  <a:sym typeface="Symbol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  <a:sym typeface="Symbol"/>
                </a:rPr>
                <a:t>中，其他放在</a:t>
              </a:r>
              <a:r>
                <a:rPr lang="en-US" altLang="zh-CN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  <a:sym typeface="Symbol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  <a:sym typeface="Symbol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  <a:sym typeface="Symbol"/>
                </a:rPr>
                <a:t>中</a:t>
              </a:r>
              <a:endPara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" name="下箭头 8"/>
            <p:cNvSpPr/>
            <p:nvPr/>
          </p:nvSpPr>
          <p:spPr bwMode="auto">
            <a:xfrm>
              <a:off x="3811582" y="1785926"/>
              <a:ext cx="285752" cy="78581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20</a:t>
            </a:fld>
            <a:r>
              <a:rPr lang="en-US" altLang="zh-CN" smtClean="0"/>
              <a:t>/61</a:t>
            </a:r>
            <a:endParaRPr lang="en-US" altLang="zh-CN"/>
          </a:p>
        </p:txBody>
      </p:sp>
      <p:sp>
        <p:nvSpPr>
          <p:cNvPr id="12" name="TextBox 5"/>
          <p:cNvSpPr txBox="1"/>
          <p:nvPr/>
        </p:nvSpPr>
        <p:spPr>
          <a:xfrm>
            <a:off x="357158" y="1071546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42852"/>
            <a:ext cx="8358246" cy="5880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Partition(int a[],int low,int high)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a[low]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为基准划分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int i=low,j=high;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int povit=a[low];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while (i&lt;j)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while (i&lt;j &amp;&amp; a[j]&gt;=povit) j--;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if((i&lt;j)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a[i]=a[j];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i++;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while (i&lt;j &amp;&amp; a[i]&lt;=povit) i++;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if(i&lt;j)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a[j]=a[i];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j--;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a[i]=povit;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return i;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21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41415"/>
            <a:ext cx="7929618" cy="5757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0" bIns="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Solution(int a[],int n)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int low=0,high=n-1;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bool flag=true;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while (flag)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int i=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Partition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(a,low,high);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if (i==n/2-1)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基准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a[i]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n/2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小的元素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flag=false;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else if (n/2-1&gt;i)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在右区间查找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low=i+1;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else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	high=i-1;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在左区间查找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</a:p>
          <a:p>
            <a:pPr algn="l" defTabSz="360000">
              <a:lnSpc>
                <a:spcPts val="23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int s1=0,s2=0;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for (int i=0;i&lt;n/2;i++)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s1+=a[i];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for (int j=n/2;j&lt;n;j++)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s2+=a[j];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return 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s2-s1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6286520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22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158" y="285728"/>
            <a:ext cx="242889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微软雅黑" pitchFamily="34" charset="-122"/>
                <a:cs typeface="Consolas" pitchFamily="49" charset="0"/>
              </a:rPr>
              <a:t>4.2.3  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微软雅黑" pitchFamily="34" charset="-122"/>
                <a:cs typeface="Consolas" pitchFamily="49" charset="0"/>
              </a:rPr>
              <a:t>归并排序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1142984"/>
            <a:ext cx="4572032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自底向上的二路归并排序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（迭代）</a:t>
            </a:r>
            <a:endParaRPr lang="zh-CN" altLang="en-US" sz="2000" spc="5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6626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624" name="Text Box 64"/>
          <p:cNvSpPr txBox="1">
            <a:spLocks noChangeArrowheads="1"/>
          </p:cNvSpPr>
          <p:nvPr/>
        </p:nvSpPr>
        <p:spPr bwMode="auto">
          <a:xfrm>
            <a:off x="5955287" y="3142819"/>
            <a:ext cx="1255417" cy="802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n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=10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排序趟数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为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log</a:t>
            </a:r>
            <a:r>
              <a:rPr kumimoji="0" lang="en-US" altLang="zh-CN" sz="1800" b="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=4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6623" name="AutoShape 63"/>
          <p:cNvSpPr>
            <a:spLocks/>
          </p:cNvSpPr>
          <p:nvPr/>
        </p:nvSpPr>
        <p:spPr bwMode="auto">
          <a:xfrm rot="5400000">
            <a:off x="1000041" y="4038121"/>
            <a:ext cx="146135" cy="592836"/>
          </a:xfrm>
          <a:prstGeom prst="leftBrace">
            <a:avLst>
              <a:gd name="adj1" fmla="val 29930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6622" name="AutoShape 62"/>
          <p:cNvSpPr>
            <a:spLocks/>
          </p:cNvSpPr>
          <p:nvPr/>
        </p:nvSpPr>
        <p:spPr bwMode="auto">
          <a:xfrm rot="5400000">
            <a:off x="1991588" y="4038188"/>
            <a:ext cx="146135" cy="591674"/>
          </a:xfrm>
          <a:prstGeom prst="leftBrace">
            <a:avLst>
              <a:gd name="adj1" fmla="val 29871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6621" name="AutoShape 61"/>
          <p:cNvSpPr>
            <a:spLocks/>
          </p:cNvSpPr>
          <p:nvPr/>
        </p:nvSpPr>
        <p:spPr bwMode="auto">
          <a:xfrm rot="5400000">
            <a:off x="2991273" y="4037025"/>
            <a:ext cx="146135" cy="593998"/>
          </a:xfrm>
          <a:prstGeom prst="leftBrace">
            <a:avLst>
              <a:gd name="adj1" fmla="val 29988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6620" name="AutoShape 60"/>
          <p:cNvSpPr>
            <a:spLocks/>
          </p:cNvSpPr>
          <p:nvPr/>
        </p:nvSpPr>
        <p:spPr bwMode="auto">
          <a:xfrm rot="5400000">
            <a:off x="3989794" y="4038121"/>
            <a:ext cx="146135" cy="592836"/>
          </a:xfrm>
          <a:prstGeom prst="leftBrace">
            <a:avLst>
              <a:gd name="adj1" fmla="val 29930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6619" name="AutoShape 59"/>
          <p:cNvSpPr>
            <a:spLocks/>
          </p:cNvSpPr>
          <p:nvPr/>
        </p:nvSpPr>
        <p:spPr bwMode="auto">
          <a:xfrm rot="5400000">
            <a:off x="4984829" y="4038188"/>
            <a:ext cx="146135" cy="591674"/>
          </a:xfrm>
          <a:prstGeom prst="leftBrace">
            <a:avLst>
              <a:gd name="adj1" fmla="val 29871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6618" name="AutoShape 58"/>
          <p:cNvSpPr>
            <a:spLocks/>
          </p:cNvSpPr>
          <p:nvPr/>
        </p:nvSpPr>
        <p:spPr bwMode="auto">
          <a:xfrm>
            <a:off x="5806497" y="2328786"/>
            <a:ext cx="208074" cy="2334042"/>
          </a:xfrm>
          <a:prstGeom prst="rightBrace">
            <a:avLst>
              <a:gd name="adj1" fmla="val 105587"/>
              <a:gd name="adj2" fmla="val 50000"/>
            </a:avLst>
          </a:prstGeom>
          <a:ln w="19050"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6617" name="AutoShape 57"/>
          <p:cNvSpPr>
            <a:spLocks/>
          </p:cNvSpPr>
          <p:nvPr/>
        </p:nvSpPr>
        <p:spPr bwMode="auto">
          <a:xfrm rot="5400000">
            <a:off x="1512670" y="3144419"/>
            <a:ext cx="146135" cy="1318188"/>
          </a:xfrm>
          <a:prstGeom prst="leftBrace">
            <a:avLst>
              <a:gd name="adj1" fmla="val 66549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6616" name="AutoShape 56"/>
          <p:cNvSpPr>
            <a:spLocks/>
          </p:cNvSpPr>
          <p:nvPr/>
        </p:nvSpPr>
        <p:spPr bwMode="auto">
          <a:xfrm rot="5400000">
            <a:off x="3503901" y="3078228"/>
            <a:ext cx="146135" cy="1449542"/>
          </a:xfrm>
          <a:prstGeom prst="leftBrace">
            <a:avLst>
              <a:gd name="adj1" fmla="val 73181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6615" name="AutoShape 55"/>
          <p:cNvSpPr>
            <a:spLocks/>
          </p:cNvSpPr>
          <p:nvPr/>
        </p:nvSpPr>
        <p:spPr bwMode="auto">
          <a:xfrm rot="5400000">
            <a:off x="2501892" y="1607773"/>
            <a:ext cx="146135" cy="3295470"/>
          </a:xfrm>
          <a:prstGeom prst="leftBrace">
            <a:avLst>
              <a:gd name="adj1" fmla="val 166373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6614" name="Text Box 54"/>
          <p:cNvSpPr txBox="1">
            <a:spLocks noChangeArrowheads="1"/>
          </p:cNvSpPr>
          <p:nvPr/>
        </p:nvSpPr>
        <p:spPr bwMode="auto">
          <a:xfrm>
            <a:off x="517470" y="4495081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[2]</a:t>
            </a:r>
          </a:p>
        </p:txBody>
      </p:sp>
      <p:sp>
        <p:nvSpPr>
          <p:cNvPr id="66613" name="Text Box 53"/>
          <p:cNvSpPr txBox="1">
            <a:spLocks noChangeArrowheads="1"/>
          </p:cNvSpPr>
          <p:nvPr/>
        </p:nvSpPr>
        <p:spPr bwMode="auto">
          <a:xfrm>
            <a:off x="1021962" y="4495081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[5]</a:t>
            </a:r>
          </a:p>
        </p:txBody>
      </p:sp>
      <p:sp>
        <p:nvSpPr>
          <p:cNvPr id="66612" name="Text Box 52"/>
          <p:cNvSpPr txBox="1">
            <a:spLocks noChangeArrowheads="1"/>
          </p:cNvSpPr>
          <p:nvPr/>
        </p:nvSpPr>
        <p:spPr bwMode="auto">
          <a:xfrm>
            <a:off x="1509018" y="4495081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[1]</a:t>
            </a:r>
          </a:p>
        </p:txBody>
      </p:sp>
      <p:sp>
        <p:nvSpPr>
          <p:cNvPr id="66611" name="Text Box 51"/>
          <p:cNvSpPr txBox="1">
            <a:spLocks noChangeArrowheads="1"/>
          </p:cNvSpPr>
          <p:nvPr/>
        </p:nvSpPr>
        <p:spPr bwMode="auto">
          <a:xfrm>
            <a:off x="2003047" y="4495081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[7]</a:t>
            </a:r>
          </a:p>
        </p:txBody>
      </p:sp>
      <p:sp>
        <p:nvSpPr>
          <p:cNvPr id="66610" name="Text Box 50"/>
          <p:cNvSpPr txBox="1">
            <a:spLocks noChangeArrowheads="1"/>
          </p:cNvSpPr>
          <p:nvPr/>
        </p:nvSpPr>
        <p:spPr bwMode="auto">
          <a:xfrm>
            <a:off x="2565660" y="4495081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[10]]</a:t>
            </a:r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3014356" y="4495081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[6]</a:t>
            </a:r>
          </a:p>
        </p:txBody>
      </p:sp>
      <p:sp>
        <p:nvSpPr>
          <p:cNvPr id="66608" name="Text Box 48"/>
          <p:cNvSpPr txBox="1">
            <a:spLocks noChangeArrowheads="1"/>
          </p:cNvSpPr>
          <p:nvPr/>
        </p:nvSpPr>
        <p:spPr bwMode="auto">
          <a:xfrm>
            <a:off x="3518848" y="4495081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[9]</a:t>
            </a:r>
          </a:p>
        </p:txBody>
      </p:sp>
      <p:sp>
        <p:nvSpPr>
          <p:cNvPr id="66607" name="Text Box 47"/>
          <p:cNvSpPr txBox="1">
            <a:spLocks noChangeArrowheads="1"/>
          </p:cNvSpPr>
          <p:nvPr/>
        </p:nvSpPr>
        <p:spPr bwMode="auto">
          <a:xfrm>
            <a:off x="4005903" y="4495081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[4]</a:t>
            </a:r>
          </a:p>
        </p:txBody>
      </p:sp>
      <p:sp>
        <p:nvSpPr>
          <p:cNvPr id="66606" name="Text Box 46"/>
          <p:cNvSpPr txBox="1">
            <a:spLocks noChangeArrowheads="1"/>
          </p:cNvSpPr>
          <p:nvPr/>
        </p:nvSpPr>
        <p:spPr bwMode="auto">
          <a:xfrm>
            <a:off x="4499933" y="4495081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[3]</a:t>
            </a:r>
          </a:p>
        </p:txBody>
      </p:sp>
      <p:sp>
        <p:nvSpPr>
          <p:cNvPr id="66605" name="Text Box 45"/>
          <p:cNvSpPr txBox="1">
            <a:spLocks noChangeArrowheads="1"/>
          </p:cNvSpPr>
          <p:nvPr/>
        </p:nvSpPr>
        <p:spPr bwMode="auto">
          <a:xfrm>
            <a:off x="5031160" y="4495081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[8]</a:t>
            </a:r>
          </a:p>
        </p:txBody>
      </p:sp>
      <p:sp>
        <p:nvSpPr>
          <p:cNvPr id="66604" name="Text Box 44"/>
          <p:cNvSpPr txBox="1">
            <a:spLocks noChangeArrowheads="1"/>
          </p:cNvSpPr>
          <p:nvPr/>
        </p:nvSpPr>
        <p:spPr bwMode="auto">
          <a:xfrm>
            <a:off x="503521" y="3945532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[2</a:t>
            </a:r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1008013" y="3945532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5]</a:t>
            </a:r>
          </a:p>
        </p:txBody>
      </p:sp>
      <p:sp>
        <p:nvSpPr>
          <p:cNvPr id="66602" name="Text Box 42"/>
          <p:cNvSpPr txBox="1">
            <a:spLocks noChangeArrowheads="1"/>
          </p:cNvSpPr>
          <p:nvPr/>
        </p:nvSpPr>
        <p:spPr bwMode="auto">
          <a:xfrm>
            <a:off x="1495068" y="3945532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[1</a:t>
            </a:r>
          </a:p>
        </p:txBody>
      </p:sp>
      <p:sp>
        <p:nvSpPr>
          <p:cNvPr id="66601" name="Text Box 41"/>
          <p:cNvSpPr txBox="1">
            <a:spLocks noChangeArrowheads="1"/>
          </p:cNvSpPr>
          <p:nvPr/>
        </p:nvSpPr>
        <p:spPr bwMode="auto">
          <a:xfrm>
            <a:off x="1989098" y="3945532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7]</a:t>
            </a:r>
          </a:p>
        </p:txBody>
      </p:sp>
      <p:sp>
        <p:nvSpPr>
          <p:cNvPr id="66600" name="Text Box 40"/>
          <p:cNvSpPr txBox="1">
            <a:spLocks noChangeArrowheads="1"/>
          </p:cNvSpPr>
          <p:nvPr/>
        </p:nvSpPr>
        <p:spPr bwMode="auto">
          <a:xfrm>
            <a:off x="2551711" y="3945532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[6</a:t>
            </a:r>
          </a:p>
        </p:txBody>
      </p:sp>
      <p:sp>
        <p:nvSpPr>
          <p:cNvPr id="66599" name="Text Box 39"/>
          <p:cNvSpPr txBox="1">
            <a:spLocks noChangeArrowheads="1"/>
          </p:cNvSpPr>
          <p:nvPr/>
        </p:nvSpPr>
        <p:spPr bwMode="auto">
          <a:xfrm>
            <a:off x="3000407" y="3945532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[0]</a:t>
            </a:r>
          </a:p>
        </p:txBody>
      </p:sp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3504899" y="3945532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[4</a:t>
            </a:r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3991954" y="3945532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9]</a:t>
            </a:r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4485984" y="3945532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[3</a:t>
            </a:r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5017211" y="3945532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8]</a:t>
            </a:r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500034" y="3395982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[1</a:t>
            </a:r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1004526" y="3395982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2</a:t>
            </a:r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1491581" y="3395982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5</a:t>
            </a:r>
          </a:p>
        </p:txBody>
      </p:sp>
      <p:sp>
        <p:nvSpPr>
          <p:cNvPr id="66591" name="Text Box 31"/>
          <p:cNvSpPr txBox="1">
            <a:spLocks noChangeArrowheads="1"/>
          </p:cNvSpPr>
          <p:nvPr/>
        </p:nvSpPr>
        <p:spPr bwMode="auto">
          <a:xfrm>
            <a:off x="1985611" y="3395982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7]</a:t>
            </a:r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2548224" y="3395982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[4</a:t>
            </a:r>
          </a:p>
        </p:txBody>
      </p: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2996919" y="3395982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6</a:t>
            </a: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3501411" y="3395982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9</a:t>
            </a:r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3988467" y="3395982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10]</a:t>
            </a: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4482497" y="3395982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[3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5013724" y="3395982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8]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517470" y="2855695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[1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1021962" y="2855695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2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1509018" y="2855695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4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2003047" y="2855695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5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2565660" y="2855695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6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3014356" y="2855695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7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3518848" y="2855695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9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4005903" y="2855695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10]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4499933" y="2855695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[3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5031160" y="2855695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8]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503521" y="2269097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[1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1008013" y="2269097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2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1495068" y="2269097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3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1989098" y="2269097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4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2551711" y="2269097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5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3000407" y="2269097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6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3504899" y="2269097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7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3991954" y="2269097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8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485984" y="2269097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9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017211" y="2269097"/>
            <a:ext cx="526578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10]</a:t>
            </a:r>
          </a:p>
        </p:txBody>
      </p:sp>
      <p:sp>
        <p:nvSpPr>
          <p:cNvPr id="66564" name="AutoShape 4"/>
          <p:cNvSpPr>
            <a:spLocks/>
          </p:cNvSpPr>
          <p:nvPr/>
        </p:nvSpPr>
        <p:spPr bwMode="auto">
          <a:xfrm rot="5400000">
            <a:off x="2987785" y="582717"/>
            <a:ext cx="146135" cy="4283530"/>
          </a:xfrm>
          <a:prstGeom prst="leftBrace">
            <a:avLst>
              <a:gd name="adj1" fmla="val 216256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6563" name="AutoShape 3"/>
          <p:cNvSpPr>
            <a:spLocks noChangeShapeType="1"/>
          </p:cNvSpPr>
          <p:nvPr/>
        </p:nvSpPr>
        <p:spPr bwMode="auto">
          <a:xfrm flipV="1">
            <a:off x="7380418" y="2232049"/>
            <a:ext cx="1162" cy="2517225"/>
          </a:xfrm>
          <a:prstGeom prst="straightConnector1">
            <a:avLst/>
          </a:prstGeom>
          <a:noFill/>
          <a:ln w="38100">
            <a:solidFill>
              <a:srgbClr val="006600"/>
            </a:solidFill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442027" y="4407606"/>
            <a:ext cx="232485" cy="2912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底</a:t>
            </a:r>
          </a:p>
        </p:txBody>
      </p: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23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626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00034" y="1000108"/>
            <a:ext cx="7358114" cy="283421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分治策略：</a:t>
            </a:r>
          </a:p>
          <a:p>
            <a:pPr marL="457200" indent="-457200" algn="l">
              <a:lnSpc>
                <a:spcPts val="2800"/>
              </a:lnSpc>
              <a:buFont typeface="+mj-ea"/>
              <a:buAutoNum type="circleNumDbPlain"/>
            </a:pPr>
            <a:r>
              <a:rPr lang="zh-CN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分解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：将原序列分解成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length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长度的若干子序列。</a:t>
            </a:r>
          </a:p>
          <a:p>
            <a:pPr marL="457200" indent="-457200" algn="l">
              <a:lnSpc>
                <a:spcPts val="2800"/>
              </a:lnSpc>
              <a:buFont typeface="+mj-ea"/>
              <a:buAutoNum type="circleNumDbPlain"/>
            </a:pPr>
            <a:r>
              <a:rPr lang="zh-CN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求解子问题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：将相邻的两个子序列调用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Merge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算法合并成一个有序子序列。</a:t>
            </a:r>
          </a:p>
          <a:p>
            <a:pPr marL="457200" indent="-457200" algn="l">
              <a:lnSpc>
                <a:spcPts val="2800"/>
              </a:lnSpc>
              <a:buFont typeface="+mj-ea"/>
              <a:buAutoNum type="circleNumDbPlain"/>
            </a:pPr>
            <a:r>
              <a:rPr lang="zh-CN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合并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：由于每个子问题的排序结果直接存放在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中，合并步骤不需要执行任何操作。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 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24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158" y="357166"/>
            <a:ext cx="8072494" cy="77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[low..mid]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[mid+1..high]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是两个相邻的有序子序列（有序段），将其所有元素归并为有序子序列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[low..high]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282" y="1497076"/>
            <a:ext cx="8643998" cy="43003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(vector&lt;int&gt;&amp;R,int low,int mid,int high)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vector&lt;int&gt; R1;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用做临时表</a:t>
            </a:r>
          </a:p>
          <a:p>
            <a:pPr algn="l" defTabSz="360000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int i=low,j=mid+1;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分别为两个子表的下标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while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i&lt;=mid &amp;&amp; j&lt;=high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在子表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和子表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均未遍历完时循环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R[i]&lt;=R[j]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将子表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中的元素归并到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{	R1.push_back(R[i]);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	i++;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else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将子表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中的元素归并到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{	R1.push_back(R[j]);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	j++;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25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714356"/>
            <a:ext cx="8143932" cy="35309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while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i&lt;=mid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将子表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余下元素改变到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R1.push_back(R[i]);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i++;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while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j&lt;=high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将子表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余下元素改变到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R1.push_back(R[j]);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j++;;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for (int k=0,i=low;i&lt;=high;k++,i++)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复制回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R[i]=R1[k];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464344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26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000108"/>
            <a:ext cx="8643998" cy="247937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MergePass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(vector&lt;int&gt;&amp;R,int length)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一趟二路归并排序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int i,n=R.size();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for (i=0;i+2*length-1&lt;n;i=i+2*length)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两两归并相邻长度为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length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的子序列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(R,i,i+length-1,i+2*length-1);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if (i+length&lt;n)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归并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余下最后两个子表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(R,i,i+length-1,n-1);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392906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 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27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928670"/>
            <a:ext cx="8643998" cy="14842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MergeSort1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(vector&lt;int&gt;&amp;R)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自底向上的二路归并算法</a:t>
            </a:r>
          </a:p>
          <a:p>
            <a:pPr algn="l" defTabSz="360000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for (int length=1;length&lt;R.size();length=2*length)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MergePass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(R,length);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2928934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 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28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44" y="214290"/>
            <a:ext cx="4714908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顶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的二路归并排序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（递归）</a:t>
            </a:r>
            <a:endParaRPr lang="zh-CN" altLang="en-US" sz="2000" spc="5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3557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555" name="Text Box 67"/>
          <p:cNvSpPr txBox="1">
            <a:spLocks noChangeArrowheads="1"/>
          </p:cNvSpPr>
          <p:nvPr/>
        </p:nvSpPr>
        <p:spPr bwMode="auto">
          <a:xfrm>
            <a:off x="1512923" y="1142984"/>
            <a:ext cx="3615797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2     5     1     7     10     6     9     4     3     8</a:t>
            </a:r>
          </a:p>
        </p:txBody>
      </p:sp>
      <p:sp>
        <p:nvSpPr>
          <p:cNvPr id="63554" name="Text Box 66"/>
          <p:cNvSpPr txBox="1">
            <a:spLocks noChangeArrowheads="1"/>
          </p:cNvSpPr>
          <p:nvPr/>
        </p:nvSpPr>
        <p:spPr bwMode="auto">
          <a:xfrm>
            <a:off x="1512923" y="1719628"/>
            <a:ext cx="1803342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2    5    1    7    10</a:t>
            </a:r>
          </a:p>
        </p:txBody>
      </p:sp>
      <p:sp>
        <p:nvSpPr>
          <p:cNvPr id="63553" name="Text Box 65"/>
          <p:cNvSpPr txBox="1">
            <a:spLocks noChangeArrowheads="1"/>
          </p:cNvSpPr>
          <p:nvPr/>
        </p:nvSpPr>
        <p:spPr bwMode="auto">
          <a:xfrm>
            <a:off x="3480288" y="1723272"/>
            <a:ext cx="1640230" cy="309730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6    9    4    3    8</a:t>
            </a:r>
          </a:p>
        </p:txBody>
      </p:sp>
      <p:sp>
        <p:nvSpPr>
          <p:cNvPr id="63552" name="Text Box 64"/>
          <p:cNvSpPr txBox="1">
            <a:spLocks noChangeArrowheads="1"/>
          </p:cNvSpPr>
          <p:nvPr/>
        </p:nvSpPr>
        <p:spPr bwMode="auto">
          <a:xfrm>
            <a:off x="1512923" y="2299006"/>
            <a:ext cx="983227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2   5   1 </a:t>
            </a:r>
          </a:p>
        </p:txBody>
      </p:sp>
      <p:sp>
        <p:nvSpPr>
          <p:cNvPr id="63551" name="Text Box 63"/>
          <p:cNvSpPr txBox="1">
            <a:spLocks noChangeArrowheads="1"/>
          </p:cNvSpPr>
          <p:nvPr/>
        </p:nvSpPr>
        <p:spPr bwMode="auto">
          <a:xfrm>
            <a:off x="2631014" y="2298095"/>
            <a:ext cx="656092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7   10</a:t>
            </a:r>
          </a:p>
        </p:txBody>
      </p:sp>
      <p:sp>
        <p:nvSpPr>
          <p:cNvPr id="63550" name="Text Box 62"/>
          <p:cNvSpPr txBox="1">
            <a:spLocks noChangeArrowheads="1"/>
          </p:cNvSpPr>
          <p:nvPr/>
        </p:nvSpPr>
        <p:spPr bwMode="auto">
          <a:xfrm>
            <a:off x="1512923" y="2898425"/>
            <a:ext cx="490247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2   5 </a:t>
            </a:r>
          </a:p>
        </p:txBody>
      </p:sp>
      <p:sp>
        <p:nvSpPr>
          <p:cNvPr id="63549" name="Text Box 61"/>
          <p:cNvSpPr txBox="1">
            <a:spLocks noChangeArrowheads="1"/>
          </p:cNvSpPr>
          <p:nvPr/>
        </p:nvSpPr>
        <p:spPr bwMode="auto">
          <a:xfrm>
            <a:off x="2168104" y="2898425"/>
            <a:ext cx="328046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 </a:t>
            </a:r>
          </a:p>
        </p:txBody>
      </p:sp>
      <p:sp>
        <p:nvSpPr>
          <p:cNvPr id="63548" name="Text Box 60"/>
          <p:cNvSpPr txBox="1">
            <a:spLocks noChangeArrowheads="1"/>
          </p:cNvSpPr>
          <p:nvPr/>
        </p:nvSpPr>
        <p:spPr bwMode="auto">
          <a:xfrm>
            <a:off x="1512923" y="3506954"/>
            <a:ext cx="231455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 </a:t>
            </a:r>
          </a:p>
        </p:txBody>
      </p:sp>
      <p:sp>
        <p:nvSpPr>
          <p:cNvPr id="63547" name="Text Box 59"/>
          <p:cNvSpPr txBox="1">
            <a:spLocks noChangeArrowheads="1"/>
          </p:cNvSpPr>
          <p:nvPr/>
        </p:nvSpPr>
        <p:spPr bwMode="auto">
          <a:xfrm>
            <a:off x="1796319" y="3506954"/>
            <a:ext cx="232366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5 </a:t>
            </a:r>
          </a:p>
        </p:txBody>
      </p:sp>
      <p:sp>
        <p:nvSpPr>
          <p:cNvPr id="63546" name="Text Box 58"/>
          <p:cNvSpPr txBox="1">
            <a:spLocks noChangeArrowheads="1"/>
          </p:cNvSpPr>
          <p:nvPr/>
        </p:nvSpPr>
        <p:spPr bwMode="auto">
          <a:xfrm>
            <a:off x="1520213" y="4099996"/>
            <a:ext cx="490247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2  5 </a:t>
            </a:r>
          </a:p>
        </p:txBody>
      </p:sp>
      <p:sp>
        <p:nvSpPr>
          <p:cNvPr id="63545" name="Text Box 57"/>
          <p:cNvSpPr txBox="1">
            <a:spLocks noChangeArrowheads="1"/>
          </p:cNvSpPr>
          <p:nvPr/>
        </p:nvSpPr>
        <p:spPr bwMode="auto">
          <a:xfrm>
            <a:off x="1512923" y="4640202"/>
            <a:ext cx="983227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1   2   5 </a:t>
            </a:r>
          </a:p>
        </p:txBody>
      </p:sp>
      <p:sp>
        <p:nvSpPr>
          <p:cNvPr id="63544" name="Text Box 56"/>
          <p:cNvSpPr txBox="1">
            <a:spLocks noChangeArrowheads="1"/>
          </p:cNvSpPr>
          <p:nvPr/>
        </p:nvSpPr>
        <p:spPr bwMode="auto">
          <a:xfrm>
            <a:off x="2660173" y="2898425"/>
            <a:ext cx="232366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7 </a:t>
            </a:r>
          </a:p>
        </p:txBody>
      </p:sp>
      <p:sp>
        <p:nvSpPr>
          <p:cNvPr id="63543" name="Text Box 55"/>
          <p:cNvSpPr txBox="1">
            <a:spLocks noChangeArrowheads="1"/>
          </p:cNvSpPr>
          <p:nvPr/>
        </p:nvSpPr>
        <p:spPr bwMode="auto">
          <a:xfrm>
            <a:off x="2995509" y="2898425"/>
            <a:ext cx="232366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10 </a:t>
            </a:r>
          </a:p>
        </p:txBody>
      </p:sp>
      <p:sp>
        <p:nvSpPr>
          <p:cNvPr id="63542" name="Text Box 54"/>
          <p:cNvSpPr txBox="1">
            <a:spLocks noChangeArrowheads="1"/>
          </p:cNvSpPr>
          <p:nvPr/>
        </p:nvSpPr>
        <p:spPr bwMode="auto">
          <a:xfrm>
            <a:off x="2631014" y="3478714"/>
            <a:ext cx="656092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7   10</a:t>
            </a:r>
          </a:p>
        </p:txBody>
      </p:sp>
      <p:sp>
        <p:nvSpPr>
          <p:cNvPr id="63541" name="Text Box 53"/>
          <p:cNvSpPr txBox="1">
            <a:spLocks noChangeArrowheads="1"/>
          </p:cNvSpPr>
          <p:nvPr/>
        </p:nvSpPr>
        <p:spPr bwMode="auto">
          <a:xfrm>
            <a:off x="1507456" y="5185874"/>
            <a:ext cx="1804253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1   2   5   7   10</a:t>
            </a:r>
          </a:p>
        </p:txBody>
      </p:sp>
      <p:sp>
        <p:nvSpPr>
          <p:cNvPr id="63540" name="Text Box 52"/>
          <p:cNvSpPr txBox="1">
            <a:spLocks noChangeArrowheads="1"/>
          </p:cNvSpPr>
          <p:nvPr/>
        </p:nvSpPr>
        <p:spPr bwMode="auto">
          <a:xfrm>
            <a:off x="3464797" y="2303561"/>
            <a:ext cx="984138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6   9   4 </a:t>
            </a:r>
          </a:p>
        </p:txBody>
      </p:sp>
      <p:sp>
        <p:nvSpPr>
          <p:cNvPr id="63539" name="Text Box 51"/>
          <p:cNvSpPr txBox="1">
            <a:spLocks noChangeArrowheads="1"/>
          </p:cNvSpPr>
          <p:nvPr/>
        </p:nvSpPr>
        <p:spPr bwMode="auto">
          <a:xfrm>
            <a:off x="4585621" y="2302650"/>
            <a:ext cx="569524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3   8</a:t>
            </a:r>
          </a:p>
        </p:txBody>
      </p:sp>
      <p:sp>
        <p:nvSpPr>
          <p:cNvPr id="63538" name="Text Box 50"/>
          <p:cNvSpPr txBox="1">
            <a:spLocks noChangeArrowheads="1"/>
          </p:cNvSpPr>
          <p:nvPr/>
        </p:nvSpPr>
        <p:spPr bwMode="auto">
          <a:xfrm>
            <a:off x="3464797" y="2902069"/>
            <a:ext cx="492069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6   9 </a:t>
            </a:r>
          </a:p>
        </p:txBody>
      </p:sp>
      <p:sp>
        <p:nvSpPr>
          <p:cNvPr id="63537" name="Text Box 49"/>
          <p:cNvSpPr txBox="1">
            <a:spLocks noChangeArrowheads="1"/>
          </p:cNvSpPr>
          <p:nvPr/>
        </p:nvSpPr>
        <p:spPr bwMode="auto">
          <a:xfrm>
            <a:off x="4120890" y="2902069"/>
            <a:ext cx="328046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4 </a:t>
            </a:r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3464797" y="3511509"/>
            <a:ext cx="232366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6 </a:t>
            </a:r>
          </a:p>
        </p:txBody>
      </p:sp>
      <p:sp>
        <p:nvSpPr>
          <p:cNvPr id="63535" name="Text Box 47"/>
          <p:cNvSpPr txBox="1">
            <a:spLocks noChangeArrowheads="1"/>
          </p:cNvSpPr>
          <p:nvPr/>
        </p:nvSpPr>
        <p:spPr bwMode="auto">
          <a:xfrm>
            <a:off x="3749104" y="3511509"/>
            <a:ext cx="232366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9 </a:t>
            </a:r>
          </a:p>
        </p:txBody>
      </p:sp>
      <p:sp>
        <p:nvSpPr>
          <p:cNvPr id="63534" name="Text Box 46"/>
          <p:cNvSpPr txBox="1">
            <a:spLocks noChangeArrowheads="1"/>
          </p:cNvSpPr>
          <p:nvPr/>
        </p:nvSpPr>
        <p:spPr bwMode="auto">
          <a:xfrm>
            <a:off x="3472087" y="4103640"/>
            <a:ext cx="492069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6  9 </a:t>
            </a:r>
          </a:p>
        </p:txBody>
      </p:sp>
      <p:sp>
        <p:nvSpPr>
          <p:cNvPr id="63533" name="Text Box 45"/>
          <p:cNvSpPr txBox="1">
            <a:spLocks noChangeArrowheads="1"/>
          </p:cNvSpPr>
          <p:nvPr/>
        </p:nvSpPr>
        <p:spPr bwMode="auto">
          <a:xfrm>
            <a:off x="3464797" y="4644757"/>
            <a:ext cx="984138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4   6   9 </a:t>
            </a:r>
          </a:p>
        </p:txBody>
      </p:sp>
      <p:sp>
        <p:nvSpPr>
          <p:cNvPr id="63532" name="Text Box 44"/>
          <p:cNvSpPr txBox="1">
            <a:spLocks noChangeArrowheads="1"/>
          </p:cNvSpPr>
          <p:nvPr/>
        </p:nvSpPr>
        <p:spPr bwMode="auto">
          <a:xfrm>
            <a:off x="4612959" y="2902069"/>
            <a:ext cx="232366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 </a:t>
            </a:r>
          </a:p>
        </p:txBody>
      </p:sp>
      <p:sp>
        <p:nvSpPr>
          <p:cNvPr id="63531" name="Text Box 43"/>
          <p:cNvSpPr txBox="1">
            <a:spLocks noChangeArrowheads="1"/>
          </p:cNvSpPr>
          <p:nvPr/>
        </p:nvSpPr>
        <p:spPr bwMode="auto">
          <a:xfrm>
            <a:off x="4948295" y="2902069"/>
            <a:ext cx="233277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8 </a:t>
            </a:r>
          </a:p>
        </p:txBody>
      </p:sp>
      <p:sp>
        <p:nvSpPr>
          <p:cNvPr id="63530" name="Text Box 42"/>
          <p:cNvSpPr txBox="1">
            <a:spLocks noChangeArrowheads="1"/>
          </p:cNvSpPr>
          <p:nvPr/>
        </p:nvSpPr>
        <p:spPr bwMode="auto">
          <a:xfrm>
            <a:off x="4583799" y="3502399"/>
            <a:ext cx="597773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3   8</a:t>
            </a:r>
          </a:p>
        </p:txBody>
      </p:sp>
      <p:sp>
        <p:nvSpPr>
          <p:cNvPr id="63529" name="Text Box 41"/>
          <p:cNvSpPr txBox="1">
            <a:spLocks noChangeArrowheads="1"/>
          </p:cNvSpPr>
          <p:nvPr/>
        </p:nvSpPr>
        <p:spPr bwMode="auto">
          <a:xfrm>
            <a:off x="3460241" y="5189517"/>
            <a:ext cx="1721331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3   4   6   8   9</a:t>
            </a:r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1507456" y="5770717"/>
            <a:ext cx="3674116" cy="3097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1   2   3   4   5   6   7   8   9   10</a:t>
            </a:r>
          </a:p>
        </p:txBody>
      </p:sp>
      <p:sp>
        <p:nvSpPr>
          <p:cNvPr id="63527" name="AutoShape 39"/>
          <p:cNvSpPr>
            <a:spLocks noChangeShapeType="1"/>
          </p:cNvSpPr>
          <p:nvPr/>
        </p:nvSpPr>
        <p:spPr bwMode="auto">
          <a:xfrm flipH="1">
            <a:off x="2415050" y="1452714"/>
            <a:ext cx="905772" cy="26691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26" name="AutoShape 38"/>
          <p:cNvSpPr>
            <a:spLocks noChangeShapeType="1"/>
          </p:cNvSpPr>
          <p:nvPr/>
        </p:nvSpPr>
        <p:spPr bwMode="auto">
          <a:xfrm>
            <a:off x="3320822" y="1452714"/>
            <a:ext cx="979582" cy="27055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25" name="AutoShape 37"/>
          <p:cNvSpPr>
            <a:spLocks noChangeShapeType="1"/>
          </p:cNvSpPr>
          <p:nvPr/>
        </p:nvSpPr>
        <p:spPr bwMode="auto">
          <a:xfrm flipH="1">
            <a:off x="2004992" y="2029359"/>
            <a:ext cx="410058" cy="26964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24" name="AutoShape 36"/>
          <p:cNvSpPr>
            <a:spLocks noChangeShapeType="1"/>
          </p:cNvSpPr>
          <p:nvPr/>
        </p:nvSpPr>
        <p:spPr bwMode="auto">
          <a:xfrm>
            <a:off x="2415050" y="2029359"/>
            <a:ext cx="544010" cy="26873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23" name="AutoShape 35"/>
          <p:cNvSpPr>
            <a:spLocks noChangeShapeType="1"/>
          </p:cNvSpPr>
          <p:nvPr/>
        </p:nvSpPr>
        <p:spPr bwMode="auto">
          <a:xfrm flipH="1">
            <a:off x="3956867" y="2033003"/>
            <a:ext cx="343537" cy="27055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22" name="AutoShape 34"/>
          <p:cNvSpPr>
            <a:spLocks noChangeShapeType="1"/>
          </p:cNvSpPr>
          <p:nvPr/>
        </p:nvSpPr>
        <p:spPr bwMode="auto">
          <a:xfrm>
            <a:off x="4300404" y="2033003"/>
            <a:ext cx="570436" cy="26964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21" name="AutoShape 33"/>
          <p:cNvSpPr>
            <a:spLocks noChangeShapeType="1"/>
          </p:cNvSpPr>
          <p:nvPr/>
        </p:nvSpPr>
        <p:spPr bwMode="auto">
          <a:xfrm flipH="1">
            <a:off x="1758047" y="2608736"/>
            <a:ext cx="246946" cy="28968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20" name="AutoShape 32"/>
          <p:cNvSpPr>
            <a:spLocks noChangeShapeType="1"/>
          </p:cNvSpPr>
          <p:nvPr/>
        </p:nvSpPr>
        <p:spPr bwMode="auto">
          <a:xfrm>
            <a:off x="2004992" y="2608736"/>
            <a:ext cx="327135" cy="28968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19" name="AutoShape 31"/>
          <p:cNvSpPr>
            <a:spLocks noChangeShapeType="1"/>
          </p:cNvSpPr>
          <p:nvPr/>
        </p:nvSpPr>
        <p:spPr bwMode="auto">
          <a:xfrm flipH="1">
            <a:off x="2776812" y="2607825"/>
            <a:ext cx="182248" cy="290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18" name="AutoShape 30"/>
          <p:cNvSpPr>
            <a:spLocks noChangeShapeType="1"/>
          </p:cNvSpPr>
          <p:nvPr/>
        </p:nvSpPr>
        <p:spPr bwMode="auto">
          <a:xfrm>
            <a:off x="2959060" y="2607825"/>
            <a:ext cx="153088" cy="290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17" name="AutoShape 29"/>
          <p:cNvSpPr>
            <a:spLocks noChangeShapeType="1"/>
          </p:cNvSpPr>
          <p:nvPr/>
        </p:nvSpPr>
        <p:spPr bwMode="auto">
          <a:xfrm flipH="1">
            <a:off x="3710832" y="2613291"/>
            <a:ext cx="246035" cy="2887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16" name="AutoShape 28"/>
          <p:cNvSpPr>
            <a:spLocks noChangeShapeType="1"/>
          </p:cNvSpPr>
          <p:nvPr/>
        </p:nvSpPr>
        <p:spPr bwMode="auto">
          <a:xfrm>
            <a:off x="3956867" y="2613291"/>
            <a:ext cx="328046" cy="2887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15" name="AutoShape 27"/>
          <p:cNvSpPr>
            <a:spLocks noChangeShapeType="1"/>
          </p:cNvSpPr>
          <p:nvPr/>
        </p:nvSpPr>
        <p:spPr bwMode="auto">
          <a:xfrm flipH="1">
            <a:off x="4729597" y="2612380"/>
            <a:ext cx="141242" cy="28968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14" name="AutoShape 26"/>
          <p:cNvSpPr>
            <a:spLocks noChangeShapeType="1"/>
          </p:cNvSpPr>
          <p:nvPr/>
        </p:nvSpPr>
        <p:spPr bwMode="auto">
          <a:xfrm>
            <a:off x="4870839" y="2612380"/>
            <a:ext cx="194094" cy="28968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13" name="AutoShape 25"/>
          <p:cNvSpPr>
            <a:spLocks noChangeShapeType="1"/>
          </p:cNvSpPr>
          <p:nvPr/>
        </p:nvSpPr>
        <p:spPr bwMode="auto">
          <a:xfrm flipH="1">
            <a:off x="1628651" y="3208155"/>
            <a:ext cx="129396" cy="29879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12" name="AutoShape 24"/>
          <p:cNvSpPr>
            <a:spLocks noChangeShapeType="1"/>
          </p:cNvSpPr>
          <p:nvPr/>
        </p:nvSpPr>
        <p:spPr bwMode="auto">
          <a:xfrm>
            <a:off x="1758047" y="3208155"/>
            <a:ext cx="154911" cy="29879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11" name="AutoShape 23"/>
          <p:cNvSpPr>
            <a:spLocks noChangeShapeType="1"/>
          </p:cNvSpPr>
          <p:nvPr/>
        </p:nvSpPr>
        <p:spPr bwMode="auto">
          <a:xfrm flipH="1">
            <a:off x="3581436" y="3211799"/>
            <a:ext cx="129396" cy="29970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10" name="AutoShape 22"/>
          <p:cNvSpPr>
            <a:spLocks noChangeShapeType="1"/>
          </p:cNvSpPr>
          <p:nvPr/>
        </p:nvSpPr>
        <p:spPr bwMode="auto">
          <a:xfrm>
            <a:off x="3710832" y="3211799"/>
            <a:ext cx="154911" cy="29970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09" name="AutoShape 21"/>
          <p:cNvSpPr>
            <a:spLocks noChangeShapeType="1"/>
          </p:cNvSpPr>
          <p:nvPr/>
        </p:nvSpPr>
        <p:spPr bwMode="auto">
          <a:xfrm>
            <a:off x="1628651" y="3816684"/>
            <a:ext cx="136686" cy="283312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08" name="AutoShape 20"/>
          <p:cNvSpPr>
            <a:spLocks noChangeShapeType="1"/>
          </p:cNvSpPr>
          <p:nvPr/>
        </p:nvSpPr>
        <p:spPr bwMode="auto">
          <a:xfrm flipH="1">
            <a:off x="1765337" y="3816684"/>
            <a:ext cx="147621" cy="283312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07" name="AutoShape 19"/>
          <p:cNvSpPr>
            <a:spLocks noChangeShapeType="1"/>
          </p:cNvSpPr>
          <p:nvPr/>
        </p:nvSpPr>
        <p:spPr bwMode="auto">
          <a:xfrm>
            <a:off x="3581436" y="3821239"/>
            <a:ext cx="136686" cy="282401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06" name="AutoShape 18"/>
          <p:cNvSpPr>
            <a:spLocks noChangeShapeType="1"/>
          </p:cNvSpPr>
          <p:nvPr/>
        </p:nvSpPr>
        <p:spPr bwMode="auto">
          <a:xfrm flipH="1">
            <a:off x="3718122" y="3821239"/>
            <a:ext cx="147621" cy="282401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05" name="AutoShape 17"/>
          <p:cNvSpPr>
            <a:spLocks noChangeShapeType="1"/>
          </p:cNvSpPr>
          <p:nvPr/>
        </p:nvSpPr>
        <p:spPr bwMode="auto">
          <a:xfrm>
            <a:off x="2776812" y="3208155"/>
            <a:ext cx="182248" cy="270558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04" name="AutoShape 16"/>
          <p:cNvSpPr>
            <a:spLocks noChangeShapeType="1"/>
          </p:cNvSpPr>
          <p:nvPr/>
        </p:nvSpPr>
        <p:spPr bwMode="auto">
          <a:xfrm flipH="1">
            <a:off x="2959060" y="3208155"/>
            <a:ext cx="153088" cy="270558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03" name="AutoShape 15"/>
          <p:cNvSpPr>
            <a:spLocks noChangeShapeType="1"/>
          </p:cNvSpPr>
          <p:nvPr/>
        </p:nvSpPr>
        <p:spPr bwMode="auto">
          <a:xfrm>
            <a:off x="4729597" y="3211799"/>
            <a:ext cx="153088" cy="290600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02" name="AutoShape 14"/>
          <p:cNvSpPr>
            <a:spLocks noChangeShapeType="1"/>
          </p:cNvSpPr>
          <p:nvPr/>
        </p:nvSpPr>
        <p:spPr bwMode="auto">
          <a:xfrm flipH="1">
            <a:off x="4882685" y="3211799"/>
            <a:ext cx="182248" cy="290600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01" name="AutoShape 13"/>
          <p:cNvSpPr>
            <a:spLocks noChangeShapeType="1"/>
          </p:cNvSpPr>
          <p:nvPr/>
        </p:nvSpPr>
        <p:spPr bwMode="auto">
          <a:xfrm>
            <a:off x="2409583" y="5495604"/>
            <a:ext cx="934931" cy="275113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500" name="AutoShape 12"/>
          <p:cNvSpPr>
            <a:spLocks noChangeShapeType="1"/>
          </p:cNvSpPr>
          <p:nvPr/>
        </p:nvSpPr>
        <p:spPr bwMode="auto">
          <a:xfrm flipH="1">
            <a:off x="3344514" y="5499248"/>
            <a:ext cx="976848" cy="271469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499" name="AutoShape 11"/>
          <p:cNvSpPr>
            <a:spLocks noChangeShapeType="1"/>
          </p:cNvSpPr>
          <p:nvPr/>
        </p:nvSpPr>
        <p:spPr bwMode="auto">
          <a:xfrm>
            <a:off x="1765337" y="4409726"/>
            <a:ext cx="239656" cy="230476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498" name="AutoShape 10"/>
          <p:cNvSpPr>
            <a:spLocks noChangeShapeType="1"/>
          </p:cNvSpPr>
          <p:nvPr/>
        </p:nvSpPr>
        <p:spPr bwMode="auto">
          <a:xfrm>
            <a:off x="3718122" y="4413370"/>
            <a:ext cx="238745" cy="231387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497" name="AutoShape 9"/>
          <p:cNvSpPr>
            <a:spLocks noChangeShapeType="1"/>
          </p:cNvSpPr>
          <p:nvPr/>
        </p:nvSpPr>
        <p:spPr bwMode="auto">
          <a:xfrm>
            <a:off x="2004992" y="4949932"/>
            <a:ext cx="404590" cy="235942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496" name="AutoShape 8"/>
          <p:cNvSpPr>
            <a:spLocks noChangeShapeType="1"/>
          </p:cNvSpPr>
          <p:nvPr/>
        </p:nvSpPr>
        <p:spPr bwMode="auto">
          <a:xfrm>
            <a:off x="3956867" y="4954487"/>
            <a:ext cx="479312" cy="235031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495" name="Freeform 7"/>
          <p:cNvSpPr>
            <a:spLocks/>
          </p:cNvSpPr>
          <p:nvPr/>
        </p:nvSpPr>
        <p:spPr bwMode="auto">
          <a:xfrm>
            <a:off x="2028685" y="3211799"/>
            <a:ext cx="303443" cy="1428403"/>
          </a:xfrm>
          <a:custGeom>
            <a:avLst/>
            <a:gdLst/>
            <a:ahLst/>
            <a:cxnLst>
              <a:cxn ang="0">
                <a:pos x="333" y="0"/>
              </a:cxn>
              <a:cxn ang="0">
                <a:pos x="333" y="1253"/>
              </a:cxn>
              <a:cxn ang="0">
                <a:pos x="0" y="1568"/>
              </a:cxn>
            </a:cxnLst>
            <a:rect l="0" t="0" r="r" b="b"/>
            <a:pathLst>
              <a:path w="333" h="1568">
                <a:moveTo>
                  <a:pt x="333" y="0"/>
                </a:moveTo>
                <a:lnTo>
                  <a:pt x="333" y="1253"/>
                </a:lnTo>
                <a:lnTo>
                  <a:pt x="0" y="1568"/>
                </a:lnTo>
              </a:path>
            </a:pathLst>
          </a:custGeom>
          <a:noFill/>
          <a:ln w="19050">
            <a:solidFill>
              <a:srgbClr val="FF33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494" name="Freeform 6"/>
          <p:cNvSpPr>
            <a:spLocks/>
          </p:cNvSpPr>
          <p:nvPr/>
        </p:nvSpPr>
        <p:spPr bwMode="auto">
          <a:xfrm>
            <a:off x="2409583" y="3812129"/>
            <a:ext cx="549477" cy="1373744"/>
          </a:xfrm>
          <a:custGeom>
            <a:avLst/>
            <a:gdLst/>
            <a:ahLst/>
            <a:cxnLst>
              <a:cxn ang="0">
                <a:pos x="603" y="0"/>
              </a:cxn>
              <a:cxn ang="0">
                <a:pos x="603" y="1043"/>
              </a:cxn>
              <a:cxn ang="0">
                <a:pos x="0" y="1508"/>
              </a:cxn>
            </a:cxnLst>
            <a:rect l="0" t="0" r="r" b="b"/>
            <a:pathLst>
              <a:path w="603" h="1508">
                <a:moveTo>
                  <a:pt x="603" y="0"/>
                </a:moveTo>
                <a:lnTo>
                  <a:pt x="603" y="1043"/>
                </a:lnTo>
                <a:lnTo>
                  <a:pt x="0" y="1508"/>
                </a:lnTo>
              </a:path>
            </a:pathLst>
          </a:custGeom>
          <a:noFill/>
          <a:ln w="19050">
            <a:solidFill>
              <a:srgbClr val="FF33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493" name="Freeform 5"/>
          <p:cNvSpPr>
            <a:spLocks/>
          </p:cNvSpPr>
          <p:nvPr/>
        </p:nvSpPr>
        <p:spPr bwMode="auto">
          <a:xfrm>
            <a:off x="3981470" y="3211799"/>
            <a:ext cx="318934" cy="1428403"/>
          </a:xfrm>
          <a:custGeom>
            <a:avLst/>
            <a:gdLst/>
            <a:ahLst/>
            <a:cxnLst>
              <a:cxn ang="0">
                <a:pos x="350" y="0"/>
              </a:cxn>
              <a:cxn ang="0">
                <a:pos x="350" y="1315"/>
              </a:cxn>
              <a:cxn ang="0">
                <a:pos x="0" y="1568"/>
              </a:cxn>
            </a:cxnLst>
            <a:rect l="0" t="0" r="r" b="b"/>
            <a:pathLst>
              <a:path w="350" h="1568">
                <a:moveTo>
                  <a:pt x="350" y="0"/>
                </a:moveTo>
                <a:lnTo>
                  <a:pt x="350" y="1315"/>
                </a:lnTo>
                <a:lnTo>
                  <a:pt x="0" y="1568"/>
                </a:lnTo>
              </a:path>
            </a:pathLst>
          </a:custGeom>
          <a:noFill/>
          <a:ln w="19050">
            <a:solidFill>
              <a:srgbClr val="FF33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492" name="Freeform 4"/>
          <p:cNvSpPr>
            <a:spLocks/>
          </p:cNvSpPr>
          <p:nvPr/>
        </p:nvSpPr>
        <p:spPr bwMode="auto">
          <a:xfrm>
            <a:off x="4448936" y="3821239"/>
            <a:ext cx="433750" cy="1364635"/>
          </a:xfrm>
          <a:custGeom>
            <a:avLst/>
            <a:gdLst/>
            <a:ahLst/>
            <a:cxnLst>
              <a:cxn ang="0">
                <a:pos x="476" y="0"/>
              </a:cxn>
              <a:cxn ang="0">
                <a:pos x="476" y="1154"/>
              </a:cxn>
              <a:cxn ang="0">
                <a:pos x="0" y="1498"/>
              </a:cxn>
            </a:cxnLst>
            <a:rect l="0" t="0" r="r" b="b"/>
            <a:pathLst>
              <a:path w="476" h="1498">
                <a:moveTo>
                  <a:pt x="476" y="0"/>
                </a:moveTo>
                <a:lnTo>
                  <a:pt x="476" y="1154"/>
                </a:lnTo>
                <a:lnTo>
                  <a:pt x="0" y="1498"/>
                </a:lnTo>
              </a:path>
            </a:pathLst>
          </a:custGeom>
          <a:noFill/>
          <a:ln w="19050">
            <a:solidFill>
              <a:srgbClr val="FF33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491" name="AutoShape 3"/>
          <p:cNvSpPr>
            <a:spLocks noChangeShapeType="1"/>
          </p:cNvSpPr>
          <p:nvPr/>
        </p:nvSpPr>
        <p:spPr bwMode="auto">
          <a:xfrm flipV="1">
            <a:off x="5386601" y="1214040"/>
            <a:ext cx="911" cy="4556678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 type="arrow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5572132" y="1369816"/>
            <a:ext cx="182248" cy="2578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顶</a:t>
            </a:r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29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928670"/>
            <a:ext cx="300039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分治法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特征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10" y="1785926"/>
            <a:ext cx="7643866" cy="254784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问题的规模缩小到一定程度就可以容易地解决。</a:t>
            </a: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问题可以分解为若干个规模较小的相似问题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基本前提。</a:t>
            </a: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利用子问题的解可以合并为问题的解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关键。</a:t>
            </a: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问题所分解出的各个子问题是相互独立的，即子问题之间不包含公共的子问题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分治法效率。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639820"/>
            <a:ext cx="8643998" cy="41465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MergeSort21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(vector&lt;int&gt;&amp;R,int low,int high)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被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MergeSort2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调用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if (low&lt;high) 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子序列有两个或以上元素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int mid=(low+high)/2;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取中间位置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MergeSort21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(R,low,mid);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R[low..mid]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排序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MergeSort21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(R,mid+1,high);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R[mid+1..high]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排序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(R,low,mid,high);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将两有序子序列合并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MergeSort2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(vector&lt;int&gt;&amp;R)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自顶向下的二路归并算法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int n=R.size();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MergeSort21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(R,0,n-1);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5072074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 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30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500042"/>
            <a:ext cx="500066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pt-BR" altLang="zh-CN" smtClean="0">
                <a:ea typeface="微软雅黑" pitchFamily="34" charset="-122"/>
              </a:rPr>
              <a:t>4.2.4  </a:t>
            </a:r>
            <a:r>
              <a:rPr lang="zh-CN" altLang="zh-CN" smtClean="0">
                <a:ea typeface="微软雅黑" pitchFamily="34" charset="-122"/>
              </a:rPr>
              <a:t>实战—求逆序数（</a:t>
            </a:r>
            <a:r>
              <a:rPr lang="en-US" altLang="zh-CN" smtClean="0">
                <a:ea typeface="微软雅黑" pitchFamily="34" charset="-122"/>
              </a:rPr>
              <a:t>POJ2299</a:t>
            </a:r>
            <a:r>
              <a:rPr lang="zh-CN" altLang="zh-CN" smtClean="0">
                <a:ea typeface="微软雅黑" pitchFamily="34" charset="-122"/>
              </a:rPr>
              <a:t>）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285860"/>
            <a:ext cx="7786742" cy="336570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给定一组无序的整数序列，每次只能交换相邻的两个元素，求最少交换几次才能使序列递增有序。</a:t>
            </a:r>
          </a:p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输入格式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：输入包含几个测试用例。每个测试用例均以包含单个整数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&lt;500,000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（输入序列的长度）的一行开头，接下来是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个以单个空格分隔整数（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整数值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999,999,999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）。 输入以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结束，不必处理此序列。</a:t>
            </a:r>
          </a:p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输出格式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：对于每个测试用例，输出一行包含整数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是对给定输入序列进行排序所需的最小交换操作数。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4929198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），结果为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 flipH="1" flipV="1">
            <a:off x="2374091" y="5535627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00285" y="571422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 flipH="1" flipV="1">
            <a:off x="2759856" y="5535627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86050" y="571422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5400000" flipH="1" flipV="1">
            <a:off x="3136096" y="5535627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62290" y="571422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3498049" y="5535627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24243" y="571422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5400000" flipH="1" flipV="1">
            <a:off x="3902864" y="5535627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29058" y="571422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31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47712" y="581005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二路归并排序：</a:t>
            </a: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在合并过程中求逆序数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8" name="TextBox 5"/>
          <p:cNvSpPr txBox="1"/>
          <p:nvPr/>
        </p:nvSpPr>
        <p:spPr>
          <a:xfrm>
            <a:off x="357158" y="571480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910" y="1285860"/>
            <a:ext cx="7858180" cy="81047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i="1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]&gt;</a:t>
            </a:r>
            <a:r>
              <a:rPr lang="en-US" altLang="zh-CN" sz="2000" i="1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（归并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），看出前半部分中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..mid]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都比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大，对应的逆序对个数为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mid-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4348" y="4857760"/>
            <a:ext cx="7715304" cy="40011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② 若</a:t>
            </a:r>
            <a:r>
              <a:rPr lang="en-US" altLang="zh-CN" sz="2000" i="1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（归并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），不产生逆序对。</a:t>
            </a: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1008865" y="3079844"/>
            <a:ext cx="2521058" cy="3724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[low] … </a:t>
            </a:r>
            <a:r>
              <a:rPr kumimoji="0" lang="en-US" altLang="zh-CN" sz="1800" b="1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kumimoji="0" lang="en-US" altLang="zh-CN" sz="1800" b="1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… 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[mid]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3510202" y="2510166"/>
            <a:ext cx="918922" cy="3385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]&gt;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]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915587" y="3079844"/>
            <a:ext cx="2942878" cy="3724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[mid+1] … </a:t>
            </a:r>
            <a:r>
              <a:rPr kumimoji="0" lang="en-US" altLang="zh-CN" sz="1800" b="1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kumimoji="0" lang="en-US" altLang="zh-CN" sz="1800" b="1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… 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[high]</a:t>
            </a:r>
          </a:p>
        </p:txBody>
      </p:sp>
      <p:sp>
        <p:nvSpPr>
          <p:cNvPr id="60423" name="AutoShape 7"/>
          <p:cNvSpPr>
            <a:spLocks/>
          </p:cNvSpPr>
          <p:nvPr/>
        </p:nvSpPr>
        <p:spPr bwMode="auto">
          <a:xfrm rot="5400000">
            <a:off x="3763302" y="1416677"/>
            <a:ext cx="184050" cy="3141188"/>
          </a:xfrm>
          <a:prstGeom prst="leftBracket">
            <a:avLst>
              <a:gd name="adj" fmla="val 142212"/>
            </a:avLst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0422" name="AutoShape 6"/>
          <p:cNvSpPr>
            <a:spLocks/>
          </p:cNvSpPr>
          <p:nvPr/>
        </p:nvSpPr>
        <p:spPr bwMode="auto">
          <a:xfrm rot="16200000">
            <a:off x="2756412" y="2911068"/>
            <a:ext cx="164330" cy="1382692"/>
          </a:xfrm>
          <a:prstGeom prst="leftBrace">
            <a:avLst>
              <a:gd name="adj1" fmla="val 70111"/>
              <a:gd name="adj2" fmla="val 50000"/>
            </a:avLst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000100" y="3857628"/>
            <a:ext cx="4586332" cy="6429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..mid]&gt;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] 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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有逆序对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]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])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+1]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])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…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[mid]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])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，共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mid-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+1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Wingdings" pitchFamily="2" charset="2"/>
              </a:rPr>
              <a:t>个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404390" y="2510166"/>
            <a:ext cx="992646" cy="3385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有序段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5360731" y="2500306"/>
            <a:ext cx="992646" cy="3385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有序段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32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14282" y="142852"/>
            <a:ext cx="8643998" cy="653177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#include&lt;iostream&gt;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#include&lt;vector&gt;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using namespace std;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long long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存放逆序数</a:t>
            </a:r>
          </a:p>
          <a:p>
            <a:pPr algn="l" defTabSz="360000">
              <a:lnSpc>
                <a:spcPts val="2400"/>
              </a:lnSpc>
              <a:spcBef>
                <a:spcPts val="18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 &amp;R,int low,int mid,int high)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R[low..mid]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R[mid+1..high]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两个有序段二路归并为一个有序段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R[low..high]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vector&lt;int&gt; R1;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R1.resize(high-low+1);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设置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的长度为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high-low+1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int i=low,j=mid+1,k=0;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//k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的下标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分别为第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段的下标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while (i&lt;=mid &amp;&amp; j&lt;=high)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段和第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段均未扫描完时循环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if (R[i]&gt;R[j])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段中的元素放入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{   	R1[k]=R[j];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ans+=mid-i+1;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累计逆序数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	j++; k++;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else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段中的元素放入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{   	R1[k]=R[i];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	i++; k++;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33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14282" y="614243"/>
            <a:ext cx="8643998" cy="36720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while (i&lt;=mid)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段余下部分复制到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   	R1[k]=R[i];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i++; k++;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while (j&lt;=high)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将第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段余下部分复制到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   	R1[k]=R[j];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j++; k++;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for (k=0,i=low;i&lt;=high;k++,i++)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复制回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R[i]=R1[k];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34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14282" y="722271"/>
            <a:ext cx="8643998" cy="39926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MergeSort21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 &amp;R,int s,int t)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被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MergeSort2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调用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if (s&gt;=t) return;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//R[s..t]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的长度为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或者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时返回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int m=(s+t)/2; 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取中间位置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MergeSort21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(R,s,m);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对前子表排序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MergeSort21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(R,m+1,t);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对后子表排序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(R,s,m,t);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将两个有序子表合并成一个有序表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endParaRPr lang="en-US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MergeSort2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 &amp;R,int n)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自顶向下的二路归并排序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MergeSort21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(R,0,n-1);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35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14282" y="279771"/>
            <a:ext cx="8643998" cy="493517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int n,x;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while(scanf("%d",&amp;n)!=EOF)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   	if (n==0) break;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vector&lt;int&gt; R;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for (int i=0;i&lt;n;i++)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{   	scanf("%d",&amp;x);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		R.push_back(x);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ans=0;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MergeSort2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(R,n);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printf("%lld\n",ans);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return 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36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28596" y="1643050"/>
            <a:ext cx="392909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4.3.1  </a:t>
            </a:r>
            <a:r>
              <a:rPr lang="zh-CN" altLang="zh-CN" smtClean="0">
                <a:ea typeface="微软雅黑" pitchFamily="34" charset="-122"/>
              </a:rPr>
              <a:t>查找最大和次大元素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8" name="TextBox 37">
            <a:hlinkClick r:id="rId2" action="ppaction://hlinksldjump"/>
          </p:cNvPr>
          <p:cNvSpPr txBox="1"/>
          <p:nvPr/>
        </p:nvSpPr>
        <p:spPr>
          <a:xfrm>
            <a:off x="2714612" y="500042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4.3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求解查找问题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348" y="2571744"/>
            <a:ext cx="7286676" cy="214171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对于给定的含有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个整数的无序序列，求这个序列中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最大和次大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的两个不同的元素。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max1=3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max2=1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max1=3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max2=3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max1=3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max2=-∞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37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1142984"/>
            <a:ext cx="8215370" cy="429861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分治法求最大元素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和次大元素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的过程如下：</a:t>
            </a:r>
          </a:p>
          <a:p>
            <a:pPr marL="457200" indent="-457200" algn="l">
              <a:lnSpc>
                <a:spcPts val="2800"/>
              </a:lnSpc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[low.high]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中只有一个元素，则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max1=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[low]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max2=-INF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∞）。</a:t>
            </a:r>
          </a:p>
          <a:p>
            <a:pPr marL="457200" indent="-457200" algn="l">
              <a:lnSpc>
                <a:spcPts val="2800"/>
              </a:lnSpc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[low.high]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中只有两个元素，则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max1=max(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[low]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[high])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max2=min(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[low]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[high])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ts val="2800"/>
              </a:lnSpc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[low.high]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中只有两个以上元素，按中间位置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mid=(low+high)/2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划分为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[low..mid]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[mid+1..high]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左右两个区间（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注意左区间包含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[mid]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元素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）。递归求出左区间最大元素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lmax1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和次大元素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lmax2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；递归求出右区间最大元素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rmax1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和次大元素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rmax2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ts val="2800"/>
              </a:lnSpc>
              <a:buFont typeface="+mj-ea"/>
              <a:buAutoNum type="circleNumDbPlain"/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合并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lmax1&gt;rmax1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max1=lmax1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max2=max(lmax2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rmax1)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，否则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max1=rmax1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max2=max(lmax1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rmax2)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357158" y="571480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38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142852"/>
            <a:ext cx="8786874" cy="64932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solve1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(vector&lt;int&gt;&amp;a,int low,int high,int &amp;max1,int &amp;max2)   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被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solve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调用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if (low==high)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区间只有一个元素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    	max1=a[low];  max2=-INF; 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else if (low==high-1)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区间只有两个元素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max1=max(a[low],a[high]);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max2=min(a[low],a[high]);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int mid=(low+high)/2;     int lmax1,lmax2;  int rmax1,rmax2;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solve1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(a,low,mid,lmax1,lmax2);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左区间求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lmax1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lmax2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solve1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(a,mid+1,high,rmax1,rmax2);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右区间求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lmax1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lmax2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if (lmax1&gt;rmax1)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{	max1=lmax1;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	max2=max(lmax2,rmax1);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//lmax2,rmax1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中求次大元素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{	max1=rmax1;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	max2=max(lmax1,rmax2);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//lmax1,rmax2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中求次大元素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10" y="3571876"/>
            <a:ext cx="3500462" cy="2357454"/>
          </a:xfrm>
          <a:prstGeom prst="rect">
            <a:avLst/>
          </a:prstGeom>
          <a:ln w="19050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39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928670"/>
            <a:ext cx="278608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分治算法的求解过程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223626" y="1936822"/>
            <a:ext cx="6091978" cy="3063813"/>
            <a:chOff x="1223626" y="1936823"/>
            <a:chExt cx="6091978" cy="2841478"/>
          </a:xfrm>
        </p:grpSpPr>
        <p:sp>
          <p:nvSpPr>
            <p:cNvPr id="77846" name="Rectangle 22"/>
            <p:cNvSpPr>
              <a:spLocks noChangeArrowheads="1"/>
            </p:cNvSpPr>
            <p:nvPr/>
          </p:nvSpPr>
          <p:spPr bwMode="auto">
            <a:xfrm>
              <a:off x="1223626" y="3540042"/>
              <a:ext cx="1497083" cy="3980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680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子问题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的解</a:t>
              </a:r>
            </a:p>
          </p:txBody>
        </p:sp>
        <p:sp>
          <p:nvSpPr>
            <p:cNvPr id="77845" name="AutoShape 21"/>
            <p:cNvSpPr>
              <a:spLocks noChangeArrowheads="1"/>
            </p:cNvSpPr>
            <p:nvPr/>
          </p:nvSpPr>
          <p:spPr bwMode="auto">
            <a:xfrm>
              <a:off x="3446219" y="1936823"/>
              <a:ext cx="1301311" cy="39804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680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原问题</a:t>
              </a:r>
            </a:p>
          </p:txBody>
        </p:sp>
        <p:sp>
          <p:nvSpPr>
            <p:cNvPr id="77844" name="AutoShape 20"/>
            <p:cNvSpPr>
              <a:spLocks noChangeArrowheads="1"/>
            </p:cNvSpPr>
            <p:nvPr/>
          </p:nvSpPr>
          <p:spPr bwMode="auto">
            <a:xfrm>
              <a:off x="1419398" y="2767008"/>
              <a:ext cx="1094023" cy="39804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680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子问题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7843" name="AutoShape 19"/>
            <p:cNvSpPr>
              <a:spLocks noChangeArrowheads="1"/>
            </p:cNvSpPr>
            <p:nvPr/>
          </p:nvSpPr>
          <p:spPr bwMode="auto">
            <a:xfrm>
              <a:off x="3215898" y="2768011"/>
              <a:ext cx="1094023" cy="39804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680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子问题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7842" name="AutoShape 18"/>
            <p:cNvSpPr>
              <a:spLocks noChangeArrowheads="1"/>
            </p:cNvSpPr>
            <p:nvPr/>
          </p:nvSpPr>
          <p:spPr bwMode="auto">
            <a:xfrm>
              <a:off x="5323331" y="2768011"/>
              <a:ext cx="1094023" cy="39804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680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子问题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k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7841" name="AutoShape 17"/>
            <p:cNvSpPr>
              <a:spLocks noChangeArrowheads="1"/>
            </p:cNvSpPr>
            <p:nvPr/>
          </p:nvSpPr>
          <p:spPr bwMode="auto">
            <a:xfrm>
              <a:off x="4448113" y="2909383"/>
              <a:ext cx="506705" cy="26770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77840" name="AutoShape 16"/>
            <p:cNvSpPr>
              <a:spLocks noChangeShapeType="1"/>
            </p:cNvSpPr>
            <p:nvPr/>
          </p:nvSpPr>
          <p:spPr bwMode="auto">
            <a:xfrm flipH="1">
              <a:off x="3762910" y="2334871"/>
              <a:ext cx="333965" cy="43314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b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7839" name="AutoShape 15"/>
            <p:cNvSpPr>
              <a:spLocks noChangeShapeType="1"/>
            </p:cNvSpPr>
            <p:nvPr/>
          </p:nvSpPr>
          <p:spPr bwMode="auto">
            <a:xfrm flipH="1">
              <a:off x="1966410" y="2322839"/>
              <a:ext cx="1596121" cy="44416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b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7838" name="AutoShape 14"/>
            <p:cNvSpPr>
              <a:spLocks noChangeShapeType="1"/>
            </p:cNvSpPr>
            <p:nvPr/>
          </p:nvSpPr>
          <p:spPr bwMode="auto">
            <a:xfrm>
              <a:off x="4640431" y="2340886"/>
              <a:ext cx="1229912" cy="42712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b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7837" name="AutoShape 13"/>
            <p:cNvSpPr>
              <a:spLocks noChangeArrowheads="1"/>
            </p:cNvSpPr>
            <p:nvPr/>
          </p:nvSpPr>
          <p:spPr bwMode="auto">
            <a:xfrm>
              <a:off x="6751319" y="2277720"/>
              <a:ext cx="506705" cy="26770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分</a:t>
              </a:r>
            </a:p>
          </p:txBody>
        </p:sp>
        <p:sp>
          <p:nvSpPr>
            <p:cNvPr id="77836" name="Rectangle 12"/>
            <p:cNvSpPr>
              <a:spLocks noChangeArrowheads="1"/>
            </p:cNvSpPr>
            <p:nvPr/>
          </p:nvSpPr>
          <p:spPr bwMode="auto">
            <a:xfrm>
              <a:off x="3014368" y="3540042"/>
              <a:ext cx="1497083" cy="3980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680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子问题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的解</a:t>
              </a:r>
            </a:p>
          </p:txBody>
        </p:sp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5127559" y="3540042"/>
              <a:ext cx="1497083" cy="3980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680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子问题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k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的解</a:t>
              </a:r>
            </a:p>
          </p:txBody>
        </p:sp>
        <p:sp>
          <p:nvSpPr>
            <p:cNvPr id="77834" name="AutoShape 10"/>
            <p:cNvSpPr>
              <a:spLocks noChangeShapeType="1"/>
            </p:cNvSpPr>
            <p:nvPr/>
          </p:nvSpPr>
          <p:spPr bwMode="auto">
            <a:xfrm>
              <a:off x="1966410" y="3165055"/>
              <a:ext cx="5758" cy="37498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b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7833" name="AutoShape 9"/>
            <p:cNvSpPr>
              <a:spLocks noChangeShapeType="1"/>
            </p:cNvSpPr>
            <p:nvPr/>
          </p:nvSpPr>
          <p:spPr bwMode="auto">
            <a:xfrm>
              <a:off x="3762910" y="3166058"/>
              <a:ext cx="1152" cy="37398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b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7832" name="AutoShape 8"/>
            <p:cNvSpPr>
              <a:spLocks noChangeShapeType="1"/>
            </p:cNvSpPr>
            <p:nvPr/>
          </p:nvSpPr>
          <p:spPr bwMode="auto">
            <a:xfrm>
              <a:off x="5870343" y="3166058"/>
              <a:ext cx="5758" cy="37398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b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7831" name="AutoShape 7"/>
            <p:cNvSpPr>
              <a:spLocks noChangeArrowheads="1"/>
            </p:cNvSpPr>
            <p:nvPr/>
          </p:nvSpPr>
          <p:spPr bwMode="auto">
            <a:xfrm>
              <a:off x="6808899" y="3150016"/>
              <a:ext cx="506705" cy="26770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治</a:t>
              </a:r>
            </a:p>
          </p:txBody>
        </p:sp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3327604" y="4380253"/>
              <a:ext cx="1497083" cy="3980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680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原问题的解</a:t>
              </a:r>
            </a:p>
          </p:txBody>
        </p:sp>
        <p:sp>
          <p:nvSpPr>
            <p:cNvPr id="77829" name="AutoShape 5"/>
            <p:cNvSpPr>
              <a:spLocks noChangeArrowheads="1"/>
            </p:cNvSpPr>
            <p:nvPr/>
          </p:nvSpPr>
          <p:spPr bwMode="auto">
            <a:xfrm>
              <a:off x="6808899" y="4294026"/>
              <a:ext cx="506705" cy="26770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合并</a:t>
              </a:r>
            </a:p>
          </p:txBody>
        </p:sp>
        <p:sp>
          <p:nvSpPr>
            <p:cNvPr id="77828" name="AutoShape 4"/>
            <p:cNvSpPr>
              <a:spLocks noChangeShapeType="1"/>
            </p:cNvSpPr>
            <p:nvPr/>
          </p:nvSpPr>
          <p:spPr bwMode="auto">
            <a:xfrm>
              <a:off x="3762910" y="3938090"/>
              <a:ext cx="313236" cy="44216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b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7827" name="AutoShape 3"/>
            <p:cNvSpPr>
              <a:spLocks noChangeShapeType="1"/>
            </p:cNvSpPr>
            <p:nvPr/>
          </p:nvSpPr>
          <p:spPr bwMode="auto">
            <a:xfrm>
              <a:off x="1972168" y="3938090"/>
              <a:ext cx="1373862" cy="45118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b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7826" name="AutoShape 2"/>
            <p:cNvSpPr>
              <a:spLocks noChangeShapeType="1"/>
            </p:cNvSpPr>
            <p:nvPr/>
          </p:nvSpPr>
          <p:spPr bwMode="auto">
            <a:xfrm flipH="1">
              <a:off x="4814323" y="3938090"/>
              <a:ext cx="1061778" cy="43314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b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1500174"/>
            <a:ext cx="8643998" cy="14791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solve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(vector&lt;int&gt;&amp;a,int &amp;max1,int &amp;max2)   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中最大和次大元素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solve1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(a,0,a.size()-1,max1,max2);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3786190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40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14282" y="214290"/>
            <a:ext cx="264320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4.3.2  </a:t>
            </a:r>
            <a:r>
              <a:rPr lang="zh-CN" altLang="en-US" smtClean="0">
                <a:ea typeface="微软雅黑" pitchFamily="34" charset="-122"/>
              </a:rPr>
              <a:t>二分查找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5720" y="1382392"/>
            <a:ext cx="8643998" cy="522372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BinSearch11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(vector&lt;int&gt;&amp;R,int low,int high,int k)    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被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BinSearch1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调用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if (low&lt;=high)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当前区间存在元素时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{	int mid=(low+high)/2;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求查找区间的中间位置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if (k==R[mid])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找到后返回下标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mid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	return mid;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if (k&lt;R[mid])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在左区间中递归查找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	return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BinSearch11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(R,low,mid-1,k);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else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在右区间中递归查找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	return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BinSearch11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(R,mid+1,high,k);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else return -1;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若当前查找区间为空时返回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BinSearch1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(vector&lt;int&gt;&amp;R,int k)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递归算法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：二分查找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int n=R.size();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return 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BinSearch11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(R,0,n-1,k);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7158" y="85723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递增有序，查找</a:t>
            </a:r>
            <a:r>
              <a:rPr lang="en-US" altLang="zh-CN" sz="18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的序号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41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1071546"/>
            <a:ext cx="8358246" cy="422166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循环不变式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存在于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，那么它一定在查找区间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[low..high]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初始化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：循环开始之前查找区间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[low..high]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就是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[0..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，显然成立。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保持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：每轮循环开始前，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存在于查找区间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[low..high]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中，每轮循环是先计算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mid=(low+high)/2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，操作如下：</a:t>
            </a:r>
          </a:p>
          <a:p>
            <a:pPr lvl="1"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① </a:t>
            </a:r>
            <a:r>
              <a:rPr lang="en-US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en-US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[mid]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，查找到了值为</a:t>
            </a:r>
            <a:r>
              <a:rPr lang="en-US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的元素，直接返回其序号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mid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lvl="1"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② </a:t>
            </a:r>
            <a:r>
              <a:rPr lang="en-US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&lt;</a:t>
            </a:r>
            <a:r>
              <a:rPr lang="en-US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[mid]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，值为</a:t>
            </a:r>
            <a:r>
              <a:rPr lang="en-US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的元素只可能存在于</a:t>
            </a:r>
            <a:r>
              <a:rPr lang="en-US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[low..mid-1]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中。</a:t>
            </a:r>
          </a:p>
          <a:p>
            <a:pPr lvl="1"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③ </a:t>
            </a:r>
            <a:r>
              <a:rPr lang="en-US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&gt;</a:t>
            </a:r>
            <a:r>
              <a:rPr lang="en-US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[mid]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，值为</a:t>
            </a:r>
            <a:r>
              <a:rPr lang="en-US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的元素只可能存在于</a:t>
            </a:r>
            <a:r>
              <a:rPr lang="en-US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[mid+1..high]</a:t>
            </a:r>
            <a:r>
              <a:rPr lang="zh-CN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每次减小查找区间长度，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最后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由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low=high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）变为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low&gt;high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终止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：循环结束时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low&gt;high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成立，查找区间为空，表示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不存在于所有步骤的查找区间中，再结合每一步排除的部分元素中也不可能有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，因此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不存在于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中。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428604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二分查找算法的正确性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证明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42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14282" y="1000108"/>
            <a:ext cx="8643998" cy="445068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BinSearch2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(vector&lt;int&gt;&amp;R,int k)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迭代算法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：二分查找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int low=0,high=R.size()-1;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while (low&lt;=high)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当前区间存在元素时循环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{	int mid=(low+high)/2;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求查找区间的中间位置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if (k==R[mid])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找到后返回其下标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mid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	return mid;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if (k&lt;R[mid])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在左区间中递归查找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	high=mid-1;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else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在右区间中递归查找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	low=mid+1;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return -1;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若当前查找区间为空时返回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5720" y="357166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递增有序，查找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的序号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43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1472" y="857232"/>
            <a:ext cx="7786742" cy="240065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4-2</a:t>
            </a: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对于含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个元素的递增有序序列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，其中元素可能重复出现。设计一个高效算法查找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的插入点，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的插入点是指有序插入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的第一个位置，或者说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中第一个大于等于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的序号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，当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大于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中全部元素时插入点为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=[1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，元素序号为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的插入点是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的插入点是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的插入点是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的插入点是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的插入点是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44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786" y="357166"/>
            <a:ext cx="7429552" cy="41465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insertpoint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 R,int k)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int n=R.size();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int low=0,high=n;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while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low&lt;high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查找区间至少含两个元素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{	int mid=(low+high)/2;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if (k&lt;=R[mid])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//k&lt;=R[mid]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	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high=mid;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在左区间中查找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含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R[mid])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 	low=mid+1;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在右区间中查找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return low;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返回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low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500042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4853242"/>
            <a:ext cx="5643602" cy="82259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① 由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while(low&lt;=high)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改为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while(low&lt;high)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② 由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high=mid-1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改为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high=mid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2198" y="4996118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3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?</a:t>
            </a:r>
            <a:endParaRPr lang="zh-CN" altLang="en-US" sz="3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45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557216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itchFamily="34" charset="-122"/>
              </a:rPr>
              <a:t>4.3.3 </a:t>
            </a:r>
            <a:r>
              <a:rPr lang="zh-CN" altLang="zh-CN" smtClean="0">
                <a:latin typeface="+mj-lt"/>
                <a:ea typeface="微软雅黑" pitchFamily="34" charset="-122"/>
              </a:rPr>
              <a:t>查找两个等长有序序列的中位数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1357298"/>
            <a:ext cx="7429552" cy="327269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对于一个长度为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的有序序列（假设均为递增序列）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，处于中间位置的元素称为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的中位数（当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为奇数时中位数是唯一的，当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为偶数时有两个中位数，这里指前一个中位数）。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例如，若序列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17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19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），其中位数是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。若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），其中位数为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两个等长有序序列的中位数是含它们所有元素的有序序列的中位数，例如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两个有序序列的中位数为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。设计一个算法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求给定的两个有序序列的中位数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46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928662" y="500042"/>
            <a:ext cx="62865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二分法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个有序元素的序列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71736" y="2324393"/>
            <a:ext cx="1000132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86314" y="2324393"/>
            <a:ext cx="1000132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3538839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rot="5400000" flipH="1" flipV="1">
            <a:off x="4536281" y="2717302"/>
            <a:ext cx="642942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</p:cNvCxnSpPr>
          <p:nvPr/>
        </p:nvCxnSpPr>
        <p:spPr>
          <a:xfrm rot="16200000" flipV="1">
            <a:off x="3357554" y="2538707"/>
            <a:ext cx="642942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034" y="1285860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，较小者为中位数。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158" y="500042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47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500034" y="500042"/>
            <a:ext cx="30718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）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&gt;1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分为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种情况。</a:t>
            </a:r>
            <a:endParaRPr lang="zh-CN" altLang="en-US" sz="2000" dirty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8280400" cy="8617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分别求出</a:t>
            </a:r>
            <a:r>
              <a:rPr lang="en-US" altLang="zh-CN" sz="2000" i="1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的中位数</a:t>
            </a:r>
            <a:r>
              <a:rPr lang="en-US" altLang="zh-CN" sz="2000" i="1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m2</a:t>
            </a:r>
            <a:r>
              <a:rPr lang="en-US" altLang="zh-CN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：</a:t>
            </a:r>
          </a:p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　　① 若</a:t>
            </a:r>
            <a:r>
              <a:rPr lang="en-US" altLang="zh-CN" sz="2000" i="1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]=</a:t>
            </a:r>
            <a:r>
              <a:rPr lang="en-US" altLang="zh-CN" sz="2000" i="1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err="1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m2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，则</a:t>
            </a:r>
            <a:r>
              <a:rPr lang="en-US" altLang="zh-CN" sz="2000" i="1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或</a:t>
            </a:r>
            <a:r>
              <a:rPr lang="en-US" altLang="zh-CN" sz="2000" i="1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m2</a:t>
            </a:r>
            <a:r>
              <a:rPr lang="en-US" altLang="zh-CN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即为所求中</a:t>
            </a:r>
            <a:r>
              <a:rPr lang="zh-CN" altLang="en-US" sz="20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位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数，算</a:t>
            </a:r>
            <a:r>
              <a:rPr lang="zh-CN" altLang="en-US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法结束</a:t>
            </a:r>
            <a:r>
              <a:rPr lang="zh-CN" altLang="en-US" sz="20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 　</a:t>
            </a:r>
            <a:endParaRPr lang="zh-CN" altLang="en-US" sz="2000" dirty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43042" y="2786058"/>
            <a:ext cx="2357454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57686" y="2786058"/>
            <a:ext cx="2357454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400050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rot="5400000" flipH="1" flipV="1">
            <a:off x="4536281" y="3178967"/>
            <a:ext cx="642942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</p:cNvCxnSpPr>
          <p:nvPr/>
        </p:nvCxnSpPr>
        <p:spPr>
          <a:xfrm rot="16200000" flipV="1">
            <a:off x="3357554" y="3000372"/>
            <a:ext cx="642942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48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214282" y="428604"/>
            <a:ext cx="8280400" cy="7821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　　② 若</a:t>
            </a:r>
            <a:r>
              <a:rPr lang="en-US" altLang="zh-CN" sz="2000" i="1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]&lt;</a:t>
            </a:r>
            <a:r>
              <a:rPr lang="en-US" altLang="zh-CN" sz="2000" i="1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err="1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m2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，则</a:t>
            </a:r>
            <a:r>
              <a:rPr lang="zh-CN" altLang="en-US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舍弃序列</a:t>
            </a:r>
            <a:r>
              <a:rPr lang="en-US" altLang="zh-CN" sz="2000" i="1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中前半部分（较小的一</a:t>
            </a:r>
            <a:r>
              <a:rPr lang="zh-CN" altLang="en-US" sz="20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半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），同</a:t>
            </a:r>
            <a:r>
              <a:rPr lang="zh-CN" altLang="en-US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时舍弃序列</a:t>
            </a:r>
            <a:r>
              <a:rPr lang="en-US" altLang="zh-CN" sz="2000" i="1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中后半部分（较大的一半）要求舍弃的长度</a:t>
            </a:r>
            <a:r>
              <a:rPr lang="zh-CN" altLang="en-US" sz="20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相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等。</a:t>
            </a:r>
            <a:endParaRPr lang="zh-CN" altLang="en-US" sz="2000" dirty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71604" y="1857364"/>
            <a:ext cx="2357454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86248" y="1857364"/>
            <a:ext cx="2357454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43108" y="3143248"/>
            <a:ext cx="1357322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14876" y="3143248"/>
            <a:ext cx="1285884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929058" y="2643182"/>
            <a:ext cx="214314" cy="5000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496" y="4467533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>
            <a:stCxn id="9" idx="0"/>
          </p:cNvCxnSpPr>
          <p:nvPr/>
        </p:nvCxnSpPr>
        <p:spPr>
          <a:xfrm rot="5400000" flipH="1" flipV="1">
            <a:off x="4393405" y="3645996"/>
            <a:ext cx="642942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</p:cNvCxnSpPr>
          <p:nvPr/>
        </p:nvCxnSpPr>
        <p:spPr>
          <a:xfrm rot="16200000" flipV="1">
            <a:off x="3214678" y="3467401"/>
            <a:ext cx="642942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15570" y="2928934"/>
            <a:ext cx="406265" cy="11430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pc="3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继续求</a:t>
            </a:r>
            <a:endParaRPr lang="zh-CN" altLang="en-US" sz="1800" spc="3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49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28596" y="1571612"/>
            <a:ext cx="7500990" cy="273161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divide-and-conquer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(P)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分治算法框架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if |P|</a:t>
            </a:r>
            <a:r>
              <a:rPr lang="en-US" altLang="zh-CN" sz="18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return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adhoc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(P);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分解为较小的子问题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P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for(i=1;i&lt;=k;i++)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循环处理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yi=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divide-and-conquer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(P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);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递归解决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endParaRPr lang="zh-CN" altLang="zh-CN" sz="1800" baseline="-250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return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merge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(y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zh-CN" altLang="en-US" sz="18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y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);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合并子问题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428604"/>
            <a:ext cx="328614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4.1.2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分治算法框架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57158" y="642918"/>
            <a:ext cx="8280400" cy="11412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　　③ 若</a:t>
            </a:r>
            <a:r>
              <a:rPr lang="en-US" altLang="zh-CN" sz="2000" i="1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m1</a:t>
            </a:r>
            <a:r>
              <a:rPr lang="en-US" altLang="zh-CN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]&gt;</a:t>
            </a:r>
            <a:r>
              <a:rPr lang="en-US" altLang="zh-CN" sz="2000" i="1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err="1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m2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，则</a:t>
            </a:r>
            <a:r>
              <a:rPr lang="zh-CN" altLang="en-US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舍弃序列</a:t>
            </a:r>
            <a:r>
              <a:rPr lang="en-US" altLang="zh-CN" sz="2000" i="1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中后半部分（较大的</a:t>
            </a:r>
            <a:r>
              <a:rPr lang="zh-CN" altLang="en-US" sz="2000" dirty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一</a:t>
            </a:r>
            <a:r>
              <a:rPr lang="zh-CN" altLang="en-US" sz="200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半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），同</a:t>
            </a:r>
            <a:r>
              <a:rPr lang="zh-CN" altLang="en-US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时舍弃序列</a:t>
            </a:r>
            <a:r>
              <a:rPr lang="en-US" altLang="zh-CN" sz="2000" i="1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中前半部分（较小的</a:t>
            </a:r>
            <a:r>
              <a:rPr lang="zh-CN" altLang="en-US" sz="2000" dirty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一</a:t>
            </a:r>
            <a:r>
              <a:rPr lang="zh-CN" altLang="en-US" sz="200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半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），要</a:t>
            </a:r>
            <a:r>
              <a:rPr lang="zh-CN" altLang="en-US" sz="2000" dirty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求舍弃的长度</a:t>
            </a:r>
            <a:r>
              <a:rPr lang="zh-CN" altLang="en-US" sz="20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相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等。舍弃一半即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  <a:sym typeface="Symbol"/>
              </a:rPr>
              <a:t>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/2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  <a:sym typeface="Symbol"/>
              </a:rPr>
              <a:t>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个元素。</a:t>
            </a:r>
            <a:endParaRPr lang="zh-CN" altLang="en-US" sz="2000" dirty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00166" y="2357430"/>
            <a:ext cx="2357454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14810" y="2357430"/>
            <a:ext cx="2357454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71670" y="3643314"/>
            <a:ext cx="1357322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1, 3,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43438" y="3643314"/>
            <a:ext cx="1428760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857620" y="3143248"/>
            <a:ext cx="214314" cy="5000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9058" y="4967599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>
            <a:stCxn id="9" idx="0"/>
          </p:cNvCxnSpPr>
          <p:nvPr/>
        </p:nvCxnSpPr>
        <p:spPr>
          <a:xfrm rot="5400000" flipH="1" flipV="1">
            <a:off x="4321967" y="4146062"/>
            <a:ext cx="642942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</p:cNvCxnSpPr>
          <p:nvPr/>
        </p:nvCxnSpPr>
        <p:spPr>
          <a:xfrm rot="16200000" flipV="1">
            <a:off x="3143240" y="3967467"/>
            <a:ext cx="642942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01256" y="3500438"/>
            <a:ext cx="406265" cy="10001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pc="3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继续求</a:t>
            </a:r>
            <a:endParaRPr lang="zh-CN" altLang="en-US" sz="1800" spc="3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50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1285860"/>
            <a:ext cx="7858212" cy="383872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prepart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&amp;s,int &amp;t)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a[s..t]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序列的前半子序列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int m=(s+t)/2;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t=m;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postpart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&amp;s,int &amp;t)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a[s..t]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序列的后半子序列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int m=(s+t)/2;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if ((s+t)%2==0)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序列中有奇数个元素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s=m;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else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序列中有偶数个元素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s=m+1;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428604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[s,t]  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 [s,t]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（修改：保留的区间）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51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357166"/>
            <a:ext cx="8786874" cy="63394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midnum11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a[],int s1,int t1,int b[],int s2,int t2)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被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midnum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调用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int m1,m2;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if (s1==t1 &amp;&amp; s2==t2)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满足情况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(1)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return a[s1]&lt;b[s2]?a[s1]:b[s2];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else		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满足情况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(2)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{	m1=(s1+t1)/2; 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的中位数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m2=(s2+t2)/2; 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的中位数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a[m1]==b[m2]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满足①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	return a[m1];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a[m1]&lt;b[m2]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 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满足②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postpart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(s1,t1);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取后半部分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prepart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(s2,t2);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取前半部分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	return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midnum11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(a,s1,t1,b,s2,t2);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else	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满足③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prepart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(s1,t1);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取前半部分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postpart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(s2,t2);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取后半部分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	return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midnum11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(a,s1,t1,b,s2,t2);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52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785794"/>
            <a:ext cx="8215370" cy="14791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midnum1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a[],int b[],int n)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递归算法：求有序序列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的中位数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return 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midnum11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(a,0,n-1,b,0,n-1);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28662" y="2643182"/>
            <a:ext cx="4813309" cy="10560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T(</a:t>
            </a:r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)=1			</a:t>
            </a:r>
            <a:r>
              <a:rPr lang="zh-CN" altLang="en-US" sz="180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</a:t>
            </a:r>
            <a:endParaRPr lang="en-US" altLang="zh-CN" sz="1800" i="1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T(</a:t>
            </a:r>
            <a:r>
              <a:rPr lang="en-US" altLang="zh-CN" sz="1800" i="1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)=T(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/2</a:t>
            </a: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)+1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&gt;1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71550" y="4069683"/>
            <a:ext cx="3600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容易推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出，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T(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)=O(log</a:t>
            </a:r>
            <a:r>
              <a:rPr lang="en-US" altLang="zh-CN" sz="20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53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82" y="500042"/>
            <a:ext cx="257176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itchFamily="34" charset="-122"/>
              </a:rPr>
              <a:t>4.3.4  </a:t>
            </a:r>
            <a:r>
              <a:rPr lang="zh-CN" altLang="zh-CN" smtClean="0">
                <a:latin typeface="+mj-lt"/>
                <a:ea typeface="微软雅黑" pitchFamily="34" charset="-122"/>
              </a:rPr>
              <a:t>查找</a:t>
            </a:r>
            <a:r>
              <a:rPr lang="zh-CN" altLang="en-US" smtClean="0">
                <a:latin typeface="+mj-lt"/>
                <a:ea typeface="微软雅黑" pitchFamily="34" charset="-122"/>
              </a:rPr>
              <a:t>假币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1571612"/>
            <a:ext cx="7500990" cy="229560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共有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）个硬币，编号为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，其中有且仅有一个假币，假币与真币的外观相同但重量不同，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事先知道假币的重量比真币轻还是重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现在用一架天平称重，天平称重的硬币数没有限制。设计一个算法找出这个假币，使得称重的次数最少。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54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6298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6296" name="Rectangle 40"/>
          <p:cNvSpPr>
            <a:spLocks noChangeArrowheads="1"/>
          </p:cNvSpPr>
          <p:nvPr/>
        </p:nvSpPr>
        <p:spPr bwMode="auto">
          <a:xfrm>
            <a:off x="295082" y="2120740"/>
            <a:ext cx="340292" cy="332433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96295" name="Rectangle 39"/>
          <p:cNvSpPr>
            <a:spLocks noChangeArrowheads="1"/>
          </p:cNvSpPr>
          <p:nvPr/>
        </p:nvSpPr>
        <p:spPr bwMode="auto">
          <a:xfrm>
            <a:off x="293980" y="1786901"/>
            <a:ext cx="341393" cy="2222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96294" name="Rectangle 38"/>
          <p:cNvSpPr>
            <a:spLocks noChangeArrowheads="1"/>
          </p:cNvSpPr>
          <p:nvPr/>
        </p:nvSpPr>
        <p:spPr bwMode="auto">
          <a:xfrm>
            <a:off x="817083" y="2732962"/>
            <a:ext cx="261001" cy="2329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A</a:t>
            </a:r>
          </a:p>
        </p:txBody>
      </p:sp>
      <p:sp>
        <p:nvSpPr>
          <p:cNvPr id="96293" name="Rectangle 37"/>
          <p:cNvSpPr>
            <a:spLocks noChangeArrowheads="1"/>
          </p:cNvSpPr>
          <p:nvPr/>
        </p:nvSpPr>
        <p:spPr bwMode="auto">
          <a:xfrm>
            <a:off x="777437" y="2121714"/>
            <a:ext cx="339191" cy="33145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96292" name="Rectangle 36"/>
          <p:cNvSpPr>
            <a:spLocks noChangeArrowheads="1"/>
          </p:cNvSpPr>
          <p:nvPr/>
        </p:nvSpPr>
        <p:spPr bwMode="auto">
          <a:xfrm>
            <a:off x="776336" y="1785926"/>
            <a:ext cx="340292" cy="22324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96291" name="Rectangle 35"/>
          <p:cNvSpPr>
            <a:spLocks noChangeArrowheads="1"/>
          </p:cNvSpPr>
          <p:nvPr/>
        </p:nvSpPr>
        <p:spPr bwMode="auto">
          <a:xfrm>
            <a:off x="1273008" y="2120740"/>
            <a:ext cx="340292" cy="332433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96290" name="Rectangle 34"/>
          <p:cNvSpPr>
            <a:spLocks noChangeArrowheads="1"/>
          </p:cNvSpPr>
          <p:nvPr/>
        </p:nvSpPr>
        <p:spPr bwMode="auto">
          <a:xfrm>
            <a:off x="1271906" y="1786901"/>
            <a:ext cx="341393" cy="2222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96289" name="Rectangle 33"/>
          <p:cNvSpPr>
            <a:spLocks noChangeArrowheads="1"/>
          </p:cNvSpPr>
          <p:nvPr/>
        </p:nvSpPr>
        <p:spPr bwMode="auto">
          <a:xfrm>
            <a:off x="1755363" y="2121714"/>
            <a:ext cx="339191" cy="33145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96288" name="Rectangle 32"/>
          <p:cNvSpPr>
            <a:spLocks noChangeArrowheads="1"/>
          </p:cNvSpPr>
          <p:nvPr/>
        </p:nvSpPr>
        <p:spPr bwMode="auto">
          <a:xfrm>
            <a:off x="1754262" y="1785926"/>
            <a:ext cx="340292" cy="22324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2283972" y="2120740"/>
            <a:ext cx="340292" cy="332433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2282871" y="1786901"/>
            <a:ext cx="341393" cy="2222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 pitchFamily="2" charset="-122"/>
                <a:cs typeface="Times New Roman" pitchFamily="18" charset="0"/>
              </a:rPr>
              <a:t>4</a:t>
            </a:r>
          </a:p>
        </p:txBody>
      </p:sp>
      <p:sp>
        <p:nvSpPr>
          <p:cNvPr id="96285" name="Rectangle 29"/>
          <p:cNvSpPr>
            <a:spLocks noChangeArrowheads="1"/>
          </p:cNvSpPr>
          <p:nvPr/>
        </p:nvSpPr>
        <p:spPr bwMode="auto">
          <a:xfrm>
            <a:off x="2766327" y="2121714"/>
            <a:ext cx="339191" cy="33145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2765226" y="1785926"/>
            <a:ext cx="340292" cy="22324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 pitchFamily="2" charset="-122"/>
                <a:cs typeface="Times New Roman" pitchFamily="18" charset="0"/>
              </a:rPr>
              <a:t>5</a:t>
            </a:r>
          </a:p>
        </p:txBody>
      </p:sp>
      <p:sp>
        <p:nvSpPr>
          <p:cNvPr id="96283" name="Rectangle 27"/>
          <p:cNvSpPr>
            <a:spLocks noChangeArrowheads="1"/>
          </p:cNvSpPr>
          <p:nvPr/>
        </p:nvSpPr>
        <p:spPr bwMode="auto">
          <a:xfrm>
            <a:off x="3261898" y="2120740"/>
            <a:ext cx="340292" cy="332433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96282" name="Rectangle 26"/>
          <p:cNvSpPr>
            <a:spLocks noChangeArrowheads="1"/>
          </p:cNvSpPr>
          <p:nvPr/>
        </p:nvSpPr>
        <p:spPr bwMode="auto">
          <a:xfrm>
            <a:off x="3260797" y="1786901"/>
            <a:ext cx="341393" cy="2222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 pitchFamily="2" charset="-122"/>
                <a:cs typeface="Times New Roman" pitchFamily="18" charset="0"/>
              </a:rPr>
              <a:t>6</a:t>
            </a:r>
          </a:p>
        </p:txBody>
      </p:sp>
      <p:sp>
        <p:nvSpPr>
          <p:cNvPr id="96281" name="Rectangle 25"/>
          <p:cNvSpPr>
            <a:spLocks noChangeArrowheads="1"/>
          </p:cNvSpPr>
          <p:nvPr/>
        </p:nvSpPr>
        <p:spPr bwMode="auto">
          <a:xfrm>
            <a:off x="3744253" y="2121714"/>
            <a:ext cx="339191" cy="33145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96280" name="Rectangle 24"/>
          <p:cNvSpPr>
            <a:spLocks noChangeArrowheads="1"/>
          </p:cNvSpPr>
          <p:nvPr/>
        </p:nvSpPr>
        <p:spPr bwMode="auto">
          <a:xfrm>
            <a:off x="3743152" y="1785926"/>
            <a:ext cx="340292" cy="22324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 pitchFamily="2" charset="-122"/>
                <a:cs typeface="Times New Roman" pitchFamily="18" charset="0"/>
              </a:rPr>
              <a:t>7</a:t>
            </a:r>
          </a:p>
        </p:txBody>
      </p:sp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4286077" y="2121714"/>
            <a:ext cx="339191" cy="33145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96278" name="Rectangle 22"/>
          <p:cNvSpPr>
            <a:spLocks noChangeArrowheads="1"/>
          </p:cNvSpPr>
          <p:nvPr/>
        </p:nvSpPr>
        <p:spPr bwMode="auto">
          <a:xfrm>
            <a:off x="4284976" y="1785926"/>
            <a:ext cx="340292" cy="22324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 pitchFamily="2" charset="-122"/>
                <a:cs typeface="Times New Roman" pitchFamily="18" charset="0"/>
              </a:rPr>
              <a:t>8</a:t>
            </a:r>
          </a:p>
        </p:txBody>
      </p:sp>
      <p:sp>
        <p:nvSpPr>
          <p:cNvPr id="96277" name="AutoShape 21"/>
          <p:cNvSpPr>
            <a:spLocks/>
          </p:cNvSpPr>
          <p:nvPr/>
        </p:nvSpPr>
        <p:spPr bwMode="auto">
          <a:xfrm rot="5400000">
            <a:off x="861965" y="1954430"/>
            <a:ext cx="165729" cy="1318218"/>
          </a:xfrm>
          <a:prstGeom prst="rightBrace">
            <a:avLst>
              <a:gd name="adj1" fmla="val 58676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96276" name="AutoShape 20"/>
          <p:cNvSpPr>
            <a:spLocks/>
          </p:cNvSpPr>
          <p:nvPr/>
        </p:nvSpPr>
        <p:spPr bwMode="auto">
          <a:xfrm rot="5400000">
            <a:off x="2355285" y="1954430"/>
            <a:ext cx="165729" cy="1318218"/>
          </a:xfrm>
          <a:prstGeom prst="rightBrace">
            <a:avLst>
              <a:gd name="adj1" fmla="val 58676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96275" name="AutoShape 19"/>
          <p:cNvSpPr>
            <a:spLocks/>
          </p:cNvSpPr>
          <p:nvPr/>
        </p:nvSpPr>
        <p:spPr bwMode="auto">
          <a:xfrm rot="5400000">
            <a:off x="3883845" y="1954430"/>
            <a:ext cx="165729" cy="1318218"/>
          </a:xfrm>
          <a:prstGeom prst="rightBrace">
            <a:avLst>
              <a:gd name="adj1" fmla="val 58676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2303795" y="2732962"/>
            <a:ext cx="261001" cy="2329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B</a:t>
            </a: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3822443" y="2732962"/>
            <a:ext cx="261001" cy="2329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C</a:t>
            </a:r>
          </a:p>
        </p:txBody>
      </p:sp>
      <p:sp>
        <p:nvSpPr>
          <p:cNvPr id="96272" name="AutoShape 16"/>
          <p:cNvSpPr>
            <a:spLocks noChangeShapeType="1"/>
          </p:cNvSpPr>
          <p:nvPr/>
        </p:nvSpPr>
        <p:spPr bwMode="auto">
          <a:xfrm>
            <a:off x="1073678" y="2847022"/>
            <a:ext cx="1248838" cy="9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sm" len="sm"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995488" y="3474251"/>
            <a:ext cx="340292" cy="332433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994387" y="3154108"/>
            <a:ext cx="341393" cy="2222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1477844" y="3475226"/>
            <a:ext cx="339191" cy="331458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1476742" y="3153133"/>
            <a:ext cx="340292" cy="22324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1973414" y="3474251"/>
            <a:ext cx="340292" cy="332433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1972313" y="3154108"/>
            <a:ext cx="341393" cy="2222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96265" name="AutoShape 9"/>
          <p:cNvSpPr>
            <a:spLocks noChangeArrowheads="1"/>
          </p:cNvSpPr>
          <p:nvPr/>
        </p:nvSpPr>
        <p:spPr bwMode="auto">
          <a:xfrm>
            <a:off x="1593477" y="2939635"/>
            <a:ext cx="165190" cy="221297"/>
          </a:xfrm>
          <a:prstGeom prst="downArrow">
            <a:avLst>
              <a:gd name="adj1" fmla="val 50000"/>
              <a:gd name="adj2" fmla="val 37833"/>
            </a:avLst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919303" y="3910995"/>
            <a:ext cx="363618" cy="2413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A1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1537312" y="3910995"/>
            <a:ext cx="310684" cy="3127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B1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2039490" y="3899297"/>
            <a:ext cx="380010" cy="2530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C1</a:t>
            </a:r>
          </a:p>
        </p:txBody>
      </p:sp>
      <p:sp>
        <p:nvSpPr>
          <p:cNvPr id="96261" name="AutoShape 5"/>
          <p:cNvSpPr>
            <a:spLocks noChangeShapeType="1"/>
          </p:cNvSpPr>
          <p:nvPr/>
        </p:nvSpPr>
        <p:spPr bwMode="auto">
          <a:xfrm>
            <a:off x="1252084" y="4029930"/>
            <a:ext cx="311659" cy="9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sm" len="sm"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1322565" y="4161538"/>
            <a:ext cx="165190" cy="221297"/>
          </a:xfrm>
          <a:prstGeom prst="downArrow">
            <a:avLst>
              <a:gd name="adj1" fmla="val 50000"/>
              <a:gd name="adj2" fmla="val 37833"/>
            </a:avLst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1236666" y="4839170"/>
            <a:ext cx="340292" cy="332433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1235565" y="4509503"/>
            <a:ext cx="341393" cy="2222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0034" y="599998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85852" y="428604"/>
            <a:ext cx="614366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=9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个硬币编号为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假设硬币重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其中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coins[2]=1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light=1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（编号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的硬币为较轻的假币）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cxnSp>
        <p:nvCxnSpPr>
          <p:cNvPr id="65" name="直接连接符 64"/>
          <p:cNvCxnSpPr>
            <a:stCxn id="51" idx="3"/>
            <a:endCxn id="54" idx="0"/>
          </p:cNvCxnSpPr>
          <p:nvPr/>
        </p:nvCxnSpPr>
        <p:spPr>
          <a:xfrm rot="5400000">
            <a:off x="5252043" y="3637552"/>
            <a:ext cx="579923" cy="565616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4899196" y="2138620"/>
            <a:ext cx="3887646" cy="2647702"/>
            <a:chOff x="4899196" y="2138620"/>
            <a:chExt cx="3887646" cy="2647702"/>
          </a:xfrm>
        </p:grpSpPr>
        <p:sp>
          <p:nvSpPr>
            <p:cNvPr id="50" name="椭圆 49"/>
            <p:cNvSpPr/>
            <p:nvPr/>
          </p:nvSpPr>
          <p:spPr>
            <a:xfrm>
              <a:off x="6851834" y="2138620"/>
              <a:ext cx="792000" cy="576000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～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708826" y="3138752"/>
              <a:ext cx="792000" cy="576000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～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851834" y="3138752"/>
              <a:ext cx="792000" cy="576000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～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994842" y="3138752"/>
              <a:ext cx="792000" cy="576000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zh-CN" altLang="en-US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～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899196" y="4210322"/>
              <a:ext cx="720000" cy="576000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～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756452" y="4210322"/>
              <a:ext cx="720000" cy="576000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～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585133" y="4210322"/>
              <a:ext cx="720000" cy="576000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～</a:t>
              </a:r>
              <a:r>
                <a:rPr lang="en-US" altLang="zh-CN" sz="18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直接连接符 57"/>
            <p:cNvCxnSpPr>
              <a:stCxn id="50" idx="4"/>
              <a:endCxn id="52" idx="0"/>
            </p:cNvCxnSpPr>
            <p:nvPr/>
          </p:nvCxnSpPr>
          <p:spPr>
            <a:xfrm rot="5400000">
              <a:off x="7035768" y="2926686"/>
              <a:ext cx="424132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0" idx="3"/>
              <a:endCxn id="51" idx="0"/>
            </p:cNvCxnSpPr>
            <p:nvPr/>
          </p:nvCxnSpPr>
          <p:spPr>
            <a:xfrm rot="5400000">
              <a:off x="6282081" y="2453012"/>
              <a:ext cx="508485" cy="862994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0" idx="5"/>
              <a:endCxn id="53" idx="0"/>
            </p:cNvCxnSpPr>
            <p:nvPr/>
          </p:nvCxnSpPr>
          <p:spPr>
            <a:xfrm rot="16200000" flipH="1">
              <a:off x="7705103" y="2453012"/>
              <a:ext cx="508485" cy="862994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51" idx="4"/>
              <a:endCxn id="55" idx="0"/>
            </p:cNvCxnSpPr>
            <p:nvPr/>
          </p:nvCxnSpPr>
          <p:spPr>
            <a:xfrm rot="16200000" flipH="1">
              <a:off x="5862854" y="3956724"/>
              <a:ext cx="495570" cy="11626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1" idx="5"/>
              <a:endCxn id="56" idx="0"/>
            </p:cNvCxnSpPr>
            <p:nvPr/>
          </p:nvCxnSpPr>
          <p:spPr>
            <a:xfrm rot="16200000" flipH="1">
              <a:off x="6375025" y="3640213"/>
              <a:ext cx="579923" cy="560293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右箭头 70"/>
          <p:cNvSpPr/>
          <p:nvPr/>
        </p:nvSpPr>
        <p:spPr>
          <a:xfrm>
            <a:off x="5000628" y="2928934"/>
            <a:ext cx="571504" cy="357190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55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480426"/>
            <a:ext cx="8786874" cy="43773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no; 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找到的假币编号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light;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假币比真币轻（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）或者重（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</a:p>
          <a:p>
            <a:pPr algn="l" defTabSz="360000">
              <a:lnSpc>
                <a:spcPts val="2600"/>
              </a:lnSpc>
              <a:spcBef>
                <a:spcPts val="18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Balance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(vector&lt;int&gt;&amp;c,int ia,int ib,int n)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//c[ia]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c[ib]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开始的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个硬币称重一次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int sa=0,sb=0;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for(int i=ia,j=0;j&lt;n;i++,j++)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sa+=c[i];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for(int i=ib,j=0;j&lt;n;i++,j++)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sb+=c[i];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if(sa&lt;sb) return 1;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轻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else if(sa==sb) return 0;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重量相同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else return -1;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轻</a:t>
            </a:r>
          </a:p>
          <a:p>
            <a:pPr algn="l" defTabSz="36000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56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125412"/>
            <a:ext cx="8786874" cy="61743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0" bIns="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spcoin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(vector&lt;int&gt;&amp;coins,int i,int n) 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coins[i..i+n-1]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中查找假币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 	if(n==1)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剩余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个硬币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coins[i]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no=i;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else if(n==2)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剩余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个硬币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coins[i]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coins[i+1]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{	int b=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Balance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(coins,i,i+1,1);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个硬币称重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if(b==light) 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//coins[i]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是假币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	no=i;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	else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//coins[i+1]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是假币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	no=i+1;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else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剩余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个或者以上硬币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{	int k=n/3;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int ia=i,ib=i+k,ic=i+2*k;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A,B,C,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硬币个数分别为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,k,n-2k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int b=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Balance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(coins,ia,ib,k);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//A,B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称重一次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if(b==0)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//A,B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的重量相同，假币在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	spcoin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(coins,ic,n-2*k);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中查找假币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else if(b==light) 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假币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   	spcoin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(coins,ia,k);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中查找假币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	else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spcoin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(coins,ib,k); 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假币在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中，在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中查找假币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57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357166"/>
            <a:ext cx="785818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pt-BR" altLang="zh-CN" smtClean="0">
                <a:latin typeface="+mj-lt"/>
                <a:ea typeface="微软雅黑" pitchFamily="34" charset="-122"/>
              </a:rPr>
              <a:t>3.3.5* </a:t>
            </a:r>
            <a:r>
              <a:rPr lang="zh-CN" altLang="zh-CN" smtClean="0">
                <a:latin typeface="+mj-lt"/>
                <a:ea typeface="微软雅黑" pitchFamily="34" charset="-122"/>
              </a:rPr>
              <a:t>实战—有序数组中的单一元素（</a:t>
            </a:r>
            <a:r>
              <a:rPr lang="en-US" altLang="zh-CN" smtClean="0">
                <a:latin typeface="+mj-lt"/>
                <a:ea typeface="微软雅黑" pitchFamily="34" charset="-122"/>
              </a:rPr>
              <a:t>LeetCode540</a:t>
            </a:r>
            <a:r>
              <a:rPr lang="zh-CN" altLang="zh-CN" smtClean="0">
                <a:latin typeface="+mj-lt"/>
                <a:ea typeface="微软雅黑" pitchFamily="34" charset="-122"/>
              </a:rPr>
              <a:t>）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214422"/>
            <a:ext cx="7786742" cy="434744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31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给定一个只包含整数的有序数组，每个元素都会出现两次，唯有一个数只会出现一次，找出这个数。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1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nums=[1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，输出为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。要求设计如下函数，采用算法应该在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O(log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时间复杂度和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O(1)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空间复杂度中运行。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1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要求设计如下函数：</a:t>
            </a:r>
          </a:p>
          <a:p>
            <a:pPr lvl="1" algn="l">
              <a:lnSpc>
                <a:spcPts val="3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class Solution {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3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public: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3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   	int singleNonDuplicate(vector&lt;int&gt;&amp; nums)	{    }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3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58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5" y="-103508"/>
            <a:ext cx="17002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4479635" y="-103508"/>
            <a:ext cx="17002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869262" y="1817804"/>
            <a:ext cx="464970" cy="511674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9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867757" y="1357298"/>
            <a:ext cx="466475" cy="3416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1514803" y="1817804"/>
            <a:ext cx="464970" cy="511674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9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1513298" y="1357298"/>
            <a:ext cx="466475" cy="3416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2435715" y="1817804"/>
            <a:ext cx="464970" cy="511674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9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2434210" y="1357298"/>
            <a:ext cx="466475" cy="3416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3081256" y="1817804"/>
            <a:ext cx="464970" cy="511674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9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3079751" y="1357298"/>
            <a:ext cx="466475" cy="3416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3979596" y="1817804"/>
            <a:ext cx="464970" cy="511674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9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3978091" y="1357298"/>
            <a:ext cx="466475" cy="3416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4787651" y="1817804"/>
            <a:ext cx="464970" cy="511674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9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4786146" y="1357298"/>
            <a:ext cx="466475" cy="3416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5613763" y="1817804"/>
            <a:ext cx="464970" cy="511674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9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5612258" y="1357298"/>
            <a:ext cx="466475" cy="3416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6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857224" y="2686144"/>
            <a:ext cx="1259482" cy="3416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[0]=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[1]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899357" y="3103008"/>
            <a:ext cx="1102987" cy="3611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出现两次</a:t>
            </a:r>
          </a:p>
        </p:txBody>
      </p:sp>
      <p:sp>
        <p:nvSpPr>
          <p:cNvPr id="27662" name="AutoShape 14"/>
          <p:cNvSpPr>
            <a:spLocks/>
          </p:cNvSpPr>
          <p:nvPr/>
        </p:nvSpPr>
        <p:spPr bwMode="auto">
          <a:xfrm rot="5400000">
            <a:off x="1334218" y="2078207"/>
            <a:ext cx="255837" cy="943483"/>
          </a:xfrm>
          <a:prstGeom prst="rightBrace">
            <a:avLst>
              <a:gd name="adj1" fmla="val 30735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2423677" y="2681629"/>
            <a:ext cx="1259482" cy="3416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[2]=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[3]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2465810" y="3098493"/>
            <a:ext cx="1102987" cy="3611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出现两次</a:t>
            </a:r>
          </a:p>
        </p:txBody>
      </p:sp>
      <p:sp>
        <p:nvSpPr>
          <p:cNvPr id="27659" name="AutoShape 11"/>
          <p:cNvSpPr>
            <a:spLocks/>
          </p:cNvSpPr>
          <p:nvPr/>
        </p:nvSpPr>
        <p:spPr bwMode="auto">
          <a:xfrm rot="5400000">
            <a:off x="2900671" y="2073692"/>
            <a:ext cx="255837" cy="943483"/>
          </a:xfrm>
          <a:prstGeom prst="rightBrace">
            <a:avLst>
              <a:gd name="adj1" fmla="val 30735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7658" name="AutoShape 10"/>
          <p:cNvSpPr>
            <a:spLocks noChangeShapeType="1"/>
          </p:cNvSpPr>
          <p:nvPr/>
        </p:nvSpPr>
        <p:spPr bwMode="auto">
          <a:xfrm flipV="1">
            <a:off x="4206815" y="2324963"/>
            <a:ext cx="1505" cy="51167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462446" y="1826834"/>
            <a:ext cx="464970" cy="511674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9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6460942" y="1366328"/>
            <a:ext cx="466475" cy="3416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7261473" y="1826834"/>
            <a:ext cx="464970" cy="511674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90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7259968" y="1366328"/>
            <a:ext cx="466475" cy="3416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8</a:t>
            </a:r>
          </a:p>
        </p:txBody>
      </p:sp>
      <p:sp>
        <p:nvSpPr>
          <p:cNvPr id="27653" name="AutoShape 5"/>
          <p:cNvSpPr>
            <a:spLocks noChangeShapeType="1"/>
          </p:cNvSpPr>
          <p:nvPr/>
        </p:nvSpPr>
        <p:spPr bwMode="auto">
          <a:xfrm flipV="1">
            <a:off x="5868067" y="2324963"/>
            <a:ext cx="1505" cy="51167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7652" name="AutoShape 4"/>
          <p:cNvSpPr>
            <a:spLocks noChangeShapeType="1"/>
          </p:cNvSpPr>
          <p:nvPr/>
        </p:nvSpPr>
        <p:spPr bwMode="auto">
          <a:xfrm flipV="1">
            <a:off x="7488691" y="2324963"/>
            <a:ext cx="1505" cy="51167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729806" y="2862220"/>
            <a:ext cx="1056508" cy="3416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[4]≠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[5]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282716" y="2862220"/>
            <a:ext cx="1146672" cy="3416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[6]≠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[7]</a:t>
            </a:r>
          </a:p>
        </p:txBody>
      </p:sp>
      <p:sp>
        <p:nvSpPr>
          <p:cNvPr id="27705" name="Rectangle 57"/>
          <p:cNvSpPr>
            <a:spLocks noChangeArrowheads="1"/>
          </p:cNvSpPr>
          <p:nvPr/>
        </p:nvSpPr>
        <p:spPr bwMode="auto">
          <a:xfrm>
            <a:off x="7000892" y="2928934"/>
            <a:ext cx="1030293" cy="3365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宋体" pitchFamily="2" charset="-122"/>
              </a:rPr>
              <a:t>末尾元素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仿宋" pitchFamily="49" charset="-122"/>
              <a:ea typeface="仿宋" pitchFamily="49" charset="-122"/>
              <a:cs typeface="宋体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0034" y="599998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2500298" y="4214818"/>
            <a:ext cx="3786214" cy="6429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保证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mid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为偶数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查找第一个</a:t>
            </a:r>
            <a:r>
              <a:rPr kumimoji="0" lang="en-US" altLang="zh-CN" sz="18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a[mid]≠a[mid+1]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的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mid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1" name="上箭头 40"/>
          <p:cNvSpPr/>
          <p:nvPr/>
        </p:nvSpPr>
        <p:spPr>
          <a:xfrm>
            <a:off x="4143372" y="3286124"/>
            <a:ext cx="214314" cy="785818"/>
          </a:xfrm>
          <a:prstGeom prst="up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59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8596" y="214290"/>
            <a:ext cx="7715304" cy="86177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4-1</a:t>
            </a:r>
            <a:r>
              <a:rPr lang="zh-CN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给定一棵采用二叉链存储的二叉树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，设计一个算法求其中叶子结点的个数。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857224" y="1457254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480" y="1457254"/>
            <a:ext cx="4714908" cy="40011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用于求二叉树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中叶子结点的个数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874758" y="2163298"/>
            <a:ext cx="3840250" cy="1837206"/>
            <a:chOff x="1714480" y="3438931"/>
            <a:chExt cx="3840250" cy="1837206"/>
          </a:xfrm>
        </p:grpSpPr>
        <p:sp>
          <p:nvSpPr>
            <p:cNvPr id="75789" name="Oval 13"/>
            <p:cNvSpPr>
              <a:spLocks noChangeArrowheads="1"/>
            </p:cNvSpPr>
            <p:nvPr/>
          </p:nvSpPr>
          <p:spPr bwMode="auto">
            <a:xfrm>
              <a:off x="3377520" y="3739739"/>
              <a:ext cx="435955" cy="43567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88" name="Text Box 12"/>
            <p:cNvSpPr txBox="1">
              <a:spLocks noChangeArrowheads="1"/>
            </p:cNvSpPr>
            <p:nvPr/>
          </p:nvSpPr>
          <p:spPr bwMode="auto">
            <a:xfrm>
              <a:off x="3000364" y="3438931"/>
              <a:ext cx="248385" cy="347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87" name="AutoShape 11" descr="20%"/>
            <p:cNvSpPr>
              <a:spLocks noChangeArrowheads="1"/>
            </p:cNvSpPr>
            <p:nvPr/>
          </p:nvSpPr>
          <p:spPr bwMode="auto">
            <a:xfrm>
              <a:off x="2527408" y="4702070"/>
              <a:ext cx="884732" cy="574067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86" name="Oval 10"/>
            <p:cNvSpPr>
              <a:spLocks noChangeArrowheads="1"/>
            </p:cNvSpPr>
            <p:nvPr/>
          </p:nvSpPr>
          <p:spPr bwMode="auto">
            <a:xfrm>
              <a:off x="2851809" y="4499609"/>
              <a:ext cx="217977" cy="2178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85" name="AutoShape 9" descr="20%"/>
            <p:cNvSpPr>
              <a:spLocks noChangeArrowheads="1"/>
            </p:cNvSpPr>
            <p:nvPr/>
          </p:nvSpPr>
          <p:spPr bwMode="auto">
            <a:xfrm>
              <a:off x="3755775" y="4702070"/>
              <a:ext cx="883450" cy="574067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84" name="Oval 8"/>
            <p:cNvSpPr>
              <a:spLocks noChangeArrowheads="1"/>
            </p:cNvSpPr>
            <p:nvPr/>
          </p:nvSpPr>
          <p:spPr bwMode="auto">
            <a:xfrm>
              <a:off x="4078894" y="4499609"/>
              <a:ext cx="217977" cy="2178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83" name="Text Box 7"/>
            <p:cNvSpPr txBox="1">
              <a:spLocks noChangeArrowheads="1"/>
            </p:cNvSpPr>
            <p:nvPr/>
          </p:nvSpPr>
          <p:spPr bwMode="auto">
            <a:xfrm>
              <a:off x="1714480" y="4309962"/>
              <a:ext cx="1137329" cy="3485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f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(b-&gt;left)</a:t>
              </a:r>
            </a:p>
          </p:txBody>
        </p:sp>
        <p:sp>
          <p:nvSpPr>
            <p:cNvPr id="75781" name="AutoShape 5"/>
            <p:cNvSpPr>
              <a:spLocks noChangeShapeType="1"/>
            </p:cNvSpPr>
            <p:nvPr/>
          </p:nvSpPr>
          <p:spPr bwMode="auto">
            <a:xfrm flipH="1">
              <a:off x="3037731" y="4111345"/>
              <a:ext cx="403899" cy="42029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80" name="AutoShape 4"/>
            <p:cNvSpPr>
              <a:spLocks noChangeShapeType="1"/>
            </p:cNvSpPr>
            <p:nvPr/>
          </p:nvSpPr>
          <p:spPr bwMode="auto">
            <a:xfrm>
              <a:off x="3749364" y="4111345"/>
              <a:ext cx="361586" cy="42029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5779" name="Text Box 3"/>
            <p:cNvSpPr txBox="1">
              <a:spLocks noChangeArrowheads="1"/>
            </p:cNvSpPr>
            <p:nvPr/>
          </p:nvSpPr>
          <p:spPr bwMode="auto">
            <a:xfrm>
              <a:off x="3948108" y="3520620"/>
              <a:ext cx="469293" cy="3472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3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f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(b)</a:t>
              </a:r>
            </a:p>
          </p:txBody>
        </p:sp>
        <p:sp>
          <p:nvSpPr>
            <p:cNvPr id="75778" name="Text Box 2"/>
            <p:cNvSpPr txBox="1">
              <a:spLocks noChangeArrowheads="1"/>
            </p:cNvSpPr>
            <p:nvPr/>
          </p:nvSpPr>
          <p:spPr bwMode="auto">
            <a:xfrm>
              <a:off x="4359701" y="4353529"/>
              <a:ext cx="1195029" cy="3485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f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(b-&gt;right)</a:t>
              </a:r>
            </a:p>
          </p:txBody>
        </p:sp>
        <p:cxnSp>
          <p:nvCxnSpPr>
            <p:cNvPr id="23" name="直接箭头连接符 22"/>
            <p:cNvCxnSpPr>
              <a:endCxn id="75789" idx="1"/>
            </p:cNvCxnSpPr>
            <p:nvPr/>
          </p:nvCxnSpPr>
          <p:spPr>
            <a:xfrm rot="16200000" flipH="1">
              <a:off x="3247907" y="3610085"/>
              <a:ext cx="231666" cy="1552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071538" y="4395687"/>
            <a:ext cx="6429420" cy="117991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(b)=0				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b=NULL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(b)=1				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为叶子结点</a:t>
            </a:r>
            <a:endParaRPr lang="en-US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(b)=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(b-&gt;left)+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(b-&gt;right)		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其他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82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80" name="Rectangle 56"/>
          <p:cNvSpPr>
            <a:spLocks noChangeArrowheads="1"/>
          </p:cNvSpPr>
          <p:nvPr/>
        </p:nvSpPr>
        <p:spPr bwMode="auto">
          <a:xfrm>
            <a:off x="358289" y="448707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26679" name="Rectangle 55"/>
          <p:cNvSpPr>
            <a:spLocks noChangeArrowheads="1"/>
          </p:cNvSpPr>
          <p:nvPr/>
        </p:nvSpPr>
        <p:spPr bwMode="auto">
          <a:xfrm>
            <a:off x="357158" y="142852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26678" name="Rectangle 54"/>
          <p:cNvSpPr>
            <a:spLocks noChangeArrowheads="1"/>
          </p:cNvSpPr>
          <p:nvPr/>
        </p:nvSpPr>
        <p:spPr bwMode="auto">
          <a:xfrm>
            <a:off x="843551" y="448707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26677" name="Rectangle 53"/>
          <p:cNvSpPr>
            <a:spLocks noChangeArrowheads="1"/>
          </p:cNvSpPr>
          <p:nvPr/>
        </p:nvSpPr>
        <p:spPr bwMode="auto">
          <a:xfrm>
            <a:off x="842420" y="142852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26676" name="Rectangle 52"/>
          <p:cNvSpPr>
            <a:spLocks noChangeArrowheads="1"/>
          </p:cNvSpPr>
          <p:nvPr/>
        </p:nvSpPr>
        <p:spPr bwMode="auto">
          <a:xfrm>
            <a:off x="1352568" y="448707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6675" name="Rectangle 51"/>
          <p:cNvSpPr>
            <a:spLocks noChangeArrowheads="1"/>
          </p:cNvSpPr>
          <p:nvPr/>
        </p:nvSpPr>
        <p:spPr bwMode="auto">
          <a:xfrm>
            <a:off x="1351437" y="142852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6674" name="Rectangle 50"/>
          <p:cNvSpPr>
            <a:spLocks noChangeArrowheads="1"/>
          </p:cNvSpPr>
          <p:nvPr/>
        </p:nvSpPr>
        <p:spPr bwMode="auto">
          <a:xfrm>
            <a:off x="1837830" y="448707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6673" name="Rectangle 49"/>
          <p:cNvSpPr>
            <a:spLocks noChangeArrowheads="1"/>
          </p:cNvSpPr>
          <p:nvPr/>
        </p:nvSpPr>
        <p:spPr bwMode="auto">
          <a:xfrm>
            <a:off x="1836699" y="142852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26672" name="Rectangle 48"/>
          <p:cNvSpPr>
            <a:spLocks noChangeArrowheads="1"/>
          </p:cNvSpPr>
          <p:nvPr/>
        </p:nvSpPr>
        <p:spPr bwMode="auto">
          <a:xfrm>
            <a:off x="2340059" y="448707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26671" name="Rectangle 47"/>
          <p:cNvSpPr>
            <a:spLocks noChangeArrowheads="1"/>
          </p:cNvSpPr>
          <p:nvPr/>
        </p:nvSpPr>
        <p:spPr bwMode="auto">
          <a:xfrm>
            <a:off x="2338928" y="142852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26670" name="Rectangle 46"/>
          <p:cNvSpPr>
            <a:spLocks noChangeArrowheads="1"/>
          </p:cNvSpPr>
          <p:nvPr/>
        </p:nvSpPr>
        <p:spPr bwMode="auto">
          <a:xfrm>
            <a:off x="2825322" y="448707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2824191" y="142852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3334338" y="448707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3333207" y="142852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6</a:t>
            </a:r>
          </a:p>
        </p:txBody>
      </p:sp>
      <p:sp>
        <p:nvSpPr>
          <p:cNvPr id="26666" name="AutoShape 42"/>
          <p:cNvSpPr>
            <a:spLocks noChangeArrowheads="1"/>
          </p:cNvSpPr>
          <p:nvPr/>
        </p:nvSpPr>
        <p:spPr bwMode="auto">
          <a:xfrm>
            <a:off x="1894387" y="894496"/>
            <a:ext cx="239803" cy="352833"/>
          </a:xfrm>
          <a:prstGeom prst="downArrow">
            <a:avLst>
              <a:gd name="adj1" fmla="val 50000"/>
              <a:gd name="adj2" fmla="val 41627"/>
            </a:avLst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2187355" y="910488"/>
            <a:ext cx="6170859" cy="3039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mid=(0+6)/2=3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mid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为奇数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，置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mid=3-1=2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，保证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mid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为偶数</a:t>
            </a:r>
          </a:p>
        </p:txBody>
      </p: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365076" y="1570176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363945" y="1264321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850338" y="1570176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849207" y="1264321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1359355" y="1570176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1358224" y="1264321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1844617" y="1570176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1843486" y="1264321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2346846" y="1570176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2345715" y="1264321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2832109" y="1570176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2830977" y="1264321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3341125" y="1570176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3339994" y="1264321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6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1275650" y="2151900"/>
            <a:ext cx="494311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mid</a:t>
            </a:r>
          </a:p>
        </p:txBody>
      </p:sp>
      <p:sp>
        <p:nvSpPr>
          <p:cNvPr id="26649" name="AutoShape 25"/>
          <p:cNvSpPr>
            <a:spLocks noChangeShapeType="1"/>
          </p:cNvSpPr>
          <p:nvPr/>
        </p:nvSpPr>
        <p:spPr bwMode="auto">
          <a:xfrm flipV="1">
            <a:off x="1514322" y="1910015"/>
            <a:ext cx="1131" cy="22689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3232535" y="2022961"/>
            <a:ext cx="4474819" cy="5487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a[mid]=a[mid+1]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，说明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a[0..mid+1]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均出现两次，新区间修改为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a[mid+2..n-1]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的元素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2333273" y="2892726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2332141" y="2567821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2818535" y="2892726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2817404" y="2567821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3327551" y="2892726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3326420" y="2567821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6</a:t>
            </a:r>
          </a:p>
        </p:txBody>
      </p:sp>
      <p:sp>
        <p:nvSpPr>
          <p:cNvPr id="26641" name="AutoShape 17"/>
          <p:cNvSpPr>
            <a:spLocks noChangeArrowheads="1"/>
          </p:cNvSpPr>
          <p:nvPr/>
        </p:nvSpPr>
        <p:spPr bwMode="auto">
          <a:xfrm>
            <a:off x="2898846" y="3350509"/>
            <a:ext cx="239803" cy="352833"/>
          </a:xfrm>
          <a:prstGeom prst="downArrow">
            <a:avLst>
              <a:gd name="adj1" fmla="val 50000"/>
              <a:gd name="adj2" fmla="val 41627"/>
            </a:avLst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3191813" y="3411480"/>
            <a:ext cx="4452021" cy="28898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mid=(4+6)/2=5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mid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为奇数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，置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mid=5-1=4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2340059" y="4071345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2338928" y="3765489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2825322" y="4071345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2824191" y="3765489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5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3334338" y="4071345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333207" y="3765489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6</a:t>
            </a: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2844551" y="4556115"/>
            <a:ext cx="286180" cy="523752"/>
          </a:xfrm>
          <a:prstGeom prst="downArrow">
            <a:avLst>
              <a:gd name="adj1" fmla="val 50000"/>
              <a:gd name="adj2" fmla="val 51779"/>
            </a:avLst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286116" y="4617086"/>
            <a:ext cx="4357718" cy="5692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ea typeface="仿宋" pitchFamily="49" charset="-122"/>
                <a:cs typeface="Times New Roman" pitchFamily="18" charset="0"/>
              </a:rPr>
              <a:t>a[mid]≠a[mid+1]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，查找第一个这样的位置，新区间修改为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a[low..mid]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元素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346846" y="5255783"/>
            <a:ext cx="349525" cy="339839"/>
          </a:xfrm>
          <a:prstGeom prst="rect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345715" y="4949928"/>
            <a:ext cx="350656" cy="226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仿宋" pitchFamily="49" charset="-122"/>
                <a:cs typeface="Times New Roman" pitchFamily="18" charset="0"/>
              </a:rPr>
              <a:t>4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2379650" y="5745551"/>
            <a:ext cx="286180" cy="339839"/>
          </a:xfrm>
          <a:prstGeom prst="downArrow">
            <a:avLst>
              <a:gd name="adj1" fmla="val 50000"/>
              <a:gd name="adj2" fmla="val 33597"/>
            </a:avLst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52256" y="5828512"/>
            <a:ext cx="3626338" cy="239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区间中只有一个元素，即为所求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163600" y="6143363"/>
            <a:ext cx="829131" cy="239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结果为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26626" name="AutoShape 2"/>
          <p:cNvSpPr>
            <a:spLocks noChangeArrowheads="1"/>
          </p:cNvSpPr>
          <p:nvPr/>
        </p:nvSpPr>
        <p:spPr bwMode="auto">
          <a:xfrm>
            <a:off x="2888666" y="2024960"/>
            <a:ext cx="286180" cy="523752"/>
          </a:xfrm>
          <a:prstGeom prst="downArrow">
            <a:avLst>
              <a:gd name="adj1" fmla="val 50000"/>
              <a:gd name="adj2" fmla="val 51779"/>
            </a:avLst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60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482814"/>
            <a:ext cx="8786874" cy="52322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0" bIns="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class Solution 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int 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singleNonDuplicate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 nums)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	{   	int n=nums.size();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 	int low=0,high=n-1;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 	while(low&lt;high)      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	 		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查找区间至少有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个元素时循环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 	{	int mid=(low+high)/2;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  	if(mid%2==1)       		   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保证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mid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为偶数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      	mid--;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   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nums[mid]!=nums[mid+1]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    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//nums[mid]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与右边不同，向左边逼近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high=mid;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  	else  			   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//nums[mid]=nums[mid+1]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low=mid+2;    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		    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跳过相同的两个元素，在右区间中查找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 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  	return nums[low];  		   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查找区间只有一个元素时即为所求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 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61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571472" y="1428736"/>
            <a:ext cx="6500858" cy="27829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leafnodes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(TreeNode* b)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  	if(b==NULL)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空树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return 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if(b-&gt;left==NULL &amp;&amp; b-&gt;right==NULL)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return 1;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只有一个叶子结点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else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其他情况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return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leafnodes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(b-&gt;left)+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leafnodes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(b-&gt;right);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8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1643050"/>
            <a:ext cx="271464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4.2.1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快速排序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2714612" y="500042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4.2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求解排列问题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374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143108" y="2643182"/>
            <a:ext cx="3929090" cy="2857520"/>
            <a:chOff x="2143108" y="2643182"/>
            <a:chExt cx="3929090" cy="2857520"/>
          </a:xfrm>
        </p:grpSpPr>
        <p:sp>
          <p:nvSpPr>
            <p:cNvPr id="73747" name="Text Box 19"/>
            <p:cNvSpPr txBox="1">
              <a:spLocks noChangeArrowheads="1"/>
            </p:cNvSpPr>
            <p:nvPr/>
          </p:nvSpPr>
          <p:spPr bwMode="auto">
            <a:xfrm>
              <a:off x="2214546" y="2969532"/>
              <a:ext cx="3802345" cy="3445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R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]         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R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+1]         </a:t>
              </a:r>
              <a:r>
                <a:rPr kumimoji="0" lang="en-US" altLang="zh-CN" sz="1800" b="0" smtClean="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  <a:sym typeface="Symbol" pitchFamily="18" charset="2"/>
                </a:rPr>
                <a:t>…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 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             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R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[</a:t>
              </a:r>
              <a:r>
                <a:rPr kumimoji="0" lang="pt-BR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pt-BR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]</a:t>
              </a:r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auto">
            <a:xfrm>
              <a:off x="3860834" y="2643182"/>
              <a:ext cx="762693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无序区</a:t>
              </a:r>
            </a:p>
          </p:txBody>
        </p:sp>
        <p:sp>
          <p:nvSpPr>
            <p:cNvPr id="73745" name="AutoShape 17"/>
            <p:cNvSpPr>
              <a:spLocks noChangeArrowheads="1"/>
            </p:cNvSpPr>
            <p:nvPr/>
          </p:nvSpPr>
          <p:spPr bwMode="auto">
            <a:xfrm>
              <a:off x="4077634" y="3430679"/>
              <a:ext cx="201235" cy="540000"/>
            </a:xfrm>
            <a:prstGeom prst="downArrow">
              <a:avLst>
                <a:gd name="adj1" fmla="val 50000"/>
                <a:gd name="adj2" fmla="val 43094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3744" name="Text Box 16"/>
            <p:cNvSpPr txBox="1">
              <a:spLocks noChangeArrowheads="1"/>
            </p:cNvSpPr>
            <p:nvPr/>
          </p:nvSpPr>
          <p:spPr bwMode="auto">
            <a:xfrm>
              <a:off x="4315559" y="3571876"/>
              <a:ext cx="962816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一</a:t>
              </a:r>
              <a:r>
                <a:rPr kumimoji="0" lang="zh-CN" altLang="en-US" sz="1800" b="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次</a:t>
              </a: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划</a:t>
              </a: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分</a:t>
              </a:r>
            </a:p>
          </p:txBody>
        </p:sp>
        <p:sp>
          <p:nvSpPr>
            <p:cNvPr id="73743" name="Text Box 15"/>
            <p:cNvSpPr txBox="1">
              <a:spLocks noChangeArrowheads="1"/>
            </p:cNvSpPr>
            <p:nvPr/>
          </p:nvSpPr>
          <p:spPr bwMode="auto">
            <a:xfrm>
              <a:off x="2214546" y="4564218"/>
              <a:ext cx="1678813" cy="3445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R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]  </a:t>
              </a:r>
              <a:r>
                <a:rPr kumimoji="0" lang="en-US" altLang="zh-CN" sz="1800" b="0" smtClean="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  <a:sym typeface="Symbol" pitchFamily="18" charset="2"/>
                </a:rPr>
                <a:t> …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 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R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-1] </a:t>
              </a: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4415621" y="4573340"/>
              <a:ext cx="1646571" cy="3445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R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+1]  </a:t>
              </a:r>
              <a:r>
                <a:rPr kumimoji="0" lang="en-US" altLang="zh-CN" sz="1800" b="0" smtClean="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  <a:sym typeface="Symbol" pitchFamily="18" charset="2"/>
                </a:rPr>
                <a:t>…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 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R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  <a:sym typeface="Symbol" pitchFamily="18" charset="2"/>
                </a:rPr>
                <a:t>]</a:t>
              </a:r>
            </a:p>
          </p:txBody>
        </p:sp>
        <p:sp>
          <p:nvSpPr>
            <p:cNvPr id="73741" name="Text Box 13"/>
            <p:cNvSpPr txBox="1">
              <a:spLocks noChangeArrowheads="1"/>
            </p:cNvSpPr>
            <p:nvPr/>
          </p:nvSpPr>
          <p:spPr bwMode="auto">
            <a:xfrm>
              <a:off x="2681218" y="4251044"/>
              <a:ext cx="962088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无序区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4882575" y="4260165"/>
              <a:ext cx="975309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无序区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3739" name="Text Box 11"/>
            <p:cNvSpPr txBox="1">
              <a:spLocks noChangeArrowheads="1"/>
            </p:cNvSpPr>
            <p:nvPr/>
          </p:nvSpPr>
          <p:spPr bwMode="auto">
            <a:xfrm>
              <a:off x="3994250" y="4567259"/>
              <a:ext cx="378011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R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]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3738" name="Text Box 10"/>
            <p:cNvSpPr txBox="1">
              <a:spLocks noChangeArrowheads="1"/>
            </p:cNvSpPr>
            <p:nvPr/>
          </p:nvSpPr>
          <p:spPr bwMode="auto">
            <a:xfrm>
              <a:off x="3916424" y="4248003"/>
              <a:ext cx="573687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归位</a:t>
              </a:r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auto">
            <a:xfrm>
              <a:off x="4454534" y="5248338"/>
              <a:ext cx="1617664" cy="252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所有元素</a:t>
              </a: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≥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base</a:t>
              </a:r>
            </a:p>
          </p:txBody>
        </p:sp>
        <p:sp>
          <p:nvSpPr>
            <p:cNvPr id="73736" name="Text Box 8"/>
            <p:cNvSpPr txBox="1">
              <a:spLocks noChangeArrowheads="1"/>
            </p:cNvSpPr>
            <p:nvPr/>
          </p:nvSpPr>
          <p:spPr bwMode="auto">
            <a:xfrm>
              <a:off x="3957560" y="5242257"/>
              <a:ext cx="448054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base</a:t>
              </a:r>
            </a:p>
          </p:txBody>
        </p:sp>
        <p:sp>
          <p:nvSpPr>
            <p:cNvPr id="73735" name="Line 7"/>
            <p:cNvSpPr>
              <a:spLocks noChangeShapeType="1"/>
            </p:cNvSpPr>
            <p:nvPr/>
          </p:nvSpPr>
          <p:spPr bwMode="auto">
            <a:xfrm>
              <a:off x="4167690" y="4859150"/>
              <a:ext cx="1112" cy="4023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3734" name="AutoShape 6"/>
            <p:cNvSpPr>
              <a:spLocks/>
            </p:cNvSpPr>
            <p:nvPr/>
          </p:nvSpPr>
          <p:spPr bwMode="auto">
            <a:xfrm rot="5400000">
              <a:off x="5146428" y="4311137"/>
              <a:ext cx="144932" cy="1575416"/>
            </a:xfrm>
            <a:prstGeom prst="rightBrace">
              <a:avLst>
                <a:gd name="adj1" fmla="val 8257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3733" name="Text Box 5"/>
            <p:cNvSpPr txBox="1">
              <a:spLocks noChangeArrowheads="1"/>
            </p:cNvSpPr>
            <p:nvPr/>
          </p:nvSpPr>
          <p:spPr bwMode="auto">
            <a:xfrm>
              <a:off x="2143108" y="5248338"/>
              <a:ext cx="1643236" cy="252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所有元素</a:t>
              </a: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≤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base</a:t>
              </a:r>
            </a:p>
          </p:txBody>
        </p:sp>
        <p:sp>
          <p:nvSpPr>
            <p:cNvPr id="73732" name="AutoShape 4"/>
            <p:cNvSpPr>
              <a:spLocks/>
            </p:cNvSpPr>
            <p:nvPr/>
          </p:nvSpPr>
          <p:spPr bwMode="auto">
            <a:xfrm rot="5400000">
              <a:off x="2985095" y="4311137"/>
              <a:ext cx="144932" cy="1575416"/>
            </a:xfrm>
            <a:prstGeom prst="rightBrace">
              <a:avLst>
                <a:gd name="adj1" fmla="val 8257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73731" name="Text Box 3"/>
            <p:cNvSpPr txBox="1">
              <a:spLocks noChangeArrowheads="1"/>
            </p:cNvSpPr>
            <p:nvPr/>
          </p:nvSpPr>
          <p:spPr bwMode="auto">
            <a:xfrm>
              <a:off x="2447534" y="3527563"/>
              <a:ext cx="448054" cy="258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base</a:t>
              </a:r>
            </a:p>
          </p:txBody>
        </p:sp>
        <p:sp>
          <p:nvSpPr>
            <p:cNvPr id="73730" name="Line 2"/>
            <p:cNvSpPr>
              <a:spLocks noChangeShapeType="1"/>
            </p:cNvSpPr>
            <p:nvPr/>
          </p:nvSpPr>
          <p:spPr bwMode="auto">
            <a:xfrm>
              <a:off x="2585397" y="3295469"/>
              <a:ext cx="1112" cy="2868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1472" y="1428736"/>
            <a:ext cx="7786742" cy="268032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分解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：将原序列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..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分解成两个子序列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..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+1..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，其中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为划分的基准位置。即将整个问题分解为两个子问题。</a:t>
            </a: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求解子问题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：若子序列的长度为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或为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，则它是有序的，直接返回；否则递归地求解各个子问题。</a:t>
            </a: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合并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：由于每个子问题的排序结果直接存放在数组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中，合并步骤不需要执行任何操作。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642918"/>
            <a:ext cx="300039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快速排序的分治策略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r>
              <a:rPr lang="en-US" altLang="zh-CN" smtClean="0"/>
              <a:t>/61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itchFamily="49" charset="0"/>
            <a:ea typeface="楷体" pitchFamily="49" charset="-122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4757</TotalTime>
  <Words>3959</Words>
  <Application>Microsoft Office PowerPoint</Application>
  <PresentationFormat>全屏显示(4:3)</PresentationFormat>
  <Paragraphs>906</Paragraphs>
  <Slides>61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1936</cp:revision>
  <dcterms:created xsi:type="dcterms:W3CDTF">2004-03-31T23:50:14Z</dcterms:created>
  <dcterms:modified xsi:type="dcterms:W3CDTF">2022-10-14T01:15:29Z</dcterms:modified>
</cp:coreProperties>
</file>