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54"/>
  </p:notesMasterIdLst>
  <p:handoutMasterIdLst>
    <p:handoutMasterId r:id="rId55"/>
  </p:handoutMasterIdLst>
  <p:sldIdLst>
    <p:sldId id="522" r:id="rId2"/>
    <p:sldId id="772" r:id="rId3"/>
    <p:sldId id="773" r:id="rId4"/>
    <p:sldId id="774" r:id="rId5"/>
    <p:sldId id="775" r:id="rId6"/>
    <p:sldId id="777" r:id="rId7"/>
    <p:sldId id="778" r:id="rId8"/>
    <p:sldId id="776" r:id="rId9"/>
    <p:sldId id="754" r:id="rId10"/>
    <p:sldId id="755" r:id="rId11"/>
    <p:sldId id="756" r:id="rId12"/>
    <p:sldId id="757" r:id="rId13"/>
    <p:sldId id="758" r:id="rId14"/>
    <p:sldId id="759" r:id="rId15"/>
    <p:sldId id="760" r:id="rId16"/>
    <p:sldId id="779" r:id="rId17"/>
    <p:sldId id="764" r:id="rId18"/>
    <p:sldId id="766" r:id="rId19"/>
    <p:sldId id="767" r:id="rId20"/>
    <p:sldId id="768" r:id="rId21"/>
    <p:sldId id="769" r:id="rId22"/>
    <p:sldId id="784" r:id="rId23"/>
    <p:sldId id="783" r:id="rId24"/>
    <p:sldId id="814" r:id="rId25"/>
    <p:sldId id="815" r:id="rId26"/>
    <p:sldId id="816" r:id="rId27"/>
    <p:sldId id="817" r:id="rId28"/>
    <p:sldId id="818" r:id="rId29"/>
    <p:sldId id="819" r:id="rId30"/>
    <p:sldId id="788" r:id="rId31"/>
    <p:sldId id="789" r:id="rId32"/>
    <p:sldId id="790" r:id="rId33"/>
    <p:sldId id="791" r:id="rId34"/>
    <p:sldId id="792" r:id="rId35"/>
    <p:sldId id="793" r:id="rId36"/>
    <p:sldId id="794" r:id="rId37"/>
    <p:sldId id="795" r:id="rId38"/>
    <p:sldId id="796" r:id="rId39"/>
    <p:sldId id="797" r:id="rId40"/>
    <p:sldId id="798" r:id="rId41"/>
    <p:sldId id="799" r:id="rId42"/>
    <p:sldId id="801" r:id="rId43"/>
    <p:sldId id="802" r:id="rId44"/>
    <p:sldId id="803" r:id="rId45"/>
    <p:sldId id="804" r:id="rId46"/>
    <p:sldId id="805" r:id="rId47"/>
    <p:sldId id="806" r:id="rId48"/>
    <p:sldId id="807" r:id="rId49"/>
    <p:sldId id="808" r:id="rId50"/>
    <p:sldId id="811" r:id="rId51"/>
    <p:sldId id="812" r:id="rId52"/>
    <p:sldId id="813" r:id="rId53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3300"/>
    <a:srgbClr val="0000FF"/>
    <a:srgbClr val="006600"/>
    <a:srgbClr val="FF00FF"/>
    <a:srgbClr val="FF3399"/>
    <a:srgbClr val="339933"/>
    <a:srgbClr val="000000"/>
    <a:srgbClr val="3333FF"/>
    <a:srgbClr val="6600CC"/>
    <a:srgbClr val="00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81" autoAdjust="0"/>
  </p:normalViewPr>
  <p:slideViewPr>
    <p:cSldViewPr>
      <p:cViewPr varScale="1">
        <p:scale>
          <a:sx n="100" d="100"/>
          <a:sy n="100" d="100"/>
        </p:scale>
        <p:origin x="-49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36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48C81-2EE0-4ADC-AD51-9DC87E0EF387}" type="datetimeFigureOut">
              <a:rPr lang="zh-CN" altLang="en-US" smtClean="0"/>
              <a:pPr/>
              <a:t>2021/9/9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0761C-5A44-4BA0-B4C5-00F13EA65E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0D1E2EF4-146E-47B5-A412-FFD548A1AB6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7AF016A1-9F15-429F-9EFD-84004B73C732}" type="slidenum">
              <a:rPr lang="en-US" altLang="zh-CN" smtClean="0"/>
              <a:pPr/>
              <a:t>‹#›</a:t>
            </a:fld>
            <a:r>
              <a:rPr lang="en-US" altLang="zh-CN" smtClean="0"/>
              <a:t>/52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DD41-1E0E-46B0-ABE7-D5048A3DF73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14546" y="428604"/>
            <a:ext cx="3786214" cy="756718"/>
          </a:xfrm>
          <a:prstGeom prst="rect">
            <a:avLst/>
          </a:prstGeom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216000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zh-CN" altLang="en-US" sz="320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320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章   分治法</a:t>
            </a:r>
            <a:endParaRPr lang="zh-CN" altLang="en-US" sz="320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3500430" y="1857364"/>
            <a:ext cx="3429024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 smtClean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4.1 </a:t>
            </a:r>
            <a:r>
              <a:rPr lang="zh-CN" altLang="en-US" sz="2800" spc="50" smtClean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分治法概述</a:t>
            </a:r>
            <a:endParaRPr lang="zh-CN" altLang="en-US" sz="2800" spc="50">
              <a:ln w="11430"/>
              <a:solidFill>
                <a:schemeClr val="bg1">
                  <a:lumMod val="5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j-lt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" name="TextBox 8">
            <a:hlinkClick r:id="rId4" action="ppaction://hlinksldjump"/>
          </p:cNvPr>
          <p:cNvSpPr txBox="1"/>
          <p:nvPr/>
        </p:nvSpPr>
        <p:spPr>
          <a:xfrm>
            <a:off x="3500430" y="2561861"/>
            <a:ext cx="3429024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 smtClean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4.2 </a:t>
            </a:r>
            <a:r>
              <a:rPr lang="zh-CN" altLang="en-US" sz="2800" spc="50" smtClean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求解排列问题</a:t>
            </a:r>
            <a:endParaRPr lang="zh-CN" altLang="en-US" sz="2800" spc="50">
              <a:ln w="11430"/>
              <a:solidFill>
                <a:schemeClr val="bg1">
                  <a:lumMod val="5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j-lt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6" name="组合 79"/>
          <p:cNvGrpSpPr>
            <a:grpSpLocks/>
          </p:cNvGrpSpPr>
          <p:nvPr/>
        </p:nvGrpSpPr>
        <p:grpSpPr bwMode="auto">
          <a:xfrm>
            <a:off x="911802" y="2465448"/>
            <a:ext cx="2160000" cy="2177998"/>
            <a:chOff x="6379728" y="2488774"/>
            <a:chExt cx="2513016" cy="2533955"/>
          </a:xfrm>
        </p:grpSpPr>
        <p:sp>
          <p:nvSpPr>
            <p:cNvPr id="17" name="任意多边形 82"/>
            <p:cNvSpPr/>
            <p:nvPr/>
          </p:nvSpPr>
          <p:spPr>
            <a:xfrm rot="3738964">
              <a:off x="6379728" y="2488774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18" name="任意多边形 83"/>
            <p:cNvSpPr/>
            <p:nvPr/>
          </p:nvSpPr>
          <p:spPr>
            <a:xfrm rot="16377237">
              <a:off x="6409519" y="2545928"/>
              <a:ext cx="2476803" cy="2476799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19" name="文本框 20"/>
          <p:cNvSpPr txBox="1">
            <a:spLocks noChangeArrowheads="1"/>
          </p:cNvSpPr>
          <p:nvPr/>
        </p:nvSpPr>
        <p:spPr bwMode="auto">
          <a:xfrm>
            <a:off x="1163324" y="3575225"/>
            <a:ext cx="16787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zh-CN" sz="2000" b="1" dirty="0">
                <a:solidFill>
                  <a:srgbClr val="9900FF"/>
                </a:solidFill>
              </a:rPr>
              <a:t>CONTENTS</a:t>
            </a:r>
            <a:endParaRPr lang="zh-CN" altLang="en-US" sz="2000" b="1" dirty="0">
              <a:solidFill>
                <a:srgbClr val="9900FF"/>
              </a:solidFill>
            </a:endParaRPr>
          </a:p>
        </p:txBody>
      </p:sp>
      <p:sp>
        <p:nvSpPr>
          <p:cNvPr id="20" name="文本框 20"/>
          <p:cNvSpPr txBox="1">
            <a:spLocks noChangeArrowheads="1"/>
          </p:cNvSpPr>
          <p:nvPr/>
        </p:nvSpPr>
        <p:spPr bwMode="auto">
          <a:xfrm>
            <a:off x="1307340" y="2895215"/>
            <a:ext cx="141222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zh-CN" altLang="en-US" sz="3200" b="1" dirty="0" smtClean="0">
                <a:solidFill>
                  <a:srgbClr val="008000"/>
                </a:solidFill>
              </a:rPr>
              <a:t>提纲</a:t>
            </a:r>
            <a:endParaRPr lang="zh-CN" altLang="en-US" sz="3200" b="1" dirty="0">
              <a:solidFill>
                <a:srgbClr val="008000"/>
              </a:solidFill>
            </a:endParaRPr>
          </a:p>
        </p:txBody>
      </p:sp>
      <p:sp>
        <p:nvSpPr>
          <p:cNvPr id="11" name="TextBox 10">
            <a:hlinkClick r:id="rId3" action="ppaction://hlinksldjump"/>
          </p:cNvPr>
          <p:cNvSpPr txBox="1"/>
          <p:nvPr/>
        </p:nvSpPr>
        <p:spPr>
          <a:xfrm>
            <a:off x="3500430" y="3276241"/>
            <a:ext cx="3429024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 smtClean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4.3 </a:t>
            </a:r>
            <a:r>
              <a:rPr lang="zh-CN" altLang="en-US" sz="2800" spc="50" smtClean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求解查找问题</a:t>
            </a:r>
            <a:endParaRPr lang="zh-CN" altLang="en-US" sz="2800" spc="50">
              <a:ln w="11430"/>
              <a:solidFill>
                <a:schemeClr val="bg1">
                  <a:lumMod val="5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j-lt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4" name="TextBox 13">
            <a:hlinkClick r:id="rId3" action="ppaction://hlinksldjump"/>
          </p:cNvPr>
          <p:cNvSpPr txBox="1"/>
          <p:nvPr/>
        </p:nvSpPr>
        <p:spPr>
          <a:xfrm>
            <a:off x="3500430" y="4786322"/>
            <a:ext cx="3429024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4.5 </a:t>
            </a:r>
            <a:r>
              <a:rPr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求</a:t>
            </a:r>
            <a:r>
              <a:rPr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800" spc="50" baseline="3000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800" spc="50" baseline="3000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问题</a:t>
            </a:r>
            <a:endParaRPr lang="zh-CN" altLang="en-US" sz="28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j-lt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1" name="TextBox 20">
            <a:hlinkClick r:id="rId3" action="ppaction://hlinksldjump"/>
          </p:cNvPr>
          <p:cNvSpPr txBox="1"/>
          <p:nvPr/>
        </p:nvSpPr>
        <p:spPr>
          <a:xfrm>
            <a:off x="3500430" y="4071942"/>
            <a:ext cx="3429024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4.4 </a:t>
            </a:r>
            <a:r>
              <a:rPr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求解组合问题</a:t>
            </a:r>
            <a:endParaRPr lang="zh-CN" altLang="en-US" sz="28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j-lt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</a:t>
            </a:fld>
            <a:r>
              <a:rPr lang="en-US" altLang="zh-CN" smtClean="0"/>
              <a:t>/52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571480"/>
            <a:ext cx="8001056" cy="2041585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棋盘中的方格数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=2</a:t>
            </a:r>
            <a:r>
              <a:rPr lang="en-US" altLang="zh-CN" sz="2000" i="1" baseline="30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×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000" i="1" baseline="30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=4</a:t>
            </a:r>
            <a:r>
              <a:rPr lang="en-US" altLang="zh-CN" sz="2000" i="1" baseline="30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，覆盖使用的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型骨牌个数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=(4</a:t>
            </a:r>
            <a:r>
              <a:rPr lang="en-US" altLang="zh-CN" sz="2000" i="1" baseline="30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-1)/3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采用的方法是：将棋盘划分为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个大小相同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个象限，根据特殊方格的位置</a:t>
            </a:r>
            <a:r>
              <a:rPr lang="zh-CN" altLang="zh-CN" sz="200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dr</a:t>
            </a:r>
            <a:r>
              <a:rPr lang="zh-CN" altLang="zh-CN" sz="200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dc</a:t>
            </a:r>
            <a:r>
              <a:rPr lang="zh-CN" altLang="zh-CN" sz="200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，在中间位置放置一个合适的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型骨牌。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例如，如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下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图所示，特殊方格在左上角象限中，在中间放置一个覆盖其他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个象限中各一个方格的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型骨牌。</a:t>
            </a:r>
          </a:p>
        </p:txBody>
      </p:sp>
      <p:grpSp>
        <p:nvGrpSpPr>
          <p:cNvPr id="3" name="组合 15"/>
          <p:cNvGrpSpPr/>
          <p:nvPr/>
        </p:nvGrpSpPr>
        <p:grpSpPr>
          <a:xfrm>
            <a:off x="1785918" y="3357562"/>
            <a:ext cx="6357982" cy="2099882"/>
            <a:chOff x="1785918" y="3357562"/>
            <a:chExt cx="6357982" cy="2099882"/>
          </a:xfrm>
        </p:grpSpPr>
        <p:pic>
          <p:nvPicPr>
            <p:cNvPr id="26112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00430" y="3357562"/>
              <a:ext cx="1590675" cy="1628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TextBox 3"/>
            <p:cNvSpPr txBox="1"/>
            <p:nvPr/>
          </p:nvSpPr>
          <p:spPr>
            <a:xfrm>
              <a:off x="2928926" y="5143512"/>
              <a:ext cx="2928958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特殊方格在左上角象限</a:t>
              </a:r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>
            <a:xfrm>
              <a:off x="3143240" y="3786190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785918" y="3541482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00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lang="en-US" altLang="zh-CN" sz="200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dr</a:t>
              </a:r>
              <a:r>
                <a:rPr lang="zh-CN" altLang="zh-CN" sz="200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dc</a:t>
              </a:r>
              <a:r>
                <a:rPr lang="zh-CN" altLang="zh-CN" sz="200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43570" y="3714752"/>
              <a:ext cx="2500330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放置一个</a:t>
              </a:r>
              <a:r>
                <a:rPr lang="en-US" altLang="zh-CN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L</a:t>
              </a:r>
              <a:r>
                <a:rPr lang="zh-CN" altLang="zh-CN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型骨牌</a:t>
              </a:r>
              <a:endParaRPr lang="zh-CN" altLang="en-US" sz="1800">
                <a:ea typeface="仿宋" pitchFamily="49" charset="-122"/>
                <a:cs typeface="Times New Roman" pitchFamily="18" charset="0"/>
              </a:endParaRPr>
            </a:p>
          </p:txBody>
        </p:sp>
        <p:cxnSp>
          <p:nvCxnSpPr>
            <p:cNvPr id="11" name="直接箭头连接符 10"/>
            <p:cNvCxnSpPr>
              <a:stCxn id="9" idx="1"/>
            </p:cNvCxnSpPr>
            <p:nvPr/>
          </p:nvCxnSpPr>
          <p:spPr>
            <a:xfrm rot="10800000" flipV="1">
              <a:off x="4572000" y="3871717"/>
              <a:ext cx="1071570" cy="2002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643570" y="4357694"/>
              <a:ext cx="1428760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中间位置</a:t>
              </a:r>
              <a:endParaRPr lang="zh-CN" altLang="en-US" sz="1800">
                <a:ea typeface="仿宋" pitchFamily="49" charset="-122"/>
                <a:cs typeface="Times New Roman" pitchFamily="18" charset="0"/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>
            <a:xfrm rot="10800000">
              <a:off x="4286248" y="4214818"/>
              <a:ext cx="1357322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500034" y="599998"/>
            <a:ext cx="500066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b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</a:t>
            </a:r>
            <a:endParaRPr lang="zh-CN" altLang="en-US" sz="2000" b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10</a:t>
            </a:fld>
            <a:r>
              <a:rPr lang="en-US" altLang="zh-CN" smtClean="0"/>
              <a:t>/52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428604"/>
            <a:ext cx="1357322" cy="707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=3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=2</a:t>
            </a:r>
            <a:r>
              <a:rPr lang="en-US" altLang="zh-CN" sz="2000" baseline="30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3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=8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43042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43108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43174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43240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43306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43372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43438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143504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43042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43108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643174" y="2071678"/>
            <a:ext cx="500066" cy="50006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143240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43306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143372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643438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143504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643042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3108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643174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143240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643306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143372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643438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143504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643042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143108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643174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143240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643306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143372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643438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143504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643042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143108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643174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143240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643306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143372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643438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143504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643042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143108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643174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143240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643306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143372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643438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143504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643042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143108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643174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143240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643306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143372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643438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143504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643042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143108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643174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143240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643306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143372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643438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143504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组合 236"/>
          <p:cNvGrpSpPr/>
          <p:nvPr/>
        </p:nvGrpSpPr>
        <p:grpSpPr>
          <a:xfrm>
            <a:off x="1643042" y="1571612"/>
            <a:ext cx="1000132" cy="1000132"/>
            <a:chOff x="5072066" y="1357298"/>
            <a:chExt cx="1000132" cy="1000132"/>
          </a:xfrm>
        </p:grpSpPr>
        <p:sp>
          <p:nvSpPr>
            <p:cNvPr id="238" name="矩形 237"/>
            <p:cNvSpPr/>
            <p:nvPr/>
          </p:nvSpPr>
          <p:spPr>
            <a:xfrm>
              <a:off x="5072066" y="1357298"/>
              <a:ext cx="500066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9" name="矩形 238"/>
            <p:cNvSpPr/>
            <p:nvPr/>
          </p:nvSpPr>
          <p:spPr>
            <a:xfrm>
              <a:off x="5572132" y="1357298"/>
              <a:ext cx="500066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0" name="矩形 239"/>
            <p:cNvSpPr/>
            <p:nvPr/>
          </p:nvSpPr>
          <p:spPr>
            <a:xfrm>
              <a:off x="5072066" y="1857364"/>
              <a:ext cx="500066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" name="组合 240"/>
          <p:cNvGrpSpPr/>
          <p:nvPr/>
        </p:nvGrpSpPr>
        <p:grpSpPr>
          <a:xfrm>
            <a:off x="2643174" y="1571612"/>
            <a:ext cx="1000132" cy="1000132"/>
            <a:chOff x="6072198" y="1357298"/>
            <a:chExt cx="1000132" cy="1000132"/>
          </a:xfrm>
        </p:grpSpPr>
        <p:sp>
          <p:nvSpPr>
            <p:cNvPr id="242" name="矩形 241"/>
            <p:cNvSpPr/>
            <p:nvPr/>
          </p:nvSpPr>
          <p:spPr>
            <a:xfrm>
              <a:off x="6072198" y="1357298"/>
              <a:ext cx="500066" cy="50006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3" name="矩形 242"/>
            <p:cNvSpPr/>
            <p:nvPr/>
          </p:nvSpPr>
          <p:spPr>
            <a:xfrm>
              <a:off x="6572264" y="1357298"/>
              <a:ext cx="500066" cy="50006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4" name="矩形 243"/>
            <p:cNvSpPr/>
            <p:nvPr/>
          </p:nvSpPr>
          <p:spPr>
            <a:xfrm>
              <a:off x="6572264" y="1857364"/>
              <a:ext cx="500066" cy="50006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24" name="组合 244"/>
          <p:cNvGrpSpPr/>
          <p:nvPr/>
        </p:nvGrpSpPr>
        <p:grpSpPr>
          <a:xfrm>
            <a:off x="3643306" y="1571612"/>
            <a:ext cx="1000132" cy="1000132"/>
            <a:chOff x="7072330" y="1357298"/>
            <a:chExt cx="1000132" cy="1000132"/>
          </a:xfrm>
        </p:grpSpPr>
        <p:sp>
          <p:nvSpPr>
            <p:cNvPr id="246" name="矩形 245"/>
            <p:cNvSpPr/>
            <p:nvPr/>
          </p:nvSpPr>
          <p:spPr>
            <a:xfrm>
              <a:off x="7072330" y="1357298"/>
              <a:ext cx="500066" cy="500066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7" name="矩形 246"/>
            <p:cNvSpPr/>
            <p:nvPr/>
          </p:nvSpPr>
          <p:spPr>
            <a:xfrm>
              <a:off x="7572396" y="1357298"/>
              <a:ext cx="500066" cy="500066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8" name="矩形 247"/>
            <p:cNvSpPr/>
            <p:nvPr/>
          </p:nvSpPr>
          <p:spPr>
            <a:xfrm>
              <a:off x="7072330" y="1857364"/>
              <a:ext cx="500066" cy="500066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25" name="组合 248"/>
          <p:cNvGrpSpPr/>
          <p:nvPr/>
        </p:nvGrpSpPr>
        <p:grpSpPr>
          <a:xfrm>
            <a:off x="4643438" y="1571612"/>
            <a:ext cx="1000132" cy="1000132"/>
            <a:chOff x="8072462" y="1357298"/>
            <a:chExt cx="1000132" cy="1000132"/>
          </a:xfrm>
        </p:grpSpPr>
        <p:sp>
          <p:nvSpPr>
            <p:cNvPr id="250" name="矩形 249"/>
            <p:cNvSpPr/>
            <p:nvPr/>
          </p:nvSpPr>
          <p:spPr>
            <a:xfrm>
              <a:off x="8072462" y="1357298"/>
              <a:ext cx="500066" cy="500066"/>
            </a:xfrm>
            <a:prstGeom prst="rect">
              <a:avLst/>
            </a:prstGeom>
            <a:solidFill>
              <a:srgbClr val="FF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1" name="矩形 250"/>
            <p:cNvSpPr/>
            <p:nvPr/>
          </p:nvSpPr>
          <p:spPr>
            <a:xfrm>
              <a:off x="8572528" y="1357298"/>
              <a:ext cx="500066" cy="500066"/>
            </a:xfrm>
            <a:prstGeom prst="rect">
              <a:avLst/>
            </a:prstGeom>
            <a:solidFill>
              <a:srgbClr val="FF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2" name="矩形 251"/>
            <p:cNvSpPr/>
            <p:nvPr/>
          </p:nvSpPr>
          <p:spPr>
            <a:xfrm>
              <a:off x="8572528" y="1857364"/>
              <a:ext cx="500066" cy="500066"/>
            </a:xfrm>
            <a:prstGeom prst="rect">
              <a:avLst/>
            </a:prstGeom>
            <a:solidFill>
              <a:srgbClr val="FF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26" name="组合 252"/>
          <p:cNvGrpSpPr/>
          <p:nvPr/>
        </p:nvGrpSpPr>
        <p:grpSpPr>
          <a:xfrm>
            <a:off x="2143108" y="2071678"/>
            <a:ext cx="1000132" cy="1000132"/>
            <a:chOff x="5572132" y="1857364"/>
            <a:chExt cx="1000132" cy="1000132"/>
          </a:xfrm>
        </p:grpSpPr>
        <p:sp>
          <p:nvSpPr>
            <p:cNvPr id="254" name="矩形 253"/>
            <p:cNvSpPr/>
            <p:nvPr/>
          </p:nvSpPr>
          <p:spPr>
            <a:xfrm>
              <a:off x="5572132" y="1857364"/>
              <a:ext cx="500066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5" name="矩形 254"/>
            <p:cNvSpPr/>
            <p:nvPr/>
          </p:nvSpPr>
          <p:spPr>
            <a:xfrm>
              <a:off x="5572132" y="2357430"/>
              <a:ext cx="500066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6" name="矩形 255"/>
            <p:cNvSpPr/>
            <p:nvPr/>
          </p:nvSpPr>
          <p:spPr>
            <a:xfrm>
              <a:off x="6072198" y="2357430"/>
              <a:ext cx="500066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27" name="组合 256"/>
          <p:cNvGrpSpPr/>
          <p:nvPr/>
        </p:nvGrpSpPr>
        <p:grpSpPr>
          <a:xfrm>
            <a:off x="4143372" y="2071678"/>
            <a:ext cx="1000132" cy="1000132"/>
            <a:chOff x="7572396" y="1857364"/>
            <a:chExt cx="1000132" cy="1000132"/>
          </a:xfrm>
        </p:grpSpPr>
        <p:sp>
          <p:nvSpPr>
            <p:cNvPr id="258" name="矩形 257"/>
            <p:cNvSpPr/>
            <p:nvPr/>
          </p:nvSpPr>
          <p:spPr>
            <a:xfrm>
              <a:off x="7572396" y="1857364"/>
              <a:ext cx="500066" cy="50006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9" name="矩形 258"/>
            <p:cNvSpPr/>
            <p:nvPr/>
          </p:nvSpPr>
          <p:spPr>
            <a:xfrm>
              <a:off x="8072462" y="1857364"/>
              <a:ext cx="500066" cy="50006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0" name="矩形 259"/>
            <p:cNvSpPr/>
            <p:nvPr/>
          </p:nvSpPr>
          <p:spPr>
            <a:xfrm>
              <a:off x="8072462" y="2357430"/>
              <a:ext cx="500066" cy="50006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28" name="组合 260"/>
          <p:cNvGrpSpPr/>
          <p:nvPr/>
        </p:nvGrpSpPr>
        <p:grpSpPr>
          <a:xfrm>
            <a:off x="1643042" y="2571744"/>
            <a:ext cx="1000132" cy="1000132"/>
            <a:chOff x="5072066" y="2357430"/>
            <a:chExt cx="1000132" cy="1000132"/>
          </a:xfrm>
        </p:grpSpPr>
        <p:sp>
          <p:nvSpPr>
            <p:cNvPr id="262" name="矩形 261"/>
            <p:cNvSpPr/>
            <p:nvPr/>
          </p:nvSpPr>
          <p:spPr>
            <a:xfrm>
              <a:off x="5072066" y="2357430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3" name="矩形 262"/>
            <p:cNvSpPr/>
            <p:nvPr/>
          </p:nvSpPr>
          <p:spPr>
            <a:xfrm>
              <a:off x="5072066" y="2857496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4" name="矩形 263"/>
            <p:cNvSpPr/>
            <p:nvPr/>
          </p:nvSpPr>
          <p:spPr>
            <a:xfrm>
              <a:off x="5572132" y="2857496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29" name="组合 264"/>
          <p:cNvGrpSpPr/>
          <p:nvPr/>
        </p:nvGrpSpPr>
        <p:grpSpPr>
          <a:xfrm>
            <a:off x="2643174" y="2571744"/>
            <a:ext cx="1000132" cy="1000132"/>
            <a:chOff x="6072198" y="2357430"/>
            <a:chExt cx="1000132" cy="1000132"/>
          </a:xfrm>
        </p:grpSpPr>
        <p:sp>
          <p:nvSpPr>
            <p:cNvPr id="266" name="矩形 265"/>
            <p:cNvSpPr/>
            <p:nvPr/>
          </p:nvSpPr>
          <p:spPr>
            <a:xfrm>
              <a:off x="6572264" y="2357430"/>
              <a:ext cx="500066" cy="500066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7" name="矩形 266"/>
            <p:cNvSpPr/>
            <p:nvPr/>
          </p:nvSpPr>
          <p:spPr>
            <a:xfrm>
              <a:off x="6072198" y="2857496"/>
              <a:ext cx="500066" cy="500066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8" name="矩形 267"/>
            <p:cNvSpPr/>
            <p:nvPr/>
          </p:nvSpPr>
          <p:spPr>
            <a:xfrm>
              <a:off x="6572264" y="2857496"/>
              <a:ext cx="500066" cy="500066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30" name="组合 268"/>
          <p:cNvGrpSpPr/>
          <p:nvPr/>
        </p:nvGrpSpPr>
        <p:grpSpPr>
          <a:xfrm>
            <a:off x="3643306" y="2571744"/>
            <a:ext cx="1000132" cy="1000132"/>
            <a:chOff x="7072330" y="2357430"/>
            <a:chExt cx="1000132" cy="1000132"/>
          </a:xfrm>
        </p:grpSpPr>
        <p:sp>
          <p:nvSpPr>
            <p:cNvPr id="270" name="矩形 269"/>
            <p:cNvSpPr/>
            <p:nvPr/>
          </p:nvSpPr>
          <p:spPr>
            <a:xfrm>
              <a:off x="7072330" y="2357430"/>
              <a:ext cx="500066" cy="50006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1" name="矩形 270"/>
            <p:cNvSpPr/>
            <p:nvPr/>
          </p:nvSpPr>
          <p:spPr>
            <a:xfrm>
              <a:off x="7572396" y="2357430"/>
              <a:ext cx="500066" cy="50006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2" name="矩形 271"/>
            <p:cNvSpPr/>
            <p:nvPr/>
          </p:nvSpPr>
          <p:spPr>
            <a:xfrm>
              <a:off x="7572396" y="2857496"/>
              <a:ext cx="500066" cy="50006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31" name="组合 272"/>
          <p:cNvGrpSpPr/>
          <p:nvPr/>
        </p:nvGrpSpPr>
        <p:grpSpPr>
          <a:xfrm>
            <a:off x="4643438" y="2571744"/>
            <a:ext cx="1000132" cy="1000132"/>
            <a:chOff x="8072462" y="2357430"/>
            <a:chExt cx="1000132" cy="1000132"/>
          </a:xfrm>
        </p:grpSpPr>
        <p:sp>
          <p:nvSpPr>
            <p:cNvPr id="274" name="矩形 273"/>
            <p:cNvSpPr/>
            <p:nvPr/>
          </p:nvSpPr>
          <p:spPr>
            <a:xfrm>
              <a:off x="8572528" y="2357430"/>
              <a:ext cx="500066" cy="500066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5" name="矩形 274"/>
            <p:cNvSpPr/>
            <p:nvPr/>
          </p:nvSpPr>
          <p:spPr>
            <a:xfrm>
              <a:off x="8072462" y="2857496"/>
              <a:ext cx="500066" cy="500066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6" name="矩形 275"/>
            <p:cNvSpPr/>
            <p:nvPr/>
          </p:nvSpPr>
          <p:spPr>
            <a:xfrm>
              <a:off x="8572528" y="2857496"/>
              <a:ext cx="500066" cy="500066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32" name="组合 276"/>
          <p:cNvGrpSpPr/>
          <p:nvPr/>
        </p:nvGrpSpPr>
        <p:grpSpPr>
          <a:xfrm>
            <a:off x="3143240" y="3071810"/>
            <a:ext cx="1000132" cy="1000132"/>
            <a:chOff x="6572264" y="2857496"/>
            <a:chExt cx="1000132" cy="1000132"/>
          </a:xfrm>
        </p:grpSpPr>
        <p:sp>
          <p:nvSpPr>
            <p:cNvPr id="278" name="矩形 277"/>
            <p:cNvSpPr/>
            <p:nvPr/>
          </p:nvSpPr>
          <p:spPr>
            <a:xfrm>
              <a:off x="7072330" y="2857496"/>
              <a:ext cx="500066" cy="50006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9" name="矩形 278"/>
            <p:cNvSpPr/>
            <p:nvPr/>
          </p:nvSpPr>
          <p:spPr>
            <a:xfrm>
              <a:off x="6572264" y="3357562"/>
              <a:ext cx="500066" cy="50006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0" name="矩形 279"/>
            <p:cNvSpPr/>
            <p:nvPr/>
          </p:nvSpPr>
          <p:spPr>
            <a:xfrm>
              <a:off x="7072330" y="3357562"/>
              <a:ext cx="500066" cy="50006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33" name="组合 280"/>
          <p:cNvGrpSpPr/>
          <p:nvPr/>
        </p:nvGrpSpPr>
        <p:grpSpPr>
          <a:xfrm>
            <a:off x="1643042" y="3571876"/>
            <a:ext cx="1000132" cy="1000132"/>
            <a:chOff x="5072066" y="3357562"/>
            <a:chExt cx="1000132" cy="1000132"/>
          </a:xfrm>
        </p:grpSpPr>
        <p:sp>
          <p:nvSpPr>
            <p:cNvPr id="282" name="矩形 281"/>
            <p:cNvSpPr/>
            <p:nvPr/>
          </p:nvSpPr>
          <p:spPr>
            <a:xfrm>
              <a:off x="5072066" y="3357562"/>
              <a:ext cx="500066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3" name="矩形 282"/>
            <p:cNvSpPr/>
            <p:nvPr/>
          </p:nvSpPr>
          <p:spPr>
            <a:xfrm>
              <a:off x="5572132" y="3357562"/>
              <a:ext cx="500066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4" name="矩形 283"/>
            <p:cNvSpPr/>
            <p:nvPr/>
          </p:nvSpPr>
          <p:spPr>
            <a:xfrm>
              <a:off x="5072066" y="3857628"/>
              <a:ext cx="500066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34" name="组合 284"/>
          <p:cNvGrpSpPr/>
          <p:nvPr/>
        </p:nvGrpSpPr>
        <p:grpSpPr>
          <a:xfrm>
            <a:off x="2643174" y="3571876"/>
            <a:ext cx="1000132" cy="1000132"/>
            <a:chOff x="6072198" y="3357562"/>
            <a:chExt cx="1000132" cy="1000132"/>
          </a:xfrm>
        </p:grpSpPr>
        <p:sp>
          <p:nvSpPr>
            <p:cNvPr id="286" name="矩形 285"/>
            <p:cNvSpPr/>
            <p:nvPr/>
          </p:nvSpPr>
          <p:spPr>
            <a:xfrm>
              <a:off x="6072198" y="3357562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7" name="矩形 286"/>
            <p:cNvSpPr/>
            <p:nvPr/>
          </p:nvSpPr>
          <p:spPr>
            <a:xfrm>
              <a:off x="6072198" y="3857628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8" name="矩形 287"/>
            <p:cNvSpPr/>
            <p:nvPr/>
          </p:nvSpPr>
          <p:spPr>
            <a:xfrm>
              <a:off x="6572264" y="3857628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35" name="组合 288"/>
          <p:cNvGrpSpPr/>
          <p:nvPr/>
        </p:nvGrpSpPr>
        <p:grpSpPr>
          <a:xfrm>
            <a:off x="3643306" y="3571876"/>
            <a:ext cx="1000132" cy="1000132"/>
            <a:chOff x="7072330" y="3357562"/>
            <a:chExt cx="1000132" cy="1000132"/>
          </a:xfrm>
        </p:grpSpPr>
        <p:sp>
          <p:nvSpPr>
            <p:cNvPr id="290" name="矩形 289"/>
            <p:cNvSpPr/>
            <p:nvPr/>
          </p:nvSpPr>
          <p:spPr>
            <a:xfrm>
              <a:off x="7572396" y="3357562"/>
              <a:ext cx="500066" cy="5000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18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1" name="矩形 290"/>
            <p:cNvSpPr/>
            <p:nvPr/>
          </p:nvSpPr>
          <p:spPr>
            <a:xfrm>
              <a:off x="7072330" y="3857628"/>
              <a:ext cx="500066" cy="5000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18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2" name="矩形 291"/>
            <p:cNvSpPr/>
            <p:nvPr/>
          </p:nvSpPr>
          <p:spPr>
            <a:xfrm>
              <a:off x="7572396" y="3857628"/>
              <a:ext cx="500066" cy="5000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18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36" name="组合 292"/>
          <p:cNvGrpSpPr/>
          <p:nvPr/>
        </p:nvGrpSpPr>
        <p:grpSpPr>
          <a:xfrm>
            <a:off x="4643438" y="3571876"/>
            <a:ext cx="1000132" cy="1000132"/>
            <a:chOff x="8072462" y="3357562"/>
            <a:chExt cx="1000132" cy="1000132"/>
          </a:xfrm>
        </p:grpSpPr>
        <p:sp>
          <p:nvSpPr>
            <p:cNvPr id="294" name="矩形 293"/>
            <p:cNvSpPr/>
            <p:nvPr/>
          </p:nvSpPr>
          <p:spPr>
            <a:xfrm>
              <a:off x="8072462" y="3357562"/>
              <a:ext cx="500066" cy="500066"/>
            </a:xfrm>
            <a:prstGeom prst="rect">
              <a:avLst/>
            </a:prstGeom>
            <a:solidFill>
              <a:srgbClr val="99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19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5" name="矩形 294"/>
            <p:cNvSpPr/>
            <p:nvPr/>
          </p:nvSpPr>
          <p:spPr>
            <a:xfrm>
              <a:off x="8572528" y="3357562"/>
              <a:ext cx="500066" cy="500066"/>
            </a:xfrm>
            <a:prstGeom prst="rect">
              <a:avLst/>
            </a:prstGeom>
            <a:solidFill>
              <a:srgbClr val="99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19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6" name="矩形 295"/>
            <p:cNvSpPr/>
            <p:nvPr/>
          </p:nvSpPr>
          <p:spPr>
            <a:xfrm>
              <a:off x="8572528" y="3857628"/>
              <a:ext cx="500066" cy="500066"/>
            </a:xfrm>
            <a:prstGeom prst="rect">
              <a:avLst/>
            </a:prstGeom>
            <a:solidFill>
              <a:srgbClr val="99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19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37" name="组合 296"/>
          <p:cNvGrpSpPr/>
          <p:nvPr/>
        </p:nvGrpSpPr>
        <p:grpSpPr>
          <a:xfrm>
            <a:off x="2143108" y="4071942"/>
            <a:ext cx="1000132" cy="1000132"/>
            <a:chOff x="5572132" y="3857628"/>
            <a:chExt cx="1000132" cy="1000132"/>
          </a:xfrm>
        </p:grpSpPr>
        <p:sp>
          <p:nvSpPr>
            <p:cNvPr id="298" name="矩形 297"/>
            <p:cNvSpPr/>
            <p:nvPr/>
          </p:nvSpPr>
          <p:spPr>
            <a:xfrm>
              <a:off x="5572132" y="3857628"/>
              <a:ext cx="500066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9" name="矩形 298"/>
            <p:cNvSpPr/>
            <p:nvPr/>
          </p:nvSpPr>
          <p:spPr>
            <a:xfrm>
              <a:off x="5572132" y="4357694"/>
              <a:ext cx="500066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0" name="矩形 299"/>
            <p:cNvSpPr/>
            <p:nvPr/>
          </p:nvSpPr>
          <p:spPr>
            <a:xfrm>
              <a:off x="6072198" y="4357694"/>
              <a:ext cx="500066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41" name="组合 300"/>
          <p:cNvGrpSpPr/>
          <p:nvPr/>
        </p:nvGrpSpPr>
        <p:grpSpPr>
          <a:xfrm>
            <a:off x="4143372" y="4071942"/>
            <a:ext cx="1000132" cy="1000132"/>
            <a:chOff x="7572396" y="3857628"/>
            <a:chExt cx="1000132" cy="1000132"/>
          </a:xfrm>
        </p:grpSpPr>
        <p:sp>
          <p:nvSpPr>
            <p:cNvPr id="302" name="矩形 301"/>
            <p:cNvSpPr/>
            <p:nvPr/>
          </p:nvSpPr>
          <p:spPr>
            <a:xfrm>
              <a:off x="8072462" y="3857628"/>
              <a:ext cx="500066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3" name="矩形 302"/>
            <p:cNvSpPr/>
            <p:nvPr/>
          </p:nvSpPr>
          <p:spPr>
            <a:xfrm>
              <a:off x="7572396" y="4357694"/>
              <a:ext cx="500066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4" name="矩形 303"/>
            <p:cNvSpPr/>
            <p:nvPr/>
          </p:nvSpPr>
          <p:spPr>
            <a:xfrm>
              <a:off x="8072462" y="4357694"/>
              <a:ext cx="500066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45" name="组合 304"/>
          <p:cNvGrpSpPr/>
          <p:nvPr/>
        </p:nvGrpSpPr>
        <p:grpSpPr>
          <a:xfrm>
            <a:off x="1643042" y="4572008"/>
            <a:ext cx="1000132" cy="1000132"/>
            <a:chOff x="5072066" y="4357694"/>
            <a:chExt cx="1000132" cy="1000132"/>
          </a:xfrm>
        </p:grpSpPr>
        <p:sp>
          <p:nvSpPr>
            <p:cNvPr id="306" name="矩形 305"/>
            <p:cNvSpPr/>
            <p:nvPr/>
          </p:nvSpPr>
          <p:spPr>
            <a:xfrm>
              <a:off x="5072066" y="4357694"/>
              <a:ext cx="500066" cy="5000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" name="矩形 306"/>
            <p:cNvSpPr/>
            <p:nvPr/>
          </p:nvSpPr>
          <p:spPr>
            <a:xfrm>
              <a:off x="5072066" y="4857760"/>
              <a:ext cx="500066" cy="5000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8" name="矩形 307"/>
            <p:cNvSpPr/>
            <p:nvPr/>
          </p:nvSpPr>
          <p:spPr>
            <a:xfrm>
              <a:off x="5572132" y="4857760"/>
              <a:ext cx="500066" cy="5000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49" name="组合 308"/>
          <p:cNvGrpSpPr/>
          <p:nvPr/>
        </p:nvGrpSpPr>
        <p:grpSpPr>
          <a:xfrm>
            <a:off x="2643174" y="4572008"/>
            <a:ext cx="1000132" cy="1000132"/>
            <a:chOff x="6072198" y="4357694"/>
            <a:chExt cx="1000132" cy="1000132"/>
          </a:xfrm>
        </p:grpSpPr>
        <p:sp>
          <p:nvSpPr>
            <p:cNvPr id="310" name="矩形 309"/>
            <p:cNvSpPr/>
            <p:nvPr/>
          </p:nvSpPr>
          <p:spPr>
            <a:xfrm>
              <a:off x="6572264" y="4357694"/>
              <a:ext cx="500066" cy="5000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1" name="矩形 310"/>
            <p:cNvSpPr/>
            <p:nvPr/>
          </p:nvSpPr>
          <p:spPr>
            <a:xfrm>
              <a:off x="6072198" y="4857760"/>
              <a:ext cx="500066" cy="5000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2" name="矩形 311"/>
            <p:cNvSpPr/>
            <p:nvPr/>
          </p:nvSpPr>
          <p:spPr>
            <a:xfrm>
              <a:off x="6572264" y="4857760"/>
              <a:ext cx="500066" cy="5000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53" name="组合 312"/>
          <p:cNvGrpSpPr/>
          <p:nvPr/>
        </p:nvGrpSpPr>
        <p:grpSpPr>
          <a:xfrm>
            <a:off x="3643306" y="4572008"/>
            <a:ext cx="1000132" cy="1000132"/>
            <a:chOff x="7072330" y="4357694"/>
            <a:chExt cx="1000132" cy="1000132"/>
          </a:xfrm>
        </p:grpSpPr>
        <p:sp>
          <p:nvSpPr>
            <p:cNvPr id="314" name="矩形 313"/>
            <p:cNvSpPr/>
            <p:nvPr/>
          </p:nvSpPr>
          <p:spPr>
            <a:xfrm>
              <a:off x="7072330" y="4357694"/>
              <a:ext cx="500066" cy="500066"/>
            </a:xfrm>
            <a:prstGeom prst="rect">
              <a:avLst/>
            </a:prstGeom>
            <a:solidFill>
              <a:srgbClr val="00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20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5" name="矩形 314"/>
            <p:cNvSpPr/>
            <p:nvPr/>
          </p:nvSpPr>
          <p:spPr>
            <a:xfrm>
              <a:off x="7072330" y="4857760"/>
              <a:ext cx="500066" cy="500066"/>
            </a:xfrm>
            <a:prstGeom prst="rect">
              <a:avLst/>
            </a:prstGeom>
            <a:solidFill>
              <a:srgbClr val="00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20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6" name="矩形 315"/>
            <p:cNvSpPr/>
            <p:nvPr/>
          </p:nvSpPr>
          <p:spPr>
            <a:xfrm>
              <a:off x="7572396" y="4857760"/>
              <a:ext cx="500066" cy="500066"/>
            </a:xfrm>
            <a:prstGeom prst="rect">
              <a:avLst/>
            </a:prstGeom>
            <a:solidFill>
              <a:srgbClr val="00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20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57" name="组合 316"/>
          <p:cNvGrpSpPr/>
          <p:nvPr/>
        </p:nvGrpSpPr>
        <p:grpSpPr>
          <a:xfrm>
            <a:off x="4643438" y="4572008"/>
            <a:ext cx="1000132" cy="1000132"/>
            <a:chOff x="8072462" y="4357694"/>
            <a:chExt cx="1000132" cy="1000132"/>
          </a:xfrm>
        </p:grpSpPr>
        <p:sp>
          <p:nvSpPr>
            <p:cNvPr id="318" name="矩形 317"/>
            <p:cNvSpPr/>
            <p:nvPr/>
          </p:nvSpPr>
          <p:spPr>
            <a:xfrm>
              <a:off x="8572528" y="4357694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9" name="矩形 318"/>
            <p:cNvSpPr/>
            <p:nvPr/>
          </p:nvSpPr>
          <p:spPr>
            <a:xfrm>
              <a:off x="8072462" y="4857760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0" name="矩形 319"/>
            <p:cNvSpPr/>
            <p:nvPr/>
          </p:nvSpPr>
          <p:spPr>
            <a:xfrm>
              <a:off x="8572528" y="4857760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1" name="右弧形箭头 150"/>
          <p:cNvSpPr/>
          <p:nvPr/>
        </p:nvSpPr>
        <p:spPr>
          <a:xfrm>
            <a:off x="2071670" y="714356"/>
            <a:ext cx="285752" cy="642942"/>
          </a:xfrm>
          <a:prstGeom prst="curved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2" name="直接连接符 151"/>
          <p:cNvCxnSpPr/>
          <p:nvPr/>
        </p:nvCxnSpPr>
        <p:spPr>
          <a:xfrm>
            <a:off x="285720" y="3564959"/>
            <a:ext cx="6572296" cy="1588"/>
          </a:xfrm>
          <a:prstGeom prst="line">
            <a:avLst/>
          </a:prstGeom>
          <a:ln>
            <a:solidFill>
              <a:srgbClr val="9900FF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 rot="5400000">
            <a:off x="964381" y="3619864"/>
            <a:ext cx="5357850" cy="1588"/>
          </a:xfrm>
          <a:prstGeom prst="line">
            <a:avLst/>
          </a:prstGeom>
          <a:ln>
            <a:solidFill>
              <a:srgbClr val="9900FF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357158" y="1785926"/>
            <a:ext cx="1000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左上角象限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6000760" y="1785926"/>
            <a:ext cx="1000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右上角象限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6000760" y="4572008"/>
            <a:ext cx="1143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右下角象限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357158" y="4572008"/>
            <a:ext cx="1143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左下角象限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59" name="灯片编号占位符 1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11</a:t>
            </a:fld>
            <a:r>
              <a:rPr lang="en-US" altLang="zh-CN" smtClean="0"/>
              <a:t>/52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428604"/>
            <a:ext cx="8572560" cy="1846531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用</a:t>
            </a:r>
            <a:r>
              <a:rPr lang="zh-CN" altLang="zh-CN" sz="2000" smtClean="0">
                <a:solidFill>
                  <a:srgbClr val="C0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</a:t>
            </a:r>
            <a:r>
              <a:rPr lang="en-US" altLang="zh-CN" sz="2000" smtClean="0">
                <a:solidFill>
                  <a:srgbClr val="C0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tr</a:t>
            </a:r>
            <a:r>
              <a:rPr lang="zh-CN" altLang="zh-CN" sz="2000" smtClean="0">
                <a:solidFill>
                  <a:srgbClr val="C0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C0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tc</a:t>
            </a:r>
            <a:r>
              <a:rPr lang="zh-CN" altLang="zh-CN" sz="2000" smtClean="0">
                <a:solidFill>
                  <a:srgbClr val="C0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表示一个象限左上角方格的坐标，</a:t>
            </a:r>
            <a:r>
              <a:rPr lang="zh-CN" altLang="zh-CN" sz="2000" smtClean="0">
                <a:solidFill>
                  <a:srgbClr val="C0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</a:t>
            </a:r>
            <a:r>
              <a:rPr lang="en-US" altLang="zh-CN" sz="2000" smtClean="0">
                <a:solidFill>
                  <a:srgbClr val="C0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dr</a:t>
            </a:r>
            <a:r>
              <a:rPr lang="zh-CN" altLang="zh-CN" sz="2000" smtClean="0">
                <a:solidFill>
                  <a:srgbClr val="C0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C0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dc</a:t>
            </a:r>
            <a:r>
              <a:rPr lang="zh-CN" altLang="zh-CN" sz="2000" smtClean="0">
                <a:solidFill>
                  <a:srgbClr val="C0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是特殊方格所在的坐标，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size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是棋盘的行数和列数。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32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用二维数组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board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存放覆盖方案，用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tile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全局变量表示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L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型骨牌的编号（从整数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开始），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board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个相同的整数表示一个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L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型骨牌。</a:t>
            </a:r>
          </a:p>
        </p:txBody>
      </p:sp>
      <p:sp>
        <p:nvSpPr>
          <p:cNvPr id="4" name="矩形 3"/>
          <p:cNvSpPr/>
          <p:nvPr/>
        </p:nvSpPr>
        <p:spPr>
          <a:xfrm>
            <a:off x="4071934" y="3143248"/>
            <a:ext cx="1857388" cy="17859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429124" y="3500438"/>
            <a:ext cx="357190" cy="35719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000496" y="3071810"/>
            <a:ext cx="142876" cy="142876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428992" y="2631040"/>
            <a:ext cx="121444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cs typeface="Times New Roman" pitchFamily="18" charset="0"/>
              </a:rPr>
              <a:t>(tr,tc)</a:t>
            </a:r>
            <a:endParaRPr lang="zh-CN" altLang="en-US" sz="180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43636" y="3273982"/>
            <a:ext cx="121444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cs typeface="Times New Roman" pitchFamily="18" charset="0"/>
              </a:rPr>
              <a:t>(dr,dc)</a:t>
            </a:r>
            <a:endParaRPr lang="zh-CN" altLang="en-US" sz="1800">
              <a:solidFill>
                <a:srgbClr val="0000FF"/>
              </a:solidFill>
              <a:cs typeface="Times New Roman" pitchFamily="18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4838702" y="3500438"/>
            <a:ext cx="1357322" cy="142876"/>
          </a:xfrm>
          <a:prstGeom prst="line">
            <a:avLst/>
          </a:prstGeom>
          <a:ln w="1905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左大括号 10"/>
          <p:cNvSpPr/>
          <p:nvPr/>
        </p:nvSpPr>
        <p:spPr>
          <a:xfrm>
            <a:off x="3786182" y="3214686"/>
            <a:ext cx="214314" cy="1643074"/>
          </a:xfrm>
          <a:prstGeom prst="leftBrace">
            <a:avLst/>
          </a:prstGeom>
          <a:ln w="127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500430" y="3845486"/>
            <a:ext cx="28575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smtClean="0">
                <a:solidFill>
                  <a:srgbClr val="0000FF"/>
                </a:solidFill>
                <a:cs typeface="Times New Roman" pitchFamily="18" charset="0"/>
              </a:rPr>
              <a:t>s</a:t>
            </a:r>
            <a:endParaRPr lang="zh-CN" altLang="en-US" sz="1800" i="1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57752" y="2488164"/>
            <a:ext cx="28575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smtClean="0">
                <a:solidFill>
                  <a:srgbClr val="0000FF"/>
                </a:solidFill>
                <a:cs typeface="Times New Roman" pitchFamily="18" charset="0"/>
              </a:rPr>
              <a:t>s</a:t>
            </a:r>
            <a:endParaRPr lang="zh-CN" altLang="en-US" sz="1800" i="1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14" name="左大括号 13"/>
          <p:cNvSpPr/>
          <p:nvPr/>
        </p:nvSpPr>
        <p:spPr>
          <a:xfrm rot="5400000">
            <a:off x="4929190" y="2143116"/>
            <a:ext cx="214314" cy="1643074"/>
          </a:xfrm>
          <a:prstGeom prst="leftBrace">
            <a:avLst/>
          </a:prstGeom>
          <a:ln w="127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71538" y="2623086"/>
            <a:ext cx="2428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左上角（行</a:t>
            </a:r>
            <a:r>
              <a:rPr lang="en-US" altLang="zh-CN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,</a:t>
            </a:r>
            <a:r>
              <a:rPr lang="zh-CN" altLang="en-US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列）</a:t>
            </a:r>
            <a:r>
              <a:rPr lang="zh-CN" altLang="en-US" sz="2000" smtClean="0">
                <a:solidFill>
                  <a:srgbClr val="FF00FF"/>
                </a:solidFill>
                <a:latin typeface="仿宋" pitchFamily="49" charset="-122"/>
                <a:ea typeface="仿宋" pitchFamily="49" charset="-122"/>
                <a:sym typeface="Wingdings"/>
              </a:rPr>
              <a:t></a:t>
            </a:r>
            <a:endParaRPr lang="zh-CN" altLang="en-US" sz="2000">
              <a:solidFill>
                <a:srgbClr val="FF00FF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12</a:t>
            </a:fld>
            <a:r>
              <a:rPr lang="en-US" altLang="zh-CN" smtClean="0"/>
              <a:t>/52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928670"/>
            <a:ext cx="8786874" cy="260337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 defTabSz="360000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board[MAX][MAX]; 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表示棋盘，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MAX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为常量</a:t>
            </a:r>
          </a:p>
          <a:p>
            <a:pPr algn="l" defTabSz="360000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tile=1; 			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//L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型骨牌的编号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从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开始</a:t>
            </a:r>
          </a:p>
          <a:p>
            <a:pPr algn="l" defTabSz="360000">
              <a:lnSpc>
                <a:spcPts val="2700"/>
              </a:lnSpc>
              <a:spcBef>
                <a:spcPts val="24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ChessBoard1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(int tr,int tc,int dr,int dc,int k) 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被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ChessBoard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调用</a:t>
            </a:r>
          </a:p>
          <a:p>
            <a:pPr algn="l" defTabSz="360000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    	if(k==0) return; 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递归出口</a:t>
            </a:r>
          </a:p>
          <a:p>
            <a:pPr algn="l" defTabSz="360000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int t=tile++; 	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取一个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L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型骨，其牌号为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tile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int size=1&lt;&lt;(k-1);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分割的子棋盘大小 </a:t>
            </a:r>
            <a:endParaRPr lang="zh-CN" altLang="zh-CN" sz="180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13</a:t>
            </a:fld>
            <a:r>
              <a:rPr lang="en-US" altLang="zh-CN" smtClean="0"/>
              <a:t>/52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23"/>
          <p:cNvGrpSpPr/>
          <p:nvPr/>
        </p:nvGrpSpPr>
        <p:grpSpPr>
          <a:xfrm>
            <a:off x="785786" y="3843340"/>
            <a:ext cx="2500330" cy="2383884"/>
            <a:chOff x="428596" y="4271968"/>
            <a:chExt cx="2500330" cy="2383884"/>
          </a:xfrm>
        </p:grpSpPr>
        <p:sp>
          <p:nvSpPr>
            <p:cNvPr id="11" name="TextBox 10"/>
            <p:cNvSpPr txBox="1"/>
            <p:nvPr/>
          </p:nvSpPr>
          <p:spPr>
            <a:xfrm>
              <a:off x="1904981" y="4271968"/>
              <a:ext cx="285752" cy="317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cs typeface="Times New Roman" pitchFamily="18" charset="0"/>
                </a:rPr>
                <a:t>s</a:t>
              </a:r>
              <a:endParaRPr lang="zh-CN" altLang="en-US" sz="18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071538" y="4869902"/>
              <a:ext cx="1857388" cy="17859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428728" y="5227092"/>
              <a:ext cx="357190" cy="35719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1000100" y="4798464"/>
              <a:ext cx="142876" cy="142876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28596" y="4357694"/>
              <a:ext cx="1214446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cs typeface="Times New Roman" pitchFamily="18" charset="0"/>
                </a:rPr>
                <a:t>(tr,tc)</a:t>
              </a:r>
              <a:endParaRPr lang="zh-CN" altLang="en-US" sz="18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714480" y="5202808"/>
              <a:ext cx="1071570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cs typeface="Times New Roman" pitchFamily="18" charset="0"/>
                </a:rPr>
                <a:t>(dr,dc)</a:t>
              </a:r>
              <a:endParaRPr lang="zh-CN" altLang="en-US" sz="18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9" name="左大括号 8"/>
            <p:cNvSpPr/>
            <p:nvPr/>
          </p:nvSpPr>
          <p:spPr>
            <a:xfrm>
              <a:off x="785786" y="4941340"/>
              <a:ext cx="214314" cy="1643074"/>
            </a:xfrm>
            <a:prstGeom prst="leftBrace">
              <a:avLst/>
            </a:prstGeom>
            <a:ln w="1270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9559" y="5615398"/>
              <a:ext cx="285752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cs typeface="Times New Roman" pitchFamily="18" charset="0"/>
                </a:rPr>
                <a:t>s</a:t>
              </a:r>
              <a:endParaRPr lang="zh-CN" altLang="en-US" sz="18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12" name="左大括号 11"/>
            <p:cNvSpPr/>
            <p:nvPr/>
          </p:nvSpPr>
          <p:spPr>
            <a:xfrm rot="5400000">
              <a:off x="1928794" y="3869770"/>
              <a:ext cx="214314" cy="1643074"/>
            </a:xfrm>
            <a:prstGeom prst="leftBrace">
              <a:avLst/>
            </a:prstGeom>
            <a:ln w="1270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" name="组合 24"/>
          <p:cNvGrpSpPr/>
          <p:nvPr/>
        </p:nvGrpSpPr>
        <p:grpSpPr>
          <a:xfrm>
            <a:off x="3786182" y="3759760"/>
            <a:ext cx="4143404" cy="2383884"/>
            <a:chOff x="4214810" y="4271968"/>
            <a:chExt cx="4143404" cy="2383884"/>
          </a:xfrm>
        </p:grpSpPr>
        <p:grpSp>
          <p:nvGrpSpPr>
            <p:cNvPr id="14" name="组合 13"/>
            <p:cNvGrpSpPr/>
            <p:nvPr/>
          </p:nvGrpSpPr>
          <p:grpSpPr>
            <a:xfrm>
              <a:off x="4214810" y="4357694"/>
              <a:ext cx="4143404" cy="2298158"/>
              <a:chOff x="428596" y="4357694"/>
              <a:chExt cx="4143404" cy="2298158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071538" y="4869902"/>
                <a:ext cx="1857388" cy="178595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2552686" y="6266424"/>
                <a:ext cx="357190" cy="35719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000100" y="4798464"/>
                <a:ext cx="142876" cy="142876"/>
              </a:xfrm>
              <a:prstGeom prst="ellipse">
                <a:avLst/>
              </a:prstGeom>
              <a:solidFill>
                <a:srgbClr val="0000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28596" y="4357694"/>
                <a:ext cx="1214446" cy="317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smtClean="0">
                    <a:solidFill>
                      <a:srgbClr val="0000FF"/>
                    </a:solidFill>
                    <a:cs typeface="Times New Roman" pitchFamily="18" charset="0"/>
                  </a:rPr>
                  <a:t>(tr,tc)</a:t>
                </a:r>
                <a:endParaRPr lang="zh-CN" altLang="en-US" sz="1800">
                  <a:solidFill>
                    <a:srgbClr val="0000FF"/>
                  </a:solidFill>
                  <a:cs typeface="Times New Roman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000364" y="6264330"/>
                <a:ext cx="1571636" cy="317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smtClean="0">
                    <a:solidFill>
                      <a:srgbClr val="0000FF"/>
                    </a:solidFill>
                    <a:cs typeface="Times New Roman" pitchFamily="18" charset="0"/>
                  </a:rPr>
                  <a:t>(tr+s-1,tc+s-1)</a:t>
                </a:r>
                <a:endParaRPr lang="zh-CN" altLang="en-US" sz="1800">
                  <a:solidFill>
                    <a:srgbClr val="0000FF"/>
                  </a:solidFill>
                  <a:cs typeface="Times New Roman" pitchFamily="18" charset="0"/>
                </a:endParaRPr>
              </a:p>
            </p:txBody>
          </p:sp>
          <p:sp>
            <p:nvSpPr>
              <p:cNvPr id="20" name="左大括号 19"/>
              <p:cNvSpPr/>
              <p:nvPr/>
            </p:nvSpPr>
            <p:spPr>
              <a:xfrm>
                <a:off x="785786" y="4941340"/>
                <a:ext cx="214314" cy="1643074"/>
              </a:xfrm>
              <a:prstGeom prst="leftBrace">
                <a:avLst/>
              </a:prstGeom>
              <a:ln w="12700"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71472" y="5623564"/>
                <a:ext cx="285752" cy="317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smtClean="0">
                    <a:solidFill>
                      <a:srgbClr val="0000FF"/>
                    </a:solidFill>
                    <a:cs typeface="Times New Roman" pitchFamily="18" charset="0"/>
                  </a:rPr>
                  <a:t>s</a:t>
                </a:r>
                <a:endParaRPr lang="zh-CN" altLang="en-US" sz="1800">
                  <a:solidFill>
                    <a:srgbClr val="0000FF"/>
                  </a:solidFill>
                  <a:cs typeface="Times New Roman" pitchFamily="18" charset="0"/>
                </a:endParaRPr>
              </a:p>
            </p:txBody>
          </p:sp>
          <p:sp>
            <p:nvSpPr>
              <p:cNvPr id="22" name="左大括号 21"/>
              <p:cNvSpPr/>
              <p:nvPr/>
            </p:nvSpPr>
            <p:spPr>
              <a:xfrm rot="5400000">
                <a:off x="1928794" y="3869770"/>
                <a:ext cx="214314" cy="1643074"/>
              </a:xfrm>
              <a:prstGeom prst="leftBrace">
                <a:avLst/>
              </a:prstGeom>
              <a:ln w="12700"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5686433" y="4271968"/>
              <a:ext cx="285752" cy="317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cs typeface="Times New Roman" pitchFamily="18" charset="0"/>
                </a:rPr>
                <a:t>s</a:t>
              </a:r>
              <a:endParaRPr lang="zh-CN" altLang="en-US" sz="18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42844" y="857232"/>
            <a:ext cx="8786874" cy="221865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if(dr&lt;tr+size &amp;&amp; dc&lt;tc+size) 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特殊方格在左上角象限中</a:t>
            </a: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ChessBoard1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(tr,tc,dr,dc,k-1); 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继续分割左上角象限</a:t>
            </a: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else				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特殊方格不在左上角象限中</a:t>
            </a: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    	board[tr+size-1][tc+size-1]=t; 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用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t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号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L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型骨牌覆盖右下角</a:t>
            </a: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ChessBoard1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(tr,tc,tr+size-1,tc+size-1,k-1);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继续分割左上角象限</a:t>
            </a: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14</a:t>
            </a:fld>
            <a:r>
              <a:rPr lang="en-US" altLang="zh-CN" smtClean="0"/>
              <a:t>/52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42844" y="357166"/>
            <a:ext cx="8786874" cy="604021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if(dr&lt;tr+size &amp;&amp; dc&gt;=tc+size) 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	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ChessBoard1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(tr,tc+size,dr,dc,size);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特殊方格在右上角象限中</a:t>
            </a: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else					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特殊方格不在右上角象限中</a:t>
            </a: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{	board[tr+size-1][tc+size]=t;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用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t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号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L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型骨牌覆盖左下角</a:t>
            </a: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	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ChessBoard1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(tr,tc+size,tr+size-1,tc+size,k-1);  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继续分割右上角象限</a:t>
            </a: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18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if(dr&gt;=tr+size &amp;&amp; dc&lt;tc+size)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特殊方格在左下角象限中</a:t>
            </a: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	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ChessBoard1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(tr+size,tc,dr,dc,k-1); 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继续分割左下角象限</a:t>
            </a: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else 				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特殊方格不在左下角象限中</a:t>
            </a: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{    	board[tr+size][tc+size-1]=t; 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用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t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号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L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型骨牌覆盖右上角</a:t>
            </a: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	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ChessBoard1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(tr+size,tc,tr+size,tc+size-1,k-1);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继续分割左下角象限</a:t>
            </a: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18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if(dr&gt;=tr+size &amp;&amp; dc&gt;=tc+size)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特殊方格在右下角象限中</a:t>
            </a: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	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ChessBoard1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(tr+size,tc+size,dr,dc,k-1); 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继续分割右下角象限</a:t>
            </a: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else						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特殊方格在右下角象限中</a:t>
            </a: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{	board[tr+size][tc+size]=t;  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用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t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号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L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型骨牌覆盖左上角</a:t>
            </a: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	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ChessBoard1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(tr+size,tc+size,tr+size,tc+size,k-1);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继续分割右下角象限</a:t>
            </a: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15</a:t>
            </a:fld>
            <a:r>
              <a:rPr lang="en-US" altLang="zh-CN" smtClean="0"/>
              <a:t>/52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42844" y="857232"/>
            <a:ext cx="8786874" cy="132610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ChessBoard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(int dr,int dc,int k)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递归算法，求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2^k*2^k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棋盘的覆盖问题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ChessBoard1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(0,0,dr,dc,k);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48" y="2488164"/>
            <a:ext cx="6429420" cy="92175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T(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)=1				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当</a:t>
            </a:r>
            <a:r>
              <a:rPr lang="en-US" altLang="zh-CN" sz="1800" i="1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=1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T(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)=4T(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-1)+1			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当</a:t>
            </a:r>
            <a:r>
              <a:rPr lang="en-US" altLang="zh-CN" sz="1800" i="1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&gt;1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1538" y="4059800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cs typeface="Times New Roman" pitchFamily="18" charset="0"/>
              </a:rPr>
              <a:t>T(</a:t>
            </a:r>
            <a:r>
              <a:rPr lang="en-US" altLang="zh-CN" sz="1800" i="1" smtClean="0">
                <a:solidFill>
                  <a:srgbClr val="0000FF"/>
                </a:solidFill>
                <a:cs typeface="Times New Roman" pitchFamily="18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cs typeface="Times New Roman" pitchFamily="18" charset="0"/>
              </a:rPr>
              <a:t>)=O(4</a:t>
            </a:r>
            <a:r>
              <a:rPr lang="en-US" altLang="zh-CN" sz="1800" i="1" baseline="30000" smtClean="0">
                <a:solidFill>
                  <a:srgbClr val="0000FF"/>
                </a:solidFill>
                <a:cs typeface="Times New Roman" pitchFamily="18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cs typeface="Times New Roman" pitchFamily="18" charset="0"/>
              </a:rPr>
              <a:t>)</a:t>
            </a:r>
            <a:endParaRPr lang="zh-CN" altLang="en-US" sz="18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1928794" y="3559734"/>
            <a:ext cx="214314" cy="357190"/>
          </a:xfrm>
          <a:prstGeom prst="downArrow">
            <a:avLst/>
          </a:prstGeom>
          <a:ln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16</a:t>
            </a:fld>
            <a:r>
              <a:rPr lang="en-US" altLang="zh-CN" smtClean="0"/>
              <a:t>/52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1285860"/>
            <a:ext cx="7500990" cy="2246769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设有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r>
              <a:rPr lang="en-US" altLang="zh-CN" sz="2000" i="1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个选手要进行网球循环赛，要求设计一个满足以下要求的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比赛日程表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  <a:p>
            <a:pPr algn="l">
              <a:lnSpc>
                <a:spcPts val="30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）每个选手必须与其他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个选手各赛一次。</a:t>
            </a:r>
          </a:p>
          <a:p>
            <a:pPr algn="l">
              <a:lnSpc>
                <a:spcPts val="30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）每个选手一天只能赛一次。</a:t>
            </a:r>
          </a:p>
          <a:p>
            <a:pPr algn="l">
              <a:lnSpc>
                <a:spcPts val="30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）循环赛在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天之内结束。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7158" y="428604"/>
            <a:ext cx="3786214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solidFill>
                  <a:schemeClr val="bg1"/>
                </a:solidFill>
                <a:latin typeface="+mj-lt"/>
                <a:ea typeface="微软雅黑" pitchFamily="34" charset="-122"/>
              </a:rPr>
              <a:t>4.4.3   </a:t>
            </a:r>
            <a:r>
              <a:rPr lang="zh-CN" altLang="zh-CN" smtClean="0">
                <a:latin typeface="+mj-lt"/>
                <a:ea typeface="微软雅黑" pitchFamily="34" charset="-122"/>
              </a:rPr>
              <a:t>循环日程安排问题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j-lt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17</a:t>
            </a:fld>
            <a:r>
              <a:rPr lang="en-US" altLang="zh-CN" smtClean="0"/>
              <a:t>/52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9"/>
          <p:cNvGrpSpPr/>
          <p:nvPr/>
        </p:nvGrpSpPr>
        <p:grpSpPr>
          <a:xfrm>
            <a:off x="2071670" y="2941076"/>
            <a:ext cx="1000132" cy="1000132"/>
            <a:chOff x="1071538" y="2500306"/>
            <a:chExt cx="1000132" cy="1000132"/>
          </a:xfrm>
        </p:grpSpPr>
        <p:sp>
          <p:nvSpPr>
            <p:cNvPr id="6" name="矩形 5"/>
            <p:cNvSpPr/>
            <p:nvPr/>
          </p:nvSpPr>
          <p:spPr>
            <a:xfrm>
              <a:off x="1571604" y="2500306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071538" y="3000372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571604" y="3000372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071538" y="2500306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214546" y="4155522"/>
            <a:ext cx="642942" cy="317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=1</a:t>
            </a:r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57884" y="4655588"/>
            <a:ext cx="642942" cy="317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=2</a:t>
            </a:r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grpSp>
        <p:nvGrpSpPr>
          <p:cNvPr id="3" name="组合 30"/>
          <p:cNvGrpSpPr/>
          <p:nvPr/>
        </p:nvGrpSpPr>
        <p:grpSpPr>
          <a:xfrm>
            <a:off x="5286380" y="1940944"/>
            <a:ext cx="1000132" cy="1000132"/>
            <a:chOff x="4286248" y="1500174"/>
            <a:chExt cx="1000132" cy="1000132"/>
          </a:xfrm>
        </p:grpSpPr>
        <p:sp>
          <p:nvSpPr>
            <p:cNvPr id="12" name="矩形 11"/>
            <p:cNvSpPr/>
            <p:nvPr/>
          </p:nvSpPr>
          <p:spPr>
            <a:xfrm>
              <a:off x="4786314" y="1500174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286248" y="2000240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786314" y="2000240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286248" y="1500174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17" name="直接箭头连接符 16"/>
          <p:cNvCxnSpPr/>
          <p:nvPr/>
        </p:nvCxnSpPr>
        <p:spPr>
          <a:xfrm flipV="1">
            <a:off x="3286116" y="2369572"/>
            <a:ext cx="1857388" cy="10001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" name="组合 31"/>
          <p:cNvGrpSpPr/>
          <p:nvPr/>
        </p:nvGrpSpPr>
        <p:grpSpPr>
          <a:xfrm>
            <a:off x="5286380" y="2941076"/>
            <a:ext cx="1000132" cy="1000132"/>
            <a:chOff x="4286248" y="2500306"/>
            <a:chExt cx="1000132" cy="1000132"/>
          </a:xfrm>
        </p:grpSpPr>
        <p:sp>
          <p:nvSpPr>
            <p:cNvPr id="18" name="矩形 17"/>
            <p:cNvSpPr/>
            <p:nvPr/>
          </p:nvSpPr>
          <p:spPr>
            <a:xfrm>
              <a:off x="4786314" y="2500306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286248" y="3000372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786314" y="3000372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286248" y="2500306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23" name="直接箭头连接符 22"/>
          <p:cNvCxnSpPr/>
          <p:nvPr/>
        </p:nvCxnSpPr>
        <p:spPr>
          <a:xfrm>
            <a:off x="3357554" y="3584018"/>
            <a:ext cx="185738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86380" y="1428736"/>
            <a:ext cx="100013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左上角</a:t>
            </a:r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86380" y="4012646"/>
            <a:ext cx="100013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左</a:t>
            </a:r>
            <a:r>
              <a:rPr lang="zh-CN" altLang="en-US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下</a:t>
            </a:r>
            <a:r>
              <a:rPr lang="zh-CN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角</a:t>
            </a:r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29388" y="1440878"/>
            <a:ext cx="100013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右上</a:t>
            </a:r>
            <a:r>
              <a:rPr lang="zh-CN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角</a:t>
            </a:r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29388" y="4024788"/>
            <a:ext cx="100013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右下</a:t>
            </a:r>
            <a:r>
              <a:rPr lang="zh-CN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角</a:t>
            </a:r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6215074" y="2405269"/>
            <a:ext cx="889348" cy="1292268"/>
          </a:xfrm>
          <a:custGeom>
            <a:avLst/>
            <a:gdLst>
              <a:gd name="connsiteX0" fmla="*/ 0 w 889348"/>
              <a:gd name="connsiteY0" fmla="*/ 52191 h 1292268"/>
              <a:gd name="connsiteX1" fmla="*/ 300624 w 889348"/>
              <a:gd name="connsiteY1" fmla="*/ 114822 h 1292268"/>
              <a:gd name="connsiteX2" fmla="*/ 801666 w 889348"/>
              <a:gd name="connsiteY2" fmla="*/ 741123 h 1292268"/>
              <a:gd name="connsiteX3" fmla="*/ 826718 w 889348"/>
              <a:gd name="connsiteY3" fmla="*/ 1292268 h 129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9348" h="1292268">
                <a:moveTo>
                  <a:pt x="0" y="52191"/>
                </a:moveTo>
                <a:cubicBezTo>
                  <a:pt x="83506" y="26095"/>
                  <a:pt x="167013" y="0"/>
                  <a:pt x="300624" y="114822"/>
                </a:cubicBezTo>
                <a:cubicBezTo>
                  <a:pt x="434235" y="229644"/>
                  <a:pt x="713984" y="544882"/>
                  <a:pt x="801666" y="741123"/>
                </a:cubicBezTo>
                <a:cubicBezTo>
                  <a:pt x="889348" y="937364"/>
                  <a:pt x="858033" y="1114816"/>
                  <a:pt x="826718" y="1292268"/>
                </a:cubicBezTo>
              </a:path>
            </a:pathLst>
          </a:cu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" name="组合 32"/>
          <p:cNvGrpSpPr/>
          <p:nvPr/>
        </p:nvGrpSpPr>
        <p:grpSpPr>
          <a:xfrm>
            <a:off x="6286512" y="1940944"/>
            <a:ext cx="1000132" cy="1000132"/>
            <a:chOff x="4286248" y="2500306"/>
            <a:chExt cx="1000132" cy="1000132"/>
          </a:xfrm>
        </p:grpSpPr>
        <p:sp>
          <p:nvSpPr>
            <p:cNvPr id="34" name="矩形 33"/>
            <p:cNvSpPr/>
            <p:nvPr/>
          </p:nvSpPr>
          <p:spPr>
            <a:xfrm>
              <a:off x="4786314" y="2500306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286248" y="3000372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786314" y="3000372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286248" y="2500306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6" name="组合 37"/>
          <p:cNvGrpSpPr/>
          <p:nvPr/>
        </p:nvGrpSpPr>
        <p:grpSpPr>
          <a:xfrm>
            <a:off x="6286512" y="2941076"/>
            <a:ext cx="1000132" cy="1000132"/>
            <a:chOff x="4286248" y="1500174"/>
            <a:chExt cx="1000132" cy="1000132"/>
          </a:xfrm>
        </p:grpSpPr>
        <p:sp>
          <p:nvSpPr>
            <p:cNvPr id="39" name="矩形 38"/>
            <p:cNvSpPr/>
            <p:nvPr/>
          </p:nvSpPr>
          <p:spPr>
            <a:xfrm>
              <a:off x="4786314" y="1500174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286248" y="2000240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4786314" y="2000240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4286248" y="1500174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2" name="组合 50"/>
          <p:cNvGrpSpPr/>
          <p:nvPr/>
        </p:nvGrpSpPr>
        <p:grpSpPr>
          <a:xfrm>
            <a:off x="1000132" y="2155258"/>
            <a:ext cx="1571636" cy="2000264"/>
            <a:chOff x="0" y="1714488"/>
            <a:chExt cx="1571636" cy="2000264"/>
          </a:xfrm>
        </p:grpSpPr>
        <p:sp>
          <p:nvSpPr>
            <p:cNvPr id="43" name="TextBox 42"/>
            <p:cNvSpPr txBox="1"/>
            <p:nvPr/>
          </p:nvSpPr>
          <p:spPr>
            <a:xfrm>
              <a:off x="0" y="1714488"/>
              <a:ext cx="1571636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人为添加的</a:t>
              </a:r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928662" y="2285992"/>
              <a:ext cx="642942" cy="1428760"/>
            </a:xfrm>
            <a:prstGeom prst="ellipse">
              <a:avLst/>
            </a:prstGeom>
            <a:noFill/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zh-CN" altLang="en-US">
                <a:latin typeface="Times New Roman" pitchFamily="18" charset="0"/>
                <a:ea typeface="仿宋" pitchFamily="49" charset="-122"/>
                <a:cs typeface="Times New Roman" pitchFamily="18" charset="0"/>
              </a:endParaRPr>
            </a:p>
          </p:txBody>
        </p:sp>
        <p:cxnSp>
          <p:nvCxnSpPr>
            <p:cNvPr id="48" name="直接连接符 47"/>
            <p:cNvCxnSpPr>
              <a:stCxn id="43" idx="2"/>
              <a:endCxn id="45" idx="1"/>
            </p:cNvCxnSpPr>
            <p:nvPr/>
          </p:nvCxnSpPr>
          <p:spPr>
            <a:xfrm rot="16200000" flipH="1">
              <a:off x="670914" y="2143323"/>
              <a:ext cx="466809" cy="2370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组合 51"/>
          <p:cNvGrpSpPr/>
          <p:nvPr/>
        </p:nvGrpSpPr>
        <p:grpSpPr>
          <a:xfrm>
            <a:off x="2500298" y="1940944"/>
            <a:ext cx="1571636" cy="2214578"/>
            <a:chOff x="1500166" y="1500174"/>
            <a:chExt cx="1571636" cy="2214578"/>
          </a:xfrm>
        </p:grpSpPr>
        <p:sp>
          <p:nvSpPr>
            <p:cNvPr id="44" name="TextBox 43"/>
            <p:cNvSpPr txBox="1"/>
            <p:nvPr/>
          </p:nvSpPr>
          <p:spPr>
            <a:xfrm>
              <a:off x="1500166" y="1500174"/>
              <a:ext cx="1571636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表示</a:t>
              </a:r>
              <a:r>
                <a:rPr lang="zh-CN" altLang="zh-CN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选手</a:t>
              </a:r>
              <a:r>
                <a:rPr lang="en-US" altLang="zh-CN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1</a:t>
              </a:r>
              <a:r>
                <a:rPr lang="zh-CN" altLang="en-US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与</a:t>
              </a:r>
              <a:r>
                <a:rPr lang="zh-CN" altLang="zh-CN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选手</a:t>
              </a:r>
              <a:r>
                <a:rPr lang="en-US" altLang="zh-CN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2</a:t>
              </a:r>
              <a:r>
                <a:rPr lang="zh-CN" altLang="en-US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比赛</a:t>
              </a:r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1571604" y="2285992"/>
              <a:ext cx="642942" cy="1428760"/>
            </a:xfrm>
            <a:prstGeom prst="ellipse">
              <a:avLst/>
            </a:prstGeom>
            <a:noFill/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zh-CN" altLang="en-US">
                <a:latin typeface="Times New Roman" pitchFamily="18" charset="0"/>
                <a:ea typeface="仿宋" pitchFamily="49" charset="-122"/>
                <a:cs typeface="Times New Roman" pitchFamily="18" charset="0"/>
              </a:endParaRPr>
            </a:p>
          </p:txBody>
        </p:sp>
        <p:cxnSp>
          <p:nvCxnSpPr>
            <p:cNvPr id="50" name="直接连接符 49"/>
            <p:cNvCxnSpPr>
              <a:stCxn id="44" idx="2"/>
              <a:endCxn id="46" idx="7"/>
            </p:cNvCxnSpPr>
            <p:nvPr/>
          </p:nvCxnSpPr>
          <p:spPr>
            <a:xfrm rot="5400000">
              <a:off x="1973425" y="2182670"/>
              <a:ext cx="459524" cy="1655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任意多边形 27"/>
          <p:cNvSpPr/>
          <p:nvPr/>
        </p:nvSpPr>
        <p:spPr>
          <a:xfrm>
            <a:off x="6215074" y="1956419"/>
            <a:ext cx="726509" cy="1488510"/>
          </a:xfrm>
          <a:custGeom>
            <a:avLst/>
            <a:gdLst>
              <a:gd name="connsiteX0" fmla="*/ 0 w 726509"/>
              <a:gd name="connsiteY0" fmla="*/ 1415441 h 1488510"/>
              <a:gd name="connsiteX1" fmla="*/ 438411 w 726509"/>
              <a:gd name="connsiteY1" fmla="*/ 1252603 h 1488510"/>
              <a:gd name="connsiteX2" fmla="*/ 726509 w 726509"/>
              <a:gd name="connsiteY2" fmla="*/ 0 h 1488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6509" h="1488510">
                <a:moveTo>
                  <a:pt x="0" y="1415441"/>
                </a:moveTo>
                <a:cubicBezTo>
                  <a:pt x="158663" y="1451975"/>
                  <a:pt x="317326" y="1488510"/>
                  <a:pt x="438411" y="1252603"/>
                </a:cubicBezTo>
                <a:cubicBezTo>
                  <a:pt x="559496" y="1016696"/>
                  <a:pt x="643002" y="508348"/>
                  <a:pt x="726509" y="0"/>
                </a:cubicBezTo>
              </a:path>
            </a:pathLst>
          </a:cu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643306" y="365545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加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2</a:t>
            </a:r>
            <a:r>
              <a:rPr lang="en-US" altLang="zh-CN" sz="2000" i="1" baseline="30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k</a:t>
            </a:r>
            <a:r>
              <a:rPr lang="en-US" altLang="zh-CN" sz="2000" baseline="30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-1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=2</a:t>
            </a:r>
            <a:endParaRPr lang="zh-CN" altLang="en-US" sz="20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14414" y="571480"/>
            <a:ext cx="3214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由</a:t>
            </a: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=1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创建</a:t>
            </a: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=2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的过程</a:t>
            </a:r>
            <a:endParaRPr lang="zh-CN" altLang="en-US" sz="20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1472" y="528560"/>
            <a:ext cx="500066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b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</a:t>
            </a:r>
            <a:endParaRPr lang="zh-CN" altLang="en-US" sz="2000" b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1" name="灯片编号占位符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18</a:t>
            </a:fld>
            <a:r>
              <a:rPr lang="en-US" altLang="zh-CN" smtClean="0"/>
              <a:t>/52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4" grpId="0"/>
      <p:bldP spid="25" grpId="0"/>
      <p:bldP spid="26" grpId="0"/>
      <p:bldP spid="27" grpId="0"/>
      <p:bldP spid="29" grpId="0" animBg="1"/>
      <p:bldP spid="29" grpId="1" animBg="1"/>
      <p:bldP spid="28" grpId="0" animBg="1"/>
      <p:bldP spid="28" grpId="1" animBg="1"/>
      <p:bldP spid="5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00100" y="4071942"/>
            <a:ext cx="642942" cy="317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=2</a:t>
            </a:r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2500298" y="1714488"/>
            <a:ext cx="1857388" cy="10001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2500298" y="3643314"/>
            <a:ext cx="185738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14942" y="630776"/>
            <a:ext cx="100013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左上角</a:t>
            </a:r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86380" y="5262104"/>
            <a:ext cx="100013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左</a:t>
            </a:r>
            <a:r>
              <a:rPr lang="zh-CN" altLang="en-US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下</a:t>
            </a:r>
            <a:r>
              <a:rPr lang="zh-CN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角</a:t>
            </a:r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15206" y="642918"/>
            <a:ext cx="100013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右上</a:t>
            </a:r>
            <a:r>
              <a:rPr lang="zh-CN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角</a:t>
            </a:r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86644" y="5274246"/>
            <a:ext cx="100013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右下</a:t>
            </a:r>
            <a:r>
              <a:rPr lang="zh-CN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角</a:t>
            </a:r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grpSp>
        <p:nvGrpSpPr>
          <p:cNvPr id="2" name="组合 76"/>
          <p:cNvGrpSpPr/>
          <p:nvPr/>
        </p:nvGrpSpPr>
        <p:grpSpPr>
          <a:xfrm>
            <a:off x="4572000" y="1142984"/>
            <a:ext cx="2000264" cy="2000264"/>
            <a:chOff x="4572000" y="1142984"/>
            <a:chExt cx="2000264" cy="2000264"/>
          </a:xfrm>
        </p:grpSpPr>
        <p:sp>
          <p:nvSpPr>
            <p:cNvPr id="12" name="矩形 11"/>
            <p:cNvSpPr/>
            <p:nvPr/>
          </p:nvSpPr>
          <p:spPr>
            <a:xfrm>
              <a:off x="5072066" y="1142984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572000" y="1643050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072066" y="1643050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572000" y="1142984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072066" y="2143116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572000" y="2643182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072066" y="2643182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572000" y="2143116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072198" y="1142984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572132" y="1643050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072198" y="1643050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572132" y="1142984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072198" y="2143116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5572132" y="2643182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6072198" y="2643182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5572132" y="2143116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642910" y="357166"/>
            <a:ext cx="3214710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由</a:t>
            </a:r>
            <a:r>
              <a:rPr lang="en-US" altLang="zh-CN" sz="22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k</a:t>
            </a:r>
            <a:r>
              <a:rPr lang="en-US" altLang="zh-CN" sz="22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=2</a:t>
            </a:r>
            <a:r>
              <a:rPr lang="zh-CN" altLang="en-US" sz="22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创建</a:t>
            </a:r>
            <a:r>
              <a:rPr lang="en-US" altLang="zh-CN" sz="22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k</a:t>
            </a:r>
            <a:r>
              <a:rPr lang="en-US" altLang="zh-CN" sz="22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=3</a:t>
            </a:r>
            <a:r>
              <a:rPr lang="zh-CN" altLang="en-US" sz="22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的过程</a:t>
            </a:r>
            <a:endParaRPr lang="zh-CN" altLang="en-US" sz="22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grpSp>
        <p:nvGrpSpPr>
          <p:cNvPr id="3" name="组合 30"/>
          <p:cNvGrpSpPr/>
          <p:nvPr/>
        </p:nvGrpSpPr>
        <p:grpSpPr>
          <a:xfrm>
            <a:off x="428596" y="1904518"/>
            <a:ext cx="1000132" cy="1000132"/>
            <a:chOff x="4286248" y="1500174"/>
            <a:chExt cx="1000132" cy="1000132"/>
          </a:xfrm>
        </p:grpSpPr>
        <p:sp>
          <p:nvSpPr>
            <p:cNvPr id="49" name="矩形 48"/>
            <p:cNvSpPr/>
            <p:nvPr/>
          </p:nvSpPr>
          <p:spPr>
            <a:xfrm>
              <a:off x="4786314" y="1500174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4286248" y="2000240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4786314" y="2000240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4286248" y="1500174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" name="组合 31"/>
          <p:cNvGrpSpPr/>
          <p:nvPr/>
        </p:nvGrpSpPr>
        <p:grpSpPr>
          <a:xfrm>
            <a:off x="428596" y="2904650"/>
            <a:ext cx="1000132" cy="1000132"/>
            <a:chOff x="4286248" y="2500306"/>
            <a:chExt cx="1000132" cy="1000132"/>
          </a:xfrm>
        </p:grpSpPr>
        <p:sp>
          <p:nvSpPr>
            <p:cNvPr id="57" name="矩形 56"/>
            <p:cNvSpPr/>
            <p:nvPr/>
          </p:nvSpPr>
          <p:spPr>
            <a:xfrm>
              <a:off x="4786314" y="2500306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4286248" y="3000372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4786314" y="3000372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4286248" y="2500306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" name="组合 32"/>
          <p:cNvGrpSpPr/>
          <p:nvPr/>
        </p:nvGrpSpPr>
        <p:grpSpPr>
          <a:xfrm>
            <a:off x="1428728" y="1904518"/>
            <a:ext cx="1000132" cy="1000132"/>
            <a:chOff x="4286248" y="2500306"/>
            <a:chExt cx="1000132" cy="1000132"/>
          </a:xfrm>
        </p:grpSpPr>
        <p:sp>
          <p:nvSpPr>
            <p:cNvPr id="67" name="矩形 66"/>
            <p:cNvSpPr/>
            <p:nvPr/>
          </p:nvSpPr>
          <p:spPr>
            <a:xfrm>
              <a:off x="4786314" y="2500306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4286248" y="3000372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4786314" y="3000372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286248" y="2500306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" name="组合 37"/>
          <p:cNvGrpSpPr/>
          <p:nvPr/>
        </p:nvGrpSpPr>
        <p:grpSpPr>
          <a:xfrm>
            <a:off x="1428728" y="2904650"/>
            <a:ext cx="1000132" cy="1000132"/>
            <a:chOff x="4286248" y="1500174"/>
            <a:chExt cx="1000132" cy="1000132"/>
          </a:xfrm>
        </p:grpSpPr>
        <p:sp>
          <p:nvSpPr>
            <p:cNvPr id="72" name="矩形 71"/>
            <p:cNvSpPr/>
            <p:nvPr/>
          </p:nvSpPr>
          <p:spPr>
            <a:xfrm>
              <a:off x="4786314" y="1500174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4286248" y="2000240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4786314" y="2000240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4286248" y="1500174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组合 77"/>
          <p:cNvGrpSpPr/>
          <p:nvPr/>
        </p:nvGrpSpPr>
        <p:grpSpPr>
          <a:xfrm>
            <a:off x="4572000" y="3143248"/>
            <a:ext cx="2000264" cy="2000264"/>
            <a:chOff x="4572000" y="1142984"/>
            <a:chExt cx="2000264" cy="2000264"/>
          </a:xfrm>
        </p:grpSpPr>
        <p:sp>
          <p:nvSpPr>
            <p:cNvPr id="79" name="矩形 78"/>
            <p:cNvSpPr/>
            <p:nvPr/>
          </p:nvSpPr>
          <p:spPr>
            <a:xfrm>
              <a:off x="5072066" y="1142984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4572000" y="1643050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5072066" y="1643050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572000" y="1142984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5072066" y="2143116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4572000" y="2643182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5072066" y="2643182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4572000" y="2143116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072198" y="1142984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5572132" y="1643050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6072198" y="1643050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5572132" y="1142984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6072198" y="2143116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5572132" y="2643182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6072198" y="2643182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5572132" y="2143116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6429388" y="5786454"/>
            <a:ext cx="642942" cy="317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=3</a:t>
            </a:r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786050" y="3143248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加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2</a:t>
            </a:r>
            <a:r>
              <a:rPr lang="en-US" altLang="zh-CN" sz="2000" i="1" baseline="30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k</a:t>
            </a:r>
            <a:r>
              <a:rPr lang="en-US" altLang="zh-CN" sz="2000" baseline="30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-1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=4</a:t>
            </a:r>
            <a:endParaRPr lang="zh-CN" altLang="en-US" sz="20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grpSp>
        <p:nvGrpSpPr>
          <p:cNvPr id="8" name="组合 96"/>
          <p:cNvGrpSpPr/>
          <p:nvPr/>
        </p:nvGrpSpPr>
        <p:grpSpPr>
          <a:xfrm>
            <a:off x="6572264" y="3143248"/>
            <a:ext cx="2000264" cy="2000264"/>
            <a:chOff x="4572000" y="1142984"/>
            <a:chExt cx="2000264" cy="2000264"/>
          </a:xfrm>
        </p:grpSpPr>
        <p:sp>
          <p:nvSpPr>
            <p:cNvPr id="98" name="矩形 97"/>
            <p:cNvSpPr/>
            <p:nvPr/>
          </p:nvSpPr>
          <p:spPr>
            <a:xfrm>
              <a:off x="5072066" y="1142984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4572000" y="1643050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5072066" y="1643050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4572000" y="1142984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5072066" y="2143116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4572000" y="2643182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5072066" y="2643182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4572000" y="2143116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6072198" y="1142984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5572132" y="1643050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6072198" y="1643050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5572132" y="1142984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6072198" y="2143116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5572132" y="2643182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6072198" y="2643182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5572132" y="2143116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9" name="组合 113"/>
          <p:cNvGrpSpPr/>
          <p:nvPr/>
        </p:nvGrpSpPr>
        <p:grpSpPr>
          <a:xfrm>
            <a:off x="6572264" y="1142984"/>
            <a:ext cx="2000264" cy="2000264"/>
            <a:chOff x="4572000" y="1142984"/>
            <a:chExt cx="2000264" cy="2000264"/>
          </a:xfrm>
        </p:grpSpPr>
        <p:sp>
          <p:nvSpPr>
            <p:cNvPr id="115" name="矩形 114"/>
            <p:cNvSpPr/>
            <p:nvPr/>
          </p:nvSpPr>
          <p:spPr>
            <a:xfrm>
              <a:off x="5072066" y="1142984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4572000" y="1643050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5072066" y="1643050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4572000" y="1142984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5072066" y="2143116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4572000" y="2643182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5072066" y="2643182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4572000" y="2143116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6072198" y="1142984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5572132" y="1643050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6072198" y="1643050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5572132" y="1142984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6072198" y="2143116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5572132" y="2643182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6072198" y="2643182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5572132" y="2143116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31" name="灯片编号占位符 1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19</a:t>
            </a:fld>
            <a:r>
              <a:rPr lang="en-US" altLang="zh-CN" smtClean="0"/>
              <a:t>/52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9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5720" y="1500174"/>
            <a:ext cx="3929090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ea typeface="微软雅黑" pitchFamily="34" charset="-122"/>
              </a:rPr>
              <a:t>4.4.1  </a:t>
            </a:r>
            <a:r>
              <a:rPr lang="zh-CN" altLang="zh-CN" smtClean="0">
                <a:ea typeface="微软雅黑" pitchFamily="34" charset="-122"/>
              </a:rPr>
              <a:t>最大连续子序列和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6" name="TextBox 5">
            <a:hlinkClick r:id="rId2" action="ppaction://hlinksldjump"/>
          </p:cNvPr>
          <p:cNvSpPr txBox="1"/>
          <p:nvPr/>
        </p:nvSpPr>
        <p:spPr>
          <a:xfrm>
            <a:off x="2714612" y="500042"/>
            <a:ext cx="3429024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4.4 </a:t>
            </a:r>
            <a:r>
              <a:rPr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求解组合问题</a:t>
            </a:r>
            <a:endParaRPr lang="zh-CN" altLang="en-US" sz="28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2910" y="2393802"/>
            <a:ext cx="7786742" cy="3178338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给定一个含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≥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）个整数的序列，要求求出其中最大连续子序列的和。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序列（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-4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13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-5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）的最大子序列和为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20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序列（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-6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-7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6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-9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）的最大子序列和为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16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规定一个序列最大连续子序列和至少是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，如果小于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，其结果为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</a:t>
            </a:fld>
            <a:r>
              <a:rPr lang="en-US" altLang="zh-CN" smtClean="0"/>
              <a:t>/52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766048"/>
            <a:ext cx="8358246" cy="4520340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将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=2</a:t>
            </a:r>
            <a:r>
              <a:rPr lang="en-US" altLang="zh-CN" sz="2000" i="1" baseline="30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问题划分为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4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部分：</a:t>
            </a:r>
          </a:p>
          <a:p>
            <a:pPr algn="l">
              <a:lnSpc>
                <a:spcPts val="3000"/>
              </a:lnSpc>
            </a:pPr>
            <a:r>
              <a:rPr lang="en-US" altLang="zh-CN" sz="200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</a:t>
            </a:r>
            <a:r>
              <a:rPr lang="zh-CN" altLang="zh-CN" sz="2000" smtClean="0">
                <a:solidFill>
                  <a:srgbClr val="C0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左上角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：左上角为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en-US" altLang="zh-CN" sz="2000" i="1" baseline="30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en-US" altLang="zh-CN" sz="2000" baseline="30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个选手在前半程的比赛日程（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时直接给出，否则，上一轮求出的就是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en-US" altLang="zh-CN" sz="2000" baseline="30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k-1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个选手的比赛日程）。</a:t>
            </a:r>
          </a:p>
          <a:p>
            <a:pPr algn="l">
              <a:lnSpc>
                <a:spcPts val="3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</a:t>
            </a:r>
            <a:r>
              <a:rPr lang="zh-CN" altLang="zh-CN" sz="2000" smtClean="0">
                <a:solidFill>
                  <a:srgbClr val="C0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左下角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：左下角为另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en-US" altLang="zh-CN" sz="2000" baseline="30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k-1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个选手在前半程的比赛日程，由左上角加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en-US" altLang="zh-CN" sz="2000" baseline="30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k-1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得到，例如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en-US" altLang="zh-CN" sz="2000" baseline="30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个选手比赛，左下角由左上角直接加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en-US" altLang="zh-CN" sz="2000" baseline="30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k-1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）得到，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en-US" altLang="zh-CN" sz="2000" baseline="30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个选手比赛，左下角由左上角直接加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4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en-US" altLang="zh-CN" sz="2000" baseline="30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k-1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）得到。</a:t>
            </a:r>
          </a:p>
          <a:p>
            <a:pPr algn="l">
              <a:lnSpc>
                <a:spcPts val="3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</a:t>
            </a:r>
            <a:r>
              <a:rPr lang="zh-CN" altLang="zh-CN" sz="2000" smtClean="0">
                <a:solidFill>
                  <a:srgbClr val="C0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右上角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：将左下角直接复制到右上角得到另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en-US" altLang="zh-CN" sz="2000" baseline="30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k-1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个选手在后半程的比赛日程。</a:t>
            </a:r>
          </a:p>
          <a:p>
            <a:pPr algn="l">
              <a:lnSpc>
                <a:spcPts val="3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4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</a:t>
            </a:r>
            <a:r>
              <a:rPr lang="zh-CN" altLang="zh-CN" sz="2000" smtClean="0">
                <a:solidFill>
                  <a:srgbClr val="C0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右下角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：将左上角直接复制到右下角得到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en-US" altLang="zh-CN" sz="2000" baseline="30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k-1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个选手在后半程的比赛日程。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20</a:t>
            </a:fld>
            <a:r>
              <a:rPr lang="en-US" altLang="zh-CN" smtClean="0"/>
              <a:t>/52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44" y="857232"/>
            <a:ext cx="8786874" cy="27829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k;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a[MAX][MAX];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存放比赛日程表（行列下标为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的元素不用）</a:t>
            </a:r>
          </a:p>
          <a:p>
            <a:pPr algn="l" defTabSz="360000">
              <a:lnSpc>
                <a:spcPts val="2600"/>
              </a:lnSpc>
              <a:spcBef>
                <a:spcPts val="18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Plan11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(int k)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被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Plan1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调用</a:t>
            </a: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   	if(k==1)	 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求解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个选手比赛日程</a:t>
            </a: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{    	a[1][1]=1; a[1][2]=2;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	a[2][1]=2; a[2][2]=1;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21</a:t>
            </a:fld>
            <a:r>
              <a:rPr lang="en-US" altLang="zh-CN" smtClean="0"/>
              <a:t>/52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06" y="285728"/>
            <a:ext cx="9001156" cy="524512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else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{   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Plan11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(k-1);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递归求出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2^(k-1)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个选手比赛日程安排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int n=1&lt;&lt;(k-1);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500"/>
              </a:lnSpc>
              <a:spcBef>
                <a:spcPts val="18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for (int i=n+1;i&lt;=2*n;i++ )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填左下角元素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    for (int j=1;j&lt;=n; j++)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         a[i][j]=a[i-n][j]+n; 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左下角元素和左上角元素的对应关系</a:t>
            </a:r>
          </a:p>
          <a:p>
            <a:pPr algn="l">
              <a:lnSpc>
                <a:spcPts val="2500"/>
              </a:lnSpc>
              <a:spcBef>
                <a:spcPts val="12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for (int i=1;i&lt;=n;i++)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填右上角元素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    for (int j=n+1;j&lt;=2*n;j++)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          a[i][j]=a[i+n][(j+n)%(2*n)];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500"/>
              </a:lnSpc>
              <a:spcBef>
                <a:spcPts val="12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for (int i=n+1;i&lt;=2*n;i++)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填右下角元素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   for (int j=n+1;j&lt;=2*n; j++)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         a[i][j]=a[i-n][j-n];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22</a:t>
            </a:fld>
            <a:r>
              <a:rPr lang="en-US" altLang="zh-CN" smtClean="0"/>
              <a:t>/52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44" y="857232"/>
            <a:ext cx="8786874" cy="155180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Plan1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(int k)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递归算法：求解循环日程安排问题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Plan11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(k);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2845354"/>
            <a:ext cx="6429420" cy="103460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6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T(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)=1				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当</a:t>
            </a:r>
            <a:r>
              <a:rPr lang="en-US" altLang="zh-CN" sz="1800" i="1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=1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T(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)=T(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-1)+3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×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4</a:t>
            </a:r>
            <a:r>
              <a:rPr lang="en-US" altLang="zh-CN" sz="1800" i="1" baseline="30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en-US" altLang="zh-CN" sz="1800" baseline="30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		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当</a:t>
            </a:r>
            <a:r>
              <a:rPr lang="en-US" altLang="zh-CN" sz="1800" i="1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&gt;1</a:t>
            </a:r>
            <a:endParaRPr lang="zh-CN" altLang="zh-CN" sz="180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5852" y="4416990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cs typeface="Times New Roman" pitchFamily="18" charset="0"/>
              </a:rPr>
              <a:t>T(</a:t>
            </a:r>
            <a:r>
              <a:rPr lang="en-US" altLang="zh-CN" sz="1800" i="1" smtClean="0">
                <a:solidFill>
                  <a:srgbClr val="0000FF"/>
                </a:solidFill>
                <a:cs typeface="Times New Roman" pitchFamily="18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cs typeface="Times New Roman" pitchFamily="18" charset="0"/>
              </a:rPr>
              <a:t>)=O(4</a:t>
            </a:r>
            <a:r>
              <a:rPr lang="en-US" altLang="zh-CN" sz="1800" i="1" baseline="30000" smtClean="0">
                <a:solidFill>
                  <a:srgbClr val="0000FF"/>
                </a:solidFill>
                <a:cs typeface="Times New Roman" pitchFamily="18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cs typeface="Times New Roman" pitchFamily="18" charset="0"/>
              </a:rPr>
              <a:t>)</a:t>
            </a:r>
            <a:endParaRPr lang="zh-CN" altLang="en-US" sz="18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下箭头 5"/>
          <p:cNvSpPr/>
          <p:nvPr/>
        </p:nvSpPr>
        <p:spPr>
          <a:xfrm>
            <a:off x="1928794" y="3916924"/>
            <a:ext cx="214314" cy="357190"/>
          </a:xfrm>
          <a:prstGeom prst="downArrow">
            <a:avLst/>
          </a:prstGeom>
          <a:ln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23</a:t>
            </a:fld>
            <a:r>
              <a:rPr lang="en-US" altLang="zh-CN" smtClean="0"/>
              <a:t>/52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428604"/>
            <a:ext cx="3786214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solidFill>
                  <a:schemeClr val="bg1"/>
                </a:solidFill>
                <a:latin typeface="+mj-lt"/>
                <a:ea typeface="微软雅黑" pitchFamily="34" charset="-122"/>
              </a:rPr>
              <a:t>4.4.4   </a:t>
            </a:r>
            <a:r>
              <a:rPr lang="zh-CN" altLang="zh-CN" smtClean="0">
                <a:latin typeface="+mj-lt"/>
                <a:ea typeface="微软雅黑" pitchFamily="34" charset="-122"/>
              </a:rPr>
              <a:t>求最近点对距离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j-lt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5786" y="1500174"/>
            <a:ext cx="7500990" cy="3137746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给定若干个二维空间中的点，点的类型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Point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如下：</a:t>
            </a:r>
          </a:p>
          <a:p>
            <a:pPr lvl="1"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Point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		//</a:t>
            </a:r>
            <a:r>
              <a:rPr lang="zh-CN" altLang="zh-CN" sz="1800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点的类型</a:t>
            </a:r>
          </a:p>
          <a:p>
            <a:pPr lvl="1"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	int x,y;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lvl="1"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	Point(int x1,int y1):x(x1),y(y1) {}	//</a:t>
            </a:r>
            <a:r>
              <a:rPr lang="zh-CN" altLang="zh-CN" sz="1800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构造函数</a:t>
            </a:r>
          </a:p>
          <a:p>
            <a:pPr lvl="1"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};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  <a:spcBef>
                <a:spcPts val="120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点集采用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vector&lt;Point&gt;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容器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存放，任意两个不同点之间有一个直线距离，求</a:t>
            </a: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最近的两个点的距离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24</a:t>
            </a:fld>
            <a:r>
              <a:rPr lang="en-US" altLang="zh-CN" smtClean="0"/>
              <a:t>/6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5852" y="1087345"/>
            <a:ext cx="6429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对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中所有点按</a:t>
            </a: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坐标递增排序，采用分治法策略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求解。</a:t>
            </a:r>
            <a:endParaRPr lang="zh-CN" altLang="en-US" sz="20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472" y="1028626"/>
            <a:ext cx="500066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b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</a:t>
            </a:r>
            <a:endParaRPr lang="zh-CN" altLang="en-US" sz="2000" b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97322" name="Rectangle 4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4" name="组合 49"/>
          <p:cNvGrpSpPr/>
          <p:nvPr/>
        </p:nvGrpSpPr>
        <p:grpSpPr>
          <a:xfrm>
            <a:off x="1386406" y="2413792"/>
            <a:ext cx="6064052" cy="655951"/>
            <a:chOff x="1386406" y="2413792"/>
            <a:chExt cx="6064052" cy="655951"/>
          </a:xfrm>
        </p:grpSpPr>
        <p:sp>
          <p:nvSpPr>
            <p:cNvPr id="97316" name="AutoShape 36"/>
            <p:cNvSpPr>
              <a:spLocks/>
            </p:cNvSpPr>
            <p:nvPr/>
          </p:nvSpPr>
          <p:spPr bwMode="auto">
            <a:xfrm rot="5400000">
              <a:off x="2748522" y="1472893"/>
              <a:ext cx="234734" cy="2958965"/>
            </a:xfrm>
            <a:prstGeom prst="leftBrace">
              <a:avLst>
                <a:gd name="adj1" fmla="val 105000"/>
                <a:gd name="adj2" fmla="val 50000"/>
              </a:avLst>
            </a:prstGeom>
            <a:noFill/>
            <a:ln w="19050">
              <a:solidFill>
                <a:srgbClr val="00B0F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97314" name="Text Box 34"/>
            <p:cNvSpPr txBox="1">
              <a:spLocks noChangeArrowheads="1"/>
            </p:cNvSpPr>
            <p:nvPr/>
          </p:nvSpPr>
          <p:spPr bwMode="auto">
            <a:xfrm>
              <a:off x="2732814" y="2413792"/>
              <a:ext cx="234838" cy="29602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S</a:t>
              </a:r>
              <a:r>
                <a:rPr kumimoji="0" lang="en-US" altLang="zh-CN" sz="1800" b="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97308" name="AutoShape 28"/>
            <p:cNvSpPr>
              <a:spLocks/>
            </p:cNvSpPr>
            <p:nvPr/>
          </p:nvSpPr>
          <p:spPr bwMode="auto">
            <a:xfrm rot="5400000">
              <a:off x="5853609" y="1472893"/>
              <a:ext cx="234734" cy="2958965"/>
            </a:xfrm>
            <a:prstGeom prst="leftBrace">
              <a:avLst>
                <a:gd name="adj1" fmla="val 105000"/>
                <a:gd name="adj2" fmla="val 50000"/>
              </a:avLst>
            </a:prstGeom>
            <a:noFill/>
            <a:ln w="19050">
              <a:solidFill>
                <a:srgbClr val="00B0F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97306" name="Text Box 26"/>
            <p:cNvSpPr txBox="1">
              <a:spLocks noChangeArrowheads="1"/>
            </p:cNvSpPr>
            <p:nvPr/>
          </p:nvSpPr>
          <p:spPr bwMode="auto">
            <a:xfrm>
              <a:off x="5837901" y="2413792"/>
              <a:ext cx="273978" cy="29602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S</a:t>
              </a:r>
              <a:r>
                <a:rPr kumimoji="0" lang="en-US" altLang="zh-CN" sz="1800" b="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2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5" name="组合 48"/>
          <p:cNvGrpSpPr/>
          <p:nvPr/>
        </p:nvGrpSpPr>
        <p:grpSpPr>
          <a:xfrm>
            <a:off x="3912225" y="3024100"/>
            <a:ext cx="1174192" cy="2190850"/>
            <a:chOff x="3912225" y="3024100"/>
            <a:chExt cx="1174192" cy="2190850"/>
          </a:xfrm>
        </p:grpSpPr>
        <p:sp>
          <p:nvSpPr>
            <p:cNvPr id="97318" name="Text Box 38"/>
            <p:cNvSpPr txBox="1">
              <a:spLocks noChangeArrowheads="1"/>
            </p:cNvSpPr>
            <p:nvPr/>
          </p:nvSpPr>
          <p:spPr bwMode="auto">
            <a:xfrm>
              <a:off x="3912225" y="4955439"/>
              <a:ext cx="1174192" cy="25951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ea typeface="仿宋" pitchFamily="49" charset="-122"/>
                  <a:cs typeface="Times New Roman" pitchFamily="18" charset="0"/>
                </a:rPr>
                <a:t>p[mid].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ea typeface="仿宋" pitchFamily="49" charset="-122"/>
                  <a:cs typeface="Times New Roman" pitchFamily="18" charset="0"/>
                </a:rPr>
                <a:t>x</a:t>
              </a:r>
              <a:endPara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97301" name="Line 21"/>
            <p:cNvSpPr>
              <a:spLocks noChangeShapeType="1"/>
            </p:cNvSpPr>
            <p:nvPr/>
          </p:nvSpPr>
          <p:spPr bwMode="auto">
            <a:xfrm>
              <a:off x="4407995" y="3024100"/>
              <a:ext cx="0" cy="184787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6" name="组合 47"/>
          <p:cNvGrpSpPr/>
          <p:nvPr/>
        </p:nvGrpSpPr>
        <p:grpSpPr>
          <a:xfrm>
            <a:off x="1340743" y="3192326"/>
            <a:ext cx="5945329" cy="1571413"/>
            <a:chOff x="1340743" y="3192326"/>
            <a:chExt cx="5945329" cy="1571413"/>
          </a:xfrm>
        </p:grpSpPr>
        <p:sp>
          <p:nvSpPr>
            <p:cNvPr id="97315" name="Oval 35"/>
            <p:cNvSpPr>
              <a:spLocks noChangeArrowheads="1"/>
            </p:cNvSpPr>
            <p:nvPr/>
          </p:nvSpPr>
          <p:spPr bwMode="auto">
            <a:xfrm>
              <a:off x="1673431" y="3192326"/>
              <a:ext cx="75670" cy="7433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97313" name="Oval 33"/>
            <p:cNvSpPr>
              <a:spLocks noChangeArrowheads="1"/>
            </p:cNvSpPr>
            <p:nvPr/>
          </p:nvSpPr>
          <p:spPr bwMode="auto">
            <a:xfrm>
              <a:off x="2440570" y="3630496"/>
              <a:ext cx="75670" cy="7433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97312" name="Oval 32"/>
            <p:cNvSpPr>
              <a:spLocks noChangeArrowheads="1"/>
            </p:cNvSpPr>
            <p:nvPr/>
          </p:nvSpPr>
          <p:spPr bwMode="auto">
            <a:xfrm>
              <a:off x="1340743" y="4036064"/>
              <a:ext cx="74366" cy="7563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97311" name="Oval 31"/>
            <p:cNvSpPr>
              <a:spLocks noChangeArrowheads="1"/>
            </p:cNvSpPr>
            <p:nvPr/>
          </p:nvSpPr>
          <p:spPr bwMode="auto">
            <a:xfrm>
              <a:off x="2025689" y="4647676"/>
              <a:ext cx="74366" cy="7433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97310" name="Oval 30"/>
            <p:cNvSpPr>
              <a:spLocks noChangeArrowheads="1"/>
            </p:cNvSpPr>
            <p:nvPr/>
          </p:nvSpPr>
          <p:spPr bwMode="auto">
            <a:xfrm>
              <a:off x="3669558" y="3964340"/>
              <a:ext cx="75670" cy="7172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97309" name="Oval 29"/>
            <p:cNvSpPr>
              <a:spLocks noChangeArrowheads="1"/>
            </p:cNvSpPr>
            <p:nvPr/>
          </p:nvSpPr>
          <p:spPr bwMode="auto">
            <a:xfrm>
              <a:off x="3203795" y="4444240"/>
              <a:ext cx="74366" cy="7433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97307" name="Oval 27"/>
            <p:cNvSpPr>
              <a:spLocks noChangeArrowheads="1"/>
            </p:cNvSpPr>
            <p:nvPr/>
          </p:nvSpPr>
          <p:spPr bwMode="auto">
            <a:xfrm>
              <a:off x="5077285" y="3630496"/>
              <a:ext cx="75670" cy="7433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97305" name="Oval 25"/>
            <p:cNvSpPr>
              <a:spLocks noChangeArrowheads="1"/>
            </p:cNvSpPr>
            <p:nvPr/>
          </p:nvSpPr>
          <p:spPr bwMode="auto">
            <a:xfrm>
              <a:off x="5496080" y="4444240"/>
              <a:ext cx="74366" cy="7433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97304" name="Oval 24"/>
            <p:cNvSpPr>
              <a:spLocks noChangeArrowheads="1"/>
            </p:cNvSpPr>
            <p:nvPr/>
          </p:nvSpPr>
          <p:spPr bwMode="auto">
            <a:xfrm>
              <a:off x="6526760" y="4166472"/>
              <a:ext cx="75670" cy="7433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97303" name="Oval 23"/>
            <p:cNvSpPr>
              <a:spLocks noChangeArrowheads="1"/>
            </p:cNvSpPr>
            <p:nvPr/>
          </p:nvSpPr>
          <p:spPr bwMode="auto">
            <a:xfrm>
              <a:off x="7211706" y="3223624"/>
              <a:ext cx="74366" cy="7433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97302" name="Oval 22"/>
            <p:cNvSpPr>
              <a:spLocks noChangeArrowheads="1"/>
            </p:cNvSpPr>
            <p:nvPr/>
          </p:nvSpPr>
          <p:spPr bwMode="auto">
            <a:xfrm>
              <a:off x="6037513" y="3427060"/>
              <a:ext cx="74366" cy="7563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97295" name="Oval 15"/>
            <p:cNvSpPr>
              <a:spLocks noChangeArrowheads="1"/>
            </p:cNvSpPr>
            <p:nvPr/>
          </p:nvSpPr>
          <p:spPr bwMode="auto">
            <a:xfrm>
              <a:off x="4371465" y="4689407"/>
              <a:ext cx="74366" cy="7433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7" name="组合 53"/>
          <p:cNvGrpSpPr/>
          <p:nvPr/>
        </p:nvGrpSpPr>
        <p:grpSpPr>
          <a:xfrm>
            <a:off x="3745229" y="3634344"/>
            <a:ext cx="1337275" cy="344341"/>
            <a:chOff x="3745229" y="3634344"/>
            <a:chExt cx="1337275" cy="344341"/>
          </a:xfrm>
        </p:grpSpPr>
        <p:sp>
          <p:nvSpPr>
            <p:cNvPr id="53" name="Text Box 39"/>
            <p:cNvSpPr txBox="1">
              <a:spLocks noChangeArrowheads="1"/>
            </p:cNvSpPr>
            <p:nvPr/>
          </p:nvSpPr>
          <p:spPr bwMode="auto">
            <a:xfrm>
              <a:off x="3837096" y="3634344"/>
              <a:ext cx="377714" cy="29472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d3</a:t>
              </a:r>
            </a:p>
          </p:txBody>
        </p:sp>
        <p:sp>
          <p:nvSpPr>
            <p:cNvPr id="97292" name="Freeform 12"/>
            <p:cNvSpPr>
              <a:spLocks/>
            </p:cNvSpPr>
            <p:nvPr/>
          </p:nvSpPr>
          <p:spPr bwMode="auto">
            <a:xfrm>
              <a:off x="3745229" y="3677443"/>
              <a:ext cx="1337275" cy="301242"/>
            </a:xfrm>
            <a:custGeom>
              <a:avLst/>
              <a:gdLst/>
              <a:ahLst/>
              <a:cxnLst>
                <a:cxn ang="0">
                  <a:pos x="0" y="231"/>
                </a:cxn>
                <a:cxn ang="0">
                  <a:pos x="1026" y="0"/>
                </a:cxn>
              </a:cxnLst>
              <a:rect l="0" t="0" r="r" b="b"/>
              <a:pathLst>
                <a:path w="1026" h="231">
                  <a:moveTo>
                    <a:pt x="0" y="231"/>
                  </a:moveTo>
                  <a:lnTo>
                    <a:pt x="1026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8" name="组合 51"/>
          <p:cNvGrpSpPr/>
          <p:nvPr/>
        </p:nvGrpSpPr>
        <p:grpSpPr>
          <a:xfrm>
            <a:off x="3210319" y="2373365"/>
            <a:ext cx="2337948" cy="2494701"/>
            <a:chOff x="3210319" y="2373365"/>
            <a:chExt cx="2337948" cy="2494701"/>
          </a:xfrm>
        </p:grpSpPr>
        <p:sp>
          <p:nvSpPr>
            <p:cNvPr id="97320" name="Text Box 40"/>
            <p:cNvSpPr txBox="1">
              <a:spLocks noChangeArrowheads="1"/>
            </p:cNvSpPr>
            <p:nvPr/>
          </p:nvSpPr>
          <p:spPr bwMode="auto">
            <a:xfrm>
              <a:off x="3664340" y="2373365"/>
              <a:ext cx="1409031" cy="29602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i="0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垂直带形区</a:t>
              </a:r>
            </a:p>
          </p:txBody>
        </p:sp>
        <p:sp>
          <p:nvSpPr>
            <p:cNvPr id="97319" name="Text Box 39"/>
            <p:cNvSpPr txBox="1">
              <a:spLocks noChangeArrowheads="1"/>
            </p:cNvSpPr>
            <p:nvPr/>
          </p:nvSpPr>
          <p:spPr bwMode="auto">
            <a:xfrm>
              <a:off x="3669558" y="4352955"/>
              <a:ext cx="234838" cy="29472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d</a:t>
              </a:r>
            </a:p>
          </p:txBody>
        </p:sp>
        <p:sp>
          <p:nvSpPr>
            <p:cNvPr id="97297" name="Line 17"/>
            <p:cNvSpPr>
              <a:spLocks noChangeShapeType="1"/>
            </p:cNvSpPr>
            <p:nvPr/>
          </p:nvSpPr>
          <p:spPr bwMode="auto">
            <a:xfrm>
              <a:off x="3234774" y="3020188"/>
              <a:ext cx="0" cy="1847878"/>
            </a:xfrm>
            <a:prstGeom prst="line">
              <a:avLst/>
            </a:prstGeom>
            <a:noFill/>
            <a:ln w="28575" cap="rnd">
              <a:solidFill>
                <a:srgbClr val="FF00FF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97296" name="Line 16"/>
            <p:cNvSpPr>
              <a:spLocks noChangeShapeType="1"/>
            </p:cNvSpPr>
            <p:nvPr/>
          </p:nvSpPr>
          <p:spPr bwMode="auto">
            <a:xfrm>
              <a:off x="5530838" y="3020188"/>
              <a:ext cx="0" cy="1847878"/>
            </a:xfrm>
            <a:prstGeom prst="line">
              <a:avLst/>
            </a:prstGeom>
            <a:noFill/>
            <a:ln w="28575" cap="rnd">
              <a:solidFill>
                <a:srgbClr val="FF00FF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97291" name="Freeform 11"/>
            <p:cNvSpPr>
              <a:spLocks/>
            </p:cNvSpPr>
            <p:nvPr/>
          </p:nvSpPr>
          <p:spPr bwMode="auto">
            <a:xfrm>
              <a:off x="3249458" y="4639852"/>
              <a:ext cx="1152013" cy="1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2" y="10"/>
                </a:cxn>
              </a:cxnLst>
              <a:rect l="0" t="0" r="r" b="b"/>
              <a:pathLst>
                <a:path w="882" h="10">
                  <a:moveTo>
                    <a:pt x="0" y="0"/>
                  </a:moveTo>
                  <a:lnTo>
                    <a:pt x="882" y="1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arrow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97290" name="Text Box 10"/>
            <p:cNvSpPr txBox="1">
              <a:spLocks noChangeArrowheads="1"/>
            </p:cNvSpPr>
            <p:nvPr/>
          </p:nvSpPr>
          <p:spPr bwMode="auto">
            <a:xfrm>
              <a:off x="4812439" y="4352955"/>
              <a:ext cx="233534" cy="29472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d</a:t>
              </a:r>
            </a:p>
          </p:txBody>
        </p:sp>
        <p:sp>
          <p:nvSpPr>
            <p:cNvPr id="97289" name="Freeform 9"/>
            <p:cNvSpPr>
              <a:spLocks/>
            </p:cNvSpPr>
            <p:nvPr/>
          </p:nvSpPr>
          <p:spPr bwMode="auto">
            <a:xfrm>
              <a:off x="4393644" y="4639852"/>
              <a:ext cx="1150709" cy="1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2" y="10"/>
                </a:cxn>
              </a:cxnLst>
              <a:rect l="0" t="0" r="r" b="b"/>
              <a:pathLst>
                <a:path w="882" h="10">
                  <a:moveTo>
                    <a:pt x="0" y="0"/>
                  </a:moveTo>
                  <a:lnTo>
                    <a:pt x="882" y="1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arrow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97288" name="AutoShape 8"/>
            <p:cNvSpPr>
              <a:spLocks/>
            </p:cNvSpPr>
            <p:nvPr/>
          </p:nvSpPr>
          <p:spPr bwMode="auto">
            <a:xfrm rot="5400000">
              <a:off x="4268446" y="1600831"/>
              <a:ext cx="221693" cy="2337948"/>
            </a:xfrm>
            <a:prstGeom prst="leftBrace">
              <a:avLst>
                <a:gd name="adj1" fmla="val 87843"/>
                <a:gd name="adj2" fmla="val 50000"/>
              </a:avLst>
            </a:prstGeom>
            <a:noFill/>
            <a:ln w="19050">
              <a:solidFill>
                <a:srgbClr val="00B0F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97287" name="Text Box 7"/>
            <p:cNvSpPr txBox="1">
              <a:spLocks noChangeArrowheads="1"/>
            </p:cNvSpPr>
            <p:nvPr/>
          </p:nvSpPr>
          <p:spPr bwMode="auto">
            <a:xfrm>
              <a:off x="3786182" y="3082783"/>
              <a:ext cx="353053" cy="29602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P</a:t>
              </a:r>
              <a:r>
                <a:rPr kumimoji="0" lang="en-US" altLang="zh-CN" sz="18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L</a:t>
              </a:r>
              <a:endPara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97286" name="Text Box 6"/>
            <p:cNvSpPr txBox="1">
              <a:spLocks noChangeArrowheads="1"/>
            </p:cNvSpPr>
            <p:nvPr/>
          </p:nvSpPr>
          <p:spPr bwMode="auto">
            <a:xfrm>
              <a:off x="4661099" y="3082783"/>
              <a:ext cx="315727" cy="29602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P</a:t>
              </a:r>
              <a:r>
                <a:rPr kumimoji="0" lang="en-US" altLang="zh-CN" sz="18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R</a:t>
              </a:r>
              <a:endPara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97285" name="Line 5"/>
            <p:cNvSpPr>
              <a:spLocks noChangeShapeType="1"/>
            </p:cNvSpPr>
            <p:nvPr/>
          </p:nvSpPr>
          <p:spPr bwMode="auto">
            <a:xfrm>
              <a:off x="4426260" y="3196238"/>
              <a:ext cx="23614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97284" name="Line 4"/>
            <p:cNvSpPr>
              <a:spLocks noChangeShapeType="1"/>
            </p:cNvSpPr>
            <p:nvPr/>
          </p:nvSpPr>
          <p:spPr bwMode="auto">
            <a:xfrm flipH="1">
              <a:off x="4156196" y="3329254"/>
              <a:ext cx="23483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9" name="组合 46"/>
          <p:cNvGrpSpPr/>
          <p:nvPr/>
        </p:nvGrpSpPr>
        <p:grpSpPr>
          <a:xfrm>
            <a:off x="773217" y="2285992"/>
            <a:ext cx="7227807" cy="2725522"/>
            <a:chOff x="773217" y="2285992"/>
            <a:chExt cx="7227807" cy="2725522"/>
          </a:xfrm>
        </p:grpSpPr>
        <p:sp>
          <p:nvSpPr>
            <p:cNvPr id="97294" name="Line 14"/>
            <p:cNvSpPr>
              <a:spLocks noChangeShapeType="1"/>
            </p:cNvSpPr>
            <p:nvPr/>
          </p:nvSpPr>
          <p:spPr bwMode="auto">
            <a:xfrm>
              <a:off x="1113733" y="4882410"/>
              <a:ext cx="6656367" cy="130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97293" name="Text Box 13"/>
            <p:cNvSpPr txBox="1">
              <a:spLocks noChangeArrowheads="1"/>
            </p:cNvSpPr>
            <p:nvPr/>
          </p:nvSpPr>
          <p:spPr bwMode="auto">
            <a:xfrm>
              <a:off x="7766186" y="4715488"/>
              <a:ext cx="234838" cy="29602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X</a:t>
              </a:r>
            </a:p>
          </p:txBody>
        </p:sp>
        <p:sp>
          <p:nvSpPr>
            <p:cNvPr id="97283" name="Text Box 3"/>
            <p:cNvSpPr txBox="1">
              <a:spLocks noChangeArrowheads="1"/>
            </p:cNvSpPr>
            <p:nvPr/>
          </p:nvSpPr>
          <p:spPr bwMode="auto">
            <a:xfrm>
              <a:off x="773217" y="2285992"/>
              <a:ext cx="234838" cy="29602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Y</a:t>
              </a:r>
            </a:p>
          </p:txBody>
        </p:sp>
        <p:sp>
          <p:nvSpPr>
            <p:cNvPr id="97282" name="AutoShape 2"/>
            <p:cNvSpPr>
              <a:spLocks noChangeShapeType="1"/>
            </p:cNvSpPr>
            <p:nvPr/>
          </p:nvSpPr>
          <p:spPr bwMode="auto">
            <a:xfrm flipV="1">
              <a:off x="1107210" y="2528550"/>
              <a:ext cx="1305" cy="2365597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10" name="组合 50"/>
          <p:cNvGrpSpPr/>
          <p:nvPr/>
        </p:nvGrpSpPr>
        <p:grpSpPr>
          <a:xfrm>
            <a:off x="1717790" y="3020188"/>
            <a:ext cx="5004669" cy="2278342"/>
            <a:chOff x="1717790" y="3020188"/>
            <a:chExt cx="5004669" cy="2278342"/>
          </a:xfrm>
        </p:grpSpPr>
        <p:sp>
          <p:nvSpPr>
            <p:cNvPr id="97317" name="Text Box 37"/>
            <p:cNvSpPr txBox="1">
              <a:spLocks noChangeArrowheads="1"/>
            </p:cNvSpPr>
            <p:nvPr/>
          </p:nvSpPr>
          <p:spPr bwMode="auto">
            <a:xfrm>
              <a:off x="1861302" y="3020188"/>
              <a:ext cx="399225" cy="29602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d</a:t>
              </a:r>
              <a:r>
                <a:rPr kumimoji="0" lang="en-US" altLang="zh-CN" sz="18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l</a:t>
              </a:r>
              <a:endPara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97300" name="Freeform 20"/>
            <p:cNvSpPr>
              <a:spLocks/>
            </p:cNvSpPr>
            <p:nvPr/>
          </p:nvSpPr>
          <p:spPr bwMode="auto">
            <a:xfrm>
              <a:off x="1717790" y="3223624"/>
              <a:ext cx="726695" cy="4264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8" y="327"/>
                </a:cxn>
              </a:cxnLst>
              <a:rect l="0" t="0" r="r" b="b"/>
              <a:pathLst>
                <a:path w="558" h="327">
                  <a:moveTo>
                    <a:pt x="0" y="0"/>
                  </a:moveTo>
                  <a:lnTo>
                    <a:pt x="558" y="32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97299" name="Text Box 19"/>
            <p:cNvSpPr txBox="1">
              <a:spLocks noChangeArrowheads="1"/>
            </p:cNvSpPr>
            <p:nvPr/>
          </p:nvSpPr>
          <p:spPr bwMode="auto">
            <a:xfrm>
              <a:off x="6402818" y="3630496"/>
              <a:ext cx="319641" cy="29602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d</a:t>
              </a:r>
              <a:r>
                <a:rPr kumimoji="0" lang="en-US" altLang="zh-CN" sz="18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2</a:t>
              </a:r>
              <a:endPara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97298" name="Freeform 18"/>
            <p:cNvSpPr>
              <a:spLocks/>
            </p:cNvSpPr>
            <p:nvPr/>
          </p:nvSpPr>
          <p:spPr bwMode="auto">
            <a:xfrm>
              <a:off x="6096223" y="3502696"/>
              <a:ext cx="446193" cy="671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2" y="516"/>
                </a:cxn>
              </a:cxnLst>
              <a:rect l="0" t="0" r="r" b="b"/>
              <a:pathLst>
                <a:path w="342" h="516">
                  <a:moveTo>
                    <a:pt x="0" y="0"/>
                  </a:moveTo>
                  <a:lnTo>
                    <a:pt x="342" y="51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130539" y="4929198"/>
              <a:ext cx="1785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d=min(d1,d2)</a:t>
              </a:r>
              <a:endParaRPr lang="zh-CN" altLang="en-US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72" name="灯片编号占位符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25</a:t>
            </a:fld>
            <a:r>
              <a:rPr lang="en-US" altLang="zh-CN" smtClean="0"/>
              <a:t>/6</a:t>
            </a:r>
            <a:endParaRPr lang="en-US" altLang="zh-CN"/>
          </a:p>
        </p:txBody>
      </p:sp>
      <p:sp>
        <p:nvSpPr>
          <p:cNvPr id="55" name="TextBox 54"/>
          <p:cNvSpPr txBox="1"/>
          <p:nvPr/>
        </p:nvSpPr>
        <p:spPr>
          <a:xfrm>
            <a:off x="3714744" y="5643578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d=min(d,d3)</a:t>
            </a:r>
            <a:endParaRPr lang="zh-CN" altLang="en-US" sz="18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79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" name="组合 69"/>
          <p:cNvGrpSpPr/>
          <p:nvPr/>
        </p:nvGrpSpPr>
        <p:grpSpPr>
          <a:xfrm>
            <a:off x="2428860" y="2723373"/>
            <a:ext cx="2845824" cy="2348701"/>
            <a:chOff x="2428860" y="2571744"/>
            <a:chExt cx="2845824" cy="2348701"/>
          </a:xfrm>
        </p:grpSpPr>
        <p:sp>
          <p:nvSpPr>
            <p:cNvPr id="96277" name="Text Box 21"/>
            <p:cNvSpPr txBox="1">
              <a:spLocks noChangeArrowheads="1"/>
            </p:cNvSpPr>
            <p:nvPr/>
          </p:nvSpPr>
          <p:spPr bwMode="auto">
            <a:xfrm>
              <a:off x="3432745" y="2893550"/>
              <a:ext cx="238353" cy="2992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宋体" pitchFamily="2" charset="-122"/>
                  <a:cs typeface="Times New Roman" pitchFamily="18" charset="0"/>
                </a:rPr>
                <a:t>d</a:t>
              </a:r>
              <a:endPara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96276" name="Rectangle 20"/>
            <p:cNvSpPr>
              <a:spLocks noChangeArrowheads="1"/>
            </p:cNvSpPr>
            <p:nvPr/>
          </p:nvSpPr>
          <p:spPr bwMode="auto">
            <a:xfrm>
              <a:off x="2888506" y="3346462"/>
              <a:ext cx="2326590" cy="11706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FF00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96275" name="Text Box 19"/>
            <p:cNvSpPr txBox="1">
              <a:spLocks noChangeArrowheads="1"/>
            </p:cNvSpPr>
            <p:nvPr/>
          </p:nvSpPr>
          <p:spPr bwMode="auto">
            <a:xfrm>
              <a:off x="2428860" y="3768916"/>
              <a:ext cx="237029" cy="2992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宋体" pitchFamily="2" charset="-122"/>
                  <a:cs typeface="Times New Roman" pitchFamily="18" charset="0"/>
                </a:rPr>
                <a:t>d</a:t>
              </a:r>
              <a:endPara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96274" name="Text Box 18"/>
            <p:cNvSpPr txBox="1">
              <a:spLocks noChangeArrowheads="1"/>
            </p:cNvSpPr>
            <p:nvPr/>
          </p:nvSpPr>
          <p:spPr bwMode="auto">
            <a:xfrm>
              <a:off x="3566488" y="2571744"/>
              <a:ext cx="239677" cy="30061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宋体" pitchFamily="2" charset="-122"/>
                  <a:cs typeface="Times New Roman" pitchFamily="18" charset="0"/>
                </a:rPr>
                <a:t>P</a:t>
              </a:r>
              <a:r>
                <a:rPr kumimoji="0" lang="en-US" altLang="zh-CN" sz="18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宋体" pitchFamily="2" charset="-122"/>
                  <a:cs typeface="Times New Roman" pitchFamily="18" charset="0"/>
                </a:rPr>
                <a:t>L</a:t>
              </a:r>
              <a:endPara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96273" name="Oval 17"/>
            <p:cNvSpPr>
              <a:spLocks noChangeArrowheads="1"/>
            </p:cNvSpPr>
            <p:nvPr/>
          </p:nvSpPr>
          <p:spPr bwMode="auto">
            <a:xfrm>
              <a:off x="2856726" y="3346462"/>
              <a:ext cx="75478" cy="7548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96272" name="Oval 16"/>
            <p:cNvSpPr>
              <a:spLocks noChangeArrowheads="1"/>
            </p:cNvSpPr>
            <p:nvPr/>
          </p:nvSpPr>
          <p:spPr bwMode="auto">
            <a:xfrm>
              <a:off x="5183316" y="4474770"/>
              <a:ext cx="76803" cy="7548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96271" name="Line 15"/>
            <p:cNvSpPr>
              <a:spLocks noChangeShapeType="1"/>
            </p:cNvSpPr>
            <p:nvPr/>
          </p:nvSpPr>
          <p:spPr bwMode="auto">
            <a:xfrm>
              <a:off x="4077623" y="2641932"/>
              <a:ext cx="0" cy="225264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96270" name="Line 14"/>
            <p:cNvSpPr>
              <a:spLocks noChangeShapeType="1"/>
            </p:cNvSpPr>
            <p:nvPr/>
          </p:nvSpPr>
          <p:spPr bwMode="auto">
            <a:xfrm>
              <a:off x="2904396" y="2639284"/>
              <a:ext cx="0" cy="2251318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96269" name="Line 13"/>
            <p:cNvSpPr>
              <a:spLocks noChangeShapeType="1"/>
            </p:cNvSpPr>
            <p:nvPr/>
          </p:nvSpPr>
          <p:spPr bwMode="auto">
            <a:xfrm>
              <a:off x="5220393" y="2639284"/>
              <a:ext cx="0" cy="2251318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96268" name="Oval 12"/>
            <p:cNvSpPr>
              <a:spLocks noChangeArrowheads="1"/>
            </p:cNvSpPr>
            <p:nvPr/>
          </p:nvSpPr>
          <p:spPr bwMode="auto">
            <a:xfrm>
              <a:off x="4041870" y="4481392"/>
              <a:ext cx="75478" cy="7416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96267" name="Text Box 11"/>
            <p:cNvSpPr txBox="1">
              <a:spLocks noChangeArrowheads="1"/>
            </p:cNvSpPr>
            <p:nvPr/>
          </p:nvSpPr>
          <p:spPr bwMode="auto">
            <a:xfrm>
              <a:off x="4096161" y="4558201"/>
              <a:ext cx="238353" cy="2992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宋体" pitchFamily="2" charset="-122"/>
                  <a:cs typeface="Times New Roman" pitchFamily="18" charset="0"/>
                </a:rPr>
                <a:t>l</a:t>
              </a:r>
              <a:endPara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96266" name="Text Box 10"/>
            <p:cNvSpPr txBox="1">
              <a:spLocks noChangeArrowheads="1"/>
            </p:cNvSpPr>
            <p:nvPr/>
          </p:nvSpPr>
          <p:spPr bwMode="auto">
            <a:xfrm>
              <a:off x="4335838" y="2571744"/>
              <a:ext cx="331046" cy="30061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宋体" pitchFamily="2" charset="-122"/>
                  <a:cs typeface="Times New Roman" pitchFamily="18" charset="0"/>
                </a:rPr>
                <a:t>P</a:t>
              </a:r>
              <a:r>
                <a:rPr kumimoji="0" lang="en-US" altLang="zh-CN" sz="18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宋体" pitchFamily="2" charset="-122"/>
                  <a:cs typeface="Times New Roman" pitchFamily="18" charset="0"/>
                </a:rPr>
                <a:t>R</a:t>
              </a:r>
              <a:endPara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96265" name="Oval 9"/>
            <p:cNvSpPr>
              <a:spLocks noChangeArrowheads="1"/>
            </p:cNvSpPr>
            <p:nvPr/>
          </p:nvSpPr>
          <p:spPr bwMode="auto">
            <a:xfrm>
              <a:off x="2851429" y="4474770"/>
              <a:ext cx="75478" cy="7548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96264" name="Oval 8"/>
            <p:cNvSpPr>
              <a:spLocks noChangeArrowheads="1"/>
            </p:cNvSpPr>
            <p:nvPr/>
          </p:nvSpPr>
          <p:spPr bwMode="auto">
            <a:xfrm>
              <a:off x="5199206" y="3300112"/>
              <a:ext cx="75478" cy="7548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96263" name="Line 7"/>
            <p:cNvSpPr>
              <a:spLocks noChangeShapeType="1"/>
            </p:cNvSpPr>
            <p:nvPr/>
          </p:nvSpPr>
          <p:spPr bwMode="auto">
            <a:xfrm>
              <a:off x="4098810" y="2686959"/>
              <a:ext cx="23835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96262" name="Line 6"/>
            <p:cNvSpPr>
              <a:spLocks noChangeShapeType="1"/>
            </p:cNvSpPr>
            <p:nvPr/>
          </p:nvSpPr>
          <p:spPr bwMode="auto">
            <a:xfrm flipH="1">
              <a:off x="3822055" y="2820713"/>
              <a:ext cx="23967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96261" name="AutoShape 5"/>
            <p:cNvSpPr>
              <a:spLocks/>
            </p:cNvSpPr>
            <p:nvPr/>
          </p:nvSpPr>
          <p:spPr bwMode="auto">
            <a:xfrm>
              <a:off x="2660746" y="3376921"/>
              <a:ext cx="189358" cy="1125659"/>
            </a:xfrm>
            <a:prstGeom prst="leftBrace">
              <a:avLst>
                <a:gd name="adj1" fmla="val 49534"/>
                <a:gd name="adj2" fmla="val 50000"/>
              </a:avLst>
            </a:prstGeom>
            <a:noFill/>
            <a:ln w="19050">
              <a:solidFill>
                <a:srgbClr val="00B0F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96260" name="AutoShape 4"/>
            <p:cNvSpPr>
              <a:spLocks/>
            </p:cNvSpPr>
            <p:nvPr/>
          </p:nvSpPr>
          <p:spPr bwMode="auto">
            <a:xfrm rot="5400000">
              <a:off x="3400956" y="2681713"/>
              <a:ext cx="188051" cy="1125556"/>
            </a:xfrm>
            <a:prstGeom prst="leftBrace">
              <a:avLst>
                <a:gd name="adj1" fmla="val 49883"/>
                <a:gd name="adj2" fmla="val 50000"/>
              </a:avLst>
            </a:prstGeom>
            <a:noFill/>
            <a:ln w="19050">
              <a:solidFill>
                <a:srgbClr val="00B0F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96259" name="Text Box 3"/>
            <p:cNvSpPr txBox="1">
              <a:spLocks noChangeArrowheads="1"/>
            </p:cNvSpPr>
            <p:nvPr/>
          </p:nvSpPr>
          <p:spPr bwMode="auto">
            <a:xfrm>
              <a:off x="4595378" y="2893550"/>
              <a:ext cx="239677" cy="2992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宋体" pitchFamily="2" charset="-122"/>
                  <a:cs typeface="Times New Roman" pitchFamily="18" charset="0"/>
                </a:rPr>
                <a:t>d</a:t>
              </a:r>
              <a:endPara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96258" name="AutoShape 2"/>
            <p:cNvSpPr>
              <a:spLocks/>
            </p:cNvSpPr>
            <p:nvPr/>
          </p:nvSpPr>
          <p:spPr bwMode="auto">
            <a:xfrm rot="5400000">
              <a:off x="4563589" y="2681713"/>
              <a:ext cx="188051" cy="1125556"/>
            </a:xfrm>
            <a:prstGeom prst="leftBrace">
              <a:avLst>
                <a:gd name="adj1" fmla="val 49883"/>
                <a:gd name="adj2" fmla="val 50000"/>
              </a:avLst>
            </a:prstGeom>
            <a:noFill/>
            <a:ln w="19050">
              <a:solidFill>
                <a:srgbClr val="00B0F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25" name="Oval 31"/>
            <p:cNvSpPr>
              <a:spLocks noChangeArrowheads="1"/>
            </p:cNvSpPr>
            <p:nvPr/>
          </p:nvSpPr>
          <p:spPr bwMode="auto">
            <a:xfrm>
              <a:off x="3424962" y="4459276"/>
              <a:ext cx="144000" cy="1440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243720" y="4643446"/>
              <a:ext cx="64294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p1[</a:t>
              </a:r>
              <a:r>
                <a:rPr lang="en-US" altLang="zh-CN" sz="18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18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]</a:t>
              </a:r>
              <a:endParaRPr lang="zh-CN" altLang="en-US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142976" y="5429264"/>
            <a:ext cx="7429552" cy="887422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p1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中的点按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y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递增排序。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p1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中每个点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p1[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在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y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方向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距离内最多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7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个点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与它的距离小于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57356" y="71414"/>
            <a:ext cx="4214842" cy="1761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" name="下箭头 70"/>
          <p:cNvSpPr/>
          <p:nvPr/>
        </p:nvSpPr>
        <p:spPr>
          <a:xfrm>
            <a:off x="3571868" y="1500174"/>
            <a:ext cx="214314" cy="928694"/>
          </a:xfrm>
          <a:prstGeom prst="downArrow">
            <a:avLst/>
          </a:prstGeom>
          <a:ln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灯片编号占位符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26</a:t>
            </a:fld>
            <a:r>
              <a:rPr lang="en-US" altLang="zh-CN" smtClean="0"/>
              <a:t>/6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79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42844" y="500042"/>
            <a:ext cx="8786874" cy="452698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#define INF 0x3f3f3f3f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表示∞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</a:t>
            </a:r>
            <a:r>
              <a:rPr lang="en-US" altLang="zh-CN" sz="1800" smtClean="0">
                <a:solidFill>
                  <a:srgbClr val="FF33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cmpx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(Point a,Point b) 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用于按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递增排序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return a.x&lt;b.x;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12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</a:t>
            </a:r>
            <a:r>
              <a:rPr lang="en-US" altLang="zh-CN" sz="1800" smtClean="0">
                <a:solidFill>
                  <a:srgbClr val="FF33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cmpy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(Point a,Point b) 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用于按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y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递增排序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return a.y&lt;b.y;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12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double </a:t>
            </a:r>
            <a:r>
              <a:rPr lang="en-US" altLang="zh-CN" sz="1800" smtClean="0">
                <a:solidFill>
                  <a:srgbClr val="FF33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dis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(Point a,Point b) 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求两个点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和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之间的距离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return sqrt((a.x-b.x)*(a.x-b.x)+(a.y-b.y)*(a.y-b.y));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27</a:t>
            </a:fld>
            <a:r>
              <a:rPr lang="en-US" altLang="zh-CN" smtClean="0"/>
              <a:t>/6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79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42844" y="214290"/>
            <a:ext cx="8786874" cy="597609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double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mindistance1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(vector&lt;Point&gt;&amp;p,int l,int r)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被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mindistance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调用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    	if(l&gt;=r)			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区间中只有一个点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	return INF;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if(l+1==r) 		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区间中只有两个点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	return dis(p[l],p[r]);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int mid=(l+r)/2;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求中点位置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double d1=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mindistance1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(p,l,mid);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double d2=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mindistance1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(p,mid+1,r);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double d=min(d1,d2);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12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vector&lt;Point&gt; p1;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for(int i=l;i&lt;=r;i++) 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与中点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距离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&lt;d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的点</a:t>
            </a:r>
            <a:r>
              <a:rPr lang="zh-CN" altLang="en-US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  <a:sym typeface="Wingdings"/>
              </a:rPr>
              <a:t>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p1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	if(</a:t>
            </a:r>
            <a:r>
              <a:rPr lang="en-US" altLang="zh-CN" sz="18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fabs(p[i].x-p[mid].x)&lt;d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		p1.push_back(p[i]);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</a:t>
            </a:r>
            <a:r>
              <a:rPr lang="en-US" altLang="zh-CN" sz="18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sort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(p1.begin(),p1.end(),cmpy); 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//p1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中所有点按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y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递增排序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for(int i=0;i&lt;p1.size();i++)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两重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for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循环的时间为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O(n)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	for(int j=i+1,k=0;k&lt;7 &amp;&amp; j&lt;p1.size() &amp;&amp; 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p1[j].y-p1[i].y&lt;d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;j++,k++)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		d=min(d,dis(p1[i],p1[j]));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最多考察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p[i]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后面的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7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个点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return d;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28</a:t>
            </a:fld>
            <a:r>
              <a:rPr lang="en-US" altLang="zh-CN" smtClean="0"/>
              <a:t>/6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79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42844" y="500042"/>
            <a:ext cx="8786874" cy="188010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 defTabSz="360000"/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double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mindistance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(vector&lt;Point&gt;&amp;p)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求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中最近点对距离</a:t>
            </a:r>
          </a:p>
          <a:p>
            <a:pPr algn="l" defTabSz="360000"/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    	int n=p.size();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/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sort(p.begin(),p.end(),cmpx);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全部点按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zh-CN" altLang="en-US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递增排序</a:t>
            </a:r>
            <a:endParaRPr lang="en-US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/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return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mindistance1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(p,0,n-1);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/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2845354"/>
            <a:ext cx="5143536" cy="103460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6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T(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)=1				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当</a:t>
            </a:r>
            <a:r>
              <a:rPr lang="en-US" altLang="zh-CN" sz="1800" i="1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=1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T(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)=2T(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/2)+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1800" baseline="30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当</a:t>
            </a:r>
            <a:r>
              <a:rPr lang="en-US" altLang="zh-CN" sz="1800" i="1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&gt;1</a:t>
            </a:r>
            <a:endParaRPr lang="zh-CN" altLang="zh-CN" sz="180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5852" y="4416990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cs typeface="Times New Roman" pitchFamily="18" charset="0"/>
              </a:rPr>
              <a:t>T(</a:t>
            </a:r>
            <a:r>
              <a:rPr lang="en-US" altLang="zh-CN" sz="1800" i="1" smtClean="0">
                <a:solidFill>
                  <a:srgbClr val="0000FF"/>
                </a:solidFill>
                <a:cs typeface="Times New Roman" pitchFamily="18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cs typeface="Times New Roman" pitchFamily="18" charset="0"/>
              </a:rPr>
              <a:t>)=O(</a:t>
            </a:r>
            <a:r>
              <a:rPr lang="en-US" altLang="zh-CN" sz="1800" i="1" smtClean="0">
                <a:solidFill>
                  <a:srgbClr val="0000FF"/>
                </a:solidFill>
                <a:cs typeface="Times New Roman" pitchFamily="18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cs typeface="Times New Roman" pitchFamily="18" charset="0"/>
              </a:rPr>
              <a:t>log</a:t>
            </a:r>
            <a:r>
              <a:rPr lang="en-US" altLang="zh-CN" sz="1800" baseline="-25000" smtClean="0">
                <a:solidFill>
                  <a:srgbClr val="0000FF"/>
                </a:solidFill>
                <a:cs typeface="Times New Roman" pitchFamily="18" charset="0"/>
              </a:rPr>
              <a:t>2</a:t>
            </a:r>
            <a:r>
              <a:rPr lang="en-US" altLang="zh-CN" sz="1800" i="1" smtClean="0">
                <a:solidFill>
                  <a:srgbClr val="0000FF"/>
                </a:solidFill>
                <a:cs typeface="Times New Roman" pitchFamily="18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cs typeface="Times New Roman" pitchFamily="18" charset="0"/>
              </a:rPr>
              <a:t>)</a:t>
            </a:r>
            <a:endParaRPr lang="zh-CN" altLang="en-US" sz="18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下箭头 5"/>
          <p:cNvSpPr/>
          <p:nvPr/>
        </p:nvSpPr>
        <p:spPr>
          <a:xfrm>
            <a:off x="1928794" y="3916924"/>
            <a:ext cx="214314" cy="357190"/>
          </a:xfrm>
          <a:prstGeom prst="downArrow">
            <a:avLst/>
          </a:prstGeom>
          <a:ln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29</a:t>
            </a:fld>
            <a:r>
              <a:rPr lang="en-US" altLang="zh-CN" smtClean="0"/>
              <a:t>/6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57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2192849" y="3100317"/>
            <a:ext cx="4133682" cy="3254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a</a:t>
            </a:r>
            <a:r>
              <a:rPr kumimoji="0" lang="pt-BR" altLang="zh-CN" sz="1800" b="0" i="0" u="none" strike="noStrike" cap="none" normalizeH="0" baseline="-3000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low</a:t>
            </a: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 </a:t>
            </a:r>
            <a:r>
              <a:rPr kumimoji="0" lang="pt-BR" altLang="zh-CN" sz="1800" b="0" i="0" u="none" strike="noStrike" cap="none" normalizeH="0" baseline="-3000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   </a:t>
            </a: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Times New Roman" pitchFamily="18" charset="0"/>
              </a:rPr>
              <a:t>…</a:t>
            </a: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   </a:t>
            </a:r>
            <a:r>
              <a:rPr kumimoji="0" lang="pt-BR" altLang="zh-CN" sz="1800" i="1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ea typeface="仿宋" pitchFamily="49" charset="-122"/>
                <a:cs typeface="Times New Roman" pitchFamily="18" charset="0"/>
              </a:rPr>
              <a:t>a</a:t>
            </a:r>
            <a:r>
              <a:rPr kumimoji="0" lang="pt-BR" altLang="zh-CN" sz="1800" i="0" u="none" strike="noStrike" cap="none" normalizeH="0" baseline="-30000" smtClean="0">
                <a:ln>
                  <a:noFill/>
                </a:ln>
                <a:solidFill>
                  <a:srgbClr val="FF0000"/>
                </a:solidFill>
                <a:effectLst/>
                <a:ea typeface="仿宋" pitchFamily="49" charset="-122"/>
                <a:cs typeface="Times New Roman" pitchFamily="18" charset="0"/>
              </a:rPr>
              <a:t>mid</a:t>
            </a:r>
            <a:r>
              <a:rPr kumimoji="0" lang="pt-BR" altLang="zh-CN" sz="1800" b="0" i="0" u="none" strike="noStrike" cap="none" normalizeH="0" baseline="-3000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         </a:t>
            </a:r>
            <a:r>
              <a:rPr kumimoji="0" lang="pt-BR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a</a:t>
            </a:r>
            <a:r>
              <a:rPr kumimoji="0" lang="pt-BR" altLang="zh-CN" sz="1800" b="0" i="0" u="none" strike="noStrike" cap="none" normalizeH="0" baseline="-3000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mid+1   </a:t>
            </a: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Times New Roman" pitchFamily="18" charset="0"/>
              </a:rPr>
              <a:t>…</a:t>
            </a: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    </a:t>
            </a:r>
            <a:r>
              <a:rPr kumimoji="0" lang="pt-BR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a</a:t>
            </a:r>
            <a:r>
              <a:rPr kumimoji="0" lang="pt-BR" altLang="zh-CN" sz="1800" b="0" i="0" u="none" strike="noStrike" cap="none" normalizeH="0" baseline="-3000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high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2113147" y="2582774"/>
            <a:ext cx="1981736" cy="3254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ea typeface="仿宋" pitchFamily="49" charset="-122"/>
                <a:cs typeface="Times New Roman" pitchFamily="18" charset="0"/>
              </a:rPr>
              <a:t>maxLeftBorderSum</a:t>
            </a:r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>
            <a:off x="4224567" y="3045113"/>
            <a:ext cx="1351" cy="35883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4344795" y="2582774"/>
            <a:ext cx="2143841" cy="3254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ea typeface="仿宋" pitchFamily="49" charset="-122"/>
                <a:cs typeface="Times New Roman" pitchFamily="18" charset="0"/>
              </a:rPr>
              <a:t>maxRightBorderSum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4105690" y="2604625"/>
            <a:ext cx="244509" cy="32662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+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2300919" y="4357694"/>
            <a:ext cx="4771411" cy="93450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ea typeface="仿宋" pitchFamily="49" charset="-122"/>
                <a:cs typeface="Times New Roman" pitchFamily="18" charset="0"/>
              </a:rPr>
              <a:t>max3(maxLeftSum,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ea typeface="仿宋" pitchFamily="49" charset="-122"/>
                <a:cs typeface="Times New Roman" pitchFamily="18" charset="0"/>
              </a:rPr>
              <a:t>maxRightSum,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ea typeface="仿宋" pitchFamily="49" charset="-122"/>
                <a:cs typeface="Times New Roman" pitchFamily="18" charset="0"/>
              </a:rPr>
              <a:t>maxLeftBorderSum+maxRightBorderSum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)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1643042" y="571480"/>
            <a:ext cx="5611541" cy="1319161"/>
            <a:chOff x="1643042" y="571480"/>
            <a:chExt cx="5611541" cy="1319161"/>
          </a:xfrm>
        </p:grpSpPr>
        <p:sp>
          <p:nvSpPr>
            <p:cNvPr id="23571" name="Text Box 19"/>
            <p:cNvSpPr txBox="1">
              <a:spLocks noChangeArrowheads="1"/>
            </p:cNvSpPr>
            <p:nvPr/>
          </p:nvSpPr>
          <p:spPr bwMode="auto">
            <a:xfrm>
              <a:off x="1643042" y="595632"/>
              <a:ext cx="2420771" cy="32547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a</a:t>
              </a:r>
              <a:r>
                <a:rPr kumimoji="0" lang="pt-BR" altLang="zh-CN" sz="1800" b="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low</a:t>
              </a:r>
              <a:r>
                <a:rPr kumimoji="0" lang="pt-BR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   </a:t>
              </a:r>
              <a:r>
                <a:rPr kumimoji="0" lang="pt-BR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Times New Roman" pitchFamily="18" charset="0"/>
                </a:rPr>
                <a:t>…</a:t>
              </a:r>
              <a:r>
                <a:rPr kumimoji="0" lang="pt-BR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   </a:t>
              </a:r>
              <a:r>
                <a:rPr kumimoji="0" lang="pt-BR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a</a:t>
              </a:r>
              <a:r>
                <a:rPr kumimoji="0" lang="pt-BR" altLang="zh-CN" sz="1800" b="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i</a:t>
              </a:r>
              <a:r>
                <a:rPr kumimoji="0" lang="pt-BR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   </a:t>
              </a:r>
              <a:r>
                <a:rPr kumimoji="0" lang="pt-BR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Times New Roman" pitchFamily="18" charset="0"/>
                </a:rPr>
                <a:t>…</a:t>
              </a:r>
              <a:r>
                <a:rPr kumimoji="0" lang="pt-BR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   </a:t>
              </a:r>
              <a:r>
                <a:rPr kumimoji="0" lang="pt-BR" altLang="zh-CN" sz="1800" i="1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ea typeface="仿宋" pitchFamily="49" charset="-122"/>
                  <a:cs typeface="Times New Roman" pitchFamily="18" charset="0"/>
                </a:rPr>
                <a:t>a</a:t>
              </a:r>
              <a:r>
                <a:rPr kumimoji="0" lang="pt-BR" altLang="zh-CN" sz="1800" i="0" u="none" strike="noStrike" cap="none" normalizeH="0" baseline="-30000" smtClean="0">
                  <a:ln>
                    <a:noFill/>
                  </a:ln>
                  <a:solidFill>
                    <a:srgbClr val="FF0000"/>
                  </a:solidFill>
                  <a:effectLst/>
                  <a:ea typeface="仿宋" pitchFamily="49" charset="-122"/>
                  <a:cs typeface="Times New Roman" pitchFamily="18" charset="0"/>
                </a:rPr>
                <a:t>mid</a:t>
              </a:r>
              <a:endParaRPr kumimoji="0" lang="pt-BR" altLang="zh-CN" sz="18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23570" name="Text Box 18"/>
            <p:cNvSpPr txBox="1">
              <a:spLocks noChangeArrowheads="1"/>
            </p:cNvSpPr>
            <p:nvPr/>
          </p:nvSpPr>
          <p:spPr bwMode="auto">
            <a:xfrm>
              <a:off x="4306970" y="571480"/>
              <a:ext cx="2947613" cy="32547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a</a:t>
              </a:r>
              <a:r>
                <a:rPr kumimoji="0" lang="en-US" altLang="zh-CN" sz="1800" b="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mid+1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   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Times New Roman" pitchFamily="18" charset="0"/>
                </a:rPr>
                <a:t>…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   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a</a:t>
              </a:r>
              <a:r>
                <a:rPr kumimoji="0" lang="en-US" altLang="zh-CN" sz="1800" b="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j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   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…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   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a</a:t>
              </a:r>
              <a:r>
                <a:rPr kumimoji="0" lang="en-US" altLang="zh-CN" sz="1800" b="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high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23569" name="Line 17"/>
            <p:cNvSpPr>
              <a:spLocks noChangeShapeType="1"/>
            </p:cNvSpPr>
            <p:nvPr/>
          </p:nvSpPr>
          <p:spPr bwMode="auto">
            <a:xfrm>
              <a:off x="4256988" y="585281"/>
              <a:ext cx="1351" cy="3588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23568" name="AutoShape 16"/>
            <p:cNvSpPr>
              <a:spLocks/>
            </p:cNvSpPr>
            <p:nvPr/>
          </p:nvSpPr>
          <p:spPr bwMode="auto">
            <a:xfrm rot="16200000">
              <a:off x="2779775" y="-152351"/>
              <a:ext cx="162164" cy="2373490"/>
            </a:xfrm>
            <a:prstGeom prst="leftBrace">
              <a:avLst>
                <a:gd name="adj1" fmla="val 103842"/>
                <a:gd name="adj2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23567" name="Text Box 15"/>
            <p:cNvSpPr txBox="1">
              <a:spLocks noChangeArrowheads="1"/>
            </p:cNvSpPr>
            <p:nvPr/>
          </p:nvSpPr>
          <p:spPr bwMode="auto">
            <a:xfrm>
              <a:off x="2138814" y="1152279"/>
              <a:ext cx="1458947" cy="32547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maxLeftSum</a:t>
              </a:r>
            </a:p>
          </p:txBody>
        </p:sp>
        <p:sp>
          <p:nvSpPr>
            <p:cNvPr id="23566" name="AutoShape 14"/>
            <p:cNvSpPr>
              <a:spLocks/>
            </p:cNvSpPr>
            <p:nvPr/>
          </p:nvSpPr>
          <p:spPr bwMode="auto">
            <a:xfrm rot="16200000">
              <a:off x="5681558" y="-244274"/>
              <a:ext cx="163314" cy="2604490"/>
            </a:xfrm>
            <a:prstGeom prst="leftBrace">
              <a:avLst>
                <a:gd name="adj1" fmla="val 113146"/>
                <a:gd name="adj2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23565" name="Text Box 13"/>
            <p:cNvSpPr txBox="1">
              <a:spLocks noChangeArrowheads="1"/>
            </p:cNvSpPr>
            <p:nvPr/>
          </p:nvSpPr>
          <p:spPr bwMode="auto">
            <a:xfrm>
              <a:off x="5126953" y="1129277"/>
              <a:ext cx="1458947" cy="32547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maxRightSum</a:t>
              </a:r>
            </a:p>
          </p:txBody>
        </p:sp>
        <p:sp>
          <p:nvSpPr>
            <p:cNvPr id="23558" name="Text Box 6"/>
            <p:cNvSpPr txBox="1">
              <a:spLocks noChangeArrowheads="1"/>
            </p:cNvSpPr>
            <p:nvPr/>
          </p:nvSpPr>
          <p:spPr bwMode="auto">
            <a:xfrm>
              <a:off x="2306322" y="1565164"/>
              <a:ext cx="4619998" cy="32547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（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a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）递归求出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maxLeftSum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和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maxRightSum</a:t>
              </a:r>
            </a:p>
          </p:txBody>
        </p:sp>
      </p:grp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1826761" y="3661565"/>
            <a:ext cx="5348120" cy="3254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（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b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）求出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ea typeface="仿宋" pitchFamily="49" charset="-122"/>
                <a:cs typeface="Times New Roman" pitchFamily="18" charset="0"/>
              </a:rPr>
              <a:t>maxLeftBorderSum+maxRightBorderSum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2322533" y="5388388"/>
            <a:ext cx="4619998" cy="32662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（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c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）求出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a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序列中最大连续子序列的和</a:t>
            </a:r>
          </a:p>
        </p:txBody>
      </p:sp>
      <p:sp>
        <p:nvSpPr>
          <p:cNvPr id="23555" name="AutoShape 3"/>
          <p:cNvSpPr>
            <a:spLocks noChangeShapeType="1"/>
          </p:cNvSpPr>
          <p:nvPr/>
        </p:nvSpPr>
        <p:spPr bwMode="auto">
          <a:xfrm flipV="1">
            <a:off x="4447462" y="2988758"/>
            <a:ext cx="1148245" cy="1150"/>
          </a:xfrm>
          <a:prstGeom prst="straightConnector1">
            <a:avLst/>
          </a:prstGeom>
          <a:noFill/>
          <a:ln w="28575">
            <a:solidFill>
              <a:srgbClr val="FF00FF"/>
            </a:solidFill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23554" name="AutoShape 2"/>
          <p:cNvSpPr>
            <a:spLocks noChangeShapeType="1"/>
          </p:cNvSpPr>
          <p:nvPr/>
        </p:nvSpPr>
        <p:spPr bwMode="auto">
          <a:xfrm flipH="1">
            <a:off x="2830462" y="3015210"/>
            <a:ext cx="918596" cy="1150"/>
          </a:xfrm>
          <a:prstGeom prst="straightConnector1">
            <a:avLst/>
          </a:prstGeom>
          <a:noFill/>
          <a:ln w="28575">
            <a:solidFill>
              <a:srgbClr val="FF00FF"/>
            </a:solidFill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0034" y="599998"/>
            <a:ext cx="500066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b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</a:t>
            </a:r>
            <a:endParaRPr lang="zh-CN" altLang="en-US" sz="2000" b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</a:t>
            </a:fld>
            <a:r>
              <a:rPr lang="en-US" altLang="zh-CN" smtClean="0"/>
              <a:t>/52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79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7158" y="428604"/>
            <a:ext cx="7215238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solidFill>
                  <a:schemeClr val="bg1"/>
                </a:solidFill>
                <a:ea typeface="微软雅黑" pitchFamily="34" charset="-122"/>
              </a:rPr>
              <a:t>4.4.5  </a:t>
            </a:r>
            <a:r>
              <a:rPr lang="zh-CN" altLang="zh-CN" smtClean="0">
                <a:ea typeface="微软雅黑" pitchFamily="34" charset="-122"/>
              </a:rPr>
              <a:t>实战—求两组点之间的最近点对（</a:t>
            </a:r>
            <a:r>
              <a:rPr lang="pt-BR" altLang="zh-CN" smtClean="0">
                <a:ea typeface="微软雅黑" pitchFamily="34" charset="-122"/>
              </a:rPr>
              <a:t>POJ3714</a:t>
            </a:r>
            <a:r>
              <a:rPr lang="zh-CN" altLang="zh-CN" smtClean="0">
                <a:ea typeface="微软雅黑" pitchFamily="34" charset="-122"/>
              </a:rPr>
              <a:t>）</a:t>
            </a:r>
            <a:endParaRPr lang="en-US" altLang="zh-CN" smtClean="0"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596" y="1428736"/>
            <a:ext cx="8215370" cy="3862596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zh-CN" alt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问题描述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给定二维空间中的若干个点，分为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两组，均包含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个点，求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中直线距离最近的两个点的距离。</a:t>
            </a:r>
          </a:p>
          <a:p>
            <a:pPr algn="l">
              <a:lnSpc>
                <a:spcPts val="3000"/>
              </a:lnSpc>
            </a:pP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输入格式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：第一行是一个整数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T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，表示测试用例的数量。每个测试用例都以整数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开头（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10^5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），接下来的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对整数描述了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中每个点的位置，每对整数由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</a:t>
            </a:r>
            <a:r>
              <a:rPr lang="zh-CN" altLang="zh-CN" sz="2000" smtClean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10^9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）组成，表示一个点的位置。接下来的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N 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对整数描述了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中每个点的位置，输入方式与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中点相同。</a:t>
            </a:r>
          </a:p>
          <a:p>
            <a:pPr algn="l">
              <a:lnSpc>
                <a:spcPts val="3000"/>
              </a:lnSpc>
            </a:pP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输出格式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：对于每个测试用例，在一行中输出精度为三位小数的最小距离。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30</a:t>
            </a:fld>
            <a:r>
              <a:rPr lang="en-US" altLang="zh-CN" smtClean="0"/>
              <a:t>/52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79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7158" y="571480"/>
            <a:ext cx="8072494" cy="4693593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输入样例：</a:t>
            </a:r>
          </a:p>
          <a:p>
            <a:pPr algn="l">
              <a:lnSpc>
                <a:spcPct val="1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4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0 0 0 1 1 0 1 1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2 2 2 3 3 2 3 3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4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0 0 0 0 0 0 0 0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0 0 0 0 0 0 0 0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ct val="100000"/>
              </a:lnSpc>
            </a:pP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输出样例：</a:t>
            </a:r>
          </a:p>
          <a:p>
            <a:pPr algn="l">
              <a:lnSpc>
                <a:spcPct val="1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1.414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0.000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31</a:t>
            </a:fld>
            <a:r>
              <a:rPr lang="en-US" altLang="zh-CN" smtClean="0"/>
              <a:t>/52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79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71472" y="357166"/>
            <a:ext cx="500066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b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</a:t>
            </a:r>
            <a:endParaRPr lang="zh-CN" altLang="en-US" sz="2000" b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1000108"/>
            <a:ext cx="8143932" cy="4298613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采用求最近点对距离的分治法思路，需要做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如下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修改：</a:t>
            </a:r>
          </a:p>
          <a:p>
            <a:pPr marL="457200" indent="-457200" algn="l">
              <a:lnSpc>
                <a:spcPts val="28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由于题目给出了最多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点数，采用数组存放点集。</a:t>
            </a:r>
          </a:p>
          <a:p>
            <a:pPr marL="457200" indent="-457200" algn="l">
              <a:lnSpc>
                <a:spcPts val="28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尽管每个点的坐标为整数，但整数的最大值可达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10^9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，为此改为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double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类型存放点的坐标。</a:t>
            </a:r>
          </a:p>
          <a:p>
            <a:pPr marL="457200" indent="-457200" algn="l">
              <a:lnSpc>
                <a:spcPts val="28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全部点有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个，分为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两组，题目不是求这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个点中的最近点对距离，而是求最近点对（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）的距离，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∈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∈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为此每个点增加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flag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成员，值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'A'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表示属于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组的点，值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'B'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表示属于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组的点，在求两个点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的距离时，当它们的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flag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值不同则按常规方法求距离，当它们的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flag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值相同时认为距离为∞，这样就将求两组点之间的最近点对转换为求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个点集中最近点对距离了。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32</a:t>
            </a:fld>
            <a:r>
              <a:rPr lang="en-US" altLang="zh-CN" smtClean="0"/>
              <a:t>/52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79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2844" y="500042"/>
            <a:ext cx="8786874" cy="384987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 defTabSz="360000"/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#include&lt;iostream&gt;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/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#include&lt;algorithm&gt;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/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#include&lt;cmath&gt;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/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using namespace std;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/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#define INF 0x3f3f3f3f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/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#define MAXN 200005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spcBef>
                <a:spcPts val="24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struct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Point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点的类型</a:t>
            </a:r>
          </a:p>
          <a:p>
            <a:pPr algn="l" defTabSz="360000"/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    	double x,y;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/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	char flag;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//'A'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表示属于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组的点，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'B'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表示属于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组的点</a:t>
            </a:r>
          </a:p>
          <a:p>
            <a:pPr algn="l" defTabSz="360000"/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 p[MAXN],p1[MAXN];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33</a:t>
            </a:fld>
            <a:r>
              <a:rPr lang="en-US" altLang="zh-CN" smtClean="0"/>
              <a:t>/52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79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2844" y="500042"/>
            <a:ext cx="8786874" cy="452698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cmpx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(Point a,Point b)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用于按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递增排序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return a.x&lt;b.x;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12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cmpy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(Point a,Point b)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用于按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y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递增排序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return a.y&lt;b.y;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12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double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dis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(Point a,Point b)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求两个点之间的距离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    	if(a.flag!=b.flag) 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不同组的点之间求距离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	return sqrt((a.x-b.x)*(a.x-b.x)+(a.y-b.y)*(a.y-b.y));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return INF; 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同组中点之间距离为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INF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34</a:t>
            </a:fld>
            <a:r>
              <a:rPr lang="en-US" altLang="zh-CN" smtClean="0"/>
              <a:t>/52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79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2844" y="285728"/>
            <a:ext cx="8786874" cy="597609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double </a:t>
            </a:r>
            <a:r>
              <a:rPr lang="en-US" altLang="zh-CN" sz="1800" smtClean="0">
                <a:solidFill>
                  <a:srgbClr val="FF33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mindistance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(int l,int r) 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求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p[l..r]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中不同组点之间的最小距离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    	if(l&gt;=r)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区间中只有一个点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	return INF;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if(l+1==r) 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区间中只有两个点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	return dis(p[l],p[r]);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int mid=(l+r)/2; 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求中点位置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double d1=</a:t>
            </a:r>
            <a:r>
              <a:rPr lang="en-US" altLang="zh-CN" sz="1800" smtClean="0">
                <a:solidFill>
                  <a:srgbClr val="FF33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mindistance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(l,mid);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double d2=</a:t>
            </a:r>
            <a:r>
              <a:rPr lang="en-US" altLang="zh-CN" sz="1800" smtClean="0">
                <a:solidFill>
                  <a:srgbClr val="FF33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mindistance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(mid+1,r);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double d=min(d1,d2);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12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int cnt=0;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for(int i=l;i&lt;=r;i++) 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与中点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方向距离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&lt;d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的点存放在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p1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	if(fabs(p[i].x-p[mid].x)&lt;d)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		p1[cnt++]=p[i];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</a:t>
            </a:r>
            <a:r>
              <a:rPr lang="en-US" altLang="zh-CN" sz="1800" smtClean="0">
                <a:solidFill>
                  <a:srgbClr val="FF33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sort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(p1,p1+cnt,cmpy); 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//p1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中所有点按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y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递增排序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for(int i=0;i&lt;cnt;i++)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	for(int j=i+1,k=0;k&lt;7 &amp;&amp; j&lt;cnt &amp;&amp; p1[j].y-p1[i].y&lt;d;j++,k++)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		d=min(d,dis(p1[i],p1[j]));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return d;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35</a:t>
            </a:fld>
            <a:r>
              <a:rPr lang="en-US" altLang="zh-CN" smtClean="0"/>
              <a:t>/52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79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2844" y="500042"/>
            <a:ext cx="8786874" cy="503314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 defTabSz="360000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main()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    	int t,n;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	scanf("%d",&amp;t);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	while(t--)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	{    	scanf("%d",&amp;n);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	for(int i=0;i&lt;n;i++)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输入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集合的点</a:t>
            </a:r>
          </a:p>
          <a:p>
            <a:pPr algn="l" defTabSz="360000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		scanf("%lf%lf",&amp;p[i].x,&amp;p[i].y),p[i].flag='A';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	for(int i=n;i&lt;2*n;i++)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输入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集合的点</a:t>
            </a:r>
          </a:p>
          <a:p>
            <a:pPr algn="l" defTabSz="360000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		scanf("%lf%lf",&amp;p[i].x,&amp;p[i].y),p[i].flag='B';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	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sort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(p,p+2*n,cmpx);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全部点按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递增排序</a:t>
            </a:r>
          </a:p>
          <a:p>
            <a:pPr algn="l" defTabSz="360000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	printf("%.3f\n",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mindistance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(0,2*n-1));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return 0;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36</a:t>
            </a:fld>
            <a:r>
              <a:rPr lang="en-US" altLang="zh-CN" smtClean="0"/>
              <a:t>/52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79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5720" y="1500174"/>
            <a:ext cx="2786082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ea typeface="微软雅黑" pitchFamily="34" charset="-122"/>
              </a:rPr>
              <a:t>4.5.1  </a:t>
            </a:r>
            <a:r>
              <a:rPr lang="zh-CN" altLang="en-US" smtClean="0">
                <a:ea typeface="微软雅黑" pitchFamily="34" charset="-122"/>
              </a:rPr>
              <a:t>求</a:t>
            </a:r>
            <a:r>
              <a:rPr lang="en-US" altLang="zh-CN" smtClean="0">
                <a:ea typeface="微软雅黑" pitchFamily="34" charset="-122"/>
              </a:rPr>
              <a:t>x</a:t>
            </a:r>
            <a:r>
              <a:rPr lang="en-US" altLang="zh-CN" baseline="30000" smtClean="0">
                <a:ea typeface="微软雅黑" pitchFamily="34" charset="-122"/>
              </a:rPr>
              <a:t>n</a:t>
            </a:r>
            <a:r>
              <a:rPr lang="zh-CN" altLang="en-US" smtClean="0">
                <a:ea typeface="微软雅黑" pitchFamily="34" charset="-122"/>
              </a:rPr>
              <a:t>问题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2714612" y="500042"/>
            <a:ext cx="3429024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4.5 </a:t>
            </a:r>
            <a:r>
              <a:rPr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求</a:t>
            </a:r>
            <a:r>
              <a:rPr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x</a:t>
            </a:r>
            <a:r>
              <a:rPr lang="en-US" altLang="zh-CN" sz="2800" spc="50" baseline="3000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n</a:t>
            </a:r>
            <a:r>
              <a:rPr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和</a:t>
            </a:r>
            <a:r>
              <a:rPr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A</a:t>
            </a:r>
            <a:r>
              <a:rPr lang="en-US" altLang="zh-CN" sz="2800" spc="50" baseline="3000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n</a:t>
            </a:r>
            <a:r>
              <a:rPr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问题</a:t>
            </a:r>
            <a:endParaRPr lang="zh-CN" altLang="en-US" sz="28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2500306"/>
            <a:ext cx="7500990" cy="1090143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计算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sz="2000" i="1" baseline="30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，其中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是实数，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为大于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的整数。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例如，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2.0</a:t>
            </a:r>
            <a:r>
              <a:rPr lang="en-US" altLang="zh-CN" sz="2000" baseline="30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=4.0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3.0</a:t>
            </a:r>
            <a:r>
              <a:rPr lang="en-US" altLang="zh-CN" sz="2000" baseline="30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=27.0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37</a:t>
            </a:fld>
            <a:r>
              <a:rPr lang="en-US" altLang="zh-CN" smtClean="0"/>
              <a:t>/52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79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14414" y="1071546"/>
            <a:ext cx="6929486" cy="2547841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 defTabSz="360000">
              <a:lnSpc>
                <a:spcPts val="2800"/>
              </a:lnSpc>
              <a:spcBef>
                <a:spcPts val="120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采用分治法，设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)=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en-US" altLang="zh-CN" sz="2000" i="1" baseline="30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，其分治策略如下：</a:t>
            </a:r>
          </a:p>
          <a:p>
            <a:pPr algn="l" defTabSz="360000">
              <a:lnSpc>
                <a:spcPts val="2800"/>
              </a:lnSpc>
              <a:spcBef>
                <a:spcPts val="120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① </a:t>
            </a: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分解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，将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en-US" altLang="zh-CN" sz="2000" i="1" baseline="30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分解为两个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en-US" altLang="zh-CN" sz="2000" i="1" baseline="30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2000" baseline="30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</a:p>
          <a:p>
            <a:pPr algn="l" defTabSz="360000">
              <a:lnSpc>
                <a:spcPts val="2800"/>
              </a:lnSpc>
              <a:spcBef>
                <a:spcPts val="120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② </a:t>
            </a: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求解子问题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，求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/2)=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en-US" altLang="zh-CN" sz="2000" i="1" baseline="30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2000" baseline="30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</a:p>
          <a:p>
            <a:pPr algn="l" defTabSz="360000">
              <a:lnSpc>
                <a:spcPts val="2800"/>
              </a:lnSpc>
              <a:spcBef>
                <a:spcPts val="120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③ </a:t>
            </a: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合并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，当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为偶数时，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)=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f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/2)*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f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/2)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；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				 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当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为奇数时，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)=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f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/2)*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f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/2)*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0034" y="2071678"/>
            <a:ext cx="500066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b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</a:t>
            </a:r>
            <a:endParaRPr lang="zh-CN" altLang="en-US" sz="2000" b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38</a:t>
            </a:fld>
            <a:r>
              <a:rPr lang="en-US" altLang="zh-CN" smtClean="0"/>
              <a:t>/52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79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2844" y="1071546"/>
            <a:ext cx="8786874" cy="406531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double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pow1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(double x,int n)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递归快速幂方法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    	if(n==1)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	return x;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else if(n%2==0) 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//n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为偶数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{	double f=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pow1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(x,n/2);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	return f*f;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else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//n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为奇数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{    	double f=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pow1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(x,n/2);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	return f*f*x;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158" y="357166"/>
            <a:ext cx="1928826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递归实现</a:t>
            </a:r>
            <a:r>
              <a:rPr lang="zh-CN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endParaRPr lang="zh-CN" altLang="zh-CN" sz="20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39</a:t>
            </a:fld>
            <a:r>
              <a:rPr lang="en-US" altLang="zh-CN" smtClean="0"/>
              <a:t>/52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579" name="Rectangle 5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577" name="Text Box 49"/>
          <p:cNvSpPr txBox="1">
            <a:spLocks noChangeArrowheads="1"/>
          </p:cNvSpPr>
          <p:nvPr/>
        </p:nvSpPr>
        <p:spPr bwMode="auto">
          <a:xfrm>
            <a:off x="1256153" y="5089187"/>
            <a:ext cx="2357454" cy="25202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ea typeface="仿宋" pitchFamily="49" charset="-122"/>
                <a:cs typeface="Times New Roman" pitchFamily="18" charset="0"/>
              </a:rPr>
              <a:t>maxLeftBorderSum=7</a:t>
            </a:r>
          </a:p>
        </p:txBody>
      </p:sp>
      <p:sp>
        <p:nvSpPr>
          <p:cNvPr id="22576" name="Text Box 48"/>
          <p:cNvSpPr txBox="1">
            <a:spLocks noChangeArrowheads="1"/>
          </p:cNvSpPr>
          <p:nvPr/>
        </p:nvSpPr>
        <p:spPr bwMode="auto">
          <a:xfrm>
            <a:off x="1660296" y="970815"/>
            <a:ext cx="388261" cy="33802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-2</a:t>
            </a:r>
          </a:p>
        </p:txBody>
      </p:sp>
      <p:sp>
        <p:nvSpPr>
          <p:cNvPr id="22575" name="Text Box 47"/>
          <p:cNvSpPr txBox="1">
            <a:spLocks noChangeArrowheads="1"/>
          </p:cNvSpPr>
          <p:nvPr/>
        </p:nvSpPr>
        <p:spPr bwMode="auto">
          <a:xfrm>
            <a:off x="1708314" y="666237"/>
            <a:ext cx="293596" cy="25560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仿宋" pitchFamily="49" charset="-122"/>
                <a:cs typeface="Times New Roman" pitchFamily="18" charset="0"/>
              </a:rPr>
              <a:t>0</a:t>
            </a:r>
          </a:p>
        </p:txBody>
      </p:sp>
      <p:sp>
        <p:nvSpPr>
          <p:cNvPr id="22574" name="Text Box 46"/>
          <p:cNvSpPr txBox="1">
            <a:spLocks noChangeArrowheads="1"/>
          </p:cNvSpPr>
          <p:nvPr/>
        </p:nvSpPr>
        <p:spPr bwMode="auto">
          <a:xfrm>
            <a:off x="2384683" y="970815"/>
            <a:ext cx="388261" cy="33802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11</a:t>
            </a:r>
          </a:p>
        </p:txBody>
      </p:sp>
      <p:sp>
        <p:nvSpPr>
          <p:cNvPr id="22573" name="Text Box 45"/>
          <p:cNvSpPr txBox="1">
            <a:spLocks noChangeArrowheads="1"/>
          </p:cNvSpPr>
          <p:nvPr/>
        </p:nvSpPr>
        <p:spPr bwMode="auto">
          <a:xfrm>
            <a:off x="2432701" y="666237"/>
            <a:ext cx="293596" cy="25560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仿宋" pitchFamily="49" charset="-122"/>
                <a:cs typeface="Times New Roman" pitchFamily="18" charset="0"/>
              </a:rPr>
              <a:t>1</a:t>
            </a:r>
          </a:p>
        </p:txBody>
      </p:sp>
      <p:sp>
        <p:nvSpPr>
          <p:cNvPr id="22572" name="Text Box 44"/>
          <p:cNvSpPr txBox="1">
            <a:spLocks noChangeArrowheads="1"/>
          </p:cNvSpPr>
          <p:nvPr/>
        </p:nvSpPr>
        <p:spPr bwMode="auto">
          <a:xfrm>
            <a:off x="3076143" y="970815"/>
            <a:ext cx="388261" cy="33802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-4</a:t>
            </a:r>
          </a:p>
        </p:txBody>
      </p:sp>
      <p:sp>
        <p:nvSpPr>
          <p:cNvPr id="22571" name="Text Box 43"/>
          <p:cNvSpPr txBox="1">
            <a:spLocks noChangeArrowheads="1"/>
          </p:cNvSpPr>
          <p:nvPr/>
        </p:nvSpPr>
        <p:spPr bwMode="auto">
          <a:xfrm>
            <a:off x="3124161" y="666237"/>
            <a:ext cx="293596" cy="25560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仿宋" pitchFamily="49" charset="-122"/>
                <a:cs typeface="Times New Roman" pitchFamily="18" charset="0"/>
              </a:rPr>
              <a:t>2</a:t>
            </a:r>
          </a:p>
        </p:txBody>
      </p:sp>
      <p:sp>
        <p:nvSpPr>
          <p:cNvPr id="22570" name="Text Box 42"/>
          <p:cNvSpPr txBox="1">
            <a:spLocks noChangeArrowheads="1"/>
          </p:cNvSpPr>
          <p:nvPr/>
        </p:nvSpPr>
        <p:spPr bwMode="auto">
          <a:xfrm>
            <a:off x="3718214" y="970815"/>
            <a:ext cx="388261" cy="33802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13</a:t>
            </a:r>
          </a:p>
        </p:txBody>
      </p:sp>
      <p:sp>
        <p:nvSpPr>
          <p:cNvPr id="22569" name="Text Box 41"/>
          <p:cNvSpPr txBox="1">
            <a:spLocks noChangeArrowheads="1"/>
          </p:cNvSpPr>
          <p:nvPr/>
        </p:nvSpPr>
        <p:spPr bwMode="auto">
          <a:xfrm>
            <a:off x="3766232" y="666237"/>
            <a:ext cx="293596" cy="25560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仿宋" pitchFamily="49" charset="-122"/>
                <a:cs typeface="Times New Roman" pitchFamily="18" charset="0"/>
              </a:rPr>
              <a:t>3</a:t>
            </a:r>
          </a:p>
        </p:txBody>
      </p:sp>
      <p:sp>
        <p:nvSpPr>
          <p:cNvPr id="22568" name="Text Box 40"/>
          <p:cNvSpPr txBox="1">
            <a:spLocks noChangeArrowheads="1"/>
          </p:cNvSpPr>
          <p:nvPr/>
        </p:nvSpPr>
        <p:spPr bwMode="auto">
          <a:xfrm>
            <a:off x="4343821" y="970815"/>
            <a:ext cx="388261" cy="33802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-5</a:t>
            </a:r>
          </a:p>
        </p:txBody>
      </p:sp>
      <p:sp>
        <p:nvSpPr>
          <p:cNvPr id="22567" name="Text Box 39"/>
          <p:cNvSpPr txBox="1">
            <a:spLocks noChangeArrowheads="1"/>
          </p:cNvSpPr>
          <p:nvPr/>
        </p:nvSpPr>
        <p:spPr bwMode="auto">
          <a:xfrm>
            <a:off x="4391839" y="666237"/>
            <a:ext cx="293596" cy="25560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仿宋" pitchFamily="49" charset="-122"/>
                <a:cs typeface="Times New Roman" pitchFamily="18" charset="0"/>
              </a:rPr>
              <a:t>4</a:t>
            </a:r>
          </a:p>
        </p:txBody>
      </p:sp>
      <p:sp>
        <p:nvSpPr>
          <p:cNvPr id="22566" name="Text Box 38"/>
          <p:cNvSpPr txBox="1">
            <a:spLocks noChangeArrowheads="1"/>
          </p:cNvSpPr>
          <p:nvPr/>
        </p:nvSpPr>
        <p:spPr bwMode="auto">
          <a:xfrm>
            <a:off x="5035281" y="970815"/>
            <a:ext cx="388261" cy="33802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-2</a:t>
            </a:r>
          </a:p>
        </p:txBody>
      </p:sp>
      <p:sp>
        <p:nvSpPr>
          <p:cNvPr id="22565" name="Text Box 37"/>
          <p:cNvSpPr txBox="1">
            <a:spLocks noChangeArrowheads="1"/>
          </p:cNvSpPr>
          <p:nvPr/>
        </p:nvSpPr>
        <p:spPr bwMode="auto">
          <a:xfrm>
            <a:off x="5083299" y="666237"/>
            <a:ext cx="293596" cy="25560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仿宋" pitchFamily="49" charset="-122"/>
                <a:cs typeface="Times New Roman" pitchFamily="18" charset="0"/>
              </a:rPr>
              <a:t>5</a:t>
            </a:r>
          </a:p>
        </p:txBody>
      </p:sp>
      <p:sp>
        <p:nvSpPr>
          <p:cNvPr id="22564" name="Text Box 36"/>
          <p:cNvSpPr txBox="1">
            <a:spLocks noChangeArrowheads="1"/>
          </p:cNvSpPr>
          <p:nvPr/>
        </p:nvSpPr>
        <p:spPr bwMode="auto">
          <a:xfrm>
            <a:off x="3089863" y="71414"/>
            <a:ext cx="392376" cy="2544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mid</a:t>
            </a:r>
          </a:p>
        </p:txBody>
      </p:sp>
      <p:sp>
        <p:nvSpPr>
          <p:cNvPr id="22563" name="AutoShape 35"/>
          <p:cNvSpPr>
            <a:spLocks noChangeShapeType="1"/>
          </p:cNvSpPr>
          <p:nvPr/>
        </p:nvSpPr>
        <p:spPr bwMode="auto">
          <a:xfrm>
            <a:off x="3265472" y="365242"/>
            <a:ext cx="1372" cy="27352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22562" name="AutoShape 34"/>
          <p:cNvSpPr>
            <a:spLocks/>
          </p:cNvSpPr>
          <p:nvPr/>
        </p:nvSpPr>
        <p:spPr bwMode="auto">
          <a:xfrm rot="16200000">
            <a:off x="2421982" y="802641"/>
            <a:ext cx="169608" cy="1399384"/>
          </a:xfrm>
          <a:prstGeom prst="leftBrace">
            <a:avLst>
              <a:gd name="adj1" fmla="val 59859"/>
              <a:gd name="adj2" fmla="val 50000"/>
            </a:avLst>
          </a:prstGeom>
          <a:noFill/>
          <a:ln w="19050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22561" name="AutoShape 33"/>
          <p:cNvSpPr>
            <a:spLocks/>
          </p:cNvSpPr>
          <p:nvPr/>
        </p:nvSpPr>
        <p:spPr bwMode="auto">
          <a:xfrm rot="16200000">
            <a:off x="4456577" y="791891"/>
            <a:ext cx="169608" cy="1399384"/>
          </a:xfrm>
          <a:prstGeom prst="leftBrace">
            <a:avLst>
              <a:gd name="adj1" fmla="val 59859"/>
              <a:gd name="adj2" fmla="val 50000"/>
            </a:avLst>
          </a:prstGeom>
          <a:noFill/>
          <a:ln w="19050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22560" name="Text Box 32"/>
          <p:cNvSpPr txBox="1">
            <a:spLocks noChangeArrowheads="1"/>
          </p:cNvSpPr>
          <p:nvPr/>
        </p:nvSpPr>
        <p:spPr bwMode="auto">
          <a:xfrm>
            <a:off x="1534077" y="1668358"/>
            <a:ext cx="1874077" cy="27471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ea typeface="仿宋" pitchFamily="49" charset="-122"/>
                <a:cs typeface="Times New Roman" pitchFamily="18" charset="0"/>
              </a:rPr>
              <a:t>maxLeftSum=11</a:t>
            </a:r>
          </a:p>
        </p:txBody>
      </p:sp>
      <p:sp>
        <p:nvSpPr>
          <p:cNvPr id="22559" name="Text Box 31"/>
          <p:cNvSpPr txBox="1">
            <a:spLocks noChangeArrowheads="1"/>
          </p:cNvSpPr>
          <p:nvPr/>
        </p:nvSpPr>
        <p:spPr bwMode="auto">
          <a:xfrm>
            <a:off x="3668824" y="1668358"/>
            <a:ext cx="1874077" cy="27471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ea typeface="仿宋" pitchFamily="49" charset="-122"/>
                <a:cs typeface="Times New Roman" pitchFamily="18" charset="0"/>
              </a:rPr>
              <a:t>maxRightSum=13</a:t>
            </a:r>
          </a:p>
        </p:txBody>
      </p:sp>
      <p:sp>
        <p:nvSpPr>
          <p:cNvPr id="22558" name="Text Box 30"/>
          <p:cNvSpPr txBox="1">
            <a:spLocks noChangeArrowheads="1"/>
          </p:cNvSpPr>
          <p:nvPr/>
        </p:nvSpPr>
        <p:spPr bwMode="auto">
          <a:xfrm>
            <a:off x="1214414" y="2220182"/>
            <a:ext cx="4692053" cy="33802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（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a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）递归求出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maxLeftSum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和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maxRightSum</a:t>
            </a:r>
          </a:p>
        </p:txBody>
      </p:sp>
      <p:sp>
        <p:nvSpPr>
          <p:cNvPr id="22557" name="Text Box 29"/>
          <p:cNvSpPr txBox="1">
            <a:spLocks noChangeArrowheads="1"/>
          </p:cNvSpPr>
          <p:nvPr/>
        </p:nvSpPr>
        <p:spPr bwMode="auto">
          <a:xfrm>
            <a:off x="1631485" y="2945197"/>
            <a:ext cx="388261" cy="33802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-2</a:t>
            </a:r>
          </a:p>
        </p:txBody>
      </p:sp>
      <p:sp>
        <p:nvSpPr>
          <p:cNvPr id="22556" name="Text Box 28"/>
          <p:cNvSpPr txBox="1">
            <a:spLocks noChangeArrowheads="1"/>
          </p:cNvSpPr>
          <p:nvPr/>
        </p:nvSpPr>
        <p:spPr bwMode="auto">
          <a:xfrm>
            <a:off x="1667156" y="2651369"/>
            <a:ext cx="293596" cy="25560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仿宋" pitchFamily="49" charset="-122"/>
                <a:cs typeface="Times New Roman" pitchFamily="18" charset="0"/>
              </a:rPr>
              <a:t>0</a:t>
            </a:r>
          </a:p>
        </p:txBody>
      </p:sp>
      <p:sp>
        <p:nvSpPr>
          <p:cNvPr id="22555" name="Text Box 27"/>
          <p:cNvSpPr txBox="1">
            <a:spLocks noChangeArrowheads="1"/>
          </p:cNvSpPr>
          <p:nvPr/>
        </p:nvSpPr>
        <p:spPr bwMode="auto">
          <a:xfrm>
            <a:off x="2355872" y="2945197"/>
            <a:ext cx="388261" cy="33802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11</a:t>
            </a:r>
          </a:p>
        </p:txBody>
      </p:sp>
      <p:sp>
        <p:nvSpPr>
          <p:cNvPr id="22554" name="Text Box 26"/>
          <p:cNvSpPr txBox="1">
            <a:spLocks noChangeArrowheads="1"/>
          </p:cNvSpPr>
          <p:nvPr/>
        </p:nvSpPr>
        <p:spPr bwMode="auto">
          <a:xfrm>
            <a:off x="2391543" y="2651369"/>
            <a:ext cx="293596" cy="25560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仿宋" pitchFamily="49" charset="-122"/>
                <a:cs typeface="Times New Roman" pitchFamily="18" charset="0"/>
              </a:rPr>
              <a:t>1</a:t>
            </a:r>
          </a:p>
        </p:txBody>
      </p:sp>
      <p:sp>
        <p:nvSpPr>
          <p:cNvPr id="22553" name="Text Box 25"/>
          <p:cNvSpPr txBox="1">
            <a:spLocks noChangeArrowheads="1"/>
          </p:cNvSpPr>
          <p:nvPr/>
        </p:nvSpPr>
        <p:spPr bwMode="auto">
          <a:xfrm>
            <a:off x="3083003" y="2651369"/>
            <a:ext cx="293596" cy="25560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仿宋" pitchFamily="49" charset="-122"/>
                <a:cs typeface="Times New Roman" pitchFamily="18" charset="0"/>
              </a:rPr>
              <a:t>2</a:t>
            </a:r>
          </a:p>
        </p:txBody>
      </p:sp>
      <p:sp>
        <p:nvSpPr>
          <p:cNvPr id="22552" name="Text Box 24"/>
          <p:cNvSpPr txBox="1">
            <a:spLocks noChangeArrowheads="1"/>
          </p:cNvSpPr>
          <p:nvPr/>
        </p:nvSpPr>
        <p:spPr bwMode="auto">
          <a:xfrm>
            <a:off x="3689403" y="2945197"/>
            <a:ext cx="388261" cy="33802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13</a:t>
            </a:r>
          </a:p>
        </p:txBody>
      </p:sp>
      <p:sp>
        <p:nvSpPr>
          <p:cNvPr id="22551" name="Text Box 23"/>
          <p:cNvSpPr txBox="1">
            <a:spLocks noChangeArrowheads="1"/>
          </p:cNvSpPr>
          <p:nvPr/>
        </p:nvSpPr>
        <p:spPr bwMode="auto">
          <a:xfrm>
            <a:off x="3725074" y="2651369"/>
            <a:ext cx="293596" cy="25560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仿宋" pitchFamily="49" charset="-122"/>
                <a:cs typeface="Times New Roman" pitchFamily="18" charset="0"/>
              </a:rPr>
              <a:t>3</a:t>
            </a:r>
          </a:p>
        </p:txBody>
      </p:sp>
      <p:sp>
        <p:nvSpPr>
          <p:cNvPr id="22550" name="Text Box 22"/>
          <p:cNvSpPr txBox="1">
            <a:spLocks noChangeArrowheads="1"/>
          </p:cNvSpPr>
          <p:nvPr/>
        </p:nvSpPr>
        <p:spPr bwMode="auto">
          <a:xfrm>
            <a:off x="4315010" y="2945197"/>
            <a:ext cx="388261" cy="33802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-5</a:t>
            </a:r>
          </a:p>
        </p:txBody>
      </p:sp>
      <p:sp>
        <p:nvSpPr>
          <p:cNvPr id="22549" name="Text Box 21"/>
          <p:cNvSpPr txBox="1">
            <a:spLocks noChangeArrowheads="1"/>
          </p:cNvSpPr>
          <p:nvPr/>
        </p:nvSpPr>
        <p:spPr bwMode="auto">
          <a:xfrm>
            <a:off x="4350681" y="2651369"/>
            <a:ext cx="293596" cy="25560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仿宋" pitchFamily="49" charset="-122"/>
                <a:cs typeface="Times New Roman" pitchFamily="18" charset="0"/>
              </a:rPr>
              <a:t>4</a:t>
            </a:r>
          </a:p>
        </p:txBody>
      </p:sp>
      <p:sp>
        <p:nvSpPr>
          <p:cNvPr id="22548" name="Text Box 20"/>
          <p:cNvSpPr txBox="1">
            <a:spLocks noChangeArrowheads="1"/>
          </p:cNvSpPr>
          <p:nvPr/>
        </p:nvSpPr>
        <p:spPr bwMode="auto">
          <a:xfrm>
            <a:off x="5006470" y="2945197"/>
            <a:ext cx="388261" cy="33802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-2</a:t>
            </a:r>
          </a:p>
        </p:txBody>
      </p:sp>
      <p:sp>
        <p:nvSpPr>
          <p:cNvPr id="22547" name="Text Box 19"/>
          <p:cNvSpPr txBox="1">
            <a:spLocks noChangeArrowheads="1"/>
          </p:cNvSpPr>
          <p:nvPr/>
        </p:nvSpPr>
        <p:spPr bwMode="auto">
          <a:xfrm>
            <a:off x="5042141" y="2651369"/>
            <a:ext cx="293596" cy="25560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仿宋" pitchFamily="49" charset="-122"/>
                <a:cs typeface="Times New Roman" pitchFamily="18" charset="0"/>
              </a:rPr>
              <a:t>5</a:t>
            </a:r>
          </a:p>
        </p:txBody>
      </p:sp>
      <p:sp>
        <p:nvSpPr>
          <p:cNvPr id="22546" name="AutoShape 18"/>
          <p:cNvSpPr>
            <a:spLocks noChangeShapeType="1"/>
          </p:cNvSpPr>
          <p:nvPr/>
        </p:nvSpPr>
        <p:spPr bwMode="auto">
          <a:xfrm flipH="1">
            <a:off x="2903278" y="3471937"/>
            <a:ext cx="311432" cy="1194"/>
          </a:xfrm>
          <a:prstGeom prst="straightConnector1">
            <a:avLst/>
          </a:prstGeom>
          <a:noFill/>
          <a:ln w="19050">
            <a:solidFill>
              <a:srgbClr val="FF00FF"/>
            </a:solidFill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3055564" y="3597352"/>
            <a:ext cx="292224" cy="2544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-4</a:t>
            </a:r>
          </a:p>
        </p:txBody>
      </p:sp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3021266" y="2945197"/>
            <a:ext cx="388261" cy="33802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-4</a:t>
            </a:r>
          </a:p>
        </p:txBody>
      </p:sp>
      <p:sp>
        <p:nvSpPr>
          <p:cNvPr id="22543" name="AutoShape 15"/>
          <p:cNvSpPr>
            <a:spLocks noChangeShapeType="1"/>
          </p:cNvSpPr>
          <p:nvPr/>
        </p:nvSpPr>
        <p:spPr bwMode="auto">
          <a:xfrm flipH="1">
            <a:off x="2344897" y="3958068"/>
            <a:ext cx="856094" cy="1194"/>
          </a:xfrm>
          <a:prstGeom prst="straightConnector1">
            <a:avLst/>
          </a:prstGeom>
          <a:noFill/>
          <a:ln w="19050">
            <a:solidFill>
              <a:srgbClr val="FF00FF"/>
            </a:solidFill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2343525" y="4073927"/>
            <a:ext cx="292224" cy="2544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7</a:t>
            </a:r>
          </a:p>
        </p:txBody>
      </p:sp>
      <p:sp>
        <p:nvSpPr>
          <p:cNvPr id="22541" name="AutoShape 13"/>
          <p:cNvSpPr>
            <a:spLocks noChangeShapeType="1"/>
          </p:cNvSpPr>
          <p:nvPr/>
        </p:nvSpPr>
        <p:spPr bwMode="auto">
          <a:xfrm flipH="1" flipV="1">
            <a:off x="1645204" y="4400004"/>
            <a:ext cx="1555786" cy="1194"/>
          </a:xfrm>
          <a:prstGeom prst="straightConnector1">
            <a:avLst/>
          </a:prstGeom>
          <a:noFill/>
          <a:ln w="19050">
            <a:solidFill>
              <a:srgbClr val="FF00FF"/>
            </a:solidFill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1679503" y="4526613"/>
            <a:ext cx="292224" cy="2544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5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3973396" y="5089187"/>
            <a:ext cx="2497731" cy="25202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ea typeface="仿宋" pitchFamily="49" charset="-122"/>
                <a:cs typeface="Times New Roman" pitchFamily="18" charset="0"/>
              </a:rPr>
              <a:t>maxRightBorderSum=13</a:t>
            </a:r>
          </a:p>
        </p:txBody>
      </p:sp>
      <p:sp>
        <p:nvSpPr>
          <p:cNvPr id="22538" name="AutoShape 10"/>
          <p:cNvSpPr>
            <a:spLocks noChangeArrowheads="1"/>
          </p:cNvSpPr>
          <p:nvPr/>
        </p:nvSpPr>
        <p:spPr bwMode="auto">
          <a:xfrm>
            <a:off x="2187123" y="4769081"/>
            <a:ext cx="204420" cy="266356"/>
          </a:xfrm>
          <a:prstGeom prst="downArrow">
            <a:avLst>
              <a:gd name="adj1" fmla="val 50000"/>
              <a:gd name="adj2" fmla="val 37416"/>
            </a:avLst>
          </a:prstGeom>
          <a:ln>
            <a:headEnd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22537" name="AutoShape 9"/>
          <p:cNvSpPr>
            <a:spLocks noChangeShapeType="1"/>
          </p:cNvSpPr>
          <p:nvPr/>
        </p:nvSpPr>
        <p:spPr bwMode="auto">
          <a:xfrm>
            <a:off x="3729189" y="3473132"/>
            <a:ext cx="311432" cy="1194"/>
          </a:xfrm>
          <a:prstGeom prst="straightConnector1">
            <a:avLst/>
          </a:prstGeom>
          <a:noFill/>
          <a:ln w="19050">
            <a:solidFill>
              <a:srgbClr val="FF00FF"/>
            </a:solidFill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3681171" y="3604518"/>
            <a:ext cx="292224" cy="2544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13</a:t>
            </a:r>
          </a:p>
        </p:txBody>
      </p:sp>
      <p:sp>
        <p:nvSpPr>
          <p:cNvPr id="22535" name="AutoShape 7"/>
          <p:cNvSpPr>
            <a:spLocks noChangeShapeType="1"/>
          </p:cNvSpPr>
          <p:nvPr/>
        </p:nvSpPr>
        <p:spPr bwMode="auto">
          <a:xfrm flipV="1">
            <a:off x="3714098" y="3968818"/>
            <a:ext cx="856094" cy="1194"/>
          </a:xfrm>
          <a:prstGeom prst="straightConnector1">
            <a:avLst/>
          </a:prstGeom>
          <a:noFill/>
          <a:ln w="19050">
            <a:solidFill>
              <a:srgbClr val="FF00FF"/>
            </a:solidFill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4356168" y="4041677"/>
            <a:ext cx="292224" cy="2544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8</a:t>
            </a:r>
          </a:p>
        </p:txBody>
      </p:sp>
      <p:sp>
        <p:nvSpPr>
          <p:cNvPr id="22533" name="AutoShape 5"/>
          <p:cNvSpPr>
            <a:spLocks noChangeShapeType="1"/>
          </p:cNvSpPr>
          <p:nvPr/>
        </p:nvSpPr>
        <p:spPr bwMode="auto">
          <a:xfrm flipV="1">
            <a:off x="3725074" y="4400004"/>
            <a:ext cx="1555786" cy="1194"/>
          </a:xfrm>
          <a:prstGeom prst="straightConnector1">
            <a:avLst/>
          </a:prstGeom>
          <a:noFill/>
          <a:ln w="19050">
            <a:solidFill>
              <a:srgbClr val="FF00FF"/>
            </a:solidFill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4994123" y="4468087"/>
            <a:ext cx="292224" cy="2544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6</a:t>
            </a:r>
          </a:p>
        </p:txBody>
      </p:sp>
      <p:sp>
        <p:nvSpPr>
          <p:cNvPr id="22531" name="AutoShape 3"/>
          <p:cNvSpPr>
            <a:spLocks noChangeArrowheads="1"/>
          </p:cNvSpPr>
          <p:nvPr/>
        </p:nvSpPr>
        <p:spPr bwMode="auto">
          <a:xfrm>
            <a:off x="4481015" y="4769081"/>
            <a:ext cx="204420" cy="266356"/>
          </a:xfrm>
          <a:prstGeom prst="downArrow">
            <a:avLst>
              <a:gd name="adj1" fmla="val 50000"/>
              <a:gd name="adj2" fmla="val 37416"/>
            </a:avLst>
          </a:prstGeom>
          <a:ln>
            <a:headEnd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327591" y="5572140"/>
            <a:ext cx="4692053" cy="33802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（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b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）</a:t>
            </a:r>
            <a:r>
              <a:rPr kumimoji="0" lang="zh-CN" altLang="en-US" sz="180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ea typeface="仿宋" pitchFamily="49" charset="-122"/>
                <a:cs typeface="Times New Roman" pitchFamily="18" charset="0"/>
              </a:rPr>
              <a:t>以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ea typeface="仿宋" pitchFamily="49" charset="-122"/>
                <a:cs typeface="Times New Roman" pitchFamily="18" charset="0"/>
              </a:rPr>
              <a:t>-4</a:t>
            </a:r>
            <a:r>
              <a:rPr kumimoji="0" lang="zh-CN" altLang="en-US" sz="180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ea typeface="仿宋" pitchFamily="49" charset="-122"/>
                <a:cs typeface="Times New Roman" pitchFamily="18" charset="0"/>
              </a:rPr>
              <a:t>为中心的最大连续子序列和为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ea typeface="仿宋" pitchFamily="49" charset="-122"/>
                <a:cs typeface="Times New Roman" pitchFamily="18" charset="0"/>
              </a:rPr>
              <a:t>20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428728" y="6143644"/>
            <a:ext cx="385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1800" b="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（</a:t>
            </a:r>
            <a:r>
              <a:rPr lang="en-US" altLang="zh-CN" sz="1800" b="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c</a:t>
            </a:r>
            <a:r>
              <a:rPr lang="zh-CN" altLang="en-US" sz="1800" b="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） 结果</a:t>
            </a:r>
            <a:r>
              <a:rPr lang="en-US" altLang="zh-CN" sz="1800" b="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=</a:t>
            </a:r>
            <a:r>
              <a:rPr lang="en-US" altLang="zh-CN" sz="1800" smtClean="0">
                <a:solidFill>
                  <a:srgbClr val="006600"/>
                </a:solidFill>
                <a:ea typeface="仿宋" pitchFamily="49" charset="-122"/>
                <a:cs typeface="Times New Roman" pitchFamily="18" charset="0"/>
              </a:rPr>
              <a:t>max3(11</a:t>
            </a:r>
            <a:r>
              <a:rPr lang="zh-CN" altLang="en-US" sz="1800" smtClean="0">
                <a:solidFill>
                  <a:srgbClr val="006600"/>
                </a:solidFill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6600"/>
                </a:solidFill>
                <a:ea typeface="仿宋" pitchFamily="49" charset="-122"/>
                <a:cs typeface="Times New Roman" pitchFamily="18" charset="0"/>
              </a:rPr>
              <a:t>13</a:t>
            </a:r>
            <a:r>
              <a:rPr lang="zh-CN" altLang="en-US" sz="1800" smtClean="0">
                <a:solidFill>
                  <a:srgbClr val="006600"/>
                </a:solidFill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6600"/>
                </a:solidFill>
                <a:ea typeface="仿宋" pitchFamily="49" charset="-122"/>
                <a:cs typeface="Times New Roman" pitchFamily="18" charset="0"/>
              </a:rPr>
              <a:t>20)=</a:t>
            </a:r>
            <a:r>
              <a:rPr lang="en-US" altLang="zh-CN" sz="1800" smtClean="0">
                <a:solidFill>
                  <a:srgbClr val="FF0000"/>
                </a:solidFill>
                <a:ea typeface="仿宋" pitchFamily="49" charset="-122"/>
                <a:cs typeface="Times New Roman" pitchFamily="18" charset="0"/>
              </a:rPr>
              <a:t>20</a:t>
            </a:r>
            <a:endParaRPr lang="zh-CN" altLang="en-US" sz="1800" smtClean="0">
              <a:solidFill>
                <a:srgbClr val="FF0000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4" name="灯片编号占位符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</a:t>
            </a:fld>
            <a:r>
              <a:rPr lang="en-US" altLang="zh-CN" smtClean="0"/>
              <a:t>/52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79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57224" y="1000108"/>
            <a:ext cx="1928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求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x</a:t>
            </a:r>
            <a:r>
              <a:rPr lang="en-US" altLang="zh-CN" sz="2000" i="1" baseline="30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=11</a:t>
            </a:r>
            <a:endParaRPr lang="zh-CN" altLang="en-US" sz="2000" smtClean="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357166"/>
            <a:ext cx="1928826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迭代实现</a:t>
            </a:r>
            <a:r>
              <a:rPr lang="zh-CN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endParaRPr lang="zh-CN" altLang="zh-CN" sz="20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650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928794" y="1857364"/>
            <a:ext cx="4143404" cy="2428892"/>
            <a:chOff x="1928794" y="1857364"/>
            <a:chExt cx="4143404" cy="2428892"/>
          </a:xfrm>
        </p:grpSpPr>
        <p:sp>
          <p:nvSpPr>
            <p:cNvPr id="106505" name="Text Box 9"/>
            <p:cNvSpPr txBox="1">
              <a:spLocks noChangeArrowheads="1"/>
            </p:cNvSpPr>
            <p:nvPr/>
          </p:nvSpPr>
          <p:spPr bwMode="auto">
            <a:xfrm>
              <a:off x="4110251" y="1857364"/>
              <a:ext cx="1953767" cy="38802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1   0   1   1</a:t>
              </a:r>
            </a:p>
          </p:txBody>
        </p:sp>
        <p:sp>
          <p:nvSpPr>
            <p:cNvPr id="106504" name="Text Box 8"/>
            <p:cNvSpPr txBox="1">
              <a:spLocks noChangeArrowheads="1"/>
            </p:cNvSpPr>
            <p:nvPr/>
          </p:nvSpPr>
          <p:spPr bwMode="auto">
            <a:xfrm>
              <a:off x="2339181" y="1858608"/>
              <a:ext cx="1491571" cy="38678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n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的二进制数</a:t>
              </a:r>
            </a:p>
          </p:txBody>
        </p:sp>
        <p:sp>
          <p:nvSpPr>
            <p:cNvPr id="106503" name="Text Box 7"/>
            <p:cNvSpPr txBox="1">
              <a:spLocks noChangeArrowheads="1"/>
            </p:cNvSpPr>
            <p:nvPr/>
          </p:nvSpPr>
          <p:spPr bwMode="auto">
            <a:xfrm>
              <a:off x="4081619" y="3051289"/>
              <a:ext cx="1953767" cy="38678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x</a:t>
              </a:r>
              <a:r>
                <a:rPr kumimoji="0" lang="en-US" altLang="zh-CN" sz="1800" i="0" u="none" strike="noStrike" cap="none" normalizeH="0" baseline="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8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      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x</a:t>
              </a:r>
              <a:r>
                <a:rPr kumimoji="0" lang="en-US" altLang="zh-CN" sz="1800" i="0" u="none" strike="noStrike" cap="none" normalizeH="0" baseline="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2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  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x</a:t>
              </a:r>
              <a:r>
                <a:rPr kumimoji="0" lang="en-US" altLang="zh-CN" sz="1800" i="0" u="none" strike="noStrike" cap="none" normalizeH="0" baseline="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1</a:t>
              </a:r>
              <a:endPara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06502" name="Text Box 6"/>
            <p:cNvSpPr txBox="1">
              <a:spLocks noChangeArrowheads="1"/>
            </p:cNvSpPr>
            <p:nvPr/>
          </p:nvSpPr>
          <p:spPr bwMode="auto">
            <a:xfrm>
              <a:off x="2345998" y="3063726"/>
              <a:ext cx="1492934" cy="3855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对应的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x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权</a:t>
              </a:r>
            </a:p>
          </p:txBody>
        </p:sp>
        <p:sp>
          <p:nvSpPr>
            <p:cNvPr id="106501" name="Text Box 5"/>
            <p:cNvSpPr txBox="1">
              <a:spLocks noChangeArrowheads="1"/>
            </p:cNvSpPr>
            <p:nvPr/>
          </p:nvSpPr>
          <p:spPr bwMode="auto">
            <a:xfrm>
              <a:off x="4118431" y="2446865"/>
              <a:ext cx="1953767" cy="38802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8   4   2   1</a:t>
              </a:r>
            </a:p>
          </p:txBody>
        </p:sp>
        <p:sp>
          <p:nvSpPr>
            <p:cNvPr id="106500" name="Text Box 4"/>
            <p:cNvSpPr txBox="1">
              <a:spLocks noChangeArrowheads="1"/>
            </p:cNvSpPr>
            <p:nvPr/>
          </p:nvSpPr>
          <p:spPr bwMode="auto">
            <a:xfrm>
              <a:off x="1928794" y="2448108"/>
              <a:ext cx="1910138" cy="38678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对应的二进制权</a:t>
              </a:r>
            </a:p>
          </p:txBody>
        </p:sp>
        <p:sp>
          <p:nvSpPr>
            <p:cNvPr id="106499" name="Text Box 3"/>
            <p:cNvSpPr txBox="1">
              <a:spLocks noChangeArrowheads="1"/>
            </p:cNvSpPr>
            <p:nvPr/>
          </p:nvSpPr>
          <p:spPr bwMode="auto">
            <a:xfrm>
              <a:off x="4324306" y="3900718"/>
              <a:ext cx="1492934" cy="3855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x</a:t>
              </a:r>
              <a:r>
                <a:rPr kumimoji="0" lang="en-US" altLang="zh-CN" sz="1800" i="0" u="none" strike="noStrike" cap="none" normalizeH="0" baseline="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11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=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x</a:t>
              </a:r>
              <a:r>
                <a:rPr kumimoji="0" lang="en-US" altLang="zh-CN" sz="1800" i="0" u="none" strike="noStrike" cap="none" normalizeH="0" baseline="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8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×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x</a:t>
              </a:r>
              <a:r>
                <a:rPr kumimoji="0" lang="en-US" altLang="zh-CN" sz="1800" i="0" u="none" strike="noStrike" cap="none" normalizeH="0" baseline="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2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×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x</a:t>
              </a:r>
              <a:r>
                <a:rPr kumimoji="0" lang="en-US" altLang="zh-CN" sz="1800" i="0" u="none" strike="noStrike" cap="none" normalizeH="0" baseline="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1</a:t>
              </a:r>
              <a:endPara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06498" name="AutoShape 2"/>
            <p:cNvSpPr>
              <a:spLocks noChangeArrowheads="1"/>
            </p:cNvSpPr>
            <p:nvPr/>
          </p:nvSpPr>
          <p:spPr bwMode="auto">
            <a:xfrm>
              <a:off x="4954202" y="3438071"/>
              <a:ext cx="230416" cy="328329"/>
            </a:xfrm>
            <a:prstGeom prst="downArrow">
              <a:avLst>
                <a:gd name="adj1" fmla="val 50000"/>
                <a:gd name="adj2" fmla="val 39053"/>
              </a:avLst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</p:grp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40</a:t>
            </a:fld>
            <a:r>
              <a:rPr lang="en-US" altLang="zh-CN" smtClean="0"/>
              <a:t>/52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79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85720" y="642918"/>
            <a:ext cx="6000792" cy="342411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double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pow2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(double x,int n)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迭代快速幂方法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    double ans=1.0,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base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=x;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while (n!=0)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{    if ((n&amp;1)==1)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遇到二进制位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ans*=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base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;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求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ans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base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*=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base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;		    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权递增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n &gt;&gt;= 1;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//n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右移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位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return ans;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4714884"/>
            <a:ext cx="4643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两个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算法的时间复杂度</a:t>
            </a:r>
            <a:r>
              <a:rPr lang="zh-CN" altLang="en-US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均为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O(log</a:t>
            </a:r>
            <a:r>
              <a:rPr lang="en-US" altLang="zh-CN" sz="2000" baseline="-25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2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。</a:t>
            </a:r>
            <a:endParaRPr lang="zh-CN" altLang="en-US" sz="2000" smtClean="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357818" y="1000108"/>
            <a:ext cx="3571900" cy="2786082"/>
            <a:chOff x="2357422" y="1643050"/>
            <a:chExt cx="3571900" cy="2786082"/>
          </a:xfrm>
        </p:grpSpPr>
        <p:sp>
          <p:nvSpPr>
            <p:cNvPr id="15" name="矩形 14"/>
            <p:cNvSpPr/>
            <p:nvPr/>
          </p:nvSpPr>
          <p:spPr>
            <a:xfrm>
              <a:off x="2357422" y="1643050"/>
              <a:ext cx="3571900" cy="27860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20000"/>
                  <a:lumOff val="80000"/>
                </a:schemeClr>
              </a:solidFill>
              <a:tailEnd type="none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 Box 9"/>
            <p:cNvSpPr txBox="1">
              <a:spLocks noChangeArrowheads="1"/>
            </p:cNvSpPr>
            <p:nvPr/>
          </p:nvSpPr>
          <p:spPr bwMode="auto">
            <a:xfrm>
              <a:off x="4110251" y="1857364"/>
              <a:ext cx="1604757" cy="38802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1   0   1   1</a:t>
              </a:r>
            </a:p>
          </p:txBody>
        </p:sp>
        <p:sp>
          <p:nvSpPr>
            <p:cNvPr id="17" name="Text Box 8"/>
            <p:cNvSpPr txBox="1">
              <a:spLocks noChangeArrowheads="1"/>
            </p:cNvSpPr>
            <p:nvPr/>
          </p:nvSpPr>
          <p:spPr bwMode="auto">
            <a:xfrm>
              <a:off x="2643174" y="1858608"/>
              <a:ext cx="1491571" cy="38678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n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的二进制数</a:t>
              </a:r>
            </a:p>
          </p:txBody>
        </p:sp>
        <p:sp>
          <p:nvSpPr>
            <p:cNvPr id="18" name="Text Box 7"/>
            <p:cNvSpPr txBox="1">
              <a:spLocks noChangeArrowheads="1"/>
            </p:cNvSpPr>
            <p:nvPr/>
          </p:nvSpPr>
          <p:spPr bwMode="auto">
            <a:xfrm>
              <a:off x="4162003" y="3051289"/>
              <a:ext cx="1561951" cy="38678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x</a:t>
              </a:r>
              <a:r>
                <a:rPr kumimoji="0" lang="en-US" altLang="zh-CN" sz="1800" i="0" u="none" strike="noStrike" cap="none" normalizeH="0" baseline="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8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      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x</a:t>
              </a:r>
              <a:r>
                <a:rPr kumimoji="0" lang="en-US" altLang="zh-CN" sz="1800" i="0" u="none" strike="noStrike" cap="none" normalizeH="0" baseline="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2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  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x</a:t>
              </a:r>
              <a:r>
                <a:rPr kumimoji="0" lang="en-US" altLang="zh-CN" sz="1800" i="0" u="none" strike="noStrike" cap="none" normalizeH="0" baseline="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1</a:t>
              </a:r>
              <a:endPara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9" name="Text Box 6"/>
            <p:cNvSpPr txBox="1">
              <a:spLocks noChangeArrowheads="1"/>
            </p:cNvSpPr>
            <p:nvPr/>
          </p:nvSpPr>
          <p:spPr bwMode="auto">
            <a:xfrm>
              <a:off x="2649991" y="3063726"/>
              <a:ext cx="1492934" cy="3855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base</a:t>
              </a: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对应的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x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权</a:t>
              </a:r>
            </a:p>
          </p:txBody>
        </p:sp>
        <p:sp>
          <p:nvSpPr>
            <p:cNvPr id="20" name="Text Box 5"/>
            <p:cNvSpPr txBox="1">
              <a:spLocks noChangeArrowheads="1"/>
            </p:cNvSpPr>
            <p:nvPr/>
          </p:nvSpPr>
          <p:spPr bwMode="auto">
            <a:xfrm>
              <a:off x="4118431" y="2446865"/>
              <a:ext cx="1596577" cy="38802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8   4   2   1</a:t>
              </a:r>
            </a:p>
          </p:txBody>
        </p:sp>
        <p:sp>
          <p:nvSpPr>
            <p:cNvPr id="21" name="Text Box 4"/>
            <p:cNvSpPr txBox="1">
              <a:spLocks noChangeArrowheads="1"/>
            </p:cNvSpPr>
            <p:nvPr/>
          </p:nvSpPr>
          <p:spPr bwMode="auto">
            <a:xfrm>
              <a:off x="2428860" y="2448108"/>
              <a:ext cx="1910138" cy="38678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对应的二进制权</a:t>
              </a:r>
            </a:p>
          </p:txBody>
        </p:sp>
        <p:sp>
          <p:nvSpPr>
            <p:cNvPr id="22" name="Text Box 3"/>
            <p:cNvSpPr txBox="1">
              <a:spLocks noChangeArrowheads="1"/>
            </p:cNvSpPr>
            <p:nvPr/>
          </p:nvSpPr>
          <p:spPr bwMode="auto">
            <a:xfrm>
              <a:off x="4324306" y="3900718"/>
              <a:ext cx="1492934" cy="3855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x</a:t>
              </a:r>
              <a:r>
                <a:rPr kumimoji="0" lang="en-US" altLang="zh-CN" sz="1800" i="0" u="none" strike="noStrike" cap="none" normalizeH="0" baseline="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11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=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x</a:t>
              </a:r>
              <a:r>
                <a:rPr kumimoji="0" lang="en-US" altLang="zh-CN" sz="1800" i="0" u="none" strike="noStrike" cap="none" normalizeH="0" baseline="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8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×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x</a:t>
              </a:r>
              <a:r>
                <a:rPr kumimoji="0" lang="en-US" altLang="zh-CN" sz="1800" i="0" u="none" strike="noStrike" cap="none" normalizeH="0" baseline="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2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×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x</a:t>
              </a:r>
              <a:r>
                <a:rPr kumimoji="0" lang="en-US" altLang="zh-CN" sz="1800" i="0" u="none" strike="noStrike" cap="none" normalizeH="0" baseline="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1</a:t>
              </a:r>
              <a:endPara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23" name="AutoShape 2"/>
            <p:cNvSpPr>
              <a:spLocks noChangeArrowheads="1"/>
            </p:cNvSpPr>
            <p:nvPr/>
          </p:nvSpPr>
          <p:spPr bwMode="auto">
            <a:xfrm>
              <a:off x="4954202" y="3438071"/>
              <a:ext cx="230416" cy="328329"/>
            </a:xfrm>
            <a:prstGeom prst="downArrow">
              <a:avLst>
                <a:gd name="adj1" fmla="val 50000"/>
                <a:gd name="adj2" fmla="val 39053"/>
              </a:avLst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41</a:t>
            </a:fld>
            <a:r>
              <a:rPr lang="en-US" altLang="zh-CN" smtClean="0"/>
              <a:t>/52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79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85720" y="500042"/>
            <a:ext cx="2786082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ea typeface="微软雅黑" pitchFamily="34" charset="-122"/>
              </a:rPr>
              <a:t>4.5.2  </a:t>
            </a:r>
            <a:r>
              <a:rPr lang="zh-CN" altLang="en-US" smtClean="0">
                <a:ea typeface="微软雅黑" pitchFamily="34" charset="-122"/>
              </a:rPr>
              <a:t>求</a:t>
            </a:r>
            <a:r>
              <a:rPr lang="en-US" altLang="zh-CN" smtClean="0">
                <a:ea typeface="微软雅黑" pitchFamily="34" charset="-122"/>
              </a:rPr>
              <a:t>A</a:t>
            </a:r>
            <a:r>
              <a:rPr lang="en-US" altLang="zh-CN" baseline="30000" smtClean="0">
                <a:ea typeface="微软雅黑" pitchFamily="34" charset="-122"/>
              </a:rPr>
              <a:t>n</a:t>
            </a:r>
            <a:r>
              <a:rPr lang="zh-CN" altLang="en-US" smtClean="0">
                <a:ea typeface="微软雅黑" pitchFamily="34" charset="-122"/>
              </a:rPr>
              <a:t>问题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1785926"/>
            <a:ext cx="7500990" cy="465485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有一个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阶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）整数矩阵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，求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i="1" baseline="30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，其中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为大于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的整数。</a:t>
            </a:r>
            <a:endParaRPr lang="zh-CN" altLang="zh-CN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42</a:t>
            </a:fld>
            <a:r>
              <a:rPr lang="en-US" altLang="zh-CN" smtClean="0"/>
              <a:t>/52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79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71472" y="357166"/>
            <a:ext cx="500066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b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</a:t>
            </a:r>
            <a:endParaRPr lang="zh-CN" altLang="en-US" sz="2000" b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4414" y="357166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m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=2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为例</a:t>
            </a:r>
            <a:endParaRPr lang="zh-CN" altLang="en-US" sz="2000" smtClean="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1071546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矩阵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和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相乘</a:t>
            </a:r>
            <a:endParaRPr lang="zh-CN" altLang="en-US" sz="2000" smtClean="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pic>
        <p:nvPicPr>
          <p:cNvPr id="10240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1571612"/>
            <a:ext cx="63817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28596" y="2428868"/>
            <a:ext cx="4857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任何一个矩阵的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次幂为对应的单位矩阵</a:t>
            </a:r>
            <a:endParaRPr lang="zh-CN" altLang="en-US" sz="2000" smtClean="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3174" y="2928934"/>
            <a:ext cx="18097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43</a:t>
            </a:fld>
            <a:r>
              <a:rPr lang="en-US" altLang="zh-CN" smtClean="0"/>
              <a:t>/52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79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00034" y="357166"/>
            <a:ext cx="8215370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首先置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ans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为单位矩阵（相当于快速幂方法中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ans=1.0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），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为初始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×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的矩阵</a:t>
            </a:r>
            <a:r>
              <a:rPr lang="zh-CN" altLang="en-US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。求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A</a:t>
            </a:r>
            <a:r>
              <a:rPr lang="en-US" altLang="zh-CN" sz="2000" baseline="30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的算法：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596" y="1448281"/>
            <a:ext cx="7358114" cy="370624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struct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Matrix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表示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2*2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矩阵类型</a:t>
            </a: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    	int data[2][2];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12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Matrix() {} 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默认构造函数</a:t>
            </a: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Matrix(int x00,int x01,int x10,int x11) 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构造函数</a:t>
            </a: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{	data[0][0]=x00;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	data[0][1]=x01;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	data[1][0]=x10;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	data[1][1]=x11;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};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44</a:t>
            </a:fld>
            <a:r>
              <a:rPr lang="en-US" altLang="zh-CN" smtClean="0"/>
              <a:t>/52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79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4282" y="614790"/>
            <a:ext cx="8215370" cy="388578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Matrix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multiply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(Matrix A,Matrix B)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返回矩阵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和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相乘的结果</a:t>
            </a: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    	Matrix C;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memset(C.data,0,sizeof(C.data));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for(int i=0;i&lt;2;i++)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	for(int j=0;j&lt;2;j++)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 		for(int k=0;k&lt;2;k++)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 		{	C.data[i][j]+=A.data[i][k]*B.data[k][j];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       		C.data[i][j]%=10000;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return C;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45</a:t>
            </a:fld>
            <a:r>
              <a:rPr lang="en-US" altLang="zh-CN" smtClean="0"/>
              <a:t>/52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79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8596" y="285728"/>
            <a:ext cx="6286544" cy="31480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Matrix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quick_pow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(Matrix A,int n)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求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A^n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的快速幂算法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     Matrix 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ans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(1,0,0,1); 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置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ans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为单位矩阵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while(n!=0)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{    if (n &amp; 1)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  ans=multiply(ans,A);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A=multiply(A,A);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n&gt;&gt;=1;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//n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右移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位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return ans;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3860796"/>
            <a:ext cx="6000792" cy="27829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double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pow2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(double x,int n)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迭代快速幂方法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    double ans=1.0,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base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=x;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while (n!=0)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{    if ((n&amp;1)==1)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	 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遇到二进制位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ans*=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base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;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求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ans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base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*=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base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;		    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权递增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n &gt;&gt;= 1;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//n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右移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位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return ans;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" name="上下箭头 5"/>
          <p:cNvSpPr/>
          <p:nvPr/>
        </p:nvSpPr>
        <p:spPr>
          <a:xfrm>
            <a:off x="2857488" y="3429000"/>
            <a:ext cx="214314" cy="428628"/>
          </a:xfrm>
          <a:prstGeom prst="upDownArrow">
            <a:avLst/>
          </a:prstGeom>
          <a:ln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46</a:t>
            </a:fld>
            <a:r>
              <a:rPr lang="en-US" altLang="zh-CN" smtClean="0"/>
              <a:t>/52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79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85720" y="500042"/>
            <a:ext cx="7215238" cy="51473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tIns="72000" bIns="72000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pt-BR" altLang="zh-CN" smtClean="0">
                <a:ea typeface="微软雅黑" pitchFamily="34" charset="-122"/>
              </a:rPr>
              <a:t>4.5.3 </a:t>
            </a:r>
            <a:r>
              <a:rPr lang="zh-CN" altLang="zh-CN" smtClean="0">
                <a:ea typeface="微软雅黑" pitchFamily="34" charset="-122"/>
              </a:rPr>
              <a:t>实战—矩阵快速幂求</a:t>
            </a:r>
            <a:r>
              <a:rPr lang="en-US" altLang="zh-CN" smtClean="0">
                <a:ea typeface="微软雅黑" pitchFamily="34" charset="-122"/>
              </a:rPr>
              <a:t>Fibonacci</a:t>
            </a:r>
            <a:r>
              <a:rPr lang="zh-CN" altLang="zh-CN" smtClean="0">
                <a:ea typeface="微软雅黑" pitchFamily="34" charset="-122"/>
              </a:rPr>
              <a:t>数列（</a:t>
            </a:r>
            <a:r>
              <a:rPr lang="pt-BR" altLang="zh-CN" smtClean="0">
                <a:ea typeface="微软雅黑" pitchFamily="34" charset="-122"/>
              </a:rPr>
              <a:t>POJ3070</a:t>
            </a:r>
            <a:r>
              <a:rPr lang="zh-CN" altLang="zh-CN" smtClean="0">
                <a:ea typeface="微软雅黑" pitchFamily="34" charset="-122"/>
              </a:rPr>
              <a:t>）</a:t>
            </a:r>
            <a:endParaRPr lang="zh-CN" altLang="zh-CN"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472" y="1285860"/>
            <a:ext cx="7786742" cy="1290674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Fibonacci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数列是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=F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−1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+F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−2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≥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），例如，前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项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Fibonacci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数列是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8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13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34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  <a:p>
            <a:pPr algn="l">
              <a:lnSpc>
                <a:spcPts val="28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Fibonacci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数列的另外一种公式是：</a:t>
            </a:r>
          </a:p>
        </p:txBody>
      </p:sp>
      <p:pic>
        <p:nvPicPr>
          <p:cNvPr id="1208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2857496"/>
            <a:ext cx="505777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00034" y="3786190"/>
            <a:ext cx="7786742" cy="2195473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给定一个整数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，请你求出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的最后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位数字。</a:t>
            </a:r>
          </a:p>
          <a:p>
            <a:pPr algn="l">
              <a:lnSpc>
                <a:spcPts val="2800"/>
              </a:lnSpc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输入格式：输入包含多个测试用例，每个测试用例由单个包含整数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≤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≤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1,000,000,000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）的行构成，以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=-1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表示结束。</a:t>
            </a:r>
          </a:p>
          <a:p>
            <a:pPr algn="l">
              <a:lnSpc>
                <a:spcPts val="2800"/>
              </a:lnSpc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输出格式：对于每个测试用例，输出一行包含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的最后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位字，如果均为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则输出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'0'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，否则忽略前导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（也就是输出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mod 10000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）。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47</a:t>
            </a:fld>
            <a:r>
              <a:rPr lang="en-US" altLang="zh-CN" smtClean="0"/>
              <a:t>/52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79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57224" y="1508780"/>
            <a:ext cx="7286676" cy="2792207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44000" rtlCol="0">
            <a:spAutoFit/>
          </a:bodyPr>
          <a:lstStyle/>
          <a:p>
            <a:pPr algn="l">
              <a:lnSpc>
                <a:spcPct val="2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采用矩阵快速幂算法，这里</a:t>
            </a: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=2</a:t>
            </a:r>
            <a:r>
              <a:rPr lang="zh-CN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，首先置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ans</a:t>
            </a:r>
            <a:r>
              <a:rPr lang="zh-CN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为单位矩阵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</a:t>
            </a:r>
            <a:endParaRPr lang="en-US" altLang="zh-CN" sz="20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200000"/>
              </a:lnSpc>
              <a:spcBef>
                <a:spcPts val="0"/>
              </a:spcBef>
            </a:pPr>
            <a:endParaRPr lang="en-US" altLang="zh-CN" sz="20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200000"/>
              </a:lnSpc>
              <a:spcBef>
                <a:spcPts val="0"/>
              </a:spcBef>
            </a:pPr>
            <a:endParaRPr lang="en-US" altLang="zh-CN" sz="20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采用矩阵快速幂算法求出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ans=A</a:t>
            </a:r>
            <a:r>
              <a:rPr lang="en-US" altLang="zh-CN" sz="2000" i="1" baseline="30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，再取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ans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右</a:t>
            </a:r>
            <a:r>
              <a:rPr lang="zh-CN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上</a:t>
            </a:r>
            <a:r>
              <a:rPr lang="zh-CN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角元素即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2000" i="1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模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10000</a:t>
            </a:r>
            <a:r>
              <a:rPr lang="zh-CN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得到最终结果。</a:t>
            </a:r>
            <a:endParaRPr lang="zh-CN" altLang="en-US" sz="20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1008714"/>
            <a:ext cx="500066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b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</a:t>
            </a:r>
            <a:endParaRPr lang="zh-CN" altLang="en-US" sz="2000" b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pic>
        <p:nvPicPr>
          <p:cNvPr id="1218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08" y="2366036"/>
            <a:ext cx="24955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48</a:t>
            </a:fld>
            <a:r>
              <a:rPr lang="en-US" altLang="zh-CN" smtClean="0"/>
              <a:t>/52</a:t>
            </a:r>
            <a:endParaRPr lang="en-US" altLang="zh-CN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642918"/>
            <a:ext cx="505777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79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28596" y="479161"/>
            <a:ext cx="7286676" cy="460392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#include&lt;iostream&gt;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#include&lt;cstring&gt;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using namespace std;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18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struct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Matrix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表示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2*2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矩阵类型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    int data[2][2];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12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Matrix() {} 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默认构造函数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Matrix(int x00,int x01,int x10,int x11) 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构造函数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{    data[0][0]=x00;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data[0][1]=x01;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data[1][0]=x10;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data[1][1]=x11;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};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49</a:t>
            </a:fld>
            <a:r>
              <a:rPr lang="en-US" altLang="zh-CN" smtClean="0"/>
              <a:t>/52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2844" y="482814"/>
            <a:ext cx="8786874" cy="339320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 defTabSz="360000"/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max3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(int a,int b,int c) 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求出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3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个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整数中的最大值</a:t>
            </a:r>
          </a:p>
          <a:p>
            <a:pPr algn="l" defTabSz="360000"/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/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	return max(max(a,b),c);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/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 </a:t>
            </a:r>
          </a:p>
          <a:p>
            <a:pPr algn="l" defTabSz="360000"/>
            <a:endParaRPr lang="en-US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/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maxSubSum3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(vector&lt;int&gt;&amp;a) 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递归算法：求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序列中最大连续子序列和</a:t>
            </a:r>
          </a:p>
          <a:p>
            <a:pPr algn="l" defTabSz="360000"/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    	int n=a.size();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/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return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maxSubSum31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(a,0,n-1);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/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</a:t>
            </a:fld>
            <a:r>
              <a:rPr lang="en-US" altLang="zh-CN" smtClean="0"/>
              <a:t>/52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79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85720" y="571480"/>
            <a:ext cx="8286808" cy="374471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Matrix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multiply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(Matrix&amp; A,Matrix&amp; B)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返回矩阵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和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相乘的结果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    Matrix C;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memset(C.data,0,sizeof(C.data));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for(int i=0;i&lt;2;i++)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for(int j=0;j&lt;2;j++)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  for(int k=0;k&lt;2;k++)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  {    C.data[i][j]+=A.data[i][k]*B.data[k][j];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        C.data[i][j]%=10000;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  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return C;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50</a:t>
            </a:fld>
            <a:r>
              <a:rPr lang="en-US" altLang="zh-CN" smtClean="0"/>
              <a:t>/52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79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57158" y="662463"/>
            <a:ext cx="7786742" cy="355235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Matrix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quick_pow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(Matrix&amp; A,int n)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求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A^n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的快速幂算法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    Matrix ans(1,0,0,1);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置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ans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为单位矩阵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while(n!=0)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{    if (n &amp; 1)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ans=multiply(ans,A);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A=multiply(A,A);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n&gt;&gt;=1;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//n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右移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位</a:t>
            </a:r>
            <a:endParaRPr lang="en-US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return ans;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51</a:t>
            </a:fld>
            <a:r>
              <a:rPr lang="en-US" altLang="zh-CN" smtClean="0"/>
              <a:t>/52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79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28596" y="448007"/>
            <a:ext cx="7929618" cy="419637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main()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    int n;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while(cin &gt;&gt; n &amp;&amp; n!=-1)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{    if(n==0)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{   cout &lt;&lt; 0 &lt;&lt; endl;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 continue;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Matrix A(1,1,1,0);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先置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为初始矩阵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Matrix ans=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quick_pow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(A,n);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取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ans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左上角元素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cout &lt;&lt; ans.data[0][1]%10000 &lt;&lt; endl;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return 0;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4857760"/>
            <a:ext cx="505777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椭圆 5"/>
          <p:cNvSpPr/>
          <p:nvPr/>
        </p:nvSpPr>
        <p:spPr>
          <a:xfrm>
            <a:off x="2357422" y="4786322"/>
            <a:ext cx="357190" cy="428628"/>
          </a:xfrm>
          <a:prstGeom prst="ellipse">
            <a:avLst/>
          </a:prstGeom>
          <a:ln w="19050">
            <a:solidFill>
              <a:srgbClr val="FF3300"/>
            </a:solidFill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52</a:t>
            </a:fld>
            <a:r>
              <a:rPr lang="en-US" altLang="zh-CN" smtClean="0"/>
              <a:t>/52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4282" y="1428736"/>
            <a:ext cx="8786874" cy="246231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maxSubSum31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(vector&lt;int&gt;&amp;a,int low,int high)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被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maxSubSum3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调用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    	if (low==high) 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子序列只有一个元素时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{	if (a[low]&gt;0) 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该元素大于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时返回它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	return a[low];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	else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该元素小于或等于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时返回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	return 0; 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6</a:t>
            </a:fld>
            <a:r>
              <a:rPr lang="en-US" altLang="zh-CN" smtClean="0"/>
              <a:t>/52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2844" y="482814"/>
            <a:ext cx="8786874" cy="607858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0" bIns="0" rtlCol="0">
            <a:spAutoFit/>
          </a:bodyPr>
          <a:lstStyle/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int mid=(low+high)/2; 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求中间位置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int maxLeftSum=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maxSubSum31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(a,low,mid);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求左子序列之和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int maxRightSum=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maxSubSum31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(a,mid+1,high); 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求右子序列之和</a:t>
            </a:r>
          </a:p>
          <a:p>
            <a:pPr algn="l" defTabSz="360000">
              <a:lnSpc>
                <a:spcPts val="2400"/>
              </a:lnSpc>
              <a:spcBef>
                <a:spcPts val="18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int maxLeftBorderSum=0,lowBorderSum=0;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for (int i=mid;i&gt;=low;i--) 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求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a[i..mid]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{	lowBorderSum+=a[i];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	if (lowBorderSum&gt;maxLeftBorderSum)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  	maxLeftBorderSum=lowBorderSum;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int maxRightBorderSum=0,highBorderSum=0;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for (int j=mid+1;j&lt;=high;j++) 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求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a[mid+1..j]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{	highBorderSum+=a[j];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	if (highBorderSum&gt;maxRightBorderSum)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 	maxRightBorderSum=highBorderSum;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int ans=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max3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(maxLeftSum,maxRightSum,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			maxLeftBorderSum+maxRightBorderSum);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return max(ans,0);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7</a:t>
            </a:fld>
            <a:r>
              <a:rPr lang="en-US" altLang="zh-CN" smtClean="0"/>
              <a:t>/52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57224" y="1071546"/>
            <a:ext cx="6429420" cy="92175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T(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)=1				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当</a:t>
            </a:r>
            <a:r>
              <a:rPr lang="en-US" altLang="zh-CN" sz="1800" i="1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=1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T(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)=2T(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/2)+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当</a:t>
            </a:r>
            <a:r>
              <a:rPr lang="en-US" altLang="zh-CN" sz="1800" i="1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&gt;1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4414" y="2643182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cs typeface="Times New Roman" pitchFamily="18" charset="0"/>
              </a:rPr>
              <a:t>T(</a:t>
            </a:r>
            <a:r>
              <a:rPr lang="en-US" altLang="zh-CN" sz="1800" i="1" smtClean="0">
                <a:solidFill>
                  <a:srgbClr val="0000FF"/>
                </a:solidFill>
                <a:cs typeface="Times New Roman" pitchFamily="18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cs typeface="Times New Roman" pitchFamily="18" charset="0"/>
              </a:rPr>
              <a:t>)=O(</a:t>
            </a:r>
            <a:r>
              <a:rPr lang="en-US" altLang="zh-CN" sz="1800" i="1" smtClean="0">
                <a:solidFill>
                  <a:srgbClr val="0000FF"/>
                </a:solidFill>
                <a:cs typeface="Times New Roman" pitchFamily="18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cs typeface="Times New Roman" pitchFamily="18" charset="0"/>
              </a:rPr>
              <a:t>log</a:t>
            </a:r>
            <a:r>
              <a:rPr lang="en-US" altLang="zh-CN" sz="1800" baseline="-25000" smtClean="0">
                <a:solidFill>
                  <a:srgbClr val="0000FF"/>
                </a:solidFill>
                <a:cs typeface="Times New Roman" pitchFamily="18" charset="0"/>
              </a:rPr>
              <a:t>2</a:t>
            </a:r>
            <a:r>
              <a:rPr lang="en-US" altLang="zh-CN" sz="1800" i="1" smtClean="0">
                <a:solidFill>
                  <a:srgbClr val="0000FF"/>
                </a:solidFill>
                <a:cs typeface="Times New Roman" pitchFamily="18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cs typeface="Times New Roman" pitchFamily="18" charset="0"/>
              </a:rPr>
              <a:t>)</a:t>
            </a:r>
            <a:endParaRPr lang="zh-CN" altLang="en-US" sz="18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2071670" y="2143116"/>
            <a:ext cx="214314" cy="357190"/>
          </a:xfrm>
          <a:prstGeom prst="downArrow">
            <a:avLst/>
          </a:prstGeom>
          <a:ln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8</a:t>
            </a:fld>
            <a:r>
              <a:rPr lang="en-US" altLang="zh-CN" smtClean="0"/>
              <a:t>/52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1357298"/>
            <a:ext cx="7643866" cy="1938992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有一个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000" i="1" baseline="30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×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000" i="1" baseline="30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）的棋盘，恰好有一个方格与其他方格不同，称之为特殊方格。现在要用如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下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型骨牌覆盖除了特殊方格外的其他全部方格，骨牌可以任意旋转，并且任何两个骨牌不能重叠。请给出一种覆盖方法。</a:t>
            </a:r>
          </a:p>
        </p:txBody>
      </p:sp>
      <p:pic>
        <p:nvPicPr>
          <p:cNvPr id="4" name="图片 3" descr="http://115.28.138.223/RequireFile.do?fid=DNHB9nN9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12" y="3643314"/>
            <a:ext cx="1143008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85720" y="571480"/>
            <a:ext cx="3286148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solidFill>
                  <a:schemeClr val="bg1"/>
                </a:solidFill>
                <a:ea typeface="微软雅黑" pitchFamily="34" charset="-122"/>
              </a:rPr>
              <a:t>4.4.2   </a:t>
            </a:r>
            <a:r>
              <a:rPr lang="zh-CN" altLang="zh-CN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微软雅黑" pitchFamily="34" charset="-122"/>
                <a:cs typeface="Consolas" pitchFamily="49" charset="0"/>
              </a:rPr>
              <a:t>棋盘覆盖问题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9</a:t>
            </a:fld>
            <a:r>
              <a:rPr lang="en-US" altLang="zh-CN" smtClean="0"/>
              <a:t>/52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tailEnd type="none"/>
        </a:ln>
      </a:spPr>
      <a:bodyPr rtlCol="0" anchor="ctr"/>
      <a:lstStyle>
        <a:defPPr algn="ctr">
          <a:defRPr/>
        </a:defPPr>
      </a:lstStyle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spDef>
    <a:lnDef>
      <a:spPr>
        <a:ln w="19050">
          <a:tailEnd type="none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100000"/>
          </a:lnSpc>
          <a:spcBef>
            <a:spcPts val="0"/>
          </a:spcBef>
          <a:defRPr sz="1800" smtClean="0">
            <a:solidFill>
              <a:srgbClr val="0000FF"/>
            </a:solidFill>
            <a:latin typeface="Consolas" pitchFamily="49" charset="0"/>
            <a:ea typeface="楷体" pitchFamily="49" charset="-122"/>
            <a:cs typeface="Consolas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4732</TotalTime>
  <Words>2811</Words>
  <Application>Microsoft Office PowerPoint</Application>
  <PresentationFormat>全屏显示(4:3)</PresentationFormat>
  <Paragraphs>757</Paragraphs>
  <Slides>52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1932</cp:revision>
  <dcterms:created xsi:type="dcterms:W3CDTF">2004-03-31T23:50:14Z</dcterms:created>
  <dcterms:modified xsi:type="dcterms:W3CDTF">2021-09-09T00:06:20Z</dcterms:modified>
</cp:coreProperties>
</file>