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7"/>
  </p:notesMasterIdLst>
  <p:handoutMasterIdLst>
    <p:handoutMasterId r:id="rId108"/>
  </p:handoutMasterIdLst>
  <p:sldIdLst>
    <p:sldId id="522" r:id="rId2"/>
    <p:sldId id="365" r:id="rId3"/>
    <p:sldId id="366" r:id="rId4"/>
    <p:sldId id="655" r:id="rId5"/>
    <p:sldId id="615" r:id="rId6"/>
    <p:sldId id="372" r:id="rId7"/>
    <p:sldId id="656" r:id="rId8"/>
    <p:sldId id="368" r:id="rId9"/>
    <p:sldId id="371" r:id="rId10"/>
    <p:sldId id="657" r:id="rId11"/>
    <p:sldId id="658" r:id="rId12"/>
    <p:sldId id="727" r:id="rId13"/>
    <p:sldId id="728" r:id="rId14"/>
    <p:sldId id="659" r:id="rId15"/>
    <p:sldId id="772" r:id="rId16"/>
    <p:sldId id="729" r:id="rId17"/>
    <p:sldId id="773" r:id="rId18"/>
    <p:sldId id="859" r:id="rId19"/>
    <p:sldId id="860" r:id="rId20"/>
    <p:sldId id="861" r:id="rId21"/>
    <p:sldId id="862" r:id="rId22"/>
    <p:sldId id="863" r:id="rId23"/>
    <p:sldId id="778" r:id="rId24"/>
    <p:sldId id="781" r:id="rId25"/>
    <p:sldId id="782" r:id="rId26"/>
    <p:sldId id="783" r:id="rId27"/>
    <p:sldId id="784" r:id="rId28"/>
    <p:sldId id="785" r:id="rId29"/>
    <p:sldId id="780" r:id="rId30"/>
    <p:sldId id="660" r:id="rId31"/>
    <p:sldId id="730" r:id="rId32"/>
    <p:sldId id="661" r:id="rId33"/>
    <p:sldId id="744" r:id="rId34"/>
    <p:sldId id="663" r:id="rId35"/>
    <p:sldId id="745" r:id="rId36"/>
    <p:sldId id="746" r:id="rId37"/>
    <p:sldId id="747" r:id="rId38"/>
    <p:sldId id="786" r:id="rId39"/>
    <p:sldId id="787" r:id="rId40"/>
    <p:sldId id="662" r:id="rId41"/>
    <p:sldId id="732" r:id="rId42"/>
    <p:sldId id="664" r:id="rId43"/>
    <p:sldId id="666" r:id="rId44"/>
    <p:sldId id="864" r:id="rId45"/>
    <p:sldId id="865" r:id="rId46"/>
    <p:sldId id="866" r:id="rId47"/>
    <p:sldId id="867" r:id="rId48"/>
    <p:sldId id="868" r:id="rId49"/>
    <p:sldId id="873" r:id="rId50"/>
    <p:sldId id="869" r:id="rId51"/>
    <p:sldId id="870" r:id="rId52"/>
    <p:sldId id="871" r:id="rId53"/>
    <p:sldId id="790" r:id="rId54"/>
    <p:sldId id="802" r:id="rId55"/>
    <p:sldId id="791" r:id="rId56"/>
    <p:sldId id="792" r:id="rId57"/>
    <p:sldId id="793" r:id="rId58"/>
    <p:sldId id="794" r:id="rId59"/>
    <p:sldId id="795" r:id="rId60"/>
    <p:sldId id="796" r:id="rId61"/>
    <p:sldId id="797" r:id="rId62"/>
    <p:sldId id="805" r:id="rId63"/>
    <p:sldId id="807" r:id="rId64"/>
    <p:sldId id="808" r:id="rId65"/>
    <p:sldId id="809" r:id="rId66"/>
    <p:sldId id="810" r:id="rId67"/>
    <p:sldId id="839" r:id="rId68"/>
    <p:sldId id="840" r:id="rId69"/>
    <p:sldId id="812" r:id="rId70"/>
    <p:sldId id="813" r:id="rId71"/>
    <p:sldId id="814" r:id="rId72"/>
    <p:sldId id="841" r:id="rId73"/>
    <p:sldId id="815" r:id="rId74"/>
    <p:sldId id="816" r:id="rId75"/>
    <p:sldId id="817" r:id="rId76"/>
    <p:sldId id="818" r:id="rId77"/>
    <p:sldId id="819" r:id="rId78"/>
    <p:sldId id="842" r:id="rId79"/>
    <p:sldId id="843" r:id="rId80"/>
    <p:sldId id="844" r:id="rId81"/>
    <p:sldId id="846" r:id="rId82"/>
    <p:sldId id="845" r:id="rId83"/>
    <p:sldId id="820" r:id="rId84"/>
    <p:sldId id="847" r:id="rId85"/>
    <p:sldId id="848" r:id="rId86"/>
    <p:sldId id="849" r:id="rId87"/>
    <p:sldId id="850" r:id="rId88"/>
    <p:sldId id="872" r:id="rId89"/>
    <p:sldId id="852" r:id="rId90"/>
    <p:sldId id="874" r:id="rId91"/>
    <p:sldId id="854" r:id="rId92"/>
    <p:sldId id="875" r:id="rId93"/>
    <p:sldId id="876" r:id="rId94"/>
    <p:sldId id="877" r:id="rId95"/>
    <p:sldId id="878" r:id="rId96"/>
    <p:sldId id="879" r:id="rId97"/>
    <p:sldId id="880" r:id="rId98"/>
    <p:sldId id="881" r:id="rId99"/>
    <p:sldId id="882" r:id="rId100"/>
    <p:sldId id="883" r:id="rId101"/>
    <p:sldId id="827" r:id="rId102"/>
    <p:sldId id="828" r:id="rId103"/>
    <p:sldId id="829" r:id="rId104"/>
    <p:sldId id="830" r:id="rId105"/>
    <p:sldId id="831" r:id="rId10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FF00FF"/>
    <a:srgbClr val="0000FF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0298" y="428604"/>
            <a:ext cx="378621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回溯法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2928926" y="2191400"/>
            <a:ext cx="54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Consolas" pitchFamily="49" charset="0"/>
              </a:rPr>
              <a:t>5.1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Consolas" pitchFamily="49" charset="0"/>
              </a:rPr>
              <a:t>回溯法概述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2928926" y="3110211"/>
            <a:ext cx="54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Consolas" pitchFamily="49" charset="0"/>
              </a:rPr>
              <a:t>5.2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Consolas" pitchFamily="49" charset="0"/>
              </a:rPr>
              <a:t>基于子集树框架的问题求解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571472" y="2357430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822994" y="3467207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967010" y="2787197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928926" y="4048788"/>
            <a:ext cx="54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Consolas" pitchFamily="49" charset="0"/>
              </a:rPr>
              <a:t>5.3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楷体" pitchFamily="49" charset="-122"/>
                <a:cs typeface="Consolas" pitchFamily="49" charset="0"/>
              </a:rPr>
              <a:t>基于排列树框架的问题求解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56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00034" y="642918"/>
            <a:ext cx="7858180" cy="2295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5-1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农夫（人）过河问题是这样的，在河东岸有一个农夫、一只狼、一只鸡和一袋谷子，只有当农夫在现场时，狼不会吃鸡，鸡也不会吃谷子，否则会出现狼吃鸡或者鸡吃谷子的冲突。另有一条小船，该船只能由农夫操作，且最多只能载下农夫和另一样东西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设计一种将农夫、狼、鸡和谷子借助小船运到河西岸的过河方案。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00034" y="428604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571604" y="785794"/>
            <a:ext cx="6286544" cy="2114425"/>
            <a:chOff x="1214414" y="3429000"/>
            <a:chExt cx="6286544" cy="2114425"/>
          </a:xfrm>
        </p:grpSpPr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1940597" y="4749139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745503" y="4536871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774767" y="4223883"/>
              <a:ext cx="247119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2056569" y="3941220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36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1498384" y="4328934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214414" y="433218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485776" y="3789599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85776" y="3500438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1318464" y="3652058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318464" y="4978735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165353" y="3620651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165353" y="4947328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704316" y="3836169"/>
              <a:ext cx="1475126" cy="10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0" y="6"/>
                </a:cxn>
              </a:cxnLst>
              <a:rect l="0" t="0" r="r" b="b"/>
              <a:pathLst>
                <a:path w="1270" h="6">
                  <a:moveTo>
                    <a:pt x="0" y="0"/>
                  </a:moveTo>
                  <a:lnTo>
                    <a:pt x="1270" y="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684807" y="3758192"/>
              <a:ext cx="1475126" cy="1083"/>
            </a:xfrm>
            <a:custGeom>
              <a:avLst/>
              <a:gdLst/>
              <a:ahLst/>
              <a:cxnLst>
                <a:cxn ang="0">
                  <a:pos x="1267" y="14"/>
                </a:cxn>
                <a:cxn ang="0">
                  <a:pos x="0" y="0"/>
                </a:cxn>
              </a:cxnLst>
              <a:rect l="0" t="0" r="r" b="b"/>
              <a:pathLst>
                <a:path w="1267" h="14">
                  <a:moveTo>
                    <a:pt x="1267" y="1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2274424" y="518342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274424" y="485527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689142" y="5204000"/>
              <a:ext cx="1475126" cy="216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41" y="0"/>
                </a:cxn>
              </a:cxnLst>
              <a:rect l="0" t="0" r="r" b="b"/>
              <a:pathLst>
                <a:path w="1341" h="2">
                  <a:moveTo>
                    <a:pt x="0" y="2"/>
                  </a:moveTo>
                  <a:lnTo>
                    <a:pt x="134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1679388" y="5118443"/>
              <a:ext cx="1475126" cy="1083"/>
            </a:xfrm>
            <a:custGeom>
              <a:avLst/>
              <a:gdLst/>
              <a:ahLst/>
              <a:cxnLst>
                <a:cxn ang="0">
                  <a:pos x="1344" y="3"/>
                </a:cxn>
                <a:cxn ang="0">
                  <a:pos x="0" y="0"/>
                </a:cxn>
              </a:cxnLst>
              <a:rect l="0" t="0" r="r" b="b"/>
              <a:pathLst>
                <a:path w="1344" h="3">
                  <a:moveTo>
                    <a:pt x="1344" y="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442023" y="4023528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1531983" y="3995370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0201" y="429969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068889" y="4304025"/>
              <a:ext cx="244951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316008" y="3974793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V="1">
              <a:off x="3394046" y="3971544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669633" y="3919560"/>
              <a:ext cx="1549912" cy="1066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0" y="985"/>
                </a:cxn>
              </a:cxnLst>
              <a:rect l="0" t="0" r="r" b="b"/>
              <a:pathLst>
                <a:path w="1430" h="985">
                  <a:moveTo>
                    <a:pt x="0" y="0"/>
                  </a:moveTo>
                  <a:lnTo>
                    <a:pt x="1430" y="9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4" name="Freeform 4"/>
            <p:cNvSpPr>
              <a:spLocks/>
            </p:cNvSpPr>
            <p:nvPr/>
          </p:nvSpPr>
          <p:spPr bwMode="auto">
            <a:xfrm>
              <a:off x="1581841" y="3997536"/>
              <a:ext cx="1585680" cy="1060259"/>
            </a:xfrm>
            <a:custGeom>
              <a:avLst/>
              <a:gdLst/>
              <a:ahLst/>
              <a:cxnLst>
                <a:cxn ang="0">
                  <a:pos x="1463" y="979"/>
                </a:cxn>
                <a:cxn ang="0">
                  <a:pos x="0" y="0"/>
                </a:cxn>
              </a:cxnLst>
              <a:rect l="0" t="0" r="r" b="b"/>
              <a:pathLst>
                <a:path w="1463" h="979">
                  <a:moveTo>
                    <a:pt x="1463" y="97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5" name="Freeform 3"/>
            <p:cNvSpPr>
              <a:spLocks/>
            </p:cNvSpPr>
            <p:nvPr/>
          </p:nvSpPr>
          <p:spPr bwMode="auto">
            <a:xfrm>
              <a:off x="1564499" y="3907647"/>
              <a:ext cx="1629034" cy="1080836"/>
            </a:xfrm>
            <a:custGeom>
              <a:avLst/>
              <a:gdLst/>
              <a:ahLst/>
              <a:cxnLst>
                <a:cxn ang="0">
                  <a:pos x="0" y="998"/>
                </a:cxn>
                <a:cxn ang="0">
                  <a:pos x="1503" y="0"/>
                </a:cxn>
              </a:cxnLst>
              <a:rect l="0" t="0" r="r" b="b"/>
              <a:pathLst>
                <a:path w="1503" h="998">
                  <a:moveTo>
                    <a:pt x="0" y="998"/>
                  </a:moveTo>
                  <a:lnTo>
                    <a:pt x="150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6" name="Freeform 2"/>
            <p:cNvSpPr>
              <a:spLocks/>
            </p:cNvSpPr>
            <p:nvPr/>
          </p:nvSpPr>
          <p:spPr bwMode="auto">
            <a:xfrm>
              <a:off x="1633866" y="3959631"/>
              <a:ext cx="1611692" cy="106784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986"/>
                </a:cxn>
              </a:cxnLst>
              <a:rect l="0" t="0" r="r" b="b"/>
              <a:pathLst>
                <a:path w="1487" h="986">
                  <a:moveTo>
                    <a:pt x="1487" y="0"/>
                  </a:moveTo>
                  <a:lnTo>
                    <a:pt x="0" y="9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14810" y="3429000"/>
              <a:ext cx="3286148" cy="211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28</a:t>
              </a:r>
              <a:endPara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29</a:t>
              </a:r>
              <a:endPara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26</a:t>
              </a:r>
              <a:endPara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4</a:t>
              </a:r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23</a:t>
              </a:r>
              <a:endParaRPr lang="zh-CN" altLang="zh-CN" sz="1800" smtClean="0">
                <a:solidFill>
                  <a:srgbClr val="FF3300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59</a:t>
              </a:r>
              <a:endPara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6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59</a:t>
              </a:r>
              <a:endPara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143248"/>
            <a:ext cx="49634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692948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5.3.3 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实战—含重复元素的全排列</a:t>
            </a:r>
            <a:r>
              <a:rPr lang="en-US" altLang="zh-CN" smtClean="0">
                <a:latin typeface="+mj-lt"/>
                <a:ea typeface="微软雅黑" pitchFamily="34" charset="-122"/>
              </a:rPr>
              <a:t>II</a:t>
            </a:r>
            <a:r>
              <a:rPr lang="zh-CN" altLang="zh-CN" smtClean="0">
                <a:latin typeface="+mj-lt"/>
                <a:ea typeface="微软雅黑" pitchFamily="34" charset="-122"/>
              </a:rPr>
              <a:t>（</a:t>
            </a:r>
            <a:r>
              <a:rPr lang="pt-BR" altLang="zh-CN" smtClean="0">
                <a:latin typeface="+mj-lt"/>
                <a:ea typeface="微软雅黑" pitchFamily="34" charset="-122"/>
              </a:rPr>
              <a:t>LeetCode47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8072494" cy="36805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给定一个可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包含重复数字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的序列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nums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，按任意顺序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返回所有不重复的全排列。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nums=[1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，输出结果是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[[1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[1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[2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要求设计如下函数：</a:t>
            </a: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 Solution 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vector&lt;vector&lt;int&gt;&gt; permuteUnique(vector&lt;int&gt;&amp; nums) { 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71435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4755560" y="3212378"/>
            <a:ext cx="549330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4687785" y="2218252"/>
            <a:ext cx="527157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3194368" y="1723424"/>
            <a:ext cx="740764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,2}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1580859" y="4072463"/>
            <a:ext cx="474422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113572" y="2739889"/>
            <a:ext cx="740764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2}</a:t>
            </a: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1684304" y="3631250"/>
            <a:ext cx="741953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{1,2,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1684304" y="4444422"/>
            <a:ext cx="741953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{1,2,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554729" y="3631250"/>
            <a:ext cx="741953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554729" y="4444422"/>
            <a:ext cx="741953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,2}</a:t>
            </a:r>
          </a:p>
        </p:txBody>
      </p:sp>
      <p:sp>
        <p:nvSpPr>
          <p:cNvPr id="13358" name="AutoShape 46"/>
          <p:cNvSpPr>
            <a:spLocks noChangeShapeType="1"/>
          </p:cNvSpPr>
          <p:nvPr/>
        </p:nvSpPr>
        <p:spPr bwMode="auto">
          <a:xfrm flipH="1">
            <a:off x="925706" y="3119667"/>
            <a:ext cx="558842" cy="51158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57" name="AutoShape 45"/>
          <p:cNvSpPr>
            <a:spLocks noChangeShapeType="1"/>
          </p:cNvSpPr>
          <p:nvPr/>
        </p:nvSpPr>
        <p:spPr bwMode="auto">
          <a:xfrm>
            <a:off x="1484548" y="3119667"/>
            <a:ext cx="570733" cy="51158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56" name="AutoShape 44"/>
          <p:cNvSpPr>
            <a:spLocks noChangeShapeType="1"/>
          </p:cNvSpPr>
          <p:nvPr/>
        </p:nvSpPr>
        <p:spPr bwMode="auto">
          <a:xfrm>
            <a:off x="925706" y="4011029"/>
            <a:ext cx="1189" cy="4333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55" name="AutoShape 43"/>
          <p:cNvSpPr>
            <a:spLocks noChangeShapeType="1"/>
          </p:cNvSpPr>
          <p:nvPr/>
        </p:nvSpPr>
        <p:spPr bwMode="auto">
          <a:xfrm>
            <a:off x="2055281" y="4011029"/>
            <a:ext cx="1189" cy="4333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428596" y="4072463"/>
            <a:ext cx="449548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906652" y="3201208"/>
            <a:ext cx="519605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616559" y="3201208"/>
            <a:ext cx="487501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3642631" y="4083633"/>
            <a:ext cx="423293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3194368" y="2751059"/>
            <a:ext cx="740764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2}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3765101" y="3631250"/>
            <a:ext cx="741953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,2,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765101" y="4444422"/>
            <a:ext cx="741953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,2,1}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2635526" y="3631250"/>
            <a:ext cx="741953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,1,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635526" y="4444422"/>
            <a:ext cx="741953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,1,2}</a:t>
            </a:r>
          </a:p>
        </p:txBody>
      </p:sp>
      <p:sp>
        <p:nvSpPr>
          <p:cNvPr id="13345" name="AutoShape 33"/>
          <p:cNvSpPr>
            <a:spLocks noChangeShapeType="1"/>
          </p:cNvSpPr>
          <p:nvPr/>
        </p:nvSpPr>
        <p:spPr bwMode="auto">
          <a:xfrm flipH="1">
            <a:off x="3006502" y="3130837"/>
            <a:ext cx="558842" cy="4914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44" name="AutoShape 32"/>
          <p:cNvSpPr>
            <a:spLocks noChangeShapeType="1"/>
          </p:cNvSpPr>
          <p:nvPr/>
        </p:nvSpPr>
        <p:spPr bwMode="auto">
          <a:xfrm>
            <a:off x="3565344" y="3130837"/>
            <a:ext cx="570733" cy="50264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43" name="AutoShape 31"/>
          <p:cNvSpPr>
            <a:spLocks noChangeShapeType="1"/>
          </p:cNvSpPr>
          <p:nvPr/>
        </p:nvSpPr>
        <p:spPr bwMode="auto">
          <a:xfrm>
            <a:off x="3006502" y="4002093"/>
            <a:ext cx="1189" cy="4132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42" name="AutoShape 30"/>
          <p:cNvSpPr>
            <a:spLocks noChangeShapeType="1"/>
          </p:cNvSpPr>
          <p:nvPr/>
        </p:nvSpPr>
        <p:spPr bwMode="auto">
          <a:xfrm>
            <a:off x="4136077" y="4013263"/>
            <a:ext cx="1189" cy="4132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500298" y="4083633"/>
            <a:ext cx="511185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3987448" y="3212378"/>
            <a:ext cx="513113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2743727" y="3212378"/>
            <a:ext cx="441129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252544" y="4093686"/>
            <a:ext cx="500580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239494" y="2751059"/>
            <a:ext cx="740764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1}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810227" y="3631250"/>
            <a:ext cx="741953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{2,1,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810227" y="4444422"/>
            <a:ext cx="741953" cy="3797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680651" y="3631250"/>
            <a:ext cx="741953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680651" y="4444422"/>
            <a:ext cx="741953" cy="37977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,1}</a:t>
            </a:r>
          </a:p>
        </p:txBody>
      </p:sp>
      <p:sp>
        <p:nvSpPr>
          <p:cNvPr id="13332" name="AutoShape 20"/>
          <p:cNvSpPr>
            <a:spLocks noChangeShapeType="1"/>
          </p:cNvSpPr>
          <p:nvPr/>
        </p:nvSpPr>
        <p:spPr bwMode="auto">
          <a:xfrm flipH="1">
            <a:off x="5051628" y="3130837"/>
            <a:ext cx="558842" cy="4914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31" name="AutoShape 19"/>
          <p:cNvSpPr>
            <a:spLocks noChangeShapeType="1"/>
          </p:cNvSpPr>
          <p:nvPr/>
        </p:nvSpPr>
        <p:spPr bwMode="auto">
          <a:xfrm>
            <a:off x="5610470" y="3130837"/>
            <a:ext cx="570733" cy="50264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30" name="AutoShape 18"/>
          <p:cNvSpPr>
            <a:spLocks noChangeShapeType="1"/>
          </p:cNvSpPr>
          <p:nvPr/>
        </p:nvSpPr>
        <p:spPr bwMode="auto">
          <a:xfrm>
            <a:off x="5051628" y="4002093"/>
            <a:ext cx="1189" cy="4132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29" name="AutoShape 17"/>
          <p:cNvSpPr>
            <a:spLocks noChangeShapeType="1"/>
          </p:cNvSpPr>
          <p:nvPr/>
        </p:nvSpPr>
        <p:spPr bwMode="auto">
          <a:xfrm>
            <a:off x="6181203" y="4013263"/>
            <a:ext cx="1189" cy="4132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111079" y="4083633"/>
            <a:ext cx="438751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032574" y="3212378"/>
            <a:ext cx="448263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26" name="AutoShape 14"/>
          <p:cNvSpPr>
            <a:spLocks noChangeShapeType="1"/>
          </p:cNvSpPr>
          <p:nvPr/>
        </p:nvSpPr>
        <p:spPr bwMode="auto">
          <a:xfrm>
            <a:off x="3565344" y="2103202"/>
            <a:ext cx="1189" cy="64785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25" name="AutoShape 13"/>
          <p:cNvSpPr>
            <a:spLocks noChangeShapeType="1"/>
          </p:cNvSpPr>
          <p:nvPr/>
        </p:nvSpPr>
        <p:spPr bwMode="auto">
          <a:xfrm flipH="1">
            <a:off x="1484548" y="2103202"/>
            <a:ext cx="2080796" cy="6366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24" name="AutoShape 12"/>
          <p:cNvSpPr>
            <a:spLocks noChangeShapeType="1"/>
          </p:cNvSpPr>
          <p:nvPr/>
        </p:nvSpPr>
        <p:spPr bwMode="auto">
          <a:xfrm>
            <a:off x="3565344" y="2103202"/>
            <a:ext cx="2045126" cy="64785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642631" y="2352292"/>
            <a:ext cx="423293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831744" y="2207083"/>
            <a:ext cx="433995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364284" y="1857463"/>
            <a:ext cx="791892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364284" y="2784569"/>
            <a:ext cx="791892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364284" y="3700504"/>
            <a:ext cx="791892" cy="2457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364284" y="4437720"/>
            <a:ext cx="1065368" cy="4914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层（叶子结点）</a:t>
            </a:r>
          </a:p>
        </p:txBody>
      </p:sp>
      <p:sp>
        <p:nvSpPr>
          <p:cNvPr id="13317" name="AutoShape 5"/>
          <p:cNvSpPr>
            <a:spLocks noChangeShapeType="1"/>
          </p:cNvSpPr>
          <p:nvPr/>
        </p:nvSpPr>
        <p:spPr bwMode="auto">
          <a:xfrm flipV="1">
            <a:off x="5113457" y="1969163"/>
            <a:ext cx="2156894" cy="1117"/>
          </a:xfrm>
          <a:prstGeom prst="straightConnector1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16" name="AutoShape 4"/>
          <p:cNvSpPr>
            <a:spLocks noChangeShapeType="1"/>
          </p:cNvSpPr>
          <p:nvPr/>
        </p:nvSpPr>
        <p:spPr bwMode="auto">
          <a:xfrm flipV="1">
            <a:off x="6265624" y="2907438"/>
            <a:ext cx="975002" cy="11170"/>
          </a:xfrm>
          <a:prstGeom prst="straightConnector1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15" name="AutoShape 3"/>
          <p:cNvSpPr>
            <a:spLocks noChangeShapeType="1"/>
          </p:cNvSpPr>
          <p:nvPr/>
        </p:nvSpPr>
        <p:spPr bwMode="auto">
          <a:xfrm flipV="1">
            <a:off x="6729344" y="3812204"/>
            <a:ext cx="539818" cy="1117"/>
          </a:xfrm>
          <a:prstGeom prst="straightConnector1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314" name="AutoShape 2"/>
          <p:cNvSpPr>
            <a:spLocks noChangeShapeType="1"/>
          </p:cNvSpPr>
          <p:nvPr/>
        </p:nvSpPr>
        <p:spPr bwMode="auto">
          <a:xfrm flipV="1">
            <a:off x="6765015" y="4627610"/>
            <a:ext cx="475611" cy="11170"/>
          </a:xfrm>
          <a:prstGeom prst="straightConnector1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00166" y="714356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</a:rPr>
              <a:t>2}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65" name="直接箭头连接符 64"/>
          <p:cNvCxnSpPr>
            <a:stCxn id="13363" idx="3"/>
            <a:endCxn id="13350" idx="1"/>
          </p:cNvCxnSpPr>
          <p:nvPr/>
        </p:nvCxnSpPr>
        <p:spPr>
          <a:xfrm>
            <a:off x="1854336" y="2929778"/>
            <a:ext cx="1340032" cy="11170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3334" idx="3"/>
            <a:endCxn id="13336" idx="1"/>
          </p:cNvCxnSpPr>
          <p:nvPr/>
        </p:nvCxnSpPr>
        <p:spPr>
          <a:xfrm>
            <a:off x="5422604" y="3821139"/>
            <a:ext cx="387623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7715304" cy="25264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层结点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可以取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的每一个值，根结点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经过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层的结点有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条路径，这些路径中从根结点到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结点都是相同的。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除重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取值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时走到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结点，如果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与前面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中的某个值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相同，当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取值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时走到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结点，显然根结点到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结点的路径完全相同，需要剪去。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308655" y="3806424"/>
            <a:ext cx="659760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308655" y="5004359"/>
            <a:ext cx="1049295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+1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74313" y="3143248"/>
            <a:ext cx="659760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717704" y="5333654"/>
            <a:ext cx="251373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623446" y="5333654"/>
            <a:ext cx="251373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534667" y="4477854"/>
            <a:ext cx="543644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4027438" y="4256796"/>
            <a:ext cx="687438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047708" y="4389798"/>
            <a:ext cx="543644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71802" y="4570497"/>
            <a:ext cx="464841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3175562" y="3870631"/>
            <a:ext cx="338157" cy="31186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5" name="AutoShape 17"/>
          <p:cNvSpPr>
            <a:spLocks noChangeShapeType="1"/>
          </p:cNvSpPr>
          <p:nvPr/>
        </p:nvSpPr>
        <p:spPr bwMode="auto">
          <a:xfrm flipH="1">
            <a:off x="2118198" y="4103614"/>
            <a:ext cx="1071329" cy="8970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1865828" y="4987848"/>
            <a:ext cx="338157" cy="31186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2699749" y="4987848"/>
            <a:ext cx="340152" cy="31186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230918" y="5028208"/>
            <a:ext cx="414965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</a:p>
        </p:txBody>
      </p:sp>
      <p:sp>
        <p:nvSpPr>
          <p:cNvPr id="12300" name="AutoShape 12"/>
          <p:cNvSpPr>
            <a:spLocks noChangeShapeType="1"/>
          </p:cNvSpPr>
          <p:nvPr/>
        </p:nvSpPr>
        <p:spPr bwMode="auto">
          <a:xfrm flipH="1">
            <a:off x="2870324" y="4174243"/>
            <a:ext cx="394017" cy="81360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552622" y="4987848"/>
            <a:ext cx="340152" cy="31186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8" name="AutoShape 10"/>
          <p:cNvSpPr>
            <a:spLocks noChangeShapeType="1"/>
          </p:cNvSpPr>
          <p:nvPr/>
        </p:nvSpPr>
        <p:spPr bwMode="auto">
          <a:xfrm>
            <a:off x="3401001" y="4169657"/>
            <a:ext cx="322197" cy="81819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589038" y="4987848"/>
            <a:ext cx="340152" cy="31186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982551" y="5028208"/>
            <a:ext cx="414965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</a:p>
        </p:txBody>
      </p:sp>
      <p:sp>
        <p:nvSpPr>
          <p:cNvPr id="12295" name="AutoShape 7"/>
          <p:cNvSpPr>
            <a:spLocks noChangeShapeType="1"/>
          </p:cNvSpPr>
          <p:nvPr/>
        </p:nvSpPr>
        <p:spPr bwMode="auto">
          <a:xfrm>
            <a:off x="3495764" y="4084352"/>
            <a:ext cx="1143149" cy="94935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175562" y="3162510"/>
            <a:ext cx="338157" cy="31186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2" name="AutoShape 4"/>
          <p:cNvSpPr>
            <a:spLocks noChangeShapeType="1"/>
          </p:cNvSpPr>
          <p:nvPr/>
        </p:nvSpPr>
        <p:spPr bwMode="auto">
          <a:xfrm>
            <a:off x="3345139" y="3474377"/>
            <a:ext cx="998" cy="396254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534667" y="3788078"/>
            <a:ext cx="251373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C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98754" y="5028208"/>
            <a:ext cx="414965" cy="2384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642918"/>
            <a:ext cx="8643998" cy="52237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 Solution 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vector&lt;vector&lt;int&gt;&gt;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       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的全排序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vector&lt;vector&lt;int&gt;&gt;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permuteUnique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nums)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int n=nums.size();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dfs(nums,n,0);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ps;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judge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x,int i,int j)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x[i..j-1]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中出现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if(j&gt;i)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for(int k=i;k&lt;j;k++)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x[i..j-1]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的元素相同 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if(x[k]==x[j])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若相同则返回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return false;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return true;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全部不相同返回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642918"/>
            <a:ext cx="8643998" cy="44542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n,int i)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if (i&gt;=n)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ps.push_back(x);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	else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	{	for (int j=i;j&lt;n;j++)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遍历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x[i..n-1]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 	{	if(judge(x,i,j))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检测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 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位置置分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(x,n,i+1);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 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5"/>
          <p:cNvSpPr txBox="1"/>
          <p:nvPr/>
        </p:nvSpPr>
        <p:spPr>
          <a:xfrm>
            <a:off x="642910" y="50004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3194222" y="2699098"/>
            <a:ext cx="231254" cy="21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③</a:t>
            </a:r>
          </a:p>
        </p:txBody>
      </p:sp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3113742" y="3433809"/>
            <a:ext cx="231254" cy="2161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④</a:t>
            </a: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3140229" y="4169468"/>
            <a:ext cx="231254" cy="2142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⑤</a:t>
            </a:r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2417942" y="4889011"/>
            <a:ext cx="231254" cy="2142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⑥</a:t>
            </a:r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1674262" y="5700512"/>
            <a:ext cx="230235" cy="21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⑦</a:t>
            </a: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4132481" y="1737812"/>
            <a:ext cx="231254" cy="2142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②</a:t>
            </a:r>
          </a:p>
        </p:txBody>
      </p:sp>
      <p:sp>
        <p:nvSpPr>
          <p:cNvPr id="55356" name="Text Box 60"/>
          <p:cNvSpPr txBox="1">
            <a:spLocks noChangeArrowheads="1"/>
          </p:cNvSpPr>
          <p:nvPr/>
        </p:nvSpPr>
        <p:spPr bwMode="auto">
          <a:xfrm>
            <a:off x="4114144" y="1007841"/>
            <a:ext cx="231254" cy="2142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3689330" y="436188"/>
            <a:ext cx="1443554" cy="241744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人、狼、鸡、谷</a:t>
            </a:r>
          </a:p>
        </p:txBody>
      </p:sp>
      <p:sp>
        <p:nvSpPr>
          <p:cNvPr id="55354" name="Text Box 58"/>
          <p:cNvSpPr txBox="1">
            <a:spLocks noChangeArrowheads="1"/>
          </p:cNvSpPr>
          <p:nvPr/>
        </p:nvSpPr>
        <p:spPr bwMode="auto">
          <a:xfrm>
            <a:off x="3689330" y="677932"/>
            <a:ext cx="1443554" cy="240796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53" name="Text Box 57"/>
          <p:cNvSpPr txBox="1">
            <a:spLocks noChangeArrowheads="1"/>
          </p:cNvSpPr>
          <p:nvPr/>
        </p:nvSpPr>
        <p:spPr bwMode="auto">
          <a:xfrm>
            <a:off x="1473571" y="1259065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鸡、谷　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</a:t>
            </a:r>
          </a:p>
        </p:txBody>
      </p:sp>
      <p:sp>
        <p:nvSpPr>
          <p:cNvPr id="55352" name="Text Box 56"/>
          <p:cNvSpPr txBox="1">
            <a:spLocks noChangeArrowheads="1"/>
          </p:cNvSpPr>
          <p:nvPr/>
        </p:nvSpPr>
        <p:spPr bwMode="auto">
          <a:xfrm>
            <a:off x="1473571" y="1500808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3674049" y="1259065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狼、谷</a:t>
            </a:r>
          </a:p>
        </p:txBody>
      </p: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3674049" y="1500808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人、鸡</a:t>
            </a:r>
          </a:p>
        </p:txBody>
      </p: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5897957" y="1259065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狼、鸡　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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5897957" y="1500808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人、谷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3682198" y="2080993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人、狼、谷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3682198" y="2322737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鸡</a:t>
            </a:r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4392260" y="924415"/>
            <a:ext cx="1019" cy="34981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44" name="Freeform 48"/>
          <p:cNvSpPr>
            <a:spLocks/>
          </p:cNvSpPr>
          <p:nvPr/>
        </p:nvSpPr>
        <p:spPr bwMode="auto">
          <a:xfrm>
            <a:off x="2902862" y="932948"/>
            <a:ext cx="794617" cy="332753"/>
          </a:xfrm>
          <a:custGeom>
            <a:avLst/>
            <a:gdLst/>
            <a:ahLst/>
            <a:cxnLst>
              <a:cxn ang="0">
                <a:pos x="780" y="0"/>
              </a:cxn>
              <a:cxn ang="0">
                <a:pos x="0" y="352"/>
              </a:cxn>
            </a:cxnLst>
            <a:rect l="0" t="0" r="r" b="b"/>
            <a:pathLst>
              <a:path w="780" h="352">
                <a:moveTo>
                  <a:pt x="780" y="0"/>
                </a:moveTo>
                <a:lnTo>
                  <a:pt x="0" y="35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43" name="Freeform 47"/>
          <p:cNvSpPr>
            <a:spLocks/>
          </p:cNvSpPr>
          <p:nvPr/>
        </p:nvSpPr>
        <p:spPr bwMode="auto">
          <a:xfrm>
            <a:off x="5107415" y="932948"/>
            <a:ext cx="894454" cy="3194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8" y="337"/>
              </a:cxn>
            </a:cxnLst>
            <a:rect l="0" t="0" r="r" b="b"/>
            <a:pathLst>
              <a:path w="878" h="337">
                <a:moveTo>
                  <a:pt x="0" y="0"/>
                </a:moveTo>
                <a:lnTo>
                  <a:pt x="878" y="33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4392260" y="1761512"/>
            <a:ext cx="1019" cy="3223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1458289" y="2858365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谷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1458289" y="3100108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人、狼、鸡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5882676" y="2818548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狼</a:t>
            </a:r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5882676" y="3061240"/>
            <a:ext cx="1443554" cy="2407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人、鸡、谷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2678740" y="3705889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人、鸡、谷</a:t>
            </a:r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2678740" y="3947633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狼</a:t>
            </a: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293870" y="3705889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人、狼、谷　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293870" y="3947633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鸡</a:t>
            </a: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2678740" y="4488001"/>
            <a:ext cx="1443554" cy="2407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鸡</a:t>
            </a: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2678740" y="4728797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人、狼、谷</a:t>
            </a: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>
            <a:off x="1187305" y="5227452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人、鸡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1187305" y="5469196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狼、谷</a:t>
            </a: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1187305" y="6034213"/>
            <a:ext cx="1443554" cy="2426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1187305" y="6276904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人、狼、鸡、谷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4144706" y="5227452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人、狼、鸡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4144706" y="5469196"/>
            <a:ext cx="1443554" cy="2417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谷</a:t>
            </a:r>
          </a:p>
        </p:txBody>
      </p:sp>
      <p:sp>
        <p:nvSpPr>
          <p:cNvPr id="55325" name="Freeform 29"/>
          <p:cNvSpPr>
            <a:spLocks/>
          </p:cNvSpPr>
          <p:nvPr/>
        </p:nvSpPr>
        <p:spPr bwMode="auto">
          <a:xfrm>
            <a:off x="2848869" y="2554052"/>
            <a:ext cx="840460" cy="298625"/>
          </a:xfrm>
          <a:custGeom>
            <a:avLst/>
            <a:gdLst/>
            <a:ahLst/>
            <a:cxnLst>
              <a:cxn ang="0">
                <a:pos x="825" y="0"/>
              </a:cxn>
              <a:cxn ang="0">
                <a:pos x="0" y="315"/>
              </a:cxn>
            </a:cxnLst>
            <a:rect l="0" t="0" r="r" b="b"/>
            <a:pathLst>
              <a:path w="825" h="315">
                <a:moveTo>
                  <a:pt x="825" y="0"/>
                </a:moveTo>
                <a:lnTo>
                  <a:pt x="0" y="315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24" name="Freeform 28"/>
          <p:cNvSpPr>
            <a:spLocks/>
          </p:cNvSpPr>
          <p:nvPr/>
        </p:nvSpPr>
        <p:spPr bwMode="auto">
          <a:xfrm>
            <a:off x="5110472" y="2562584"/>
            <a:ext cx="802767" cy="2550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8" y="269"/>
              </a:cxn>
            </a:cxnLst>
            <a:rect l="0" t="0" r="r" b="b"/>
            <a:pathLst>
              <a:path w="788" h="269">
                <a:moveTo>
                  <a:pt x="0" y="0"/>
                </a:moveTo>
                <a:lnTo>
                  <a:pt x="788" y="26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23" name="Freeform 27"/>
          <p:cNvSpPr>
            <a:spLocks/>
          </p:cNvSpPr>
          <p:nvPr/>
        </p:nvSpPr>
        <p:spPr bwMode="auto">
          <a:xfrm>
            <a:off x="1220923" y="3351332"/>
            <a:ext cx="427871" cy="340337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360"/>
              </a:cxn>
            </a:cxnLst>
            <a:rect l="0" t="0" r="r" b="b"/>
            <a:pathLst>
              <a:path w="420" h="360">
                <a:moveTo>
                  <a:pt x="420" y="0"/>
                </a:moveTo>
                <a:lnTo>
                  <a:pt x="0" y="36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22" name="Freeform 26"/>
          <p:cNvSpPr>
            <a:spLocks/>
          </p:cNvSpPr>
          <p:nvPr/>
        </p:nvSpPr>
        <p:spPr bwMode="auto">
          <a:xfrm>
            <a:off x="2741902" y="3343748"/>
            <a:ext cx="481864" cy="3555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" y="375"/>
              </a:cxn>
            </a:cxnLst>
            <a:rect l="0" t="0" r="r" b="b"/>
            <a:pathLst>
              <a:path w="473" h="375">
                <a:moveTo>
                  <a:pt x="0" y="0"/>
                </a:moveTo>
                <a:lnTo>
                  <a:pt x="473" y="375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387783" y="4189377"/>
            <a:ext cx="1019" cy="3223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2379230" y="4971489"/>
            <a:ext cx="458433" cy="249328"/>
          </a:xfrm>
          <a:custGeom>
            <a:avLst/>
            <a:gdLst/>
            <a:ahLst/>
            <a:cxnLst>
              <a:cxn ang="0">
                <a:pos x="450" y="0"/>
              </a:cxn>
              <a:cxn ang="0">
                <a:pos x="0" y="263"/>
              </a:cxn>
            </a:cxnLst>
            <a:rect l="0" t="0" r="r" b="b"/>
            <a:pathLst>
              <a:path w="450" h="263">
                <a:moveTo>
                  <a:pt x="450" y="0"/>
                </a:moveTo>
                <a:lnTo>
                  <a:pt x="0" y="263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19" name="Freeform 23"/>
          <p:cNvSpPr>
            <a:spLocks/>
          </p:cNvSpPr>
          <p:nvPr/>
        </p:nvSpPr>
        <p:spPr bwMode="auto">
          <a:xfrm>
            <a:off x="3937902" y="4971489"/>
            <a:ext cx="436021" cy="2559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270"/>
              </a:cxn>
            </a:cxnLst>
            <a:rect l="0" t="0" r="r" b="b"/>
            <a:pathLst>
              <a:path w="428" h="270">
                <a:moveTo>
                  <a:pt x="0" y="0"/>
                </a:moveTo>
                <a:lnTo>
                  <a:pt x="428" y="27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1920797" y="5710940"/>
            <a:ext cx="1019" cy="34981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4488022" y="6060757"/>
            <a:ext cx="733493" cy="240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……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4854768" y="5710940"/>
            <a:ext cx="1019" cy="34981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275910" y="3583596"/>
            <a:ext cx="733493" cy="2417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……</a:t>
            </a: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642656" y="3302035"/>
            <a:ext cx="0" cy="268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7070527" y="859951"/>
            <a:ext cx="1279537" cy="240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从东岸到西岸</a:t>
            </a:r>
          </a:p>
        </p:txBody>
      </p:sp>
      <p:sp>
        <p:nvSpPr>
          <p:cNvPr id="55312" name="Freeform 16"/>
          <p:cNvSpPr>
            <a:spLocks/>
          </p:cNvSpPr>
          <p:nvPr/>
        </p:nvSpPr>
        <p:spPr bwMode="auto">
          <a:xfrm>
            <a:off x="2620672" y="999309"/>
            <a:ext cx="4444762" cy="948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4365" y="0"/>
              </a:cxn>
            </a:cxnLst>
            <a:rect l="0" t="0" r="r" b="b"/>
            <a:pathLst>
              <a:path w="4365" h="5">
                <a:moveTo>
                  <a:pt x="0" y="5"/>
                </a:moveTo>
                <a:lnTo>
                  <a:pt x="4365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7070527" y="1869586"/>
            <a:ext cx="1279537" cy="240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从西岸到东岸</a:t>
            </a:r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2628821" y="1974726"/>
            <a:ext cx="4436612" cy="9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7" y="1"/>
              </a:cxn>
            </a:cxnLst>
            <a:rect l="0" t="0" r="r" b="b"/>
            <a:pathLst>
              <a:path w="4357" h="1">
                <a:moveTo>
                  <a:pt x="0" y="0"/>
                </a:moveTo>
                <a:lnTo>
                  <a:pt x="4357" y="1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078677" y="2502859"/>
            <a:ext cx="1279537" cy="240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从东岸到西岸</a:t>
            </a:r>
          </a:p>
        </p:txBody>
      </p:sp>
      <p:sp>
        <p:nvSpPr>
          <p:cNvPr id="55308" name="Freeform 12"/>
          <p:cNvSpPr>
            <a:spLocks/>
          </p:cNvSpPr>
          <p:nvPr/>
        </p:nvSpPr>
        <p:spPr bwMode="auto">
          <a:xfrm>
            <a:off x="2655309" y="2650750"/>
            <a:ext cx="4416237" cy="94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4335" y="0"/>
              </a:cxn>
            </a:cxnLst>
            <a:rect l="0" t="0" r="r" b="b"/>
            <a:pathLst>
              <a:path w="4335" h="3">
                <a:moveTo>
                  <a:pt x="0" y="3"/>
                </a:moveTo>
                <a:lnTo>
                  <a:pt x="4335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070527" y="3325736"/>
            <a:ext cx="1279537" cy="2417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从西岸到东岸</a:t>
            </a:r>
          </a:p>
        </p:txBody>
      </p:sp>
      <p:sp>
        <p:nvSpPr>
          <p:cNvPr id="55306" name="Freeform 10"/>
          <p:cNvSpPr>
            <a:spLocks/>
          </p:cNvSpPr>
          <p:nvPr/>
        </p:nvSpPr>
        <p:spPr bwMode="auto">
          <a:xfrm>
            <a:off x="1099693" y="3450874"/>
            <a:ext cx="5965740" cy="9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7" y="28"/>
              </a:cxn>
            </a:cxnLst>
            <a:rect l="0" t="0" r="r" b="b"/>
            <a:pathLst>
              <a:path w="5857" h="28">
                <a:moveTo>
                  <a:pt x="0" y="0"/>
                </a:moveTo>
                <a:lnTo>
                  <a:pt x="5857" y="28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070527" y="4269958"/>
            <a:ext cx="1279537" cy="2417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从东岸到西岸</a:t>
            </a:r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1956453" y="4418796"/>
            <a:ext cx="5108980" cy="94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5017" y="0"/>
              </a:cxn>
            </a:cxnLst>
            <a:rect l="0" t="0" r="r" b="b"/>
            <a:pathLst>
              <a:path w="5017" h="24">
                <a:moveTo>
                  <a:pt x="0" y="24"/>
                </a:moveTo>
                <a:lnTo>
                  <a:pt x="5017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070527" y="5804793"/>
            <a:ext cx="1279537" cy="2426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从东岸到西岸</a:t>
            </a: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992725" y="5954579"/>
            <a:ext cx="6072708" cy="948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5962" y="0"/>
              </a:cxn>
            </a:cxnLst>
            <a:rect l="0" t="0" r="r" b="b"/>
            <a:pathLst>
              <a:path w="5962" h="14">
                <a:moveTo>
                  <a:pt x="0" y="14"/>
                </a:moveTo>
                <a:lnTo>
                  <a:pt x="5962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070527" y="4998981"/>
            <a:ext cx="1279537" cy="240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从西岸到东岸</a:t>
            </a:r>
          </a:p>
        </p:txBody>
      </p:sp>
      <p:sp>
        <p:nvSpPr>
          <p:cNvPr id="55300" name="Freeform 4"/>
          <p:cNvSpPr>
            <a:spLocks/>
          </p:cNvSpPr>
          <p:nvPr/>
        </p:nvSpPr>
        <p:spPr bwMode="auto">
          <a:xfrm>
            <a:off x="1901441" y="5147819"/>
            <a:ext cx="5163992" cy="94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070" y="0"/>
              </a:cxn>
            </a:cxnLst>
            <a:rect l="0" t="0" r="r" b="b"/>
            <a:pathLst>
              <a:path w="5070" h="6">
                <a:moveTo>
                  <a:pt x="0" y="6"/>
                </a:moveTo>
                <a:lnTo>
                  <a:pt x="507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97442" y="431448"/>
            <a:ext cx="550119" cy="2417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东岸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089292" y="666556"/>
            <a:ext cx="550119" cy="2426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西岸</a:t>
            </a: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5720" y="571480"/>
            <a:ext cx="321471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5.1.3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回溯法框架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0034" y="1428736"/>
            <a:ext cx="20717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解空间类型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2910" y="2214554"/>
            <a:ext cx="7572428" cy="224006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子集树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所给的问题是从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个元素的集合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中找出满足某种性质的子集。例如在整数数组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中求和为目标值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target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的所有解，每个元素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只有选择和不选择两种方式。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排列树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所给的问题是确定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个元素满足某种性质的排列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例如求全排列问题的解空间就是典型的排列树。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4282" y="24280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解空间为子集树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282" y="973650"/>
            <a:ext cx="8501122" cy="50271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x[n];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存放解向量，这里作为全局变量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backtrack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i)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求解子集树的递归框架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if(i&gt;n) 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搜索到叶子结点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输出一个可行解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输出一个解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for (j=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;j&lt;=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;j++)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的所有可能候选值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{    x[i]=j;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产生一个可能的解分量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其他操作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if 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constraint(i,j) &amp;&amp; bound(i,j)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backtrack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(i+1);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满足条件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继续下一层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8596" y="642918"/>
            <a:ext cx="8072494" cy="173134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5-2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个整数的数组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，所有元素均不相同，设计一个算法求其所有子集（幂集）。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，所有子集是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{2}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（输出顺序无关）。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936634" y="1239707"/>
            <a:ext cx="6492886" cy="3046549"/>
            <a:chOff x="579443" y="1357298"/>
            <a:chExt cx="6492886" cy="3046549"/>
          </a:xfrm>
        </p:grpSpPr>
        <p:sp>
          <p:nvSpPr>
            <p:cNvPr id="71740" name="Text Box 60"/>
            <p:cNvSpPr txBox="1">
              <a:spLocks noChangeArrowheads="1"/>
            </p:cNvSpPr>
            <p:nvPr/>
          </p:nvSpPr>
          <p:spPr bwMode="auto">
            <a:xfrm>
              <a:off x="1398478" y="2984126"/>
              <a:ext cx="170383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39" name="Oval 59"/>
            <p:cNvSpPr>
              <a:spLocks noChangeArrowheads="1"/>
            </p:cNvSpPr>
            <p:nvPr/>
          </p:nvSpPr>
          <p:spPr bwMode="auto">
            <a:xfrm>
              <a:off x="2803392" y="1377222"/>
              <a:ext cx="310875" cy="310821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38" name="Text Box 58"/>
            <p:cNvSpPr txBox="1">
              <a:spLocks noChangeArrowheads="1"/>
            </p:cNvSpPr>
            <p:nvPr/>
          </p:nvSpPr>
          <p:spPr bwMode="auto">
            <a:xfrm>
              <a:off x="696021" y="2996081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737" name="Oval 57"/>
            <p:cNvSpPr>
              <a:spLocks noChangeArrowheads="1"/>
            </p:cNvSpPr>
            <p:nvPr/>
          </p:nvSpPr>
          <p:spPr bwMode="auto">
            <a:xfrm>
              <a:off x="579443" y="3285981"/>
              <a:ext cx="309878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36" name="Oval 56"/>
            <p:cNvSpPr>
              <a:spLocks noChangeArrowheads="1"/>
            </p:cNvSpPr>
            <p:nvPr/>
          </p:nvSpPr>
          <p:spPr bwMode="auto">
            <a:xfrm>
              <a:off x="1344673" y="3285981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35" name="Oval 55"/>
            <p:cNvSpPr>
              <a:spLocks noChangeArrowheads="1"/>
            </p:cNvSpPr>
            <p:nvPr/>
          </p:nvSpPr>
          <p:spPr bwMode="auto">
            <a:xfrm>
              <a:off x="939141" y="2664340"/>
              <a:ext cx="309878" cy="3118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34" name="Freeform 54"/>
            <p:cNvSpPr>
              <a:spLocks/>
            </p:cNvSpPr>
            <p:nvPr/>
          </p:nvSpPr>
          <p:spPr bwMode="auto">
            <a:xfrm>
              <a:off x="765769" y="2909410"/>
              <a:ext cx="203264" cy="373583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75"/>
                </a:cxn>
              </a:cxnLst>
              <a:rect l="0" t="0" r="r" b="b"/>
              <a:pathLst>
                <a:path w="204" h="375">
                  <a:moveTo>
                    <a:pt x="204" y="0"/>
                  </a:moveTo>
                  <a:lnTo>
                    <a:pt x="0" y="3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33" name="Freeform 53"/>
            <p:cNvSpPr>
              <a:spLocks/>
            </p:cNvSpPr>
            <p:nvPr/>
          </p:nvSpPr>
          <p:spPr bwMode="auto">
            <a:xfrm>
              <a:off x="1220124" y="2909410"/>
              <a:ext cx="236145" cy="3765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378"/>
                </a:cxn>
              </a:cxnLst>
              <a:rect l="0" t="0" r="r" b="b"/>
              <a:pathLst>
                <a:path w="237" h="378">
                  <a:moveTo>
                    <a:pt x="0" y="0"/>
                  </a:moveTo>
                  <a:lnTo>
                    <a:pt x="237" y="3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32" name="Text Box 52"/>
            <p:cNvSpPr txBox="1">
              <a:spLocks noChangeArrowheads="1"/>
            </p:cNvSpPr>
            <p:nvPr/>
          </p:nvSpPr>
          <p:spPr bwMode="auto">
            <a:xfrm>
              <a:off x="2664893" y="2984126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31" name="Text Box 51"/>
            <p:cNvSpPr txBox="1">
              <a:spLocks noChangeArrowheads="1"/>
            </p:cNvSpPr>
            <p:nvPr/>
          </p:nvSpPr>
          <p:spPr bwMode="auto">
            <a:xfrm>
              <a:off x="1951476" y="2996081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730" name="Oval 50"/>
            <p:cNvSpPr>
              <a:spLocks noChangeArrowheads="1"/>
            </p:cNvSpPr>
            <p:nvPr/>
          </p:nvSpPr>
          <p:spPr bwMode="auto">
            <a:xfrm>
              <a:off x="1834898" y="3285981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9" name="Oval 49"/>
            <p:cNvSpPr>
              <a:spLocks noChangeArrowheads="1"/>
            </p:cNvSpPr>
            <p:nvPr/>
          </p:nvSpPr>
          <p:spPr bwMode="auto">
            <a:xfrm>
              <a:off x="2600128" y="3285981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8" name="Oval 48"/>
            <p:cNvSpPr>
              <a:spLocks noChangeArrowheads="1"/>
            </p:cNvSpPr>
            <p:nvPr/>
          </p:nvSpPr>
          <p:spPr bwMode="auto">
            <a:xfrm>
              <a:off x="2193600" y="2664340"/>
              <a:ext cx="310875" cy="3118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7" name="Freeform 47"/>
            <p:cNvSpPr>
              <a:spLocks/>
            </p:cNvSpPr>
            <p:nvPr/>
          </p:nvSpPr>
          <p:spPr bwMode="auto">
            <a:xfrm>
              <a:off x="2022220" y="2909410"/>
              <a:ext cx="202268" cy="373583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75"/>
                </a:cxn>
              </a:cxnLst>
              <a:rect l="0" t="0" r="r" b="b"/>
              <a:pathLst>
                <a:path w="204" h="375">
                  <a:moveTo>
                    <a:pt x="204" y="0"/>
                  </a:moveTo>
                  <a:lnTo>
                    <a:pt x="0" y="3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6" name="Freeform 46"/>
            <p:cNvSpPr>
              <a:spLocks/>
            </p:cNvSpPr>
            <p:nvPr/>
          </p:nvSpPr>
          <p:spPr bwMode="auto">
            <a:xfrm>
              <a:off x="2475579" y="2909410"/>
              <a:ext cx="235149" cy="3765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378"/>
                </a:cxn>
              </a:cxnLst>
              <a:rect l="0" t="0" r="r" b="b"/>
              <a:pathLst>
                <a:path w="237" h="378">
                  <a:moveTo>
                    <a:pt x="0" y="0"/>
                  </a:moveTo>
                  <a:lnTo>
                    <a:pt x="237" y="3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5" name="Text Box 45"/>
            <p:cNvSpPr txBox="1">
              <a:spLocks noChangeArrowheads="1"/>
            </p:cNvSpPr>
            <p:nvPr/>
          </p:nvSpPr>
          <p:spPr bwMode="auto">
            <a:xfrm>
              <a:off x="3919589" y="2984126"/>
              <a:ext cx="168390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24" name="Text Box 44"/>
            <p:cNvSpPr txBox="1">
              <a:spLocks noChangeArrowheads="1"/>
            </p:cNvSpPr>
            <p:nvPr/>
          </p:nvSpPr>
          <p:spPr bwMode="auto">
            <a:xfrm>
              <a:off x="3206931" y="2996081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723" name="Oval 43"/>
            <p:cNvSpPr>
              <a:spLocks noChangeArrowheads="1"/>
            </p:cNvSpPr>
            <p:nvPr/>
          </p:nvSpPr>
          <p:spPr bwMode="auto">
            <a:xfrm>
              <a:off x="3090353" y="3285981"/>
              <a:ext cx="311871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2" name="Oval 42"/>
            <p:cNvSpPr>
              <a:spLocks noChangeArrowheads="1"/>
            </p:cNvSpPr>
            <p:nvPr/>
          </p:nvSpPr>
          <p:spPr bwMode="auto">
            <a:xfrm>
              <a:off x="3855583" y="3285981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1" name="Oval 41"/>
            <p:cNvSpPr>
              <a:spLocks noChangeArrowheads="1"/>
            </p:cNvSpPr>
            <p:nvPr/>
          </p:nvSpPr>
          <p:spPr bwMode="auto">
            <a:xfrm>
              <a:off x="3450051" y="2664340"/>
              <a:ext cx="309878" cy="3118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20" name="Freeform 40"/>
            <p:cNvSpPr>
              <a:spLocks/>
            </p:cNvSpPr>
            <p:nvPr/>
          </p:nvSpPr>
          <p:spPr bwMode="auto">
            <a:xfrm>
              <a:off x="3276679" y="2909410"/>
              <a:ext cx="203264" cy="373583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75"/>
                </a:cxn>
              </a:cxnLst>
              <a:rect l="0" t="0" r="r" b="b"/>
              <a:pathLst>
                <a:path w="204" h="375">
                  <a:moveTo>
                    <a:pt x="204" y="0"/>
                  </a:moveTo>
                  <a:lnTo>
                    <a:pt x="0" y="3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9" name="Freeform 39"/>
            <p:cNvSpPr>
              <a:spLocks/>
            </p:cNvSpPr>
            <p:nvPr/>
          </p:nvSpPr>
          <p:spPr bwMode="auto">
            <a:xfrm>
              <a:off x="3731034" y="2909410"/>
              <a:ext cx="236145" cy="3765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378"/>
                </a:cxn>
              </a:cxnLst>
              <a:rect l="0" t="0" r="r" b="b"/>
              <a:pathLst>
                <a:path w="237" h="378">
                  <a:moveTo>
                    <a:pt x="0" y="0"/>
                  </a:moveTo>
                  <a:lnTo>
                    <a:pt x="237" y="3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8" name="Text Box 38"/>
            <p:cNvSpPr txBox="1">
              <a:spLocks noChangeArrowheads="1"/>
            </p:cNvSpPr>
            <p:nvPr/>
          </p:nvSpPr>
          <p:spPr bwMode="auto">
            <a:xfrm>
              <a:off x="5185767" y="2984126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17" name="Text Box 37"/>
            <p:cNvSpPr txBox="1">
              <a:spLocks noChangeArrowheads="1"/>
            </p:cNvSpPr>
            <p:nvPr/>
          </p:nvSpPr>
          <p:spPr bwMode="auto">
            <a:xfrm>
              <a:off x="4462386" y="2996081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716" name="Oval 36"/>
            <p:cNvSpPr>
              <a:spLocks noChangeArrowheads="1"/>
            </p:cNvSpPr>
            <p:nvPr/>
          </p:nvSpPr>
          <p:spPr bwMode="auto">
            <a:xfrm>
              <a:off x="4345808" y="3285981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5" name="Oval 35"/>
            <p:cNvSpPr>
              <a:spLocks noChangeArrowheads="1"/>
            </p:cNvSpPr>
            <p:nvPr/>
          </p:nvSpPr>
          <p:spPr bwMode="auto">
            <a:xfrm>
              <a:off x="5111038" y="3285981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4" name="Oval 34"/>
            <p:cNvSpPr>
              <a:spLocks noChangeArrowheads="1"/>
            </p:cNvSpPr>
            <p:nvPr/>
          </p:nvSpPr>
          <p:spPr bwMode="auto">
            <a:xfrm>
              <a:off x="4704510" y="2664340"/>
              <a:ext cx="310875" cy="3118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3" name="Freeform 33"/>
            <p:cNvSpPr>
              <a:spLocks/>
            </p:cNvSpPr>
            <p:nvPr/>
          </p:nvSpPr>
          <p:spPr bwMode="auto">
            <a:xfrm>
              <a:off x="4533130" y="2909410"/>
              <a:ext cx="202268" cy="373583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75"/>
                </a:cxn>
              </a:cxnLst>
              <a:rect l="0" t="0" r="r" b="b"/>
              <a:pathLst>
                <a:path w="204" h="375">
                  <a:moveTo>
                    <a:pt x="204" y="0"/>
                  </a:moveTo>
                  <a:lnTo>
                    <a:pt x="0" y="3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2" name="Freeform 32"/>
            <p:cNvSpPr>
              <a:spLocks/>
            </p:cNvSpPr>
            <p:nvPr/>
          </p:nvSpPr>
          <p:spPr bwMode="auto">
            <a:xfrm>
              <a:off x="4986489" y="2909410"/>
              <a:ext cx="235149" cy="3765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378"/>
                </a:cxn>
              </a:cxnLst>
              <a:rect l="0" t="0" r="r" b="b"/>
              <a:pathLst>
                <a:path w="237" h="378">
                  <a:moveTo>
                    <a:pt x="0" y="0"/>
                  </a:moveTo>
                  <a:lnTo>
                    <a:pt x="237" y="3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11" name="Text Box 31"/>
            <p:cNvSpPr txBox="1">
              <a:spLocks noChangeArrowheads="1"/>
            </p:cNvSpPr>
            <p:nvPr/>
          </p:nvSpPr>
          <p:spPr bwMode="auto">
            <a:xfrm>
              <a:off x="2172675" y="2362485"/>
              <a:ext cx="168390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10" name="Text Box 30"/>
            <p:cNvSpPr txBox="1">
              <a:spLocks noChangeArrowheads="1"/>
            </p:cNvSpPr>
            <p:nvPr/>
          </p:nvSpPr>
          <p:spPr bwMode="auto">
            <a:xfrm>
              <a:off x="1192984" y="2354393"/>
              <a:ext cx="169387" cy="1703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709" name="Oval 29"/>
            <p:cNvSpPr>
              <a:spLocks noChangeArrowheads="1"/>
            </p:cNvSpPr>
            <p:nvPr/>
          </p:nvSpPr>
          <p:spPr bwMode="auto">
            <a:xfrm>
              <a:off x="1622666" y="2042698"/>
              <a:ext cx="309878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08" name="Freeform 28"/>
            <p:cNvSpPr>
              <a:spLocks/>
            </p:cNvSpPr>
            <p:nvPr/>
          </p:nvSpPr>
          <p:spPr bwMode="auto">
            <a:xfrm>
              <a:off x="1186246" y="2266847"/>
              <a:ext cx="449373" cy="427379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429"/>
                </a:cxn>
              </a:cxnLst>
              <a:rect l="0" t="0" r="r" b="b"/>
              <a:pathLst>
                <a:path w="450" h="429">
                  <a:moveTo>
                    <a:pt x="450" y="0"/>
                  </a:moveTo>
                  <a:lnTo>
                    <a:pt x="0" y="42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07" name="Freeform 27"/>
            <p:cNvSpPr>
              <a:spLocks/>
            </p:cNvSpPr>
            <p:nvPr/>
          </p:nvSpPr>
          <p:spPr bwMode="auto">
            <a:xfrm>
              <a:off x="1907635" y="2275813"/>
              <a:ext cx="361691" cy="4094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411"/>
                </a:cxn>
              </a:cxnLst>
              <a:rect l="0" t="0" r="r" b="b"/>
              <a:pathLst>
                <a:path w="363" h="411">
                  <a:moveTo>
                    <a:pt x="0" y="0"/>
                  </a:moveTo>
                  <a:lnTo>
                    <a:pt x="363" y="4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06" name="Text Box 26"/>
            <p:cNvSpPr txBox="1">
              <a:spLocks noChangeArrowheads="1"/>
            </p:cNvSpPr>
            <p:nvPr/>
          </p:nvSpPr>
          <p:spPr bwMode="auto">
            <a:xfrm>
              <a:off x="4695542" y="2362485"/>
              <a:ext cx="170383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05" name="Text Box 25"/>
            <p:cNvSpPr txBox="1">
              <a:spLocks noChangeArrowheads="1"/>
            </p:cNvSpPr>
            <p:nvPr/>
          </p:nvSpPr>
          <p:spPr bwMode="auto">
            <a:xfrm>
              <a:off x="3715969" y="2373443"/>
              <a:ext cx="169387" cy="1703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704" name="Oval 24"/>
            <p:cNvSpPr>
              <a:spLocks noChangeArrowheads="1"/>
            </p:cNvSpPr>
            <p:nvPr/>
          </p:nvSpPr>
          <p:spPr bwMode="auto">
            <a:xfrm>
              <a:off x="4126602" y="2042698"/>
              <a:ext cx="310875" cy="310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03" name="Freeform 23"/>
            <p:cNvSpPr>
              <a:spLocks/>
            </p:cNvSpPr>
            <p:nvPr/>
          </p:nvSpPr>
          <p:spPr bwMode="auto">
            <a:xfrm>
              <a:off x="3691178" y="2266847"/>
              <a:ext cx="447380" cy="427379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429"/>
                </a:cxn>
              </a:cxnLst>
              <a:rect l="0" t="0" r="r" b="b"/>
              <a:pathLst>
                <a:path w="450" h="429">
                  <a:moveTo>
                    <a:pt x="450" y="0"/>
                  </a:moveTo>
                  <a:lnTo>
                    <a:pt x="0" y="42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02" name="Freeform 22"/>
            <p:cNvSpPr>
              <a:spLocks/>
            </p:cNvSpPr>
            <p:nvPr/>
          </p:nvSpPr>
          <p:spPr bwMode="auto">
            <a:xfrm>
              <a:off x="4411570" y="2275813"/>
              <a:ext cx="360694" cy="4094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411"/>
                </a:cxn>
              </a:cxnLst>
              <a:rect l="0" t="0" r="r" b="b"/>
              <a:pathLst>
                <a:path w="363" h="411">
                  <a:moveTo>
                    <a:pt x="0" y="0"/>
                  </a:moveTo>
                  <a:lnTo>
                    <a:pt x="363" y="4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701" name="Text Box 21"/>
            <p:cNvSpPr txBox="1">
              <a:spLocks noChangeArrowheads="1"/>
            </p:cNvSpPr>
            <p:nvPr/>
          </p:nvSpPr>
          <p:spPr bwMode="auto">
            <a:xfrm>
              <a:off x="3746774" y="1656042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2160161" y="1648947"/>
              <a:ext cx="169387" cy="169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699" name="Freeform 19"/>
            <p:cNvSpPr>
              <a:spLocks/>
            </p:cNvSpPr>
            <p:nvPr/>
          </p:nvSpPr>
          <p:spPr bwMode="auto">
            <a:xfrm>
              <a:off x="1886711" y="1561523"/>
              <a:ext cx="917678" cy="523016"/>
            </a:xfrm>
            <a:custGeom>
              <a:avLst/>
              <a:gdLst/>
              <a:ahLst/>
              <a:cxnLst>
                <a:cxn ang="0">
                  <a:pos x="921" y="0"/>
                </a:cxn>
                <a:cxn ang="0">
                  <a:pos x="0" y="525"/>
                </a:cxn>
              </a:cxnLst>
              <a:rect l="0" t="0" r="r" b="b"/>
              <a:pathLst>
                <a:path w="921" h="525">
                  <a:moveTo>
                    <a:pt x="921" y="0"/>
                  </a:moveTo>
                  <a:lnTo>
                    <a:pt x="0" y="52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98" name="Freeform 18"/>
            <p:cNvSpPr>
              <a:spLocks/>
            </p:cNvSpPr>
            <p:nvPr/>
          </p:nvSpPr>
          <p:spPr bwMode="auto">
            <a:xfrm>
              <a:off x="3113270" y="1567501"/>
              <a:ext cx="1051194" cy="523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525"/>
                </a:cxn>
              </a:cxnLst>
              <a:rect l="0" t="0" r="r" b="b"/>
              <a:pathLst>
                <a:path w="1056" h="525">
                  <a:moveTo>
                    <a:pt x="0" y="0"/>
                  </a:moveTo>
                  <a:lnTo>
                    <a:pt x="1056" y="52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97" name="Text Box 17"/>
            <p:cNvSpPr txBox="1">
              <a:spLocks noChangeArrowheads="1"/>
            </p:cNvSpPr>
            <p:nvPr/>
          </p:nvSpPr>
          <p:spPr bwMode="auto">
            <a:xfrm>
              <a:off x="5860325" y="1357298"/>
              <a:ext cx="621749" cy="1902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96" name="Text Box 16"/>
            <p:cNvSpPr txBox="1">
              <a:spLocks noChangeArrowheads="1"/>
            </p:cNvSpPr>
            <p:nvPr/>
          </p:nvSpPr>
          <p:spPr bwMode="auto">
            <a:xfrm>
              <a:off x="5860325" y="2034728"/>
              <a:ext cx="621749" cy="1902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5860325" y="2672309"/>
              <a:ext cx="621749" cy="1902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5860324" y="3319852"/>
              <a:ext cx="1212005" cy="6092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层（叶子结点层）</a:t>
              </a: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676093" y="3786190"/>
              <a:ext cx="189315" cy="6176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{1,2,3}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1433352" y="3786190"/>
              <a:ext cx="189315" cy="542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{1,2}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1911620" y="3786190"/>
              <a:ext cx="209243" cy="542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{1,3}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2668879" y="3786190"/>
              <a:ext cx="260047" cy="4286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{1 }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3236823" y="3786191"/>
              <a:ext cx="192169" cy="5000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{2,3}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4010852" y="3786190"/>
              <a:ext cx="132520" cy="3068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{2}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4555453" y="3786190"/>
              <a:ext cx="159423" cy="3068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{3}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5229609" y="3786190"/>
              <a:ext cx="199647" cy="357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 }</a:t>
              </a:r>
            </a:p>
          </p:txBody>
        </p:sp>
        <p:sp>
          <p:nvSpPr>
            <p:cNvPr id="71685" name="AutoShape 5"/>
            <p:cNvSpPr>
              <a:spLocks noChangeShapeType="1"/>
            </p:cNvSpPr>
            <p:nvPr/>
          </p:nvSpPr>
          <p:spPr bwMode="auto">
            <a:xfrm>
              <a:off x="3870529" y="1477841"/>
              <a:ext cx="1952930" cy="996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4" name="AutoShape 4"/>
            <p:cNvSpPr>
              <a:spLocks noChangeShapeType="1"/>
            </p:cNvSpPr>
            <p:nvPr/>
          </p:nvSpPr>
          <p:spPr bwMode="auto">
            <a:xfrm>
              <a:off x="4963572" y="2135346"/>
              <a:ext cx="859887" cy="996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3" name="AutoShape 3"/>
            <p:cNvSpPr>
              <a:spLocks noChangeShapeType="1"/>
            </p:cNvSpPr>
            <p:nvPr/>
          </p:nvSpPr>
          <p:spPr bwMode="auto">
            <a:xfrm flipV="1">
              <a:off x="5389032" y="2787871"/>
              <a:ext cx="421474" cy="4981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2" name="AutoShape 2"/>
            <p:cNvSpPr>
              <a:spLocks noChangeShapeType="1"/>
            </p:cNvSpPr>
            <p:nvPr/>
          </p:nvSpPr>
          <p:spPr bwMode="auto">
            <a:xfrm>
              <a:off x="5604252" y="3460320"/>
              <a:ext cx="236145" cy="996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67" name="TextBox 5"/>
          <p:cNvSpPr txBox="1"/>
          <p:nvPr/>
        </p:nvSpPr>
        <p:spPr>
          <a:xfrm>
            <a:off x="642910" y="50004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224" y="4572008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解向量为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]=1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表示选取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表示不选取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28596" y="785794"/>
            <a:ext cx="7858180" cy="27829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x;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全局变量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输出一个解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printf("   {");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for (int i=0;i&lt;x.size();i++)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if (x[i]==1)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printf("%d",a[i]);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printf("}");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7158" y="891200"/>
            <a:ext cx="8286808" cy="5334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(vector&lt;int&gt;&amp;a,int 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递归回溯算法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if (i&gt;=a.size())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到达一个叶子结点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else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x[i]=1;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(a,i+1);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x[i]=0;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(a,i+1);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subsets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的幂集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x.resize(n);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dfs(a,0);</a:t>
            </a:r>
            <a:endParaRPr lang="zh-CN" altLang="zh-CN" sz="1800" smtClean="0">
              <a:solidFill>
                <a:srgbClr val="FF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735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既是结点层次，也是遍历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的下标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044814" y="82071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1538" y="2285992"/>
            <a:ext cx="1357322" cy="642942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1538" y="3071810"/>
            <a:ext cx="1357322" cy="642942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8596" y="857232"/>
            <a:ext cx="8072494" cy="137227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5-3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设计一个算法在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（顺序不能变）任意两个数字之间插入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运算符，使得表达式的计算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结果为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，并输出所有可能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的表达式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59" y="2714620"/>
            <a:ext cx="352870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TextBox 5"/>
          <p:cNvSpPr txBox="1"/>
          <p:nvPr/>
        </p:nvSpPr>
        <p:spPr>
          <a:xfrm>
            <a:off x="285720" y="64291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8662" y="428604"/>
            <a:ext cx="7429552" cy="13680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96000" indent="-3960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[0..N-1]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N=5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）存放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的整数，用字符数组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存放插入的运算符（解向量），其中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插入的运算符，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只能取值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'+'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'-'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两选一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7356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	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[1]	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[2]	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[3]	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[4]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57422" y="270247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[1]	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[2]	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[3]	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[4]</a:t>
            </a:r>
            <a:endParaRPr lang="zh-CN" altLang="en-US" sz="180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3714744" y="3286124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85918" y="385762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sum=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 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[1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 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[1]	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[2]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[2]	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[4]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[3]	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[4]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[4]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28926" y="450057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sum=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[0]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i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643182"/>
            <a:ext cx="7929618" cy="309315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一个复杂问题的解决方案往往是由若干个小的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决策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（即选择）步骤组成的决策序列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问题的解可以表示成解向量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），其中分量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步的选择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中各个分量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所有的取值的组合构成问题的解向量空间，简称为</a:t>
            </a:r>
            <a:r>
              <a:rPr lang="zh-CN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解空间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，解空间一般用树形式来组织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也称为解空间树或者状态空间树。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1714488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问题的解空间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30"/>
          <p:cNvSpPr txBox="1">
            <a:spLocks noChangeArrowheads="1"/>
          </p:cNvSpPr>
          <p:nvPr/>
        </p:nvSpPr>
        <p:spPr bwMode="auto">
          <a:xfrm>
            <a:off x="663006" y="3889446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280461" y="3900490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1059950" y="3032190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Oval 59"/>
          <p:cNvSpPr>
            <a:spLocks noChangeArrowheads="1"/>
          </p:cNvSpPr>
          <p:nvPr/>
        </p:nvSpPr>
        <p:spPr bwMode="auto">
          <a:xfrm>
            <a:off x="4500562" y="916528"/>
            <a:ext cx="310875" cy="3108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1387971" y="2626134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189164" y="2273850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000232" y="2202412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2398716" y="2004492"/>
            <a:ext cx="309878" cy="3108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831373" y="1488032"/>
            <a:ext cx="169387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402481" y="1390112"/>
            <a:ext cx="169387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8643966" y="870375"/>
            <a:ext cx="426186" cy="2604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=1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867482" y="3416858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1842176" y="3416858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75" name="直接连接符 74"/>
          <p:cNvCxnSpPr>
            <a:stCxn id="14" idx="3"/>
            <a:endCxn id="55" idx="0"/>
          </p:cNvCxnSpPr>
          <p:nvPr/>
        </p:nvCxnSpPr>
        <p:spPr>
          <a:xfrm rot="5400000">
            <a:off x="965601" y="2949107"/>
            <a:ext cx="524572" cy="41093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1908509" y="3033186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14744" y="630776"/>
            <a:ext cx="7858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sum=1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1" name="直接连接符 80"/>
          <p:cNvCxnSpPr>
            <a:stCxn id="14" idx="5"/>
            <a:endCxn id="61" idx="0"/>
          </p:cNvCxnSpPr>
          <p:nvPr/>
        </p:nvCxnSpPr>
        <p:spPr>
          <a:xfrm rot="16200000" flipH="1">
            <a:off x="1562505" y="2982248"/>
            <a:ext cx="524572" cy="34464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406" y="4274114"/>
            <a:ext cx="57150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sum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71472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直接连接符 93"/>
          <p:cNvCxnSpPr>
            <a:stCxn id="55" idx="3"/>
            <a:endCxn id="92" idx="0"/>
          </p:cNvCxnSpPr>
          <p:nvPr/>
        </p:nvCxnSpPr>
        <p:spPr>
          <a:xfrm rot="5400000">
            <a:off x="553773" y="3915024"/>
            <a:ext cx="591104" cy="12707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061490" y="4274114"/>
            <a:ext cx="428628" cy="357190"/>
          </a:xfrm>
          <a:prstGeom prst="rect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连接符 97"/>
          <p:cNvCxnSpPr>
            <a:stCxn id="55" idx="5"/>
            <a:endCxn id="96" idx="0"/>
          </p:cNvCxnSpPr>
          <p:nvPr/>
        </p:nvCxnSpPr>
        <p:spPr>
          <a:xfrm rot="16200000" flipH="1">
            <a:off x="908339" y="3906649"/>
            <a:ext cx="591104" cy="14382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 Box 30"/>
          <p:cNvSpPr txBox="1">
            <a:spLocks noChangeArrowheads="1"/>
          </p:cNvSpPr>
          <p:nvPr/>
        </p:nvSpPr>
        <p:spPr bwMode="auto">
          <a:xfrm>
            <a:off x="1663138" y="3909047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2280593" y="3920091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1604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直接连接符 106"/>
          <p:cNvCxnSpPr>
            <a:stCxn id="61" idx="3"/>
            <a:endCxn id="106" idx="0"/>
          </p:cNvCxnSpPr>
          <p:nvPr/>
        </p:nvCxnSpPr>
        <p:spPr>
          <a:xfrm rot="5400000">
            <a:off x="1541186" y="3927743"/>
            <a:ext cx="591104" cy="10163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061622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直接连接符 108"/>
          <p:cNvCxnSpPr>
            <a:stCxn id="61" idx="5"/>
            <a:endCxn id="108" idx="0"/>
          </p:cNvCxnSpPr>
          <p:nvPr/>
        </p:nvCxnSpPr>
        <p:spPr>
          <a:xfrm rot="16200000" flipH="1">
            <a:off x="1895752" y="3893930"/>
            <a:ext cx="591104" cy="16926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2673318" y="3894352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3290773" y="3905396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3070262" y="3037096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16" name="Oval 55"/>
          <p:cNvSpPr>
            <a:spLocks noChangeArrowheads="1"/>
          </p:cNvSpPr>
          <p:nvPr/>
        </p:nvSpPr>
        <p:spPr bwMode="auto">
          <a:xfrm>
            <a:off x="3398283" y="2631040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7" name="Oval 55"/>
          <p:cNvSpPr>
            <a:spLocks noChangeArrowheads="1"/>
          </p:cNvSpPr>
          <p:nvPr/>
        </p:nvSpPr>
        <p:spPr bwMode="auto">
          <a:xfrm>
            <a:off x="2877794" y="3421764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8" name="Oval 55"/>
          <p:cNvSpPr>
            <a:spLocks noChangeArrowheads="1"/>
          </p:cNvSpPr>
          <p:nvPr/>
        </p:nvSpPr>
        <p:spPr bwMode="auto">
          <a:xfrm>
            <a:off x="3852488" y="3421764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19" name="直接连接符 118"/>
          <p:cNvCxnSpPr>
            <a:stCxn id="116" idx="3"/>
            <a:endCxn id="117" idx="0"/>
          </p:cNvCxnSpPr>
          <p:nvPr/>
        </p:nvCxnSpPr>
        <p:spPr>
          <a:xfrm rot="5400000">
            <a:off x="2975913" y="2954013"/>
            <a:ext cx="524572" cy="41093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918821" y="3038092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21" name="直接连接符 120"/>
          <p:cNvCxnSpPr>
            <a:stCxn id="116" idx="5"/>
            <a:endCxn id="118" idx="0"/>
          </p:cNvCxnSpPr>
          <p:nvPr/>
        </p:nvCxnSpPr>
        <p:spPr>
          <a:xfrm rot="16200000" flipH="1">
            <a:off x="3572817" y="2987154"/>
            <a:ext cx="524572" cy="34464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581784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3" name="直接连接符 122"/>
          <p:cNvCxnSpPr>
            <a:stCxn id="117" idx="3"/>
            <a:endCxn id="122" idx="0"/>
          </p:cNvCxnSpPr>
          <p:nvPr/>
        </p:nvCxnSpPr>
        <p:spPr>
          <a:xfrm rot="5400000">
            <a:off x="2566538" y="3917477"/>
            <a:ext cx="586198" cy="12707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3071802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直接连接符 124"/>
          <p:cNvCxnSpPr>
            <a:stCxn id="117" idx="5"/>
            <a:endCxn id="124" idx="0"/>
          </p:cNvCxnSpPr>
          <p:nvPr/>
        </p:nvCxnSpPr>
        <p:spPr>
          <a:xfrm rot="16200000" flipH="1">
            <a:off x="2921104" y="3909102"/>
            <a:ext cx="586198" cy="14382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3673450" y="3913953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27" name="Text Box 31"/>
          <p:cNvSpPr txBox="1">
            <a:spLocks noChangeArrowheads="1"/>
          </p:cNvSpPr>
          <p:nvPr/>
        </p:nvSpPr>
        <p:spPr bwMode="auto">
          <a:xfrm>
            <a:off x="4290905" y="3924997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81916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直接连接符 128"/>
          <p:cNvCxnSpPr>
            <a:stCxn id="118" idx="3"/>
            <a:endCxn id="128" idx="0"/>
          </p:cNvCxnSpPr>
          <p:nvPr/>
        </p:nvCxnSpPr>
        <p:spPr>
          <a:xfrm rot="5400000">
            <a:off x="3553951" y="3930196"/>
            <a:ext cx="586198" cy="10163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071934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-9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直接连接符 130"/>
          <p:cNvCxnSpPr>
            <a:stCxn id="118" idx="5"/>
            <a:endCxn id="130" idx="0"/>
          </p:cNvCxnSpPr>
          <p:nvPr/>
        </p:nvCxnSpPr>
        <p:spPr>
          <a:xfrm rot="16200000" flipH="1">
            <a:off x="3908517" y="3896383"/>
            <a:ext cx="586198" cy="16926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40" idx="3"/>
            <a:endCxn id="14" idx="7"/>
          </p:cNvCxnSpPr>
          <p:nvPr/>
        </p:nvCxnSpPr>
        <p:spPr>
          <a:xfrm rot="5400000">
            <a:off x="1847281" y="2074982"/>
            <a:ext cx="402005" cy="79162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40" idx="5"/>
            <a:endCxn id="116" idx="1"/>
          </p:cNvCxnSpPr>
          <p:nvPr/>
        </p:nvCxnSpPr>
        <p:spPr>
          <a:xfrm rot="16200000" flipH="1">
            <a:off x="2849983" y="2083023"/>
            <a:ext cx="406911" cy="78045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 Box 30"/>
          <p:cNvSpPr txBox="1">
            <a:spLocks noChangeArrowheads="1"/>
          </p:cNvSpPr>
          <p:nvPr/>
        </p:nvSpPr>
        <p:spPr bwMode="auto">
          <a:xfrm>
            <a:off x="4663534" y="3889446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5280989" y="3900490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0" name="Text Box 30"/>
          <p:cNvSpPr txBox="1">
            <a:spLocks noChangeArrowheads="1"/>
          </p:cNvSpPr>
          <p:nvPr/>
        </p:nvSpPr>
        <p:spPr bwMode="auto">
          <a:xfrm>
            <a:off x="5060478" y="3032190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41" name="Oval 55"/>
          <p:cNvSpPr>
            <a:spLocks noChangeArrowheads="1"/>
          </p:cNvSpPr>
          <p:nvPr/>
        </p:nvSpPr>
        <p:spPr bwMode="auto">
          <a:xfrm>
            <a:off x="5388499" y="2626134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189692" y="2273850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3" name="Text Box 30"/>
          <p:cNvSpPr txBox="1">
            <a:spLocks noChangeArrowheads="1"/>
          </p:cNvSpPr>
          <p:nvPr/>
        </p:nvSpPr>
        <p:spPr bwMode="auto">
          <a:xfrm>
            <a:off x="6000760" y="2202412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44" name="Oval 29"/>
          <p:cNvSpPr>
            <a:spLocks noChangeArrowheads="1"/>
          </p:cNvSpPr>
          <p:nvPr/>
        </p:nvSpPr>
        <p:spPr bwMode="auto">
          <a:xfrm>
            <a:off x="6399244" y="2004492"/>
            <a:ext cx="309878" cy="3108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7" name="Oval 55"/>
          <p:cNvSpPr>
            <a:spLocks noChangeArrowheads="1"/>
          </p:cNvSpPr>
          <p:nvPr/>
        </p:nvSpPr>
        <p:spPr bwMode="auto">
          <a:xfrm>
            <a:off x="4868010" y="3416858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8" name="Oval 55"/>
          <p:cNvSpPr>
            <a:spLocks noChangeArrowheads="1"/>
          </p:cNvSpPr>
          <p:nvPr/>
        </p:nvSpPr>
        <p:spPr bwMode="auto">
          <a:xfrm>
            <a:off x="5842704" y="3416858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49" name="直接连接符 148"/>
          <p:cNvCxnSpPr>
            <a:stCxn id="141" idx="3"/>
            <a:endCxn id="147" idx="0"/>
          </p:cNvCxnSpPr>
          <p:nvPr/>
        </p:nvCxnSpPr>
        <p:spPr>
          <a:xfrm rot="5400000">
            <a:off x="4966129" y="2949107"/>
            <a:ext cx="524572" cy="41093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 Box 31"/>
          <p:cNvSpPr txBox="1">
            <a:spLocks noChangeArrowheads="1"/>
          </p:cNvSpPr>
          <p:nvPr/>
        </p:nvSpPr>
        <p:spPr bwMode="auto">
          <a:xfrm>
            <a:off x="5909037" y="3033186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51" name="直接连接符 150"/>
          <p:cNvCxnSpPr>
            <a:stCxn id="141" idx="5"/>
            <a:endCxn id="148" idx="0"/>
          </p:cNvCxnSpPr>
          <p:nvPr/>
        </p:nvCxnSpPr>
        <p:spPr>
          <a:xfrm rot="16200000" flipH="1">
            <a:off x="5563033" y="2982248"/>
            <a:ext cx="524572" cy="34464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4572000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直接连接符 152"/>
          <p:cNvCxnSpPr>
            <a:stCxn id="147" idx="3"/>
            <a:endCxn id="152" idx="0"/>
          </p:cNvCxnSpPr>
          <p:nvPr/>
        </p:nvCxnSpPr>
        <p:spPr>
          <a:xfrm rot="5400000">
            <a:off x="4554301" y="3915024"/>
            <a:ext cx="591104" cy="12707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062018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5" name="直接连接符 154"/>
          <p:cNvCxnSpPr>
            <a:stCxn id="147" idx="5"/>
            <a:endCxn id="154" idx="0"/>
          </p:cNvCxnSpPr>
          <p:nvPr/>
        </p:nvCxnSpPr>
        <p:spPr>
          <a:xfrm rot="16200000" flipH="1">
            <a:off x="4908867" y="3906649"/>
            <a:ext cx="591104" cy="14382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 Box 30"/>
          <p:cNvSpPr txBox="1">
            <a:spLocks noChangeArrowheads="1"/>
          </p:cNvSpPr>
          <p:nvPr/>
        </p:nvSpPr>
        <p:spPr bwMode="auto">
          <a:xfrm>
            <a:off x="5663666" y="3909047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6281121" y="3920091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72132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9" name="直接连接符 158"/>
          <p:cNvCxnSpPr>
            <a:stCxn id="148" idx="3"/>
            <a:endCxn id="158" idx="0"/>
          </p:cNvCxnSpPr>
          <p:nvPr/>
        </p:nvCxnSpPr>
        <p:spPr>
          <a:xfrm rot="5400000">
            <a:off x="5541714" y="3927743"/>
            <a:ext cx="591104" cy="10163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6062150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-7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1" name="直接连接符 160"/>
          <p:cNvCxnSpPr>
            <a:stCxn id="148" idx="5"/>
            <a:endCxn id="160" idx="0"/>
          </p:cNvCxnSpPr>
          <p:nvPr/>
        </p:nvCxnSpPr>
        <p:spPr>
          <a:xfrm rot="16200000" flipH="1">
            <a:off x="5896280" y="3893930"/>
            <a:ext cx="591104" cy="16926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6673846" y="3894352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7291301" y="3905396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64" name="Text Box 30"/>
          <p:cNvSpPr txBox="1">
            <a:spLocks noChangeArrowheads="1"/>
          </p:cNvSpPr>
          <p:nvPr/>
        </p:nvSpPr>
        <p:spPr bwMode="auto">
          <a:xfrm>
            <a:off x="7070790" y="3037096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65" name="Oval 55"/>
          <p:cNvSpPr>
            <a:spLocks noChangeArrowheads="1"/>
          </p:cNvSpPr>
          <p:nvPr/>
        </p:nvSpPr>
        <p:spPr bwMode="auto">
          <a:xfrm>
            <a:off x="7398811" y="2631040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66" name="Oval 55"/>
          <p:cNvSpPr>
            <a:spLocks noChangeArrowheads="1"/>
          </p:cNvSpPr>
          <p:nvPr/>
        </p:nvSpPr>
        <p:spPr bwMode="auto">
          <a:xfrm>
            <a:off x="6878322" y="3421764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67" name="Oval 55"/>
          <p:cNvSpPr>
            <a:spLocks noChangeArrowheads="1"/>
          </p:cNvSpPr>
          <p:nvPr/>
        </p:nvSpPr>
        <p:spPr bwMode="auto">
          <a:xfrm>
            <a:off x="7853016" y="3421764"/>
            <a:ext cx="309878" cy="31181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68" name="直接连接符 167"/>
          <p:cNvCxnSpPr>
            <a:stCxn id="165" idx="3"/>
            <a:endCxn id="166" idx="0"/>
          </p:cNvCxnSpPr>
          <p:nvPr/>
        </p:nvCxnSpPr>
        <p:spPr>
          <a:xfrm rot="5400000">
            <a:off x="6976441" y="2954013"/>
            <a:ext cx="524572" cy="41093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7919349" y="3038092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70" name="直接连接符 169"/>
          <p:cNvCxnSpPr>
            <a:stCxn id="165" idx="5"/>
            <a:endCxn id="167" idx="0"/>
          </p:cNvCxnSpPr>
          <p:nvPr/>
        </p:nvCxnSpPr>
        <p:spPr>
          <a:xfrm rot="16200000" flipH="1">
            <a:off x="7573345" y="2987154"/>
            <a:ext cx="524572" cy="34464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6582312" y="4274114"/>
            <a:ext cx="428628" cy="357190"/>
          </a:xfrm>
          <a:prstGeom prst="rect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直接连接符 171"/>
          <p:cNvCxnSpPr>
            <a:stCxn id="166" idx="3"/>
            <a:endCxn id="171" idx="0"/>
          </p:cNvCxnSpPr>
          <p:nvPr/>
        </p:nvCxnSpPr>
        <p:spPr>
          <a:xfrm rot="5400000">
            <a:off x="6567066" y="3917477"/>
            <a:ext cx="586198" cy="12707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72330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4" name="直接连接符 173"/>
          <p:cNvCxnSpPr>
            <a:stCxn id="166" idx="5"/>
            <a:endCxn id="173" idx="0"/>
          </p:cNvCxnSpPr>
          <p:nvPr/>
        </p:nvCxnSpPr>
        <p:spPr>
          <a:xfrm rot="16200000" flipH="1">
            <a:off x="6921632" y="3909102"/>
            <a:ext cx="586198" cy="14382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 Box 30"/>
          <p:cNvSpPr txBox="1">
            <a:spLocks noChangeArrowheads="1"/>
          </p:cNvSpPr>
          <p:nvPr/>
        </p:nvSpPr>
        <p:spPr bwMode="auto">
          <a:xfrm>
            <a:off x="7673978" y="3913953"/>
            <a:ext cx="169387" cy="170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仿宋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176" name="Text Box 31"/>
          <p:cNvSpPr txBox="1">
            <a:spLocks noChangeArrowheads="1"/>
          </p:cNvSpPr>
          <p:nvPr/>
        </p:nvSpPr>
        <p:spPr bwMode="auto">
          <a:xfrm>
            <a:off x="8291433" y="3924997"/>
            <a:ext cx="168390" cy="1693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smtClean="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rPr>
              <a:t>-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j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7582444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8" name="直接连接符 177"/>
          <p:cNvCxnSpPr>
            <a:stCxn id="167" idx="3"/>
            <a:endCxn id="177" idx="0"/>
          </p:cNvCxnSpPr>
          <p:nvPr/>
        </p:nvCxnSpPr>
        <p:spPr>
          <a:xfrm rot="5400000">
            <a:off x="7554479" y="3930196"/>
            <a:ext cx="586198" cy="10163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8072462" y="4274114"/>
            <a:ext cx="428628" cy="35719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-13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0" name="直接连接符 179"/>
          <p:cNvCxnSpPr>
            <a:stCxn id="167" idx="5"/>
            <a:endCxn id="179" idx="0"/>
          </p:cNvCxnSpPr>
          <p:nvPr/>
        </p:nvCxnSpPr>
        <p:spPr>
          <a:xfrm rot="16200000" flipH="1">
            <a:off x="7909045" y="3896383"/>
            <a:ext cx="586198" cy="16926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44" idx="3"/>
            <a:endCxn id="141" idx="7"/>
          </p:cNvCxnSpPr>
          <p:nvPr/>
        </p:nvCxnSpPr>
        <p:spPr>
          <a:xfrm rot="5400000">
            <a:off x="5847809" y="2074982"/>
            <a:ext cx="402005" cy="791629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44" idx="5"/>
            <a:endCxn id="165" idx="1"/>
          </p:cNvCxnSpPr>
          <p:nvPr/>
        </p:nvCxnSpPr>
        <p:spPr>
          <a:xfrm rot="16200000" flipH="1">
            <a:off x="6850511" y="2083023"/>
            <a:ext cx="406911" cy="78045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0" idx="3"/>
            <a:endCxn id="40" idx="7"/>
          </p:cNvCxnSpPr>
          <p:nvPr/>
        </p:nvCxnSpPr>
        <p:spPr>
          <a:xfrm rot="5400000">
            <a:off x="3170561" y="674482"/>
            <a:ext cx="868181" cy="1882876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0" idx="5"/>
            <a:endCxn id="144" idx="1"/>
          </p:cNvCxnSpPr>
          <p:nvPr/>
        </p:nvCxnSpPr>
        <p:spPr>
          <a:xfrm rot="16200000" flipH="1">
            <a:off x="5171177" y="776562"/>
            <a:ext cx="868181" cy="167871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 Box 17"/>
          <p:cNvSpPr txBox="1">
            <a:spLocks noChangeArrowheads="1"/>
          </p:cNvSpPr>
          <p:nvPr/>
        </p:nvSpPr>
        <p:spPr bwMode="auto">
          <a:xfrm>
            <a:off x="8643966" y="1941945"/>
            <a:ext cx="426186" cy="2604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=2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88" name="Text Box 17"/>
          <p:cNvSpPr txBox="1">
            <a:spLocks noChangeArrowheads="1"/>
          </p:cNvSpPr>
          <p:nvPr/>
        </p:nvSpPr>
        <p:spPr bwMode="auto">
          <a:xfrm>
            <a:off x="8643966" y="2631040"/>
            <a:ext cx="426186" cy="2604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=3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89" name="Text Box 17"/>
          <p:cNvSpPr txBox="1">
            <a:spLocks noChangeArrowheads="1"/>
          </p:cNvSpPr>
          <p:nvPr/>
        </p:nvSpPr>
        <p:spPr bwMode="auto">
          <a:xfrm>
            <a:off x="8643966" y="3416858"/>
            <a:ext cx="426186" cy="2604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=4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90" name="Text Box 17"/>
          <p:cNvSpPr txBox="1">
            <a:spLocks noChangeArrowheads="1"/>
          </p:cNvSpPr>
          <p:nvPr/>
        </p:nvSpPr>
        <p:spPr bwMode="auto">
          <a:xfrm>
            <a:off x="8643966" y="4299399"/>
            <a:ext cx="426186" cy="2604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=5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0" name="灯片编号占位符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7158" y="142852"/>
            <a:ext cx="8286808" cy="59981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(vector&lt;int&gt;&amp;a,int sum,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vector&lt;char&gt; &amp;x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,int i)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if (i==N)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到达一个叶子结点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可能解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{    	if (sum==5)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找到一个可行解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{    printf("  %d",a[0]);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输出一个解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for (int 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printf("%c",x[j]);   printf("%d",a[j]);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printf("=5\n");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{	x[i]='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'+'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sum+=a[i];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计算结果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(a,sum,x,i+1);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继续搜索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sum-=a[i];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x[i]='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'-'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sum-=a[i];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计算结果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(a,sum,x,i+1);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继续搜索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sum+=a[i];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76" y="3052760"/>
            <a:ext cx="1947876" cy="1123958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2976" y="4305306"/>
            <a:ext cx="1947876" cy="1123958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28596" y="857232"/>
            <a:ext cx="8286808" cy="16123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vector&lt;char&gt; x(a.size());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定义解向量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(a,a[0],x,1);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57158" y="57148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解空间为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排列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500174"/>
            <a:ext cx="8072494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5-4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个整数的数组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，所有元素均不相同，求其所有元素的全排列。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，得到结果是（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TextBox 5"/>
          <p:cNvSpPr txBox="1"/>
          <p:nvPr/>
        </p:nvSpPr>
        <p:spPr>
          <a:xfrm>
            <a:off x="214282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85728"/>
            <a:ext cx="7715304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存放初始数组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的一个排列，采用递归法求解。设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表示求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个元素）的全排列，为大问题，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表示求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个元素）的全排列，为小问题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114761" y="2405364"/>
            <a:ext cx="1314231" cy="4131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…  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73737" name="AutoShape 9"/>
          <p:cNvSpPr>
            <a:spLocks/>
          </p:cNvSpPr>
          <p:nvPr/>
        </p:nvSpPr>
        <p:spPr bwMode="auto">
          <a:xfrm rot="5400000">
            <a:off x="4203632" y="2175277"/>
            <a:ext cx="171784" cy="1422370"/>
          </a:xfrm>
          <a:prstGeom prst="rightBrace">
            <a:avLst>
              <a:gd name="adj1" fmla="val 57292"/>
              <a:gd name="adj2" fmla="val 50000"/>
            </a:avLst>
          </a:prstGeom>
          <a:noFill/>
          <a:ln w="19050">
            <a:solidFill>
              <a:srgbClr val="00B0F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942275" y="1841953"/>
            <a:ext cx="2471599" cy="27505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f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)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3356055" y="2969798"/>
            <a:ext cx="2430391" cy="23927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f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+1)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459500" y="2378779"/>
            <a:ext cx="1677288" cy="344591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  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+1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    …    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714480" y="3409484"/>
            <a:ext cx="3461717" cy="5910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位置取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～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中每个元素，再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组合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f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+1)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得到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f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)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3732" name="AutoShape 4"/>
          <p:cNvSpPr>
            <a:spLocks noChangeShapeType="1"/>
          </p:cNvSpPr>
          <p:nvPr/>
        </p:nvSpPr>
        <p:spPr bwMode="auto">
          <a:xfrm flipH="1" flipV="1">
            <a:off x="3148010" y="2742420"/>
            <a:ext cx="1231" cy="69327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928662" y="4357694"/>
            <a:ext cx="7056364" cy="15716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8000" tIns="72000" rIns="0" bIns="720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 	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+1)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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以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开头的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..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-1]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的全排列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+1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与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+1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交换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f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+1) 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以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+1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开头的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..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-1]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的全排列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…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-1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与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-1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交换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f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+1) 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以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-1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开头的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..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-1]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的全排列</a:t>
            </a:r>
          </a:p>
        </p:txBody>
      </p:sp>
      <p:sp>
        <p:nvSpPr>
          <p:cNvPr id="73730" name="AutoShape 2"/>
          <p:cNvSpPr>
            <a:spLocks/>
          </p:cNvSpPr>
          <p:nvPr/>
        </p:nvSpPr>
        <p:spPr bwMode="auto">
          <a:xfrm rot="16200000">
            <a:off x="4034918" y="1225782"/>
            <a:ext cx="171784" cy="2031957"/>
          </a:xfrm>
          <a:prstGeom prst="rightBrace">
            <a:avLst>
              <a:gd name="adj1" fmla="val 81845"/>
              <a:gd name="adj2" fmla="val 50000"/>
            </a:avLst>
          </a:prstGeom>
          <a:noFill/>
          <a:ln w="19050">
            <a:solidFill>
              <a:srgbClr val="00B0F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314324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的全排列的递归模型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5786" y="428604"/>
            <a:ext cx="4071966" cy="2158551"/>
            <a:chOff x="1714480" y="1841953"/>
            <a:chExt cx="4071966" cy="2158551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114761" y="2405364"/>
              <a:ext cx="1314231" cy="41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7" name="AutoShape 9"/>
            <p:cNvSpPr>
              <a:spLocks/>
            </p:cNvSpPr>
            <p:nvPr/>
          </p:nvSpPr>
          <p:spPr bwMode="auto">
            <a:xfrm rot="5400000">
              <a:off x="4203632" y="2175277"/>
              <a:ext cx="171784" cy="1422370"/>
            </a:xfrm>
            <a:prstGeom prst="rightBrace">
              <a:avLst>
                <a:gd name="adj1" fmla="val 57292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42275" y="1841953"/>
              <a:ext cx="2471599" cy="275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)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：大问题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56055" y="2969798"/>
              <a:ext cx="2430391" cy="239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+1)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：小问题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59500" y="2378779"/>
              <a:ext cx="1677288" cy="34459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  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    …  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714480" y="3409484"/>
              <a:ext cx="3461717" cy="59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位置取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～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中每个元素，再</a:t>
              </a: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组合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得到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)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" name="AutoShape 4"/>
            <p:cNvSpPr>
              <a:spLocks noChangeShapeType="1"/>
            </p:cNvSpPr>
            <p:nvPr/>
          </p:nvSpPr>
          <p:spPr bwMode="auto">
            <a:xfrm flipH="1" flipV="1">
              <a:off x="3148010" y="2742420"/>
              <a:ext cx="1231" cy="69327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AutoShape 2"/>
            <p:cNvSpPr>
              <a:spLocks/>
            </p:cNvSpPr>
            <p:nvPr/>
          </p:nvSpPr>
          <p:spPr bwMode="auto">
            <a:xfrm rot="16200000">
              <a:off x="4034918" y="1225782"/>
              <a:ext cx="171784" cy="2031957"/>
            </a:xfrm>
            <a:prstGeom prst="rightBrace">
              <a:avLst>
                <a:gd name="adj1" fmla="val 81845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3786190"/>
            <a:ext cx="7215238" cy="18852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输出产生的解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     	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交换位置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18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交换位置（回溯）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4014542" y="1071546"/>
            <a:ext cx="1057524" cy="392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,2,3}</a:t>
            </a: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1213525" y="2326067"/>
            <a:ext cx="1057524" cy="392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,3}</a:t>
            </a: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440753" y="3298321"/>
            <a:ext cx="1057524" cy="3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a={1,2,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1749985" y="3298321"/>
            <a:ext cx="1057524" cy="3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a={1,3,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270518" y="2830116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32" name="AutoShape 36"/>
          <p:cNvSpPr>
            <a:spLocks noChangeShapeType="1"/>
          </p:cNvSpPr>
          <p:nvPr/>
        </p:nvSpPr>
        <p:spPr bwMode="auto">
          <a:xfrm flipH="1">
            <a:off x="916736" y="2718105"/>
            <a:ext cx="514061" cy="58021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31" name="AutoShape 35"/>
          <p:cNvSpPr>
            <a:spLocks noChangeShapeType="1"/>
          </p:cNvSpPr>
          <p:nvPr/>
        </p:nvSpPr>
        <p:spPr bwMode="auto">
          <a:xfrm>
            <a:off x="1822782" y="2718105"/>
            <a:ext cx="403185" cy="58021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2107251" y="2852518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a[2]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29" name="AutoShape 33"/>
          <p:cNvSpPr>
            <a:spLocks noChangeShapeType="1"/>
          </p:cNvSpPr>
          <p:nvPr/>
        </p:nvSpPr>
        <p:spPr bwMode="auto">
          <a:xfrm>
            <a:off x="817059" y="3692599"/>
            <a:ext cx="1120" cy="280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428433" y="4028631"/>
            <a:ext cx="103931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输出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123</a:t>
            </a:r>
          </a:p>
        </p:txBody>
      </p:sp>
      <p:sp>
        <p:nvSpPr>
          <p:cNvPr id="80927" name="AutoShape 31"/>
          <p:cNvSpPr>
            <a:spLocks noChangeShapeType="1"/>
          </p:cNvSpPr>
          <p:nvPr/>
        </p:nvSpPr>
        <p:spPr bwMode="auto">
          <a:xfrm>
            <a:off x="2138611" y="3692599"/>
            <a:ext cx="1120" cy="280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1749984" y="4028631"/>
            <a:ext cx="103931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输出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132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4013422" y="2337268"/>
            <a:ext cx="1057524" cy="392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a={2,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,3}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3363846" y="3309522"/>
            <a:ext cx="1057524" cy="3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a={2,1,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4673077" y="3309522"/>
            <a:ext cx="1057524" cy="3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a={2,3,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3193611" y="2841317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21" name="AutoShape 25"/>
          <p:cNvSpPr>
            <a:spLocks noChangeShapeType="1"/>
          </p:cNvSpPr>
          <p:nvPr/>
        </p:nvSpPr>
        <p:spPr bwMode="auto">
          <a:xfrm flipH="1">
            <a:off x="3751351" y="2729306"/>
            <a:ext cx="514061" cy="58021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20" name="AutoShape 24"/>
          <p:cNvSpPr>
            <a:spLocks noChangeShapeType="1"/>
          </p:cNvSpPr>
          <p:nvPr/>
        </p:nvSpPr>
        <p:spPr bwMode="auto">
          <a:xfrm>
            <a:off x="4657398" y="2729306"/>
            <a:ext cx="403185" cy="58021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4985546" y="2863719"/>
            <a:ext cx="872338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a[2]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18" name="AutoShape 22"/>
          <p:cNvSpPr>
            <a:spLocks noChangeShapeType="1"/>
          </p:cNvSpPr>
          <p:nvPr/>
        </p:nvSpPr>
        <p:spPr bwMode="auto">
          <a:xfrm>
            <a:off x="3740152" y="3703800"/>
            <a:ext cx="1120" cy="280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3351525" y="4039832"/>
            <a:ext cx="103931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输出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213</a:t>
            </a:r>
          </a:p>
        </p:txBody>
      </p:sp>
      <p:sp>
        <p:nvSpPr>
          <p:cNvPr id="80916" name="AutoShape 20"/>
          <p:cNvSpPr>
            <a:spLocks noChangeShapeType="1"/>
          </p:cNvSpPr>
          <p:nvPr/>
        </p:nvSpPr>
        <p:spPr bwMode="auto">
          <a:xfrm>
            <a:off x="5061703" y="3703800"/>
            <a:ext cx="1120" cy="280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4673076" y="4039832"/>
            <a:ext cx="103931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输出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231</a:t>
            </a:r>
          </a:p>
        </p:txBody>
      </p:sp>
      <p:sp>
        <p:nvSpPr>
          <p:cNvPr id="80914" name="AutoShape 18"/>
          <p:cNvSpPr>
            <a:spLocks noChangeShapeType="1"/>
          </p:cNvSpPr>
          <p:nvPr/>
        </p:nvSpPr>
        <p:spPr bwMode="auto">
          <a:xfrm flipH="1">
            <a:off x="1689507" y="1463584"/>
            <a:ext cx="2633023" cy="86248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2211919" y="1564394"/>
            <a:ext cx="1029859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a[0]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a[0]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12" name="AutoShape 16"/>
          <p:cNvSpPr>
            <a:spLocks noChangeShapeType="1"/>
          </p:cNvSpPr>
          <p:nvPr/>
        </p:nvSpPr>
        <p:spPr bwMode="auto">
          <a:xfrm flipH="1">
            <a:off x="4489404" y="1463584"/>
            <a:ext cx="1120" cy="87368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4539759" y="1766013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a[0]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6734922" y="2337268"/>
            <a:ext cx="1057524" cy="392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a={3,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,1}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152543" y="3309522"/>
            <a:ext cx="1057524" cy="3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a={3,2,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7461775" y="3309522"/>
            <a:ext cx="1057524" cy="3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a={3,1,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5982308" y="2841317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06" name="AutoShape 10"/>
          <p:cNvSpPr>
            <a:spLocks noChangeShapeType="1"/>
          </p:cNvSpPr>
          <p:nvPr/>
        </p:nvSpPr>
        <p:spPr bwMode="auto">
          <a:xfrm flipH="1">
            <a:off x="6540049" y="2729306"/>
            <a:ext cx="514061" cy="58021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05" name="AutoShape 9"/>
          <p:cNvSpPr>
            <a:spLocks noChangeShapeType="1"/>
          </p:cNvSpPr>
          <p:nvPr/>
        </p:nvSpPr>
        <p:spPr bwMode="auto">
          <a:xfrm>
            <a:off x="7446096" y="2729306"/>
            <a:ext cx="403185" cy="58021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7774242" y="2863719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a[1]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a[2]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0903" name="AutoShape 7"/>
          <p:cNvSpPr>
            <a:spLocks noChangeShapeType="1"/>
          </p:cNvSpPr>
          <p:nvPr/>
        </p:nvSpPr>
        <p:spPr bwMode="auto">
          <a:xfrm>
            <a:off x="6528849" y="3703800"/>
            <a:ext cx="1120" cy="280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140223" y="4039832"/>
            <a:ext cx="103931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输出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321</a:t>
            </a:r>
          </a:p>
        </p:txBody>
      </p:sp>
      <p:sp>
        <p:nvSpPr>
          <p:cNvPr id="80901" name="AutoShape 5"/>
          <p:cNvSpPr>
            <a:spLocks noChangeShapeType="1"/>
          </p:cNvSpPr>
          <p:nvPr/>
        </p:nvSpPr>
        <p:spPr bwMode="auto">
          <a:xfrm>
            <a:off x="7850401" y="3703800"/>
            <a:ext cx="1120" cy="280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461774" y="4039832"/>
            <a:ext cx="103931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输出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312</a:t>
            </a:r>
          </a:p>
        </p:txBody>
      </p:sp>
      <p:sp>
        <p:nvSpPr>
          <p:cNvPr id="80899" name="AutoShape 3"/>
          <p:cNvSpPr>
            <a:spLocks noChangeShapeType="1"/>
          </p:cNvSpPr>
          <p:nvPr/>
        </p:nvSpPr>
        <p:spPr bwMode="auto">
          <a:xfrm>
            <a:off x="4703316" y="1463584"/>
            <a:ext cx="2507588" cy="87368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881512" y="1570566"/>
            <a:ext cx="943895" cy="246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a[0]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a[2]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21429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全排列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02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023" name="Rectangle 55"/>
          <p:cNvSpPr>
            <a:spLocks noChangeArrowheads="1"/>
          </p:cNvSpPr>
          <p:nvPr/>
        </p:nvSpPr>
        <p:spPr bwMode="auto">
          <a:xfrm>
            <a:off x="4632439" y="1586505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4022" name="Rectangle 54"/>
          <p:cNvSpPr>
            <a:spLocks noChangeArrowheads="1"/>
          </p:cNvSpPr>
          <p:nvPr/>
        </p:nvSpPr>
        <p:spPr bwMode="auto">
          <a:xfrm>
            <a:off x="3116932" y="1080681"/>
            <a:ext cx="751720" cy="388218"/>
          </a:xfrm>
          <a:prstGeom prst="rect">
            <a:avLst/>
          </a:prstGeom>
          <a:solidFill>
            <a:srgbClr val="FF0000"/>
          </a:solidFill>
          <a:ln>
            <a:headEnd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1,2,3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auto">
          <a:xfrm>
            <a:off x="1713640" y="3481921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1005357" y="2119734"/>
            <a:ext cx="751720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2,3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auto">
          <a:xfrm>
            <a:off x="1584532" y="3021769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{1,3,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auto">
          <a:xfrm>
            <a:off x="1584532" y="3832458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{1,3,2}</a:t>
            </a: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auto">
          <a:xfrm>
            <a:off x="438249" y="3010350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{1,2,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438249" y="3821040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{1,2,3}</a:t>
            </a:r>
          </a:p>
        </p:txBody>
      </p:sp>
      <p:sp>
        <p:nvSpPr>
          <p:cNvPr id="84015" name="AutoShape 47"/>
          <p:cNvSpPr>
            <a:spLocks noChangeShapeType="1"/>
          </p:cNvSpPr>
          <p:nvPr/>
        </p:nvSpPr>
        <p:spPr bwMode="auto">
          <a:xfrm flipH="1">
            <a:off x="814712" y="2507951"/>
            <a:ext cx="567109" cy="5023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014" name="AutoShape 46"/>
          <p:cNvSpPr>
            <a:spLocks noChangeShapeType="1"/>
          </p:cNvSpPr>
          <p:nvPr/>
        </p:nvSpPr>
        <p:spPr bwMode="auto">
          <a:xfrm>
            <a:off x="1381821" y="2507951"/>
            <a:ext cx="579175" cy="5138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013" name="AutoShape 45"/>
          <p:cNvSpPr>
            <a:spLocks noChangeShapeType="1"/>
          </p:cNvSpPr>
          <p:nvPr/>
        </p:nvSpPr>
        <p:spPr bwMode="auto">
          <a:xfrm>
            <a:off x="814712" y="3398568"/>
            <a:ext cx="1207" cy="42247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012" name="AutoShape 44"/>
          <p:cNvSpPr>
            <a:spLocks noChangeShapeType="1"/>
          </p:cNvSpPr>
          <p:nvPr/>
        </p:nvSpPr>
        <p:spPr bwMode="auto">
          <a:xfrm>
            <a:off x="1960996" y="3409986"/>
            <a:ext cx="1207" cy="42247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602348" y="3481921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1810169" y="2591304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831605" y="2591304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3825214" y="3493339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3116932" y="2131152"/>
            <a:ext cx="751720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1,3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3696107" y="3033187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{2,3,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3696107" y="3843877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{2,3,1}</a:t>
            </a:r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2549823" y="3021769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{2,1,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2549823" y="3832458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{2,1,3}</a:t>
            </a:r>
          </a:p>
        </p:txBody>
      </p:sp>
      <p:sp>
        <p:nvSpPr>
          <p:cNvPr id="84002" name="AutoShape 34"/>
          <p:cNvSpPr>
            <a:spLocks noChangeShapeType="1"/>
          </p:cNvSpPr>
          <p:nvPr/>
        </p:nvSpPr>
        <p:spPr bwMode="auto">
          <a:xfrm flipH="1">
            <a:off x="2926287" y="2519369"/>
            <a:ext cx="567109" cy="5023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001" name="AutoShape 33"/>
          <p:cNvSpPr>
            <a:spLocks noChangeShapeType="1"/>
          </p:cNvSpPr>
          <p:nvPr/>
        </p:nvSpPr>
        <p:spPr bwMode="auto">
          <a:xfrm>
            <a:off x="3493395" y="2519369"/>
            <a:ext cx="579175" cy="5138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000" name="AutoShape 32"/>
          <p:cNvSpPr>
            <a:spLocks noChangeShapeType="1"/>
          </p:cNvSpPr>
          <p:nvPr/>
        </p:nvSpPr>
        <p:spPr bwMode="auto">
          <a:xfrm>
            <a:off x="2926287" y="3409986"/>
            <a:ext cx="1207" cy="42247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99" name="AutoShape 31"/>
          <p:cNvSpPr>
            <a:spLocks noChangeShapeType="1"/>
          </p:cNvSpPr>
          <p:nvPr/>
        </p:nvSpPr>
        <p:spPr bwMode="auto">
          <a:xfrm>
            <a:off x="4072570" y="3421404"/>
            <a:ext cx="1207" cy="42247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2713923" y="3493339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3921743" y="2602722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2943179" y="2602722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5900590" y="3493339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192308" y="2131152"/>
            <a:ext cx="751720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{3,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2,1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5771483" y="3033187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{3,1,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5771483" y="3843877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{3,1,2}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4625199" y="3021769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{3,2,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4625199" y="3832458"/>
            <a:ext cx="752927" cy="38821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{3,2,1}</a:t>
            </a:r>
          </a:p>
        </p:txBody>
      </p:sp>
      <p:sp>
        <p:nvSpPr>
          <p:cNvPr id="83989" name="AutoShape 21"/>
          <p:cNvSpPr>
            <a:spLocks noChangeShapeType="1"/>
          </p:cNvSpPr>
          <p:nvPr/>
        </p:nvSpPr>
        <p:spPr bwMode="auto">
          <a:xfrm flipH="1">
            <a:off x="5001663" y="2519369"/>
            <a:ext cx="567109" cy="5023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88" name="AutoShape 20"/>
          <p:cNvSpPr>
            <a:spLocks noChangeShapeType="1"/>
          </p:cNvSpPr>
          <p:nvPr/>
        </p:nvSpPr>
        <p:spPr bwMode="auto">
          <a:xfrm>
            <a:off x="5568771" y="2519369"/>
            <a:ext cx="579175" cy="5138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87" name="AutoShape 19"/>
          <p:cNvSpPr>
            <a:spLocks noChangeShapeType="1"/>
          </p:cNvSpPr>
          <p:nvPr/>
        </p:nvSpPr>
        <p:spPr bwMode="auto">
          <a:xfrm>
            <a:off x="5001663" y="3409986"/>
            <a:ext cx="1207" cy="42247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86" name="AutoShape 18"/>
          <p:cNvSpPr>
            <a:spLocks noChangeShapeType="1"/>
          </p:cNvSpPr>
          <p:nvPr/>
        </p:nvSpPr>
        <p:spPr bwMode="auto">
          <a:xfrm>
            <a:off x="6147946" y="3421404"/>
            <a:ext cx="1207" cy="42247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4789299" y="3493339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5997119" y="2602722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5018555" y="2602722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83982" name="AutoShape 14"/>
          <p:cNvSpPr>
            <a:spLocks noChangeShapeType="1"/>
          </p:cNvSpPr>
          <p:nvPr/>
        </p:nvSpPr>
        <p:spPr bwMode="auto">
          <a:xfrm>
            <a:off x="3493395" y="1468898"/>
            <a:ext cx="1207" cy="66225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81" name="AutoShape 13"/>
          <p:cNvSpPr>
            <a:spLocks noChangeShapeType="1"/>
          </p:cNvSpPr>
          <p:nvPr/>
        </p:nvSpPr>
        <p:spPr bwMode="auto">
          <a:xfrm flipH="1">
            <a:off x="1381821" y="1468898"/>
            <a:ext cx="2111574" cy="6508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80" name="AutoShape 12"/>
          <p:cNvSpPr>
            <a:spLocks noChangeShapeType="1"/>
          </p:cNvSpPr>
          <p:nvPr/>
        </p:nvSpPr>
        <p:spPr bwMode="auto">
          <a:xfrm>
            <a:off x="3493395" y="1468898"/>
            <a:ext cx="2075376" cy="66225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3571825" y="1723523"/>
            <a:ext cx="176166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086484" y="1575087"/>
            <a:ext cx="164099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7348527" y="1217699"/>
            <a:ext cx="803605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7348527" y="2165406"/>
            <a:ext cx="803605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348527" y="3101696"/>
            <a:ext cx="803605" cy="25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7348527" y="3855295"/>
            <a:ext cx="1081126" cy="5023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层（叶子结点）</a:t>
            </a:r>
          </a:p>
        </p:txBody>
      </p:sp>
      <p:sp>
        <p:nvSpPr>
          <p:cNvPr id="83973" name="AutoShape 5"/>
          <p:cNvSpPr>
            <a:spLocks noChangeShapeType="1"/>
          </p:cNvSpPr>
          <p:nvPr/>
        </p:nvSpPr>
        <p:spPr bwMode="auto">
          <a:xfrm flipV="1">
            <a:off x="5064407" y="1331880"/>
            <a:ext cx="2188798" cy="114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72" name="AutoShape 4"/>
          <p:cNvSpPr>
            <a:spLocks noChangeShapeType="1"/>
          </p:cNvSpPr>
          <p:nvPr/>
        </p:nvSpPr>
        <p:spPr bwMode="auto">
          <a:xfrm flipV="1">
            <a:off x="6233616" y="2291006"/>
            <a:ext cx="989423" cy="1141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71" name="AutoShape 3"/>
          <p:cNvSpPr>
            <a:spLocks noChangeShapeType="1"/>
          </p:cNvSpPr>
          <p:nvPr/>
        </p:nvSpPr>
        <p:spPr bwMode="auto">
          <a:xfrm flipV="1">
            <a:off x="6704195" y="3215877"/>
            <a:ext cx="547803" cy="114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3970" name="AutoShape 2"/>
          <p:cNvSpPr>
            <a:spLocks noChangeShapeType="1"/>
          </p:cNvSpPr>
          <p:nvPr/>
        </p:nvSpPr>
        <p:spPr bwMode="auto">
          <a:xfrm flipV="1">
            <a:off x="6740393" y="4049404"/>
            <a:ext cx="482646" cy="1141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8596" y="57148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标准解空间</a:t>
            </a: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5720" y="428604"/>
            <a:ext cx="8286808" cy="52964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a,int i)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if (i&gt;=n-1)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递归出口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disp(a);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for (int j=i;j&lt;n;j++)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{  	swap(a[i],a[j]);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swap(a[i],a[j]);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：恢复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perm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的全排列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14414" y="2376480"/>
            <a:ext cx="1785950" cy="981082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973650"/>
            <a:ext cx="8501122" cy="48347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x[n];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存放解向量，并初始化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backtrack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i)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求解排列树的递归框架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if(i&gt;n)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搜索到叶子结点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输出一个可行解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输出结果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for (j=i;j&lt;=n;j++)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枚举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所有可能候选值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层的结点选择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的操作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通过交换来实现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if (constraint(i,j) &amp;&amp; bound(i,j))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backtrack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(i+1);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满足约束条件和限界函数，进入下一层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swap(x[i],x[j]);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恢复状态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层的结点选择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的恢复操作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排列树算法基本框架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25003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解空间的一般结构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428596" y="1285860"/>
            <a:ext cx="7814996" cy="3489978"/>
            <a:chOff x="428596" y="1714488"/>
            <a:chExt cx="7814996" cy="3489978"/>
          </a:xfrm>
        </p:grpSpPr>
        <p:sp>
          <p:nvSpPr>
            <p:cNvPr id="63536" name="Rectangle 48"/>
            <p:cNvSpPr>
              <a:spLocks noChangeArrowheads="1"/>
            </p:cNvSpPr>
            <p:nvPr/>
          </p:nvSpPr>
          <p:spPr bwMode="auto">
            <a:xfrm>
              <a:off x="3367935" y="2232153"/>
              <a:ext cx="734179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35" name="Rectangle 47"/>
            <p:cNvSpPr>
              <a:spLocks noChangeArrowheads="1"/>
            </p:cNvSpPr>
            <p:nvPr/>
          </p:nvSpPr>
          <p:spPr bwMode="auto">
            <a:xfrm>
              <a:off x="2764859" y="2770786"/>
              <a:ext cx="350046" cy="297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34" name="Rectangle 46"/>
            <p:cNvSpPr>
              <a:spLocks noChangeArrowheads="1"/>
            </p:cNvSpPr>
            <p:nvPr/>
          </p:nvSpPr>
          <p:spPr bwMode="auto">
            <a:xfrm>
              <a:off x="428596" y="3643608"/>
              <a:ext cx="814152" cy="297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结点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33" name="Rectangle 45"/>
            <p:cNvSpPr>
              <a:spLocks noChangeArrowheads="1"/>
            </p:cNvSpPr>
            <p:nvPr/>
          </p:nvSpPr>
          <p:spPr bwMode="auto">
            <a:xfrm>
              <a:off x="821906" y="2715743"/>
              <a:ext cx="814152" cy="2974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结点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32" name="Rectangle 44"/>
            <p:cNvSpPr>
              <a:spLocks noChangeArrowheads="1"/>
            </p:cNvSpPr>
            <p:nvPr/>
          </p:nvSpPr>
          <p:spPr bwMode="auto">
            <a:xfrm>
              <a:off x="841572" y="3082696"/>
              <a:ext cx="811530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1,0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31" name="Rectangle 43"/>
            <p:cNvSpPr>
              <a:spLocks noChangeArrowheads="1"/>
            </p:cNvSpPr>
            <p:nvPr/>
          </p:nvSpPr>
          <p:spPr bwMode="auto">
            <a:xfrm>
              <a:off x="4217485" y="2055229"/>
              <a:ext cx="734179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0,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30" name="Rectangle 42"/>
            <p:cNvSpPr>
              <a:spLocks noChangeArrowheads="1"/>
            </p:cNvSpPr>
            <p:nvPr/>
          </p:nvSpPr>
          <p:spPr bwMode="auto">
            <a:xfrm>
              <a:off x="2168339" y="2035571"/>
              <a:ext cx="734179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0,0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3249942" y="1816710"/>
              <a:ext cx="297605" cy="2974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8" name="Rectangle 40"/>
            <p:cNvSpPr>
              <a:spLocks noChangeArrowheads="1"/>
            </p:cNvSpPr>
            <p:nvPr/>
          </p:nvSpPr>
          <p:spPr bwMode="auto">
            <a:xfrm>
              <a:off x="5934940" y="2424803"/>
              <a:ext cx="753845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∈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609838" y="2812724"/>
              <a:ext cx="297605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3053287" y="2812724"/>
              <a:ext cx="298916" cy="29749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4804829" y="2812724"/>
              <a:ext cx="298916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3971011" y="2803550"/>
              <a:ext cx="294983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3523" name="AutoShape 35"/>
            <p:cNvSpPr>
              <a:spLocks noChangeShapeType="1"/>
            </p:cNvSpPr>
            <p:nvPr/>
          </p:nvSpPr>
          <p:spPr bwMode="auto">
            <a:xfrm flipH="1">
              <a:off x="1864179" y="2070956"/>
              <a:ext cx="1429027" cy="785016"/>
            </a:xfrm>
            <a:prstGeom prst="straightConnector1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2" name="AutoShape 34"/>
            <p:cNvSpPr>
              <a:spLocks noChangeShapeType="1"/>
            </p:cNvSpPr>
            <p:nvPr/>
          </p:nvSpPr>
          <p:spPr bwMode="auto">
            <a:xfrm flipH="1">
              <a:off x="3202745" y="2114204"/>
              <a:ext cx="196655" cy="6985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1" name="AutoShape 33"/>
            <p:cNvSpPr>
              <a:spLocks noChangeShapeType="1"/>
            </p:cNvSpPr>
            <p:nvPr/>
          </p:nvSpPr>
          <p:spPr bwMode="auto">
            <a:xfrm>
              <a:off x="3504283" y="2070956"/>
              <a:ext cx="1450004" cy="7417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20" name="AutoShape 32"/>
            <p:cNvSpPr>
              <a:spLocks noChangeShapeType="1"/>
            </p:cNvSpPr>
            <p:nvPr/>
          </p:nvSpPr>
          <p:spPr bwMode="auto">
            <a:xfrm>
              <a:off x="1893021" y="2603037"/>
              <a:ext cx="3864929" cy="1311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228327" y="3669819"/>
              <a:ext cx="297605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957262" y="3669819"/>
              <a:ext cx="298916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1630815" y="3696030"/>
              <a:ext cx="274006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3516" name="AutoShape 28"/>
            <p:cNvSpPr>
              <a:spLocks noChangeShapeType="1"/>
            </p:cNvSpPr>
            <p:nvPr/>
          </p:nvSpPr>
          <p:spPr bwMode="auto">
            <a:xfrm flipH="1">
              <a:off x="1377785" y="3065658"/>
              <a:ext cx="275317" cy="604161"/>
            </a:xfrm>
            <a:prstGeom prst="straightConnector1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5" name="AutoShape 27"/>
            <p:cNvSpPr>
              <a:spLocks noChangeShapeType="1"/>
            </p:cNvSpPr>
            <p:nvPr/>
          </p:nvSpPr>
          <p:spPr bwMode="auto">
            <a:xfrm>
              <a:off x="1864179" y="3065658"/>
              <a:ext cx="242541" cy="60416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980541" y="4908283"/>
              <a:ext cx="297605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2652110" y="3669819"/>
              <a:ext cx="297605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3487239" y="3669819"/>
              <a:ext cx="298916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3089996" y="3692098"/>
              <a:ext cx="274006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3510" name="AutoShape 22"/>
            <p:cNvSpPr>
              <a:spLocks noChangeShapeType="1"/>
            </p:cNvSpPr>
            <p:nvPr/>
          </p:nvSpPr>
          <p:spPr bwMode="auto">
            <a:xfrm flipH="1">
              <a:off x="2801568" y="3066969"/>
              <a:ext cx="294983" cy="60285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9" name="AutoShape 21"/>
            <p:cNvSpPr>
              <a:spLocks noChangeShapeType="1"/>
            </p:cNvSpPr>
            <p:nvPr/>
          </p:nvSpPr>
          <p:spPr bwMode="auto">
            <a:xfrm>
              <a:off x="3308939" y="3066969"/>
              <a:ext cx="327759" cy="60285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4453472" y="3669819"/>
              <a:ext cx="297605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5194206" y="3669819"/>
              <a:ext cx="298916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820561" y="3688167"/>
              <a:ext cx="274006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3505" name="AutoShape 17"/>
            <p:cNvSpPr>
              <a:spLocks noChangeShapeType="1"/>
            </p:cNvSpPr>
            <p:nvPr/>
          </p:nvSpPr>
          <p:spPr bwMode="auto">
            <a:xfrm flipH="1">
              <a:off x="4602929" y="3065658"/>
              <a:ext cx="245163" cy="60416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4" name="AutoShape 16"/>
            <p:cNvSpPr>
              <a:spLocks noChangeShapeType="1"/>
            </p:cNvSpPr>
            <p:nvPr/>
          </p:nvSpPr>
          <p:spPr bwMode="auto">
            <a:xfrm>
              <a:off x="5060481" y="3065658"/>
              <a:ext cx="283183" cy="60416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3" name="AutoShape 15"/>
            <p:cNvSpPr>
              <a:spLocks noChangeShapeType="1"/>
            </p:cNvSpPr>
            <p:nvPr/>
          </p:nvSpPr>
          <p:spPr bwMode="auto">
            <a:xfrm>
              <a:off x="1128688" y="4477114"/>
              <a:ext cx="1311" cy="407579"/>
            </a:xfrm>
            <a:prstGeom prst="straightConnector1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2" name="Oval 14"/>
            <p:cNvSpPr>
              <a:spLocks noChangeArrowheads="1"/>
            </p:cNvSpPr>
            <p:nvPr/>
          </p:nvSpPr>
          <p:spPr bwMode="auto">
            <a:xfrm>
              <a:off x="1637370" y="4904351"/>
              <a:ext cx="297605" cy="296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1" name="AutoShape 13"/>
            <p:cNvSpPr>
              <a:spLocks noChangeShapeType="1"/>
            </p:cNvSpPr>
            <p:nvPr/>
          </p:nvSpPr>
          <p:spPr bwMode="auto">
            <a:xfrm>
              <a:off x="1785517" y="4473182"/>
              <a:ext cx="1311" cy="4075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1265036" y="4100988"/>
              <a:ext cx="274006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5942807" y="3329078"/>
              <a:ext cx="811530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∈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498" name="AutoShape 10"/>
            <p:cNvSpPr>
              <a:spLocks noChangeShapeType="1"/>
            </p:cNvSpPr>
            <p:nvPr/>
          </p:nvSpPr>
          <p:spPr bwMode="auto">
            <a:xfrm>
              <a:off x="1074936" y="3507312"/>
              <a:ext cx="4608286" cy="1311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2476432" y="4863724"/>
              <a:ext cx="289739" cy="2306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135882" y="4836203"/>
              <a:ext cx="1118312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叶子结点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3624898" y="1714488"/>
              <a:ext cx="881015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根结点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005770" y="3055174"/>
              <a:ext cx="811530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1,1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5852345" y="4469251"/>
              <a:ext cx="930834" cy="3420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∈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492" name="AutoShape 4"/>
            <p:cNvSpPr>
              <a:spLocks noChangeShapeType="1"/>
            </p:cNvSpPr>
            <p:nvPr/>
          </p:nvSpPr>
          <p:spPr bwMode="auto">
            <a:xfrm>
              <a:off x="693425" y="4647485"/>
              <a:ext cx="5054038" cy="1311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491" name="AutoShape 3"/>
            <p:cNvSpPr>
              <a:spLocks/>
            </p:cNvSpPr>
            <p:nvPr/>
          </p:nvSpPr>
          <p:spPr bwMode="auto">
            <a:xfrm>
              <a:off x="6754337" y="2039503"/>
              <a:ext cx="259585" cy="2972313"/>
            </a:xfrm>
            <a:prstGeom prst="rightBrace">
              <a:avLst>
                <a:gd name="adj1" fmla="val 95455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490" name="Rectangle 2"/>
            <p:cNvSpPr>
              <a:spLocks noChangeArrowheads="1"/>
            </p:cNvSpPr>
            <p:nvPr/>
          </p:nvSpPr>
          <p:spPr bwMode="auto">
            <a:xfrm>
              <a:off x="7125280" y="3357562"/>
              <a:ext cx="1118312" cy="3407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高度为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71802" y="557214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包含问题的解</a:t>
            </a:r>
          </a:p>
        </p:txBody>
      </p:sp>
      <p:sp>
        <p:nvSpPr>
          <p:cNvPr id="57" name="上箭头 56"/>
          <p:cNvSpPr/>
          <p:nvPr/>
        </p:nvSpPr>
        <p:spPr>
          <a:xfrm>
            <a:off x="3714744" y="5000636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8596" y="642918"/>
            <a:ext cx="421484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5.1.4   </a:t>
            </a:r>
            <a:r>
              <a:rPr lang="zh-CN" altLang="zh-CN" smtClean="0">
                <a:latin typeface="+mj-lt"/>
                <a:ea typeface="微软雅黑" pitchFamily="34" charset="-122"/>
              </a:rPr>
              <a:t>回溯法算法时间分析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1472" y="1428736"/>
            <a:ext cx="7643866" cy="37247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解空间树共有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层（根结点为第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层，叶子结点为第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个结点，每个结点有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个子结点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个结点，同理，第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个结点，依此类推，第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则采用回溯法求所有解的算法的执行时间为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例如，在子集树中有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O(c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，在排列树中有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2071670" y="428604"/>
            <a:ext cx="54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基于子集树框架的问题求解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1500174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5.2.1   </a:t>
            </a:r>
            <a:r>
              <a:rPr lang="zh-CN" altLang="en-US" smtClean="0">
                <a:latin typeface="+mj-lt"/>
                <a:ea typeface="微软雅黑" pitchFamily="34" charset="-122"/>
              </a:rPr>
              <a:t>子集和问题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224" y="2428868"/>
            <a:ext cx="7429552" cy="18809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个不同的正整数集合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）和一个正整数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，要求找出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，使该子集中所有元素的和为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，则满足要求的子集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）和（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100010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1714488"/>
            <a:ext cx="7715304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与求幂集问题一样，该问题的解空间是一棵</a:t>
            </a:r>
            <a:r>
              <a:rPr lang="zh-CN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子集树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（因为每个整数要么选择要么不选择）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并且是求满足约束函数的</a:t>
            </a:r>
            <a:r>
              <a:rPr lang="zh-CN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所有解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42860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）无剪支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92867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</a:rPr>
              <a:t>t=8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201" name="Rectangle 97"/>
          <p:cNvSpPr>
            <a:spLocks noChangeArrowheads="1"/>
          </p:cNvSpPr>
          <p:nvPr/>
        </p:nvSpPr>
        <p:spPr bwMode="auto">
          <a:xfrm>
            <a:off x="6117041" y="2590921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200" name="Rectangle 96"/>
          <p:cNvSpPr>
            <a:spLocks noChangeArrowheads="1"/>
          </p:cNvSpPr>
          <p:nvPr/>
        </p:nvSpPr>
        <p:spPr bwMode="auto">
          <a:xfrm>
            <a:off x="5002932" y="2590921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99" name="Rectangle 95"/>
          <p:cNvSpPr>
            <a:spLocks noChangeArrowheads="1"/>
          </p:cNvSpPr>
          <p:nvPr/>
        </p:nvSpPr>
        <p:spPr bwMode="auto">
          <a:xfrm>
            <a:off x="2655243" y="2556150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1541134" y="2556150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97" name="Rectangle 93"/>
          <p:cNvSpPr>
            <a:spLocks noChangeArrowheads="1"/>
          </p:cNvSpPr>
          <p:nvPr/>
        </p:nvSpPr>
        <p:spPr bwMode="auto">
          <a:xfrm>
            <a:off x="4666328" y="1960833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96" name="Rectangle 92"/>
          <p:cNvSpPr>
            <a:spLocks noChangeArrowheads="1"/>
          </p:cNvSpPr>
          <p:nvPr/>
        </p:nvSpPr>
        <p:spPr bwMode="auto">
          <a:xfrm>
            <a:off x="6867998" y="3216793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95" name="Rectangle 91"/>
          <p:cNvSpPr>
            <a:spLocks noChangeArrowheads="1"/>
          </p:cNvSpPr>
          <p:nvPr/>
        </p:nvSpPr>
        <p:spPr bwMode="auto">
          <a:xfrm>
            <a:off x="6078166" y="3216793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94" name="Rectangle 90"/>
          <p:cNvSpPr>
            <a:spLocks noChangeArrowheads="1"/>
          </p:cNvSpPr>
          <p:nvPr/>
        </p:nvSpPr>
        <p:spPr bwMode="auto">
          <a:xfrm>
            <a:off x="5147055" y="3210471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93" name="Rectangle 89"/>
          <p:cNvSpPr>
            <a:spLocks noChangeArrowheads="1"/>
          </p:cNvSpPr>
          <p:nvPr/>
        </p:nvSpPr>
        <p:spPr bwMode="auto">
          <a:xfrm>
            <a:off x="4357222" y="3210471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92" name="Rectangle 88"/>
          <p:cNvSpPr>
            <a:spLocks noChangeArrowheads="1"/>
          </p:cNvSpPr>
          <p:nvPr/>
        </p:nvSpPr>
        <p:spPr bwMode="auto">
          <a:xfrm>
            <a:off x="3363532" y="3210471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91" name="Rectangle 87"/>
          <p:cNvSpPr>
            <a:spLocks noChangeArrowheads="1"/>
          </p:cNvSpPr>
          <p:nvPr/>
        </p:nvSpPr>
        <p:spPr bwMode="auto">
          <a:xfrm>
            <a:off x="2573699" y="3210471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90" name="Rectangle 86"/>
          <p:cNvSpPr>
            <a:spLocks noChangeArrowheads="1"/>
          </p:cNvSpPr>
          <p:nvPr/>
        </p:nvSpPr>
        <p:spPr bwMode="auto">
          <a:xfrm>
            <a:off x="1642589" y="3204149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89" name="Rectangle 85"/>
          <p:cNvSpPr>
            <a:spLocks noChangeArrowheads="1"/>
          </p:cNvSpPr>
          <p:nvPr/>
        </p:nvSpPr>
        <p:spPr bwMode="auto">
          <a:xfrm>
            <a:off x="852756" y="3204149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6347448" y="3928012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87" name="Rectangle 83"/>
          <p:cNvSpPr>
            <a:spLocks noChangeArrowheads="1"/>
          </p:cNvSpPr>
          <p:nvPr/>
        </p:nvSpPr>
        <p:spPr bwMode="auto">
          <a:xfrm>
            <a:off x="5813624" y="3928012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86" name="Rectangle 82"/>
          <p:cNvSpPr>
            <a:spLocks noChangeArrowheads="1"/>
          </p:cNvSpPr>
          <p:nvPr/>
        </p:nvSpPr>
        <p:spPr bwMode="auto">
          <a:xfrm>
            <a:off x="7206498" y="3928012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85" name="Rectangle 81"/>
          <p:cNvSpPr>
            <a:spLocks noChangeArrowheads="1"/>
          </p:cNvSpPr>
          <p:nvPr/>
        </p:nvSpPr>
        <p:spPr bwMode="auto">
          <a:xfrm>
            <a:off x="6672673" y="3928012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84" name="Rectangle 80"/>
          <p:cNvSpPr>
            <a:spLocks noChangeArrowheads="1"/>
          </p:cNvSpPr>
          <p:nvPr/>
        </p:nvSpPr>
        <p:spPr bwMode="auto">
          <a:xfrm>
            <a:off x="4617971" y="3940656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83" name="Rectangle 79"/>
          <p:cNvSpPr>
            <a:spLocks noChangeArrowheads="1"/>
          </p:cNvSpPr>
          <p:nvPr/>
        </p:nvSpPr>
        <p:spPr bwMode="auto">
          <a:xfrm>
            <a:off x="4084147" y="3940656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82" name="Rectangle 78"/>
          <p:cNvSpPr>
            <a:spLocks noChangeArrowheads="1"/>
          </p:cNvSpPr>
          <p:nvPr/>
        </p:nvSpPr>
        <p:spPr bwMode="auto">
          <a:xfrm>
            <a:off x="5477021" y="3940656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81" name="Rectangle 77"/>
          <p:cNvSpPr>
            <a:spLocks noChangeArrowheads="1"/>
          </p:cNvSpPr>
          <p:nvPr/>
        </p:nvSpPr>
        <p:spPr bwMode="auto">
          <a:xfrm>
            <a:off x="4943196" y="3940656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80" name="Rectangle 76"/>
          <p:cNvSpPr>
            <a:spLocks noChangeArrowheads="1"/>
          </p:cNvSpPr>
          <p:nvPr/>
        </p:nvSpPr>
        <p:spPr bwMode="auto">
          <a:xfrm>
            <a:off x="2820226" y="391536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79" name="Rectangle 75"/>
          <p:cNvSpPr>
            <a:spLocks noChangeArrowheads="1"/>
          </p:cNvSpPr>
          <p:nvPr/>
        </p:nvSpPr>
        <p:spPr bwMode="auto">
          <a:xfrm>
            <a:off x="2286401" y="391536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78" name="Rectangle 74"/>
          <p:cNvSpPr>
            <a:spLocks noChangeArrowheads="1"/>
          </p:cNvSpPr>
          <p:nvPr/>
        </p:nvSpPr>
        <p:spPr bwMode="auto">
          <a:xfrm>
            <a:off x="3679275" y="391536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77" name="Rectangle 73"/>
          <p:cNvSpPr>
            <a:spLocks noChangeArrowheads="1"/>
          </p:cNvSpPr>
          <p:nvPr/>
        </p:nvSpPr>
        <p:spPr bwMode="auto">
          <a:xfrm>
            <a:off x="3145451" y="391536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76" name="Rectangle 72"/>
          <p:cNvSpPr>
            <a:spLocks noChangeArrowheads="1"/>
          </p:cNvSpPr>
          <p:nvPr/>
        </p:nvSpPr>
        <p:spPr bwMode="auto">
          <a:xfrm>
            <a:off x="1099283" y="388059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75" name="Rectangle 71"/>
          <p:cNvSpPr>
            <a:spLocks noChangeArrowheads="1"/>
          </p:cNvSpPr>
          <p:nvPr/>
        </p:nvSpPr>
        <p:spPr bwMode="auto">
          <a:xfrm>
            <a:off x="565458" y="388059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1958332" y="388059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1424508" y="3880598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2732993" y="1981906"/>
            <a:ext cx="1839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71" name="Oval 67"/>
          <p:cNvSpPr>
            <a:spLocks noChangeArrowheads="1"/>
          </p:cNvSpPr>
          <p:nvPr/>
        </p:nvSpPr>
        <p:spPr bwMode="auto">
          <a:xfrm>
            <a:off x="3651778" y="1794355"/>
            <a:ext cx="349878" cy="358244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70" name="AutoShape 66"/>
          <p:cNvSpPr>
            <a:spLocks noChangeShapeType="1"/>
          </p:cNvSpPr>
          <p:nvPr/>
        </p:nvSpPr>
        <p:spPr bwMode="auto">
          <a:xfrm flipH="1">
            <a:off x="2247526" y="1973477"/>
            <a:ext cx="1404252" cy="525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69" name="Oval 65"/>
          <p:cNvSpPr>
            <a:spLocks noChangeArrowheads="1"/>
          </p:cNvSpPr>
          <p:nvPr/>
        </p:nvSpPr>
        <p:spPr bwMode="auto">
          <a:xfrm>
            <a:off x="4041479" y="4267290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47168" name="Oval 64"/>
          <p:cNvSpPr>
            <a:spLocks noChangeArrowheads="1"/>
          </p:cNvSpPr>
          <p:nvPr/>
        </p:nvSpPr>
        <p:spPr bwMode="auto">
          <a:xfrm>
            <a:off x="4490916" y="4267290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47167" name="Oval 63"/>
          <p:cNvSpPr>
            <a:spLocks noChangeArrowheads="1"/>
          </p:cNvSpPr>
          <p:nvPr/>
        </p:nvSpPr>
        <p:spPr bwMode="auto">
          <a:xfrm>
            <a:off x="4255767" y="362245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47166" name="AutoShape 62"/>
          <p:cNvSpPr>
            <a:spLocks noChangeShapeType="1"/>
          </p:cNvSpPr>
          <p:nvPr/>
        </p:nvSpPr>
        <p:spPr bwMode="auto">
          <a:xfrm flipH="1">
            <a:off x="4216892" y="3928012"/>
            <a:ext cx="90077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65" name="AutoShape 61"/>
          <p:cNvSpPr>
            <a:spLocks noChangeShapeType="1"/>
          </p:cNvSpPr>
          <p:nvPr/>
        </p:nvSpPr>
        <p:spPr bwMode="auto">
          <a:xfrm>
            <a:off x="4554443" y="3928012"/>
            <a:ext cx="111885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64" name="Oval 60"/>
          <p:cNvSpPr>
            <a:spLocks noChangeArrowheads="1"/>
          </p:cNvSpPr>
          <p:nvPr/>
        </p:nvSpPr>
        <p:spPr bwMode="auto">
          <a:xfrm>
            <a:off x="4928974" y="4267290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7163" name="Oval 59"/>
          <p:cNvSpPr>
            <a:spLocks noChangeArrowheads="1"/>
          </p:cNvSpPr>
          <p:nvPr/>
        </p:nvSpPr>
        <p:spPr bwMode="auto">
          <a:xfrm>
            <a:off x="5352809" y="4267290"/>
            <a:ext cx="348930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62" name="Oval 58"/>
          <p:cNvSpPr>
            <a:spLocks noChangeArrowheads="1"/>
          </p:cNvSpPr>
          <p:nvPr/>
        </p:nvSpPr>
        <p:spPr bwMode="auto">
          <a:xfrm>
            <a:off x="5125247" y="362245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61" name="AutoShape 57"/>
          <p:cNvSpPr>
            <a:spLocks noChangeShapeType="1"/>
          </p:cNvSpPr>
          <p:nvPr/>
        </p:nvSpPr>
        <p:spPr bwMode="auto">
          <a:xfrm flipH="1">
            <a:off x="5104387" y="3928012"/>
            <a:ext cx="72062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60" name="AutoShape 56"/>
          <p:cNvSpPr>
            <a:spLocks noChangeShapeType="1"/>
          </p:cNvSpPr>
          <p:nvPr/>
        </p:nvSpPr>
        <p:spPr bwMode="auto">
          <a:xfrm>
            <a:off x="5423923" y="3928012"/>
            <a:ext cx="103351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4659691" y="2962862"/>
            <a:ext cx="348930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158" name="AutoShape 54"/>
          <p:cNvSpPr>
            <a:spLocks noChangeShapeType="1"/>
          </p:cNvSpPr>
          <p:nvPr/>
        </p:nvSpPr>
        <p:spPr bwMode="auto">
          <a:xfrm flipH="1">
            <a:off x="4431180" y="3268423"/>
            <a:ext cx="279713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57" name="AutoShape 53"/>
          <p:cNvSpPr>
            <a:spLocks noChangeShapeType="1"/>
          </p:cNvSpPr>
          <p:nvPr/>
        </p:nvSpPr>
        <p:spPr bwMode="auto">
          <a:xfrm>
            <a:off x="4957419" y="3268423"/>
            <a:ext cx="343240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56" name="Oval 52"/>
          <p:cNvSpPr>
            <a:spLocks noChangeArrowheads="1"/>
          </p:cNvSpPr>
          <p:nvPr/>
        </p:nvSpPr>
        <p:spPr bwMode="auto">
          <a:xfrm>
            <a:off x="5766215" y="4267290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47155" name="Oval 51"/>
          <p:cNvSpPr>
            <a:spLocks noChangeArrowheads="1"/>
          </p:cNvSpPr>
          <p:nvPr/>
        </p:nvSpPr>
        <p:spPr bwMode="auto">
          <a:xfrm>
            <a:off x="6205221" y="4267290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5978607" y="362245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153" name="AutoShape 49"/>
          <p:cNvSpPr>
            <a:spLocks noChangeShapeType="1"/>
          </p:cNvSpPr>
          <p:nvPr/>
        </p:nvSpPr>
        <p:spPr bwMode="auto">
          <a:xfrm flipH="1">
            <a:off x="5941628" y="3928012"/>
            <a:ext cx="88181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52" name="AutoShape 48"/>
          <p:cNvSpPr>
            <a:spLocks noChangeShapeType="1"/>
          </p:cNvSpPr>
          <p:nvPr/>
        </p:nvSpPr>
        <p:spPr bwMode="auto">
          <a:xfrm>
            <a:off x="6277283" y="3928012"/>
            <a:ext cx="103351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6643280" y="4267290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7092716" y="4276773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>
            <a:off x="6848086" y="362245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48" name="AutoShape 44"/>
          <p:cNvSpPr>
            <a:spLocks noChangeShapeType="1"/>
          </p:cNvSpPr>
          <p:nvPr/>
        </p:nvSpPr>
        <p:spPr bwMode="auto">
          <a:xfrm flipH="1">
            <a:off x="6818693" y="3928012"/>
            <a:ext cx="80595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47" name="AutoShape 43"/>
          <p:cNvSpPr>
            <a:spLocks noChangeShapeType="1"/>
          </p:cNvSpPr>
          <p:nvPr/>
        </p:nvSpPr>
        <p:spPr bwMode="auto">
          <a:xfrm>
            <a:off x="7146762" y="3928012"/>
            <a:ext cx="121367" cy="34876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6391064" y="296286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45" name="AutoShape 41"/>
          <p:cNvSpPr>
            <a:spLocks noChangeShapeType="1"/>
          </p:cNvSpPr>
          <p:nvPr/>
        </p:nvSpPr>
        <p:spPr bwMode="auto">
          <a:xfrm flipH="1">
            <a:off x="6154020" y="3268423"/>
            <a:ext cx="288246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44" name="AutoShape 40"/>
          <p:cNvSpPr>
            <a:spLocks noChangeShapeType="1"/>
          </p:cNvSpPr>
          <p:nvPr/>
        </p:nvSpPr>
        <p:spPr bwMode="auto">
          <a:xfrm>
            <a:off x="6689740" y="3268423"/>
            <a:ext cx="333759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43" name="Oval 39"/>
          <p:cNvSpPr>
            <a:spLocks noChangeArrowheads="1"/>
          </p:cNvSpPr>
          <p:nvPr/>
        </p:nvSpPr>
        <p:spPr bwMode="auto">
          <a:xfrm>
            <a:off x="5420130" y="2466589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7142" name="AutoShape 38"/>
          <p:cNvSpPr>
            <a:spLocks noChangeShapeType="1"/>
          </p:cNvSpPr>
          <p:nvPr/>
        </p:nvSpPr>
        <p:spPr bwMode="auto">
          <a:xfrm flipH="1">
            <a:off x="4957419" y="2645711"/>
            <a:ext cx="462711" cy="36983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41" name="AutoShape 37"/>
          <p:cNvSpPr>
            <a:spLocks noChangeShapeType="1"/>
          </p:cNvSpPr>
          <p:nvPr/>
        </p:nvSpPr>
        <p:spPr bwMode="auto">
          <a:xfrm>
            <a:off x="5770008" y="2645711"/>
            <a:ext cx="672258" cy="36983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40" name="AutoShape 36"/>
          <p:cNvSpPr>
            <a:spLocks noChangeShapeType="1"/>
          </p:cNvSpPr>
          <p:nvPr/>
        </p:nvSpPr>
        <p:spPr bwMode="auto">
          <a:xfrm>
            <a:off x="4001656" y="1973477"/>
            <a:ext cx="1469676" cy="54579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507619" y="4247271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958952" y="4247271"/>
            <a:ext cx="348930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740871" y="3602432"/>
            <a:ext cx="348930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47136" name="AutoShape 32"/>
          <p:cNvSpPr>
            <a:spLocks noChangeShapeType="1"/>
          </p:cNvSpPr>
          <p:nvPr/>
        </p:nvSpPr>
        <p:spPr bwMode="auto">
          <a:xfrm flipH="1">
            <a:off x="683032" y="3907993"/>
            <a:ext cx="109040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35" name="AutoShape 31"/>
          <p:cNvSpPr>
            <a:spLocks noChangeShapeType="1"/>
          </p:cNvSpPr>
          <p:nvPr/>
        </p:nvSpPr>
        <p:spPr bwMode="auto">
          <a:xfrm>
            <a:off x="1038599" y="3907993"/>
            <a:ext cx="94818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1397959" y="4247271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>
            <a:off x="1838861" y="4247271"/>
            <a:ext cx="350826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1603713" y="3602432"/>
            <a:ext cx="348930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47131" name="AutoShape 27"/>
          <p:cNvSpPr>
            <a:spLocks noChangeShapeType="1"/>
          </p:cNvSpPr>
          <p:nvPr/>
        </p:nvSpPr>
        <p:spPr bwMode="auto">
          <a:xfrm flipH="1">
            <a:off x="1573372" y="3907993"/>
            <a:ext cx="81543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30" name="AutoShape 26"/>
          <p:cNvSpPr>
            <a:spLocks noChangeShapeType="1"/>
          </p:cNvSpPr>
          <p:nvPr/>
        </p:nvSpPr>
        <p:spPr bwMode="auto">
          <a:xfrm>
            <a:off x="1901441" y="3907993"/>
            <a:ext cx="112833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1137210" y="2942842"/>
            <a:ext cx="350826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47128" name="AutoShape 24"/>
          <p:cNvSpPr>
            <a:spLocks noChangeShapeType="1"/>
          </p:cNvSpPr>
          <p:nvPr/>
        </p:nvSpPr>
        <p:spPr bwMode="auto">
          <a:xfrm flipH="1">
            <a:off x="915336" y="3248403"/>
            <a:ext cx="273075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27" name="AutoShape 23"/>
          <p:cNvSpPr>
            <a:spLocks noChangeShapeType="1"/>
          </p:cNvSpPr>
          <p:nvPr/>
        </p:nvSpPr>
        <p:spPr bwMode="auto">
          <a:xfrm>
            <a:off x="1436834" y="3248403"/>
            <a:ext cx="341344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2260801" y="4247271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10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2700755" y="4247271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2474141" y="360243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47123" name="AutoShape 19"/>
          <p:cNvSpPr>
            <a:spLocks noChangeShapeType="1"/>
          </p:cNvSpPr>
          <p:nvPr/>
        </p:nvSpPr>
        <p:spPr bwMode="auto">
          <a:xfrm flipH="1">
            <a:off x="2436214" y="3907993"/>
            <a:ext cx="89129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22" name="AutoShape 18"/>
          <p:cNvSpPr>
            <a:spLocks noChangeShapeType="1"/>
          </p:cNvSpPr>
          <p:nvPr/>
        </p:nvSpPr>
        <p:spPr bwMode="auto">
          <a:xfrm>
            <a:off x="2772817" y="3907993"/>
            <a:ext cx="103351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3113213" y="4247271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3553167" y="4256754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318019" y="360243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7118" name="AutoShape 14"/>
          <p:cNvSpPr>
            <a:spLocks noChangeShapeType="1"/>
          </p:cNvSpPr>
          <p:nvPr/>
        </p:nvSpPr>
        <p:spPr bwMode="auto">
          <a:xfrm flipH="1">
            <a:off x="3288626" y="3907993"/>
            <a:ext cx="80595" cy="3392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17" name="AutoShape 13"/>
          <p:cNvSpPr>
            <a:spLocks noChangeShapeType="1"/>
          </p:cNvSpPr>
          <p:nvPr/>
        </p:nvSpPr>
        <p:spPr bwMode="auto">
          <a:xfrm>
            <a:off x="3616695" y="3907993"/>
            <a:ext cx="111885" cy="34876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2886598" y="2942842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7115" name="AutoShape 11"/>
          <p:cNvSpPr>
            <a:spLocks noChangeShapeType="1"/>
          </p:cNvSpPr>
          <p:nvPr/>
        </p:nvSpPr>
        <p:spPr bwMode="auto">
          <a:xfrm flipH="1">
            <a:off x="2649554" y="3248403"/>
            <a:ext cx="288246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14" name="AutoShape 10"/>
          <p:cNvSpPr>
            <a:spLocks noChangeShapeType="1"/>
          </p:cNvSpPr>
          <p:nvPr/>
        </p:nvSpPr>
        <p:spPr bwMode="auto">
          <a:xfrm>
            <a:off x="3185274" y="3248403"/>
            <a:ext cx="308158" cy="3540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1948850" y="2446569"/>
            <a:ext cx="349878" cy="3582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7112" name="AutoShape 8"/>
          <p:cNvSpPr>
            <a:spLocks noChangeShapeType="1"/>
          </p:cNvSpPr>
          <p:nvPr/>
        </p:nvSpPr>
        <p:spPr bwMode="auto">
          <a:xfrm flipH="1">
            <a:off x="1436834" y="2625691"/>
            <a:ext cx="512016" cy="36983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11" name="AutoShape 7"/>
          <p:cNvSpPr>
            <a:spLocks noChangeShapeType="1"/>
          </p:cNvSpPr>
          <p:nvPr/>
        </p:nvSpPr>
        <p:spPr bwMode="auto">
          <a:xfrm>
            <a:off x="2298728" y="2625691"/>
            <a:ext cx="639072" cy="36983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681802" y="1820697"/>
            <a:ext cx="1396645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结点层次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=0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567753" y="2430765"/>
            <a:ext cx="5761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=1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567753" y="2975506"/>
            <a:ext cx="5761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=2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567753" y="3649847"/>
            <a:ext cx="5761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=3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67753" y="4325241"/>
            <a:ext cx="576147" cy="273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=4</a:t>
            </a: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500042"/>
            <a:ext cx="8643998" cy="53776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cs,vector&lt;int&gt;&amp;x,int i)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if (i&gt;=n)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到达一个叶子结点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    if (cs==t)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找到一个满足条件的解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else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{	x[i]=1;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(cs+a[i],x,i+1);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x[i]=0;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不选取整数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(cs,x,i+1);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求解子集和问题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vector&lt;int&gt; x(n);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定义解向量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(0,x,0);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2419343"/>
            <a:ext cx="2286016" cy="642942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8662" y="3171823"/>
            <a:ext cx="2286016" cy="642942"/>
          </a:xfrm>
          <a:prstGeom prst="rect">
            <a:avLst/>
          </a:prstGeom>
          <a:ln w="19050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2844" y="17137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剪支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876" y="3059668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</a:rPr>
              <a:t>=</a:t>
            </a:r>
            <a:r>
              <a:rPr lang="zh-CN" altLang="zh-CN" sz="1800" smtClean="0">
                <a:solidFill>
                  <a:srgbClr val="0000FF"/>
                </a:solidFill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</a:rPr>
              <a:t>），</a:t>
            </a:r>
            <a:r>
              <a:rPr lang="en-US" altLang="zh-CN" sz="1800" smtClean="0">
                <a:solidFill>
                  <a:srgbClr val="0000FF"/>
                </a:solidFill>
              </a:rPr>
              <a:t>t=8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85720" y="755486"/>
            <a:ext cx="8501122" cy="18876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当搜索到第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9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）层结点时，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表示当前已经选取的整数和（其中不包含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），判断选择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是否合适：</a:t>
            </a:r>
          </a:p>
          <a:p>
            <a:pPr marL="914400" lvl="1" indent="-457200" algn="l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]&gt;t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，不必继续该路径，终止搜索，也就是左剪支。</a:t>
            </a:r>
          </a:p>
          <a:p>
            <a:pPr marL="914400" lvl="1" indent="-457200" algn="l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FF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，沿着该路径继续下去可能会找到解，不能终止。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简单地说，仅仅扩展满足</a:t>
            </a:r>
            <a:r>
              <a:rPr lang="en-US" altLang="zh-CN" sz="19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</a:t>
            </a:r>
            <a:r>
              <a:rPr lang="en-US" altLang="zh-CN" sz="19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19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的左孩子结点。</a:t>
            </a:r>
            <a:endParaRPr lang="zh-CN" altLang="en-US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94732" y="3089932"/>
            <a:ext cx="7849234" cy="3053712"/>
            <a:chOff x="794732" y="3304246"/>
            <a:chExt cx="7849234" cy="3053712"/>
          </a:xfrm>
        </p:grpSpPr>
        <p:grpSp>
          <p:nvGrpSpPr>
            <p:cNvPr id="106" name="组合 105"/>
            <p:cNvGrpSpPr/>
            <p:nvPr/>
          </p:nvGrpSpPr>
          <p:grpSpPr>
            <a:xfrm>
              <a:off x="961874" y="3304246"/>
              <a:ext cx="7682092" cy="3053712"/>
              <a:chOff x="676122" y="2437929"/>
              <a:chExt cx="7682092" cy="3053712"/>
            </a:xfrm>
          </p:grpSpPr>
          <p:sp>
            <p:nvSpPr>
              <p:cNvPr id="46171" name="Rectangle 91"/>
              <p:cNvSpPr>
                <a:spLocks noChangeArrowheads="1"/>
              </p:cNvSpPr>
              <p:nvPr/>
            </p:nvSpPr>
            <p:spPr bwMode="auto">
              <a:xfrm>
                <a:off x="6201630" y="3294237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70" name="Rectangle 90"/>
              <p:cNvSpPr>
                <a:spLocks noChangeArrowheads="1"/>
              </p:cNvSpPr>
              <p:nvPr/>
            </p:nvSpPr>
            <p:spPr bwMode="auto">
              <a:xfrm>
                <a:off x="5056573" y="3294237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69" name="Rectangle 89"/>
              <p:cNvSpPr>
                <a:spLocks noChangeArrowheads="1"/>
              </p:cNvSpPr>
              <p:nvPr/>
            </p:nvSpPr>
            <p:spPr bwMode="auto">
              <a:xfrm>
                <a:off x="2643671" y="3256859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68" name="Rectangle 88"/>
              <p:cNvSpPr>
                <a:spLocks noChangeArrowheads="1"/>
              </p:cNvSpPr>
              <p:nvPr/>
            </p:nvSpPr>
            <p:spPr bwMode="auto">
              <a:xfrm>
                <a:off x="1498614" y="3256859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67" name="Rectangle 87"/>
              <p:cNvSpPr>
                <a:spLocks noChangeArrowheads="1"/>
              </p:cNvSpPr>
              <p:nvPr/>
            </p:nvSpPr>
            <p:spPr bwMode="auto">
              <a:xfrm>
                <a:off x="4710620" y="2616893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66" name="Rectangle 86"/>
              <p:cNvSpPr>
                <a:spLocks noChangeArrowheads="1"/>
              </p:cNvSpPr>
              <p:nvPr/>
            </p:nvSpPr>
            <p:spPr bwMode="auto">
              <a:xfrm>
                <a:off x="6973447" y="3967050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65" name="Rectangle 85"/>
              <p:cNvSpPr>
                <a:spLocks noChangeArrowheads="1"/>
              </p:cNvSpPr>
              <p:nvPr/>
            </p:nvSpPr>
            <p:spPr bwMode="auto">
              <a:xfrm>
                <a:off x="6161675" y="3967050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64" name="Rectangle 84"/>
              <p:cNvSpPr>
                <a:spLocks noChangeArrowheads="1"/>
              </p:cNvSpPr>
              <p:nvPr/>
            </p:nvSpPr>
            <p:spPr bwMode="auto">
              <a:xfrm>
                <a:off x="5204700" y="3960254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63" name="Rectangle 83"/>
              <p:cNvSpPr>
                <a:spLocks noChangeArrowheads="1"/>
              </p:cNvSpPr>
              <p:nvPr/>
            </p:nvSpPr>
            <p:spPr bwMode="auto">
              <a:xfrm>
                <a:off x="4392927" y="3960254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62" name="Rectangle 82"/>
              <p:cNvSpPr>
                <a:spLocks noChangeArrowheads="1"/>
              </p:cNvSpPr>
              <p:nvPr/>
            </p:nvSpPr>
            <p:spPr bwMode="auto">
              <a:xfrm>
                <a:off x="3371634" y="3960254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61" name="Rectangle 81"/>
              <p:cNvSpPr>
                <a:spLocks noChangeArrowheads="1"/>
              </p:cNvSpPr>
              <p:nvPr/>
            </p:nvSpPr>
            <p:spPr bwMode="auto">
              <a:xfrm>
                <a:off x="2559862" y="3960254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60" name="Rectangle 80"/>
              <p:cNvSpPr>
                <a:spLocks noChangeArrowheads="1"/>
              </p:cNvSpPr>
              <p:nvPr/>
            </p:nvSpPr>
            <p:spPr bwMode="auto">
              <a:xfrm>
                <a:off x="1602887" y="3953458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59" name="Rectangle 79"/>
              <p:cNvSpPr>
                <a:spLocks noChangeArrowheads="1"/>
              </p:cNvSpPr>
              <p:nvPr/>
            </p:nvSpPr>
            <p:spPr bwMode="auto">
              <a:xfrm>
                <a:off x="1033438" y="4125574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58" name="Rectangle 78"/>
              <p:cNvSpPr>
                <a:spLocks noChangeArrowheads="1"/>
              </p:cNvSpPr>
              <p:nvPr/>
            </p:nvSpPr>
            <p:spPr bwMode="auto">
              <a:xfrm>
                <a:off x="6438437" y="4731611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57" name="Rectangle 77"/>
              <p:cNvSpPr>
                <a:spLocks noChangeArrowheads="1"/>
              </p:cNvSpPr>
              <p:nvPr/>
            </p:nvSpPr>
            <p:spPr bwMode="auto">
              <a:xfrm>
                <a:off x="5889785" y="4731611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56" name="Rectangle 76"/>
              <p:cNvSpPr>
                <a:spLocks noChangeArrowheads="1"/>
              </p:cNvSpPr>
              <p:nvPr/>
            </p:nvSpPr>
            <p:spPr bwMode="auto">
              <a:xfrm>
                <a:off x="7321349" y="4731611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55" name="Rectangle 75"/>
              <p:cNvSpPr>
                <a:spLocks noChangeArrowheads="1"/>
              </p:cNvSpPr>
              <p:nvPr/>
            </p:nvSpPr>
            <p:spPr bwMode="auto">
              <a:xfrm>
                <a:off x="6772696" y="4731611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54" name="Rectangle 74"/>
              <p:cNvSpPr>
                <a:spLocks noChangeArrowheads="1"/>
              </p:cNvSpPr>
              <p:nvPr/>
            </p:nvSpPr>
            <p:spPr bwMode="auto">
              <a:xfrm>
                <a:off x="4660919" y="4745203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53" name="Rectangle 73"/>
              <p:cNvSpPr>
                <a:spLocks noChangeArrowheads="1"/>
              </p:cNvSpPr>
              <p:nvPr/>
            </p:nvSpPr>
            <p:spPr bwMode="auto">
              <a:xfrm>
                <a:off x="4112267" y="4745203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52" name="Rectangle 72"/>
              <p:cNvSpPr>
                <a:spLocks noChangeArrowheads="1"/>
              </p:cNvSpPr>
              <p:nvPr/>
            </p:nvSpPr>
            <p:spPr bwMode="auto">
              <a:xfrm>
                <a:off x="5543831" y="4745203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51" name="Rectangle 71"/>
              <p:cNvSpPr>
                <a:spLocks noChangeArrowheads="1"/>
              </p:cNvSpPr>
              <p:nvPr/>
            </p:nvSpPr>
            <p:spPr bwMode="auto">
              <a:xfrm>
                <a:off x="4995179" y="4745203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50" name="Rectangle 70"/>
              <p:cNvSpPr>
                <a:spLocks noChangeArrowheads="1"/>
              </p:cNvSpPr>
              <p:nvPr/>
            </p:nvSpPr>
            <p:spPr bwMode="auto">
              <a:xfrm>
                <a:off x="2813236" y="4718019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49" name="Rectangle 69"/>
              <p:cNvSpPr>
                <a:spLocks noChangeArrowheads="1"/>
              </p:cNvSpPr>
              <p:nvPr/>
            </p:nvSpPr>
            <p:spPr bwMode="auto">
              <a:xfrm>
                <a:off x="2264584" y="4718019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48" name="Rectangle 68"/>
              <p:cNvSpPr>
                <a:spLocks noChangeArrowheads="1"/>
              </p:cNvSpPr>
              <p:nvPr/>
            </p:nvSpPr>
            <p:spPr bwMode="auto">
              <a:xfrm>
                <a:off x="3696148" y="4718019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47" name="Rectangle 67"/>
              <p:cNvSpPr>
                <a:spLocks noChangeArrowheads="1"/>
              </p:cNvSpPr>
              <p:nvPr/>
            </p:nvSpPr>
            <p:spPr bwMode="auto">
              <a:xfrm>
                <a:off x="3147496" y="4718019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46" name="Rectangle 66"/>
              <p:cNvSpPr>
                <a:spLocks noChangeArrowheads="1"/>
              </p:cNvSpPr>
              <p:nvPr/>
            </p:nvSpPr>
            <p:spPr bwMode="auto">
              <a:xfrm>
                <a:off x="1927401" y="4680640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45" name="Rectangle 65"/>
              <p:cNvSpPr>
                <a:spLocks noChangeArrowheads="1"/>
              </p:cNvSpPr>
              <p:nvPr/>
            </p:nvSpPr>
            <p:spPr bwMode="auto">
              <a:xfrm>
                <a:off x="1378748" y="4680640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44" name="Rectangle 64"/>
              <p:cNvSpPr>
                <a:spLocks noChangeArrowheads="1"/>
              </p:cNvSpPr>
              <p:nvPr/>
            </p:nvSpPr>
            <p:spPr bwMode="auto">
              <a:xfrm>
                <a:off x="2723581" y="2639547"/>
                <a:ext cx="189056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43" name="Oval 63"/>
              <p:cNvSpPr>
                <a:spLocks noChangeArrowheads="1"/>
              </p:cNvSpPr>
              <p:nvPr/>
            </p:nvSpPr>
            <p:spPr bwMode="auto">
              <a:xfrm>
                <a:off x="3667887" y="2437929"/>
                <a:ext cx="359597" cy="38511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42" name="AutoShape 62"/>
              <p:cNvSpPr>
                <a:spLocks noChangeShapeType="1"/>
              </p:cNvSpPr>
              <p:nvPr/>
            </p:nvSpPr>
            <p:spPr bwMode="auto">
              <a:xfrm flipH="1">
                <a:off x="2224629" y="2630485"/>
                <a:ext cx="1443259" cy="56520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41" name="Oval 61"/>
              <p:cNvSpPr>
                <a:spLocks noChangeArrowheads="1"/>
              </p:cNvSpPr>
              <p:nvPr/>
            </p:nvSpPr>
            <p:spPr bwMode="auto">
              <a:xfrm>
                <a:off x="4068414" y="509633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6140" name="Oval 60"/>
              <p:cNvSpPr>
                <a:spLocks noChangeArrowheads="1"/>
              </p:cNvSpPr>
              <p:nvPr/>
            </p:nvSpPr>
            <p:spPr bwMode="auto">
              <a:xfrm>
                <a:off x="4530334" y="509633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46139" name="Oval 59"/>
              <p:cNvSpPr>
                <a:spLocks noChangeArrowheads="1"/>
              </p:cNvSpPr>
              <p:nvPr/>
            </p:nvSpPr>
            <p:spPr bwMode="auto">
              <a:xfrm>
                <a:off x="4288654" y="4403133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46138" name="AutoShape 58"/>
              <p:cNvSpPr>
                <a:spLocks noChangeShapeType="1"/>
              </p:cNvSpPr>
              <p:nvPr/>
            </p:nvSpPr>
            <p:spPr bwMode="auto">
              <a:xfrm flipH="1">
                <a:off x="4248699" y="4731611"/>
                <a:ext cx="92579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37" name="AutoShape 57"/>
              <p:cNvSpPr>
                <a:spLocks noChangeShapeType="1"/>
              </p:cNvSpPr>
              <p:nvPr/>
            </p:nvSpPr>
            <p:spPr bwMode="auto">
              <a:xfrm>
                <a:off x="4595627" y="4731611"/>
                <a:ext cx="114993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36" name="Oval 56"/>
              <p:cNvSpPr>
                <a:spLocks noChangeArrowheads="1"/>
              </p:cNvSpPr>
              <p:nvPr/>
            </p:nvSpPr>
            <p:spPr bwMode="auto">
              <a:xfrm>
                <a:off x="4980561" y="509633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6135" name="Oval 55"/>
              <p:cNvSpPr>
                <a:spLocks noChangeArrowheads="1"/>
              </p:cNvSpPr>
              <p:nvPr/>
            </p:nvSpPr>
            <p:spPr bwMode="auto">
              <a:xfrm>
                <a:off x="5416170" y="5096334"/>
                <a:ext cx="358622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34" name="Oval 54"/>
              <p:cNvSpPr>
                <a:spLocks noChangeArrowheads="1"/>
              </p:cNvSpPr>
              <p:nvPr/>
            </p:nvSpPr>
            <p:spPr bwMode="auto">
              <a:xfrm>
                <a:off x="5182286" y="4403133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33" name="AutoShape 53"/>
              <p:cNvSpPr>
                <a:spLocks noChangeShapeType="1"/>
              </p:cNvSpPr>
              <p:nvPr/>
            </p:nvSpPr>
            <p:spPr bwMode="auto">
              <a:xfrm flipH="1">
                <a:off x="5160846" y="4731611"/>
                <a:ext cx="74063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32" name="AutoShape 52"/>
              <p:cNvSpPr>
                <a:spLocks noChangeShapeType="1"/>
              </p:cNvSpPr>
              <p:nvPr/>
            </p:nvSpPr>
            <p:spPr bwMode="auto">
              <a:xfrm>
                <a:off x="5489258" y="4731611"/>
                <a:ext cx="106222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31" name="Oval 51"/>
              <p:cNvSpPr>
                <a:spLocks noChangeArrowheads="1"/>
              </p:cNvSpPr>
              <p:nvPr/>
            </p:nvSpPr>
            <p:spPr bwMode="auto">
              <a:xfrm>
                <a:off x="4703798" y="3694074"/>
                <a:ext cx="358622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6130" name="AutoShape 50"/>
              <p:cNvSpPr>
                <a:spLocks noChangeShapeType="1"/>
              </p:cNvSpPr>
              <p:nvPr/>
            </p:nvSpPr>
            <p:spPr bwMode="auto">
              <a:xfrm flipH="1">
                <a:off x="4468940" y="4022552"/>
                <a:ext cx="287482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29" name="AutoShape 49"/>
              <p:cNvSpPr>
                <a:spLocks noChangeShapeType="1"/>
              </p:cNvSpPr>
              <p:nvPr/>
            </p:nvSpPr>
            <p:spPr bwMode="auto">
              <a:xfrm>
                <a:off x="5009796" y="4022552"/>
                <a:ext cx="352775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28" name="Oval 48"/>
              <p:cNvSpPr>
                <a:spLocks noChangeArrowheads="1"/>
              </p:cNvSpPr>
              <p:nvPr/>
            </p:nvSpPr>
            <p:spPr bwMode="auto">
              <a:xfrm>
                <a:off x="5841059" y="509633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46127" name="Oval 47"/>
              <p:cNvSpPr>
                <a:spLocks noChangeArrowheads="1"/>
              </p:cNvSpPr>
              <p:nvPr/>
            </p:nvSpPr>
            <p:spPr bwMode="auto">
              <a:xfrm>
                <a:off x="6292260" y="509633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46126" name="Oval 46"/>
              <p:cNvSpPr>
                <a:spLocks noChangeArrowheads="1"/>
              </p:cNvSpPr>
              <p:nvPr/>
            </p:nvSpPr>
            <p:spPr bwMode="auto">
              <a:xfrm>
                <a:off x="6059350" y="4403133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46125" name="AutoShape 45"/>
              <p:cNvSpPr>
                <a:spLocks noChangeShapeType="1"/>
              </p:cNvSpPr>
              <p:nvPr/>
            </p:nvSpPr>
            <p:spPr bwMode="auto">
              <a:xfrm flipH="1">
                <a:off x="6021344" y="4731611"/>
                <a:ext cx="90630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24" name="AutoShape 44"/>
              <p:cNvSpPr>
                <a:spLocks noChangeShapeType="1"/>
              </p:cNvSpPr>
              <p:nvPr/>
            </p:nvSpPr>
            <p:spPr bwMode="auto">
              <a:xfrm>
                <a:off x="6366323" y="4731611"/>
                <a:ext cx="106222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23" name="Oval 43"/>
              <p:cNvSpPr>
                <a:spLocks noChangeArrowheads="1"/>
              </p:cNvSpPr>
              <p:nvPr/>
            </p:nvSpPr>
            <p:spPr bwMode="auto">
              <a:xfrm>
                <a:off x="6742486" y="509633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6122" name="Oval 42"/>
              <p:cNvSpPr>
                <a:spLocks noChangeArrowheads="1"/>
              </p:cNvSpPr>
              <p:nvPr/>
            </p:nvSpPr>
            <p:spPr bwMode="auto">
              <a:xfrm>
                <a:off x="7204407" y="5106529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21" name="Oval 41"/>
              <p:cNvSpPr>
                <a:spLocks noChangeArrowheads="1"/>
              </p:cNvSpPr>
              <p:nvPr/>
            </p:nvSpPr>
            <p:spPr bwMode="auto">
              <a:xfrm>
                <a:off x="6952982" y="4403133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20" name="AutoShape 40"/>
              <p:cNvSpPr>
                <a:spLocks noChangeShapeType="1"/>
              </p:cNvSpPr>
              <p:nvPr/>
            </p:nvSpPr>
            <p:spPr bwMode="auto">
              <a:xfrm flipH="1">
                <a:off x="6922772" y="4731611"/>
                <a:ext cx="82834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9" name="AutoShape 39"/>
              <p:cNvSpPr>
                <a:spLocks noChangeShapeType="1"/>
              </p:cNvSpPr>
              <p:nvPr/>
            </p:nvSpPr>
            <p:spPr bwMode="auto">
              <a:xfrm>
                <a:off x="7259955" y="4731611"/>
                <a:ext cx="124738" cy="37491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8" name="Oval 38"/>
              <p:cNvSpPr>
                <a:spLocks noChangeArrowheads="1"/>
              </p:cNvSpPr>
              <p:nvPr/>
            </p:nvSpPr>
            <p:spPr bwMode="auto">
              <a:xfrm>
                <a:off x="6483265" y="369407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17" name="AutoShape 37"/>
              <p:cNvSpPr>
                <a:spLocks noChangeShapeType="1"/>
              </p:cNvSpPr>
              <p:nvPr/>
            </p:nvSpPr>
            <p:spPr bwMode="auto">
              <a:xfrm flipH="1">
                <a:off x="6239636" y="4022552"/>
                <a:ext cx="296253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6" name="AutoShape 36"/>
              <p:cNvSpPr>
                <a:spLocks noChangeShapeType="1"/>
              </p:cNvSpPr>
              <p:nvPr/>
            </p:nvSpPr>
            <p:spPr bwMode="auto">
              <a:xfrm>
                <a:off x="6790238" y="4022552"/>
                <a:ext cx="343030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5" name="Oval 35"/>
              <p:cNvSpPr>
                <a:spLocks noChangeArrowheads="1"/>
              </p:cNvSpPr>
              <p:nvPr/>
            </p:nvSpPr>
            <p:spPr bwMode="auto">
              <a:xfrm>
                <a:off x="5485360" y="3160581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6114" name="AutoShape 34"/>
              <p:cNvSpPr>
                <a:spLocks noChangeShapeType="1"/>
              </p:cNvSpPr>
              <p:nvPr/>
            </p:nvSpPr>
            <p:spPr bwMode="auto">
              <a:xfrm flipH="1">
                <a:off x="5009796" y="3353137"/>
                <a:ext cx="475564" cy="39757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3" name="AutoShape 33"/>
              <p:cNvSpPr>
                <a:spLocks noChangeShapeType="1"/>
              </p:cNvSpPr>
              <p:nvPr/>
            </p:nvSpPr>
            <p:spPr bwMode="auto">
              <a:xfrm>
                <a:off x="5844957" y="3353137"/>
                <a:ext cx="690932" cy="39757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2" name="AutoShape 32"/>
              <p:cNvSpPr>
                <a:spLocks noChangeShapeType="1"/>
              </p:cNvSpPr>
              <p:nvPr/>
            </p:nvSpPr>
            <p:spPr bwMode="auto">
              <a:xfrm>
                <a:off x="4027484" y="2630485"/>
                <a:ext cx="1510500" cy="58672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11" name="Oval 31"/>
              <p:cNvSpPr>
                <a:spLocks noChangeArrowheads="1"/>
              </p:cNvSpPr>
              <p:nvPr/>
            </p:nvSpPr>
            <p:spPr bwMode="auto">
              <a:xfrm>
                <a:off x="676122" y="4381612"/>
                <a:ext cx="358622" cy="38511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46110" name="Oval 30"/>
              <p:cNvSpPr>
                <a:spLocks noChangeArrowheads="1"/>
              </p:cNvSpPr>
              <p:nvPr/>
            </p:nvSpPr>
            <p:spPr bwMode="auto">
              <a:xfrm>
                <a:off x="1351462" y="507481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46109" name="Oval 29"/>
              <p:cNvSpPr>
                <a:spLocks noChangeArrowheads="1"/>
              </p:cNvSpPr>
              <p:nvPr/>
            </p:nvSpPr>
            <p:spPr bwMode="auto">
              <a:xfrm>
                <a:off x="1804612" y="5074814"/>
                <a:ext cx="360571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46108" name="Oval 28"/>
              <p:cNvSpPr>
                <a:spLocks noChangeArrowheads="1"/>
              </p:cNvSpPr>
              <p:nvPr/>
            </p:nvSpPr>
            <p:spPr bwMode="auto">
              <a:xfrm>
                <a:off x="1562932" y="4381612"/>
                <a:ext cx="358622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46107" name="AutoShape 27"/>
              <p:cNvSpPr>
                <a:spLocks noChangeShapeType="1"/>
              </p:cNvSpPr>
              <p:nvPr/>
            </p:nvSpPr>
            <p:spPr bwMode="auto">
              <a:xfrm flipH="1">
                <a:off x="1531747" y="4710090"/>
                <a:ext cx="83808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06" name="AutoShape 26"/>
              <p:cNvSpPr>
                <a:spLocks noChangeShapeType="1"/>
              </p:cNvSpPr>
              <p:nvPr/>
            </p:nvSpPr>
            <p:spPr bwMode="auto">
              <a:xfrm>
                <a:off x="1868930" y="4710090"/>
                <a:ext cx="115967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05" name="Oval 25"/>
              <p:cNvSpPr>
                <a:spLocks noChangeArrowheads="1"/>
              </p:cNvSpPr>
              <p:nvPr/>
            </p:nvSpPr>
            <p:spPr bwMode="auto">
              <a:xfrm>
                <a:off x="1083470" y="3672553"/>
                <a:ext cx="360571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46104" name="AutoShape 24"/>
              <p:cNvSpPr>
                <a:spLocks noChangeShapeType="1"/>
              </p:cNvSpPr>
              <p:nvPr/>
            </p:nvSpPr>
            <p:spPr bwMode="auto">
              <a:xfrm flipH="1">
                <a:off x="855433" y="4001031"/>
                <a:ext cx="280661" cy="380581"/>
              </a:xfrm>
              <a:prstGeom prst="straightConnector1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03" name="AutoShape 23"/>
              <p:cNvSpPr>
                <a:spLocks noChangeShapeType="1"/>
              </p:cNvSpPr>
              <p:nvPr/>
            </p:nvSpPr>
            <p:spPr bwMode="auto">
              <a:xfrm>
                <a:off x="1391417" y="4001031"/>
                <a:ext cx="350826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102" name="Oval 22"/>
              <p:cNvSpPr>
                <a:spLocks noChangeArrowheads="1"/>
              </p:cNvSpPr>
              <p:nvPr/>
            </p:nvSpPr>
            <p:spPr bwMode="auto">
              <a:xfrm>
                <a:off x="2238272" y="5074814"/>
                <a:ext cx="359597" cy="38511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46101" name="Oval 21"/>
              <p:cNvSpPr>
                <a:spLocks noChangeArrowheads="1"/>
              </p:cNvSpPr>
              <p:nvPr/>
            </p:nvSpPr>
            <p:spPr bwMode="auto">
              <a:xfrm>
                <a:off x="2690447" y="507481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6100" name="Oval 20"/>
              <p:cNvSpPr>
                <a:spLocks noChangeArrowheads="1"/>
              </p:cNvSpPr>
              <p:nvPr/>
            </p:nvSpPr>
            <p:spPr bwMode="auto">
              <a:xfrm>
                <a:off x="2457538" y="4381612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46099" name="AutoShape 19"/>
              <p:cNvSpPr>
                <a:spLocks noChangeShapeType="1"/>
              </p:cNvSpPr>
              <p:nvPr/>
            </p:nvSpPr>
            <p:spPr bwMode="auto">
              <a:xfrm flipH="1">
                <a:off x="2418557" y="4710090"/>
                <a:ext cx="91605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98" name="AutoShape 18"/>
              <p:cNvSpPr>
                <a:spLocks noChangeShapeType="1"/>
              </p:cNvSpPr>
              <p:nvPr/>
            </p:nvSpPr>
            <p:spPr bwMode="auto">
              <a:xfrm>
                <a:off x="2764511" y="4710090"/>
                <a:ext cx="106222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97" name="Oval 17"/>
              <p:cNvSpPr>
                <a:spLocks noChangeArrowheads="1"/>
              </p:cNvSpPr>
              <p:nvPr/>
            </p:nvSpPr>
            <p:spPr bwMode="auto">
              <a:xfrm>
                <a:off x="3114362" y="5074814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46096" name="Oval 16"/>
              <p:cNvSpPr>
                <a:spLocks noChangeArrowheads="1"/>
              </p:cNvSpPr>
              <p:nvPr/>
            </p:nvSpPr>
            <p:spPr bwMode="auto">
              <a:xfrm>
                <a:off x="3566538" y="5085008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6095" name="Oval 15"/>
              <p:cNvSpPr>
                <a:spLocks noChangeArrowheads="1"/>
              </p:cNvSpPr>
              <p:nvPr/>
            </p:nvSpPr>
            <p:spPr bwMode="auto">
              <a:xfrm>
                <a:off x="3324858" y="4381612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6094" name="AutoShape 14"/>
              <p:cNvSpPr>
                <a:spLocks noChangeShapeType="1"/>
              </p:cNvSpPr>
              <p:nvPr/>
            </p:nvSpPr>
            <p:spPr bwMode="auto">
              <a:xfrm flipH="1">
                <a:off x="3294648" y="4710090"/>
                <a:ext cx="82834" cy="36472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93" name="AutoShape 13"/>
              <p:cNvSpPr>
                <a:spLocks noChangeShapeType="1"/>
              </p:cNvSpPr>
              <p:nvPr/>
            </p:nvSpPr>
            <p:spPr bwMode="auto">
              <a:xfrm>
                <a:off x="3631830" y="4710090"/>
                <a:ext cx="114993" cy="37491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92" name="Oval 12"/>
              <p:cNvSpPr>
                <a:spLocks noChangeArrowheads="1"/>
              </p:cNvSpPr>
              <p:nvPr/>
            </p:nvSpPr>
            <p:spPr bwMode="auto">
              <a:xfrm>
                <a:off x="2881453" y="3672553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6091" name="AutoShape 11"/>
              <p:cNvSpPr>
                <a:spLocks noChangeShapeType="1"/>
              </p:cNvSpPr>
              <p:nvPr/>
            </p:nvSpPr>
            <p:spPr bwMode="auto">
              <a:xfrm flipH="1">
                <a:off x="2637824" y="4001031"/>
                <a:ext cx="296253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90" name="AutoShape 10"/>
              <p:cNvSpPr>
                <a:spLocks noChangeShapeType="1"/>
              </p:cNvSpPr>
              <p:nvPr/>
            </p:nvSpPr>
            <p:spPr bwMode="auto">
              <a:xfrm>
                <a:off x="3188425" y="4001031"/>
                <a:ext cx="316718" cy="38058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89" name="Oval 9"/>
              <p:cNvSpPr>
                <a:spLocks noChangeArrowheads="1"/>
              </p:cNvSpPr>
              <p:nvPr/>
            </p:nvSpPr>
            <p:spPr bwMode="auto">
              <a:xfrm>
                <a:off x="1917656" y="3139060"/>
                <a:ext cx="359597" cy="3851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仿宋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6088" name="AutoShape 8"/>
              <p:cNvSpPr>
                <a:spLocks noChangeShapeType="1"/>
              </p:cNvSpPr>
              <p:nvPr/>
            </p:nvSpPr>
            <p:spPr bwMode="auto">
              <a:xfrm flipH="1">
                <a:off x="1391417" y="3331616"/>
                <a:ext cx="526239" cy="39757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87" name="AutoShape 7"/>
              <p:cNvSpPr>
                <a:spLocks noChangeShapeType="1"/>
              </p:cNvSpPr>
              <p:nvPr/>
            </p:nvSpPr>
            <p:spPr bwMode="auto">
              <a:xfrm>
                <a:off x="2277252" y="3331616"/>
                <a:ext cx="656824" cy="39757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>
                <a:off x="6753241" y="2466247"/>
                <a:ext cx="1578318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结点层次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=0</a:t>
                </a:r>
              </a:p>
            </p:txBody>
          </p:sp>
          <p:sp>
            <p:nvSpPr>
              <p:cNvPr id="46085" name="Rectangle 5"/>
              <p:cNvSpPr>
                <a:spLocks noChangeArrowheads="1"/>
              </p:cNvSpPr>
              <p:nvPr/>
            </p:nvSpPr>
            <p:spPr bwMode="auto">
              <a:xfrm>
                <a:off x="7692640" y="3122069"/>
                <a:ext cx="665574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=1</a:t>
                </a:r>
              </a:p>
            </p:txBody>
          </p:sp>
          <p:sp>
            <p:nvSpPr>
              <p:cNvPr id="46084" name="Rectangle 4"/>
              <p:cNvSpPr>
                <a:spLocks noChangeArrowheads="1"/>
              </p:cNvSpPr>
              <p:nvPr/>
            </p:nvSpPr>
            <p:spPr bwMode="auto">
              <a:xfrm>
                <a:off x="7692640" y="3707666"/>
                <a:ext cx="665574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=2</a:t>
                </a:r>
              </a:p>
            </p:txBody>
          </p:sp>
          <p:sp>
            <p:nvSpPr>
              <p:cNvPr id="46083" name="Rectangle 3"/>
              <p:cNvSpPr>
                <a:spLocks noChangeArrowheads="1"/>
              </p:cNvSpPr>
              <p:nvPr/>
            </p:nvSpPr>
            <p:spPr bwMode="auto">
              <a:xfrm>
                <a:off x="7692640" y="4432583"/>
                <a:ext cx="665574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=3</a:t>
                </a:r>
              </a:p>
            </p:txBody>
          </p:sp>
          <p:sp>
            <p:nvSpPr>
              <p:cNvPr id="46082" name="Rectangle 2"/>
              <p:cNvSpPr>
                <a:spLocks noChangeArrowheads="1"/>
              </p:cNvSpPr>
              <p:nvPr/>
            </p:nvSpPr>
            <p:spPr bwMode="auto">
              <a:xfrm>
                <a:off x="7692640" y="5158632"/>
                <a:ext cx="665574" cy="294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=4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94732" y="453071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cs=4</a:t>
              </a:r>
              <a:endParaRPr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8643998" cy="56084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cs,vector&lt;int&gt;&amp;x,int i)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	if (i&gt;=n)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{	if (cs==t)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找到一个满足条件的解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else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cs+a[i]&lt;=t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左剪支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{	x[i]=1;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(cs+a[i],x,i+1);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x[i]=0;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不选取整数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(cs,x,i+1);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求解子集和问题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vector&lt;int&gt; x(n);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定义解向量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(0,x,0);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17137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剪支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8501122" cy="18876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进一步考虑是否扩展右孩子结点。当搜索到第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9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）层的某个结点时，用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表示余下的整数和，即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rs=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</a:t>
            </a:r>
            <a:r>
              <a:rPr lang="zh-CN" altLang="zh-CN" sz="19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（其中包含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如果不选择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，此时剩余的所有整数和为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rs=rs-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+1]+</a:t>
            </a:r>
            <a:r>
              <a:rPr lang="zh-CN" altLang="zh-CN" sz="19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），若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cs+rs&lt;t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成立，说明即便选择所有剩余整数其和都不可能达到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右剪支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就是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仅仅扩展满足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cs+rs</a:t>
            </a:r>
            <a:r>
              <a:rPr lang="zh-CN" altLang="zh-CN" sz="19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的右孩子结点</a:t>
            </a:r>
            <a:endParaRPr lang="zh-CN" altLang="en-US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490509" y="3143248"/>
            <a:ext cx="7439077" cy="3033473"/>
            <a:chOff x="357158" y="3286124"/>
            <a:chExt cx="7439077" cy="3033473"/>
          </a:xfrm>
        </p:grpSpPr>
        <p:sp>
          <p:nvSpPr>
            <p:cNvPr id="7" name="TextBox 6"/>
            <p:cNvSpPr txBox="1"/>
            <p:nvPr/>
          </p:nvSpPr>
          <p:spPr>
            <a:xfrm>
              <a:off x="357158" y="3286124"/>
              <a:ext cx="2857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=</a:t>
              </a:r>
              <a:r>
                <a:rPr lang="zh-CN" altLang="zh-CN" sz="1800" smtClean="0">
                  <a:solidFill>
                    <a:srgbClr val="0000FF"/>
                  </a:solidFill>
                </a:rPr>
                <a:t>（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5</a:t>
              </a:r>
              <a:r>
                <a:rPr lang="zh-CN" altLang="zh-CN" sz="18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2</a:t>
              </a:r>
              <a:r>
                <a:rPr lang="zh-CN" altLang="zh-CN" sz="1800" smtClean="0">
                  <a:solidFill>
                    <a:srgbClr val="0000FF"/>
                  </a:solidFill>
                </a:rPr>
                <a:t>），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t=8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08811" y="3580033"/>
              <a:ext cx="7287424" cy="2739564"/>
              <a:chOff x="508811" y="3580033"/>
              <a:chExt cx="7287424" cy="2739564"/>
            </a:xfrm>
          </p:grpSpPr>
          <p:sp>
            <p:nvSpPr>
              <p:cNvPr id="44087" name="Rectangle 55"/>
              <p:cNvSpPr>
                <a:spLocks noChangeArrowheads="1"/>
              </p:cNvSpPr>
              <p:nvPr/>
            </p:nvSpPr>
            <p:spPr bwMode="auto">
              <a:xfrm>
                <a:off x="5929322" y="4581533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86" name="Rectangle 54"/>
              <p:cNvSpPr>
                <a:spLocks noChangeArrowheads="1"/>
              </p:cNvSpPr>
              <p:nvPr/>
            </p:nvSpPr>
            <p:spPr bwMode="auto">
              <a:xfrm>
                <a:off x="5055487" y="4350822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85" name="Rectangle 53"/>
              <p:cNvSpPr>
                <a:spLocks noChangeArrowheads="1"/>
              </p:cNvSpPr>
              <p:nvPr/>
            </p:nvSpPr>
            <p:spPr bwMode="auto">
              <a:xfrm>
                <a:off x="2506759" y="4317176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84" name="Rectangle 52"/>
              <p:cNvSpPr>
                <a:spLocks noChangeArrowheads="1"/>
              </p:cNvSpPr>
              <p:nvPr/>
            </p:nvSpPr>
            <p:spPr bwMode="auto">
              <a:xfrm>
                <a:off x="1306454" y="4317176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83" name="Rectangle 51"/>
              <p:cNvSpPr>
                <a:spLocks noChangeArrowheads="1"/>
              </p:cNvSpPr>
              <p:nvPr/>
            </p:nvSpPr>
            <p:spPr bwMode="auto">
              <a:xfrm>
                <a:off x="4833858" y="3741123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82" name="Rectangle 50"/>
              <p:cNvSpPr>
                <a:spLocks noChangeArrowheads="1"/>
              </p:cNvSpPr>
              <p:nvPr/>
            </p:nvSpPr>
            <p:spPr bwMode="auto">
              <a:xfrm>
                <a:off x="5222256" y="4950325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81" name="Rectangle 49"/>
              <p:cNvSpPr>
                <a:spLocks noChangeArrowheads="1"/>
              </p:cNvSpPr>
              <p:nvPr/>
            </p:nvSpPr>
            <p:spPr bwMode="auto">
              <a:xfrm>
                <a:off x="4308313" y="4950325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80" name="Rectangle 48"/>
              <p:cNvSpPr>
                <a:spLocks noChangeArrowheads="1"/>
              </p:cNvSpPr>
              <p:nvPr/>
            </p:nvSpPr>
            <p:spPr bwMode="auto">
              <a:xfrm>
                <a:off x="3326346" y="4950325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79" name="Rectangle 47"/>
              <p:cNvSpPr>
                <a:spLocks noChangeArrowheads="1"/>
              </p:cNvSpPr>
              <p:nvPr/>
            </p:nvSpPr>
            <p:spPr bwMode="auto">
              <a:xfrm>
                <a:off x="2412402" y="4950325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78" name="Rectangle 46"/>
              <p:cNvSpPr>
                <a:spLocks noChangeArrowheads="1"/>
              </p:cNvSpPr>
              <p:nvPr/>
            </p:nvSpPr>
            <p:spPr bwMode="auto">
              <a:xfrm>
                <a:off x="1463350" y="4944207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77" name="Rectangle 45"/>
              <p:cNvSpPr>
                <a:spLocks noChangeArrowheads="1"/>
              </p:cNvSpPr>
              <p:nvPr/>
            </p:nvSpPr>
            <p:spPr bwMode="auto">
              <a:xfrm>
                <a:off x="608654" y="4944207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76" name="Rectangle 44"/>
              <p:cNvSpPr>
                <a:spLocks noChangeArrowheads="1"/>
              </p:cNvSpPr>
              <p:nvPr/>
            </p:nvSpPr>
            <p:spPr bwMode="auto">
              <a:xfrm>
                <a:off x="4659408" y="5656882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75" name="Rectangle 43"/>
              <p:cNvSpPr>
                <a:spLocks noChangeArrowheads="1"/>
              </p:cNvSpPr>
              <p:nvPr/>
            </p:nvSpPr>
            <p:spPr bwMode="auto">
              <a:xfrm>
                <a:off x="3992328" y="5656882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74" name="Rectangle 42"/>
              <p:cNvSpPr>
                <a:spLocks noChangeArrowheads="1"/>
              </p:cNvSpPr>
              <p:nvPr/>
            </p:nvSpPr>
            <p:spPr bwMode="auto">
              <a:xfrm>
                <a:off x="2776663" y="5632412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4073" name="Rectangle 41"/>
              <p:cNvSpPr>
                <a:spLocks noChangeArrowheads="1"/>
              </p:cNvSpPr>
              <p:nvPr/>
            </p:nvSpPr>
            <p:spPr bwMode="auto">
              <a:xfrm>
                <a:off x="2079960" y="5632412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72" name="Rectangle 40"/>
              <p:cNvSpPr>
                <a:spLocks noChangeArrowheads="1"/>
              </p:cNvSpPr>
              <p:nvPr/>
            </p:nvSpPr>
            <p:spPr bwMode="auto">
              <a:xfrm>
                <a:off x="2596727" y="3761515"/>
                <a:ext cx="212851" cy="265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071" name="Oval 39"/>
              <p:cNvSpPr>
                <a:spLocks noChangeArrowheads="1"/>
              </p:cNvSpPr>
              <p:nvPr/>
            </p:nvSpPr>
            <p:spPr bwMode="auto">
              <a:xfrm>
                <a:off x="3719133" y="3580033"/>
                <a:ext cx="498115" cy="34665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0,11</a:t>
                </a:r>
              </a:p>
            </p:txBody>
          </p:sp>
          <p:sp>
            <p:nvSpPr>
              <p:cNvPr id="44070" name="AutoShape 38"/>
              <p:cNvSpPr>
                <a:spLocks noChangeShapeType="1"/>
              </p:cNvSpPr>
              <p:nvPr/>
            </p:nvSpPr>
            <p:spPr bwMode="auto">
              <a:xfrm flipH="1">
                <a:off x="2203940" y="3753358"/>
                <a:ext cx="1515193" cy="50876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69" name="Oval 37"/>
              <p:cNvSpPr>
                <a:spLocks noChangeArrowheads="1"/>
              </p:cNvSpPr>
              <p:nvPr/>
            </p:nvSpPr>
            <p:spPr bwMode="auto">
              <a:xfrm>
                <a:off x="3873834" y="5972946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8,0</a:t>
                </a:r>
              </a:p>
            </p:txBody>
          </p:sp>
          <p:sp>
            <p:nvSpPr>
              <p:cNvPr id="44068" name="Oval 36"/>
              <p:cNvSpPr>
                <a:spLocks noChangeArrowheads="1"/>
              </p:cNvSpPr>
              <p:nvPr/>
            </p:nvSpPr>
            <p:spPr bwMode="auto">
              <a:xfrm>
                <a:off x="4492638" y="5972946"/>
                <a:ext cx="498115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6,0</a:t>
                </a:r>
              </a:p>
            </p:txBody>
          </p:sp>
          <p:sp>
            <p:nvSpPr>
              <p:cNvPr id="44067" name="Oval 35"/>
              <p:cNvSpPr>
                <a:spLocks noChangeArrowheads="1"/>
              </p:cNvSpPr>
              <p:nvPr/>
            </p:nvSpPr>
            <p:spPr bwMode="auto">
              <a:xfrm>
                <a:off x="4190916" y="5348974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6,2</a:t>
                </a:r>
              </a:p>
            </p:txBody>
          </p:sp>
          <p:sp>
            <p:nvSpPr>
              <p:cNvPr id="44066" name="AutoShape 34"/>
              <p:cNvSpPr>
                <a:spLocks noChangeShapeType="1"/>
              </p:cNvSpPr>
              <p:nvPr/>
            </p:nvSpPr>
            <p:spPr bwMode="auto">
              <a:xfrm flipH="1">
                <a:off x="4122891" y="5644647"/>
                <a:ext cx="140438" cy="3282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65" name="AutoShape 33"/>
              <p:cNvSpPr>
                <a:spLocks noChangeShapeType="1"/>
              </p:cNvSpPr>
              <p:nvPr/>
            </p:nvSpPr>
            <p:spPr bwMode="auto">
              <a:xfrm>
                <a:off x="4616618" y="5644647"/>
                <a:ext cx="125077" cy="3282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64" name="Oval 32"/>
              <p:cNvSpPr>
                <a:spLocks noChangeArrowheads="1"/>
              </p:cNvSpPr>
              <p:nvPr/>
            </p:nvSpPr>
            <p:spPr bwMode="auto">
              <a:xfrm>
                <a:off x="5147649" y="5348974"/>
                <a:ext cx="498115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1,2</a:t>
                </a:r>
              </a:p>
            </p:txBody>
          </p:sp>
          <p:sp>
            <p:nvSpPr>
              <p:cNvPr id="44063" name="Oval 31"/>
              <p:cNvSpPr>
                <a:spLocks noChangeArrowheads="1"/>
              </p:cNvSpPr>
              <p:nvPr/>
            </p:nvSpPr>
            <p:spPr bwMode="auto">
              <a:xfrm>
                <a:off x="4658311" y="4710728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1,7</a:t>
                </a:r>
              </a:p>
            </p:txBody>
          </p:sp>
          <p:sp>
            <p:nvSpPr>
              <p:cNvPr id="44062" name="AutoShape 30"/>
              <p:cNvSpPr>
                <a:spLocks noChangeShapeType="1"/>
              </p:cNvSpPr>
              <p:nvPr/>
            </p:nvSpPr>
            <p:spPr bwMode="auto">
              <a:xfrm flipH="1">
                <a:off x="4439974" y="5006401"/>
                <a:ext cx="290750" cy="34257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61" name="AutoShape 29"/>
              <p:cNvSpPr>
                <a:spLocks noChangeShapeType="1"/>
              </p:cNvSpPr>
              <p:nvPr/>
            </p:nvSpPr>
            <p:spPr bwMode="auto">
              <a:xfrm>
                <a:off x="5084013" y="5006401"/>
                <a:ext cx="312694" cy="34257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60" name="Oval 28"/>
              <p:cNvSpPr>
                <a:spLocks noChangeArrowheads="1"/>
              </p:cNvSpPr>
              <p:nvPr/>
            </p:nvSpPr>
            <p:spPr bwMode="auto">
              <a:xfrm>
                <a:off x="6256888" y="4710728"/>
                <a:ext cx="498115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0,7</a:t>
                </a:r>
              </a:p>
            </p:txBody>
          </p:sp>
          <p:sp>
            <p:nvSpPr>
              <p:cNvPr id="44059" name="Oval 27"/>
              <p:cNvSpPr>
                <a:spLocks noChangeArrowheads="1"/>
              </p:cNvSpPr>
              <p:nvPr/>
            </p:nvSpPr>
            <p:spPr bwMode="auto">
              <a:xfrm>
                <a:off x="5439496" y="4230514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0,8</a:t>
                </a:r>
              </a:p>
            </p:txBody>
          </p:sp>
          <p:sp>
            <p:nvSpPr>
              <p:cNvPr id="44058" name="AutoShape 26"/>
              <p:cNvSpPr>
                <a:spLocks noChangeShapeType="1"/>
              </p:cNvSpPr>
              <p:nvPr/>
            </p:nvSpPr>
            <p:spPr bwMode="auto">
              <a:xfrm flipH="1">
                <a:off x="5084013" y="4403839"/>
                <a:ext cx="355483" cy="35786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57" name="AutoShape 25"/>
              <p:cNvSpPr>
                <a:spLocks noChangeShapeType="1"/>
              </p:cNvSpPr>
              <p:nvPr/>
            </p:nvSpPr>
            <p:spPr bwMode="auto">
              <a:xfrm>
                <a:off x="5937612" y="4403839"/>
                <a:ext cx="391690" cy="357867"/>
              </a:xfrm>
              <a:prstGeom prst="straightConnector1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56" name="AutoShape 24"/>
              <p:cNvSpPr>
                <a:spLocks noChangeShapeType="1"/>
              </p:cNvSpPr>
              <p:nvPr/>
            </p:nvSpPr>
            <p:spPr bwMode="auto">
              <a:xfrm>
                <a:off x="4217248" y="3753358"/>
                <a:ext cx="1294661" cy="52813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55" name="Oval 23"/>
              <p:cNvSpPr>
                <a:spLocks noChangeArrowheads="1"/>
              </p:cNvSpPr>
              <p:nvPr/>
            </p:nvSpPr>
            <p:spPr bwMode="auto">
              <a:xfrm>
                <a:off x="508811" y="5329602"/>
                <a:ext cx="498115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9,2</a:t>
                </a:r>
              </a:p>
            </p:txBody>
          </p:sp>
          <p:sp>
            <p:nvSpPr>
              <p:cNvPr id="44054" name="Oval 22"/>
              <p:cNvSpPr>
                <a:spLocks noChangeArrowheads="1"/>
              </p:cNvSpPr>
              <p:nvPr/>
            </p:nvSpPr>
            <p:spPr bwMode="auto">
              <a:xfrm>
                <a:off x="1280122" y="5329602"/>
                <a:ext cx="498115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4,2</a:t>
                </a:r>
              </a:p>
            </p:txBody>
          </p:sp>
          <p:sp>
            <p:nvSpPr>
              <p:cNvPr id="44053" name="Oval 21"/>
              <p:cNvSpPr>
                <a:spLocks noChangeArrowheads="1"/>
              </p:cNvSpPr>
              <p:nvPr/>
            </p:nvSpPr>
            <p:spPr bwMode="auto">
              <a:xfrm>
                <a:off x="898307" y="4691356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4,7</a:t>
                </a:r>
              </a:p>
            </p:txBody>
          </p:sp>
          <p:sp>
            <p:nvSpPr>
              <p:cNvPr id="44052" name="AutoShape 20"/>
              <p:cNvSpPr>
                <a:spLocks noChangeShapeType="1"/>
              </p:cNvSpPr>
              <p:nvPr/>
            </p:nvSpPr>
            <p:spPr bwMode="auto">
              <a:xfrm flipH="1">
                <a:off x="757869" y="4987029"/>
                <a:ext cx="212851" cy="34257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51" name="AutoShape 19"/>
              <p:cNvSpPr>
                <a:spLocks noChangeShapeType="1"/>
              </p:cNvSpPr>
              <p:nvPr/>
            </p:nvSpPr>
            <p:spPr bwMode="auto">
              <a:xfrm>
                <a:off x="1324009" y="4987029"/>
                <a:ext cx="205171" cy="34257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50" name="Oval 18"/>
              <p:cNvSpPr>
                <a:spLocks noChangeArrowheads="1"/>
              </p:cNvSpPr>
              <p:nvPr/>
            </p:nvSpPr>
            <p:spPr bwMode="auto">
              <a:xfrm>
                <a:off x="1971340" y="5953574"/>
                <a:ext cx="528836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10,0</a:t>
                </a:r>
              </a:p>
            </p:txBody>
          </p:sp>
          <p:sp>
            <p:nvSpPr>
              <p:cNvPr id="44049" name="Oval 17"/>
              <p:cNvSpPr>
                <a:spLocks noChangeArrowheads="1"/>
              </p:cNvSpPr>
              <p:nvPr/>
            </p:nvSpPr>
            <p:spPr bwMode="auto">
              <a:xfrm>
                <a:off x="2618671" y="5953574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8,0</a:t>
                </a:r>
              </a:p>
            </p:txBody>
          </p:sp>
          <p:sp>
            <p:nvSpPr>
              <p:cNvPr id="44048" name="Oval 16"/>
              <p:cNvSpPr>
                <a:spLocks noChangeArrowheads="1"/>
              </p:cNvSpPr>
              <p:nvPr/>
            </p:nvSpPr>
            <p:spPr bwMode="auto">
              <a:xfrm>
                <a:off x="2297200" y="5329602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8,2</a:t>
                </a:r>
              </a:p>
            </p:txBody>
          </p:sp>
          <p:sp>
            <p:nvSpPr>
              <p:cNvPr id="44047" name="AutoShape 15"/>
              <p:cNvSpPr>
                <a:spLocks noChangeShapeType="1"/>
              </p:cNvSpPr>
              <p:nvPr/>
            </p:nvSpPr>
            <p:spPr bwMode="auto">
              <a:xfrm flipH="1">
                <a:off x="2235758" y="5625275"/>
                <a:ext cx="133855" cy="3282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46" name="AutoShape 14"/>
              <p:cNvSpPr>
                <a:spLocks noChangeShapeType="1"/>
              </p:cNvSpPr>
              <p:nvPr/>
            </p:nvSpPr>
            <p:spPr bwMode="auto">
              <a:xfrm>
                <a:off x="2722902" y="5625275"/>
                <a:ext cx="144827" cy="3282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45" name="Oval 13"/>
              <p:cNvSpPr>
                <a:spLocks noChangeArrowheads="1"/>
              </p:cNvSpPr>
              <p:nvPr/>
            </p:nvSpPr>
            <p:spPr bwMode="auto">
              <a:xfrm>
                <a:off x="3273681" y="5329602"/>
                <a:ext cx="498115" cy="3466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3,2</a:t>
                </a:r>
              </a:p>
            </p:txBody>
          </p:sp>
          <p:sp>
            <p:nvSpPr>
              <p:cNvPr id="44044" name="Oval 12"/>
              <p:cNvSpPr>
                <a:spLocks noChangeArrowheads="1"/>
              </p:cNvSpPr>
              <p:nvPr/>
            </p:nvSpPr>
            <p:spPr bwMode="auto">
              <a:xfrm>
                <a:off x="2774469" y="4691356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3,7</a:t>
                </a:r>
              </a:p>
            </p:txBody>
          </p:sp>
          <p:sp>
            <p:nvSpPr>
              <p:cNvPr id="44043" name="AutoShape 11"/>
              <p:cNvSpPr>
                <a:spLocks noChangeShapeType="1"/>
              </p:cNvSpPr>
              <p:nvPr/>
            </p:nvSpPr>
            <p:spPr bwMode="auto">
              <a:xfrm flipH="1">
                <a:off x="2546257" y="4987029"/>
                <a:ext cx="300625" cy="34257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42" name="AutoShape 10"/>
              <p:cNvSpPr>
                <a:spLocks noChangeShapeType="1"/>
              </p:cNvSpPr>
              <p:nvPr/>
            </p:nvSpPr>
            <p:spPr bwMode="auto">
              <a:xfrm>
                <a:off x="3200171" y="4987029"/>
                <a:ext cx="322568" cy="34257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41" name="Oval 9"/>
              <p:cNvSpPr>
                <a:spLocks noChangeArrowheads="1"/>
              </p:cNvSpPr>
              <p:nvPr/>
            </p:nvSpPr>
            <p:spPr bwMode="auto">
              <a:xfrm>
                <a:off x="1778238" y="4211142"/>
                <a:ext cx="498115" cy="34665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3,8</a:t>
                </a:r>
              </a:p>
            </p:txBody>
          </p:sp>
          <p:sp>
            <p:nvSpPr>
              <p:cNvPr id="44040" name="AutoShape 8"/>
              <p:cNvSpPr>
                <a:spLocks noChangeShapeType="1"/>
              </p:cNvSpPr>
              <p:nvPr/>
            </p:nvSpPr>
            <p:spPr bwMode="auto">
              <a:xfrm flipH="1">
                <a:off x="1324009" y="4384467"/>
                <a:ext cx="454229" cy="35786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4039" name="AutoShape 7"/>
              <p:cNvSpPr>
                <a:spLocks noChangeShapeType="1"/>
              </p:cNvSpPr>
              <p:nvPr/>
            </p:nvSpPr>
            <p:spPr bwMode="auto">
              <a:xfrm>
                <a:off x="2276353" y="4384467"/>
                <a:ext cx="570529" cy="35786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81723" y="3997115"/>
                <a:ext cx="171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rs=8,rs=rs-1=7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0+rs=7&lt;t</a:t>
                </a:r>
                <a:endParaRPr lang="zh-CN" altLang="en-US" sz="18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8643998" cy="57495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cs,int rs,vector&lt;int&gt;&amp;x,int i)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为考虑整数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时选取的整数和，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为剩余整数和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if (i&gt;=n)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if (cs==t)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找到一个满足条件的解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rs-=a[i];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求剩余的整数和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cs+a[i]&lt;=t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左剪支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{	x[i]=1;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(cs+a[i],rs,x,i+1);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cs+rs&gt;=t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右剪支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{	x[i]=0;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(cs,rs,x,i+1);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rs+=a[i];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恢复剩余整数和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786" y="1643050"/>
            <a:ext cx="6858048" cy="137227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尽管通过剪支提高了算法的性能，但究竟剪去了多少结点与具体的实例数据相关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上述算法最坏情况下算法的时间复杂度仍然为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857232"/>
            <a:ext cx="15716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571480"/>
            <a:ext cx="321471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什么是回溯法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596" y="2214554"/>
            <a:ext cx="8072494" cy="324457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求所有解类型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给定一个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约束函数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，需要求所有满足约束条件的解。例如鸡兔同笼问题中，所有鸡兔头数为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，所有腿数为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，求所有头数为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、腿数为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的鸡兔数，设鸡兔数分别为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，则约束函数是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x+y=a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2x+4y=b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求最优解类型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除了约束条件外还包含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目标函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数，最后是求使目标函数最大或者最小的最优解。例如鸡兔同笼问题中，求所有鸡兔头数为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、所有腿数为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并且鸡最少的解，这就是一个求最优解问题，除了前面的约束函数外还包含目标函数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min(x)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428736"/>
            <a:ext cx="15716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问题类型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676659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5.2.2  </a:t>
            </a:r>
            <a:r>
              <a:rPr lang="zh-CN" altLang="zh-CN" smtClean="0">
                <a:ea typeface="微软雅黑" pitchFamily="34" charset="-122"/>
              </a:rPr>
              <a:t>简单装载问题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472" y="1533915"/>
            <a:ext cx="7572428" cy="232371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个集装箱要装上一艘载重量为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的轮船，其中集装箱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）的重量为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。不考虑集装箱的体积限制，现要选出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重量和小于等于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并且尽可能重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的若干集装箱装上轮船。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t=10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时，其最佳装载方案有两种即（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）和（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），对应集装箱重量和达到最大值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85723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571612"/>
            <a:ext cx="7643866" cy="158169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 n=5,t=10;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一个测试实例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w[]={5,2,6,4,3};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各集装箱重量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存放最优解向量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存放最优解的总重量，初始化为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8429684" cy="52237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cw,int rw,vector&lt;int&gt;&amp;x,int i)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 if (i&gt;=n)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找到一个叶子结点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{    if (cw&gt;bestw)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找到一个满足条件的更优解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=cw;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保存更优解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=x;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else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{    rw-=w[i];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求剩余集装箱的重量和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cw+w[i]&lt;=t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左孩子结点剪支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{	x[i]=1;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选取集装箱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cw+=w[i];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累计当前所选集装箱的重量和 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(cw,rw,x,i+1);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cw-=w[i];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恢复所选集装箱的重量和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cw+rw&gt;bestw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右孩子结点剪支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{	x[i]=0;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不选择集装箱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(cw,rw,x,i+1);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rw+=w[i];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恢复剩余集装箱的重量和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1075979"/>
            <a:ext cx="7643866" cy="27102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loading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求解简单装载问题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bestx.resize(n);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vector&lt;int&gt; x(n);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int rw=0;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for 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rw+=w[i];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(0,rw,x,0);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357694"/>
            <a:ext cx="750099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该算法的解空间树中有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个结点，所以最坏情况下算法的时间复杂度为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O(2</a:t>
            </a:r>
            <a:r>
              <a:rPr lang="en-US" altLang="zh-CN" sz="20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500042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5.2.3   0/1</a:t>
            </a:r>
            <a:r>
              <a:rPr lang="zh-CN" altLang="en-US" smtClean="0">
                <a:ea typeface="微软雅黑" pitchFamily="34" charset="-122"/>
              </a:rPr>
              <a:t>背包</a:t>
            </a:r>
            <a:r>
              <a:rPr lang="zh-CN" altLang="zh-CN" smtClean="0">
                <a:ea typeface="微软雅黑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357298"/>
            <a:ext cx="7786742" cy="224006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个编号为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的物品，重量为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，价值为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，给定一个容量为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的背包。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从这些物品中选取全部或者部分物品装入该背包中，每个物品要么选中要么不选中，即物品不能被分割，找到选中物品不仅能够放到背包中而且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价值最大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的方案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最大价值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12" y="471488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1800" b="0" smtClean="0">
                <a:solidFill>
                  <a:srgbClr val="0000FF"/>
                </a:solidFill>
              </a:rPr>
              <a:t>W=6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1800" b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5984" y="4143380"/>
          <a:ext cx="3786214" cy="19690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5867"/>
                <a:gridCol w="1244244"/>
                <a:gridCol w="1326103"/>
              </a:tblGrid>
              <a:tr h="44506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重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量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w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价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值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v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3571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357166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）存储结构设计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000108"/>
            <a:ext cx="7643866" cy="40787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Goods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物品结构体类型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 int no;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物品的编号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w;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物品的重量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v;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物品的价值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Goods(int no1,int w1,int v1)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no=no1;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w=w1;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v=v1;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bool 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operator&lt;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(const Goods&amp;s) const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v/w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递减排序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(double)v/w&gt;(double)s.v/s.w;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	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5357826"/>
            <a:ext cx="800105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解向量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表示选择物品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表示不选择物品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，最优解向量用</a:t>
            </a:r>
            <a:r>
              <a:rPr lang="en-US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bestx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表示，最大价值用</a:t>
            </a:r>
            <a:r>
              <a:rPr lang="en-US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bestv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表示（初始为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5720" y="42860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剪支</a:t>
            </a: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85720" y="1142984"/>
            <a:ext cx="8501122" cy="23212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左剪支与子集和问题的类似。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当搜索到第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）层的某个结点时，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表示当前选择的物品重量和（其中不包含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检查当前物品被选中后总重量是否超过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，若超过则剪支，即仅仅扩展满足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cw+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的左孩子结点。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50004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剪支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1142984"/>
            <a:ext cx="8501122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采用限界函数（上界函数）。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所有物品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按单位重量价值递减排序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前面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表排序后的结果如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，序号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发生了改变，后面改为按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而不是物品编号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的顺序搜索。</a:t>
            </a:r>
            <a:endParaRPr lang="zh-CN" altLang="en-US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1357290" y="3651264"/>
          <a:ext cx="5572165" cy="177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9506"/>
                <a:gridCol w="1300545"/>
                <a:gridCol w="1161930"/>
                <a:gridCol w="959101"/>
                <a:gridCol w="1011083"/>
              </a:tblGrid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序号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物品编号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no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重量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w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价值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v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v/w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1.5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1.3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0.8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458721"/>
            <a:ext cx="8501122" cy="20415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表示当前选择的物品重量和（不含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表示当前选择的物品价值和（不含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此时背包剩余容量为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rw=W-cw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，如果按背包容量连续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选择物品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及其后面的物品，直到装满，其价值一定是最大的（因为物品按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v/w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递减排序），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最大价值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214442" y="2786058"/>
            <a:ext cx="6643706" cy="2971814"/>
            <a:chOff x="357158" y="2928934"/>
            <a:chExt cx="6643706" cy="2971814"/>
          </a:xfrm>
        </p:grpSpPr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393390" y="3333837"/>
              <a:ext cx="381055" cy="3809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822018" y="3357562"/>
              <a:ext cx="674278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19314" y="4033610"/>
              <a:ext cx="379934" cy="3831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495404" y="4137844"/>
              <a:ext cx="808061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cxnSp>
          <p:nvCxnSpPr>
            <p:cNvPr id="22" name="直接连接符 21"/>
            <p:cNvCxnSpPr>
              <a:stCxn id="10" idx="3"/>
              <a:endCxn id="12" idx="0"/>
            </p:cNvCxnSpPr>
            <p:nvPr/>
          </p:nvCxnSpPr>
          <p:spPr>
            <a:xfrm rot="5400000">
              <a:off x="1141917" y="3726333"/>
              <a:ext cx="374642" cy="23991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686842" y="4712732"/>
              <a:ext cx="379934" cy="3831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12" idx="3"/>
              <a:endCxn id="25" idx="0"/>
            </p:cNvCxnSpPr>
            <p:nvPr/>
          </p:nvCxnSpPr>
          <p:spPr>
            <a:xfrm rot="5400000">
              <a:off x="799843" y="4437620"/>
              <a:ext cx="352079" cy="198145"/>
            </a:xfrm>
            <a:prstGeom prst="line">
              <a:avLst/>
            </a:prstGeom>
            <a:ln w="19050"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142948" y="4786322"/>
              <a:ext cx="808061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1800" b="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357158" y="5403299"/>
              <a:ext cx="379934" cy="3831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25" idx="3"/>
              <a:endCxn id="29" idx="0"/>
            </p:cNvCxnSpPr>
            <p:nvPr/>
          </p:nvCxnSpPr>
          <p:spPr>
            <a:xfrm rot="5400000">
              <a:off x="463042" y="5123859"/>
              <a:ext cx="363524" cy="19535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781025" y="5476116"/>
              <a:ext cx="714380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1250514" y="2928934"/>
              <a:ext cx="857256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cv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cw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0364" y="4929198"/>
              <a:ext cx="4000500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2928926" y="4214818"/>
              <a:ext cx="328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试探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：物品</a:t>
              </a:r>
              <a:r>
                <a:rPr lang="en-US" altLang="zh-CN" sz="18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～</a:t>
              </a:r>
              <a:r>
                <a:rPr lang="en-US" altLang="zh-CN" sz="18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可以整个装入，物品</a:t>
              </a:r>
              <a:r>
                <a:rPr lang="en-US" altLang="zh-CN" sz="18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只能部分装入</a:t>
              </a: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2571736" y="3429000"/>
              <a:ext cx="214314" cy="228601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8501122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：如果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不选择物品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时，此时背包剩余容量为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rw=W-cw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余下重量的物品的最大价值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+1)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397656" y="2071678"/>
            <a:ext cx="711899" cy="3571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800" b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b="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]=0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768177" y="1780127"/>
            <a:ext cx="381055" cy="38091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54780" y="1780390"/>
            <a:ext cx="808061" cy="291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40668" y="2652474"/>
            <a:ext cx="379934" cy="3831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6758" y="2647170"/>
            <a:ext cx="808061" cy="291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+1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143108" y="2742070"/>
            <a:ext cx="401229" cy="291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</a:p>
        </p:txBody>
      </p:sp>
      <p:cxnSp>
        <p:nvCxnSpPr>
          <p:cNvPr id="22" name="直接连接符 21"/>
          <p:cNvCxnSpPr>
            <a:stCxn id="10" idx="5"/>
            <a:endCxn id="12" idx="0"/>
          </p:cNvCxnSpPr>
          <p:nvPr/>
        </p:nvCxnSpPr>
        <p:spPr>
          <a:xfrm rot="16200000" flipH="1">
            <a:off x="3038423" y="2160262"/>
            <a:ext cx="547216" cy="43720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</p:cNvCxnSpPr>
          <p:nvPr/>
        </p:nvCxnSpPr>
        <p:spPr>
          <a:xfrm rot="5400000">
            <a:off x="2303840" y="2069529"/>
            <a:ext cx="484412" cy="55587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008196" y="3331596"/>
            <a:ext cx="379934" cy="3831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27" name="直接连接符 26"/>
          <p:cNvCxnSpPr>
            <a:stCxn id="12" idx="3"/>
            <a:endCxn id="25" idx="0"/>
          </p:cNvCxnSpPr>
          <p:nvPr/>
        </p:nvCxnSpPr>
        <p:spPr>
          <a:xfrm rot="5400000">
            <a:off x="3121197" y="3056484"/>
            <a:ext cx="352079" cy="198145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531006" y="3367086"/>
            <a:ext cx="808061" cy="291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800" b="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-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2678512" y="4022163"/>
            <a:ext cx="379934" cy="3831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1" name="直接连接符 30"/>
          <p:cNvCxnSpPr>
            <a:stCxn id="25" idx="3"/>
            <a:endCxn id="29" idx="0"/>
          </p:cNvCxnSpPr>
          <p:nvPr/>
        </p:nvCxnSpPr>
        <p:spPr>
          <a:xfrm rot="5400000">
            <a:off x="2784396" y="3742723"/>
            <a:ext cx="363524" cy="195357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3102379" y="4094980"/>
            <a:ext cx="714380" cy="291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第</a:t>
            </a:r>
            <a:r>
              <a:rPr kumimoji="0" lang="en-US" altLang="zh-CN" sz="1800" b="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2683276" y="1500174"/>
            <a:ext cx="285752" cy="291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cv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4714876" y="2762244"/>
            <a:ext cx="285752" cy="1571636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72066" y="33337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+1)</a:t>
            </a:r>
            <a:endParaRPr lang="zh-CN" altLang="en-US" sz="18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429132"/>
            <a:ext cx="4000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50004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回溯法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是在解空间树中按照深度优先搜索方法从根结点出发搜索解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1806431" y="1929348"/>
            <a:ext cx="640468" cy="3540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aseline="-30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1818644" y="4368650"/>
            <a:ext cx="867074" cy="3540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1579825" y="1453155"/>
            <a:ext cx="308021" cy="307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1579825" y="2288867"/>
            <a:ext cx="309378" cy="30796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1" name="AutoShape 21"/>
          <p:cNvSpPr>
            <a:spLocks noChangeShapeType="1"/>
          </p:cNvSpPr>
          <p:nvPr/>
        </p:nvSpPr>
        <p:spPr bwMode="auto">
          <a:xfrm>
            <a:off x="1734515" y="1761120"/>
            <a:ext cx="1357" cy="527747"/>
          </a:xfrm>
          <a:prstGeom prst="straightConnector1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1579825" y="3176133"/>
            <a:ext cx="309378" cy="3066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9" name="AutoShape 19"/>
          <p:cNvSpPr>
            <a:spLocks noChangeShapeType="1"/>
          </p:cNvSpPr>
          <p:nvPr/>
        </p:nvSpPr>
        <p:spPr bwMode="auto">
          <a:xfrm>
            <a:off x="1734515" y="2596832"/>
            <a:ext cx="1357" cy="579300"/>
          </a:xfrm>
          <a:prstGeom prst="straightConnector1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1579825" y="4783792"/>
            <a:ext cx="308021" cy="3066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7" name="AutoShape 17"/>
          <p:cNvSpPr>
            <a:spLocks noChangeShapeType="1"/>
          </p:cNvSpPr>
          <p:nvPr/>
        </p:nvSpPr>
        <p:spPr bwMode="auto">
          <a:xfrm>
            <a:off x="1734515" y="4295389"/>
            <a:ext cx="1357" cy="488403"/>
          </a:xfrm>
          <a:prstGeom prst="straightConnector1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122595" y="4812367"/>
            <a:ext cx="1157455" cy="352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叶子结点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2085958" y="1428735"/>
            <a:ext cx="911852" cy="352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根结点</a:t>
            </a:r>
          </a:p>
        </p:txBody>
      </p:sp>
      <p:sp>
        <p:nvSpPr>
          <p:cNvPr id="61454" name="AutoShape 14"/>
          <p:cNvSpPr>
            <a:spLocks/>
          </p:cNvSpPr>
          <p:nvPr/>
        </p:nvSpPr>
        <p:spPr bwMode="auto">
          <a:xfrm>
            <a:off x="3419813" y="1671580"/>
            <a:ext cx="308021" cy="3230243"/>
          </a:xfrm>
          <a:prstGeom prst="rightBrace">
            <a:avLst>
              <a:gd name="adj1" fmla="val 87408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843173" y="3155782"/>
            <a:ext cx="1157455" cy="352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高度为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818644" y="2716220"/>
            <a:ext cx="640468" cy="3540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x</a:t>
            </a:r>
            <a:r>
              <a:rPr kumimoji="0" lang="en-US" altLang="zh-CN" sz="1800" i="0" u="none" strike="noStrike" cap="none" normalizeH="0" baseline="-30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=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aseline="-30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1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1579825" y="3988781"/>
            <a:ext cx="309378" cy="3066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50" name="AutoShape 10"/>
          <p:cNvSpPr>
            <a:spLocks noChangeShapeType="1"/>
          </p:cNvSpPr>
          <p:nvPr/>
        </p:nvSpPr>
        <p:spPr bwMode="auto">
          <a:xfrm>
            <a:off x="1734515" y="3482741"/>
            <a:ext cx="1357" cy="506040"/>
          </a:xfrm>
          <a:prstGeom prst="straightConnector1">
            <a:avLst/>
          </a:prstGeom>
          <a:noFill/>
          <a:ln w="28575">
            <a:solidFill>
              <a:srgbClr val="006600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9" name="AutoShape 9"/>
          <p:cNvSpPr>
            <a:spLocks noChangeShapeType="1"/>
          </p:cNvSpPr>
          <p:nvPr/>
        </p:nvSpPr>
        <p:spPr bwMode="auto">
          <a:xfrm flipH="1">
            <a:off x="1372216" y="1716350"/>
            <a:ext cx="252388" cy="31067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8" name="AutoShape 8"/>
          <p:cNvSpPr>
            <a:spLocks noChangeShapeType="1"/>
          </p:cNvSpPr>
          <p:nvPr/>
        </p:nvSpPr>
        <p:spPr bwMode="auto">
          <a:xfrm>
            <a:off x="1843068" y="1716350"/>
            <a:ext cx="283597" cy="21299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7" name="AutoShape 7"/>
          <p:cNvSpPr>
            <a:spLocks noChangeShapeType="1"/>
          </p:cNvSpPr>
          <p:nvPr/>
        </p:nvSpPr>
        <p:spPr bwMode="auto">
          <a:xfrm flipH="1">
            <a:off x="1368145" y="2552062"/>
            <a:ext cx="256458" cy="2767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6" name="AutoShape 6"/>
          <p:cNvSpPr>
            <a:spLocks noChangeShapeType="1"/>
          </p:cNvSpPr>
          <p:nvPr/>
        </p:nvSpPr>
        <p:spPr bwMode="auto">
          <a:xfrm>
            <a:off x="1844425" y="2552062"/>
            <a:ext cx="278169" cy="17908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5" name="AutoShape 5"/>
          <p:cNvSpPr>
            <a:spLocks noChangeShapeType="1"/>
          </p:cNvSpPr>
          <p:nvPr/>
        </p:nvSpPr>
        <p:spPr bwMode="auto">
          <a:xfrm flipH="1">
            <a:off x="1376287" y="3437971"/>
            <a:ext cx="248317" cy="31474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4" name="AutoShape 4"/>
          <p:cNvSpPr>
            <a:spLocks noChangeShapeType="1"/>
          </p:cNvSpPr>
          <p:nvPr/>
        </p:nvSpPr>
        <p:spPr bwMode="auto">
          <a:xfrm>
            <a:off x="1844425" y="3437971"/>
            <a:ext cx="286311" cy="21706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3" name="AutoShape 3"/>
          <p:cNvSpPr>
            <a:spLocks noChangeShapeType="1"/>
          </p:cNvSpPr>
          <p:nvPr/>
        </p:nvSpPr>
        <p:spPr bwMode="auto">
          <a:xfrm flipH="1">
            <a:off x="1372216" y="4250619"/>
            <a:ext cx="252388" cy="2794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42" name="AutoShape 2"/>
          <p:cNvSpPr>
            <a:spLocks noChangeShapeType="1"/>
          </p:cNvSpPr>
          <p:nvPr/>
        </p:nvSpPr>
        <p:spPr bwMode="auto">
          <a:xfrm>
            <a:off x="1844425" y="4250619"/>
            <a:ext cx="282240" cy="1817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1472" y="2012382"/>
            <a:ext cx="7358114" cy="37966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bound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cw,int cv,int i)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层结点的上界函数值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rw=W-cw;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背包的剩余容量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double b=cv;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表示物品价值的上界值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j=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(j&lt;n &amp;&amp; g[j].w&lt;=rw)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rw-=g[j].w;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选择物品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b+=g[j].v;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累计价值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j++;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if (j&lt;n)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最后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物品只能部分装入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b+=(double)g[j].v/g[j].w*rw;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b;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142852"/>
            <a:ext cx="1357322" cy="4531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限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界函数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282" y="857232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不选择物品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时这条路径走下去能够选择物品的最大价值为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bound(cw,cv,i+1)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 flipV="1">
            <a:off x="3571868" y="1512316"/>
            <a:ext cx="1785950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6380" y="128586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对于第</a:t>
            </a:r>
            <a:r>
              <a:rPr lang="en-US" altLang="zh-CN" sz="18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en-US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层结点实参为</a:t>
            </a:r>
            <a:r>
              <a:rPr lang="en-US" altLang="zh-CN" sz="18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+1</a:t>
            </a:r>
            <a:endParaRPr lang="zh-CN" altLang="en-US" sz="1800" smtClean="0">
              <a:solidFill>
                <a:srgbClr val="FF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10" y="6000768"/>
            <a:ext cx="7000924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仅仅扩展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bound(cw,cv,i+1)&gt;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bestv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214414" y="865182"/>
          <a:ext cx="5572165" cy="177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9506"/>
                <a:gridCol w="1300545"/>
                <a:gridCol w="1161930"/>
                <a:gridCol w="959101"/>
                <a:gridCol w="1011083"/>
              </a:tblGrid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序号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物品编号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no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重量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w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价值</a:t>
                      </a: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v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v/w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1.5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1.3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0.8</a:t>
                      </a:r>
                      <a:endParaRPr lang="zh-CN" sz="1800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28596" y="21429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剪支</a:t>
            </a: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实例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857224" y="2928934"/>
            <a:ext cx="6275352" cy="3552882"/>
            <a:chOff x="1285852" y="2928934"/>
            <a:chExt cx="6275352" cy="3552882"/>
          </a:xfrm>
        </p:grpSpPr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4187397" y="2928934"/>
              <a:ext cx="832410" cy="4540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仿宋" pitchFamily="49" charset="-122"/>
                  <a:cs typeface="Times New Roman" pitchFamily="18" charset="0"/>
                </a:rPr>
                <a:t>0,0</a:t>
              </a:r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1957376" y="5303861"/>
              <a:ext cx="793238" cy="4386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6,8</a:t>
              </a:r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2623305" y="4464673"/>
              <a:ext cx="793238" cy="4386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5,7</a:t>
              </a:r>
            </a:p>
          </p:txBody>
        </p:sp>
        <p:sp>
          <p:nvSpPr>
            <p:cNvPr id="103444" name="AutoShape 20"/>
            <p:cNvSpPr>
              <a:spLocks noChangeShapeType="1"/>
            </p:cNvSpPr>
            <p:nvPr/>
          </p:nvSpPr>
          <p:spPr bwMode="auto">
            <a:xfrm flipH="1">
              <a:off x="2354695" y="4839098"/>
              <a:ext cx="384727" cy="4647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3238869" y="3712256"/>
              <a:ext cx="793238" cy="4386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2,3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2487601" y="6030128"/>
              <a:ext cx="1031070" cy="4386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6,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8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,6</a:t>
              </a:r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3255003" y="5288409"/>
              <a:ext cx="1031070" cy="438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ea typeface="仿宋" pitchFamily="49" charset="-122"/>
                  <a:cs typeface="Times New Roman" pitchFamily="18" charset="0"/>
                </a:rPr>
                <a:t>5,7,7.8</a:t>
              </a:r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285852" y="6043203"/>
              <a:ext cx="949927" cy="438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11,12</a:t>
              </a:r>
            </a:p>
          </p:txBody>
        </p:sp>
        <p:sp>
          <p:nvSpPr>
            <p:cNvPr id="103439" name="AutoShape 15"/>
            <p:cNvSpPr>
              <a:spLocks noChangeShapeType="1"/>
            </p:cNvSpPr>
            <p:nvPr/>
          </p:nvSpPr>
          <p:spPr bwMode="auto">
            <a:xfrm flipH="1">
              <a:off x="1761515" y="5678287"/>
              <a:ext cx="311979" cy="3649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3886610" y="4453975"/>
              <a:ext cx="1031070" cy="438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2,3,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ea typeface="仿宋" pitchFamily="49" charset="-122"/>
                  <a:cs typeface="Times New Roman" pitchFamily="18" charset="0"/>
                </a:rPr>
                <a:t>6.4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5147117" y="3642126"/>
              <a:ext cx="1031070" cy="438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0,0,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ea typeface="仿宋" pitchFamily="49" charset="-122"/>
                  <a:cs typeface="Times New Roman" pitchFamily="18" charset="0"/>
                </a:rPr>
                <a:t>6.6</a:t>
              </a:r>
            </a:p>
          </p:txBody>
        </p:sp>
        <p:sp>
          <p:nvSpPr>
            <p:cNvPr id="103436" name="AutoShape 12"/>
            <p:cNvSpPr>
              <a:spLocks noChangeShapeType="1"/>
            </p:cNvSpPr>
            <p:nvPr/>
          </p:nvSpPr>
          <p:spPr bwMode="auto">
            <a:xfrm flipH="1">
              <a:off x="3636187" y="3316435"/>
              <a:ext cx="672923" cy="39582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35" name="AutoShape 11"/>
            <p:cNvSpPr>
              <a:spLocks noChangeShapeType="1"/>
            </p:cNvSpPr>
            <p:nvPr/>
          </p:nvSpPr>
          <p:spPr bwMode="auto">
            <a:xfrm>
              <a:off x="2634497" y="5678287"/>
              <a:ext cx="369338" cy="3518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34" name="AutoShape 10"/>
            <p:cNvSpPr>
              <a:spLocks noChangeShapeType="1"/>
            </p:cNvSpPr>
            <p:nvPr/>
          </p:nvSpPr>
          <p:spPr bwMode="auto">
            <a:xfrm flipH="1">
              <a:off x="3020623" y="4086682"/>
              <a:ext cx="334363" cy="3779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33" name="AutoShape 9"/>
            <p:cNvSpPr>
              <a:spLocks noChangeShapeType="1"/>
            </p:cNvSpPr>
            <p:nvPr/>
          </p:nvSpPr>
          <p:spPr bwMode="auto">
            <a:xfrm>
              <a:off x="3915989" y="4086682"/>
              <a:ext cx="486855" cy="3672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32" name="AutoShape 8"/>
            <p:cNvSpPr>
              <a:spLocks noChangeShapeType="1"/>
            </p:cNvSpPr>
            <p:nvPr/>
          </p:nvSpPr>
          <p:spPr bwMode="auto">
            <a:xfrm>
              <a:off x="4898093" y="3316435"/>
              <a:ext cx="765258" cy="3256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431" name="AutoShape 7"/>
            <p:cNvSpPr>
              <a:spLocks noChangeShapeType="1"/>
            </p:cNvSpPr>
            <p:nvPr/>
          </p:nvSpPr>
          <p:spPr bwMode="auto">
            <a:xfrm>
              <a:off x="3300425" y="4839099"/>
              <a:ext cx="414319" cy="44729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03407" y="344332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(cw,cv)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75320" y="362429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cs typeface="Times New Roman" pitchFamily="18" charset="0"/>
                </a:rPr>
                <a:t>(cw,cv,ub)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0676" y="604104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bestv=8</a:t>
              </a:r>
              <a:endParaRPr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643998" cy="55058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pt-BR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cw,int cv,vector&lt;int&gt;&amp;x,int i) 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if (i&gt;=n)					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找到一个叶子结点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(cw&lt;=W &amp;&amp; cv&gt;bestv)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找到一个满足条件的更优解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保存它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bestv=cv;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bestx=x;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							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if(</a:t>
            </a:r>
            <a:r>
              <a:rPr lang="pt-BR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cw+g[i].w&lt;=W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左剪支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 	x[i]=1;				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选取物品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pt-BR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(cw+g[i].w,cv+g[i].v,x,i+1);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double b=</a:t>
            </a:r>
            <a:r>
              <a:rPr lang="pt-BR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bound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(cw,cv,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i+1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计算上界时从物品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</a:t>
            </a:r>
            <a:r>
              <a:rPr lang="pt-BR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b&gt;bestv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右剪支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x[i]=0; 								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不选取物品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pt-BR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(cw,cv,x,i+1);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5929330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算法分析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最坏情况下算法的时间复杂度为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O(2</a:t>
            </a:r>
            <a:r>
              <a:rPr lang="en-US" altLang="zh-CN" sz="2000" i="1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500042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5.2.4   n</a:t>
            </a:r>
            <a:r>
              <a:rPr lang="zh-CN" altLang="en-US" smtClean="0">
                <a:ea typeface="微软雅黑" pitchFamily="34" charset="-122"/>
              </a:rPr>
              <a:t>皇后</a:t>
            </a:r>
            <a:r>
              <a:rPr lang="zh-CN" altLang="zh-CN" smtClean="0">
                <a:ea typeface="微软雅黑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428736"/>
            <a:ext cx="7500990" cy="14449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）的方格棋盘上放置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个皇后，并且每个皇后不同行、不同列、不同左右对角线（否则称为有冲突）。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要求给出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个皇后全部解。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00010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537548"/>
            <a:ext cx="7643866" cy="160556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解空间是一棵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子集树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（每个皇后在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列中找到一个适合的列号，即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选一），并且要求所有解。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采用整数数组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[N]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皇后问题的求解结果，因为每行只能放一个皇后，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）的值表示第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个皇后所在的列号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7331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643174" y="2500306"/>
            <a:ext cx="2571768" cy="2632923"/>
            <a:chOff x="2643174" y="2500306"/>
            <a:chExt cx="2571768" cy="2632923"/>
          </a:xfrm>
        </p:grpSpPr>
        <p:sp>
          <p:nvSpPr>
            <p:cNvPr id="97329" name="Rectangle 49"/>
            <p:cNvSpPr>
              <a:spLocks noChangeArrowheads="1"/>
            </p:cNvSpPr>
            <p:nvPr/>
          </p:nvSpPr>
          <p:spPr bwMode="auto">
            <a:xfrm>
              <a:off x="3392964" y="4778797"/>
              <a:ext cx="348337" cy="3507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3037215" y="4778797"/>
              <a:ext cx="350808" cy="3507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4098286" y="4778797"/>
              <a:ext cx="349573" cy="3507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6" name="Rectangle 46"/>
            <p:cNvSpPr>
              <a:spLocks noChangeArrowheads="1"/>
            </p:cNvSpPr>
            <p:nvPr/>
          </p:nvSpPr>
          <p:spPr bwMode="auto">
            <a:xfrm>
              <a:off x="3738831" y="4778797"/>
              <a:ext cx="350808" cy="3507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5" name="Rectangle 45"/>
            <p:cNvSpPr>
              <a:spLocks noChangeArrowheads="1"/>
            </p:cNvSpPr>
            <p:nvPr/>
          </p:nvSpPr>
          <p:spPr bwMode="auto">
            <a:xfrm>
              <a:off x="4803607" y="4778797"/>
              <a:ext cx="349573" cy="3507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>
              <a:off x="4449094" y="4778797"/>
              <a:ext cx="350808" cy="350727"/>
            </a:xfrm>
            <a:prstGeom prst="rect">
              <a:avLst/>
            </a:prstGeom>
            <a:solidFill>
              <a:srgbClr val="FF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392964" y="4416955"/>
              <a:ext cx="348337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3037215" y="4416955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4098286" y="4416955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20" name="Rectangle 40"/>
            <p:cNvSpPr>
              <a:spLocks noChangeArrowheads="1"/>
            </p:cNvSpPr>
            <p:nvPr/>
          </p:nvSpPr>
          <p:spPr bwMode="auto">
            <a:xfrm>
              <a:off x="3738831" y="4416955"/>
              <a:ext cx="350808" cy="349492"/>
            </a:xfrm>
            <a:prstGeom prst="rect">
              <a:avLst/>
            </a:prstGeom>
            <a:solidFill>
              <a:srgbClr val="FF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4803607" y="4416955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8" name="Rectangle 38"/>
            <p:cNvSpPr>
              <a:spLocks noChangeArrowheads="1"/>
            </p:cNvSpPr>
            <p:nvPr/>
          </p:nvSpPr>
          <p:spPr bwMode="auto">
            <a:xfrm>
              <a:off x="4449094" y="4416955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7" name="Rectangle 37"/>
            <p:cNvSpPr>
              <a:spLocks noChangeArrowheads="1"/>
            </p:cNvSpPr>
            <p:nvPr/>
          </p:nvSpPr>
          <p:spPr bwMode="auto">
            <a:xfrm>
              <a:off x="3392964" y="4057584"/>
              <a:ext cx="348337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3037215" y="4057584"/>
              <a:ext cx="350808" cy="349492"/>
            </a:xfrm>
            <a:prstGeom prst="rect">
              <a:avLst/>
            </a:prstGeom>
            <a:solidFill>
              <a:srgbClr val="FF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5" name="Rectangle 35"/>
            <p:cNvSpPr>
              <a:spLocks noChangeArrowheads="1"/>
            </p:cNvSpPr>
            <p:nvPr/>
          </p:nvSpPr>
          <p:spPr bwMode="auto">
            <a:xfrm>
              <a:off x="4098286" y="4057584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4" name="Rectangle 34"/>
            <p:cNvSpPr>
              <a:spLocks noChangeArrowheads="1"/>
            </p:cNvSpPr>
            <p:nvPr/>
          </p:nvSpPr>
          <p:spPr bwMode="auto">
            <a:xfrm>
              <a:off x="3738831" y="4057584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3" name="Rectangle 33"/>
            <p:cNvSpPr>
              <a:spLocks noChangeArrowheads="1"/>
            </p:cNvSpPr>
            <p:nvPr/>
          </p:nvSpPr>
          <p:spPr bwMode="auto">
            <a:xfrm>
              <a:off x="4803607" y="4057584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2" name="Rectangle 32"/>
            <p:cNvSpPr>
              <a:spLocks noChangeArrowheads="1"/>
            </p:cNvSpPr>
            <p:nvPr/>
          </p:nvSpPr>
          <p:spPr bwMode="auto">
            <a:xfrm>
              <a:off x="4449094" y="4057584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1" name="Rectangle 31"/>
            <p:cNvSpPr>
              <a:spLocks noChangeArrowheads="1"/>
            </p:cNvSpPr>
            <p:nvPr/>
          </p:nvSpPr>
          <p:spPr bwMode="auto">
            <a:xfrm>
              <a:off x="3392964" y="3690802"/>
              <a:ext cx="348337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10" name="Rectangle 30"/>
            <p:cNvSpPr>
              <a:spLocks noChangeArrowheads="1"/>
            </p:cNvSpPr>
            <p:nvPr/>
          </p:nvSpPr>
          <p:spPr bwMode="auto">
            <a:xfrm>
              <a:off x="3037215" y="3690802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9" name="Rectangle 29"/>
            <p:cNvSpPr>
              <a:spLocks noChangeArrowheads="1"/>
            </p:cNvSpPr>
            <p:nvPr/>
          </p:nvSpPr>
          <p:spPr bwMode="auto">
            <a:xfrm>
              <a:off x="4098286" y="3690802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>
              <a:off x="3738831" y="3690802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4803607" y="3690802"/>
              <a:ext cx="349573" cy="349492"/>
            </a:xfrm>
            <a:prstGeom prst="rect">
              <a:avLst/>
            </a:prstGeom>
            <a:solidFill>
              <a:srgbClr val="FF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4449094" y="3690802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5" name="Rectangle 25"/>
            <p:cNvSpPr>
              <a:spLocks noChangeArrowheads="1"/>
            </p:cNvSpPr>
            <p:nvPr/>
          </p:nvSpPr>
          <p:spPr bwMode="auto">
            <a:xfrm>
              <a:off x="3392964" y="3331430"/>
              <a:ext cx="348337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4" name="Rectangle 24"/>
            <p:cNvSpPr>
              <a:spLocks noChangeArrowheads="1"/>
            </p:cNvSpPr>
            <p:nvPr/>
          </p:nvSpPr>
          <p:spPr bwMode="auto">
            <a:xfrm>
              <a:off x="3037215" y="3331430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4098286" y="3331430"/>
              <a:ext cx="349573" cy="349492"/>
            </a:xfrm>
            <a:prstGeom prst="rect">
              <a:avLst/>
            </a:prstGeom>
            <a:solidFill>
              <a:srgbClr val="FF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>
              <a:off x="3738831" y="3331430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4803607" y="3331430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4449094" y="3331430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9" name="Rectangle 19"/>
            <p:cNvSpPr>
              <a:spLocks noChangeArrowheads="1"/>
            </p:cNvSpPr>
            <p:nvPr/>
          </p:nvSpPr>
          <p:spPr bwMode="auto">
            <a:xfrm>
              <a:off x="3392964" y="2968354"/>
              <a:ext cx="348337" cy="349492"/>
            </a:xfrm>
            <a:prstGeom prst="rect">
              <a:avLst/>
            </a:prstGeom>
            <a:solidFill>
              <a:srgbClr val="FF00FF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>
              <a:off x="3037215" y="2968354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4098286" y="2968354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3738831" y="2968354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4803607" y="2968354"/>
              <a:ext cx="349573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4" name="Rectangle 14"/>
            <p:cNvSpPr>
              <a:spLocks noChangeArrowheads="1"/>
            </p:cNvSpPr>
            <p:nvPr/>
          </p:nvSpPr>
          <p:spPr bwMode="auto">
            <a:xfrm>
              <a:off x="4449094" y="2968354"/>
              <a:ext cx="350808" cy="3494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3405317" y="2500306"/>
              <a:ext cx="348337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3037215" y="2500306"/>
              <a:ext cx="350808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4135343" y="2500306"/>
              <a:ext cx="349573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3763536" y="2500306"/>
              <a:ext cx="350808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4865369" y="2500306"/>
              <a:ext cx="349573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4498503" y="2500306"/>
              <a:ext cx="350808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2643174" y="4783737"/>
              <a:ext cx="349573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2643174" y="4420660"/>
              <a:ext cx="349573" cy="34825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2643174" y="4061288"/>
              <a:ext cx="349573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4" name="Rectangle 4"/>
            <p:cNvSpPr>
              <a:spLocks noChangeArrowheads="1"/>
            </p:cNvSpPr>
            <p:nvPr/>
          </p:nvSpPr>
          <p:spPr bwMode="auto">
            <a:xfrm>
              <a:off x="2643174" y="3694507"/>
              <a:ext cx="349573" cy="35072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3" name="Rectangle 3"/>
            <p:cNvSpPr>
              <a:spLocks noChangeArrowheads="1"/>
            </p:cNvSpPr>
            <p:nvPr/>
          </p:nvSpPr>
          <p:spPr bwMode="auto">
            <a:xfrm>
              <a:off x="2643174" y="3335135"/>
              <a:ext cx="349573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7282" name="Rectangle 2"/>
            <p:cNvSpPr>
              <a:spLocks noChangeArrowheads="1"/>
            </p:cNvSpPr>
            <p:nvPr/>
          </p:nvSpPr>
          <p:spPr bwMode="auto">
            <a:xfrm>
              <a:off x="2643174" y="2972059"/>
              <a:ext cx="349573" cy="34949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714612" y="550070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q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[1..6]={2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5}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538" y="500042"/>
            <a:ext cx="7643866" cy="20159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位置上放第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个的皇后，是否与已放好的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个皇后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有冲突呢？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位置与前面某个皇后同列，则有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成立。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位置与前面某个皇后同对角线，则恰好构成一个等腰直角三角形，即有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|==|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|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成立。</a:t>
            </a:r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511308" y="3674595"/>
            <a:ext cx="604648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q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]-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1785918" y="4199299"/>
            <a:ext cx="516443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832867" y="4060981"/>
            <a:ext cx="389889" cy="3713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H="1">
            <a:off x="2356051" y="3097272"/>
            <a:ext cx="1141545" cy="134408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3403000" y="3059685"/>
            <a:ext cx="126554" cy="148841"/>
          </a:xfrm>
          <a:prstGeom prst="flowChartConnector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619037" y="2813120"/>
            <a:ext cx="728646" cy="377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q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])</a:t>
            </a: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2459596" y="4456388"/>
            <a:ext cx="100732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3466916" y="3225065"/>
            <a:ext cx="0" cy="123132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556399" y="3655051"/>
            <a:ext cx="604648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q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5383126" y="4032416"/>
            <a:ext cx="356653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6235769" y="4133147"/>
            <a:ext cx="479372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91144" name="AutoShape 8"/>
          <p:cNvSpPr>
            <a:spLocks noChangeArrowheads="1"/>
          </p:cNvSpPr>
          <p:nvPr/>
        </p:nvSpPr>
        <p:spPr bwMode="auto">
          <a:xfrm>
            <a:off x="4965113" y="3011575"/>
            <a:ext cx="126554" cy="148841"/>
          </a:xfrm>
          <a:prstGeom prst="flowChartConnector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248902" y="2786058"/>
            <a:ext cx="718419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q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5044370" y="4429326"/>
            <a:ext cx="103416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5030308" y="3204016"/>
            <a:ext cx="0" cy="1232827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0" name="Freeform 4"/>
          <p:cNvSpPr>
            <a:spLocks/>
          </p:cNvSpPr>
          <p:nvPr/>
        </p:nvSpPr>
        <p:spPr bwMode="auto">
          <a:xfrm>
            <a:off x="5077606" y="3134858"/>
            <a:ext cx="1066123" cy="12343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" y="938"/>
              </a:cxn>
            </a:cxnLst>
            <a:rect l="0" t="0" r="r" b="b"/>
            <a:pathLst>
              <a:path w="952" h="938">
                <a:moveTo>
                  <a:pt x="0" y="0"/>
                </a:moveTo>
                <a:lnTo>
                  <a:pt x="952" y="938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229497" y="4627781"/>
            <a:ext cx="1292387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）对角线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917815" y="4627781"/>
            <a:ext cx="1292387" cy="3728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）对角线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4348" y="5214950"/>
            <a:ext cx="7929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归纳起来只要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位置满足以下条件，则存在冲突，否则不冲突：</a:t>
            </a:r>
          </a:p>
          <a:p>
            <a:pPr algn="l">
              <a:lnSpc>
                <a:spcPct val="100000"/>
              </a:lnSpc>
            </a:pP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        (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q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]==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) || (abs(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q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]-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)==abs(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-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)) 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2000" smtClean="0">
              <a:solidFill>
                <a:srgbClr val="00B0F0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857232"/>
            <a:ext cx="64291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冲突判断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1155" name="AutoShape 19"/>
          <p:cNvSpPr>
            <a:spLocks noChangeArrowheads="1"/>
          </p:cNvSpPr>
          <p:nvPr/>
        </p:nvSpPr>
        <p:spPr bwMode="auto">
          <a:xfrm>
            <a:off x="2303640" y="4372195"/>
            <a:ext cx="126554" cy="148841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>
            <a:off x="6075978" y="4324085"/>
            <a:ext cx="126554" cy="148841"/>
          </a:xfrm>
          <a:prstGeom prst="flowChartConnector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357298"/>
            <a:ext cx="8643998" cy="33253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i,int j)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测试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(i,j)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位置能否放置皇后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(i==1) return true;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第一个皇后总是可以放置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k=1;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(k&lt;i)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//k=1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是已放置了皇后的行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(q[k]==j) || (abs(q[k]-j)==abs(i-k))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return false;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k++;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57148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冲突</a:t>
            </a:r>
            <a:r>
              <a:rPr lang="zh-CN" altLang="en-US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条件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(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q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]==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) || (abs(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q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]-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)==abs(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-</a:t>
            </a:r>
            <a:r>
              <a:rPr lang="nb-NO" altLang="zh-CN" sz="20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nb-NO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))   </a:t>
            </a:r>
            <a:r>
              <a:rPr lang="en-US" altLang="zh-CN" sz="20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B0F0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2000" smtClean="0">
              <a:solidFill>
                <a:srgbClr val="00B0F0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85723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求解皇后问题所有解的递归模型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714488"/>
            <a:ext cx="7215238" cy="17826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queen(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≡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个皇后放置完毕，输出一个解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queen(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≡ 在第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行找到一个合适的位置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放置一个皇后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</a:t>
            </a:r>
          </a:p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	       queen(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285728"/>
            <a:ext cx="8643998" cy="57366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q[MAXN];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存放各皇后所在的列号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为全局变量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cnt=0;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累计解个数</a:t>
            </a:r>
          </a:p>
          <a:p>
            <a:pPr algn="l" defTabSz="360000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queen11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n,int i)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(i&gt;n)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disp(n);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所有皇后放置结束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j=1;j&lt;=n;j++)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行上试探每一个列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(i,j))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行上找到一个合适位置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(i,j)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q[i]=j;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queen11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q[i]=0;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queen1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递归法求解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皇后问题</a:t>
            </a: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queen11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(n,1);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621508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最坏情况下算法时间复杂度为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i="1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7" y="1643050"/>
            <a:ext cx="517185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/>
          <p:nvPr/>
        </p:nvSpPr>
        <p:spPr>
          <a:xfrm>
            <a:off x="928662" y="64291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4348" y="3500438"/>
            <a:ext cx="15716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几个概念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0100" y="4143380"/>
            <a:ext cx="7643866" cy="168251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指自身已生成但其孩子结点没有全部生成的结点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扩展结点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指正在产生孩子结点的结点。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死结点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指其所有子结点均已产生的结点，此时应往回移动（回溯）至最近的一个活结点处。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10" y="500042"/>
            <a:ext cx="15716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回溯过程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152410" y="1366736"/>
            <a:ext cx="3706652" cy="1276446"/>
            <a:chOff x="1152410" y="1366736"/>
            <a:chExt cx="3706652" cy="1276446"/>
          </a:xfrm>
        </p:grpSpPr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467523" y="1462292"/>
              <a:ext cx="391539" cy="2618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×</a:t>
              </a:r>
            </a:p>
          </p:txBody>
        </p:sp>
        <p:sp>
          <p:nvSpPr>
            <p:cNvPr id="60429" name="Oval 13"/>
            <p:cNvSpPr>
              <a:spLocks noChangeArrowheads="1"/>
            </p:cNvSpPr>
            <p:nvPr/>
          </p:nvSpPr>
          <p:spPr bwMode="auto">
            <a:xfrm>
              <a:off x="1152410" y="1391510"/>
              <a:ext cx="400974" cy="435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8" name="Oval 12"/>
            <p:cNvSpPr>
              <a:spLocks noChangeArrowheads="1"/>
            </p:cNvSpPr>
            <p:nvPr/>
          </p:nvSpPr>
          <p:spPr bwMode="auto">
            <a:xfrm>
              <a:off x="2546385" y="1366736"/>
              <a:ext cx="400974" cy="435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1890674" y="1429260"/>
              <a:ext cx="333752" cy="2005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1559281" y="1589701"/>
              <a:ext cx="267709" cy="118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2271599" y="1589701"/>
              <a:ext cx="267709" cy="118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3690340" y="1367915"/>
              <a:ext cx="535418" cy="4353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2974483" y="1589701"/>
              <a:ext cx="735906" cy="235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35" y="0"/>
                </a:cxn>
              </a:cxnLst>
              <a:rect l="0" t="0" r="r" b="b"/>
              <a:pathLst>
                <a:path w="535" h="2">
                  <a:moveTo>
                    <a:pt x="0" y="2"/>
                  </a:moveTo>
                  <a:lnTo>
                    <a:pt x="5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4238731" y="1589701"/>
              <a:ext cx="267709" cy="1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1" name="Freeform 5"/>
            <p:cNvSpPr>
              <a:spLocks/>
            </p:cNvSpPr>
            <p:nvPr/>
          </p:nvSpPr>
          <p:spPr bwMode="auto">
            <a:xfrm>
              <a:off x="2926131" y="1656944"/>
              <a:ext cx="750058" cy="155722"/>
            </a:xfrm>
            <a:custGeom>
              <a:avLst/>
              <a:gdLst/>
              <a:ahLst/>
              <a:cxnLst>
                <a:cxn ang="0">
                  <a:pos x="636" y="0"/>
                </a:cxn>
                <a:cxn ang="0">
                  <a:pos x="552" y="66"/>
                </a:cxn>
                <a:cxn ang="0">
                  <a:pos x="456" y="114"/>
                </a:cxn>
                <a:cxn ang="0">
                  <a:pos x="339" y="132"/>
                </a:cxn>
                <a:cxn ang="0">
                  <a:pos x="216" y="129"/>
                </a:cxn>
                <a:cxn ang="0">
                  <a:pos x="102" y="99"/>
                </a:cxn>
                <a:cxn ang="0">
                  <a:pos x="0" y="39"/>
                </a:cxn>
              </a:cxnLst>
              <a:rect l="0" t="0" r="r" b="b"/>
              <a:pathLst>
                <a:path w="636" h="132">
                  <a:moveTo>
                    <a:pt x="636" y="0"/>
                  </a:moveTo>
                  <a:lnTo>
                    <a:pt x="552" y="66"/>
                  </a:lnTo>
                  <a:lnTo>
                    <a:pt x="456" y="114"/>
                  </a:lnTo>
                  <a:lnTo>
                    <a:pt x="339" y="132"/>
                  </a:lnTo>
                  <a:lnTo>
                    <a:pt x="216" y="129"/>
                  </a:lnTo>
                  <a:lnTo>
                    <a:pt x="102" y="99"/>
                  </a:lnTo>
                  <a:lnTo>
                    <a:pt x="0" y="39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3159639" y="1823283"/>
              <a:ext cx="477631" cy="3079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回溯</a:t>
              </a:r>
            </a:p>
          </p:txBody>
        </p:sp>
        <p:sp>
          <p:nvSpPr>
            <p:cNvPr id="60419" name="Line 3"/>
            <p:cNvSpPr>
              <a:spLocks noChangeShapeType="1"/>
            </p:cNvSpPr>
            <p:nvPr/>
          </p:nvSpPr>
          <p:spPr bwMode="auto">
            <a:xfrm>
              <a:off x="2752768" y="1798510"/>
              <a:ext cx="1179" cy="50019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418" name="Text Box 2"/>
            <p:cNvSpPr txBox="1">
              <a:spLocks noChangeArrowheads="1"/>
            </p:cNvSpPr>
            <p:nvPr/>
          </p:nvSpPr>
          <p:spPr bwMode="auto">
            <a:xfrm>
              <a:off x="2073471" y="2336457"/>
              <a:ext cx="1569835" cy="306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再找其他路径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500042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5.2.5   </a:t>
            </a:r>
            <a:r>
              <a:rPr lang="zh-CN" altLang="en-US" smtClean="0">
                <a:ea typeface="微软雅黑" pitchFamily="34" charset="-122"/>
              </a:rPr>
              <a:t>任务分配</a:t>
            </a:r>
            <a:r>
              <a:rPr lang="zh-CN" altLang="zh-CN" smtClean="0">
                <a:ea typeface="微软雅黑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572428" cy="1654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个人执行，每个任务只能分配给一个人，每个人只能执行一个任务。第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）。求出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总成本最小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的一种分配方案。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85918" y="3429000"/>
          <a:ext cx="4643470" cy="177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3443"/>
                <a:gridCol w="954445"/>
                <a:gridCol w="955194"/>
                <a:gridCol w="955194"/>
                <a:gridCol w="955194"/>
              </a:tblGrid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8992" y="55721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928670"/>
            <a:ext cx="7643866" cy="219547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个任务编号均用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所谓一种分配方案就是由第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个任务，也就是说每个人从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个任务中选择一个任务，即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选一，所以本问题的解空间树看成是一棵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子集树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求总成本最小的解（最优解是最小值），属于求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最优解类型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928794" y="2089604"/>
            <a:ext cx="5272949" cy="2410966"/>
            <a:chOff x="1928794" y="2089604"/>
            <a:chExt cx="5272949" cy="2410966"/>
          </a:xfrm>
        </p:grpSpPr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3489448" y="2500306"/>
              <a:ext cx="2439874" cy="5715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used[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]=0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表示人员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安排任务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77" name="Oval 13"/>
            <p:cNvSpPr>
              <a:spLocks noChangeArrowheads="1"/>
            </p:cNvSpPr>
            <p:nvPr/>
          </p:nvSpPr>
          <p:spPr bwMode="auto">
            <a:xfrm>
              <a:off x="3001352" y="2089604"/>
              <a:ext cx="381055" cy="3809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5286380" y="2089604"/>
              <a:ext cx="808061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3001352" y="3081103"/>
              <a:ext cx="379934" cy="3831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74" name="AutoShape 10"/>
            <p:cNvSpPr>
              <a:spLocks noChangeShapeType="1"/>
            </p:cNvSpPr>
            <p:nvPr/>
          </p:nvSpPr>
          <p:spPr bwMode="auto">
            <a:xfrm>
              <a:off x="3191880" y="2470518"/>
              <a:ext cx="1121" cy="6105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3001352" y="4117415"/>
              <a:ext cx="379934" cy="3831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5286380" y="3137712"/>
              <a:ext cx="808061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5286380" y="4142062"/>
              <a:ext cx="1915363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叶子结点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6870" name="AutoShape 6"/>
            <p:cNvSpPr>
              <a:spLocks noChangeShapeType="1"/>
            </p:cNvSpPr>
            <p:nvPr/>
          </p:nvSpPr>
          <p:spPr bwMode="auto">
            <a:xfrm>
              <a:off x="3191880" y="3464258"/>
              <a:ext cx="1121" cy="65315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67" name="AutoShape 3"/>
            <p:cNvSpPr>
              <a:spLocks noChangeShapeType="1"/>
            </p:cNvSpPr>
            <p:nvPr/>
          </p:nvSpPr>
          <p:spPr bwMode="auto">
            <a:xfrm flipH="1">
              <a:off x="2256053" y="2414502"/>
              <a:ext cx="801337" cy="64643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1928794" y="3060936"/>
              <a:ext cx="401229" cy="291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500042"/>
            <a:ext cx="7643866" cy="113678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解空间中根结点层次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，当搜索到第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层每个结点时，表示为第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个人分配一个没有分配的任务，即选择满足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used[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）的任务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42852"/>
            <a:ext cx="8643998" cy="66147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bestx;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最优解向量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bestc=INF;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最优解的成本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初始值为∞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used[MAXN];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//used[j]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是否已经分配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cost,int i)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个人员分配任务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(i&gt;=n)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(cost&lt;bestc)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比较求最优解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bestc=cost; bestx=x;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j=0;j&lt;n;j++)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试探分配任务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used[j]==0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还没有分配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x[i]=j;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分配给人员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used[j]=true;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已经分配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cost+=c[i][j];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累计成本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(x,cost,i+1);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分配任务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used[j]=false;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//used[j]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x[i]=0;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//x[i]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cost-=c[i][j];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//cost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428868"/>
            <a:ext cx="47625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/>
          <p:nvPr/>
        </p:nvSpPr>
        <p:spPr>
          <a:xfrm>
            <a:off x="500034" y="428604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71604" y="428604"/>
          <a:ext cx="4643470" cy="177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3443"/>
                <a:gridCol w="954445"/>
                <a:gridCol w="955194"/>
                <a:gridCol w="955194"/>
                <a:gridCol w="955194"/>
              </a:tblGrid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pt-BR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5984" y="507207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sum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dfs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递归调用的次数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857232"/>
            <a:ext cx="8001056" cy="20415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问题是求最小值，所以设计下界函数。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此时部分解向量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），那么后面如何分配使得该路径（一条从根到叶子结点的路径对应一个分配方案）的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尽可能小呢？如果后面编号为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的每一个都分配一个最小成本的任务，其累计成本为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142876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剪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000372"/>
            <a:ext cx="2828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2428860" y="4143380"/>
            <a:ext cx="3929090" cy="2198234"/>
            <a:chOff x="2357422" y="2937106"/>
            <a:chExt cx="3929090" cy="2198234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00364" y="3675639"/>
              <a:ext cx="454981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cost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664952" y="3410053"/>
              <a:ext cx="2358321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表示人员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安排任务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394130" y="2937106"/>
              <a:ext cx="368318" cy="3473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35171" y="2937106"/>
              <a:ext cx="781052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94130" y="3841119"/>
              <a:ext cx="367235" cy="3493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ShapeType="1"/>
            </p:cNvSpPr>
            <p:nvPr/>
          </p:nvSpPr>
          <p:spPr bwMode="auto">
            <a:xfrm>
              <a:off x="3578289" y="3284411"/>
              <a:ext cx="1083" cy="5567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3394130" y="4785992"/>
              <a:ext cx="367235" cy="3493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435171" y="3822733"/>
              <a:ext cx="781052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435171" y="4808465"/>
              <a:ext cx="1851341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叶子结点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8" name="AutoShape 6"/>
            <p:cNvSpPr>
              <a:spLocks noChangeShapeType="1"/>
            </p:cNvSpPr>
            <p:nvPr/>
          </p:nvSpPr>
          <p:spPr bwMode="auto">
            <a:xfrm>
              <a:off x="3578289" y="4190467"/>
              <a:ext cx="1083" cy="5955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AutoShape 5"/>
            <p:cNvSpPr>
              <a:spLocks/>
            </p:cNvSpPr>
            <p:nvPr/>
          </p:nvSpPr>
          <p:spPr bwMode="auto">
            <a:xfrm>
              <a:off x="3174222" y="4143479"/>
              <a:ext cx="154910" cy="764070"/>
            </a:xfrm>
            <a:prstGeom prst="leftBrace">
              <a:avLst>
                <a:gd name="adj1" fmla="val 43590"/>
                <a:gd name="adj2" fmla="val 50000"/>
              </a:avLst>
            </a:prstGeom>
            <a:noFill/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393620" y="4361771"/>
              <a:ext cx="781052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minsum</a:t>
              </a:r>
            </a:p>
          </p:txBody>
        </p:sp>
        <p:sp>
          <p:nvSpPr>
            <p:cNvPr id="21" name="AutoShape 3"/>
            <p:cNvSpPr>
              <a:spLocks noChangeShapeType="1"/>
            </p:cNvSpPr>
            <p:nvPr/>
          </p:nvSpPr>
          <p:spPr bwMode="auto">
            <a:xfrm flipH="1">
              <a:off x="2673742" y="3233336"/>
              <a:ext cx="774552" cy="5893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2357422" y="3822733"/>
              <a:ext cx="387818" cy="2655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8596" y="357166"/>
            <a:ext cx="6643734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仅仅扩展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bound(x,cost,i+1)&lt;bestc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的孩子结点。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00100" y="928670"/>
            <a:ext cx="7358114" cy="2198234"/>
            <a:chOff x="1142976" y="2937106"/>
            <a:chExt cx="7358114" cy="2198234"/>
          </a:xfrm>
        </p:grpSpPr>
        <p:grpSp>
          <p:nvGrpSpPr>
            <p:cNvPr id="22" name="组合 21"/>
            <p:cNvGrpSpPr/>
            <p:nvPr/>
          </p:nvGrpSpPr>
          <p:grpSpPr>
            <a:xfrm>
              <a:off x="1142976" y="2937106"/>
              <a:ext cx="3929090" cy="2198234"/>
              <a:chOff x="2357422" y="2937106"/>
              <a:chExt cx="3929090" cy="2198234"/>
            </a:xfrm>
          </p:grpSpPr>
          <p:sp>
            <p:nvSpPr>
              <p:cNvPr id="31759" name="Rectangle 15"/>
              <p:cNvSpPr>
                <a:spLocks noChangeArrowheads="1"/>
              </p:cNvSpPr>
              <p:nvPr/>
            </p:nvSpPr>
            <p:spPr bwMode="auto">
              <a:xfrm>
                <a:off x="3045449" y="3449166"/>
                <a:ext cx="454981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cost</a:t>
                </a:r>
              </a:p>
            </p:txBody>
          </p:sp>
          <p:sp>
            <p:nvSpPr>
              <p:cNvPr id="31758" name="Rectangle 14"/>
              <p:cNvSpPr>
                <a:spLocks noChangeArrowheads="1"/>
              </p:cNvSpPr>
              <p:nvPr/>
            </p:nvSpPr>
            <p:spPr bwMode="auto">
              <a:xfrm>
                <a:off x="3664952" y="3410053"/>
                <a:ext cx="2358321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x</a:t>
                </a:r>
                <a:r>
                  <a:rPr kumimoji="0" lang="en-US" altLang="zh-CN" sz="1800" b="0" i="1" u="none" strike="noStrike" cap="none" normalizeH="0" baseline="-3000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=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j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表示人员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安排任务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j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57" name="Oval 13"/>
              <p:cNvSpPr>
                <a:spLocks noChangeArrowheads="1"/>
              </p:cNvSpPr>
              <p:nvPr/>
            </p:nvSpPr>
            <p:spPr bwMode="auto">
              <a:xfrm>
                <a:off x="3394130" y="2937106"/>
                <a:ext cx="368318" cy="34730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4435171" y="2937106"/>
                <a:ext cx="781052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第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层</a:t>
                </a:r>
              </a:p>
            </p:txBody>
          </p:sp>
          <p:sp>
            <p:nvSpPr>
              <p:cNvPr id="31755" name="Oval 11"/>
              <p:cNvSpPr>
                <a:spLocks noChangeArrowheads="1"/>
              </p:cNvSpPr>
              <p:nvPr/>
            </p:nvSpPr>
            <p:spPr bwMode="auto">
              <a:xfrm>
                <a:off x="3394130" y="3841119"/>
                <a:ext cx="367235" cy="3493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54" name="AutoShape 10"/>
              <p:cNvSpPr>
                <a:spLocks noChangeShapeType="1"/>
              </p:cNvSpPr>
              <p:nvPr/>
            </p:nvSpPr>
            <p:spPr bwMode="auto">
              <a:xfrm>
                <a:off x="3578289" y="3284411"/>
                <a:ext cx="1083" cy="55670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53" name="Oval 9"/>
              <p:cNvSpPr>
                <a:spLocks noChangeArrowheads="1"/>
              </p:cNvSpPr>
              <p:nvPr/>
            </p:nvSpPr>
            <p:spPr bwMode="auto">
              <a:xfrm>
                <a:off x="3394130" y="4785992"/>
                <a:ext cx="367235" cy="3493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4435171" y="3822733"/>
                <a:ext cx="781052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第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i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+1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层</a:t>
                </a:r>
              </a:p>
            </p:txBody>
          </p:sp>
          <p:sp>
            <p:nvSpPr>
              <p:cNvPr id="31751" name="Rectangle 7"/>
              <p:cNvSpPr>
                <a:spLocks noChangeArrowheads="1"/>
              </p:cNvSpPr>
              <p:nvPr/>
            </p:nvSpPr>
            <p:spPr bwMode="auto">
              <a:xfrm>
                <a:off x="4435171" y="4808465"/>
                <a:ext cx="1851341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第</a:t>
                </a:r>
                <a:r>
                  <a:rPr kumimoji="0" lang="en-US" altLang="zh-CN" sz="1800" b="0" i="1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n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层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(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叶子结点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31750" name="AutoShape 6"/>
              <p:cNvSpPr>
                <a:spLocks noChangeShapeType="1"/>
              </p:cNvSpPr>
              <p:nvPr/>
            </p:nvSpPr>
            <p:spPr bwMode="auto">
              <a:xfrm>
                <a:off x="3578289" y="4190467"/>
                <a:ext cx="1083" cy="59552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49" name="AutoShape 5"/>
              <p:cNvSpPr>
                <a:spLocks/>
              </p:cNvSpPr>
              <p:nvPr/>
            </p:nvSpPr>
            <p:spPr bwMode="auto">
              <a:xfrm>
                <a:off x="3174222" y="4143479"/>
                <a:ext cx="154910" cy="764070"/>
              </a:xfrm>
              <a:prstGeom prst="leftBrace">
                <a:avLst>
                  <a:gd name="adj1" fmla="val 43590"/>
                  <a:gd name="adj2" fmla="val 50000"/>
                </a:avLst>
              </a:prstGeom>
              <a:noFill/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48" name="Rectangle 4"/>
              <p:cNvSpPr>
                <a:spLocks noChangeArrowheads="1"/>
              </p:cNvSpPr>
              <p:nvPr/>
            </p:nvSpPr>
            <p:spPr bwMode="auto">
              <a:xfrm>
                <a:off x="2393620" y="4361771"/>
                <a:ext cx="781052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minsum</a:t>
                </a:r>
              </a:p>
            </p:txBody>
          </p:sp>
          <p:sp>
            <p:nvSpPr>
              <p:cNvPr id="31747" name="AutoShape 3"/>
              <p:cNvSpPr>
                <a:spLocks noChangeShapeType="1"/>
              </p:cNvSpPr>
              <p:nvPr/>
            </p:nvSpPr>
            <p:spPr bwMode="auto">
              <a:xfrm flipH="1">
                <a:off x="2673742" y="3233336"/>
                <a:ext cx="774552" cy="58939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746" name="Rectangle 2"/>
              <p:cNvSpPr>
                <a:spLocks noChangeArrowheads="1"/>
              </p:cNvSpPr>
              <p:nvPr/>
            </p:nvSpPr>
            <p:spPr bwMode="auto">
              <a:xfrm>
                <a:off x="2357422" y="3822733"/>
                <a:ext cx="387818" cy="2655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000628" y="3929066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bound(x,cost,i+1)=cost+minsum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5720" y="3339867"/>
            <a:ext cx="8643998" cy="323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bound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cost,int i)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求下界算法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minsum=0;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i1=i;i1&lt;n;i1++)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c[i..n-1]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行中最小元素和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minc=INF;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置为∞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 (int j1=0;j1&lt;n;j1++)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used[j1]==false &amp;&amp; c[i1][j1]&lt;minc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minc=c[i1][j1];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minsum+=minc;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cost+minsum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42852"/>
            <a:ext cx="8643998" cy="604445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cost,int i)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个人员分配任务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(i&gt;=n)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(cost&lt;bestc)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比较求最优解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bestc=cost; bestx=x;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j=0;j&lt;n;j++)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试探任务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(used[j]==0)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还没有分配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used[j]=true;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x[i]=j;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分配给人员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cost+=c[i][j];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bound(cost,i+1)&lt;bestc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c[i+1..n-1]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的行中最小成本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(x,cost,i+1);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分配任务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used[j]=false;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x[i]=0;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cost-=c[i][j];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00034" y="428604"/>
            <a:ext cx="714380" cy="6463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71604" y="428604"/>
          <a:ext cx="4643470" cy="17827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3443"/>
                <a:gridCol w="954445"/>
                <a:gridCol w="955194"/>
                <a:gridCol w="955194"/>
                <a:gridCol w="955194"/>
              </a:tblGrid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3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5984" y="507207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sum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dfs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递归调用的次数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428868"/>
            <a:ext cx="46863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500042"/>
            <a:ext cx="257176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5.2.6  </a:t>
            </a:r>
            <a:r>
              <a:rPr lang="zh-CN" altLang="en-US" smtClean="0">
                <a:ea typeface="微软雅黑" pitchFamily="34" charset="-122"/>
              </a:rPr>
              <a:t>出栈序列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7786742" cy="184464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个不同元素的进栈序列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，求通过一个栈得到的所有合法的出栈序列。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时，产生的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个合法的出栈序列是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428604"/>
            <a:ext cx="278608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回溯算法设计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关键点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142984"/>
            <a:ext cx="7643866" cy="317009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根据问题的特性确定结点是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如何扩展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的，不同的问题扩展方式是不同的。例如，在有向图中搜索从顶点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的一条路径，其扩展十分简单，就是从一个顶点找所有相邻顶点。</a:t>
            </a: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在解空间中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按什么方式搜索解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，实际上树的遍历主要有先根遍历和层次遍历，前者就是深度优先搜索（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），后者就是广度优先搜索（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）。回溯法就是采用深度优先搜索解，下一章介绍的分支限界法则是采用广度优先搜索解。</a:t>
            </a: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解空间通常十分庞大，如何高效地找到问题的解，通常采用一些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的方法实现。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485776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6600"/>
                </a:solidFill>
                <a:ea typeface="微软雅黑" pitchFamily="34" charset="-122"/>
                <a:cs typeface="Times New Roman" pitchFamily="18" charset="0"/>
              </a:rPr>
              <a:t>回溯法 </a:t>
            </a:r>
            <a:r>
              <a:rPr lang="en-US" altLang="zh-CN" sz="1800" smtClean="0">
                <a:solidFill>
                  <a:srgbClr val="006600"/>
                </a:solidFill>
                <a:ea typeface="微软雅黑" pitchFamily="34" charset="-122"/>
                <a:cs typeface="Times New Roman" pitchFamily="18" charset="0"/>
              </a:rPr>
              <a:t>= DFS + </a:t>
            </a:r>
            <a:r>
              <a:rPr lang="zh-CN" altLang="zh-CN" sz="1800" smtClean="0">
                <a:solidFill>
                  <a:srgbClr val="006600"/>
                </a:solidFill>
                <a:ea typeface="微软雅黑" pitchFamily="34" charset="-122"/>
                <a:cs typeface="Times New Roman" pitchFamily="18" charset="0"/>
              </a:rPr>
              <a:t>剪支</a:t>
            </a:r>
            <a:endParaRPr lang="zh-CN" altLang="en-US" sz="1800" smtClean="0">
              <a:solidFill>
                <a:srgbClr val="0066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2786050" y="4500570"/>
            <a:ext cx="214314" cy="285752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14290"/>
            <a:ext cx="7643866" cy="2400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设计一个栈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的元素（初始时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），解向量为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），每个解向量对应一个合法的出栈序列，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表示产生的出栈序列中的元素个数。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状态是由（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）确定的，由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可以确定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的状态，所以可以简化为用（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）表示状态，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的状态可以用其遍历变量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的状态可以用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表示，这样实际状态用（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）表示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5786" y="3071810"/>
            <a:ext cx="7643866" cy="2955053"/>
            <a:chOff x="714348" y="1435808"/>
            <a:chExt cx="7643866" cy="2955053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5204778" y="2561194"/>
              <a:ext cx="1938990" cy="296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tmp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出栈，即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=tmp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071360" y="2619541"/>
              <a:ext cx="619522" cy="2307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进栈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571736" y="1572835"/>
              <a:ext cx="1525681" cy="3559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…,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207003" y="1435808"/>
              <a:ext cx="524075" cy="9689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tmp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┆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93613" y="2455993"/>
              <a:ext cx="374718" cy="2307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st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15036" y="1572835"/>
              <a:ext cx="1542914" cy="3559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x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…,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" name="AutoShape 9"/>
            <p:cNvSpPr>
              <a:spLocks noChangeShapeType="1"/>
            </p:cNvSpPr>
            <p:nvPr/>
          </p:nvSpPr>
          <p:spPr bwMode="auto">
            <a:xfrm flipH="1">
              <a:off x="3174761" y="2500195"/>
              <a:ext cx="922655" cy="70369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8"/>
            <p:cNvSpPr>
              <a:spLocks noChangeShapeType="1"/>
            </p:cNvSpPr>
            <p:nvPr/>
          </p:nvSpPr>
          <p:spPr bwMode="auto">
            <a:xfrm>
              <a:off x="4815036" y="2500195"/>
              <a:ext cx="828092" cy="70369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714348" y="3447888"/>
              <a:ext cx="1428760" cy="338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247982" y="3310861"/>
              <a:ext cx="524075" cy="108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tmp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┆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856014" y="3447888"/>
              <a:ext cx="1287358" cy="338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x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 …,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4786314" y="3453192"/>
              <a:ext cx="1285443" cy="3329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…,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101804" y="3316166"/>
              <a:ext cx="524075" cy="9689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┆</a:t>
              </a:r>
            </a:p>
          </p:txBody>
        </p: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6709837" y="3453192"/>
              <a:ext cx="1648377" cy="3329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x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…,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,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tmp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282" y="454778"/>
            <a:ext cx="8643998" cy="44029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sum=0;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累计出栈序列的个数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a={1,2,3};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进栈序列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n=a.size();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进栈序列的元素个数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stack&lt;int&gt; st;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x)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输出一个解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printf("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出栈序列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%2d: ",++sum);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printf("%d ",x[i]);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printf("\n");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的所有合法的出栈序列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vector&lt;int&gt; x(n);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(x,0,0);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//i,j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均从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49884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状态（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1143770" y="4714090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282" y="342322"/>
            <a:ext cx="8643998" cy="57298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x,int i,int j)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(i==n &amp;&amp; j==n)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输出一种可能的方案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(i&lt;n)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:i&lt;n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进栈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st.push(a[i]);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进栈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(x,i+1,j);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st.pop();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出栈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 (!st.empty())		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栈不空时出栈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tmp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int tmp=st.top(); st.pop();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出栈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tmp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x[j]=tmp;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tmp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j++;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增加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(x,i,j);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j--;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减少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st.push(tmp);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进栈以恢复环境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85926"/>
            <a:ext cx="4762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/>
          <p:nvPr/>
        </p:nvSpPr>
        <p:spPr>
          <a:xfrm>
            <a:off x="500034" y="428604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042" y="12144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a={1,2,3,4};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500042"/>
            <a:ext cx="271464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5.2.7  </a:t>
            </a:r>
            <a:r>
              <a:rPr lang="zh-CN" altLang="zh-CN" smtClean="0">
                <a:ea typeface="微软雅黑" pitchFamily="34" charset="-122"/>
              </a:rPr>
              <a:t>图的</a:t>
            </a:r>
            <a:r>
              <a:rPr lang="pt-BR" altLang="zh-CN" i="1" smtClean="0">
                <a:ea typeface="微软雅黑" pitchFamily="34" charset="-122"/>
              </a:rPr>
              <a:t>m</a:t>
            </a:r>
            <a:r>
              <a:rPr lang="zh-CN" altLang="zh-CN" smtClean="0">
                <a:ea typeface="微软雅黑" pitchFamily="34" charset="-122"/>
              </a:rPr>
              <a:t>着色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7786742" cy="217094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给定无向连通图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种不同的颜色。用这些颜色为图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的各顶点着色，每个顶点着一种颜色。如果有一种着色法使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中每条边的两个顶点着不同颜色，则称这个图是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可着色的。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着色问题是对于给定图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种颜色，找出所有不同的着色法。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000108"/>
            <a:ext cx="7643866" cy="2400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个顶点的无向连通图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，顶点编号是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-1.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数组的邻接表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存储，其中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向量为顶点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的所有相邻顶点。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种颜色的编号为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。题目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就是为每个顶点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选择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种颜色中的一种（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选一），使得任意两个相邻顶点的着色不同，所以解空间树看成是一棵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子集树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，并且求解个数，属于求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所有解类型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293537" y="4222503"/>
            <a:ext cx="1556266" cy="1421692"/>
            <a:chOff x="1293537" y="4222503"/>
            <a:chExt cx="1556266" cy="1421692"/>
          </a:xfrm>
        </p:grpSpPr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1293537" y="4760440"/>
              <a:ext cx="326624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1908358" y="5317590"/>
              <a:ext cx="325663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1889145" y="4222503"/>
              <a:ext cx="324702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2524140" y="4760440"/>
              <a:ext cx="325663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1" name="AutoShape 5"/>
            <p:cNvSpPr>
              <a:spLocks noChangeShapeType="1"/>
            </p:cNvSpPr>
            <p:nvPr/>
          </p:nvSpPr>
          <p:spPr bwMode="auto">
            <a:xfrm>
              <a:off x="1620161" y="4923743"/>
              <a:ext cx="903979" cy="96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4580" name="AutoShape 4"/>
            <p:cNvSpPr>
              <a:spLocks noChangeShapeType="1"/>
            </p:cNvSpPr>
            <p:nvPr/>
          </p:nvSpPr>
          <p:spPr bwMode="auto">
            <a:xfrm flipV="1">
              <a:off x="1572128" y="4501078"/>
              <a:ext cx="364089" cy="3073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4579" name="AutoShape 3"/>
            <p:cNvSpPr>
              <a:spLocks noChangeShapeType="1"/>
            </p:cNvSpPr>
            <p:nvPr/>
          </p:nvSpPr>
          <p:spPr bwMode="auto">
            <a:xfrm>
              <a:off x="1572128" y="5039015"/>
              <a:ext cx="384263" cy="3266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4578" name="AutoShape 2"/>
            <p:cNvSpPr>
              <a:spLocks noChangeShapeType="1"/>
            </p:cNvSpPr>
            <p:nvPr/>
          </p:nvSpPr>
          <p:spPr bwMode="auto">
            <a:xfrm flipH="1">
              <a:off x="2185988" y="5039015"/>
              <a:ext cx="386184" cy="3266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57620" y="471964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</a:rPr>
              <a:t>A[0..3]={{1,2,3},{0},{0,3},{0,2}}</a:t>
            </a:r>
            <a:endParaRPr lang="zh-CN" altLang="zh-CN" sz="1800" smtClean="0">
              <a:solidFill>
                <a:srgbClr val="0000FF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3286116" y="4786322"/>
            <a:ext cx="357190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7643866" cy="27597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设计解向量为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），其中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的着色（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），初始时置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的所有元素为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表示所有顶点均没有着色，用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累计解个数（初始为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顶点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所有可能的着色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中的一种，如果顶点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的所有相邻顶点的颜色均不等于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，说明顶点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着色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是合适的，只要有一个相邻顶点的颜色等于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着色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是不合适的，需要回溯。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30052"/>
            <a:ext cx="8643998" cy="31847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cnt;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全局变量，累计解个数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x[MAXN];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全局变量，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表示顶点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的着色</a:t>
            </a: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judge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i,int j)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判断顶点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是否可以着上颜色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for(int k=0;k&lt;A[i].size();k++)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x[A[i][k]]==j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存在相同颜色的顶点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return false;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return true;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93537" y="4222503"/>
            <a:ext cx="1556266" cy="1421692"/>
            <a:chOff x="1293537" y="4222503"/>
            <a:chExt cx="1556266" cy="1421692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293537" y="4760440"/>
              <a:ext cx="326624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908358" y="5317590"/>
              <a:ext cx="325663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89145" y="4222503"/>
              <a:ext cx="324702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24140" y="4760440"/>
              <a:ext cx="325663" cy="3266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AutoShape 5"/>
            <p:cNvSpPr>
              <a:spLocks noChangeShapeType="1"/>
            </p:cNvSpPr>
            <p:nvPr/>
          </p:nvSpPr>
          <p:spPr bwMode="auto">
            <a:xfrm>
              <a:off x="1620161" y="4923743"/>
              <a:ext cx="903979" cy="96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2" name="AutoShape 4"/>
            <p:cNvSpPr>
              <a:spLocks noChangeShapeType="1"/>
            </p:cNvSpPr>
            <p:nvPr/>
          </p:nvSpPr>
          <p:spPr bwMode="auto">
            <a:xfrm flipV="1">
              <a:off x="1572128" y="4501078"/>
              <a:ext cx="364089" cy="3073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3" name="AutoShape 3"/>
            <p:cNvSpPr>
              <a:spLocks noChangeShapeType="1"/>
            </p:cNvSpPr>
            <p:nvPr/>
          </p:nvSpPr>
          <p:spPr bwMode="auto">
            <a:xfrm>
              <a:off x="1572128" y="5039015"/>
              <a:ext cx="384263" cy="3266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4" name="AutoShape 2"/>
            <p:cNvSpPr>
              <a:spLocks noChangeShapeType="1"/>
            </p:cNvSpPr>
            <p:nvPr/>
          </p:nvSpPr>
          <p:spPr bwMode="auto">
            <a:xfrm flipH="1">
              <a:off x="2185988" y="5039015"/>
              <a:ext cx="386184" cy="3266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33989"/>
            <a:ext cx="7858180" cy="39665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m,int i)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递归回溯算法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if(i&gt;=n)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达到一个叶子结点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cnt++;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for(int j=0;j&lt;m;j++)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	{	x[i]=j;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置顶点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为颜色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if(judge(i,j))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若顶点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可以着上颜色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x[i]=-1;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072494" cy="21459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Colors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m)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求图的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着色问题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cnt=0;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memset(x,0xff,sizeof(x));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所以元素初始化为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(m,0);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从顶点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开始搜索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cnt;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500438"/>
            <a:ext cx="7429552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该算法中每个顶点试探编号为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着色，共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个顶点，对应解空间树是一棵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叉树（子集树），所有算法的最坏时间复杂度为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472" y="642918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在解空间中搜索时提早终止某些分支的无效搜索，减少搜索的结点个数但不影响最终结果，从而提高了算法的时间性能。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72" y="1714488"/>
            <a:ext cx="185738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剪支策略</a:t>
            </a:r>
            <a:endParaRPr lang="zh-CN" altLang="zh-CN" sz="2000" spc="50">
              <a:ln w="11430"/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910" y="2428868"/>
            <a:ext cx="7715304" cy="383694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可行性剪支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：在扩展结点处剪去不满足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约束条件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的分支。例如，在鸡兔同笼问题中，若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为例，兔数的取值范围只能是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只或者更多只兔子时腿数就超过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了，不再满足约束条件。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最优性剪支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：用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限界函数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剪去得不到最优解的分支。例如，在鸡兔同笼问题中求鸡最少的解，若已经求出一个可行解的鸡数为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，后面就不必搜索鸡数大于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的结点。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交换搜索顺序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：在搜索中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改变搜索的顺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序，比如原先是递减顺序，可以改为递增顺序，或者原先是无序，可以改为有序，这样可能减少搜索的总结点。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5.2.7 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实战—救援问题（</a:t>
            </a:r>
            <a:r>
              <a:rPr lang="pt-BR" altLang="zh-CN" smtClean="0">
                <a:latin typeface="+mj-lt"/>
                <a:ea typeface="微软雅黑" pitchFamily="34" charset="-122"/>
              </a:rPr>
              <a:t>HDU1242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71546"/>
            <a:ext cx="8358246" cy="523018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被抓进了监狱，监狱被描述为一个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）个方格的网格，监狱里有围墙、道路和守卫。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的朋友们想要救他（可能有多个朋友），只要有一个朋友找到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（就是到达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所在的位置）那么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将被救了。在找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的过程中只能向上、向下、向左和向右移动，若遇到有守卫的方格时必须杀死守卫才能进入该方格。假设每次向上、向下、向右、向左移动需要一个单位时间，而杀死一个守卫也需要一个单位时间。你需要帮助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的朋友们计算救援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的最短时间。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：第一行包含两个整数，分别代表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。然后是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行，每行有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个字符，其中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'#'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代表墙，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'.'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代表道路，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'a'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'r'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的朋友，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'x'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代表守卫。处理到文件末尾。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：对于每个测试用例，输出一个表示所需最短时间的整数。如果这样的整数不存在，输出一行包含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"Poor ANGEL has to stay in the prison all his life"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的字符串。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2286016" cy="414167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52000" tIns="108000" bIns="14400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样例：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7 8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#.#####.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#.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#..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.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#..#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...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..#..#.#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#...##..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.#......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........</a:t>
            </a:r>
            <a:endParaRPr lang="zh-CN" altLang="zh-CN" sz="180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algn="l"/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输出样例：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40" y="2643182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'#'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代表墙，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'.'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代表道路，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'a'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代表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'r'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代表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的朋友，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'x'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代表守卫。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000108"/>
            <a:ext cx="7643866" cy="414472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与迷宫问题类似，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看成无向图搜索。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只有一个人，而他的朋友可能有多个，所以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出发搜他的最近的朋友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表示当前路径的长度，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bestlen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表示最优解即最短路径长度（初始置为∞），每次找到一个朋友（对应解空间的叶子结点）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将最短路径长度保存在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bestlen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路径搜索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遇到道路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'.'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走一步路径长度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遇到守卫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'x'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时除了走一步还需要杀死守卫，所以路径长度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解空间搜索完毕，若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bestlen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为∞，说明没有找到任何朋友，按题目要求输出一个字符串，否则说明最少找到一个朋友，输出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bestlen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即可。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82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788170"/>
            <a:ext cx="7643866" cy="37838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#include&lt;cstring&gt;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INF 0x3f3f3f3f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202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dx[]={0,0,1,-1};                 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水平方向偏移量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dy[]={1,-1,0,0};                  	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垂直方向偏移量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char grid[MAXN][MAXN];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存放网格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visited[MAXN][MAXN];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访问标记数组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n,m;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02669"/>
            <a:ext cx="8072494" cy="66179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x,int y,int len)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if(grid[x][y]=='r')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找到朋友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=min(bestlen,len);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求最短路径长度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di=0;di&lt;4;di++)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枚举四个方位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{	int nx=x+dx[di]; int ny=y+dy[di];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if(nx&lt;0 || nx&gt;=n || ny&lt;0 || ny&gt;=m)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//(nx,ny)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超界时跳过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if(visited[nx][ny]==1)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//(nx,ny)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已访问时跳过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	if(grid[x][y]=='#')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//(nx,ny)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为墙时跳过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		continue;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grid[nx][ny]=='x'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//(nx,ny)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为守卫的情况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visited[nx][ny]=1;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标记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(nx,ny)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(nx,ny,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len+2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走一步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杀死守卫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visited[nx][ny]=0;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路径回溯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else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//(nx,ny)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为道路的情况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{	visited[nx][ny]=1;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(nx,ny,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len+1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走一步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visited[nx][ny]=0;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}  }  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42852"/>
            <a:ext cx="8072494" cy="604445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sx,sy;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标记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的位置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while(cin &gt;&gt; n &gt;&gt; m)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for(int i=0;i&lt;n;i++)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输入矩阵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{	for(int j=0;j&lt;m;j++)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{	cin &gt;&gt; grid[i][j];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if(grid[i][j]=='a')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{	sx=i; sy=j;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=INF;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memset(visited,0,sizeof(visited));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(sx,sy,0);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if(bestlen==INF)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//bestlen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INF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说明没找到路径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cout&lt;&lt;"Poor ANGEL has to stay in the prison all his life."&lt;&lt;endl;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	cout &lt;&lt;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&lt;&lt; 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508124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5.3.1   </a:t>
            </a:r>
            <a:r>
              <a:rPr lang="zh-CN" altLang="en-US" smtClean="0">
                <a:ea typeface="微软雅黑" pitchFamily="34" charset="-122"/>
              </a:rPr>
              <a:t>任务分配</a:t>
            </a:r>
            <a:r>
              <a:rPr lang="zh-CN" altLang="zh-CN" smtClean="0">
                <a:ea typeface="微软雅黑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365380"/>
            <a:ext cx="7786742" cy="1654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个人执行，每个任务只能分配给一个人，每个人只能执行一个任务。第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）。求出总成本最小的一种分配方案。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85918" y="4294206"/>
          <a:ext cx="4643470" cy="177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3443"/>
                <a:gridCol w="954445"/>
                <a:gridCol w="955194"/>
                <a:gridCol w="955194"/>
                <a:gridCol w="955194"/>
              </a:tblGrid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任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务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714480" y="428604"/>
            <a:ext cx="54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基于排列树框架的问题求解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078595"/>
            <a:ext cx="7643866" cy="163602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个人和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个任务编号均用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每个合适的分配方案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一定是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的一个排列，可以求出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的全排列，每个排列作为一个分配方案，求出其成本，比较找到一个最小成本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bestc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即可。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5"/>
          <p:cNvGrpSpPr/>
          <p:nvPr/>
        </p:nvGrpSpPr>
        <p:grpSpPr>
          <a:xfrm>
            <a:off x="1500166" y="785794"/>
            <a:ext cx="4714909" cy="2419546"/>
            <a:chOff x="1214413" y="2571744"/>
            <a:chExt cx="4714909" cy="2419546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918699" y="3542600"/>
              <a:ext cx="482545" cy="30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cost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2658602" y="2978312"/>
              <a:ext cx="2842092" cy="6086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这里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swap(x[i],x[j])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即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表示人员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安排任务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2371372" y="2582259"/>
              <a:ext cx="390632" cy="397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189862" y="2571744"/>
              <a:ext cx="828369" cy="30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371372" y="3763408"/>
              <a:ext cx="389483" cy="39955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AutoShape 10"/>
            <p:cNvSpPr>
              <a:spLocks noChangeShapeType="1"/>
            </p:cNvSpPr>
            <p:nvPr/>
          </p:nvSpPr>
          <p:spPr bwMode="auto">
            <a:xfrm>
              <a:off x="2566688" y="2979480"/>
              <a:ext cx="1149" cy="7839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371372" y="4591732"/>
              <a:ext cx="389483" cy="39955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89862" y="3763408"/>
              <a:ext cx="828369" cy="30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4169181" y="4617434"/>
              <a:ext cx="1760141" cy="30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(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叶子结点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7" name="AutoShape 6"/>
            <p:cNvSpPr>
              <a:spLocks noChangeShapeType="1"/>
            </p:cNvSpPr>
            <p:nvPr/>
          </p:nvSpPr>
          <p:spPr bwMode="auto">
            <a:xfrm>
              <a:off x="2566688" y="4162966"/>
              <a:ext cx="1149" cy="4287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AutoShape 5"/>
            <p:cNvSpPr>
              <a:spLocks/>
            </p:cNvSpPr>
            <p:nvPr/>
          </p:nvSpPr>
          <p:spPr bwMode="auto">
            <a:xfrm>
              <a:off x="2138142" y="4077680"/>
              <a:ext cx="164295" cy="675276"/>
            </a:xfrm>
            <a:prstGeom prst="leftBrace">
              <a:avLst>
                <a:gd name="adj1" fmla="val 3368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0454" y="4244747"/>
              <a:ext cx="828369" cy="30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minsum</a:t>
              </a:r>
            </a:p>
          </p:txBody>
        </p:sp>
        <p:sp>
          <p:nvSpPr>
            <p:cNvPr id="20" name="AutoShape 3"/>
            <p:cNvSpPr>
              <a:spLocks noChangeShapeType="1"/>
            </p:cNvSpPr>
            <p:nvPr/>
          </p:nvSpPr>
          <p:spPr bwMode="auto">
            <a:xfrm flipH="1">
              <a:off x="1549897" y="2921065"/>
              <a:ext cx="878922" cy="8633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1214413" y="3574144"/>
              <a:ext cx="411312" cy="303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0034" y="214290"/>
            <a:ext cx="6643734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仅仅扩展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bound(x,cost,i+1)&lt;bestc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的孩子结点。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411305"/>
            <a:ext cx="8786874" cy="323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bound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cost,int i)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求下界算法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minsum=0;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i1=i;i1&lt;n;i1++)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c[i..n-1]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行中未分配的最小成本和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minc=INF;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 (int j1=0;j1&lt;n;j1++)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used[x[j1]]==false &amp;&amp; c[i1][x[j1]]&lt;minc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minc=c[i1][x[j1]];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minsum+=minc;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cost+minsum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601835"/>
            <a:ext cx="8786874" cy="16842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n=4;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一个测试实例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c[MAXN][MAXN]={{9,2,7,8},{6,4,3,7},{5,8,1,8},{7,6,9,4}};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bestx;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最优解向量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bestc=INF;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最优解的成本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，初始置为∞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used[MAXN];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//used[j]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是否已经分配人员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72" y="1428736"/>
            <a:ext cx="7786742" cy="22884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针对给定的问题确定其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解空间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，其中至少包含问题的一个解或者最优解。</a:t>
            </a: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确定结点的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扩展规则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采用深度优先搜索方法搜索解空间，并在搜索过程中尽可能采用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函数避免无效搜索。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642918"/>
            <a:ext cx="30003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回溯法求解的一般步骤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364797"/>
            <a:ext cx="8643998" cy="599316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cost,int i)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递归回溯（排列树）算法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(i&gt;=n)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(cost&lt;bestc)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比较求最优解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bestc=cost; bestx=x;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j=i;j&lt;n;j++)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试探任务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used[x[j]]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continue;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已经分配，则跳过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分配任务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 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used[x[i]]=true;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cost+=c[i][x[i]];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if(bound(x,cost,i+1)&lt;bestc)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(x,cost,i+1);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继续为人员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分配任务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cost-=c[i][x[i]];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//cost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used[x[i]]=false;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//used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swap(x[i],x[j]);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90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428604"/>
            <a:ext cx="8643998" cy="28128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alloction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基于排列树的递归回溯算法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memset(used,false,sizeof(used));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vector&lt;int&gt; x;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当前解向量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x[0..n-1]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分别设置为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x.push_back(i);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cost=0;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当前解的成本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(x,cost,0);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从人员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78619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解空间是一棵排列树，所以最坏的时间复杂度为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91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371477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5.3.2  </a:t>
            </a:r>
            <a:r>
              <a:rPr lang="zh-CN" altLang="zh-CN" smtClean="0">
                <a:ea typeface="微软雅黑" pitchFamily="34" charset="-122"/>
              </a:rPr>
              <a:t>货郎担问题</a:t>
            </a:r>
            <a:r>
              <a:rPr lang="zh-CN" altLang="en-US" smtClean="0">
                <a:ea typeface="微软雅黑" pitchFamily="34" charset="-122"/>
              </a:rPr>
              <a:t>（</a:t>
            </a:r>
            <a:r>
              <a:rPr lang="en-US" altLang="zh-CN" smtClean="0">
                <a:ea typeface="微软雅黑" pitchFamily="34" charset="-122"/>
              </a:rPr>
              <a:t>TSP</a:t>
            </a:r>
            <a:r>
              <a:rPr lang="zh-CN" altLang="en-US" smtClean="0"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072494" cy="129532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假设有一个货郎担要拜访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个城市，他必须选择所要走的路径，路径的限制是每个城市只能拜访一次，而且最后要回到原来出发的城市，要求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路径长度最短的路径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98"/>
          <p:cNvGrpSpPr/>
          <p:nvPr/>
        </p:nvGrpSpPr>
        <p:grpSpPr>
          <a:xfrm>
            <a:off x="1214414" y="3233038"/>
            <a:ext cx="6286544" cy="2339102"/>
            <a:chOff x="1214414" y="3233038"/>
            <a:chExt cx="6286544" cy="2339102"/>
          </a:xfrm>
        </p:grpSpPr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1940597" y="4749139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1745503" y="4536871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1774767" y="4223883"/>
              <a:ext cx="247119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2056569" y="3941220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36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1498384" y="4328934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214414" y="433218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2485776" y="3789599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2485776" y="3500438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1318464" y="3652058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1318464" y="4978735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3165353" y="3620651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474" name="Oval 18"/>
            <p:cNvSpPr>
              <a:spLocks noChangeArrowheads="1"/>
            </p:cNvSpPr>
            <p:nvPr/>
          </p:nvSpPr>
          <p:spPr bwMode="auto">
            <a:xfrm>
              <a:off x="3165353" y="4947328"/>
              <a:ext cx="368511" cy="3682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1704316" y="3836169"/>
              <a:ext cx="1475126" cy="10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0" y="6"/>
                </a:cxn>
              </a:cxnLst>
              <a:rect l="0" t="0" r="r" b="b"/>
              <a:pathLst>
                <a:path w="1270" h="6">
                  <a:moveTo>
                    <a:pt x="0" y="0"/>
                  </a:moveTo>
                  <a:lnTo>
                    <a:pt x="1270" y="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1684807" y="3758192"/>
              <a:ext cx="1475126" cy="1083"/>
            </a:xfrm>
            <a:custGeom>
              <a:avLst/>
              <a:gdLst/>
              <a:ahLst/>
              <a:cxnLst>
                <a:cxn ang="0">
                  <a:pos x="1267" y="14"/>
                </a:cxn>
                <a:cxn ang="0">
                  <a:pos x="0" y="0"/>
                </a:cxn>
              </a:cxnLst>
              <a:rect l="0" t="0" r="r" b="b"/>
              <a:pathLst>
                <a:path w="1267" h="14">
                  <a:moveTo>
                    <a:pt x="1267" y="1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274424" y="518342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2274424" y="485527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1689142" y="5204000"/>
              <a:ext cx="1475126" cy="216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41" y="0"/>
                </a:cxn>
              </a:cxnLst>
              <a:rect l="0" t="0" r="r" b="b"/>
              <a:pathLst>
                <a:path w="1341" h="2">
                  <a:moveTo>
                    <a:pt x="0" y="2"/>
                  </a:moveTo>
                  <a:lnTo>
                    <a:pt x="134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>
              <a:off x="1679388" y="5118443"/>
              <a:ext cx="1475126" cy="1083"/>
            </a:xfrm>
            <a:custGeom>
              <a:avLst/>
              <a:gdLst/>
              <a:ahLst/>
              <a:cxnLst>
                <a:cxn ang="0">
                  <a:pos x="1344" y="3"/>
                </a:cxn>
                <a:cxn ang="0">
                  <a:pos x="0" y="0"/>
                </a:cxn>
              </a:cxnLst>
              <a:rect l="0" t="0" r="r" b="b"/>
              <a:pathLst>
                <a:path w="1344" h="3">
                  <a:moveTo>
                    <a:pt x="1344" y="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442023" y="4023528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V="1">
              <a:off x="1531983" y="3995370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370201" y="429969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068889" y="4304025"/>
              <a:ext cx="244951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3316008" y="3974793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V="1">
              <a:off x="3394046" y="3971544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1" name="Freeform 5"/>
            <p:cNvSpPr>
              <a:spLocks/>
            </p:cNvSpPr>
            <p:nvPr/>
          </p:nvSpPr>
          <p:spPr bwMode="auto">
            <a:xfrm>
              <a:off x="1669633" y="3919560"/>
              <a:ext cx="1549912" cy="1066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0" y="985"/>
                </a:cxn>
              </a:cxnLst>
              <a:rect l="0" t="0" r="r" b="b"/>
              <a:pathLst>
                <a:path w="1430" h="985">
                  <a:moveTo>
                    <a:pt x="0" y="0"/>
                  </a:moveTo>
                  <a:lnTo>
                    <a:pt x="1430" y="9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1581841" y="3997536"/>
              <a:ext cx="1585680" cy="1060259"/>
            </a:xfrm>
            <a:custGeom>
              <a:avLst/>
              <a:gdLst/>
              <a:ahLst/>
              <a:cxnLst>
                <a:cxn ang="0">
                  <a:pos x="1463" y="979"/>
                </a:cxn>
                <a:cxn ang="0">
                  <a:pos x="0" y="0"/>
                </a:cxn>
              </a:cxnLst>
              <a:rect l="0" t="0" r="r" b="b"/>
              <a:pathLst>
                <a:path w="1463" h="979">
                  <a:moveTo>
                    <a:pt x="1463" y="97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59" name="Freeform 3"/>
            <p:cNvSpPr>
              <a:spLocks/>
            </p:cNvSpPr>
            <p:nvPr/>
          </p:nvSpPr>
          <p:spPr bwMode="auto">
            <a:xfrm>
              <a:off x="1564499" y="3907647"/>
              <a:ext cx="1629034" cy="1080836"/>
            </a:xfrm>
            <a:custGeom>
              <a:avLst/>
              <a:gdLst/>
              <a:ahLst/>
              <a:cxnLst>
                <a:cxn ang="0">
                  <a:pos x="0" y="998"/>
                </a:cxn>
                <a:cxn ang="0">
                  <a:pos x="1503" y="0"/>
                </a:cxn>
              </a:cxnLst>
              <a:rect l="0" t="0" r="r" b="b"/>
              <a:pathLst>
                <a:path w="1503" h="998">
                  <a:moveTo>
                    <a:pt x="0" y="998"/>
                  </a:moveTo>
                  <a:lnTo>
                    <a:pt x="150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458" name="Freeform 2"/>
            <p:cNvSpPr>
              <a:spLocks/>
            </p:cNvSpPr>
            <p:nvPr/>
          </p:nvSpPr>
          <p:spPr bwMode="auto">
            <a:xfrm>
              <a:off x="1633866" y="3959631"/>
              <a:ext cx="1611692" cy="106784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986"/>
                </a:cxn>
              </a:cxnLst>
              <a:rect l="0" t="0" r="r" b="b"/>
              <a:pathLst>
                <a:path w="1487" h="986">
                  <a:moveTo>
                    <a:pt x="1487" y="0"/>
                  </a:moveTo>
                  <a:lnTo>
                    <a:pt x="0" y="9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14810" y="3233038"/>
              <a:ext cx="3286148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28</a:t>
              </a:r>
              <a:endPara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29</a:t>
              </a:r>
              <a:endPara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26</a:t>
              </a:r>
              <a:endPara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4</a:t>
              </a:r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FF3300"/>
                  </a:solidFill>
                  <a:ea typeface="仿宋" pitchFamily="49" charset="-122"/>
                  <a:cs typeface="Times New Roman" pitchFamily="18" charset="0"/>
                </a:rPr>
                <a:t>23</a:t>
              </a:r>
              <a:endParaRPr lang="zh-CN" altLang="zh-CN" sz="2000" smtClean="0">
                <a:solidFill>
                  <a:srgbClr val="FF3300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59</a:t>
              </a:r>
              <a:endPara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59</a:t>
              </a:r>
              <a:endPara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92</a:t>
            </a:fld>
            <a:r>
              <a:rPr lang="en-US" altLang="zh-CN" smtClean="0"/>
              <a:t>/105</a:t>
            </a:r>
            <a:endParaRPr lang="en-US" altLang="zh-CN"/>
          </a:p>
        </p:txBody>
      </p:sp>
      <p:sp>
        <p:nvSpPr>
          <p:cNvPr id="37" name="TextBox 36"/>
          <p:cNvSpPr txBox="1"/>
          <p:nvPr/>
        </p:nvSpPr>
        <p:spPr>
          <a:xfrm>
            <a:off x="1928794" y="6000768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旅行计划（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LintCode1891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★★）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660273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285860"/>
            <a:ext cx="7643866" cy="219547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用邻接矩阵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存储带权图。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起点为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设计解向量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），每个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表示一个图中顶点，实际上每个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表示一条路径，初始时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置为起点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为其他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个顶点编号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93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dfs(</a:t>
            </a:r>
            <a:r>
              <a:rPr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基于</a:t>
            </a:r>
            <a:r>
              <a:rPr lang="zh-CN" altLang="en-US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排列树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框架，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设计的几个重点如下：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840400"/>
            <a:ext cx="8358246" cy="173134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表示当前路径的长度，用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保存最短路径，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表示最短路径长度，其初始值置为∞。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固定作为起点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，不能取其他值，所以应该从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（此时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）开始调用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70"/>
          <p:cNvGrpSpPr/>
          <p:nvPr/>
        </p:nvGrpSpPr>
        <p:grpSpPr>
          <a:xfrm>
            <a:off x="928662" y="3391376"/>
            <a:ext cx="6000792" cy="2823706"/>
            <a:chOff x="928662" y="3391376"/>
            <a:chExt cx="6000792" cy="2823706"/>
          </a:xfrm>
        </p:grpSpPr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00364" y="4214818"/>
              <a:ext cx="360000" cy="396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2000232" y="4890388"/>
              <a:ext cx="360000" cy="396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0</a:t>
              </a:r>
              <a:endParaRPr kumimoji="0" lang="zh-CN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7420" idx="7"/>
            </p:cNvCxnSpPr>
            <p:nvPr/>
          </p:nvCxnSpPr>
          <p:spPr>
            <a:xfrm rot="5400000" flipH="1" flipV="1">
              <a:off x="3375040" y="3933108"/>
              <a:ext cx="272307" cy="4071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420" idx="5"/>
            </p:cNvCxnSpPr>
            <p:nvPr/>
          </p:nvCxnSpPr>
          <p:spPr>
            <a:xfrm rot="16200000" flipH="1">
              <a:off x="3430164" y="4430303"/>
              <a:ext cx="162059" cy="4071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43306" y="42148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71802" y="49291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3071802" y="5572141"/>
              <a:ext cx="360000" cy="396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30" name="直接箭头连接符 29"/>
            <p:cNvCxnSpPr>
              <a:stCxn id="29" idx="7"/>
            </p:cNvCxnSpPr>
            <p:nvPr/>
          </p:nvCxnSpPr>
          <p:spPr>
            <a:xfrm rot="5400000" flipH="1" flipV="1">
              <a:off x="3446478" y="5290431"/>
              <a:ext cx="272307" cy="4071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9" idx="5"/>
            </p:cNvCxnSpPr>
            <p:nvPr/>
          </p:nvCxnSpPr>
          <p:spPr>
            <a:xfrm rot="16200000" flipH="1">
              <a:off x="3501602" y="5787626"/>
              <a:ext cx="162059" cy="4071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14744" y="557214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5640760" y="4214818"/>
              <a:ext cx="360000" cy="396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37" idx="1"/>
            </p:cNvCxnSpPr>
            <p:nvPr/>
          </p:nvCxnSpPr>
          <p:spPr>
            <a:xfrm>
              <a:off x="5286380" y="4071942"/>
              <a:ext cx="407101" cy="2008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7" idx="3"/>
            </p:cNvCxnSpPr>
            <p:nvPr/>
          </p:nvCxnSpPr>
          <p:spPr>
            <a:xfrm flipV="1">
              <a:off x="5357818" y="4552825"/>
              <a:ext cx="335663" cy="3049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72066" y="427411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5640760" y="5429264"/>
              <a:ext cx="360000" cy="396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45" name="直接箭头连接符 44"/>
            <p:cNvCxnSpPr>
              <a:endCxn id="44" idx="1"/>
            </p:cNvCxnSpPr>
            <p:nvPr/>
          </p:nvCxnSpPr>
          <p:spPr>
            <a:xfrm>
              <a:off x="5286380" y="5286388"/>
              <a:ext cx="407101" cy="2008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44" idx="3"/>
            </p:cNvCxnSpPr>
            <p:nvPr/>
          </p:nvCxnSpPr>
          <p:spPr>
            <a:xfrm flipV="1">
              <a:off x="5357818" y="5767271"/>
              <a:ext cx="335663" cy="3049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72066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6569454" y="4842763"/>
              <a:ext cx="360000" cy="396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0</a:t>
              </a:r>
              <a:endParaRPr kumimoji="0" lang="zh-CN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50" name="直接箭头连接符 49"/>
            <p:cNvCxnSpPr>
              <a:stCxn id="21" idx="7"/>
              <a:endCxn id="17420" idx="2"/>
            </p:cNvCxnSpPr>
            <p:nvPr/>
          </p:nvCxnSpPr>
          <p:spPr>
            <a:xfrm rot="5400000" flipH="1" flipV="1">
              <a:off x="2386156" y="4334174"/>
              <a:ext cx="535563" cy="69285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1" idx="5"/>
              <a:endCxn id="29" idx="2"/>
            </p:cNvCxnSpPr>
            <p:nvPr/>
          </p:nvCxnSpPr>
          <p:spPr>
            <a:xfrm rot="16200000" flipH="1">
              <a:off x="2418783" y="5117122"/>
              <a:ext cx="541746" cy="76429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7" idx="6"/>
              <a:endCxn id="48" idx="1"/>
            </p:cNvCxnSpPr>
            <p:nvPr/>
          </p:nvCxnSpPr>
          <p:spPr>
            <a:xfrm>
              <a:off x="6000760" y="4412818"/>
              <a:ext cx="621415" cy="4879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" idx="6"/>
              <a:endCxn id="48" idx="3"/>
            </p:cNvCxnSpPr>
            <p:nvPr/>
          </p:nvCxnSpPr>
          <p:spPr>
            <a:xfrm flipV="1">
              <a:off x="6000760" y="5180770"/>
              <a:ext cx="621415" cy="4464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357422" y="49291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34111" y="489800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14612" y="3786190"/>
              <a:ext cx="3357586" cy="2428892"/>
            </a:xfrm>
            <a:prstGeom prst="rect">
              <a:avLst/>
            </a:prstGeom>
            <a:ln w="19050">
              <a:solidFill>
                <a:srgbClr val="FF00FF"/>
              </a:solidFill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786050" y="3391376"/>
              <a:ext cx="3000396" cy="357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i="1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aseline="-250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 </a:t>
              </a:r>
              <a:r>
                <a:rPr kumimoji="0" lang="zh-CN" altLang="en-US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～ </a:t>
              </a:r>
              <a:r>
                <a:rPr kumimoji="0" lang="en-US" altLang="zh-CN" sz="1800" i="1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1" baseline="-250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n-</a:t>
              </a:r>
              <a:r>
                <a:rPr kumimoji="0" lang="en-US" altLang="zh-CN" sz="1800" baseline="-250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为</a:t>
              </a:r>
              <a:r>
                <a:rPr kumimoji="0" lang="en-US" altLang="zh-CN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1 </a:t>
              </a:r>
              <a:r>
                <a:rPr kumimoji="0" lang="zh-CN" altLang="en-US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～</a:t>
              </a:r>
              <a:r>
                <a:rPr kumimoji="0" lang="en-US" altLang="zh-CN" sz="1800" i="1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zh-CN" altLang="en-US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的排列</a:t>
              </a:r>
              <a:endParaRPr kumimoji="0" lang="zh-CN" altLang="en-US" sz="1800" i="0" u="none" strike="noStrike" cap="none" normalizeH="0" baseline="-2500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8662" y="437650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假设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s=0</a:t>
              </a:r>
              <a:endPara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69"/>
          <p:cNvGrpSpPr/>
          <p:nvPr/>
        </p:nvGrpSpPr>
        <p:grpSpPr>
          <a:xfrm>
            <a:off x="2000232" y="2819872"/>
            <a:ext cx="5214974" cy="574121"/>
            <a:chOff x="2000232" y="2819872"/>
            <a:chExt cx="5214974" cy="574121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071802" y="3052998"/>
              <a:ext cx="428628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aseline="-25000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zh-CN" altLang="en-US" sz="1800" i="0" u="none" strike="noStrike" cap="none" normalizeH="0" baseline="-25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643570" y="3052998"/>
              <a:ext cx="428628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i="1" baseline="-25000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n-</a:t>
              </a:r>
              <a:r>
                <a:rPr kumimoji="0" lang="en-US" altLang="zh-CN" sz="1800" baseline="-25000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zh-CN" altLang="en-US" sz="1800" i="0" u="none" strike="noStrike" cap="none" normalizeH="0" baseline="-25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2000232" y="3052998"/>
              <a:ext cx="428628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aseline="-25000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endParaRPr kumimoji="0" lang="zh-CN" altLang="en-US" sz="1800" i="0" u="none" strike="noStrike" cap="none" normalizeH="0" baseline="-25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428860" y="3246912"/>
              <a:ext cx="6429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3428992" y="3248500"/>
              <a:ext cx="6429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6072198" y="3246912"/>
              <a:ext cx="6429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5000628" y="3248500"/>
              <a:ext cx="6429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57686" y="302466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6786578" y="3105624"/>
              <a:ext cx="428628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aseline="-25000" smtClean="0">
                  <a:solidFill>
                    <a:srgbClr val="FF0000"/>
                  </a:solidFill>
                  <a:ea typeface="仿宋" pitchFamily="49" charset="-122"/>
                  <a:cs typeface="Times New Roman" pitchFamily="18" charset="0"/>
                </a:rPr>
                <a:t>0</a:t>
              </a:r>
              <a:endParaRPr kumimoji="0" lang="zh-CN" altLang="en-US" sz="1800" i="0" u="none" strike="noStrike" cap="none" normalizeH="0" baseline="-2500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5984" y="2819872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16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86116" y="2819872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16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14876" y="2819872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i="1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-2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i="1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n-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16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29322" y="281987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i="1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6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6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16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16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94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785794"/>
            <a:ext cx="8358246" cy="126256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初始时为（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会取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[1..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的每一个值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）时，对应路径长度为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d+A[0][1]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）时，对应路径长度为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d+A[0][2]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，以此类推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1643042" y="2500306"/>
            <a:ext cx="5698524" cy="1486652"/>
            <a:chOff x="1516682" y="4351733"/>
            <a:chExt cx="5698524" cy="1486652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516682" y="4500570"/>
              <a:ext cx="1340806" cy="5246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smtClean="0">
                  <a:solidFill>
                    <a:srgbClr val="FF00FF"/>
                  </a:solidFill>
                  <a:ea typeface="仿宋" pitchFamily="49" charset="-122"/>
                  <a:cs typeface="Times New Roman" pitchFamily="18" charset="0"/>
                </a:rPr>
                <a:t>0→1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d+=A[0][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929058" y="4572008"/>
              <a:ext cx="1571636" cy="5246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smtClean="0">
                  <a:solidFill>
                    <a:srgbClr val="FF00FF"/>
                  </a:solidFill>
                  <a:ea typeface="仿宋" pitchFamily="49" charset="-122"/>
                  <a:cs typeface="Times New Roman" pitchFamily="18" charset="0"/>
                </a:rPr>
                <a:t>0→</a:t>
              </a:r>
              <a:r>
                <a:rPr kumimoji="0" lang="en-US" altLang="zh-CN" sz="1800" i="1" smtClean="0">
                  <a:solidFill>
                    <a:srgbClr val="FF00FF"/>
                  </a:solidFill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smtClean="0">
                  <a:solidFill>
                    <a:srgbClr val="FF00FF"/>
                  </a:solidFill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d+=A[0][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3304508" y="4368160"/>
              <a:ext cx="364591" cy="3490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5830796" y="4351733"/>
              <a:ext cx="1384410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  <a:r>
                <a:rPr kumimoji="0" lang="zh-CN" altLang="en-US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800" i="1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x</a:t>
              </a:r>
              <a:r>
                <a:rPr kumimoji="0" lang="en-US" altLang="zh-CN" sz="1800" baseline="-250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）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21" name="AutoShape 13"/>
            <p:cNvSpPr>
              <a:spLocks noChangeShapeType="1"/>
            </p:cNvSpPr>
            <p:nvPr/>
          </p:nvSpPr>
          <p:spPr bwMode="auto">
            <a:xfrm flipH="1">
              <a:off x="2377436" y="4665901"/>
              <a:ext cx="980846" cy="87474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066620" y="5489309"/>
              <a:ext cx="364591" cy="3490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3294829" y="5489309"/>
              <a:ext cx="366742" cy="3490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5830796" y="5519752"/>
              <a:ext cx="670030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层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604050" y="5534484"/>
              <a:ext cx="447404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416" name="AutoShape 8"/>
            <p:cNvSpPr>
              <a:spLocks noChangeShapeType="1"/>
            </p:cNvSpPr>
            <p:nvPr/>
          </p:nvSpPr>
          <p:spPr bwMode="auto">
            <a:xfrm flipH="1">
              <a:off x="3478737" y="4717235"/>
              <a:ext cx="8604" cy="77207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4518736" y="5489309"/>
              <a:ext cx="366742" cy="3490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74517" y="5534484"/>
              <a:ext cx="447404" cy="2669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7413" name="AutoShape 5"/>
            <p:cNvSpPr>
              <a:spLocks noChangeShapeType="1"/>
            </p:cNvSpPr>
            <p:nvPr/>
          </p:nvSpPr>
          <p:spPr bwMode="auto">
            <a:xfrm>
              <a:off x="3615324" y="4665901"/>
              <a:ext cx="957186" cy="87474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4282" y="4527657"/>
            <a:ext cx="8358246" cy="57718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中的某个值后当前路径长度为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95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1000108"/>
            <a:ext cx="8072494" cy="26803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当搜索到达某个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叶子结点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），对应的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TSP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路径长度应该是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-1]][s]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（因为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TSP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路径是闭合的回路），对应的路径是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{s}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。通过长度的比较求最优解。</a:t>
            </a:r>
          </a:p>
          <a:p>
            <a:pPr marL="457200" indent="-457200" algn="l">
              <a:lnSpc>
                <a:spcPts val="3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若当前已经求出最短路径长度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，如果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值，对应的路径长度为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，仅仅扩展满足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]]&lt;bestd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的路径。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96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428604"/>
            <a:ext cx="8643998" cy="43003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vector&lt;vector&lt;int&gt;&gt; A={{0,8,5,36},{6,0,8,5},{8,9,0,5},{7,7,8,0}};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cnt=0;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路径条数累计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bestx;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保存最短路径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bestd=INF;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保存最短路径长度，初始为∞</a:t>
            </a:r>
          </a:p>
          <a:p>
            <a:pPr algn="l" defTabSz="360000">
              <a:lnSpc>
                <a:spcPts val="26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d,int s)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输出一个解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printf("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条路径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",++cnt);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j=0;j&lt;x.size();j++)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printf("%d-&gt;",x[j]);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printf("%d",s);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末尾加上起点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printf(",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路径长度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%d\n",d+A[x[n-1]][s]);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97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71414"/>
            <a:ext cx="8643998" cy="65858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(vector&lt;int&gt;&amp;x,int d,int s,int i)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回溯法算法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if(i&gt;=n)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到达一个叶子结点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disp(x,d,s);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输出一个解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d+A[x[n-1]][s]&lt;bestd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同时比较求最优解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bestd=d+A[x[n-1]][s];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TSP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长度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bestx=x;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更新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bestx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bestx.push_back(s);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末尾添加起始点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		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没有到达叶子结点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j=i;j&lt;n;j++)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试探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走到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的分支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(A[x[i-1]][x[j]]!=0 &amp;&amp; A[x[i-1]][x[j]]!=INF)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x[i-1]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d+A[x[i-1]][x[j]]&lt;bestd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剪支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{	swap(x[i],x[j]);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(x,d+A[x[i-1]][x[i]],s,i+1);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swap(x[i],x[j]);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98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642918"/>
            <a:ext cx="8643998" cy="28128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TSP1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s)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回溯法求解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TSP(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起始点为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vector&lt;int&gt; x;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定义解向量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x.push_back(s);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for(int i=1;i&lt;n;i++)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的顶点添加到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if(i!=s)	x.push_back(i);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d=0;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(x,d,s,1);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x[1]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顶点开始扩展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14818"/>
            <a:ext cx="750099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算法的解空间是一棵排列树，由于是从第一层开始搜索的，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树的高度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，所以最坏的时间复杂度为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-1)!)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99</a:t>
            </a:fld>
            <a:r>
              <a:rPr lang="en-US" altLang="zh-CN" smtClean="0"/>
              <a:t>/105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8852</Words>
  <Application>Microsoft Office PowerPoint</Application>
  <PresentationFormat>全屏显示(4:3)</PresentationFormat>
  <Paragraphs>1708</Paragraphs>
  <Slides>105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2206</cp:revision>
  <dcterms:created xsi:type="dcterms:W3CDTF">2004-03-31T23:50:14Z</dcterms:created>
  <dcterms:modified xsi:type="dcterms:W3CDTF">2022-11-01T02:02:49Z</dcterms:modified>
</cp:coreProperties>
</file>