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4"/>
  </p:notesMasterIdLst>
  <p:handoutMasterIdLst>
    <p:handoutMasterId r:id="rId45"/>
  </p:handoutMasterIdLst>
  <p:sldIdLst>
    <p:sldId id="522" r:id="rId2"/>
    <p:sldId id="365" r:id="rId3"/>
    <p:sldId id="366" r:id="rId4"/>
    <p:sldId id="655" r:id="rId5"/>
    <p:sldId id="615" r:id="rId6"/>
    <p:sldId id="858" r:id="rId7"/>
    <p:sldId id="372" r:id="rId8"/>
    <p:sldId id="859" r:id="rId9"/>
    <p:sldId id="656" r:id="rId10"/>
    <p:sldId id="660" r:id="rId11"/>
    <p:sldId id="730" r:id="rId12"/>
    <p:sldId id="864" r:id="rId13"/>
    <p:sldId id="862" r:id="rId14"/>
    <p:sldId id="863" r:id="rId15"/>
    <p:sldId id="865" r:id="rId16"/>
    <p:sldId id="866" r:id="rId17"/>
    <p:sldId id="661" r:id="rId18"/>
    <p:sldId id="860" r:id="rId19"/>
    <p:sldId id="861" r:id="rId20"/>
    <p:sldId id="867" r:id="rId21"/>
    <p:sldId id="868" r:id="rId22"/>
    <p:sldId id="744" r:id="rId23"/>
    <p:sldId id="869" r:id="rId24"/>
    <p:sldId id="870" r:id="rId25"/>
    <p:sldId id="873" r:id="rId26"/>
    <p:sldId id="874" r:id="rId27"/>
    <p:sldId id="871" r:id="rId28"/>
    <p:sldId id="875" r:id="rId29"/>
    <p:sldId id="876" r:id="rId30"/>
    <p:sldId id="872" r:id="rId31"/>
    <p:sldId id="877" r:id="rId32"/>
    <p:sldId id="878" r:id="rId33"/>
    <p:sldId id="879" r:id="rId34"/>
    <p:sldId id="880" r:id="rId35"/>
    <p:sldId id="881" r:id="rId36"/>
    <p:sldId id="663" r:id="rId37"/>
    <p:sldId id="745" r:id="rId38"/>
    <p:sldId id="882" r:id="rId39"/>
    <p:sldId id="746" r:id="rId40"/>
    <p:sldId id="883" r:id="rId41"/>
    <p:sldId id="884" r:id="rId42"/>
    <p:sldId id="885" r:id="rId4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6600"/>
    <a:srgbClr val="FF00FF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428604"/>
            <a:ext cx="400052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分支限界法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143240" y="1905648"/>
            <a:ext cx="486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6.1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分支限界法概述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143240" y="2824459"/>
            <a:ext cx="486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6.2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广度优先搜索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714348" y="2357430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965870" y="3467207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109886" y="2787197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3143240" y="3763036"/>
            <a:ext cx="486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6.3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队列式分支限界法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143240" y="4763168"/>
            <a:ext cx="486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6.4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优先队列式分支限界法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8596" y="642918"/>
            <a:ext cx="421484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6.1.3  </a:t>
            </a:r>
            <a:r>
              <a:rPr lang="zh-CN" altLang="zh-CN" smtClean="0">
                <a:latin typeface="+mj-lt"/>
                <a:ea typeface="微软雅黑" pitchFamily="34" charset="-122"/>
              </a:rPr>
              <a:t>分支限界法</a:t>
            </a:r>
            <a:r>
              <a:rPr lang="zh-CN" altLang="en-US" smtClean="0">
                <a:latin typeface="+mj-lt"/>
                <a:ea typeface="微软雅黑" pitchFamily="34" charset="-122"/>
              </a:rPr>
              <a:t>的</a:t>
            </a:r>
            <a:r>
              <a:rPr lang="zh-CN" altLang="zh-CN" smtClean="0">
                <a:latin typeface="+mj-lt"/>
                <a:ea typeface="微软雅黑" pitchFamily="34" charset="-122"/>
              </a:rPr>
              <a:t>时间分析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472" y="1428736"/>
            <a:ext cx="7643866" cy="37247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解空间树共有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层（根结点为第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层，叶子结点为第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个结点，每个结点有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个子结点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个结点，同理，第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个结点，依此类推，第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则采用分支限界法求所有解的算法的执行时间为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例如，在子集树中有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O(c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，在排列树中有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>
            <a:hlinkClick r:id="rId2" action="ppaction://hlinksldjump"/>
          </p:cNvPr>
          <p:cNvSpPr txBox="1"/>
          <p:nvPr/>
        </p:nvSpPr>
        <p:spPr>
          <a:xfrm>
            <a:off x="2000232" y="571480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广度优先搜索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596" y="1785926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6.2.1   </a:t>
            </a:r>
            <a:r>
              <a:rPr lang="zh-CN" altLang="en-US" smtClean="0">
                <a:latin typeface="+mj-lt"/>
                <a:ea typeface="微软雅黑" pitchFamily="34" charset="-122"/>
              </a:rPr>
              <a:t>广度优先搜索概述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6554" y="3661893"/>
            <a:ext cx="18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广度优先搜索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2916792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基本广度优先搜索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3631172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分层次广度优先搜索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4345552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多起点广度优先搜索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2995601" y="3126344"/>
            <a:ext cx="142876" cy="1500198"/>
          </a:xfrm>
          <a:prstGeom prst="lef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642918"/>
            <a:ext cx="300039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基本广度优先搜索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45725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假设起始搜索点为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，目标点为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，从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出发找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214554"/>
            <a:ext cx="7501022" cy="37966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基本广度优先搜索算法框架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和访问标记数组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置起始点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起始点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if(e==t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return;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第一次遇到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便返回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1500174"/>
            <a:ext cx="5929354" cy="5985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利用其特性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快速找最优解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642918"/>
            <a:ext cx="385765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广度优先搜索算法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的主要应用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7286676" cy="239395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在解空间中搜索时需要扩展结点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如果每次扩展的代价都计为相同的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，则第一次找到目标点的代价就一定是最小代价。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如果每次扩展的代价不同，则第一次找到目标点的代价就不一定是最小代价。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571480"/>
            <a:ext cx="61436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任何情况下利用广度优先搜索都可以找到最优解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189735"/>
            <a:ext cx="321471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分层次广度优先搜索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74287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求不带权图中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的最短路径长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度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183652"/>
            <a:ext cx="7501022" cy="55314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分层次的广度优先搜索算法框架</a:t>
            </a: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和访问标记数组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置起始点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起始点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表示最短路径长度</a:t>
            </a: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外循环的次数就是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的层次数</a:t>
            </a: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cnt=qu.size();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当前层的结点个数为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i=0;i&lt;cnt;i++)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次扩展每个结点</a:t>
            </a: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e==t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找到目标点返回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for(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minpathlen++;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-1;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表示没有找到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189735"/>
            <a:ext cx="321471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多起点广度优先搜索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714356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求不带权图中多个顶点（用顶点集合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表示）到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的最短路径长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度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183652"/>
            <a:ext cx="7501022" cy="5505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多起点的广度优先搜索算法框架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和访问标记数组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中所有的起始点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置为已经访问并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进队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表示最短路径长度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外循环的次数就是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的层次数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cnt=qu.size();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当前层的结点个数为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i=0;i&lt;cnt;i++)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次扩展每个结点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if(e==t)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找到目标点返回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for(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minpathlen++;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-1;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表示没有找到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500042"/>
            <a:ext cx="485778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6.2.2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实战—抓牛问题（</a:t>
            </a:r>
            <a:r>
              <a:rPr lang="en-US" altLang="zh-CN" smtClean="0">
                <a:latin typeface="+mj-lt"/>
                <a:ea typeface="微软雅黑" pitchFamily="34" charset="-122"/>
              </a:rPr>
              <a:t>POJ3278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093849"/>
            <a:ext cx="7858180" cy="54784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想抓住一头逃亡的牛，他知道牛现在的位置。他从数轴上的点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100,000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）出发去抓牛，牛在同一数轴上的点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100,000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）处。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有如下两种交通方式：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① 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步行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可以在一分钟内从任意点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② 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传送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可以在一分钟内从任何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点移动到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点。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在此过程中牛是不动的，问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需要多长时间才能抓到这头牛？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：输入仅有一个测试用例，是由两个空格分隔的整数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组成。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抓住逃亡牛所需的最少时间（以分钟为单位）。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输入样例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5 17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输出样例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571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285728"/>
            <a:ext cx="7715304" cy="21345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抓住牛的最少时间，是一个求最优解（最小值）问题。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由于是数轴，每个位置用一个整数表示即可。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的行走时间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step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保存在队列结点中，若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位置，如果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x=k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成立表示抓住了牛，返回对应的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step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，否则其走法分为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种方式：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612121"/>
            <a:ext cx="7286676" cy="20313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向右步行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：置新位置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nx=x+1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，如果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没有超界且没有访问过，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step++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，将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进队。</a:t>
            </a:r>
          </a:p>
          <a:p>
            <a:pPr marL="34290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向左步行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：置新位置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nx=x-1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，如果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没有超界且没有访问过，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step++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，将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进队。</a:t>
            </a:r>
          </a:p>
          <a:p>
            <a:pPr marL="34290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传送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：置新位置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nx=2x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，如果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没有超界且没有访问过，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step++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，将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nx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进队。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5000636"/>
            <a:ext cx="7929618" cy="113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种走法中尽管不同的走法到达的位置是不同的，但每种走法的时间是相同的（都是一分钟），最优解就是针对时间的，所以</a:t>
            </a: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可以利用广度优先搜索找最优解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643998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#include&lt;cstring&gt;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#include&lt;queue&gt;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200010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visited[MAXN];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访问标记数组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队列中的结点类型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p;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当前位置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step;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时间（以分钟为单位）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QNode() {}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QNode(int p,int step):p(p),step(step) {}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2357430"/>
            <a:ext cx="5929354" cy="42415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分支限界法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= 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广度优先搜索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+ 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500174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什么是分支限界法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714612" y="500042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分支限界法概述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0" y="3143248"/>
          <a:ext cx="7500991" cy="285752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9202"/>
                <a:gridCol w="1260245"/>
                <a:gridCol w="1386536"/>
                <a:gridCol w="2014435"/>
                <a:gridCol w="1860573"/>
              </a:tblGrid>
              <a:tr h="742833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算法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解空间搜索方式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存储结点的数据结构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结点存储特性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常用应用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7344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回溯法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深度优先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活结点的所有可行子结点被搜索后才从栈中出栈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找出满足约束条件的所有解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57344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分支限界法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广度优先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队列，优先队列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每个结点只有一次成为活结点的机会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找出满足约束条件和目标函数的最优解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32862"/>
            <a:ext cx="8643998" cy="63394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n,int k)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基本广度优先搜索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memset(visited,0,sizeof(visited));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queue&lt;QNode&gt; qu;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定义一个队列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qu.push(QNode(n,0));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visited[n]=1;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while(!qu.empty())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QNode e=qu.front(); qu.pop();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e.p==k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 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e.step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找到目标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QNode e1,e2,e3;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e1.p=e.p+1; e1.step=e.step+1;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向右步行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e1.p&gt;=0 &amp;&amp; e1.p&lt;=100000 &amp;&amp; visited[e1.p]==0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visited[e1.p]=1; qu.push(e1);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e2.p=e.p-1; e2.step=e.step+1;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向左步行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e2.p&gt;=0 &amp;&amp; e2.p&lt;=100000 &amp;&amp; visited[e2.p]==0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visited[e2.p]=1; qu.push(e2);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e3.p=2*e.p; e3.step=e.step+1;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传送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e3.p&gt;=0 &amp;&amp; e3.p&lt;=100000 &amp;&amp; visited[e3.p]==0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visited[e3.p]=1; qu.push(e3);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-1;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没有找到返回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643998" cy="40595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n,k;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scanf("%d",&amp;n);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scanf("%d",&amp;k);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if(n==k)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cout &lt;&lt; 0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else cout &lt;&lt;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bfs(n,k)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&lt;&lt; endl;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执行用时为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172ms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1256KB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42844" y="50004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采用分层次的广度优先搜索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7158" y="1285860"/>
            <a:ext cx="8429684" cy="21459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n,int k)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分层次的广度优先搜索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memset(visited,0,sizeof(visited));	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queue&lt;int&gt; qu;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定义一个队列（其中结点为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的位置）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visited[n]=1;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qu.push(n);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minstep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最少时间（以分钟为单位）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571472" y="621508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执行用时为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79ms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1260KB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4282" y="142852"/>
            <a:ext cx="8643998" cy="59703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while(!qu.empty())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cnt=qu.size();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求出当前队列中的结点个数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i=0;i&lt;cnt;i++)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int e=qu.front(); qu.pop();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e==k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minstep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找到目标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e1=e+1;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向右步行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e1&gt;=0 &amp;&amp; e1&lt;=100000 &amp;&amp; visited[e1]==0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visited[e1]=1;  	qu.push(e1);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e2=e-1;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向左步行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e2&gt;=0 &amp;&amp; e2&lt;=100000 &amp;&amp; visited[e2]==0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visited[e2]=1;	qu.push(e2);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e3=2*e;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传送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e3&gt;=0 &amp;&amp; e3&lt;=100000 &amp;&amp; visited[e3]==0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visited[e3]=1;	qu.push(e3);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minstep++;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-1;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没有找到返回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357166"/>
            <a:ext cx="485778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6.2.3  </a:t>
            </a:r>
            <a:r>
              <a:rPr lang="zh-CN" altLang="zh-CN" smtClean="0">
                <a:ea typeface="微软雅黑" pitchFamily="34" charset="-122"/>
              </a:rPr>
              <a:t>实战—推箱子（</a:t>
            </a:r>
            <a:r>
              <a:rPr lang="en-US" altLang="zh-CN" smtClean="0">
                <a:ea typeface="微软雅黑" pitchFamily="34" charset="-122"/>
              </a:rPr>
              <a:t>HDU1254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1093849"/>
            <a:ext cx="8143932" cy="27853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：推箱子是一个很经典的游戏，今天玩一个简单版本。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在一个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的房间里有一个箱子和一个搬运工，搬运工的工作就是把箱子推到指定的位置。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注意，搬运工只能推箱子而不能拉箱子，如果箱子被推到一个角上，那么箱子就不能再被移动了，如果箱子被推到一面墙上，那么箱子只能沿着墙移动。现在给定房间的结构、箱子的位置、搬运工的位置和箱子要被推去的位置，请你计算出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搬运工至少要推动箱子多少格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286256"/>
            <a:ext cx="17859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596" y="928670"/>
            <a:ext cx="8143932" cy="27597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：输入的第一行是一个整数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），表示测试用例的数量。然后是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个测试用例，每个测试用例的第一行是两个正整数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），表示房间的大小，然后是一个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列的矩阵，表示房间的布局，其中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代表空的地板，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代表墙，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代表箱子的起始位置，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代表箱子要被推去的位置，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代表搬运工的起始位置。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：对于每个测试用例，输出搬运工最少需要推动箱子多少格才能将箱子推到指定位置，如果不能推到指定位置则输出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000504"/>
            <a:ext cx="17859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500042"/>
            <a:ext cx="3000396" cy="386259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rtlCol="0">
            <a:spAutoFit/>
          </a:bodyPr>
          <a:lstStyle/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输入样例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5 5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0 3 0 0 0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1 0 1 4 0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0 0 1 0 0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1 0 2 0 0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0 0 0 0 0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输出样例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571612"/>
            <a:ext cx="17859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5716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214290"/>
            <a:ext cx="7715304" cy="324457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推箱子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必须在箱子四周找到一个搬运工站立的空方块，然后才能沿着相应的方位推动箱子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假如搬运工站在箱子的上方（该位置之前必须是空方块），或者说搬运工站在箱子的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号相反方位上，并且箱子的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号方位也是空方块，那么搬运工就可以沿着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号方位推动箱子即向下推动箱子。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由于在推箱子过程中搬运工和箱子总是同步移动的，为此设计队列中结点类型如下：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3759611"/>
            <a:ext cx="6500858" cy="181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队中结点的类型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x,y;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搬运工的位置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bx,by;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箱子的位置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step;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推箱子的步数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428604"/>
            <a:ext cx="2714644" cy="465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以方位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为例说明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14348" y="1214422"/>
            <a:ext cx="6914813" cy="3277086"/>
            <a:chOff x="714348" y="1214422"/>
            <a:chExt cx="6914813" cy="3277086"/>
          </a:xfrm>
        </p:grpSpPr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2726821" y="3202423"/>
              <a:ext cx="1397795" cy="2831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箱子的位置</a:t>
              </a: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4109533" y="3068756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e.bx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e.by</a:t>
              </a:r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4109533" y="2102509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prex,prey</a:t>
              </a:r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4109533" y="4003287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nextx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nexty</a:t>
              </a:r>
            </a:p>
          </p:txBody>
        </p:sp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2726821" y="1214422"/>
              <a:ext cx="1488300" cy="5052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是否有不经过箱子的路径</a:t>
              </a:r>
            </a:p>
          </p:txBody>
        </p:sp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714348" y="1294848"/>
              <a:ext cx="1552408" cy="279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搬运工的位置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4914019" y="2732326"/>
              <a:ext cx="2715142" cy="2639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按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号方位相反方向推箱子</a:t>
              </a:r>
            </a:p>
          </p:txBody>
        </p:sp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850105" y="1666395"/>
              <a:ext cx="1285922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e.y</a:t>
              </a:r>
            </a:p>
          </p:txBody>
        </p:sp>
        <p:sp>
          <p:nvSpPr>
            <p:cNvPr id="110597" name="AutoShape 5"/>
            <p:cNvSpPr>
              <a:spLocks noChangeShapeType="1"/>
            </p:cNvSpPr>
            <p:nvPr/>
          </p:nvSpPr>
          <p:spPr bwMode="auto">
            <a:xfrm>
              <a:off x="4822258" y="3556978"/>
              <a:ext cx="1257" cy="4463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4951730" y="3645333"/>
              <a:ext cx="1582576" cy="2639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箱子的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号方位</a:t>
              </a:r>
            </a:p>
          </p:txBody>
        </p:sp>
        <p:sp>
          <p:nvSpPr>
            <p:cNvPr id="110595" name="Freeform 3"/>
            <p:cNvSpPr>
              <a:spLocks/>
            </p:cNvSpPr>
            <p:nvPr/>
          </p:nvSpPr>
          <p:spPr bwMode="auto">
            <a:xfrm>
              <a:off x="2154882" y="1801194"/>
              <a:ext cx="2418488" cy="306979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40" y="56"/>
                </a:cxn>
                <a:cxn ang="0">
                  <a:pos x="355" y="0"/>
                </a:cxn>
                <a:cxn ang="0">
                  <a:pos x="1468" y="38"/>
                </a:cxn>
                <a:cxn ang="0">
                  <a:pos x="1758" y="112"/>
                </a:cxn>
                <a:cxn ang="0">
                  <a:pos x="1842" y="159"/>
                </a:cxn>
                <a:cxn ang="0">
                  <a:pos x="1889" y="215"/>
                </a:cxn>
                <a:cxn ang="0">
                  <a:pos x="1917" y="271"/>
                </a:cxn>
              </a:cxnLst>
              <a:rect l="0" t="0" r="r" b="b"/>
              <a:pathLst>
                <a:path w="1924" h="271">
                  <a:moveTo>
                    <a:pt x="0" y="66"/>
                  </a:moveTo>
                  <a:cubicBezTo>
                    <a:pt x="47" y="63"/>
                    <a:pt x="94" y="62"/>
                    <a:pt x="140" y="56"/>
                  </a:cubicBezTo>
                  <a:cubicBezTo>
                    <a:pt x="212" y="47"/>
                    <a:pt x="284" y="17"/>
                    <a:pt x="355" y="0"/>
                  </a:cubicBezTo>
                  <a:cubicBezTo>
                    <a:pt x="760" y="5"/>
                    <a:pt x="1083" y="10"/>
                    <a:pt x="1468" y="38"/>
                  </a:cubicBezTo>
                  <a:cubicBezTo>
                    <a:pt x="1565" y="61"/>
                    <a:pt x="1660" y="93"/>
                    <a:pt x="1758" y="112"/>
                  </a:cubicBezTo>
                  <a:cubicBezTo>
                    <a:pt x="1786" y="131"/>
                    <a:pt x="1816" y="137"/>
                    <a:pt x="1842" y="159"/>
                  </a:cubicBezTo>
                  <a:cubicBezTo>
                    <a:pt x="1886" y="196"/>
                    <a:pt x="1855" y="175"/>
                    <a:pt x="1889" y="215"/>
                  </a:cubicBezTo>
                  <a:cubicBezTo>
                    <a:pt x="1924" y="256"/>
                    <a:pt x="1917" y="225"/>
                    <a:pt x="1917" y="271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prstDash val="dash"/>
              <a:round/>
              <a:headEnd type="none" w="med" len="med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0594" name="AutoShape 2"/>
            <p:cNvSpPr>
              <a:spLocks noChangeShapeType="1"/>
            </p:cNvSpPr>
            <p:nvPr/>
          </p:nvSpPr>
          <p:spPr bwMode="auto">
            <a:xfrm>
              <a:off x="4822258" y="2590730"/>
              <a:ext cx="1257" cy="4780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1214422"/>
            <a:ext cx="8143932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到达同一个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的方位不同，对应的路径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一定是不同的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为此在推箱子中设计访问标记数组为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visited[MAXN][MAXM][4]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，第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维表示路径中走到当前方块的方位。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20" y="500042"/>
            <a:ext cx="15716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关键问题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928926" y="2928934"/>
            <a:ext cx="1714512" cy="1488353"/>
            <a:chOff x="3143240" y="3869473"/>
            <a:chExt cx="1714512" cy="1488353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714744" y="4369539"/>
              <a:ext cx="571504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143240" y="4369539"/>
              <a:ext cx="571504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人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3571868" y="4500570"/>
              <a:ext cx="288000" cy="214314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3714744" y="3869473"/>
              <a:ext cx="571504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人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714744" y="4869605"/>
              <a:ext cx="571504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人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286248" y="4357694"/>
              <a:ext cx="571504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人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3900483" y="4212570"/>
              <a:ext cx="216000" cy="288000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箭头 26"/>
            <p:cNvSpPr/>
            <p:nvPr/>
          </p:nvSpPr>
          <p:spPr>
            <a:xfrm>
              <a:off x="4143372" y="4500570"/>
              <a:ext cx="288000" cy="214314"/>
            </a:xfrm>
            <a:prstGeom prst="lef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886195" y="4724409"/>
              <a:ext cx="216000" cy="288000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643446"/>
            <a:ext cx="642942" cy="111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428728" y="4988494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为什么迷宫问题中只需要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visited[MAXN][MAXN]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访问标记数组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1472" y="1478453"/>
            <a:ext cx="7929618" cy="152191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求迷宫问题的所有解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应该采用回溯法，不适合采用分支限界法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求迷宫问题的一条最短路径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属于最优解问题，适合采用分支限界法。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24" y="428604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643998" cy="48646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#include&lt;queue&gt;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#include&lt;cstring&gt;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10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队中元素的类型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x,y;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搬运工的位置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bx,by;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箱子的位置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step;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推箱子的步数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dx[]={1,-1,0,0};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方向偏移量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dy[]={0,0,1,-1};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//y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方向偏移量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grid[MAXN][MAXN];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存放地图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n,m;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8643998" cy="30047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xi,int yi,int xe,int ye,int bx,int by)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判断是否有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(xi,yi)-&gt;(xe,ye)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(bx,by)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的路径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	bool visited[MAXN][MAXN];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memset(visited,0,sizeof(visited));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queue&lt;QNode&gt; qu;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QNode p;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p.x=xi; p.y=yi;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visited[xi][yi]=1;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qu.push(p);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0100" y="3595221"/>
            <a:ext cx="6914813" cy="2825113"/>
            <a:chOff x="714348" y="1666395"/>
            <a:chExt cx="6914813" cy="2825113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726821" y="3202423"/>
              <a:ext cx="1397795" cy="2831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箱子的位置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109533" y="3068756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e.bx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e.by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109533" y="2102509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prex,prey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109533" y="4003287"/>
              <a:ext cx="1425450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nextx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nexty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00298" y="1928802"/>
              <a:ext cx="1488300" cy="5052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是否有不经过箱子的路径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714348" y="2220513"/>
              <a:ext cx="1552408" cy="279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搬运工的位置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914019" y="2732326"/>
              <a:ext cx="2715142" cy="2639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按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号方位相反方向推箱子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850105" y="1666395"/>
              <a:ext cx="1285922" cy="4882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32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e.y</a:t>
              </a:r>
            </a:p>
          </p:txBody>
        </p:sp>
        <p:sp>
          <p:nvSpPr>
            <p:cNvPr id="15" name="AutoShape 5"/>
            <p:cNvSpPr>
              <a:spLocks noChangeShapeType="1"/>
            </p:cNvSpPr>
            <p:nvPr/>
          </p:nvSpPr>
          <p:spPr bwMode="auto">
            <a:xfrm>
              <a:off x="4822258" y="3556978"/>
              <a:ext cx="1257" cy="4463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951730" y="3645333"/>
              <a:ext cx="1582576" cy="2639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箱子的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号方位</a:t>
              </a:r>
            </a:p>
          </p:txBody>
        </p:sp>
        <p:sp>
          <p:nvSpPr>
            <p:cNvPr id="17" name="Freeform 3"/>
            <p:cNvSpPr>
              <a:spLocks/>
            </p:cNvSpPr>
            <p:nvPr/>
          </p:nvSpPr>
          <p:spPr bwMode="auto">
            <a:xfrm>
              <a:off x="2154882" y="1801194"/>
              <a:ext cx="2418488" cy="306979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40" y="56"/>
                </a:cxn>
                <a:cxn ang="0">
                  <a:pos x="355" y="0"/>
                </a:cxn>
                <a:cxn ang="0">
                  <a:pos x="1468" y="38"/>
                </a:cxn>
                <a:cxn ang="0">
                  <a:pos x="1758" y="112"/>
                </a:cxn>
                <a:cxn ang="0">
                  <a:pos x="1842" y="159"/>
                </a:cxn>
                <a:cxn ang="0">
                  <a:pos x="1889" y="215"/>
                </a:cxn>
                <a:cxn ang="0">
                  <a:pos x="1917" y="271"/>
                </a:cxn>
              </a:cxnLst>
              <a:rect l="0" t="0" r="r" b="b"/>
              <a:pathLst>
                <a:path w="1924" h="271">
                  <a:moveTo>
                    <a:pt x="0" y="66"/>
                  </a:moveTo>
                  <a:cubicBezTo>
                    <a:pt x="47" y="63"/>
                    <a:pt x="94" y="62"/>
                    <a:pt x="140" y="56"/>
                  </a:cubicBezTo>
                  <a:cubicBezTo>
                    <a:pt x="212" y="47"/>
                    <a:pt x="284" y="17"/>
                    <a:pt x="355" y="0"/>
                  </a:cubicBezTo>
                  <a:cubicBezTo>
                    <a:pt x="760" y="5"/>
                    <a:pt x="1083" y="10"/>
                    <a:pt x="1468" y="38"/>
                  </a:cubicBezTo>
                  <a:cubicBezTo>
                    <a:pt x="1565" y="61"/>
                    <a:pt x="1660" y="93"/>
                    <a:pt x="1758" y="112"/>
                  </a:cubicBezTo>
                  <a:cubicBezTo>
                    <a:pt x="1786" y="131"/>
                    <a:pt x="1816" y="137"/>
                    <a:pt x="1842" y="159"/>
                  </a:cubicBezTo>
                  <a:cubicBezTo>
                    <a:pt x="1886" y="196"/>
                    <a:pt x="1855" y="175"/>
                    <a:pt x="1889" y="215"/>
                  </a:cubicBezTo>
                  <a:cubicBezTo>
                    <a:pt x="1924" y="256"/>
                    <a:pt x="1917" y="225"/>
                    <a:pt x="1917" y="27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8" name="AutoShape 2"/>
            <p:cNvSpPr>
              <a:spLocks noChangeShapeType="1"/>
            </p:cNvSpPr>
            <p:nvPr/>
          </p:nvSpPr>
          <p:spPr bwMode="auto">
            <a:xfrm>
              <a:off x="4822258" y="2590730"/>
              <a:ext cx="1257" cy="4780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77872"/>
            <a:ext cx="8643998" cy="66087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while(!qu.empty())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p=qu.front(); qu.pop();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出队一个元素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 (p.x==xe &amp;&amp; p.y==ye)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(xe,ye)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return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true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di=0;di&lt;4;di++)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QNode np=p;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搬运工沿着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方位走一步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np.x+=dx[di]; np.y+=dy[di];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(np.x&lt;0 || np.x&gt;=n || np.y&lt;0 || np.y&gt;=m)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超界时跳过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(visited[np.x][np.y])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已经访问时跳过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(grid[np.x][np.y]==1)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为墙时跳过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(np.x==bx &amp;&amp; np.y==by)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为箱子位置时跳过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visited[np.x][np.y]=1;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qu.push(np);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500042"/>
            <a:ext cx="8643998" cy="3226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(QNode st)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推箱子算法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bool visited[MAXN][MAXN][4];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memset(visited,0,sizeof(visited));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queue&lt;QNode&gt; qu;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qu.push(st);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(!qu.empty())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QNode e=qu.front(); qu.pop();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if(grid[e.bx][e.by]==3)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找到箱子的目标位置</a:t>
            </a:r>
          </a:p>
          <a:p>
            <a:pPr algn="l" defTabSz="360000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return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e.step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返回找到第一个解即最优解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8858280" cy="66179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di=0;di&lt;4;di++)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搜索四周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int prex=e.bx-dx[di];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的相反方位求箱子前一位置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prey=e.by-dy[di];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nextx=e.bx+dx[di];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的方位求箱子的后一位置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int nexty=e.by+dy[di];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(nextx&lt;0 || nextx&gt;=n || nexty&lt;0 || nexty&gt;=m)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(nextx,nexty)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超界时跳过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(visited[nextx][nexty][di])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(nextx,nexty)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已经访问时跳过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(prex&lt;0 || prex&gt;=n || prey&lt;0 || prey&gt;=m)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(prex,prey)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超界时跳过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(grid[nextx][nexty]==1 || grid[prex][prey]==1)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continue;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两个位置有一个是墙时跳过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if (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(e.x,e.y,prex,prey,e.bx,e.by))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bfsp()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进行路径判断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visited[nextx][nexty][di]=1;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QNode e1;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推箱子一次扩展出结点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e1.bx=nextx; e1.by=nexty; e1.x=e.bx; e1.y=e.by;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e1.step=e.step+1; 	qu.push(e1);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-1;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没有路径的情况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8643998" cy="604445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scanf("%d",&amp;t);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cas=1;cas&lt;=t;++cas)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scanf("%d%d",&amp;n,&amp;m);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QNode st;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//st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存放初始状态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st.step=0;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for(int i=0;i&lt;n;++i)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 j=0;j&lt;m;++j)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scanf("%d",&amp;grid[i][j]);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if(grid[i][j]==4)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搬运工的初始位置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{	st.x=i;	st.y=j;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if(grid[i][j]==2)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箱子的初始位置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{	st.bx=i; st.by=j;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printf("%d\n",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bfsb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(st));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634581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执行用时为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15ms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1740KB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20" y="571480"/>
            <a:ext cx="61436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6.2.4 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实战—腐烂的橘子（</a:t>
            </a:r>
            <a:r>
              <a:rPr lang="en-US" altLang="zh-CN" smtClean="0">
                <a:latin typeface="+mj-lt"/>
                <a:ea typeface="微软雅黑" pitchFamily="34" charset="-122"/>
              </a:rPr>
              <a:t>LeetCode994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1605211"/>
            <a:ext cx="8143932" cy="33239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：给定一个类似迷宫的网格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grid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0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代表空单元格，值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1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代表新鲜橘子，值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2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代表腐烂的橘子。每分钟任何与腐烂的橘子相邻（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个方位）的新鲜橘子都会腐烂，求没有新鲜橘子为止所必须经过的最小分钟数。如果不可能，返回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   	int orangesRotting(vector&lt;vector&lt;int&gt;&gt;&amp; grid)  {   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0" name="图片 99" descr="https://assets.leetcode-cn.com/aliyun-lc-upload/uploads/2019/02/16/orang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07236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681" name="Group 1"/>
          <p:cNvGrpSpPr>
            <a:grpSpLocks/>
          </p:cNvGrpSpPr>
          <p:nvPr/>
        </p:nvGrpSpPr>
        <p:grpSpPr bwMode="auto">
          <a:xfrm>
            <a:off x="928662" y="744520"/>
            <a:ext cx="6572296" cy="198438"/>
            <a:chOff x="1870" y="1930"/>
            <a:chExt cx="7220" cy="200"/>
          </a:xfrm>
        </p:grpSpPr>
        <p:sp>
          <p:nvSpPr>
            <p:cNvPr id="71682" name="Rectangle 2"/>
            <p:cNvSpPr>
              <a:spLocks noChangeArrowheads="1"/>
            </p:cNvSpPr>
            <p:nvPr/>
          </p:nvSpPr>
          <p:spPr bwMode="auto">
            <a:xfrm>
              <a:off x="1870" y="1930"/>
              <a:ext cx="73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分钟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3510" y="1930"/>
              <a:ext cx="73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分钟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5140" y="1930"/>
              <a:ext cx="73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分钟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6710" y="1930"/>
              <a:ext cx="73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分钟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3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8360" y="1930"/>
              <a:ext cx="730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分钟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4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061547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918671"/>
            <a:ext cx="7715304" cy="37247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采用多起点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分层的广度优先遍历的方法。用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表示经过的最小分钟数（初始为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先将所有腐烂橘子进队（可能有多个腐烂橘子），然后一层一层地搜索相邻新鲜橘子，当有相邻新鲜橘子时就将其变为腐烂橘子，此时置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ans++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（表示腐烂一次相邻橘子花费一分钟），并且将这些新腐烂橘子进队。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在这样做完即队列为空时再判断图中是否存在新鲜橘子，若还存在新鲜橘子，则返回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表示不可能腐烂所有橘子，否则返回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表示最少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分钟就可以腐烂所有橘子。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229984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dx[]={0,0,1,-1};                  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水平方向偏移量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dy[]={1,-1,0,0};                  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垂直方向偏移量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QNode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         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队列元素类型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 x,y;                              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记录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位置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QNode(int x1,int y1):x(x1),y(y1) {}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重载构造函数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 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571480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分支限界法设计要点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428736"/>
            <a:ext cx="314327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设计合适的限界函数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14414" y="2357430"/>
            <a:ext cx="4367708" cy="1620332"/>
            <a:chOff x="1295609" y="2725991"/>
            <a:chExt cx="4367708" cy="1620332"/>
          </a:xfrm>
        </p:grpSpPr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761675" y="2808429"/>
              <a:ext cx="761086" cy="2800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活结点</a:t>
              </a:r>
            </a:p>
            <a:p>
              <a:pPr marL="0" marR="0" lvl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8" name="Freeform 22"/>
            <p:cNvSpPr>
              <a:spLocks/>
            </p:cNvSpPr>
            <p:nvPr/>
          </p:nvSpPr>
          <p:spPr bwMode="auto">
            <a:xfrm>
              <a:off x="1548084" y="3068535"/>
              <a:ext cx="753768" cy="899711"/>
            </a:xfrm>
            <a:custGeom>
              <a:avLst/>
              <a:gdLst/>
              <a:ahLst/>
              <a:cxnLst>
                <a:cxn ang="0">
                  <a:pos x="618" y="0"/>
                </a:cxn>
                <a:cxn ang="0">
                  <a:pos x="0" y="633"/>
                </a:cxn>
              </a:cxnLst>
              <a:rect l="0" t="0" r="r" b="b"/>
              <a:pathLst>
                <a:path w="618" h="633">
                  <a:moveTo>
                    <a:pt x="618" y="0"/>
                  </a:moveTo>
                  <a:lnTo>
                    <a:pt x="0" y="63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7" name="Oval 21"/>
            <p:cNvSpPr>
              <a:spLocks noChangeArrowheads="1"/>
            </p:cNvSpPr>
            <p:nvPr/>
          </p:nvSpPr>
          <p:spPr bwMode="auto">
            <a:xfrm>
              <a:off x="1295609" y="3945504"/>
              <a:ext cx="345172" cy="4008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1954241" y="3945504"/>
              <a:ext cx="345172" cy="4008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5" name="Oval 19"/>
            <p:cNvSpPr>
              <a:spLocks noChangeArrowheads="1"/>
            </p:cNvSpPr>
            <p:nvPr/>
          </p:nvSpPr>
          <p:spPr bwMode="auto">
            <a:xfrm>
              <a:off x="3253210" y="3945504"/>
              <a:ext cx="345172" cy="4008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4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4" name="Freeform 18"/>
            <p:cNvSpPr>
              <a:spLocks/>
            </p:cNvSpPr>
            <p:nvPr/>
          </p:nvSpPr>
          <p:spPr bwMode="auto">
            <a:xfrm>
              <a:off x="2159149" y="3162343"/>
              <a:ext cx="221984" cy="780318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0" y="549"/>
                </a:cxn>
              </a:cxnLst>
              <a:rect l="0" t="0" r="r" b="b"/>
              <a:pathLst>
                <a:path w="183" h="549">
                  <a:moveTo>
                    <a:pt x="183" y="0"/>
                  </a:moveTo>
                  <a:lnTo>
                    <a:pt x="0" y="54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3" name="Freeform 17"/>
            <p:cNvSpPr>
              <a:spLocks/>
            </p:cNvSpPr>
            <p:nvPr/>
          </p:nvSpPr>
          <p:spPr bwMode="auto">
            <a:xfrm>
              <a:off x="2605555" y="3094119"/>
              <a:ext cx="750109" cy="8883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24"/>
                </a:cxn>
              </a:cxnLst>
              <a:rect l="0" t="0" r="r" b="b"/>
              <a:pathLst>
                <a:path w="615" h="624">
                  <a:moveTo>
                    <a:pt x="0" y="0"/>
                  </a:moveTo>
                  <a:lnTo>
                    <a:pt x="615" y="6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2594578" y="3941240"/>
              <a:ext cx="345172" cy="4022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1" name="Freeform 15"/>
            <p:cNvSpPr>
              <a:spLocks/>
            </p:cNvSpPr>
            <p:nvPr/>
          </p:nvSpPr>
          <p:spPr bwMode="auto">
            <a:xfrm>
              <a:off x="2528715" y="3166607"/>
              <a:ext cx="212226" cy="776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546"/>
                </a:cxn>
              </a:cxnLst>
              <a:rect l="0" t="0" r="r" b="b"/>
              <a:pathLst>
                <a:path w="174" h="546">
                  <a:moveTo>
                    <a:pt x="0" y="0"/>
                  </a:moveTo>
                  <a:lnTo>
                    <a:pt x="174" y="5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90" name="AutoShape 14"/>
            <p:cNvSpPr>
              <a:spLocks noChangeArrowheads="1"/>
            </p:cNvSpPr>
            <p:nvPr/>
          </p:nvSpPr>
          <p:spPr bwMode="auto">
            <a:xfrm>
              <a:off x="3471535" y="3435242"/>
              <a:ext cx="659852" cy="221730"/>
            </a:xfrm>
            <a:prstGeom prst="rightArrow">
              <a:avLst>
                <a:gd name="adj1" fmla="val 50000"/>
                <a:gd name="adj2" fmla="val 86699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902231" y="2808429"/>
              <a:ext cx="761086" cy="2800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活结点</a:t>
              </a:r>
            </a:p>
            <a:p>
              <a:pPr marL="0" marR="0" lvl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8" name="Oval 12"/>
            <p:cNvSpPr>
              <a:spLocks noChangeArrowheads="1"/>
            </p:cNvSpPr>
            <p:nvPr/>
          </p:nvSpPr>
          <p:spPr bwMode="auto">
            <a:xfrm>
              <a:off x="4131387" y="3945504"/>
              <a:ext cx="345172" cy="40081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7" name="Freeform 11"/>
            <p:cNvSpPr>
              <a:spLocks/>
            </p:cNvSpPr>
            <p:nvPr/>
          </p:nvSpPr>
          <p:spPr bwMode="auto">
            <a:xfrm>
              <a:off x="4337514" y="3162343"/>
              <a:ext cx="221984" cy="780318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0" y="549"/>
                </a:cxn>
              </a:cxnLst>
              <a:rect l="0" t="0" r="r" b="b"/>
              <a:pathLst>
                <a:path w="183" h="549">
                  <a:moveTo>
                    <a:pt x="183" y="0"/>
                  </a:moveTo>
                  <a:lnTo>
                    <a:pt x="0" y="54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6" name="Oval 10"/>
            <p:cNvSpPr>
              <a:spLocks noChangeArrowheads="1"/>
            </p:cNvSpPr>
            <p:nvPr/>
          </p:nvSpPr>
          <p:spPr bwMode="auto">
            <a:xfrm>
              <a:off x="4771724" y="3941240"/>
              <a:ext cx="345172" cy="40224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5" name="Freeform 9"/>
            <p:cNvSpPr>
              <a:spLocks/>
            </p:cNvSpPr>
            <p:nvPr/>
          </p:nvSpPr>
          <p:spPr bwMode="auto">
            <a:xfrm>
              <a:off x="4705861" y="3166607"/>
              <a:ext cx="212226" cy="776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546"/>
                </a:cxn>
              </a:cxnLst>
              <a:rect l="0" t="0" r="r" b="b"/>
              <a:pathLst>
                <a:path w="174" h="546">
                  <a:moveTo>
                    <a:pt x="0" y="0"/>
                  </a:moveTo>
                  <a:lnTo>
                    <a:pt x="174" y="5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4" name="Freeform 8"/>
            <p:cNvSpPr>
              <a:spLocks/>
            </p:cNvSpPr>
            <p:nvPr/>
          </p:nvSpPr>
          <p:spPr bwMode="auto">
            <a:xfrm>
              <a:off x="1928627" y="3413921"/>
              <a:ext cx="10977" cy="21746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53"/>
                </a:cxn>
              </a:cxnLst>
              <a:rect l="0" t="0" r="r" b="b"/>
              <a:pathLst>
                <a:path w="9" h="153">
                  <a:moveTo>
                    <a:pt x="9" y="0"/>
                  </a:moveTo>
                  <a:lnTo>
                    <a:pt x="0" y="15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935946" y="343524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2" name="Freeform 6"/>
            <p:cNvSpPr>
              <a:spLocks/>
            </p:cNvSpPr>
            <p:nvPr/>
          </p:nvSpPr>
          <p:spPr bwMode="auto">
            <a:xfrm>
              <a:off x="1833492" y="3490674"/>
              <a:ext cx="186613" cy="4264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53" y="0"/>
                </a:cxn>
              </a:cxnLst>
              <a:rect l="0" t="0" r="r" b="b"/>
              <a:pathLst>
                <a:path w="153" h="30">
                  <a:moveTo>
                    <a:pt x="0" y="30"/>
                  </a:moveTo>
                  <a:lnTo>
                    <a:pt x="15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1" name="Freeform 5"/>
            <p:cNvSpPr>
              <a:spLocks/>
            </p:cNvSpPr>
            <p:nvPr/>
          </p:nvSpPr>
          <p:spPr bwMode="auto">
            <a:xfrm>
              <a:off x="2928773" y="3388337"/>
              <a:ext cx="12197" cy="2259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59"/>
                </a:cxn>
              </a:cxnLst>
              <a:rect l="0" t="0" r="r" b="b"/>
              <a:pathLst>
                <a:path w="11" h="159">
                  <a:moveTo>
                    <a:pt x="11" y="0"/>
                  </a:moveTo>
                  <a:lnTo>
                    <a:pt x="0" y="1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80" name="Freeform 4"/>
            <p:cNvSpPr>
              <a:spLocks/>
            </p:cNvSpPr>
            <p:nvPr/>
          </p:nvSpPr>
          <p:spPr bwMode="auto">
            <a:xfrm>
              <a:off x="2854372" y="3479303"/>
              <a:ext cx="168317" cy="19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15"/>
                </a:cxn>
              </a:cxnLst>
              <a:rect l="0" t="0" r="r" b="b"/>
              <a:pathLst>
                <a:path w="138" h="15">
                  <a:moveTo>
                    <a:pt x="0" y="0"/>
                  </a:moveTo>
                  <a:lnTo>
                    <a:pt x="138" y="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79" name="Oval 3"/>
            <p:cNvSpPr>
              <a:spLocks noChangeArrowheads="1"/>
            </p:cNvSpPr>
            <p:nvPr/>
          </p:nvSpPr>
          <p:spPr bwMode="auto">
            <a:xfrm>
              <a:off x="4426552" y="2768631"/>
              <a:ext cx="414694" cy="48325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01378" name="Oval 2"/>
            <p:cNvSpPr>
              <a:spLocks noChangeArrowheads="1"/>
            </p:cNvSpPr>
            <p:nvPr/>
          </p:nvSpPr>
          <p:spPr bwMode="auto">
            <a:xfrm>
              <a:off x="2237209" y="2725991"/>
              <a:ext cx="414694" cy="48325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00166" y="4714884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为什么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分支限界法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比回溯法设计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限界函数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更重要？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429132"/>
            <a:ext cx="571504" cy="98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42843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orangesRotting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(vector&lt;vector&lt;int&gt;&gt;&amp; grid)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	int m=grid.size();                 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行数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 n=grid[0].size();         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列数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queue&lt;QNode&gt; qu;    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定义一个队列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for(int i=0;i&lt;m;i++)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 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{	if 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grid[i][j]==2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所有腐烂的橘子进队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qu.push(QNode(i,j));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 ans=0;                          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经过的最小分钟数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53547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	while(!qu.empty())            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队不空循环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	{	bool 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=false;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int cnt=qu.size();      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求队列中元素个数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for(int i=0;i&lt;cnt;i++)             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次处理该层所有元素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{	QNode e=qu.front(); qu.pop();      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出队元素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	for(int di=0;di&lt;4;di++)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四周搜索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	{	int nx=e.x+dx[di];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	int ny=e.y+dy[di];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	if (nx&gt;=0 &amp;&amp; nx&lt;m &amp;&amp; ny&gt;=0 &amp;&amp; ny&lt;n &amp;&amp; grid[nx][ny]==1) 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	{	grid[nx][ny]=2;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新鲜橘子变为腐烂橘子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qu.push(QNode(nx,ny));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腐烂橘子进队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    	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=true;                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表示有新鲜橘子变为腐烂橘子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if 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flag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 ans++;          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有新鲜橘子变为腐烂橘子时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00042"/>
            <a:ext cx="8643998" cy="31462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		for(int i=0;i&lt;m;i++)      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判断是否还存在新鲜橘子</a:t>
            </a:r>
            <a:endParaRPr lang="en-US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    	for(int j=0;j&lt;n;j++)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		{  	if 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grid[i][j]==1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还存在新鲜橘子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 	return -1;              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  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		return ans;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4286256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上述程序提交结果为通过，执行用时为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0ms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，内存消耗为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12.7MB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944142"/>
            <a:ext cx="6072230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上界限界函数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，若从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的分支向下搜索所得到的部分解是（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），则应该满足：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ub(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≥…≥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20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所以根结点的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值应该大于或等于最优解的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值。如果从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结点扩展到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结点，应满足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将所有小于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ub(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的结点剪支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96" y="428604"/>
            <a:ext cx="25717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限界函数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的特性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1229762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假设解向量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），如果目标函数是求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最大值</a:t>
            </a:r>
            <a:endParaRPr lang="zh-CN" altLang="en-US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7358082" y="1955190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358082" y="2910272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358082" y="4955586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>
            <a:stCxn id="31" idx="4"/>
            <a:endCxn id="32" idx="0"/>
          </p:cNvCxnSpPr>
          <p:nvPr/>
        </p:nvCxnSpPr>
        <p:spPr>
          <a:xfrm rot="5400000">
            <a:off x="7254247" y="2633851"/>
            <a:ext cx="55284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4"/>
            <a:endCxn id="39" idx="0"/>
          </p:cNvCxnSpPr>
          <p:nvPr/>
        </p:nvCxnSpPr>
        <p:spPr>
          <a:xfrm rot="5400000">
            <a:off x="7066321" y="3776859"/>
            <a:ext cx="92869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43834" y="2455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7358082" y="4241206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>
            <a:stCxn id="39" idx="4"/>
            <a:endCxn id="33" idx="0"/>
          </p:cNvCxnSpPr>
          <p:nvPr/>
        </p:nvCxnSpPr>
        <p:spPr>
          <a:xfrm rot="5400000">
            <a:off x="7374598" y="4799516"/>
            <a:ext cx="31214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43834" y="3312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5272" y="4598396"/>
            <a:ext cx="50006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流程图: 合并 46"/>
          <p:cNvSpPr/>
          <p:nvPr/>
        </p:nvSpPr>
        <p:spPr>
          <a:xfrm>
            <a:off x="8072462" y="2357430"/>
            <a:ext cx="285752" cy="2928958"/>
          </a:xfrm>
          <a:prstGeom prst="flowChartMerg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001024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ub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944142"/>
            <a:ext cx="6072230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界限界函数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，若从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的分支向下搜索所得到的部分解是（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），则应该满足：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lb(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≤ </a:t>
            </a:r>
            <a:r>
              <a:rPr lang="zh-CN" altLang="zh-CN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…</a:t>
            </a:r>
            <a:r>
              <a:rPr lang="zh-CN" altLang="en-US" sz="20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20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所以根结点的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值应该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于或等于最优解的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值。如果从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结点扩展到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结点，应满足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将所有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大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于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lb(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的结点剪支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7158" y="1229762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假设解向量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），如果目标函数是求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小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值</a:t>
            </a:r>
            <a:endParaRPr lang="zh-CN" altLang="en-US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7358082" y="1955190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358082" y="2910272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358082" y="4955586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>
            <a:stCxn id="31" idx="4"/>
            <a:endCxn id="32" idx="0"/>
          </p:cNvCxnSpPr>
          <p:nvPr/>
        </p:nvCxnSpPr>
        <p:spPr>
          <a:xfrm rot="5400000">
            <a:off x="7254247" y="2633851"/>
            <a:ext cx="55284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4"/>
            <a:endCxn id="39" idx="0"/>
          </p:cNvCxnSpPr>
          <p:nvPr/>
        </p:nvCxnSpPr>
        <p:spPr>
          <a:xfrm rot="5400000">
            <a:off x="7066321" y="3776859"/>
            <a:ext cx="92869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43834" y="2455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7358082" y="4241206"/>
            <a:ext cx="345172" cy="40224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4" name="直接箭头连接符 43"/>
          <p:cNvCxnSpPr>
            <a:stCxn id="39" idx="4"/>
            <a:endCxn id="33" idx="0"/>
          </p:cNvCxnSpPr>
          <p:nvPr/>
        </p:nvCxnSpPr>
        <p:spPr>
          <a:xfrm rot="5400000">
            <a:off x="7374598" y="4799516"/>
            <a:ext cx="31214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43834" y="3312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5272" y="4598396"/>
            <a:ext cx="50006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endParaRPr lang="zh-CN" altLang="en-US" sz="1800" baseline="-25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流程图: 合并 46"/>
          <p:cNvSpPr/>
          <p:nvPr/>
        </p:nvSpPr>
        <p:spPr>
          <a:xfrm rot="10800000">
            <a:off x="8072462" y="2357430"/>
            <a:ext cx="285752" cy="2928958"/>
          </a:xfrm>
          <a:prstGeom prst="flowChartMerg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001024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lb</a:t>
            </a:r>
            <a:endParaRPr lang="zh-CN" altLang="en-US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72" y="500042"/>
            <a:ext cx="257176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zh-CN" sz="2000" smtClean="0">
                <a:latin typeface="微软雅黑" pitchFamily="34" charset="-122"/>
                <a:ea typeface="微软雅黑" pitchFamily="34" charset="-122"/>
              </a:rPr>
              <a:t>组织活结点表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500174"/>
            <a:ext cx="7643866" cy="35481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）队列式分支限界法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活结点表组织成一个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队列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，并按照队列先进先出原则选取下一个结点为扩展结点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与广度优先搜索相同。队列通常采用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queue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容器实现。</a:t>
            </a:r>
          </a:p>
          <a:p>
            <a:pPr algn="l">
              <a:lnSpc>
                <a:spcPts val="2800"/>
              </a:lnSpc>
              <a:spcBef>
                <a:spcPts val="18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）优先队列式分支限界法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活结点表组组成一个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优先队列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，并选取优先级最高的活结点成为当前扩展结点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（跳跃式扩展）。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优先队列通常采用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priority_queue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容器实现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/>
          <p:cNvSpPr>
            <a:spLocks/>
          </p:cNvSpPr>
          <p:nvPr/>
        </p:nvSpPr>
        <p:spPr bwMode="auto">
          <a:xfrm>
            <a:off x="1110220" y="3164879"/>
            <a:ext cx="707180" cy="713331"/>
          </a:xfrm>
          <a:custGeom>
            <a:avLst/>
            <a:gdLst/>
            <a:ahLst/>
            <a:cxnLst>
              <a:cxn ang="0">
                <a:pos x="710" y="0"/>
              </a:cxn>
              <a:cxn ang="0">
                <a:pos x="0" y="847"/>
              </a:cxn>
            </a:cxnLst>
            <a:rect l="0" t="0" r="r" b="b"/>
            <a:pathLst>
              <a:path w="710" h="847">
                <a:moveTo>
                  <a:pt x="710" y="0"/>
                </a:moveTo>
                <a:lnTo>
                  <a:pt x="0" y="84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3209718" y="2249744"/>
            <a:ext cx="169564" cy="1911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40" name="Freeform 10"/>
          <p:cNvSpPr>
            <a:spLocks/>
          </p:cNvSpPr>
          <p:nvPr/>
        </p:nvSpPr>
        <p:spPr bwMode="auto">
          <a:xfrm>
            <a:off x="2619336" y="2122253"/>
            <a:ext cx="1586916" cy="568475"/>
          </a:xfrm>
          <a:custGeom>
            <a:avLst/>
            <a:gdLst/>
            <a:ahLst/>
            <a:cxnLst>
              <a:cxn ang="0">
                <a:pos x="1590" y="0"/>
              </a:cxn>
              <a:cxn ang="0">
                <a:pos x="0" y="675"/>
              </a:cxn>
            </a:cxnLst>
            <a:rect l="0" t="0" r="r" b="b"/>
            <a:pathLst>
              <a:path w="1590" h="675">
                <a:moveTo>
                  <a:pt x="1590" y="0"/>
                </a:moveTo>
                <a:lnTo>
                  <a:pt x="0" y="6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357166"/>
            <a:ext cx="300039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求最优解的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1028626"/>
            <a:ext cx="8072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①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对每个扩展结点保存从根结点到该结点的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径（解向量）。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lang="en-US" altLang="zh-CN" sz="18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492941" y="4533430"/>
            <a:ext cx="169564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7892765" y="3475645"/>
            <a:ext cx="169564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462446" y="3475645"/>
            <a:ext cx="169564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3398331" y="4533430"/>
            <a:ext cx="170561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2119622" y="4533430"/>
            <a:ext cx="169564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640282" y="3350160"/>
            <a:ext cx="169564" cy="1911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279532" y="3372899"/>
            <a:ext cx="169564" cy="1920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5943781" y="2299112"/>
            <a:ext cx="169564" cy="1911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979835" y="1649787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:[0,0,0]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477275" y="2693255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:[1,0,0]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65137" y="3875683"/>
            <a:ext cx="1187943" cy="47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 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:[1,1,0]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172486" y="3875683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:[1,0,0]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62827" y="4974735"/>
            <a:ext cx="1188940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:[1,0,1]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3061199" y="4974735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:[1,0,0]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643553" y="3875683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:[0,1,0]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663077" y="4974735"/>
            <a:ext cx="1187943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[0,1,1]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6717789" y="4974735"/>
            <a:ext cx="1186945" cy="47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:[0,1,0]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662358" y="3875683"/>
            <a:ext cx="1187943" cy="47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:[0,0,0]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685871" y="2824636"/>
            <a:ext cx="1188940" cy="4775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解向量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:[0,0,0]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2014892" y="4358255"/>
            <a:ext cx="568537" cy="613111"/>
          </a:xfrm>
          <a:custGeom>
            <a:avLst/>
            <a:gdLst/>
            <a:ahLst/>
            <a:cxnLst>
              <a:cxn ang="0">
                <a:pos x="570" y="0"/>
              </a:cxn>
              <a:cxn ang="0">
                <a:pos x="0" y="728"/>
              </a:cxn>
            </a:cxnLst>
            <a:rect l="0" t="0" r="r" b="b"/>
            <a:pathLst>
              <a:path w="570" h="728">
                <a:moveTo>
                  <a:pt x="570" y="0"/>
                </a:moveTo>
                <a:lnTo>
                  <a:pt x="0" y="72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5" name="Freeform 15"/>
          <p:cNvSpPr>
            <a:spLocks/>
          </p:cNvSpPr>
          <p:nvPr/>
        </p:nvSpPr>
        <p:spPr bwMode="auto">
          <a:xfrm>
            <a:off x="3039256" y="4345623"/>
            <a:ext cx="591478" cy="62574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" y="743"/>
              </a:cxn>
            </a:cxnLst>
            <a:rect l="0" t="0" r="r" b="b"/>
            <a:pathLst>
              <a:path w="593" h="743">
                <a:moveTo>
                  <a:pt x="0" y="0"/>
                </a:moveTo>
                <a:lnTo>
                  <a:pt x="593" y="74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2344045" y="3177512"/>
            <a:ext cx="538614" cy="7006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" y="832"/>
              </a:cxn>
            </a:cxnLst>
            <a:rect l="0" t="0" r="r" b="b"/>
            <a:pathLst>
              <a:path w="540" h="832">
                <a:moveTo>
                  <a:pt x="0" y="0"/>
                </a:moveTo>
                <a:lnTo>
                  <a:pt x="540" y="83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Freeform 12"/>
          <p:cNvSpPr>
            <a:spLocks/>
          </p:cNvSpPr>
          <p:nvPr/>
        </p:nvSpPr>
        <p:spPr bwMode="auto">
          <a:xfrm>
            <a:off x="5396190" y="4358255"/>
            <a:ext cx="591478" cy="619006"/>
          </a:xfrm>
          <a:custGeom>
            <a:avLst/>
            <a:gdLst/>
            <a:ahLst/>
            <a:cxnLst>
              <a:cxn ang="0">
                <a:pos x="593" y="0"/>
              </a:cxn>
              <a:cxn ang="0">
                <a:pos x="0" y="735"/>
              </a:cxn>
            </a:cxnLst>
            <a:rect l="0" t="0" r="r" b="b"/>
            <a:pathLst>
              <a:path w="593" h="735">
                <a:moveTo>
                  <a:pt x="593" y="0"/>
                </a:moveTo>
                <a:lnTo>
                  <a:pt x="0" y="735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6533264" y="4358255"/>
            <a:ext cx="613421" cy="6004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5" y="713"/>
              </a:cxn>
            </a:cxnLst>
            <a:rect l="0" t="0" r="r" b="b"/>
            <a:pathLst>
              <a:path w="615" h="713">
                <a:moveTo>
                  <a:pt x="0" y="0"/>
                </a:moveTo>
                <a:lnTo>
                  <a:pt x="615" y="71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4992229" y="2128991"/>
            <a:ext cx="1877169" cy="7006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2" y="832"/>
              </a:cxn>
            </a:cxnLst>
            <a:rect l="0" t="0" r="r" b="b"/>
            <a:pathLst>
              <a:path w="1882" h="832">
                <a:moveTo>
                  <a:pt x="0" y="0"/>
                </a:moveTo>
                <a:lnTo>
                  <a:pt x="1882" y="832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6398610" y="3303839"/>
            <a:ext cx="666285" cy="574370"/>
          </a:xfrm>
          <a:custGeom>
            <a:avLst/>
            <a:gdLst/>
            <a:ahLst/>
            <a:cxnLst>
              <a:cxn ang="0">
                <a:pos x="668" y="0"/>
              </a:cxn>
              <a:cxn ang="0">
                <a:pos x="0" y="682"/>
              </a:cxn>
            </a:cxnLst>
            <a:rect l="0" t="0" r="r" b="b"/>
            <a:pathLst>
              <a:path w="668" h="682">
                <a:moveTo>
                  <a:pt x="668" y="0"/>
                </a:moveTo>
                <a:lnTo>
                  <a:pt x="0" y="682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7490799" y="3309735"/>
            <a:ext cx="598460" cy="5625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0" y="668"/>
              </a:cxn>
            </a:cxnLst>
            <a:rect l="0" t="0" r="r" b="b"/>
            <a:pathLst>
              <a:path w="600" h="668">
                <a:moveTo>
                  <a:pt x="0" y="0"/>
                </a:moveTo>
                <a:lnTo>
                  <a:pt x="600" y="66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923260" y="4533430"/>
            <a:ext cx="169564" cy="1903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②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在每个结点中保存搜索路径中的前驱结点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，反推搜索路径（解向量）。       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5330958" y="4219235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7851065" y="3142893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6349056" y="3142893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3014052" y="4219235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964531" y="4219235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249431" y="3016063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1053271" y="3040058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980362" y="1946576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3011957" y="1902014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010154" y="1285860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:0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1357024" y="2347634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:1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214282" y="3550806"/>
            <a:ext cx="1128078" cy="485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 pitchFamily="2" charset="2"/>
              </a:rPr>
              <a:t>:2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2128977" y="3550806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:2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1274277" y="4669140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:5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953301" y="4669140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9: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:5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5547775" y="3550806"/>
            <a:ext cx="1069422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6: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:3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459500" y="4669140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:6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617197" y="4669140"/>
            <a:ext cx="1067327" cy="485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:6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558833" y="3550806"/>
            <a:ext cx="1068374" cy="485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:3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592059" y="2481320"/>
            <a:ext cx="1068374" cy="48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3: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状态值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双亲指针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:1</a:t>
            </a:r>
          </a:p>
          <a:p>
            <a:pPr marL="0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1854551" y="4041845"/>
            <a:ext cx="595985" cy="623867"/>
          </a:xfrm>
          <a:custGeom>
            <a:avLst/>
            <a:gdLst/>
            <a:ahLst/>
            <a:cxnLst>
              <a:cxn ang="0">
                <a:pos x="570" y="0"/>
              </a:cxn>
              <a:cxn ang="0">
                <a:pos x="0" y="728"/>
              </a:cxn>
            </a:cxnLst>
            <a:rect l="0" t="0" r="r" b="b"/>
            <a:pathLst>
              <a:path w="570" h="728">
                <a:moveTo>
                  <a:pt x="570" y="0"/>
                </a:moveTo>
                <a:lnTo>
                  <a:pt x="0" y="72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2930258" y="4028990"/>
            <a:ext cx="621124" cy="6367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93" y="743"/>
              </a:cxn>
            </a:cxnLst>
            <a:rect l="0" t="0" r="r" b="b"/>
            <a:pathLst>
              <a:path w="593" h="743">
                <a:moveTo>
                  <a:pt x="0" y="0"/>
                </a:moveTo>
                <a:lnTo>
                  <a:pt x="593" y="74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Freeform 24"/>
          <p:cNvSpPr>
            <a:spLocks/>
          </p:cNvSpPr>
          <p:nvPr/>
        </p:nvSpPr>
        <p:spPr bwMode="auto">
          <a:xfrm>
            <a:off x="903489" y="2827532"/>
            <a:ext cx="743672" cy="725846"/>
          </a:xfrm>
          <a:custGeom>
            <a:avLst/>
            <a:gdLst/>
            <a:ahLst/>
            <a:cxnLst>
              <a:cxn ang="0">
                <a:pos x="710" y="0"/>
              </a:cxn>
              <a:cxn ang="0">
                <a:pos x="0" y="847"/>
              </a:cxn>
            </a:cxnLst>
            <a:rect l="0" t="0" r="r" b="b"/>
            <a:pathLst>
              <a:path w="710" h="847">
                <a:moveTo>
                  <a:pt x="710" y="0"/>
                </a:moveTo>
                <a:lnTo>
                  <a:pt x="0" y="84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200202" y="2840386"/>
            <a:ext cx="565610" cy="712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0" y="832"/>
              </a:cxn>
            </a:cxnLst>
            <a:rect l="0" t="0" r="r" b="b"/>
            <a:pathLst>
              <a:path w="540" h="832">
                <a:moveTo>
                  <a:pt x="0" y="0"/>
                </a:moveTo>
                <a:lnTo>
                  <a:pt x="540" y="83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Freeform 22"/>
          <p:cNvSpPr>
            <a:spLocks/>
          </p:cNvSpPr>
          <p:nvPr/>
        </p:nvSpPr>
        <p:spPr bwMode="auto">
          <a:xfrm>
            <a:off x="5229358" y="4041845"/>
            <a:ext cx="621124" cy="629866"/>
          </a:xfrm>
          <a:custGeom>
            <a:avLst/>
            <a:gdLst/>
            <a:ahLst/>
            <a:cxnLst>
              <a:cxn ang="0">
                <a:pos x="593" y="0"/>
              </a:cxn>
              <a:cxn ang="0">
                <a:pos x="0" y="735"/>
              </a:cxn>
            </a:cxnLst>
            <a:rect l="0" t="0" r="r" b="b"/>
            <a:pathLst>
              <a:path w="593" h="735">
                <a:moveTo>
                  <a:pt x="593" y="0"/>
                </a:moveTo>
                <a:lnTo>
                  <a:pt x="0" y="73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Freeform 21"/>
          <p:cNvSpPr>
            <a:spLocks/>
          </p:cNvSpPr>
          <p:nvPr/>
        </p:nvSpPr>
        <p:spPr bwMode="auto">
          <a:xfrm>
            <a:off x="6423423" y="4041845"/>
            <a:ext cx="644167" cy="6101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5" y="713"/>
              </a:cxn>
            </a:cxnLst>
            <a:rect l="0" t="0" r="r" b="b"/>
            <a:pathLst>
              <a:path w="615" h="713">
                <a:moveTo>
                  <a:pt x="0" y="0"/>
                </a:moveTo>
                <a:lnTo>
                  <a:pt x="615" y="71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2325893" y="1766615"/>
            <a:ext cx="1829853" cy="585304"/>
          </a:xfrm>
          <a:custGeom>
            <a:avLst/>
            <a:gdLst/>
            <a:ahLst/>
            <a:cxnLst>
              <a:cxn ang="0">
                <a:pos x="1747" y="0"/>
              </a:cxn>
              <a:cxn ang="0">
                <a:pos x="0" y="683"/>
              </a:cxn>
            </a:cxnLst>
            <a:rect l="0" t="0" r="r" b="b"/>
            <a:pathLst>
              <a:path w="1747" h="683">
                <a:moveTo>
                  <a:pt x="1747" y="0"/>
                </a:moveTo>
                <a:lnTo>
                  <a:pt x="0" y="68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4980070" y="1773470"/>
            <a:ext cx="1768055" cy="700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7" y="817"/>
              </a:cxn>
            </a:cxnLst>
            <a:rect l="0" t="0" r="r" b="b"/>
            <a:pathLst>
              <a:path w="1687" h="817">
                <a:moveTo>
                  <a:pt x="0" y="0"/>
                </a:moveTo>
                <a:lnTo>
                  <a:pt x="1687" y="8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6282021" y="2968930"/>
            <a:ext cx="699681" cy="584447"/>
          </a:xfrm>
          <a:custGeom>
            <a:avLst/>
            <a:gdLst/>
            <a:ahLst/>
            <a:cxnLst>
              <a:cxn ang="0">
                <a:pos x="668" y="0"/>
              </a:cxn>
              <a:cxn ang="0">
                <a:pos x="0" y="682"/>
              </a:cxn>
            </a:cxnLst>
            <a:rect l="0" t="0" r="r" b="b"/>
            <a:pathLst>
              <a:path w="668" h="682">
                <a:moveTo>
                  <a:pt x="668" y="0"/>
                </a:moveTo>
                <a:lnTo>
                  <a:pt x="0" y="68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Freeform 17"/>
          <p:cNvSpPr>
            <a:spLocks/>
          </p:cNvSpPr>
          <p:nvPr/>
        </p:nvSpPr>
        <p:spPr bwMode="auto">
          <a:xfrm>
            <a:off x="7428952" y="2974929"/>
            <a:ext cx="628456" cy="57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0" y="668"/>
              </a:cxn>
            </a:cxnLst>
            <a:rect l="0" t="0" r="r" b="b"/>
            <a:pathLst>
              <a:path w="600" h="668">
                <a:moveTo>
                  <a:pt x="0" y="0"/>
                </a:moveTo>
                <a:lnTo>
                  <a:pt x="600" y="66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6832967" y="4219235"/>
            <a:ext cx="178062" cy="1945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6" name="Freeform 11"/>
          <p:cNvSpPr>
            <a:spLocks/>
          </p:cNvSpPr>
          <p:nvPr/>
        </p:nvSpPr>
        <p:spPr bwMode="auto">
          <a:xfrm>
            <a:off x="2342652" y="1773470"/>
            <a:ext cx="1947165" cy="950369"/>
          </a:xfrm>
          <a:custGeom>
            <a:avLst/>
            <a:gdLst/>
            <a:ahLst/>
            <a:cxnLst>
              <a:cxn ang="0">
                <a:pos x="0" y="1109"/>
              </a:cxn>
              <a:cxn ang="0">
                <a:pos x="1859" y="0"/>
              </a:cxn>
            </a:cxnLst>
            <a:rect l="0" t="0" r="r" b="b"/>
            <a:pathLst>
              <a:path w="1859" h="1109">
                <a:moveTo>
                  <a:pt x="0" y="1109"/>
                </a:moveTo>
                <a:cubicBezTo>
                  <a:pt x="0" y="1109"/>
                  <a:pt x="929" y="554"/>
                  <a:pt x="1859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Freeform 10"/>
          <p:cNvSpPr>
            <a:spLocks/>
          </p:cNvSpPr>
          <p:nvPr/>
        </p:nvSpPr>
        <p:spPr bwMode="auto">
          <a:xfrm>
            <a:off x="4884755" y="1773470"/>
            <a:ext cx="1732443" cy="1067773"/>
          </a:xfrm>
          <a:custGeom>
            <a:avLst/>
            <a:gdLst/>
            <a:ahLst/>
            <a:cxnLst>
              <a:cxn ang="0">
                <a:pos x="1654" y="1245"/>
              </a:cxn>
              <a:cxn ang="0">
                <a:pos x="1334" y="1039"/>
              </a:cxn>
              <a:cxn ang="0">
                <a:pos x="0" y="0"/>
              </a:cxn>
            </a:cxnLst>
            <a:rect l="0" t="0" r="r" b="b"/>
            <a:pathLst>
              <a:path w="1654" h="1246">
                <a:moveTo>
                  <a:pt x="1654" y="1245"/>
                </a:moveTo>
                <a:cubicBezTo>
                  <a:pt x="1632" y="1245"/>
                  <a:pt x="1610" y="1246"/>
                  <a:pt x="1334" y="1039"/>
                </a:cubicBezTo>
                <a:cubicBezTo>
                  <a:pt x="1058" y="832"/>
                  <a:pt x="529" y="416"/>
                  <a:pt x="0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210384" y="2841243"/>
            <a:ext cx="500670" cy="1065202"/>
          </a:xfrm>
          <a:custGeom>
            <a:avLst/>
            <a:gdLst/>
            <a:ahLst/>
            <a:cxnLst>
              <a:cxn ang="0">
                <a:pos x="0" y="1243"/>
              </a:cxn>
              <a:cxn ang="0">
                <a:pos x="266" y="579"/>
              </a:cxn>
              <a:cxn ang="0">
                <a:pos x="478" y="0"/>
              </a:cxn>
            </a:cxnLst>
            <a:rect l="0" t="0" r="r" b="b"/>
            <a:pathLst>
              <a:path w="478" h="1243">
                <a:moveTo>
                  <a:pt x="0" y="1243"/>
                </a:moveTo>
                <a:cubicBezTo>
                  <a:pt x="93" y="1014"/>
                  <a:pt x="186" y="786"/>
                  <a:pt x="266" y="579"/>
                </a:cubicBezTo>
                <a:cubicBezTo>
                  <a:pt x="346" y="372"/>
                  <a:pt x="412" y="186"/>
                  <a:pt x="478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325893" y="2841243"/>
            <a:ext cx="686064" cy="953797"/>
          </a:xfrm>
          <a:custGeom>
            <a:avLst/>
            <a:gdLst/>
            <a:ahLst/>
            <a:cxnLst>
              <a:cxn ang="0">
                <a:pos x="655" y="1113"/>
              </a:cxn>
              <a:cxn ang="0">
                <a:pos x="0" y="0"/>
              </a:cxn>
            </a:cxnLst>
            <a:rect l="0" t="0" r="r" b="b"/>
            <a:pathLst>
              <a:path w="655" h="1113">
                <a:moveTo>
                  <a:pt x="655" y="1113"/>
                </a:moveTo>
                <a:cubicBezTo>
                  <a:pt x="655" y="1113"/>
                  <a:pt x="327" y="556"/>
                  <a:pt x="0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2200202" y="4036703"/>
            <a:ext cx="317370" cy="898095"/>
          </a:xfrm>
          <a:custGeom>
            <a:avLst/>
            <a:gdLst/>
            <a:ahLst/>
            <a:cxnLst>
              <a:cxn ang="0">
                <a:pos x="0" y="1048"/>
              </a:cxn>
              <a:cxn ang="0">
                <a:pos x="303" y="0"/>
              </a:cxn>
            </a:cxnLst>
            <a:rect l="0" t="0" r="r" b="b"/>
            <a:pathLst>
              <a:path w="303" h="1048">
                <a:moveTo>
                  <a:pt x="0" y="1048"/>
                </a:moveTo>
                <a:cubicBezTo>
                  <a:pt x="0" y="1048"/>
                  <a:pt x="151" y="524"/>
                  <a:pt x="303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Freeform 6"/>
          <p:cNvSpPr>
            <a:spLocks/>
          </p:cNvSpPr>
          <p:nvPr/>
        </p:nvSpPr>
        <p:spPr bwMode="auto">
          <a:xfrm>
            <a:off x="3093656" y="4058127"/>
            <a:ext cx="785569" cy="876671"/>
          </a:xfrm>
          <a:custGeom>
            <a:avLst/>
            <a:gdLst/>
            <a:ahLst/>
            <a:cxnLst>
              <a:cxn ang="0">
                <a:pos x="750" y="1023"/>
              </a:cxn>
              <a:cxn ang="0">
                <a:pos x="0" y="0"/>
              </a:cxn>
            </a:cxnLst>
            <a:rect l="0" t="0" r="r" b="b"/>
            <a:pathLst>
              <a:path w="750" h="1023">
                <a:moveTo>
                  <a:pt x="750" y="1023"/>
                </a:moveTo>
                <a:cubicBezTo>
                  <a:pt x="750" y="1023"/>
                  <a:pt x="375" y="511"/>
                  <a:pt x="0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5416847" y="4041845"/>
            <a:ext cx="563515" cy="892953"/>
          </a:xfrm>
          <a:custGeom>
            <a:avLst/>
            <a:gdLst/>
            <a:ahLst/>
            <a:cxnLst>
              <a:cxn ang="0">
                <a:pos x="12" y="1042"/>
              </a:cxn>
              <a:cxn ang="0">
                <a:pos x="88" y="728"/>
              </a:cxn>
              <a:cxn ang="0">
                <a:pos x="538" y="0"/>
              </a:cxn>
            </a:cxnLst>
            <a:rect l="0" t="0" r="r" b="b"/>
            <a:pathLst>
              <a:path w="538" h="1042">
                <a:moveTo>
                  <a:pt x="12" y="1042"/>
                </a:moveTo>
                <a:cubicBezTo>
                  <a:pt x="6" y="972"/>
                  <a:pt x="0" y="902"/>
                  <a:pt x="88" y="728"/>
                </a:cubicBezTo>
                <a:cubicBezTo>
                  <a:pt x="176" y="554"/>
                  <a:pt x="357" y="277"/>
                  <a:pt x="538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6282021" y="4058127"/>
            <a:ext cx="466105" cy="953797"/>
          </a:xfrm>
          <a:custGeom>
            <a:avLst/>
            <a:gdLst/>
            <a:ahLst/>
            <a:cxnLst>
              <a:cxn ang="0">
                <a:pos x="445" y="1113"/>
              </a:cxn>
              <a:cxn ang="0">
                <a:pos x="234" y="903"/>
              </a:cxn>
              <a:cxn ang="0">
                <a:pos x="0" y="0"/>
              </a:cxn>
            </a:cxnLst>
            <a:rect l="0" t="0" r="r" b="b"/>
            <a:pathLst>
              <a:path w="445" h="1113">
                <a:moveTo>
                  <a:pt x="445" y="1113"/>
                </a:moveTo>
                <a:cubicBezTo>
                  <a:pt x="376" y="1100"/>
                  <a:pt x="308" y="1088"/>
                  <a:pt x="234" y="903"/>
                </a:cubicBezTo>
                <a:cubicBezTo>
                  <a:pt x="160" y="718"/>
                  <a:pt x="80" y="359"/>
                  <a:pt x="0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Freeform 3"/>
          <p:cNvSpPr>
            <a:spLocks/>
          </p:cNvSpPr>
          <p:nvPr/>
        </p:nvSpPr>
        <p:spPr bwMode="auto">
          <a:xfrm>
            <a:off x="6420281" y="2974929"/>
            <a:ext cx="647309" cy="820111"/>
          </a:xfrm>
          <a:custGeom>
            <a:avLst/>
            <a:gdLst/>
            <a:ahLst/>
            <a:cxnLst>
              <a:cxn ang="0">
                <a:pos x="3" y="957"/>
              </a:cxn>
              <a:cxn ang="0">
                <a:pos x="102" y="617"/>
              </a:cxn>
              <a:cxn ang="0">
                <a:pos x="618" y="0"/>
              </a:cxn>
            </a:cxnLst>
            <a:rect l="0" t="0" r="r" b="b"/>
            <a:pathLst>
              <a:path w="618" h="957">
                <a:moveTo>
                  <a:pt x="3" y="957"/>
                </a:moveTo>
                <a:cubicBezTo>
                  <a:pt x="1" y="867"/>
                  <a:pt x="0" y="777"/>
                  <a:pt x="102" y="617"/>
                </a:cubicBezTo>
                <a:cubicBezTo>
                  <a:pt x="204" y="457"/>
                  <a:pt x="411" y="228"/>
                  <a:pt x="618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7356680" y="2974929"/>
            <a:ext cx="264999" cy="975221"/>
          </a:xfrm>
          <a:custGeom>
            <a:avLst/>
            <a:gdLst/>
            <a:ahLst/>
            <a:cxnLst>
              <a:cxn ang="0">
                <a:pos x="253" y="1087"/>
              </a:cxn>
              <a:cxn ang="0">
                <a:pos x="129" y="957"/>
              </a:cxn>
              <a:cxn ang="0">
                <a:pos x="0" y="0"/>
              </a:cxn>
            </a:cxnLst>
            <a:rect l="0" t="0" r="r" b="b"/>
            <a:pathLst>
              <a:path w="253" h="1138">
                <a:moveTo>
                  <a:pt x="253" y="1087"/>
                </a:moveTo>
                <a:cubicBezTo>
                  <a:pt x="212" y="1112"/>
                  <a:pt x="171" y="1138"/>
                  <a:pt x="129" y="957"/>
                </a:cubicBezTo>
                <a:cubicBezTo>
                  <a:pt x="87" y="776"/>
                  <a:pt x="43" y="388"/>
                  <a:pt x="0" y="0"/>
                </a:cubicBez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 sz="14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/42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3282</Words>
  <Application>Microsoft Office PowerPoint</Application>
  <PresentationFormat>全屏显示(4:3)</PresentationFormat>
  <Paragraphs>552</Paragraphs>
  <Slides>42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2294</cp:revision>
  <dcterms:created xsi:type="dcterms:W3CDTF">2004-03-31T23:50:14Z</dcterms:created>
  <dcterms:modified xsi:type="dcterms:W3CDTF">2022-11-01T02:03:51Z</dcterms:modified>
</cp:coreProperties>
</file>