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75"/>
  </p:notesMasterIdLst>
  <p:handoutMasterIdLst>
    <p:handoutMasterId r:id="rId76"/>
  </p:handoutMasterIdLst>
  <p:sldIdLst>
    <p:sldId id="522" r:id="rId2"/>
    <p:sldId id="747" r:id="rId3"/>
    <p:sldId id="787" r:id="rId4"/>
    <p:sldId id="662" r:id="rId5"/>
    <p:sldId id="886" r:id="rId6"/>
    <p:sldId id="889" r:id="rId7"/>
    <p:sldId id="891" r:id="rId8"/>
    <p:sldId id="887" r:id="rId9"/>
    <p:sldId id="890" r:id="rId10"/>
    <p:sldId id="786" r:id="rId11"/>
    <p:sldId id="936" r:id="rId12"/>
    <p:sldId id="664" r:id="rId13"/>
    <p:sldId id="888" r:id="rId14"/>
    <p:sldId id="666" r:id="rId15"/>
    <p:sldId id="731" r:id="rId16"/>
    <p:sldId id="803" r:id="rId17"/>
    <p:sldId id="788" r:id="rId18"/>
    <p:sldId id="937" r:id="rId19"/>
    <p:sldId id="804" r:id="rId20"/>
    <p:sldId id="892" r:id="rId21"/>
    <p:sldId id="893" r:id="rId22"/>
    <p:sldId id="799" r:id="rId23"/>
    <p:sldId id="790" r:id="rId24"/>
    <p:sldId id="894" r:id="rId25"/>
    <p:sldId id="895" r:id="rId26"/>
    <p:sldId id="802" r:id="rId27"/>
    <p:sldId id="938" r:id="rId28"/>
    <p:sldId id="896" r:id="rId29"/>
    <p:sldId id="792" r:id="rId30"/>
    <p:sldId id="897" r:id="rId31"/>
    <p:sldId id="898" r:id="rId32"/>
    <p:sldId id="899" r:id="rId33"/>
    <p:sldId id="900" r:id="rId34"/>
    <p:sldId id="793" r:id="rId35"/>
    <p:sldId id="901" r:id="rId36"/>
    <p:sldId id="904" r:id="rId37"/>
    <p:sldId id="905" r:id="rId38"/>
    <p:sldId id="906" r:id="rId39"/>
    <p:sldId id="798" r:id="rId40"/>
    <p:sldId id="794" r:id="rId41"/>
    <p:sldId id="908" r:id="rId42"/>
    <p:sldId id="903" r:id="rId43"/>
    <p:sldId id="902" r:id="rId44"/>
    <p:sldId id="909" r:id="rId45"/>
    <p:sldId id="910" r:id="rId46"/>
    <p:sldId id="795" r:id="rId47"/>
    <p:sldId id="911" r:id="rId48"/>
    <p:sldId id="912" r:id="rId49"/>
    <p:sldId id="913" r:id="rId50"/>
    <p:sldId id="914" r:id="rId51"/>
    <p:sldId id="915" r:id="rId52"/>
    <p:sldId id="917" r:id="rId53"/>
    <p:sldId id="918" r:id="rId54"/>
    <p:sldId id="939" r:id="rId55"/>
    <p:sldId id="923" r:id="rId56"/>
    <p:sldId id="924" r:id="rId57"/>
    <p:sldId id="925" r:id="rId58"/>
    <p:sldId id="926" r:id="rId59"/>
    <p:sldId id="796" r:id="rId60"/>
    <p:sldId id="797" r:id="rId61"/>
    <p:sldId id="927" r:id="rId62"/>
    <p:sldId id="805" r:id="rId63"/>
    <p:sldId id="940" r:id="rId64"/>
    <p:sldId id="811" r:id="rId65"/>
    <p:sldId id="839" r:id="rId66"/>
    <p:sldId id="928" r:id="rId67"/>
    <p:sldId id="929" r:id="rId68"/>
    <p:sldId id="930" r:id="rId69"/>
    <p:sldId id="933" r:id="rId70"/>
    <p:sldId id="931" r:id="rId71"/>
    <p:sldId id="932" r:id="rId72"/>
    <p:sldId id="934" r:id="rId73"/>
    <p:sldId id="935" r:id="rId74"/>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FF"/>
    <a:srgbClr val="0000FF"/>
    <a:srgbClr val="FF3300"/>
    <a:srgbClr val="006600"/>
    <a:srgbClr val="FF3399"/>
    <a:srgbClr val="339933"/>
    <a:srgbClr val="000000"/>
    <a:srgbClr val="3333FF"/>
    <a:srgbClr val="6600CC"/>
    <a:srgbClr val="0033CC"/>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84" d="100"/>
          <a:sy n="84" d="100"/>
        </p:scale>
        <p:origin x="-5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52</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smtClean="0"/>
              <a:t>/73</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57422" y="428604"/>
            <a:ext cx="4143404"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  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6</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章   分支限界法</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5" name="TextBox 4">
            <a:hlinkClick r:id="rId3" action="ppaction://hlinksldjump"/>
          </p:cNvPr>
          <p:cNvSpPr txBox="1"/>
          <p:nvPr/>
        </p:nvSpPr>
        <p:spPr>
          <a:xfrm>
            <a:off x="3214678" y="1905648"/>
            <a:ext cx="486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6.1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分支限界法概述</a:t>
            </a:r>
            <a:endParaRPr lang="zh-CN" altLang="en-US" sz="2800" spc="5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9" name="TextBox 8">
            <a:hlinkClick r:id="rId4" action="ppaction://hlinksldjump"/>
          </p:cNvPr>
          <p:cNvSpPr txBox="1"/>
          <p:nvPr/>
        </p:nvSpPr>
        <p:spPr>
          <a:xfrm>
            <a:off x="3214678" y="2824459"/>
            <a:ext cx="486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6.2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广度优先搜索</a:t>
            </a:r>
            <a:endParaRPr lang="zh-CN" altLang="en-US" sz="2800" spc="5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endParaRPr>
          </a:p>
        </p:txBody>
      </p:sp>
      <p:grpSp>
        <p:nvGrpSpPr>
          <p:cNvPr id="16" name="组合 79"/>
          <p:cNvGrpSpPr>
            <a:grpSpLocks/>
          </p:cNvGrpSpPr>
          <p:nvPr/>
        </p:nvGrpSpPr>
        <p:grpSpPr bwMode="auto">
          <a:xfrm>
            <a:off x="714348" y="2357430"/>
            <a:ext cx="2160000" cy="2177998"/>
            <a:chOff x="6379728" y="2488774"/>
            <a:chExt cx="2513016" cy="2533955"/>
          </a:xfrm>
        </p:grpSpPr>
        <p:sp>
          <p:nvSpPr>
            <p:cNvPr id="17"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8"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19" name="文本框 20"/>
          <p:cNvSpPr txBox="1">
            <a:spLocks noChangeArrowheads="1"/>
          </p:cNvSpPr>
          <p:nvPr/>
        </p:nvSpPr>
        <p:spPr bwMode="auto">
          <a:xfrm>
            <a:off x="965870" y="3467207"/>
            <a:ext cx="167871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0" name="文本框 20"/>
          <p:cNvSpPr txBox="1">
            <a:spLocks noChangeArrowheads="1"/>
          </p:cNvSpPr>
          <p:nvPr/>
        </p:nvSpPr>
        <p:spPr bwMode="auto">
          <a:xfrm>
            <a:off x="1109886" y="2787197"/>
            <a:ext cx="141222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5" name="TextBox 14">
            <a:hlinkClick r:id="rId4" action="ppaction://hlinksldjump"/>
          </p:cNvPr>
          <p:cNvSpPr txBox="1"/>
          <p:nvPr/>
        </p:nvSpPr>
        <p:spPr>
          <a:xfrm>
            <a:off x="3143240" y="3763036"/>
            <a:ext cx="486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6.3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队列式分支限界法</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12" name="TextBox 11">
            <a:hlinkClick r:id="rId4" action="ppaction://hlinksldjump"/>
          </p:cNvPr>
          <p:cNvSpPr txBox="1"/>
          <p:nvPr/>
        </p:nvSpPr>
        <p:spPr>
          <a:xfrm>
            <a:off x="3143240" y="4763168"/>
            <a:ext cx="486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6.4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优先队列式分支限界法</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1</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801655"/>
            <a:ext cx="8643998" cy="22701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(int s)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求解算法</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QNode e,e1;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queue&lt;QNode&gt; qu;</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e.vno=s; e.length=0;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建立源点结点</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qu.push(e);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源点结点</a:t>
            </a:r>
            <a:r>
              <a:rPr lang="en-US" altLang="zh-CN" sz="2000" smtClean="0">
                <a:solidFill>
                  <a:srgbClr val="00B0F0"/>
                </a:solidFill>
                <a:latin typeface="Times New Roman" pitchFamily="18" charset="0"/>
                <a:ea typeface="仿宋" pitchFamily="49" charset="-122"/>
                <a:cs typeface="Times New Roman" pitchFamily="18" charset="0"/>
              </a:rPr>
              <a:t>e</a:t>
            </a:r>
            <a:r>
              <a:rPr lang="zh-CN" altLang="zh-CN" sz="2000" smtClean="0">
                <a:solidFill>
                  <a:srgbClr val="00B0F0"/>
                </a:solidFill>
                <a:latin typeface="Times New Roman" pitchFamily="18" charset="0"/>
                <a:ea typeface="仿宋" pitchFamily="49" charset="-122"/>
                <a:cs typeface="Times New Roman" pitchFamily="18" charset="0"/>
              </a:rPr>
              <a:t>进队</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dist[s]=0; 	</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10</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642918"/>
            <a:ext cx="8643998" cy="55018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while(!qu.empty())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队列不空循环</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e=qu.front(); 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出队结点</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u=e.vno;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对应顶点为</a:t>
            </a:r>
            <a:r>
              <a:rPr lang="en-US" altLang="zh-CN" sz="2000" smtClean="0">
                <a:solidFill>
                  <a:srgbClr val="00B0F0"/>
                </a:solidFill>
                <a:latin typeface="Times New Roman" pitchFamily="18" charset="0"/>
                <a:ea typeface="仿宋" pitchFamily="49" charset="-122"/>
                <a:cs typeface="Times New Roman" pitchFamily="18" charset="0"/>
              </a:rPr>
              <a:t>u</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 (int j=0;j&lt;E[e.vno].size();j++)</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int v=E[e.vno][j].vno;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相邻点为</a:t>
            </a:r>
            <a:r>
              <a:rPr lang="en-US" altLang="zh-CN" sz="2000" smtClean="0">
                <a:solidFill>
                  <a:srgbClr val="00B0F0"/>
                </a:solidFill>
                <a:latin typeface="Times New Roman" pitchFamily="18" charset="0"/>
                <a:ea typeface="仿宋" pitchFamily="49" charset="-122"/>
                <a:cs typeface="Times New Roman" pitchFamily="18" charset="0"/>
              </a:rPr>
              <a:t>v</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a:t>
            </a:r>
            <a:r>
              <a:rPr lang="en-US" altLang="zh-CN" sz="2000" smtClean="0">
                <a:solidFill>
                  <a:srgbClr val="FF00FF"/>
                </a:solidFill>
                <a:latin typeface="Times New Roman" pitchFamily="18" charset="0"/>
                <a:ea typeface="仿宋" pitchFamily="49" charset="-122"/>
                <a:cs typeface="Times New Roman" pitchFamily="18" charset="0"/>
              </a:rPr>
              <a:t>dist[u]+E[u][j].wt&lt;dist[v]</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剪支</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边松驰</a:t>
            </a:r>
            <a:r>
              <a:rPr lang="en-US" altLang="zh-CN" sz="2000" smtClean="0">
                <a:solidFill>
                  <a:srgbClr val="00B0F0"/>
                </a:solidFill>
                <a:latin typeface="Times New Roman" pitchFamily="18" charset="0"/>
                <a:ea typeface="仿宋" pitchFamily="49" charset="-122"/>
                <a:cs typeface="Times New Roman" pitchFamily="18" charset="0"/>
              </a:rPr>
              <a:t>)</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a:t>
            </a:r>
            <a:r>
              <a:rPr lang="en-US" altLang="zh-CN" sz="2000" smtClean="0">
                <a:solidFill>
                  <a:srgbClr val="C00000"/>
                </a:solidFill>
                <a:latin typeface="Times New Roman" pitchFamily="18" charset="0"/>
                <a:ea typeface="仿宋" pitchFamily="49" charset="-122"/>
                <a:cs typeface="Times New Roman" pitchFamily="18" charset="0"/>
              </a:rPr>
              <a:t>dist[v]=e.length+E[u][j].wt;</a:t>
            </a:r>
            <a:endParaRPr lang="zh-CN" altLang="zh-CN" sz="2000" smtClean="0">
              <a:solidFill>
                <a:srgbClr val="C0000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pre[v]=e.vno;</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e1.vno=v;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建立相邻点的结点</a:t>
            </a:r>
            <a:r>
              <a:rPr lang="en-US" altLang="zh-CN" sz="2000" smtClean="0">
                <a:solidFill>
                  <a:srgbClr val="00B0F0"/>
                </a:solidFill>
                <a:latin typeface="Times New Roman" pitchFamily="18" charset="0"/>
                <a:ea typeface="仿宋" pitchFamily="49" charset="-122"/>
                <a:cs typeface="Times New Roman" pitchFamily="18" charset="0"/>
              </a:rPr>
              <a:t>e1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e1.length=dist[v];</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qu.push(e1);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结点</a:t>
            </a:r>
            <a:r>
              <a:rPr lang="en-US" altLang="zh-CN" sz="2000" smtClean="0">
                <a:solidFill>
                  <a:srgbClr val="00B0F0"/>
                </a:solidFill>
                <a:latin typeface="Times New Roman" pitchFamily="18" charset="0"/>
                <a:ea typeface="仿宋" pitchFamily="49" charset="-122"/>
                <a:cs typeface="Times New Roman" pitchFamily="18" charset="0"/>
              </a:rPr>
              <a:t>e1</a:t>
            </a:r>
            <a:r>
              <a:rPr lang="zh-CN" altLang="zh-CN" sz="2000" smtClean="0">
                <a:solidFill>
                  <a:srgbClr val="00B0F0"/>
                </a:solidFill>
                <a:latin typeface="Times New Roman" pitchFamily="18" charset="0"/>
                <a:ea typeface="仿宋" pitchFamily="49" charset="-122"/>
                <a:cs typeface="Times New Roman" pitchFamily="18" charset="0"/>
              </a:rPr>
              <a:t>进队</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11</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428596" y="1849248"/>
            <a:ext cx="8358246" cy="288550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在图中搜索路径时需要解决的一个重要问题</a:t>
            </a:r>
            <a:r>
              <a:rPr lang="zh-CN" altLang="en-US" smtClean="0">
                <a:solidFill>
                  <a:srgbClr val="0000FF"/>
                </a:solidFill>
                <a:latin typeface="Times New Roman" pitchFamily="18" charset="0"/>
                <a:ea typeface="仿宋" pitchFamily="49" charset="-122"/>
                <a:cs typeface="Times New Roman" pitchFamily="18" charset="0"/>
              </a:rPr>
              <a:t>：</a:t>
            </a:r>
            <a:r>
              <a:rPr lang="zh-CN" altLang="zh-CN" smtClean="0">
                <a:solidFill>
                  <a:srgbClr val="FF00FF"/>
                </a:solidFill>
                <a:latin typeface="Times New Roman" pitchFamily="18" charset="0"/>
                <a:ea typeface="仿宋" pitchFamily="49" charset="-122"/>
                <a:cs typeface="Times New Roman" pitchFamily="18" charset="0"/>
              </a:rPr>
              <a:t>路径判重</a:t>
            </a:r>
            <a:r>
              <a:rPr lang="zh-CN" altLang="zh-CN" smtClean="0">
                <a:solidFill>
                  <a:srgbClr val="0000FF"/>
                </a:solidFill>
                <a:latin typeface="Times New Roman" pitchFamily="18" charset="0"/>
                <a:ea typeface="仿宋" pitchFamily="49" charset="-122"/>
                <a:cs typeface="Times New Roman" pitchFamily="18" charset="0"/>
              </a:rPr>
              <a:t>，即判断路径上是否出现重复的顶点，因为含重复顶点的路径是没有意义的。</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上述算法没有路径判重，这是由于图中边权值为正整数，对于一条</a:t>
            </a:r>
            <a:r>
              <a:rPr lang="zh-CN" altLang="en-US" smtClean="0">
                <a:solidFill>
                  <a:srgbClr val="0000FF"/>
                </a:solidFill>
                <a:latin typeface="Times New Roman" pitchFamily="18" charset="0"/>
                <a:ea typeface="仿宋" pitchFamily="49" charset="-122"/>
                <a:cs typeface="Times New Roman" pitchFamily="18" charset="0"/>
              </a:rPr>
              <a:t>最短路径</a:t>
            </a:r>
            <a:r>
              <a:rPr lang="en-US" altLang="zh-CN" i="1" smtClean="0">
                <a:solidFill>
                  <a:srgbClr val="0000FF"/>
                </a:solidFill>
                <a:latin typeface="Times New Roman" pitchFamily="18" charset="0"/>
                <a:ea typeface="仿宋" pitchFamily="49" charset="-122"/>
                <a:cs typeface="Times New Roman" pitchFamily="18" charset="0"/>
              </a:rPr>
              <a:t>v</a:t>
            </a:r>
            <a:r>
              <a:rPr lang="en-US" altLang="zh-CN" baseline="-25000" smtClean="0">
                <a:solidFill>
                  <a:srgbClr val="0000FF"/>
                </a:solidFill>
                <a:latin typeface="Times New Roman" pitchFamily="18" charset="0"/>
                <a:ea typeface="仿宋" pitchFamily="49" charset="-122"/>
                <a:cs typeface="Times New Roman" pitchFamily="18" charset="0"/>
              </a:rPr>
              <a:t>0</a:t>
            </a:r>
            <a:r>
              <a:rPr lang="zh-CN" altLang="zh-CN" smtClean="0">
                <a:solidFill>
                  <a:srgbClr val="0000FF"/>
                </a:solidFill>
                <a:latin typeface="Times New Roman" pitchFamily="18" charset="0"/>
                <a:ea typeface="仿宋" pitchFamily="49" charset="-122"/>
                <a:cs typeface="Times New Roman" pitchFamily="18" charset="0"/>
              </a:rPr>
              <a:t>，…，</a:t>
            </a:r>
            <a:r>
              <a:rPr lang="en-US" altLang="zh-CN" i="1" smtClean="0">
                <a:solidFill>
                  <a:srgbClr val="0000FF"/>
                </a:solidFill>
                <a:latin typeface="Times New Roman" pitchFamily="18" charset="0"/>
                <a:ea typeface="仿宋" pitchFamily="49" charset="-122"/>
                <a:cs typeface="Times New Roman" pitchFamily="18" charset="0"/>
              </a:rPr>
              <a:t>v</a:t>
            </a:r>
            <a:r>
              <a:rPr lang="en-US" altLang="zh-CN" i="1" baseline="-25000"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a:t>
            </a:r>
            <a:r>
              <a:rPr lang="en-US" altLang="zh-CN" i="1" smtClean="0">
                <a:solidFill>
                  <a:srgbClr val="0000FF"/>
                </a:solidFill>
                <a:latin typeface="Times New Roman" pitchFamily="18" charset="0"/>
                <a:ea typeface="仿宋" pitchFamily="49" charset="-122"/>
                <a:cs typeface="Times New Roman" pitchFamily="18" charset="0"/>
              </a:rPr>
              <a:t>v</a:t>
            </a:r>
            <a:r>
              <a:rPr lang="en-US" altLang="zh-CN" i="1" baseline="-25000" smtClean="0">
                <a:solidFill>
                  <a:srgbClr val="0000FF"/>
                </a:solidFill>
                <a:latin typeface="Times New Roman" pitchFamily="18" charset="0"/>
                <a:ea typeface="仿宋" pitchFamily="49" charset="-122"/>
                <a:cs typeface="Times New Roman" pitchFamily="18" charset="0"/>
              </a:rPr>
              <a:t>j</a:t>
            </a:r>
            <a:r>
              <a:rPr lang="zh-CN" altLang="zh-CN" smtClean="0">
                <a:solidFill>
                  <a:srgbClr val="0000FF"/>
                </a:solidFill>
                <a:latin typeface="Times New Roman" pitchFamily="18" charset="0"/>
                <a:ea typeface="仿宋" pitchFamily="49" charset="-122"/>
                <a:cs typeface="Times New Roman" pitchFamily="18" charset="0"/>
              </a:rPr>
              <a:t>，通过边</a:t>
            </a:r>
            <a:r>
              <a:rPr lang="zh-CN" altLang="zh-CN" smtClean="0">
                <a:solidFill>
                  <a:srgbClr val="FF0000"/>
                </a:solidFill>
                <a:latin typeface="Times New Roman" pitchFamily="18" charset="0"/>
                <a:ea typeface="仿宋" pitchFamily="49" charset="-122"/>
                <a:cs typeface="Times New Roman" pitchFamily="18" charset="0"/>
              </a:rPr>
              <a:t>松驰操作</a:t>
            </a:r>
            <a:r>
              <a:rPr lang="zh-CN" altLang="zh-CN" smtClean="0">
                <a:solidFill>
                  <a:srgbClr val="0000FF"/>
                </a:solidFill>
                <a:latin typeface="Times New Roman" pitchFamily="18" charset="0"/>
                <a:ea typeface="仿宋" pitchFamily="49" charset="-122"/>
                <a:cs typeface="Times New Roman" pitchFamily="18" charset="0"/>
              </a:rPr>
              <a:t>，一定有</a:t>
            </a:r>
            <a:r>
              <a:rPr lang="en-US" altLang="zh-CN" smtClean="0">
                <a:solidFill>
                  <a:srgbClr val="0000FF"/>
                </a:solidFill>
                <a:latin typeface="Times New Roman" pitchFamily="18" charset="0"/>
                <a:ea typeface="仿宋" pitchFamily="49" charset="-122"/>
                <a:cs typeface="Times New Roman" pitchFamily="18" charset="0"/>
              </a:rPr>
              <a:t>dis[</a:t>
            </a:r>
            <a:r>
              <a:rPr lang="en-US" altLang="zh-CN" i="1" smtClean="0">
                <a:solidFill>
                  <a:srgbClr val="0000FF"/>
                </a:solidFill>
                <a:latin typeface="Times New Roman" pitchFamily="18" charset="0"/>
                <a:ea typeface="仿宋" pitchFamily="49" charset="-122"/>
                <a:cs typeface="Times New Roman" pitchFamily="18" charset="0"/>
              </a:rPr>
              <a:t>v</a:t>
            </a:r>
            <a:r>
              <a:rPr lang="en-US" altLang="zh-CN" i="1" baseline="-25000" smtClean="0">
                <a:solidFill>
                  <a:srgbClr val="0000FF"/>
                </a:solidFill>
                <a:latin typeface="Times New Roman" pitchFamily="18" charset="0"/>
                <a:ea typeface="仿宋" pitchFamily="49" charset="-122"/>
                <a:cs typeface="Times New Roman" pitchFamily="18" charset="0"/>
              </a:rPr>
              <a:t>j</a:t>
            </a:r>
            <a:r>
              <a:rPr lang="en-US" altLang="zh-CN" smtClean="0">
                <a:solidFill>
                  <a:srgbClr val="0000FF"/>
                </a:solidFill>
                <a:latin typeface="Times New Roman" pitchFamily="18" charset="0"/>
                <a:ea typeface="仿宋" pitchFamily="49" charset="-122"/>
                <a:cs typeface="Times New Roman" pitchFamily="18" charset="0"/>
              </a:rPr>
              <a:t>]&gt;dist[</a:t>
            </a:r>
            <a:r>
              <a:rPr lang="en-US" altLang="zh-CN" i="1" smtClean="0">
                <a:solidFill>
                  <a:srgbClr val="0000FF"/>
                </a:solidFill>
                <a:latin typeface="Times New Roman" pitchFamily="18" charset="0"/>
                <a:ea typeface="仿宋" pitchFamily="49" charset="-122"/>
                <a:cs typeface="Times New Roman" pitchFamily="18" charset="0"/>
              </a:rPr>
              <a:t>v</a:t>
            </a:r>
            <a:r>
              <a:rPr lang="en-US" altLang="zh-CN" i="1" baseline="-25000" smtClean="0">
                <a:solidFill>
                  <a:srgbClr val="0000FF"/>
                </a:solidFill>
                <a:latin typeface="Times New Roman" pitchFamily="18" charset="0"/>
                <a:ea typeface="仿宋" pitchFamily="49" charset="-122"/>
                <a:cs typeface="Times New Roman" pitchFamily="18" charset="0"/>
              </a:rPr>
              <a:t>i</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，这样该路径上</a:t>
            </a:r>
            <a:r>
              <a:rPr lang="en-US" altLang="zh-CN" i="1" smtClean="0">
                <a:solidFill>
                  <a:srgbClr val="0000FF"/>
                </a:solidFill>
                <a:latin typeface="Times New Roman" pitchFamily="18" charset="0"/>
                <a:ea typeface="仿宋" pitchFamily="49" charset="-122"/>
                <a:cs typeface="Times New Roman" pitchFamily="18" charset="0"/>
              </a:rPr>
              <a:t>v</a:t>
            </a:r>
            <a:r>
              <a:rPr lang="en-US" altLang="zh-CN" i="1" baseline="-25000" smtClean="0">
                <a:solidFill>
                  <a:srgbClr val="0000FF"/>
                </a:solidFill>
                <a:latin typeface="Times New Roman" pitchFamily="18" charset="0"/>
                <a:ea typeface="仿宋" pitchFamily="49" charset="-122"/>
                <a:cs typeface="Times New Roman" pitchFamily="18" charset="0"/>
              </a:rPr>
              <a:t>j</a:t>
            </a:r>
            <a:r>
              <a:rPr lang="zh-CN" altLang="zh-CN" smtClean="0">
                <a:solidFill>
                  <a:srgbClr val="0000FF"/>
                </a:solidFill>
                <a:latin typeface="Times New Roman" pitchFamily="18" charset="0"/>
                <a:ea typeface="仿宋" pitchFamily="49" charset="-122"/>
                <a:cs typeface="Times New Roman" pitchFamily="18" charset="0"/>
              </a:rPr>
              <a:t>的下一个顶点不可能是</a:t>
            </a:r>
            <a:r>
              <a:rPr lang="en-US" altLang="zh-CN" i="1" smtClean="0">
                <a:solidFill>
                  <a:srgbClr val="0000FF"/>
                </a:solidFill>
                <a:latin typeface="Times New Roman" pitchFamily="18" charset="0"/>
                <a:ea typeface="仿宋" pitchFamily="49" charset="-122"/>
                <a:cs typeface="Times New Roman" pitchFamily="18" charset="0"/>
              </a:rPr>
              <a:t>v</a:t>
            </a:r>
            <a:r>
              <a:rPr lang="en-US" altLang="zh-CN" i="1" baseline="-25000"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，从而保证路径上不会出现重复的顶点。</a:t>
            </a:r>
            <a:endParaRPr lang="en-US" altLang="zh-CN" smtClean="0">
              <a:solidFill>
                <a:srgbClr val="0000FF"/>
              </a:solidFill>
              <a:latin typeface="Times New Roman" pitchFamily="18" charset="0"/>
              <a:ea typeface="仿宋" pitchFamily="49" charset="-122"/>
              <a:cs typeface="Times New Roman" pitchFamily="18" charset="0"/>
            </a:endParaRPr>
          </a:p>
        </p:txBody>
      </p:sp>
      <p:pic>
        <p:nvPicPr>
          <p:cNvPr id="7" name="Picture 2" descr="https://timgsa.baidu.com/timg?image&amp;quality=80&amp;size=b9999_10000&amp;sec=1567602893079&amp;di=774b1d37f212e172ecec739ab7bbbc10&amp;imgtype=0&amp;src=http%3A%2F%2Fimgm.gmw.cn%2Fattachement%2Fgif%2Fsite215%2F20190808%2F4962623135790745324.gif"/>
          <p:cNvPicPr>
            <a:picLocks noChangeAspect="1" noChangeArrowheads="1" noCrop="1"/>
          </p:cNvPicPr>
          <p:nvPr/>
        </p:nvPicPr>
        <p:blipFill>
          <a:blip r:embed="rId3" cstate="print"/>
          <a:srcRect/>
          <a:stretch>
            <a:fillRect/>
          </a:stretch>
        </p:blipFill>
        <p:spPr bwMode="auto">
          <a:xfrm>
            <a:off x="3214678" y="491950"/>
            <a:ext cx="1285884" cy="1285885"/>
          </a:xfrm>
          <a:prstGeom prst="rect">
            <a:avLst/>
          </a:prstGeom>
          <a:noFill/>
        </p:spPr>
      </p:pic>
      <p:sp>
        <p:nvSpPr>
          <p:cNvPr id="8" name="灯片编号占位符 7"/>
          <p:cNvSpPr>
            <a:spLocks noGrp="1"/>
          </p:cNvSpPr>
          <p:nvPr>
            <p:ph type="sldNum" sz="quarter" idx="12"/>
          </p:nvPr>
        </p:nvSpPr>
        <p:spPr/>
        <p:txBody>
          <a:bodyPr/>
          <a:lstStyle/>
          <a:p>
            <a:fld id="{7AF016A1-9F15-429F-9EFD-84004B73C732}" type="slidenum">
              <a:rPr lang="en-US" altLang="zh-CN" smtClean="0"/>
              <a:pPr/>
              <a:t>12</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626" name="Rectangle 6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13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285720" y="500042"/>
            <a:ext cx="3643338"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smtClean="0">
                <a:ea typeface="微软雅黑" pitchFamily="34" charset="-122"/>
              </a:rPr>
              <a:t>6.3.3   0/1</a:t>
            </a:r>
            <a:r>
              <a:rPr lang="zh-CN" altLang="en-US" sz="2800" smtClean="0">
                <a:ea typeface="微软雅黑" pitchFamily="34" charset="-122"/>
              </a:rPr>
              <a:t>背包</a:t>
            </a:r>
            <a:r>
              <a:rPr lang="zh-CN" altLang="zh-CN" sz="2800" smtClean="0">
                <a:ea typeface="微软雅黑" pitchFamily="34" charset="-122"/>
              </a:rPr>
              <a:t>问题</a:t>
            </a:r>
            <a:endParaRPr lang="zh-CN" altLang="zh-CN" sz="2800"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8" name="TextBox 7"/>
          <p:cNvSpPr txBox="1"/>
          <p:nvPr/>
        </p:nvSpPr>
        <p:spPr>
          <a:xfrm>
            <a:off x="357158" y="1357298"/>
            <a:ext cx="8429684" cy="224006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spcBef>
                <a:spcPts val="12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有</a:t>
            </a:r>
            <a:r>
              <a:rPr lang="pt-BR"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个编号为</a:t>
            </a:r>
            <a:r>
              <a:rPr lang="pt-BR" altLang="zh-CN"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n</a:t>
            </a:r>
            <a:r>
              <a:rPr lang="pt-BR"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的物品，重量为</a:t>
            </a:r>
            <a:r>
              <a:rPr lang="pt-BR" altLang="zh-CN" i="1" smtClean="0">
                <a:solidFill>
                  <a:srgbClr val="0000FF"/>
                </a:solidFill>
                <a:latin typeface="Times New Roman" pitchFamily="18" charset="0"/>
                <a:ea typeface="楷体" pitchFamily="49" charset="-122"/>
                <a:cs typeface="Times New Roman" pitchFamily="18" charset="0"/>
              </a:rPr>
              <a:t>w</a:t>
            </a:r>
            <a:r>
              <a:rPr lang="pt-BR"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w</a:t>
            </a:r>
            <a:r>
              <a:rPr lang="pt-BR" altLang="zh-CN" baseline="-25000"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w</a:t>
            </a:r>
            <a:r>
              <a:rPr lang="pt-BR" altLang="zh-CN" baseline="-25000"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w</a:t>
            </a:r>
            <a:r>
              <a:rPr lang="pt-BR" altLang="zh-CN" i="1" baseline="-25000" smtClean="0">
                <a:solidFill>
                  <a:srgbClr val="0000FF"/>
                </a:solidFill>
                <a:latin typeface="Times New Roman" pitchFamily="18" charset="0"/>
                <a:ea typeface="楷体" pitchFamily="49" charset="-122"/>
                <a:cs typeface="Times New Roman" pitchFamily="18" charset="0"/>
              </a:rPr>
              <a:t>n</a:t>
            </a:r>
            <a:r>
              <a:rPr lang="pt-BR" altLang="zh-CN" baseline="-25000" smtClean="0">
                <a:solidFill>
                  <a:srgbClr val="0000FF"/>
                </a:solidFill>
                <a:latin typeface="Times New Roman" pitchFamily="18" charset="0"/>
                <a:ea typeface="楷体" pitchFamily="49" charset="-122"/>
                <a:cs typeface="Times New Roman" pitchFamily="18" charset="0"/>
              </a:rPr>
              <a:t>-1</a:t>
            </a:r>
            <a:r>
              <a:rPr lang="pt-BR" altLang="zh-CN"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，价值为</a:t>
            </a:r>
            <a:r>
              <a:rPr lang="pt-BR" altLang="zh-CN" i="1" smtClean="0">
                <a:solidFill>
                  <a:srgbClr val="0000FF"/>
                </a:solidFill>
                <a:latin typeface="Times New Roman" pitchFamily="18" charset="0"/>
                <a:ea typeface="楷体" pitchFamily="49" charset="-122"/>
                <a:cs typeface="Times New Roman" pitchFamily="18" charset="0"/>
              </a:rPr>
              <a:t>v</a:t>
            </a:r>
            <a:r>
              <a:rPr lang="pt-BR"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v</a:t>
            </a:r>
            <a:r>
              <a:rPr lang="pt-BR" altLang="zh-CN" baseline="-25000"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v</a:t>
            </a:r>
            <a:r>
              <a:rPr lang="pt-BR" altLang="zh-CN" baseline="-25000"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v</a:t>
            </a:r>
            <a:r>
              <a:rPr lang="pt-BR" altLang="zh-CN" i="1" baseline="-25000" smtClean="0">
                <a:solidFill>
                  <a:srgbClr val="0000FF"/>
                </a:solidFill>
                <a:latin typeface="Times New Roman" pitchFamily="18" charset="0"/>
                <a:ea typeface="楷体" pitchFamily="49" charset="-122"/>
                <a:cs typeface="Times New Roman" pitchFamily="18" charset="0"/>
              </a:rPr>
              <a:t>n</a:t>
            </a:r>
            <a:r>
              <a:rPr lang="pt-BR" altLang="zh-CN" baseline="-25000" smtClean="0">
                <a:solidFill>
                  <a:srgbClr val="0000FF"/>
                </a:solidFill>
                <a:latin typeface="Times New Roman" pitchFamily="18" charset="0"/>
                <a:ea typeface="楷体" pitchFamily="49" charset="-122"/>
                <a:cs typeface="Times New Roman" pitchFamily="18" charset="0"/>
              </a:rPr>
              <a:t>-1</a:t>
            </a:r>
            <a:r>
              <a:rPr lang="pt-BR" altLang="zh-CN"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，给定一个容量为</a:t>
            </a:r>
            <a:r>
              <a:rPr lang="pt-BR" altLang="zh-CN" smtClean="0">
                <a:solidFill>
                  <a:srgbClr val="0000FF"/>
                </a:solidFill>
                <a:latin typeface="Times New Roman" pitchFamily="18" charset="0"/>
                <a:ea typeface="楷体" pitchFamily="49" charset="-122"/>
                <a:cs typeface="Times New Roman" pitchFamily="18" charset="0"/>
              </a:rPr>
              <a:t>W</a:t>
            </a:r>
            <a:r>
              <a:rPr lang="zh-CN" altLang="zh-CN" smtClean="0">
                <a:solidFill>
                  <a:srgbClr val="0000FF"/>
                </a:solidFill>
                <a:latin typeface="Times New Roman" pitchFamily="18" charset="0"/>
                <a:ea typeface="楷体" pitchFamily="49" charset="-122"/>
                <a:cs typeface="Times New Roman" pitchFamily="18" charset="0"/>
              </a:rPr>
              <a:t>的背包。</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12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从这些物品中选取全部或者部分物品装入该背包中，每个物品要么选中要么不选中，即物品不能被分割，找到选中物品不仅能够放到背包中而且</a:t>
            </a:r>
            <a:r>
              <a:rPr lang="zh-CN" altLang="zh-CN" smtClean="0">
                <a:solidFill>
                  <a:srgbClr val="FF00FF"/>
                </a:solidFill>
                <a:latin typeface="Times New Roman" pitchFamily="18" charset="0"/>
                <a:ea typeface="楷体" pitchFamily="49" charset="-122"/>
                <a:cs typeface="Times New Roman" pitchFamily="18" charset="0"/>
              </a:rPr>
              <a:t>价值最大</a:t>
            </a:r>
            <a:r>
              <a:rPr lang="zh-CN" altLang="zh-CN" smtClean="0">
                <a:solidFill>
                  <a:srgbClr val="0000FF"/>
                </a:solidFill>
                <a:latin typeface="Times New Roman" pitchFamily="18" charset="0"/>
                <a:ea typeface="楷体" pitchFamily="49" charset="-122"/>
                <a:cs typeface="Times New Roman" pitchFamily="18" charset="0"/>
              </a:rPr>
              <a:t>的方案。</a:t>
            </a:r>
          </a:p>
        </p:txBody>
      </p:sp>
      <p:sp>
        <p:nvSpPr>
          <p:cNvPr id="9" name="TextBox 8"/>
          <p:cNvSpPr txBox="1"/>
          <p:nvPr/>
        </p:nvSpPr>
        <p:spPr>
          <a:xfrm>
            <a:off x="6286512" y="4714884"/>
            <a:ext cx="857256" cy="400110"/>
          </a:xfrm>
          <a:prstGeom prst="rect">
            <a:avLst/>
          </a:prstGeom>
          <a:noFill/>
        </p:spPr>
        <p:txBody>
          <a:bodyPr wrap="square" rtlCol="0">
            <a:spAutoFit/>
          </a:bodyPr>
          <a:lstStyle/>
          <a:p>
            <a:pPr algn="l">
              <a:lnSpc>
                <a:spcPct val="100000"/>
              </a:lnSpc>
              <a:spcBef>
                <a:spcPts val="0"/>
              </a:spcBef>
            </a:pPr>
            <a:r>
              <a:rPr lang="pt-BR" altLang="zh-CN" sz="2000" smtClean="0">
                <a:solidFill>
                  <a:srgbClr val="0000FF"/>
                </a:solidFill>
              </a:rPr>
              <a:t>W=6</a:t>
            </a:r>
            <a:endParaRPr lang="zh-CN" altLang="en-US" sz="2000" smtClean="0">
              <a:solidFill>
                <a:srgbClr val="0000FF"/>
              </a:solidFill>
              <a:latin typeface="Consolas" pitchFamily="49" charset="0"/>
              <a:ea typeface="楷体" pitchFamily="49" charset="-122"/>
              <a:cs typeface="Consolas" pitchFamily="49" charset="0"/>
            </a:endParaRPr>
          </a:p>
        </p:txBody>
      </p:sp>
      <p:graphicFrame>
        <p:nvGraphicFramePr>
          <p:cNvPr id="10" name="表格 9"/>
          <p:cNvGraphicFramePr>
            <a:graphicFrameLocks noGrp="1"/>
          </p:cNvGraphicFramePr>
          <p:nvPr/>
        </p:nvGraphicFramePr>
        <p:xfrm>
          <a:off x="2285984" y="4143380"/>
          <a:ext cx="3786214" cy="1969063"/>
        </p:xfrm>
        <a:graphic>
          <a:graphicData uri="http://schemas.openxmlformats.org/drawingml/2006/table">
            <a:tbl>
              <a:tblPr>
                <a:tableStyleId>{35758FB7-9AC5-4552-8A53-C91805E547FA}</a:tableStyleId>
              </a:tblPr>
              <a:tblGrid>
                <a:gridCol w="1215867"/>
                <a:gridCol w="1244244"/>
                <a:gridCol w="1326103"/>
              </a:tblGrid>
              <a:tr h="445063">
                <a:tc>
                  <a:txBody>
                    <a:bodyPr/>
                    <a:lstStyle/>
                    <a:p>
                      <a:pPr algn="ctr">
                        <a:lnSpc>
                          <a:spcPts val="3000"/>
                        </a:lnSpc>
                        <a:spcAft>
                          <a:spcPts val="0"/>
                        </a:spcAft>
                      </a:pPr>
                      <a:r>
                        <a:rPr lang="zh-CN" sz="2000" b="1" kern="100">
                          <a:solidFill>
                            <a:srgbClr val="FF0000"/>
                          </a:solidFill>
                          <a:latin typeface="Times New Roman" pitchFamily="18" charset="0"/>
                          <a:ea typeface="仿宋" pitchFamily="49" charset="-122"/>
                          <a:cs typeface="Times New Roman" pitchFamily="18" charset="0"/>
                        </a:rPr>
                        <a:t>物品编号</a:t>
                      </a:r>
                    </a:p>
                  </a:txBody>
                  <a:tcPr marL="68580" marR="68580" marT="0" marB="0">
                    <a:solidFill>
                      <a:schemeClr val="accent6">
                        <a:lumMod val="20000"/>
                        <a:lumOff val="80000"/>
                      </a:schemeClr>
                    </a:solidFill>
                  </a:tcPr>
                </a:tc>
                <a:tc>
                  <a:txBody>
                    <a:bodyPr/>
                    <a:lstStyle/>
                    <a:p>
                      <a:pPr algn="ctr">
                        <a:lnSpc>
                          <a:spcPts val="3000"/>
                        </a:lnSpc>
                        <a:spcAft>
                          <a:spcPts val="0"/>
                        </a:spcAft>
                      </a:pPr>
                      <a:r>
                        <a:rPr lang="zh-CN" sz="2000" b="1" kern="100">
                          <a:solidFill>
                            <a:srgbClr val="FF0000"/>
                          </a:solidFill>
                          <a:latin typeface="Times New Roman" pitchFamily="18" charset="0"/>
                          <a:ea typeface="仿宋" pitchFamily="49" charset="-122"/>
                          <a:cs typeface="Times New Roman" pitchFamily="18" charset="0"/>
                        </a:rPr>
                        <a:t>重</a:t>
                      </a:r>
                      <a:r>
                        <a:rPr lang="zh-CN" sz="2000" b="1" kern="100" smtClean="0">
                          <a:solidFill>
                            <a:srgbClr val="FF0000"/>
                          </a:solidFill>
                          <a:latin typeface="Times New Roman" pitchFamily="18" charset="0"/>
                          <a:ea typeface="仿宋" pitchFamily="49" charset="-122"/>
                          <a:cs typeface="Times New Roman" pitchFamily="18" charset="0"/>
                        </a:rPr>
                        <a:t>量</a:t>
                      </a:r>
                      <a:r>
                        <a:rPr lang="en-US" altLang="zh-CN" sz="2000" b="1" kern="100" smtClean="0">
                          <a:solidFill>
                            <a:srgbClr val="FF0000"/>
                          </a:solidFill>
                          <a:latin typeface="Times New Roman" pitchFamily="18" charset="0"/>
                          <a:ea typeface="仿宋" pitchFamily="49" charset="-122"/>
                          <a:cs typeface="Times New Roman" pitchFamily="18" charset="0"/>
                        </a:rPr>
                        <a:t>w</a:t>
                      </a:r>
                      <a:endParaRPr lang="zh-CN" sz="2000" b="1" kern="100">
                        <a:solidFill>
                          <a:srgbClr val="FF0000"/>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zh-CN" sz="2000" b="1" kern="100">
                          <a:solidFill>
                            <a:srgbClr val="FF0000"/>
                          </a:solidFill>
                          <a:latin typeface="Times New Roman" pitchFamily="18" charset="0"/>
                          <a:ea typeface="仿宋" pitchFamily="49" charset="-122"/>
                          <a:cs typeface="Times New Roman" pitchFamily="18" charset="0"/>
                        </a:rPr>
                        <a:t>价</a:t>
                      </a:r>
                      <a:r>
                        <a:rPr lang="zh-CN" sz="2000" b="1" kern="100" smtClean="0">
                          <a:solidFill>
                            <a:srgbClr val="FF0000"/>
                          </a:solidFill>
                          <a:latin typeface="Times New Roman" pitchFamily="18" charset="0"/>
                          <a:ea typeface="仿宋" pitchFamily="49" charset="-122"/>
                          <a:cs typeface="Times New Roman" pitchFamily="18" charset="0"/>
                        </a:rPr>
                        <a:t>值</a:t>
                      </a:r>
                      <a:r>
                        <a:rPr lang="en-US" altLang="zh-CN" sz="2000" b="1" kern="100" smtClean="0">
                          <a:solidFill>
                            <a:srgbClr val="FF0000"/>
                          </a:solidFill>
                          <a:latin typeface="Times New Roman" pitchFamily="18" charset="0"/>
                          <a:ea typeface="仿宋" pitchFamily="49" charset="-122"/>
                          <a:cs typeface="Times New Roman" pitchFamily="18" charset="0"/>
                        </a:rPr>
                        <a:t>v</a:t>
                      </a:r>
                      <a:endParaRPr lang="zh-CN" sz="2000" b="1" kern="100">
                        <a:solidFill>
                          <a:srgbClr val="FF0000"/>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281643">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0</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5</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4</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281643">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1</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3</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4</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281643">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2</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2</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3</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281643">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3</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1</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1</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bl>
          </a:graphicData>
        </a:graphic>
      </p:graphicFrame>
      <p:sp>
        <p:nvSpPr>
          <p:cNvPr id="11" name="灯片编号占位符 10"/>
          <p:cNvSpPr>
            <a:spLocks noGrp="1"/>
          </p:cNvSpPr>
          <p:nvPr>
            <p:ph type="sldNum" sz="quarter" idx="12"/>
          </p:nvPr>
        </p:nvSpPr>
        <p:spPr/>
        <p:txBody>
          <a:bodyPr/>
          <a:lstStyle/>
          <a:p>
            <a:fld id="{7AF016A1-9F15-429F-9EFD-84004B73C732}" type="slidenum">
              <a:rPr lang="en-US" altLang="zh-CN" smtClean="0"/>
              <a:pPr/>
              <a:t>13</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000100" y="500042"/>
            <a:ext cx="7643866" cy="173134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解空间与用回溯法求解的解空间相同，根结点层次</a:t>
            </a:r>
            <a:r>
              <a:rPr lang="en-US" altLang="zh-CN" i="1" smtClean="0">
                <a:solidFill>
                  <a:srgbClr val="0000FF"/>
                </a:solidFill>
                <a:latin typeface="Times New Roman" pitchFamily="18" charset="0"/>
                <a:ea typeface="仿宋" pitchFamily="49" charset="-122"/>
                <a:cs typeface="Times New Roman" pitchFamily="18" charset="0"/>
              </a:rPr>
              <a:t>i</a:t>
            </a:r>
            <a:r>
              <a:rPr lang="en-US" altLang="zh-CN" smtClean="0">
                <a:solidFill>
                  <a:srgbClr val="0000FF"/>
                </a:solidFill>
                <a:latin typeface="Times New Roman" pitchFamily="18" charset="0"/>
                <a:ea typeface="仿宋" pitchFamily="49" charset="-122"/>
                <a:cs typeface="Times New Roman" pitchFamily="18" charset="0"/>
              </a:rPr>
              <a:t>=0</a:t>
            </a:r>
            <a:r>
              <a:rPr lang="zh-CN" altLang="zh-CN" smtClean="0">
                <a:solidFill>
                  <a:srgbClr val="0000FF"/>
                </a:solidFill>
                <a:latin typeface="Times New Roman" pitchFamily="18" charset="0"/>
                <a:ea typeface="仿宋" pitchFamily="49" charset="-122"/>
                <a:cs typeface="Times New Roman" pitchFamily="18" charset="0"/>
              </a:rPr>
              <a:t>，第</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层表示对物品</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的决策，只有选择和不选择两种情况，每次二选一，叶子结点的层次是</a:t>
            </a:r>
            <a:r>
              <a:rPr lang="en-US" altLang="zh-CN" i="1" smtClean="0">
                <a:solidFill>
                  <a:srgbClr val="0000FF"/>
                </a:solidFill>
                <a:latin typeface="Times New Roman" pitchFamily="18" charset="0"/>
                <a:ea typeface="仿宋" pitchFamily="49" charset="-122"/>
                <a:cs typeface="Times New Roman" pitchFamily="18" charset="0"/>
              </a:rPr>
              <a:t>n</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6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用</a:t>
            </a:r>
            <a:r>
              <a:rPr lang="en-US" altLang="zh-CN" i="1" smtClean="0">
                <a:solidFill>
                  <a:srgbClr val="0000FF"/>
                </a:solidFill>
                <a:latin typeface="Times New Roman" pitchFamily="18" charset="0"/>
                <a:ea typeface="仿宋" pitchFamily="49" charset="-122"/>
                <a:cs typeface="Times New Roman" pitchFamily="18" charset="0"/>
              </a:rPr>
              <a:t>x</a:t>
            </a:r>
            <a:r>
              <a:rPr lang="zh-CN" altLang="zh-CN" smtClean="0">
                <a:solidFill>
                  <a:srgbClr val="0000FF"/>
                </a:solidFill>
                <a:latin typeface="Times New Roman" pitchFamily="18" charset="0"/>
                <a:ea typeface="仿宋" pitchFamily="49" charset="-122"/>
                <a:cs typeface="Times New Roman" pitchFamily="18" charset="0"/>
              </a:rPr>
              <a:t>表示解向量</a:t>
            </a:r>
            <a:r>
              <a:rPr lang="zh-CN" altLang="en-US" smtClean="0">
                <a:solidFill>
                  <a:srgbClr val="0000FF"/>
                </a:solidFill>
                <a:latin typeface="Times New Roman" pitchFamily="18" charset="0"/>
                <a:ea typeface="仿宋" pitchFamily="49" charset="-122"/>
                <a:cs typeface="Times New Roman" pitchFamily="18" charset="0"/>
              </a:rPr>
              <a:t>。</a:t>
            </a:r>
          </a:p>
        </p:txBody>
      </p:sp>
      <p:sp>
        <p:nvSpPr>
          <p:cNvPr id="6350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TextBox 21"/>
          <p:cNvSpPr txBox="1"/>
          <p:nvPr/>
        </p:nvSpPr>
        <p:spPr>
          <a:xfrm>
            <a:off x="214282" y="928670"/>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grpSp>
        <p:nvGrpSpPr>
          <p:cNvPr id="23" name="组合 22"/>
          <p:cNvGrpSpPr/>
          <p:nvPr/>
        </p:nvGrpSpPr>
        <p:grpSpPr>
          <a:xfrm>
            <a:off x="2428860" y="2690333"/>
            <a:ext cx="4214842" cy="2381741"/>
            <a:chOff x="2428860" y="2690333"/>
            <a:chExt cx="4214842" cy="2381741"/>
          </a:xfrm>
        </p:grpSpPr>
        <p:sp>
          <p:nvSpPr>
            <p:cNvPr id="63501" name="Rectangle 13"/>
            <p:cNvSpPr>
              <a:spLocks noChangeArrowheads="1"/>
            </p:cNvSpPr>
            <p:nvPr/>
          </p:nvSpPr>
          <p:spPr bwMode="auto">
            <a:xfrm>
              <a:off x="4411071" y="3161800"/>
              <a:ext cx="732433" cy="23860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1" u="none" strike="noStrike" cap="none" normalizeH="0" baseline="0" smtClean="0">
                  <a:ln>
                    <a:noFill/>
                  </a:ln>
                  <a:solidFill>
                    <a:srgbClr val="006600"/>
                  </a:solidFill>
                  <a:effectLst/>
                  <a:ea typeface="仿宋" pitchFamily="49" charset="-122"/>
                  <a:cs typeface="Times New Roman" pitchFamily="18" charset="0"/>
                </a:rPr>
                <a:t>x</a:t>
              </a:r>
              <a:r>
                <a:rPr kumimoji="0" lang="en-US" altLang="zh-CN" sz="2000" i="0" u="none" strike="noStrike" cap="none" normalizeH="0" baseline="0" smtClean="0">
                  <a:ln>
                    <a:noFill/>
                  </a:ln>
                  <a:solidFill>
                    <a:srgbClr val="006600"/>
                  </a:solidFill>
                  <a:effectLst/>
                  <a:ea typeface="仿宋" pitchFamily="49" charset="-122"/>
                  <a:cs typeface="Times New Roman" pitchFamily="18" charset="0"/>
                </a:rPr>
                <a:t>[</a:t>
              </a:r>
              <a:r>
                <a:rPr kumimoji="0" lang="en-US" altLang="zh-CN" sz="2000" i="1" u="none" strike="noStrike" cap="none" normalizeH="0" baseline="0" smtClean="0">
                  <a:ln>
                    <a:noFill/>
                  </a:ln>
                  <a:solidFill>
                    <a:srgbClr val="006600"/>
                  </a:solidFill>
                  <a:effectLst/>
                  <a:ea typeface="仿宋" pitchFamily="49" charset="-122"/>
                  <a:cs typeface="Times New Roman" pitchFamily="18" charset="0"/>
                </a:rPr>
                <a:t>i</a:t>
              </a:r>
              <a:r>
                <a:rPr kumimoji="0" lang="en-US" altLang="zh-CN" sz="2000" i="0" u="none" strike="noStrike" cap="none" normalizeH="0" baseline="0" smtClean="0">
                  <a:ln>
                    <a:noFill/>
                  </a:ln>
                  <a:solidFill>
                    <a:srgbClr val="006600"/>
                  </a:solidFill>
                  <a:effectLst/>
                  <a:ea typeface="仿宋" pitchFamily="49" charset="-122"/>
                  <a:cs typeface="Times New Roman" pitchFamily="18" charset="0"/>
                </a:rPr>
                <a:t>]=0</a:t>
              </a:r>
            </a:p>
          </p:txBody>
        </p:sp>
        <p:sp>
          <p:nvSpPr>
            <p:cNvPr id="63500" name="Rectangle 12"/>
            <p:cNvSpPr>
              <a:spLocks noChangeArrowheads="1"/>
            </p:cNvSpPr>
            <p:nvPr/>
          </p:nvSpPr>
          <p:spPr bwMode="auto">
            <a:xfrm>
              <a:off x="2714612" y="3161800"/>
              <a:ext cx="732433" cy="23860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1" u="none" strike="noStrike" cap="none" normalizeH="0" baseline="0" smtClean="0">
                  <a:ln>
                    <a:noFill/>
                  </a:ln>
                  <a:solidFill>
                    <a:srgbClr val="006600"/>
                  </a:solidFill>
                  <a:effectLst/>
                  <a:ea typeface="仿宋" pitchFamily="49" charset="-122"/>
                  <a:cs typeface="Times New Roman" pitchFamily="18" charset="0"/>
                </a:rPr>
                <a:t>x</a:t>
              </a:r>
              <a:r>
                <a:rPr kumimoji="0" lang="en-US" altLang="zh-CN" sz="2000" i="0" u="none" strike="noStrike" cap="none" normalizeH="0" baseline="0" smtClean="0">
                  <a:ln>
                    <a:noFill/>
                  </a:ln>
                  <a:solidFill>
                    <a:srgbClr val="006600"/>
                  </a:solidFill>
                  <a:effectLst/>
                  <a:ea typeface="仿宋" pitchFamily="49" charset="-122"/>
                  <a:cs typeface="Times New Roman" pitchFamily="18" charset="0"/>
                </a:rPr>
                <a:t>[</a:t>
              </a:r>
              <a:r>
                <a:rPr kumimoji="0" lang="en-US" altLang="zh-CN" sz="2000" i="1" u="none" strike="noStrike" cap="none" normalizeH="0" baseline="0" smtClean="0">
                  <a:ln>
                    <a:noFill/>
                  </a:ln>
                  <a:solidFill>
                    <a:srgbClr val="006600"/>
                  </a:solidFill>
                  <a:effectLst/>
                  <a:ea typeface="仿宋" pitchFamily="49" charset="-122"/>
                  <a:cs typeface="Times New Roman" pitchFamily="18" charset="0"/>
                </a:rPr>
                <a:t>i</a:t>
              </a:r>
              <a:r>
                <a:rPr kumimoji="0" lang="en-US" altLang="zh-CN" sz="2000" i="0" u="none" strike="noStrike" cap="none" normalizeH="0" baseline="0" smtClean="0">
                  <a:ln>
                    <a:noFill/>
                  </a:ln>
                  <a:solidFill>
                    <a:srgbClr val="006600"/>
                  </a:solidFill>
                  <a:effectLst/>
                  <a:ea typeface="仿宋" pitchFamily="49" charset="-122"/>
                  <a:cs typeface="Times New Roman" pitchFamily="18" charset="0"/>
                </a:rPr>
                <a:t>]=1</a:t>
              </a:r>
            </a:p>
          </p:txBody>
        </p:sp>
        <p:sp>
          <p:nvSpPr>
            <p:cNvPr id="63499" name="Oval 11"/>
            <p:cNvSpPr>
              <a:spLocks noChangeArrowheads="1"/>
            </p:cNvSpPr>
            <p:nvPr/>
          </p:nvSpPr>
          <p:spPr bwMode="auto">
            <a:xfrm>
              <a:off x="3778974" y="2699510"/>
              <a:ext cx="390325" cy="38887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63498" name="Rectangle 10"/>
            <p:cNvSpPr>
              <a:spLocks noChangeArrowheads="1"/>
            </p:cNvSpPr>
            <p:nvPr/>
          </p:nvSpPr>
          <p:spPr bwMode="auto">
            <a:xfrm>
              <a:off x="5540461" y="2690333"/>
              <a:ext cx="1103241" cy="23860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第</a:t>
              </a:r>
              <a:r>
                <a:rPr kumimoji="0" lang="en-US" altLang="zh-CN" sz="2000" b="0" i="1" u="none" strike="noStrike" cap="none" normalizeH="0" baseline="0" smtClean="0">
                  <a:ln>
                    <a:noFill/>
                  </a:ln>
                  <a:solidFill>
                    <a:srgbClr val="0000FF"/>
                  </a:solidFill>
                  <a:effectLst/>
                  <a:ea typeface="仿宋" pitchFamily="49" charset="-122"/>
                  <a:cs typeface="Times New Roman" pitchFamily="18" charset="0"/>
                </a:rPr>
                <a:t>i</a:t>
              </a:r>
              <a:r>
                <a:rPr kumimoji="0" lang="zh-CN" altLang="en-US" sz="2000" b="0" smtClean="0">
                  <a:solidFill>
                    <a:srgbClr val="0000FF"/>
                  </a:solidFill>
                  <a:ea typeface="仿宋" pitchFamily="49" charset="-122"/>
                  <a:cs typeface="Times New Roman" pitchFamily="18" charset="0"/>
                </a:rPr>
                <a:t>层</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结点</a:t>
              </a:r>
            </a:p>
          </p:txBody>
        </p:sp>
        <p:sp>
          <p:nvSpPr>
            <p:cNvPr id="63497" name="Oval 9"/>
            <p:cNvSpPr>
              <a:spLocks noChangeArrowheads="1"/>
            </p:cNvSpPr>
            <p:nvPr/>
          </p:nvSpPr>
          <p:spPr bwMode="auto">
            <a:xfrm>
              <a:off x="2967328" y="3708977"/>
              <a:ext cx="390325" cy="3877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63496" name="Oval 8"/>
            <p:cNvSpPr>
              <a:spLocks noChangeArrowheads="1"/>
            </p:cNvSpPr>
            <p:nvPr/>
          </p:nvSpPr>
          <p:spPr bwMode="auto">
            <a:xfrm>
              <a:off x="4473522" y="3708977"/>
              <a:ext cx="390325" cy="3877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63495" name="AutoShape 7"/>
            <p:cNvSpPr>
              <a:spLocks noChangeShapeType="1"/>
            </p:cNvSpPr>
            <p:nvPr/>
          </p:nvSpPr>
          <p:spPr bwMode="auto">
            <a:xfrm flipH="1">
              <a:off x="3162490" y="3031028"/>
              <a:ext cx="673884" cy="677949"/>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63494" name="AutoShape 6"/>
            <p:cNvSpPr>
              <a:spLocks noChangeShapeType="1"/>
            </p:cNvSpPr>
            <p:nvPr/>
          </p:nvSpPr>
          <p:spPr bwMode="auto">
            <a:xfrm>
              <a:off x="4111898" y="3031028"/>
              <a:ext cx="556787" cy="677949"/>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63493" name="Rectangle 5"/>
            <p:cNvSpPr>
              <a:spLocks noChangeArrowheads="1"/>
            </p:cNvSpPr>
            <p:nvPr/>
          </p:nvSpPr>
          <p:spPr bwMode="auto">
            <a:xfrm>
              <a:off x="2428860" y="4476283"/>
              <a:ext cx="1357322" cy="52435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ea typeface="仿宋" pitchFamily="49" charset="-122"/>
                  <a:cs typeface="Times New Roman" pitchFamily="18" charset="0"/>
                </a:rPr>
                <a:t>选择物品</a:t>
              </a:r>
              <a:r>
                <a:rPr kumimoji="0" lang="en-US" altLang="zh-CN" sz="2000" i="1" u="none" strike="noStrike" cap="none" normalizeH="0" baseline="0" smtClean="0">
                  <a:ln>
                    <a:noFill/>
                  </a:ln>
                  <a:solidFill>
                    <a:srgbClr val="0000FF"/>
                  </a:solidFill>
                  <a:effectLst/>
                  <a:ea typeface="仿宋" pitchFamily="49" charset="-122"/>
                  <a:cs typeface="Times New Roman" pitchFamily="18" charset="0"/>
                </a:rPr>
                <a:t>i</a:t>
              </a:r>
              <a:r>
                <a:rPr kumimoji="0" lang="zh-CN" altLang="en-US" sz="2000" i="0" u="none" strike="noStrike" cap="none" normalizeH="0" baseline="0" smtClean="0">
                  <a:ln>
                    <a:noFill/>
                  </a:ln>
                  <a:solidFill>
                    <a:srgbClr val="0000FF"/>
                  </a:solidFill>
                  <a:effectLst/>
                  <a:ea typeface="仿宋" pitchFamily="49" charset="-122"/>
                  <a:cs typeface="Times New Roman" pitchFamily="18" charset="0"/>
                </a:rPr>
                <a:t>的子结点</a:t>
              </a:r>
              <a:r>
                <a:rPr kumimoji="0" lang="en-US" altLang="zh-CN" sz="2000" i="0" u="none" strike="noStrike" cap="none" normalizeH="0" baseline="0" smtClean="0">
                  <a:ln>
                    <a:noFill/>
                  </a:ln>
                  <a:solidFill>
                    <a:srgbClr val="0000FF"/>
                  </a:solidFill>
                  <a:effectLst/>
                  <a:ea typeface="仿宋" pitchFamily="49" charset="-122"/>
                  <a:cs typeface="Times New Roman" pitchFamily="18" charset="0"/>
                </a:rPr>
                <a:t>e1</a:t>
              </a:r>
            </a:p>
          </p:txBody>
        </p:sp>
        <p:sp>
          <p:nvSpPr>
            <p:cNvPr id="63492" name="Rectangle 4"/>
            <p:cNvSpPr>
              <a:spLocks noChangeArrowheads="1"/>
            </p:cNvSpPr>
            <p:nvPr/>
          </p:nvSpPr>
          <p:spPr bwMode="auto">
            <a:xfrm>
              <a:off x="4143372" y="4476283"/>
              <a:ext cx="1449799" cy="59579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ea typeface="仿宋" pitchFamily="49" charset="-122"/>
                  <a:cs typeface="Times New Roman" pitchFamily="18" charset="0"/>
                </a:rPr>
                <a:t>不选择物品</a:t>
              </a:r>
              <a:r>
                <a:rPr kumimoji="0" lang="en-US" altLang="zh-CN" sz="2000" i="1" u="none" strike="noStrike" cap="none" normalizeH="0" baseline="0" smtClean="0">
                  <a:ln>
                    <a:noFill/>
                  </a:ln>
                  <a:solidFill>
                    <a:srgbClr val="0000FF"/>
                  </a:solidFill>
                  <a:effectLst/>
                  <a:ea typeface="仿宋" pitchFamily="49" charset="-122"/>
                  <a:cs typeface="Times New Roman" pitchFamily="18" charset="0"/>
                </a:rPr>
                <a:t>i</a:t>
              </a:r>
              <a:r>
                <a:rPr kumimoji="0" lang="zh-CN" altLang="en-US" sz="2000" i="0" u="none" strike="noStrike" cap="none" normalizeH="0" baseline="0" smtClean="0">
                  <a:ln>
                    <a:noFill/>
                  </a:ln>
                  <a:solidFill>
                    <a:srgbClr val="0000FF"/>
                  </a:solidFill>
                  <a:effectLst/>
                  <a:ea typeface="仿宋" pitchFamily="49" charset="-122"/>
                  <a:cs typeface="Times New Roman" pitchFamily="18" charset="0"/>
                </a:rPr>
                <a:t>的子结点</a:t>
              </a:r>
              <a:r>
                <a:rPr kumimoji="0" lang="en-US" altLang="zh-CN" sz="2000" i="0" u="none" strike="noStrike" cap="none" normalizeH="0" baseline="0" smtClean="0">
                  <a:ln>
                    <a:noFill/>
                  </a:ln>
                  <a:solidFill>
                    <a:srgbClr val="0000FF"/>
                  </a:solidFill>
                  <a:effectLst/>
                  <a:ea typeface="仿宋" pitchFamily="49" charset="-122"/>
                  <a:cs typeface="Times New Roman" pitchFamily="18" charset="0"/>
                </a:rPr>
                <a:t>e2</a:t>
              </a:r>
            </a:p>
          </p:txBody>
        </p:sp>
        <p:sp>
          <p:nvSpPr>
            <p:cNvPr id="63491" name="AutoShape 3"/>
            <p:cNvSpPr>
              <a:spLocks noChangeShapeType="1"/>
            </p:cNvSpPr>
            <p:nvPr/>
          </p:nvSpPr>
          <p:spPr bwMode="auto">
            <a:xfrm flipV="1">
              <a:off x="3161342" y="4096704"/>
              <a:ext cx="1148" cy="324635"/>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63490" name="AutoShape 2"/>
            <p:cNvSpPr>
              <a:spLocks noChangeShapeType="1"/>
            </p:cNvSpPr>
            <p:nvPr/>
          </p:nvSpPr>
          <p:spPr bwMode="auto">
            <a:xfrm flipV="1">
              <a:off x="4667536" y="4096704"/>
              <a:ext cx="1148" cy="324635"/>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cxnSp>
          <p:nvCxnSpPr>
            <p:cNvPr id="21" name="直接连接符 20"/>
            <p:cNvCxnSpPr/>
            <p:nvPr/>
          </p:nvCxnSpPr>
          <p:spPr>
            <a:xfrm>
              <a:off x="4357686" y="2857496"/>
              <a:ext cx="1071570" cy="0"/>
            </a:xfrm>
            <a:prstGeom prst="line">
              <a:avLst/>
            </a:prstGeom>
            <a:ln w="19050">
              <a:prstDash val="dash"/>
              <a:tailEnd type="none"/>
            </a:ln>
          </p:spPr>
          <p:style>
            <a:lnRef idx="2">
              <a:schemeClr val="dk1"/>
            </a:lnRef>
            <a:fillRef idx="0">
              <a:schemeClr val="dk1"/>
            </a:fillRef>
            <a:effectRef idx="1">
              <a:schemeClr val="dk1"/>
            </a:effectRef>
            <a:fontRef idx="minor">
              <a:schemeClr val="tx1"/>
            </a:fontRef>
          </p:style>
        </p:cxnSp>
      </p:grpSp>
      <p:sp>
        <p:nvSpPr>
          <p:cNvPr id="24" name="灯片编号占位符 23"/>
          <p:cNvSpPr>
            <a:spLocks noGrp="1"/>
          </p:cNvSpPr>
          <p:nvPr>
            <p:ph type="sldNum" sz="quarter" idx="12"/>
          </p:nvPr>
        </p:nvSpPr>
        <p:spPr/>
        <p:txBody>
          <a:bodyPr/>
          <a:lstStyle/>
          <a:p>
            <a:fld id="{7AF016A1-9F15-429F-9EFD-84004B73C732}" type="slidenum">
              <a:rPr lang="en-US" altLang="zh-CN" smtClean="0"/>
              <a:pPr/>
              <a:t>14</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42910" y="500042"/>
            <a:ext cx="8001056" cy="810478"/>
          </a:xfrm>
          <a:prstGeom prst="rect">
            <a:avLst/>
          </a:prstGeom>
          <a:noFill/>
        </p:spPr>
        <p:txBody>
          <a:bodyPr wrap="square" rtlCol="0">
            <a:spAutoFit/>
          </a:bodyPr>
          <a:lstStyle/>
          <a:p>
            <a:pPr algn="l">
              <a:lnSpc>
                <a:spcPts val="2800"/>
              </a:lnSpc>
              <a:spcBef>
                <a:spcPts val="0"/>
              </a:spcBef>
            </a:pPr>
            <a:r>
              <a:rPr lang="zh-CN" altLang="zh-CN" smtClean="0">
                <a:solidFill>
                  <a:srgbClr val="0000FF"/>
                </a:solidFill>
                <a:ea typeface="仿宋" pitchFamily="49" charset="-122"/>
                <a:cs typeface="Times New Roman" pitchFamily="18" charset="0"/>
              </a:rPr>
              <a:t>另外用</a:t>
            </a:r>
            <a:r>
              <a:rPr lang="en-US" altLang="zh-CN" smtClean="0">
                <a:solidFill>
                  <a:srgbClr val="0000FF"/>
                </a:solidFill>
                <a:ea typeface="仿宋" pitchFamily="49" charset="-122"/>
                <a:cs typeface="Times New Roman" pitchFamily="18" charset="0"/>
              </a:rPr>
              <a:t>bestx</a:t>
            </a:r>
            <a:r>
              <a:rPr lang="zh-CN" altLang="zh-CN" smtClean="0">
                <a:solidFill>
                  <a:srgbClr val="0000FF"/>
                </a:solidFill>
                <a:ea typeface="仿宋" pitchFamily="49" charset="-122"/>
                <a:cs typeface="Times New Roman" pitchFamily="18" charset="0"/>
              </a:rPr>
              <a:t>和</a:t>
            </a:r>
            <a:r>
              <a:rPr lang="en-US" altLang="zh-CN" smtClean="0">
                <a:solidFill>
                  <a:srgbClr val="0000FF"/>
                </a:solidFill>
                <a:ea typeface="仿宋" pitchFamily="49" charset="-122"/>
                <a:cs typeface="Times New Roman" pitchFamily="18" charset="0"/>
              </a:rPr>
              <a:t>bestv</a:t>
            </a:r>
            <a:r>
              <a:rPr lang="zh-CN" altLang="zh-CN" smtClean="0">
                <a:solidFill>
                  <a:srgbClr val="0000FF"/>
                </a:solidFill>
                <a:ea typeface="仿宋" pitchFamily="49" charset="-122"/>
                <a:cs typeface="Times New Roman" pitchFamily="18" charset="0"/>
              </a:rPr>
              <a:t>（初始设置为</a:t>
            </a:r>
            <a:r>
              <a:rPr lang="en-US" altLang="zh-CN" smtClean="0">
                <a:solidFill>
                  <a:srgbClr val="0000FF"/>
                </a:solidFill>
                <a:ea typeface="仿宋" pitchFamily="49" charset="-122"/>
                <a:cs typeface="Times New Roman" pitchFamily="18" charset="0"/>
              </a:rPr>
              <a:t>0</a:t>
            </a:r>
            <a:r>
              <a:rPr lang="zh-CN" altLang="zh-CN" smtClean="0">
                <a:solidFill>
                  <a:srgbClr val="0000FF"/>
                </a:solidFill>
                <a:ea typeface="仿宋" pitchFamily="49" charset="-122"/>
                <a:cs typeface="Times New Roman" pitchFamily="18" charset="0"/>
              </a:rPr>
              <a:t>）分别表示最优解向量和最大总价值。设计队列结点类型如下</a:t>
            </a:r>
            <a:r>
              <a:rPr lang="zh-CN" altLang="en-US" smtClean="0">
                <a:solidFill>
                  <a:srgbClr val="0000FF"/>
                </a:solidFill>
                <a:ea typeface="仿宋" pitchFamily="49" charset="-122"/>
                <a:cs typeface="Times New Roman" pitchFamily="18" charset="0"/>
              </a:rPr>
              <a:t>：</a:t>
            </a:r>
            <a:endParaRPr lang="zh-CN" altLang="zh-CN" smtClean="0">
              <a:solidFill>
                <a:srgbClr val="0000FF"/>
              </a:solidFill>
              <a:ea typeface="仿宋" pitchFamily="49" charset="-122"/>
              <a:cs typeface="Times New Roman" pitchFamily="18" charset="0"/>
            </a:endParaRPr>
          </a:p>
        </p:txBody>
      </p:sp>
      <p:sp>
        <p:nvSpPr>
          <p:cNvPr id="12" name="TextBox 11"/>
          <p:cNvSpPr txBox="1"/>
          <p:nvPr/>
        </p:nvSpPr>
        <p:spPr>
          <a:xfrm>
            <a:off x="714348" y="1500174"/>
            <a:ext cx="8215370" cy="24793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QNode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队列中结点类型</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当前层次</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物品序号，本问题必须包含</a:t>
            </a:r>
            <a:r>
              <a:rPr lang="en-US" altLang="zh-CN" sz="2000" i="1" smtClean="0">
                <a:solidFill>
                  <a:srgbClr val="00B0F0"/>
                </a:solidFill>
                <a:latin typeface="Times New Roman" pitchFamily="18" charset="0"/>
                <a:ea typeface="仿宋" pitchFamily="49" charset="-122"/>
                <a:cs typeface="Times New Roman" pitchFamily="18" charset="0"/>
              </a:rPr>
              <a:t>i</a:t>
            </a:r>
            <a:r>
              <a:rPr lang="en-US" altLang="zh-CN" sz="2000" smtClean="0">
                <a:solidFill>
                  <a:srgbClr val="00B0F0"/>
                </a:solidFill>
                <a:latin typeface="Times New Roman" pitchFamily="18" charset="0"/>
                <a:ea typeface="仿宋" pitchFamily="49" charset="-122"/>
                <a:cs typeface="Times New Roman" pitchFamily="18" charset="0"/>
              </a:rPr>
              <a:t>) </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cw;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当前总重量</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cv;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当前总价值</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vector&lt;int&gt; x;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当前解向量</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double ub;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上界</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15</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8596" y="120074"/>
            <a:ext cx="6072230" cy="4514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pPr>
            <a:r>
              <a:rPr lang="zh-CN" altLang="zh-CN" smtClean="0">
                <a:solidFill>
                  <a:srgbClr val="FF0000"/>
                </a:solidFill>
                <a:latin typeface="Times New Roman" pitchFamily="18" charset="0"/>
                <a:ea typeface="仿宋" pitchFamily="49" charset="-122"/>
                <a:cs typeface="Times New Roman" pitchFamily="18" charset="0"/>
              </a:rPr>
              <a:t>限界函数</a:t>
            </a:r>
            <a:r>
              <a:rPr lang="zh-CN" altLang="en-US"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先按单位重量价值递减排序</a:t>
            </a:r>
            <a:r>
              <a:rPr lang="zh-CN" altLang="en-US" smtClean="0">
                <a:solidFill>
                  <a:srgbClr val="0000FF"/>
                </a:solidFill>
                <a:latin typeface="Times New Roman" pitchFamily="18" charset="0"/>
                <a:ea typeface="仿宋" pitchFamily="49" charset="-122"/>
                <a:cs typeface="Times New Roman" pitchFamily="18" charset="0"/>
              </a:rPr>
              <a:t>。</a:t>
            </a:r>
            <a:endParaRPr lang="zh-CN" altLang="zh-CN">
              <a:solidFill>
                <a:srgbClr val="0000FF"/>
              </a:solidFill>
              <a:latin typeface="Times New Roman" pitchFamily="18" charset="0"/>
              <a:ea typeface="仿宋" pitchFamily="49" charset="-122"/>
              <a:cs typeface="Times New Roman" pitchFamily="18" charset="0"/>
            </a:endParaRPr>
          </a:p>
        </p:txBody>
      </p:sp>
      <p:sp>
        <p:nvSpPr>
          <p:cNvPr id="440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428596" y="2401934"/>
            <a:ext cx="8072494" cy="431321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bound</a:t>
            </a:r>
            <a:r>
              <a:rPr lang="en-US" altLang="zh-CN" sz="2000" smtClean="0">
                <a:solidFill>
                  <a:srgbClr val="0000FF"/>
                </a:solidFill>
                <a:latin typeface="Times New Roman" pitchFamily="18" charset="0"/>
                <a:ea typeface="仿宋" pitchFamily="49" charset="-122"/>
                <a:cs typeface="Times New Roman" pitchFamily="18" charset="0"/>
              </a:rPr>
              <a:t>(QNode&amp; 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求结点</a:t>
            </a:r>
            <a:r>
              <a:rPr lang="en-US" altLang="zh-CN" sz="2000" smtClean="0">
                <a:solidFill>
                  <a:srgbClr val="00B0F0"/>
                </a:solidFill>
                <a:latin typeface="Times New Roman" pitchFamily="18" charset="0"/>
                <a:ea typeface="仿宋" pitchFamily="49" charset="-122"/>
                <a:cs typeface="Times New Roman" pitchFamily="18" charset="0"/>
              </a:rPr>
              <a:t>e</a:t>
            </a:r>
            <a:r>
              <a:rPr lang="zh-CN" altLang="zh-CN" sz="2000" smtClean="0">
                <a:solidFill>
                  <a:srgbClr val="00B0F0"/>
                </a:solidFill>
                <a:latin typeface="Times New Roman" pitchFamily="18" charset="0"/>
                <a:ea typeface="仿宋" pitchFamily="49" charset="-122"/>
                <a:cs typeface="Times New Roman" pitchFamily="18" charset="0"/>
              </a:rPr>
              <a:t>的上界函数值</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rw=W-e.cw;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背包的剩余容量</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double b=e.cv;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表示物品价值的上界值</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j=e.i;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 (j&lt;n &amp;&amp; g[j].w&lt;=rw)</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rw-=g[j].w;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选择物品</a:t>
            </a:r>
            <a:r>
              <a:rPr lang="en-US" altLang="zh-CN" sz="2000" smtClean="0">
                <a:solidFill>
                  <a:srgbClr val="00B0F0"/>
                </a:solidFill>
                <a:latin typeface="Times New Roman" pitchFamily="18" charset="0"/>
                <a:ea typeface="仿宋" pitchFamily="49" charset="-122"/>
                <a:cs typeface="Times New Roman" pitchFamily="18" charset="0"/>
              </a:rPr>
              <a:t>j</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b+=g[j].v;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累计价值</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j++;</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(j&lt;n)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最后物品只能部分装入</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b+=(double)g[j].v/g[j].w*rw;</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e.ub=b;</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1571604" y="785794"/>
            <a:ext cx="4000500" cy="971550"/>
          </a:xfrm>
          <a:prstGeom prst="rect">
            <a:avLst/>
          </a:prstGeom>
          <a:noFill/>
          <a:ln w="9525">
            <a:noFill/>
            <a:miter lim="800000"/>
            <a:headEnd/>
            <a:tailEnd/>
          </a:ln>
        </p:spPr>
      </p:pic>
      <p:grpSp>
        <p:nvGrpSpPr>
          <p:cNvPr id="19" name="组合 18"/>
          <p:cNvGrpSpPr/>
          <p:nvPr/>
        </p:nvGrpSpPr>
        <p:grpSpPr>
          <a:xfrm>
            <a:off x="857224" y="571480"/>
            <a:ext cx="1285884" cy="1571636"/>
            <a:chOff x="6215074" y="285728"/>
            <a:chExt cx="1285884" cy="1571636"/>
          </a:xfrm>
        </p:grpSpPr>
        <p:sp>
          <p:nvSpPr>
            <p:cNvPr id="11" name="椭圆 10"/>
            <p:cNvSpPr/>
            <p:nvPr/>
          </p:nvSpPr>
          <p:spPr>
            <a:xfrm>
              <a:off x="6715140" y="285728"/>
              <a:ext cx="357190" cy="357190"/>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椭圆 11"/>
            <p:cNvSpPr/>
            <p:nvPr/>
          </p:nvSpPr>
          <p:spPr>
            <a:xfrm>
              <a:off x="6436973" y="853351"/>
              <a:ext cx="357190" cy="357190"/>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3" name="TextBox 12"/>
            <p:cNvSpPr txBox="1"/>
            <p:nvPr/>
          </p:nvSpPr>
          <p:spPr>
            <a:xfrm>
              <a:off x="7072330" y="285728"/>
              <a:ext cx="428628"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e</a:t>
              </a:r>
              <a:endParaRPr lang="zh-CN" altLang="en-US" sz="1800" smtClean="0">
                <a:solidFill>
                  <a:srgbClr val="0000FF"/>
                </a:solidFill>
                <a:latin typeface="Consolas" pitchFamily="49" charset="0"/>
                <a:ea typeface="楷体" pitchFamily="49" charset="-122"/>
                <a:cs typeface="Consolas" pitchFamily="49" charset="0"/>
              </a:endParaRPr>
            </a:p>
          </p:txBody>
        </p:sp>
        <p:cxnSp>
          <p:nvCxnSpPr>
            <p:cNvPr id="15" name="直接连接符 14"/>
            <p:cNvCxnSpPr>
              <a:stCxn id="11" idx="3"/>
              <a:endCxn id="12" idx="0"/>
            </p:cNvCxnSpPr>
            <p:nvPr/>
          </p:nvCxnSpPr>
          <p:spPr>
            <a:xfrm rot="5400000">
              <a:off x="6560138" y="646040"/>
              <a:ext cx="262742" cy="151881"/>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6" name="椭圆 15"/>
            <p:cNvSpPr/>
            <p:nvPr/>
          </p:nvSpPr>
          <p:spPr>
            <a:xfrm>
              <a:off x="6215074" y="1500174"/>
              <a:ext cx="357190" cy="357190"/>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8" name="直接连接符 17"/>
            <p:cNvCxnSpPr>
              <a:stCxn id="12" idx="3"/>
              <a:endCxn id="16" idx="0"/>
            </p:cNvCxnSpPr>
            <p:nvPr/>
          </p:nvCxnSpPr>
          <p:spPr>
            <a:xfrm rot="5400000">
              <a:off x="6270505" y="1281397"/>
              <a:ext cx="341942" cy="95613"/>
            </a:xfrm>
            <a:prstGeom prst="line">
              <a:avLst/>
            </a:prstGeom>
            <a:ln w="19050">
              <a:prstDash val="dash"/>
              <a:tailEnd type="none"/>
            </a:ln>
          </p:spPr>
          <p:style>
            <a:lnRef idx="2">
              <a:schemeClr val="dk1"/>
            </a:lnRef>
            <a:fillRef idx="0">
              <a:schemeClr val="dk1"/>
            </a:fillRef>
            <a:effectRef idx="1">
              <a:schemeClr val="dk1"/>
            </a:effectRef>
            <a:fontRef idx="minor">
              <a:schemeClr val="tx1"/>
            </a:fontRef>
          </p:style>
        </p:cxnSp>
      </p:grpSp>
      <p:sp>
        <p:nvSpPr>
          <p:cNvPr id="14" name="灯片编号占位符 13"/>
          <p:cNvSpPr>
            <a:spLocks noGrp="1"/>
          </p:cNvSpPr>
          <p:nvPr>
            <p:ph type="sldNum" sz="quarter" idx="12"/>
          </p:nvPr>
        </p:nvSpPr>
        <p:spPr/>
        <p:txBody>
          <a:bodyPr/>
          <a:lstStyle/>
          <a:p>
            <a:fld id="{7AF016A1-9F15-429F-9EFD-84004B73C732}" type="slidenum">
              <a:rPr lang="en-US" altLang="zh-CN" smtClean="0"/>
              <a:pPr/>
              <a:t>16</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500042"/>
            <a:ext cx="7929618" cy="830997"/>
          </a:xfrm>
          <a:prstGeom prst="rect">
            <a:avLst/>
          </a:prstGeom>
          <a:noFill/>
        </p:spPr>
        <p:txBody>
          <a:bodyPr wrap="square" rtlCol="0">
            <a:spAutoFit/>
          </a:bodyPr>
          <a:lstStyle/>
          <a:p>
            <a:pPr algn="l">
              <a:lnSpc>
                <a:spcPct val="100000"/>
              </a:lnSpc>
              <a:spcBef>
                <a:spcPts val="0"/>
              </a:spcBef>
            </a:pPr>
            <a:r>
              <a:rPr lang="zh-CN" altLang="zh-CN" smtClean="0">
                <a:solidFill>
                  <a:srgbClr val="0000FF"/>
                </a:solidFill>
                <a:ea typeface="仿宋" pitchFamily="49" charset="-122"/>
                <a:cs typeface="Times New Roman" pitchFamily="18" charset="0"/>
              </a:rPr>
              <a:t>对于第</a:t>
            </a:r>
            <a:r>
              <a:rPr lang="en-US" altLang="zh-CN" i="1" smtClean="0">
                <a:solidFill>
                  <a:srgbClr val="0000FF"/>
                </a:solidFill>
                <a:ea typeface="仿宋" pitchFamily="49" charset="-122"/>
                <a:cs typeface="Times New Roman" pitchFamily="18" charset="0"/>
              </a:rPr>
              <a:t>i</a:t>
            </a:r>
            <a:r>
              <a:rPr lang="zh-CN" altLang="zh-CN" smtClean="0">
                <a:solidFill>
                  <a:srgbClr val="0000FF"/>
                </a:solidFill>
                <a:ea typeface="仿宋" pitchFamily="49" charset="-122"/>
                <a:cs typeface="Times New Roman" pitchFamily="18" charset="0"/>
              </a:rPr>
              <a:t>层的结点</a:t>
            </a:r>
            <a:r>
              <a:rPr lang="en-US" altLang="zh-CN" smtClean="0">
                <a:solidFill>
                  <a:srgbClr val="0000FF"/>
                </a:solidFill>
                <a:ea typeface="仿宋" pitchFamily="49" charset="-122"/>
                <a:cs typeface="Times New Roman" pitchFamily="18" charset="0"/>
              </a:rPr>
              <a:t>e</a:t>
            </a:r>
            <a:r>
              <a:rPr lang="zh-CN" altLang="zh-CN" smtClean="0">
                <a:solidFill>
                  <a:srgbClr val="0000FF"/>
                </a:solidFill>
                <a:ea typeface="仿宋" pitchFamily="49" charset="-122"/>
                <a:cs typeface="Times New Roman" pitchFamily="18" charset="0"/>
              </a:rPr>
              <a:t>，求出结点</a:t>
            </a:r>
            <a:r>
              <a:rPr lang="en-US" altLang="zh-CN" smtClean="0">
                <a:solidFill>
                  <a:srgbClr val="0000FF"/>
                </a:solidFill>
                <a:ea typeface="仿宋" pitchFamily="49" charset="-122"/>
                <a:cs typeface="Times New Roman" pitchFamily="18" charset="0"/>
              </a:rPr>
              <a:t>e</a:t>
            </a:r>
            <a:r>
              <a:rPr lang="zh-CN" altLang="zh-CN" smtClean="0">
                <a:solidFill>
                  <a:srgbClr val="0000FF"/>
                </a:solidFill>
                <a:ea typeface="仿宋" pitchFamily="49" charset="-122"/>
                <a:cs typeface="Times New Roman" pitchFamily="18" charset="0"/>
              </a:rPr>
              <a:t>的上界函数值</a:t>
            </a:r>
            <a:r>
              <a:rPr lang="en-US" altLang="zh-CN" smtClean="0">
                <a:solidFill>
                  <a:srgbClr val="0000FF"/>
                </a:solidFill>
                <a:ea typeface="仿宋" pitchFamily="49" charset="-122"/>
                <a:cs typeface="Times New Roman" pitchFamily="18" charset="0"/>
              </a:rPr>
              <a:t>ub</a:t>
            </a:r>
            <a:r>
              <a:rPr lang="zh-CN" altLang="zh-CN" smtClean="0">
                <a:solidFill>
                  <a:srgbClr val="0000FF"/>
                </a:solidFill>
                <a:ea typeface="仿宋" pitchFamily="49" charset="-122"/>
                <a:cs typeface="Times New Roman" pitchFamily="18" charset="0"/>
              </a:rPr>
              <a:t>，其剪支如下：</a:t>
            </a:r>
          </a:p>
        </p:txBody>
      </p:sp>
      <p:sp>
        <p:nvSpPr>
          <p:cNvPr id="5" name="TextBox 4"/>
          <p:cNvSpPr txBox="1"/>
          <p:nvPr/>
        </p:nvSpPr>
        <p:spPr>
          <a:xfrm>
            <a:off x="571472" y="1476429"/>
            <a:ext cx="8143932" cy="288126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spcBef>
                <a:spcPts val="600"/>
              </a:spcBef>
              <a:buBlip>
                <a:blip r:embed="rId2"/>
              </a:buBlip>
            </a:pPr>
            <a:r>
              <a:rPr lang="zh-CN" altLang="zh-CN" smtClean="0">
                <a:solidFill>
                  <a:srgbClr val="FF0000"/>
                </a:solidFill>
                <a:latin typeface="微软雅黑" pitchFamily="34" charset="-122"/>
                <a:ea typeface="微软雅黑" pitchFamily="34" charset="-122"/>
                <a:cs typeface="Times New Roman" pitchFamily="18" charset="0"/>
              </a:rPr>
              <a:t>左剪支</a:t>
            </a:r>
            <a:r>
              <a:rPr lang="zh-CN" altLang="zh-CN" smtClean="0">
                <a:solidFill>
                  <a:srgbClr val="0000FF"/>
                </a:solidFill>
                <a:latin typeface="Times New Roman" pitchFamily="18" charset="0"/>
                <a:ea typeface="仿宋" pitchFamily="49" charset="-122"/>
                <a:cs typeface="Times New Roman" pitchFamily="18" charset="0"/>
              </a:rPr>
              <a:t>：终止选择物品</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超重的分支，也就是仅仅扩展满足</a:t>
            </a:r>
            <a:r>
              <a:rPr lang="en-US" altLang="zh-CN" smtClean="0">
                <a:solidFill>
                  <a:srgbClr val="006600"/>
                </a:solidFill>
                <a:latin typeface="Times New Roman" pitchFamily="18" charset="0"/>
                <a:ea typeface="仿宋" pitchFamily="49" charset="-122"/>
                <a:cs typeface="Times New Roman" pitchFamily="18" charset="0"/>
              </a:rPr>
              <a:t>e.cw+w[i]</a:t>
            </a:r>
            <a:r>
              <a:rPr lang="zh-CN" altLang="zh-CN" smtClean="0">
                <a:solidFill>
                  <a:srgbClr val="006600"/>
                </a:solidFill>
                <a:latin typeface="+mn-ea"/>
                <a:cs typeface="Times New Roman" pitchFamily="18" charset="0"/>
              </a:rPr>
              <a:t>≤</a:t>
            </a:r>
            <a:r>
              <a:rPr lang="en-US" altLang="zh-CN" smtClean="0">
                <a:solidFill>
                  <a:srgbClr val="006600"/>
                </a:solidFill>
                <a:latin typeface="Times New Roman" pitchFamily="18" charset="0"/>
                <a:ea typeface="仿宋" pitchFamily="49" charset="-122"/>
                <a:cs typeface="Times New Roman" pitchFamily="18" charset="0"/>
              </a:rPr>
              <a:t>W</a:t>
            </a:r>
            <a:r>
              <a:rPr lang="zh-CN" altLang="zh-CN" smtClean="0">
                <a:solidFill>
                  <a:srgbClr val="0000FF"/>
                </a:solidFill>
                <a:latin typeface="Times New Roman" pitchFamily="18" charset="0"/>
                <a:ea typeface="仿宋" pitchFamily="49" charset="-122"/>
                <a:cs typeface="Times New Roman" pitchFamily="18" charset="0"/>
              </a:rPr>
              <a:t>条件的子结点</a:t>
            </a:r>
            <a:r>
              <a:rPr lang="en-US" altLang="zh-CN" smtClean="0">
                <a:solidFill>
                  <a:srgbClr val="0000FF"/>
                </a:solidFill>
                <a:latin typeface="Times New Roman" pitchFamily="18" charset="0"/>
                <a:ea typeface="仿宋" pitchFamily="49" charset="-122"/>
                <a:cs typeface="Times New Roman" pitchFamily="18" charset="0"/>
              </a:rPr>
              <a:t>e1</a:t>
            </a:r>
            <a:r>
              <a:rPr lang="zh-CN" altLang="zh-CN" smtClean="0">
                <a:solidFill>
                  <a:srgbClr val="0000FF"/>
                </a:solidFill>
                <a:latin typeface="Times New Roman" pitchFamily="18" charset="0"/>
                <a:ea typeface="仿宋" pitchFamily="49" charset="-122"/>
                <a:cs typeface="Times New Roman" pitchFamily="18" charset="0"/>
              </a:rPr>
              <a:t>，即满足该条件时将</a:t>
            </a:r>
            <a:r>
              <a:rPr lang="en-US" altLang="zh-CN" smtClean="0">
                <a:solidFill>
                  <a:srgbClr val="0000FF"/>
                </a:solidFill>
                <a:latin typeface="Times New Roman" pitchFamily="18" charset="0"/>
                <a:ea typeface="仿宋" pitchFamily="49" charset="-122"/>
                <a:cs typeface="Times New Roman" pitchFamily="18" charset="0"/>
              </a:rPr>
              <a:t>e1</a:t>
            </a:r>
            <a:r>
              <a:rPr lang="zh-CN" altLang="zh-CN" smtClean="0">
                <a:solidFill>
                  <a:srgbClr val="0000FF"/>
                </a:solidFill>
                <a:latin typeface="Times New Roman" pitchFamily="18" charset="0"/>
                <a:ea typeface="仿宋" pitchFamily="49" charset="-122"/>
                <a:cs typeface="Times New Roman" pitchFamily="18" charset="0"/>
              </a:rPr>
              <a:t>进队。</a:t>
            </a:r>
          </a:p>
          <a:p>
            <a:pPr marL="457200" indent="-457200" algn="l">
              <a:lnSpc>
                <a:spcPts val="2800"/>
              </a:lnSpc>
              <a:spcBef>
                <a:spcPts val="600"/>
              </a:spcBef>
              <a:buBlip>
                <a:blip r:embed="rId2"/>
              </a:buBlip>
            </a:pPr>
            <a:r>
              <a:rPr lang="zh-CN" altLang="zh-CN" smtClean="0">
                <a:solidFill>
                  <a:srgbClr val="FF0000"/>
                </a:solidFill>
                <a:latin typeface="微软雅黑" pitchFamily="34" charset="-122"/>
                <a:ea typeface="微软雅黑" pitchFamily="34" charset="-122"/>
                <a:cs typeface="Times New Roman" pitchFamily="18" charset="0"/>
              </a:rPr>
              <a:t>右剪支</a:t>
            </a:r>
            <a:r>
              <a:rPr lang="zh-CN" altLang="zh-CN" smtClean="0">
                <a:solidFill>
                  <a:srgbClr val="0000FF"/>
                </a:solidFill>
                <a:latin typeface="Times New Roman" pitchFamily="18" charset="0"/>
                <a:ea typeface="仿宋" pitchFamily="49" charset="-122"/>
                <a:cs typeface="Times New Roman" pitchFamily="18" charset="0"/>
              </a:rPr>
              <a:t>：终止在不选择物品</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时即使选择剩余所有满足限重的物品有不可能得到更优解的分支，也就是仅仅扩展满足</a:t>
            </a:r>
            <a:r>
              <a:rPr lang="en-US" altLang="zh-CN" smtClean="0">
                <a:solidFill>
                  <a:srgbClr val="006600"/>
                </a:solidFill>
                <a:latin typeface="Times New Roman" pitchFamily="18" charset="0"/>
                <a:ea typeface="仿宋" pitchFamily="49" charset="-122"/>
                <a:cs typeface="Times New Roman" pitchFamily="18" charset="0"/>
              </a:rPr>
              <a:t>e.ub&gt;bestv</a:t>
            </a:r>
            <a:r>
              <a:rPr lang="zh-CN" altLang="zh-CN" smtClean="0">
                <a:solidFill>
                  <a:srgbClr val="0000FF"/>
                </a:solidFill>
                <a:latin typeface="Times New Roman" pitchFamily="18" charset="0"/>
                <a:ea typeface="仿宋" pitchFamily="49" charset="-122"/>
                <a:cs typeface="Times New Roman" pitchFamily="18" charset="0"/>
              </a:rPr>
              <a:t>条件的子结点</a:t>
            </a:r>
            <a:r>
              <a:rPr lang="en-US" altLang="zh-CN" smtClean="0">
                <a:solidFill>
                  <a:srgbClr val="0000FF"/>
                </a:solidFill>
                <a:latin typeface="Times New Roman" pitchFamily="18" charset="0"/>
                <a:ea typeface="仿宋" pitchFamily="49" charset="-122"/>
                <a:cs typeface="Times New Roman" pitchFamily="18" charset="0"/>
              </a:rPr>
              <a:t>e2</a:t>
            </a:r>
            <a:r>
              <a:rPr lang="zh-CN" altLang="zh-CN" smtClean="0">
                <a:solidFill>
                  <a:srgbClr val="0000FF"/>
                </a:solidFill>
                <a:latin typeface="Times New Roman" pitchFamily="18" charset="0"/>
                <a:ea typeface="仿宋" pitchFamily="49" charset="-122"/>
                <a:cs typeface="Times New Roman" pitchFamily="18" charset="0"/>
              </a:rPr>
              <a:t>，即满足该条件时将</a:t>
            </a:r>
            <a:r>
              <a:rPr lang="en-US" altLang="zh-CN" smtClean="0">
                <a:solidFill>
                  <a:srgbClr val="0000FF"/>
                </a:solidFill>
                <a:latin typeface="Times New Roman" pitchFamily="18" charset="0"/>
                <a:ea typeface="仿宋" pitchFamily="49" charset="-122"/>
                <a:cs typeface="Times New Roman" pitchFamily="18" charset="0"/>
              </a:rPr>
              <a:t>e2</a:t>
            </a:r>
            <a:r>
              <a:rPr lang="zh-CN" altLang="zh-CN" smtClean="0">
                <a:solidFill>
                  <a:srgbClr val="0000FF"/>
                </a:solidFill>
                <a:latin typeface="Times New Roman" pitchFamily="18" charset="0"/>
                <a:ea typeface="仿宋" pitchFamily="49" charset="-122"/>
                <a:cs typeface="Times New Roman" pitchFamily="18" charset="0"/>
              </a:rPr>
              <a:t>进队。</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17</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491" name="Rectangle 9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 name="TextBox 102"/>
          <p:cNvSpPr txBox="1"/>
          <p:nvPr/>
        </p:nvSpPr>
        <p:spPr>
          <a:xfrm>
            <a:off x="6715140" y="928670"/>
            <a:ext cx="857256" cy="369332"/>
          </a:xfrm>
          <a:prstGeom prst="rect">
            <a:avLst/>
          </a:prstGeom>
          <a:noFill/>
        </p:spPr>
        <p:txBody>
          <a:bodyPr wrap="square" rtlCol="0">
            <a:spAutoFit/>
          </a:bodyPr>
          <a:lstStyle/>
          <a:p>
            <a:pPr algn="l">
              <a:lnSpc>
                <a:spcPct val="100000"/>
              </a:lnSpc>
              <a:spcBef>
                <a:spcPts val="0"/>
              </a:spcBef>
            </a:pPr>
            <a:r>
              <a:rPr lang="pt-BR" altLang="zh-CN" sz="1800" b="0" smtClean="0">
                <a:solidFill>
                  <a:srgbClr val="0000FF"/>
                </a:solidFill>
              </a:rPr>
              <a:t>W=6</a:t>
            </a:r>
            <a:endParaRPr lang="zh-CN" altLang="en-US" sz="1800" b="0" smtClean="0">
              <a:solidFill>
                <a:srgbClr val="0000FF"/>
              </a:solidFill>
              <a:latin typeface="Consolas" pitchFamily="49" charset="0"/>
              <a:ea typeface="楷体" pitchFamily="49" charset="-122"/>
              <a:cs typeface="Consolas" pitchFamily="49" charset="0"/>
            </a:endParaRPr>
          </a:p>
        </p:txBody>
      </p:sp>
      <p:graphicFrame>
        <p:nvGraphicFramePr>
          <p:cNvPr id="105" name="表格 104"/>
          <p:cNvGraphicFramePr>
            <a:graphicFrameLocks noGrp="1"/>
          </p:cNvGraphicFramePr>
          <p:nvPr/>
        </p:nvGraphicFramePr>
        <p:xfrm>
          <a:off x="428597" y="285728"/>
          <a:ext cx="6143668" cy="1778000"/>
        </p:xfrm>
        <a:graphic>
          <a:graphicData uri="http://schemas.openxmlformats.org/drawingml/2006/table">
            <a:tbl>
              <a:tblPr>
                <a:tableStyleId>{35758FB7-9AC5-4552-8A53-C91805E547FA}</a:tableStyleId>
              </a:tblPr>
              <a:tblGrid>
                <a:gridCol w="1256378"/>
                <a:gridCol w="1433934"/>
                <a:gridCol w="1281102"/>
                <a:gridCol w="1057470"/>
                <a:gridCol w="1114784"/>
              </a:tblGrid>
              <a:tr h="314327">
                <a:tc>
                  <a:txBody>
                    <a:bodyPr/>
                    <a:lstStyle/>
                    <a:p>
                      <a:pPr algn="ctr">
                        <a:lnSpc>
                          <a:spcPts val="2800"/>
                        </a:lnSpc>
                        <a:spcAft>
                          <a:spcPts val="0"/>
                        </a:spcAft>
                      </a:pPr>
                      <a:r>
                        <a:rPr lang="zh-CN" sz="1800" b="1" kern="100">
                          <a:solidFill>
                            <a:srgbClr val="FF0000"/>
                          </a:solidFill>
                          <a:latin typeface="Consolas" pitchFamily="49" charset="0"/>
                          <a:ea typeface="仿宋" pitchFamily="49" charset="-122"/>
                          <a:cs typeface="Consolas" pitchFamily="49" charset="0"/>
                        </a:rPr>
                        <a:t>序号</a:t>
                      </a:r>
                      <a:r>
                        <a:rPr lang="pt-BR" sz="1800" b="1" kern="100">
                          <a:solidFill>
                            <a:srgbClr val="FF0000"/>
                          </a:solidFill>
                          <a:latin typeface="Consolas" pitchFamily="49" charset="0"/>
                          <a:ea typeface="仿宋" pitchFamily="49" charset="-122"/>
                          <a:cs typeface="Consolas" pitchFamily="49" charset="0"/>
                        </a:rPr>
                        <a:t>i</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zh-CN" sz="1800" b="1" kern="100">
                          <a:solidFill>
                            <a:schemeClr val="bg1">
                              <a:lumMod val="50000"/>
                            </a:schemeClr>
                          </a:solidFill>
                          <a:latin typeface="Consolas" pitchFamily="49" charset="0"/>
                          <a:ea typeface="仿宋" pitchFamily="49" charset="-122"/>
                          <a:cs typeface="Consolas" pitchFamily="49" charset="0"/>
                        </a:rPr>
                        <a:t>物品编号</a:t>
                      </a:r>
                      <a:r>
                        <a:rPr lang="pt-BR" sz="1800" b="1" kern="100">
                          <a:solidFill>
                            <a:schemeClr val="bg1">
                              <a:lumMod val="50000"/>
                            </a:schemeClr>
                          </a:solidFill>
                          <a:latin typeface="Consolas" pitchFamily="49" charset="0"/>
                          <a:ea typeface="仿宋" pitchFamily="49" charset="-122"/>
                          <a:cs typeface="Consolas" pitchFamily="49" charset="0"/>
                        </a:rPr>
                        <a:t>no</a:t>
                      </a:r>
                      <a:endParaRPr lang="zh-CN" sz="1800" b="1" kern="100">
                        <a:solidFill>
                          <a:schemeClr val="bg1">
                            <a:lumMod val="50000"/>
                          </a:schemeClr>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zh-CN" sz="1800" b="1" kern="100">
                          <a:solidFill>
                            <a:srgbClr val="FF0000"/>
                          </a:solidFill>
                          <a:latin typeface="Consolas" pitchFamily="49" charset="0"/>
                          <a:ea typeface="仿宋" pitchFamily="49" charset="-122"/>
                          <a:cs typeface="Consolas" pitchFamily="49" charset="0"/>
                        </a:rPr>
                        <a:t>重量</a:t>
                      </a:r>
                      <a:r>
                        <a:rPr lang="pt-BR" sz="1800" b="1" kern="100">
                          <a:solidFill>
                            <a:srgbClr val="FF0000"/>
                          </a:solidFill>
                          <a:latin typeface="Consolas" pitchFamily="49" charset="0"/>
                          <a:ea typeface="仿宋" pitchFamily="49" charset="-122"/>
                          <a:cs typeface="Consolas" pitchFamily="49" charset="0"/>
                        </a:rPr>
                        <a:t>w</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zh-CN" sz="1800" b="1" kern="100">
                          <a:solidFill>
                            <a:srgbClr val="FF0000"/>
                          </a:solidFill>
                          <a:latin typeface="Consolas" pitchFamily="49" charset="0"/>
                          <a:ea typeface="仿宋" pitchFamily="49" charset="-122"/>
                          <a:cs typeface="Consolas" pitchFamily="49" charset="0"/>
                        </a:rPr>
                        <a:t>价值</a:t>
                      </a:r>
                      <a:r>
                        <a:rPr lang="pt-BR" sz="1800" b="1" kern="100">
                          <a:solidFill>
                            <a:srgbClr val="FF0000"/>
                          </a:solidFill>
                          <a:latin typeface="Consolas" pitchFamily="49" charset="0"/>
                          <a:ea typeface="仿宋" pitchFamily="49" charset="-122"/>
                          <a:cs typeface="Consolas" pitchFamily="49" charset="0"/>
                        </a:rPr>
                        <a:t>v</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b="1" kern="100">
                          <a:solidFill>
                            <a:srgbClr val="FF0000"/>
                          </a:solidFill>
                          <a:latin typeface="Consolas" pitchFamily="49" charset="0"/>
                          <a:ea typeface="仿宋" pitchFamily="49" charset="-122"/>
                          <a:cs typeface="Consolas" pitchFamily="49" charset="0"/>
                        </a:rPr>
                        <a:t>v/w</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14327">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0</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chemeClr val="bg1">
                              <a:lumMod val="50000"/>
                            </a:schemeClr>
                          </a:solidFill>
                          <a:latin typeface="Consolas" pitchFamily="49" charset="0"/>
                          <a:ea typeface="仿宋" pitchFamily="49" charset="-122"/>
                          <a:cs typeface="Consolas" pitchFamily="49" charset="0"/>
                        </a:rPr>
                        <a:t>2</a:t>
                      </a:r>
                      <a:endParaRPr lang="zh-CN" sz="1800" kern="100">
                        <a:solidFill>
                          <a:schemeClr val="bg1">
                            <a:lumMod val="50000"/>
                          </a:schemeClr>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2</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FF00FF"/>
                          </a:solidFill>
                          <a:latin typeface="Consolas" pitchFamily="49" charset="0"/>
                          <a:ea typeface="仿宋" pitchFamily="49" charset="-122"/>
                          <a:cs typeface="Consolas" pitchFamily="49" charset="0"/>
                        </a:rPr>
                        <a:t>1.5</a:t>
                      </a:r>
                      <a:endParaRPr lang="zh-CN" sz="18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14327">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chemeClr val="bg1">
                              <a:lumMod val="50000"/>
                            </a:schemeClr>
                          </a:solidFill>
                          <a:latin typeface="Consolas" pitchFamily="49" charset="0"/>
                          <a:ea typeface="仿宋" pitchFamily="49" charset="-122"/>
                          <a:cs typeface="Consolas" pitchFamily="49" charset="0"/>
                        </a:rPr>
                        <a:t>1</a:t>
                      </a:r>
                      <a:endParaRPr lang="zh-CN" sz="1800" kern="100">
                        <a:solidFill>
                          <a:schemeClr val="bg1">
                            <a:lumMod val="50000"/>
                          </a:schemeClr>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4</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FF00FF"/>
                          </a:solidFill>
                          <a:latin typeface="Consolas" pitchFamily="49" charset="0"/>
                          <a:ea typeface="仿宋" pitchFamily="49" charset="-122"/>
                          <a:cs typeface="Consolas" pitchFamily="49" charset="0"/>
                        </a:rPr>
                        <a:t>1.3</a:t>
                      </a:r>
                      <a:endParaRPr lang="zh-CN" sz="18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14327">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2</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chemeClr val="bg1">
                              <a:lumMod val="50000"/>
                            </a:schemeClr>
                          </a:solidFill>
                          <a:latin typeface="Consolas" pitchFamily="49" charset="0"/>
                          <a:ea typeface="仿宋" pitchFamily="49" charset="-122"/>
                          <a:cs typeface="Consolas" pitchFamily="49" charset="0"/>
                        </a:rPr>
                        <a:t>3</a:t>
                      </a:r>
                      <a:endParaRPr lang="zh-CN" sz="1800" kern="100">
                        <a:solidFill>
                          <a:schemeClr val="bg1">
                            <a:lumMod val="50000"/>
                          </a:schemeClr>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FF00FF"/>
                          </a:solidFill>
                          <a:latin typeface="Consolas" pitchFamily="49" charset="0"/>
                          <a:ea typeface="仿宋" pitchFamily="49" charset="-122"/>
                          <a:cs typeface="Consolas" pitchFamily="49" charset="0"/>
                        </a:rPr>
                        <a:t>1</a:t>
                      </a:r>
                      <a:endParaRPr lang="zh-CN" sz="18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14327">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chemeClr val="bg1">
                              <a:lumMod val="50000"/>
                            </a:schemeClr>
                          </a:solidFill>
                          <a:latin typeface="Consolas" pitchFamily="49" charset="0"/>
                          <a:ea typeface="仿宋" pitchFamily="49" charset="-122"/>
                          <a:cs typeface="Consolas" pitchFamily="49" charset="0"/>
                        </a:rPr>
                        <a:t>0</a:t>
                      </a:r>
                      <a:endParaRPr lang="zh-CN" sz="1800" kern="100">
                        <a:solidFill>
                          <a:schemeClr val="bg1">
                            <a:lumMod val="50000"/>
                          </a:schemeClr>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5</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4</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FF00FF"/>
                          </a:solidFill>
                          <a:latin typeface="Consolas" pitchFamily="49" charset="0"/>
                          <a:ea typeface="仿宋" pitchFamily="49" charset="-122"/>
                          <a:cs typeface="Consolas" pitchFamily="49" charset="0"/>
                        </a:rPr>
                        <a:t>0.8</a:t>
                      </a:r>
                      <a:endParaRPr lang="zh-CN" sz="18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bl>
          </a:graphicData>
        </a:graphic>
      </p:graphicFrame>
      <p:sp>
        <p:nvSpPr>
          <p:cNvPr id="108" name="TextBox 107"/>
          <p:cNvSpPr txBox="1"/>
          <p:nvPr/>
        </p:nvSpPr>
        <p:spPr>
          <a:xfrm>
            <a:off x="5715008" y="2643182"/>
            <a:ext cx="3357586" cy="369332"/>
          </a:xfrm>
          <a:prstGeom prst="rect">
            <a:avLst/>
          </a:prstGeom>
          <a:noFill/>
        </p:spPr>
        <p:txBody>
          <a:bodyPr wrap="square" rtlCol="0">
            <a:spAutoFit/>
          </a:bodyPr>
          <a:lstStyle/>
          <a:p>
            <a:pPr algn="l">
              <a:lnSpc>
                <a:spcPct val="100000"/>
              </a:lnSpc>
              <a:spcBef>
                <a:spcPts val="0"/>
              </a:spcBef>
            </a:pPr>
            <a:r>
              <a:rPr lang="zh-CN" altLang="zh-CN" sz="1800" smtClean="0">
                <a:solidFill>
                  <a:srgbClr val="0000FF"/>
                </a:solidFill>
                <a:latin typeface="Consolas" pitchFamily="49" charset="0"/>
                <a:ea typeface="仿宋" pitchFamily="49" charset="-122"/>
                <a:cs typeface="Times New Roman" pitchFamily="18" charset="0"/>
              </a:rPr>
              <a:t>仅扩展</a:t>
            </a:r>
            <a:r>
              <a:rPr lang="en-US" altLang="zh-CN" sz="1800" smtClean="0">
                <a:solidFill>
                  <a:srgbClr val="006600"/>
                </a:solidFill>
                <a:latin typeface="Consolas" pitchFamily="49" charset="0"/>
                <a:ea typeface="仿宋" pitchFamily="49" charset="-122"/>
                <a:cs typeface="Times New Roman" pitchFamily="18" charset="0"/>
              </a:rPr>
              <a:t>e.ub&gt;bestv</a:t>
            </a:r>
            <a:r>
              <a:rPr lang="zh-CN" altLang="en-US" sz="1800" smtClean="0">
                <a:solidFill>
                  <a:srgbClr val="0000FF"/>
                </a:solidFill>
                <a:latin typeface="Consolas" pitchFamily="49" charset="0"/>
                <a:ea typeface="仿宋" pitchFamily="49" charset="-122"/>
                <a:cs typeface="Times New Roman" pitchFamily="18" charset="0"/>
              </a:rPr>
              <a:t>的右结点</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59651" name="Rectangle 2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05"/>
          <p:cNvGrpSpPr/>
          <p:nvPr/>
        </p:nvGrpSpPr>
        <p:grpSpPr>
          <a:xfrm>
            <a:off x="4009290" y="2345288"/>
            <a:ext cx="2205784" cy="412029"/>
            <a:chOff x="4009290" y="2345288"/>
            <a:chExt cx="2205784" cy="412029"/>
          </a:xfrm>
        </p:grpSpPr>
        <p:sp>
          <p:nvSpPr>
            <p:cNvPr id="107" name="TextBox 106"/>
            <p:cNvSpPr txBox="1"/>
            <p:nvPr/>
          </p:nvSpPr>
          <p:spPr>
            <a:xfrm>
              <a:off x="4714876" y="2345288"/>
              <a:ext cx="1500198"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rPr>
                <a:t>(cw,cv,ub)</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59621" name="Oval 229"/>
            <p:cNvSpPr>
              <a:spLocks noChangeArrowheads="1"/>
            </p:cNvSpPr>
            <p:nvPr/>
          </p:nvSpPr>
          <p:spPr bwMode="auto">
            <a:xfrm>
              <a:off x="4009290" y="2436419"/>
              <a:ext cx="75409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0,0,8</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grpSp>
        <p:nvGrpSpPr>
          <p:cNvPr id="3" name="组合 109"/>
          <p:cNvGrpSpPr/>
          <p:nvPr/>
        </p:nvGrpSpPr>
        <p:grpSpPr>
          <a:xfrm>
            <a:off x="917213" y="3483113"/>
            <a:ext cx="2808019" cy="870200"/>
            <a:chOff x="917213" y="3483113"/>
            <a:chExt cx="2808019" cy="870200"/>
          </a:xfrm>
        </p:grpSpPr>
        <p:sp>
          <p:nvSpPr>
            <p:cNvPr id="59623" name="Rectangle 231"/>
            <p:cNvSpPr>
              <a:spLocks noChangeArrowheads="1"/>
            </p:cNvSpPr>
            <p:nvPr/>
          </p:nvSpPr>
          <p:spPr bwMode="auto">
            <a:xfrm>
              <a:off x="1513732" y="353030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22" name="Rectangle 230"/>
            <p:cNvSpPr>
              <a:spLocks noChangeArrowheads="1"/>
            </p:cNvSpPr>
            <p:nvPr/>
          </p:nvSpPr>
          <p:spPr bwMode="auto">
            <a:xfrm>
              <a:off x="2970679" y="3585989"/>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19" name="Oval 227"/>
            <p:cNvSpPr>
              <a:spLocks noChangeArrowheads="1"/>
            </p:cNvSpPr>
            <p:nvPr/>
          </p:nvSpPr>
          <p:spPr bwMode="auto">
            <a:xfrm>
              <a:off x="917213" y="4032415"/>
              <a:ext cx="75409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5,7,8</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18" name="Oval 226"/>
            <p:cNvSpPr>
              <a:spLocks noChangeArrowheads="1"/>
            </p:cNvSpPr>
            <p:nvPr/>
          </p:nvSpPr>
          <p:spPr bwMode="auto">
            <a:xfrm>
              <a:off x="2897232" y="4032415"/>
              <a:ext cx="82800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2,3,6.4</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12" name="AutoShape 220"/>
            <p:cNvSpPr>
              <a:spLocks noChangeShapeType="1"/>
            </p:cNvSpPr>
            <p:nvPr/>
          </p:nvSpPr>
          <p:spPr bwMode="auto">
            <a:xfrm flipH="1">
              <a:off x="1294770" y="3483113"/>
              <a:ext cx="747951" cy="549302"/>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611" name="AutoShape 219"/>
            <p:cNvSpPr>
              <a:spLocks noChangeShapeType="1"/>
            </p:cNvSpPr>
            <p:nvPr/>
          </p:nvSpPr>
          <p:spPr bwMode="auto">
            <a:xfrm>
              <a:off x="2575802" y="3483113"/>
              <a:ext cx="756137" cy="549302"/>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4" name="组合 111"/>
          <p:cNvGrpSpPr/>
          <p:nvPr/>
        </p:nvGrpSpPr>
        <p:grpSpPr>
          <a:xfrm>
            <a:off x="333995" y="4306122"/>
            <a:ext cx="1959149" cy="795639"/>
            <a:chOff x="333995" y="4306122"/>
            <a:chExt cx="1959149" cy="795639"/>
          </a:xfrm>
        </p:grpSpPr>
        <p:sp>
          <p:nvSpPr>
            <p:cNvPr id="59647" name="Rectangle 255"/>
            <p:cNvSpPr>
              <a:spLocks noChangeArrowheads="1"/>
            </p:cNvSpPr>
            <p:nvPr/>
          </p:nvSpPr>
          <p:spPr bwMode="auto">
            <a:xfrm>
              <a:off x="714621" y="4353313"/>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46" name="Rectangle 254"/>
            <p:cNvSpPr>
              <a:spLocks noChangeArrowheads="1"/>
            </p:cNvSpPr>
            <p:nvPr/>
          </p:nvSpPr>
          <p:spPr bwMode="auto">
            <a:xfrm>
              <a:off x="1674224" y="4362838"/>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17" name="Oval 225"/>
            <p:cNvSpPr>
              <a:spLocks noChangeArrowheads="1"/>
            </p:cNvSpPr>
            <p:nvPr/>
          </p:nvSpPr>
          <p:spPr bwMode="auto">
            <a:xfrm>
              <a:off x="333995" y="4780863"/>
              <a:ext cx="75409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6,8,8</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16" name="Oval 224"/>
            <p:cNvSpPr>
              <a:spLocks noChangeArrowheads="1"/>
            </p:cNvSpPr>
            <p:nvPr/>
          </p:nvSpPr>
          <p:spPr bwMode="auto">
            <a:xfrm>
              <a:off x="1393144" y="4780863"/>
              <a:ext cx="90000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5,7,7.8</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10" name="AutoShape 218"/>
            <p:cNvSpPr>
              <a:spLocks noChangeShapeType="1"/>
            </p:cNvSpPr>
            <p:nvPr/>
          </p:nvSpPr>
          <p:spPr bwMode="auto">
            <a:xfrm flipH="1">
              <a:off x="711552" y="4306122"/>
              <a:ext cx="316165" cy="4747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609" name="AutoShape 217"/>
            <p:cNvSpPr>
              <a:spLocks noChangeShapeType="1"/>
            </p:cNvSpPr>
            <p:nvPr/>
          </p:nvSpPr>
          <p:spPr bwMode="auto">
            <a:xfrm>
              <a:off x="1560799" y="4306122"/>
              <a:ext cx="267052" cy="4747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5" name="组合 115"/>
          <p:cNvGrpSpPr/>
          <p:nvPr/>
        </p:nvGrpSpPr>
        <p:grpSpPr>
          <a:xfrm>
            <a:off x="222468" y="5080053"/>
            <a:ext cx="1066162" cy="745616"/>
            <a:chOff x="222468" y="5080053"/>
            <a:chExt cx="1066162" cy="745616"/>
          </a:xfrm>
        </p:grpSpPr>
        <p:sp>
          <p:nvSpPr>
            <p:cNvPr id="59624" name="Rectangle 232"/>
            <p:cNvSpPr>
              <a:spLocks noChangeArrowheads="1"/>
            </p:cNvSpPr>
            <p:nvPr/>
          </p:nvSpPr>
          <p:spPr bwMode="auto">
            <a:xfrm>
              <a:off x="936579"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07" name="AutoShape 215"/>
            <p:cNvSpPr>
              <a:spLocks noChangeShapeType="1"/>
            </p:cNvSpPr>
            <p:nvPr/>
          </p:nvSpPr>
          <p:spPr bwMode="auto">
            <a:xfrm>
              <a:off x="885494" y="5080053"/>
              <a:ext cx="113574" cy="424718"/>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625" name="Rectangle 233"/>
            <p:cNvSpPr>
              <a:spLocks noChangeArrowheads="1"/>
            </p:cNvSpPr>
            <p:nvPr/>
          </p:nvSpPr>
          <p:spPr bwMode="auto">
            <a:xfrm>
              <a:off x="282203"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15" name="Oval 223"/>
            <p:cNvSpPr>
              <a:spLocks noChangeArrowheads="1"/>
            </p:cNvSpPr>
            <p:nvPr/>
          </p:nvSpPr>
          <p:spPr bwMode="auto">
            <a:xfrm>
              <a:off x="222468"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14" name="Oval 222"/>
            <p:cNvSpPr>
              <a:spLocks noChangeArrowheads="1"/>
            </p:cNvSpPr>
            <p:nvPr/>
          </p:nvSpPr>
          <p:spPr bwMode="auto">
            <a:xfrm>
              <a:off x="708482" y="5504771"/>
              <a:ext cx="580148" cy="320898"/>
            </a:xfrm>
            <a:prstGeom prst="ellipse">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6,8,8</a:t>
              </a:r>
              <a:endParaRPr kumimoji="0" lang="en-US" altLang="zh-CN" sz="1600" i="0" u="none" strike="noStrike" cap="none" normalizeH="0" baseline="0" smtClean="0">
                <a:ln>
                  <a:noFill/>
                </a:ln>
                <a:solidFill>
                  <a:schemeClr val="bg1"/>
                </a:solidFill>
                <a:effectLst/>
                <a:latin typeface="Arial" pitchFamily="34" charset="0"/>
                <a:ea typeface="宋体" pitchFamily="2" charset="-122"/>
                <a:cs typeface="宋体" pitchFamily="2" charset="-122"/>
              </a:endParaRPr>
            </a:p>
          </p:txBody>
        </p:sp>
        <p:sp>
          <p:nvSpPr>
            <p:cNvPr id="59608" name="AutoShape 216"/>
            <p:cNvSpPr>
              <a:spLocks noChangeShapeType="1"/>
            </p:cNvSpPr>
            <p:nvPr/>
          </p:nvSpPr>
          <p:spPr bwMode="auto">
            <a:xfrm flipH="1">
              <a:off x="396410" y="5097042"/>
              <a:ext cx="149386" cy="407729"/>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6" name="组合 116"/>
          <p:cNvGrpSpPr/>
          <p:nvPr/>
        </p:nvGrpSpPr>
        <p:grpSpPr>
          <a:xfrm>
            <a:off x="1385833" y="5088547"/>
            <a:ext cx="903476" cy="737122"/>
            <a:chOff x="1385833" y="5088547"/>
            <a:chExt cx="903476" cy="737122"/>
          </a:xfrm>
        </p:grpSpPr>
        <p:sp>
          <p:nvSpPr>
            <p:cNvPr id="59629" name="Rectangle 237"/>
            <p:cNvSpPr>
              <a:spLocks noChangeArrowheads="1"/>
            </p:cNvSpPr>
            <p:nvPr/>
          </p:nvSpPr>
          <p:spPr bwMode="auto">
            <a:xfrm>
              <a:off x="2034145"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91" name="AutoShape 199"/>
            <p:cNvSpPr>
              <a:spLocks noChangeShapeType="1"/>
            </p:cNvSpPr>
            <p:nvPr/>
          </p:nvSpPr>
          <p:spPr bwMode="auto">
            <a:xfrm>
              <a:off x="1974167" y="5088547"/>
              <a:ext cx="141200" cy="416224"/>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638" name="Rectangle 246"/>
            <p:cNvSpPr>
              <a:spLocks noChangeArrowheads="1"/>
            </p:cNvSpPr>
            <p:nvPr/>
          </p:nvSpPr>
          <p:spPr bwMode="auto">
            <a:xfrm>
              <a:off x="1423691"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06" name="Oval 214"/>
            <p:cNvSpPr>
              <a:spLocks noChangeArrowheads="1"/>
            </p:cNvSpPr>
            <p:nvPr/>
          </p:nvSpPr>
          <p:spPr bwMode="auto">
            <a:xfrm>
              <a:off x="1385833"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05" name="Oval 213"/>
            <p:cNvSpPr>
              <a:spLocks noChangeArrowheads="1"/>
            </p:cNvSpPr>
            <p:nvPr/>
          </p:nvSpPr>
          <p:spPr bwMode="auto">
            <a:xfrm>
              <a:off x="1941425"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92" name="AutoShape 200"/>
            <p:cNvSpPr>
              <a:spLocks noChangeShapeType="1"/>
            </p:cNvSpPr>
            <p:nvPr/>
          </p:nvSpPr>
          <p:spPr bwMode="auto">
            <a:xfrm flipH="1">
              <a:off x="1559776" y="5105536"/>
              <a:ext cx="148362" cy="399235"/>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7" name="组合 117"/>
          <p:cNvGrpSpPr/>
          <p:nvPr/>
        </p:nvGrpSpPr>
        <p:grpSpPr>
          <a:xfrm>
            <a:off x="2358886" y="5088547"/>
            <a:ext cx="885058" cy="737122"/>
            <a:chOff x="2358886" y="5088547"/>
            <a:chExt cx="885058" cy="737122"/>
          </a:xfrm>
        </p:grpSpPr>
        <p:sp>
          <p:nvSpPr>
            <p:cNvPr id="59626" name="Rectangle 234"/>
            <p:cNvSpPr>
              <a:spLocks noChangeArrowheads="1"/>
            </p:cNvSpPr>
            <p:nvPr/>
          </p:nvSpPr>
          <p:spPr bwMode="auto">
            <a:xfrm>
              <a:off x="3005542"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89" name="AutoShape 197"/>
            <p:cNvSpPr>
              <a:spLocks noChangeShapeType="1"/>
            </p:cNvSpPr>
            <p:nvPr/>
          </p:nvSpPr>
          <p:spPr bwMode="auto">
            <a:xfrm>
              <a:off x="2974846" y="5088547"/>
              <a:ext cx="95157" cy="416224"/>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635" name="Rectangle 243"/>
            <p:cNvSpPr>
              <a:spLocks noChangeArrowheads="1"/>
            </p:cNvSpPr>
            <p:nvPr/>
          </p:nvSpPr>
          <p:spPr bwMode="auto">
            <a:xfrm>
              <a:off x="2406902"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04" name="Oval 212"/>
            <p:cNvSpPr>
              <a:spLocks noChangeArrowheads="1"/>
            </p:cNvSpPr>
            <p:nvPr/>
          </p:nvSpPr>
          <p:spPr bwMode="auto">
            <a:xfrm>
              <a:off x="2358886"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03" name="Oval 211"/>
            <p:cNvSpPr>
              <a:spLocks noChangeArrowheads="1"/>
            </p:cNvSpPr>
            <p:nvPr/>
          </p:nvSpPr>
          <p:spPr bwMode="auto">
            <a:xfrm>
              <a:off x="2896060"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90" name="AutoShape 198"/>
            <p:cNvSpPr>
              <a:spLocks noChangeShapeType="1"/>
            </p:cNvSpPr>
            <p:nvPr/>
          </p:nvSpPr>
          <p:spPr bwMode="auto">
            <a:xfrm flipH="1">
              <a:off x="2532828" y="5097042"/>
              <a:ext cx="129945" cy="407729"/>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8" name="组合 118"/>
          <p:cNvGrpSpPr/>
          <p:nvPr/>
        </p:nvGrpSpPr>
        <p:grpSpPr>
          <a:xfrm>
            <a:off x="3390261" y="5088547"/>
            <a:ext cx="903475" cy="737122"/>
            <a:chOff x="3390261" y="5088547"/>
            <a:chExt cx="903475" cy="737122"/>
          </a:xfrm>
        </p:grpSpPr>
        <p:sp>
          <p:nvSpPr>
            <p:cNvPr id="59630" name="Rectangle 238"/>
            <p:cNvSpPr>
              <a:spLocks noChangeArrowheads="1"/>
            </p:cNvSpPr>
            <p:nvPr/>
          </p:nvSpPr>
          <p:spPr bwMode="auto">
            <a:xfrm>
              <a:off x="4047781"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87" name="AutoShape 195"/>
            <p:cNvSpPr>
              <a:spLocks noChangeShapeType="1"/>
            </p:cNvSpPr>
            <p:nvPr/>
          </p:nvSpPr>
          <p:spPr bwMode="auto">
            <a:xfrm>
              <a:off x="3984734" y="5088547"/>
              <a:ext cx="135061" cy="416224"/>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636" name="Rectangle 244"/>
            <p:cNvSpPr>
              <a:spLocks noChangeArrowheads="1"/>
            </p:cNvSpPr>
            <p:nvPr/>
          </p:nvSpPr>
          <p:spPr bwMode="auto">
            <a:xfrm>
              <a:off x="3397423" y="5158390"/>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02" name="Oval 210"/>
            <p:cNvSpPr>
              <a:spLocks noChangeArrowheads="1"/>
            </p:cNvSpPr>
            <p:nvPr/>
          </p:nvSpPr>
          <p:spPr bwMode="auto">
            <a:xfrm>
              <a:off x="3390261"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01" name="Oval 209"/>
            <p:cNvSpPr>
              <a:spLocks noChangeArrowheads="1"/>
            </p:cNvSpPr>
            <p:nvPr/>
          </p:nvSpPr>
          <p:spPr bwMode="auto">
            <a:xfrm>
              <a:off x="3945852"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88" name="AutoShape 196"/>
            <p:cNvSpPr>
              <a:spLocks noChangeShapeType="1"/>
            </p:cNvSpPr>
            <p:nvPr/>
          </p:nvSpPr>
          <p:spPr bwMode="auto">
            <a:xfrm flipH="1">
              <a:off x="3564203" y="5097042"/>
              <a:ext cx="163710" cy="407729"/>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9" name="组合 119"/>
          <p:cNvGrpSpPr/>
          <p:nvPr/>
        </p:nvGrpSpPr>
        <p:grpSpPr>
          <a:xfrm>
            <a:off x="4381731" y="5080053"/>
            <a:ext cx="866641" cy="745616"/>
            <a:chOff x="4381731" y="5080053"/>
            <a:chExt cx="866641" cy="745616"/>
          </a:xfrm>
        </p:grpSpPr>
        <p:sp>
          <p:nvSpPr>
            <p:cNvPr id="59639" name="Rectangle 247"/>
            <p:cNvSpPr>
              <a:spLocks noChangeArrowheads="1"/>
            </p:cNvSpPr>
            <p:nvPr/>
          </p:nvSpPr>
          <p:spPr bwMode="auto">
            <a:xfrm>
              <a:off x="5029410"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81" name="AutoShape 189"/>
            <p:cNvSpPr>
              <a:spLocks noChangeShapeType="1"/>
            </p:cNvSpPr>
            <p:nvPr/>
          </p:nvSpPr>
          <p:spPr bwMode="auto">
            <a:xfrm>
              <a:off x="4988482" y="5080053"/>
              <a:ext cx="85948" cy="424718"/>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637" name="Rectangle 245"/>
            <p:cNvSpPr>
              <a:spLocks noChangeArrowheads="1"/>
            </p:cNvSpPr>
            <p:nvPr/>
          </p:nvSpPr>
          <p:spPr bwMode="auto">
            <a:xfrm>
              <a:off x="4428798"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00" name="Oval 208"/>
            <p:cNvSpPr>
              <a:spLocks noChangeArrowheads="1"/>
            </p:cNvSpPr>
            <p:nvPr/>
          </p:nvSpPr>
          <p:spPr bwMode="auto">
            <a:xfrm>
              <a:off x="4381731"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99" name="Oval 207"/>
            <p:cNvSpPr>
              <a:spLocks noChangeArrowheads="1"/>
            </p:cNvSpPr>
            <p:nvPr/>
          </p:nvSpPr>
          <p:spPr bwMode="auto">
            <a:xfrm>
              <a:off x="4900488"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82" name="AutoShape 190"/>
            <p:cNvSpPr>
              <a:spLocks noChangeShapeType="1"/>
            </p:cNvSpPr>
            <p:nvPr/>
          </p:nvSpPr>
          <p:spPr bwMode="auto">
            <a:xfrm flipH="1">
              <a:off x="4555673" y="5097042"/>
              <a:ext cx="111528" cy="407729"/>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10" name="组合 112"/>
          <p:cNvGrpSpPr/>
          <p:nvPr/>
        </p:nvGrpSpPr>
        <p:grpSpPr>
          <a:xfrm>
            <a:off x="2432556" y="4306122"/>
            <a:ext cx="1919096" cy="795639"/>
            <a:chOff x="2432556" y="4306122"/>
            <a:chExt cx="1919096" cy="795639"/>
          </a:xfrm>
        </p:grpSpPr>
        <p:sp>
          <p:nvSpPr>
            <p:cNvPr id="59645" name="Rectangle 253"/>
            <p:cNvSpPr>
              <a:spLocks noChangeArrowheads="1"/>
            </p:cNvSpPr>
            <p:nvPr/>
          </p:nvSpPr>
          <p:spPr bwMode="auto">
            <a:xfrm>
              <a:off x="2755884" y="4404279"/>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80" name="AutoShape 188"/>
            <p:cNvSpPr>
              <a:spLocks noChangeShapeType="1"/>
            </p:cNvSpPr>
            <p:nvPr/>
          </p:nvSpPr>
          <p:spPr bwMode="auto">
            <a:xfrm flipH="1">
              <a:off x="2810113" y="4306122"/>
              <a:ext cx="254774" cy="4747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642" name="Rectangle 250"/>
            <p:cNvSpPr>
              <a:spLocks noChangeArrowheads="1"/>
            </p:cNvSpPr>
            <p:nvPr/>
          </p:nvSpPr>
          <p:spPr bwMode="auto">
            <a:xfrm>
              <a:off x="3716658" y="4404279"/>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94" name="Oval 202"/>
            <p:cNvSpPr>
              <a:spLocks noChangeArrowheads="1"/>
            </p:cNvSpPr>
            <p:nvPr/>
          </p:nvSpPr>
          <p:spPr bwMode="auto">
            <a:xfrm>
              <a:off x="2432556" y="4780863"/>
              <a:ext cx="90000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3,4,6.4</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93" name="Oval 201"/>
            <p:cNvSpPr>
              <a:spLocks noChangeArrowheads="1"/>
            </p:cNvSpPr>
            <p:nvPr/>
          </p:nvSpPr>
          <p:spPr bwMode="auto">
            <a:xfrm>
              <a:off x="3451652" y="4780863"/>
              <a:ext cx="90000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2,3,6.2</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79" name="AutoShape 187"/>
            <p:cNvSpPr>
              <a:spLocks noChangeShapeType="1"/>
            </p:cNvSpPr>
            <p:nvPr/>
          </p:nvSpPr>
          <p:spPr bwMode="auto">
            <a:xfrm>
              <a:off x="3597968" y="4306122"/>
              <a:ext cx="231241" cy="4747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11" name="组合 113"/>
          <p:cNvGrpSpPr/>
          <p:nvPr/>
        </p:nvGrpSpPr>
        <p:grpSpPr>
          <a:xfrm>
            <a:off x="4436983" y="4306122"/>
            <a:ext cx="1929140" cy="795639"/>
            <a:chOff x="4436983" y="4306122"/>
            <a:chExt cx="1929140" cy="795639"/>
          </a:xfrm>
        </p:grpSpPr>
        <p:sp>
          <p:nvSpPr>
            <p:cNvPr id="59640" name="Rectangle 248"/>
            <p:cNvSpPr>
              <a:spLocks noChangeArrowheads="1"/>
            </p:cNvSpPr>
            <p:nvPr/>
          </p:nvSpPr>
          <p:spPr bwMode="auto">
            <a:xfrm>
              <a:off x="5714946" y="4353313"/>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76" name="AutoShape 184"/>
            <p:cNvSpPr>
              <a:spLocks noChangeShapeType="1"/>
            </p:cNvSpPr>
            <p:nvPr/>
          </p:nvSpPr>
          <p:spPr bwMode="auto">
            <a:xfrm>
              <a:off x="5622859" y="4306122"/>
              <a:ext cx="256820" cy="4747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643" name="Rectangle 251"/>
            <p:cNvSpPr>
              <a:spLocks noChangeArrowheads="1"/>
            </p:cNvSpPr>
            <p:nvPr/>
          </p:nvSpPr>
          <p:spPr bwMode="auto">
            <a:xfrm>
              <a:off x="4800215" y="4353313"/>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86" name="Oval 194"/>
            <p:cNvSpPr>
              <a:spLocks noChangeArrowheads="1"/>
            </p:cNvSpPr>
            <p:nvPr/>
          </p:nvSpPr>
          <p:spPr bwMode="auto">
            <a:xfrm>
              <a:off x="4436983" y="4780863"/>
              <a:ext cx="86400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4,5,6.6</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85" name="Oval 193"/>
            <p:cNvSpPr>
              <a:spLocks noChangeArrowheads="1"/>
            </p:cNvSpPr>
            <p:nvPr/>
          </p:nvSpPr>
          <p:spPr bwMode="auto">
            <a:xfrm>
              <a:off x="5502123" y="4780863"/>
              <a:ext cx="86400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3,4,6.4</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77" name="AutoShape 185"/>
            <p:cNvSpPr>
              <a:spLocks noChangeShapeType="1"/>
            </p:cNvSpPr>
            <p:nvPr/>
          </p:nvSpPr>
          <p:spPr bwMode="auto">
            <a:xfrm flipH="1">
              <a:off x="4814540" y="4306122"/>
              <a:ext cx="275238" cy="4747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12" name="组合 120"/>
          <p:cNvGrpSpPr/>
          <p:nvPr/>
        </p:nvGrpSpPr>
        <p:grpSpPr>
          <a:xfrm>
            <a:off x="5456079" y="5093267"/>
            <a:ext cx="885059" cy="732402"/>
            <a:chOff x="5456079" y="5093267"/>
            <a:chExt cx="885059" cy="732402"/>
          </a:xfrm>
        </p:grpSpPr>
        <p:sp>
          <p:nvSpPr>
            <p:cNvPr id="59632" name="Rectangle 240"/>
            <p:cNvSpPr>
              <a:spLocks noChangeArrowheads="1"/>
            </p:cNvSpPr>
            <p:nvPr/>
          </p:nvSpPr>
          <p:spPr bwMode="auto">
            <a:xfrm>
              <a:off x="5493937" y="5192367"/>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31" name="Rectangle 239"/>
            <p:cNvSpPr>
              <a:spLocks noChangeArrowheads="1"/>
            </p:cNvSpPr>
            <p:nvPr/>
          </p:nvSpPr>
          <p:spPr bwMode="auto">
            <a:xfrm>
              <a:off x="6076132"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84" name="Oval 192"/>
            <p:cNvSpPr>
              <a:spLocks noChangeArrowheads="1"/>
            </p:cNvSpPr>
            <p:nvPr/>
          </p:nvSpPr>
          <p:spPr bwMode="auto">
            <a:xfrm>
              <a:off x="5456079"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83" name="Oval 191"/>
            <p:cNvSpPr>
              <a:spLocks noChangeArrowheads="1"/>
            </p:cNvSpPr>
            <p:nvPr/>
          </p:nvSpPr>
          <p:spPr bwMode="auto">
            <a:xfrm>
              <a:off x="5993254"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75" name="AutoShape 183"/>
            <p:cNvSpPr>
              <a:spLocks noChangeShapeType="1"/>
            </p:cNvSpPr>
            <p:nvPr/>
          </p:nvSpPr>
          <p:spPr bwMode="auto">
            <a:xfrm flipH="1">
              <a:off x="5630022" y="5093267"/>
              <a:ext cx="148362" cy="411505"/>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574" name="AutoShape 182"/>
            <p:cNvSpPr>
              <a:spLocks noChangeShapeType="1"/>
            </p:cNvSpPr>
            <p:nvPr/>
          </p:nvSpPr>
          <p:spPr bwMode="auto">
            <a:xfrm>
              <a:off x="6016787" y="5097042"/>
              <a:ext cx="150409" cy="407729"/>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13" name="组合 121"/>
          <p:cNvGrpSpPr/>
          <p:nvPr/>
        </p:nvGrpSpPr>
        <p:grpSpPr>
          <a:xfrm>
            <a:off x="6406622" y="5097042"/>
            <a:ext cx="1002725" cy="728627"/>
            <a:chOff x="6406622" y="5097042"/>
            <a:chExt cx="1002725" cy="728627"/>
          </a:xfrm>
        </p:grpSpPr>
        <p:sp>
          <p:nvSpPr>
            <p:cNvPr id="59633" name="Rectangle 241"/>
            <p:cNvSpPr>
              <a:spLocks noChangeArrowheads="1"/>
            </p:cNvSpPr>
            <p:nvPr/>
          </p:nvSpPr>
          <p:spPr bwMode="auto">
            <a:xfrm>
              <a:off x="6546799"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27" name="Rectangle 235"/>
            <p:cNvSpPr>
              <a:spLocks noChangeArrowheads="1"/>
            </p:cNvSpPr>
            <p:nvPr/>
          </p:nvSpPr>
          <p:spPr bwMode="auto">
            <a:xfrm>
              <a:off x="7151113" y="5158390"/>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98" name="Oval 206"/>
            <p:cNvSpPr>
              <a:spLocks noChangeArrowheads="1"/>
            </p:cNvSpPr>
            <p:nvPr/>
          </p:nvSpPr>
          <p:spPr bwMode="auto">
            <a:xfrm>
              <a:off x="7061463"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96" name="Oval 204"/>
            <p:cNvSpPr>
              <a:spLocks noChangeArrowheads="1"/>
            </p:cNvSpPr>
            <p:nvPr/>
          </p:nvSpPr>
          <p:spPr bwMode="auto">
            <a:xfrm>
              <a:off x="6406622" y="5504771"/>
              <a:ext cx="580148"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6,5,5</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70" name="AutoShape 178"/>
            <p:cNvSpPr>
              <a:spLocks noChangeShapeType="1"/>
            </p:cNvSpPr>
            <p:nvPr/>
          </p:nvSpPr>
          <p:spPr bwMode="auto">
            <a:xfrm flipH="1">
              <a:off x="6697208" y="5105536"/>
              <a:ext cx="140177" cy="399235"/>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569" name="AutoShape 177"/>
            <p:cNvSpPr>
              <a:spLocks noChangeShapeType="1"/>
            </p:cNvSpPr>
            <p:nvPr/>
          </p:nvSpPr>
          <p:spPr bwMode="auto">
            <a:xfrm>
              <a:off x="7084996" y="5097042"/>
              <a:ext cx="150409" cy="407729"/>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14" name="组合 122"/>
          <p:cNvGrpSpPr/>
          <p:nvPr/>
        </p:nvGrpSpPr>
        <p:grpSpPr>
          <a:xfrm>
            <a:off x="7465623" y="5080053"/>
            <a:ext cx="1027281" cy="745616"/>
            <a:chOff x="7465623" y="5080053"/>
            <a:chExt cx="1027281" cy="745616"/>
          </a:xfrm>
        </p:grpSpPr>
        <p:sp>
          <p:nvSpPr>
            <p:cNvPr id="59634" name="Rectangle 242"/>
            <p:cNvSpPr>
              <a:spLocks noChangeArrowheads="1"/>
            </p:cNvSpPr>
            <p:nvPr/>
          </p:nvSpPr>
          <p:spPr bwMode="auto">
            <a:xfrm>
              <a:off x="7582266" y="5192367"/>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28" name="Rectangle 236"/>
            <p:cNvSpPr>
              <a:spLocks noChangeArrowheads="1"/>
            </p:cNvSpPr>
            <p:nvPr/>
          </p:nvSpPr>
          <p:spPr bwMode="auto">
            <a:xfrm>
              <a:off x="8246316" y="5166884"/>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97" name="Oval 205"/>
            <p:cNvSpPr>
              <a:spLocks noChangeArrowheads="1"/>
            </p:cNvSpPr>
            <p:nvPr/>
          </p:nvSpPr>
          <p:spPr bwMode="auto">
            <a:xfrm>
              <a:off x="8145020" y="5504771"/>
              <a:ext cx="347884" cy="320898"/>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95" name="Oval 203"/>
            <p:cNvSpPr>
              <a:spLocks noChangeArrowheads="1"/>
            </p:cNvSpPr>
            <p:nvPr/>
          </p:nvSpPr>
          <p:spPr bwMode="auto">
            <a:xfrm>
              <a:off x="7465623" y="5504771"/>
              <a:ext cx="580148"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5,4,4</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68" name="AutoShape 176"/>
            <p:cNvSpPr>
              <a:spLocks noChangeShapeType="1"/>
            </p:cNvSpPr>
            <p:nvPr/>
          </p:nvSpPr>
          <p:spPr bwMode="auto">
            <a:xfrm flipH="1">
              <a:off x="7756208" y="5097042"/>
              <a:ext cx="103342" cy="407729"/>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567" name="AutoShape 175"/>
            <p:cNvSpPr>
              <a:spLocks noChangeShapeType="1"/>
            </p:cNvSpPr>
            <p:nvPr/>
          </p:nvSpPr>
          <p:spPr bwMode="auto">
            <a:xfrm>
              <a:off x="8159345" y="5080053"/>
              <a:ext cx="159617" cy="424718"/>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15" name="组合 114"/>
          <p:cNvGrpSpPr/>
          <p:nvPr/>
        </p:nvGrpSpPr>
        <p:grpSpPr>
          <a:xfrm>
            <a:off x="6579541" y="4306122"/>
            <a:ext cx="1791604" cy="795639"/>
            <a:chOff x="6579541" y="4306122"/>
            <a:chExt cx="1791604" cy="795639"/>
          </a:xfrm>
        </p:grpSpPr>
        <p:sp>
          <p:nvSpPr>
            <p:cNvPr id="59644" name="Rectangle 252"/>
            <p:cNvSpPr>
              <a:spLocks noChangeArrowheads="1"/>
            </p:cNvSpPr>
            <p:nvPr/>
          </p:nvSpPr>
          <p:spPr bwMode="auto">
            <a:xfrm>
              <a:off x="6820623" y="4425987"/>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41" name="Rectangle 249"/>
            <p:cNvSpPr>
              <a:spLocks noChangeArrowheads="1"/>
            </p:cNvSpPr>
            <p:nvPr/>
          </p:nvSpPr>
          <p:spPr bwMode="auto">
            <a:xfrm>
              <a:off x="7837040" y="4383515"/>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73" name="Oval 181"/>
            <p:cNvSpPr>
              <a:spLocks noChangeArrowheads="1"/>
            </p:cNvSpPr>
            <p:nvPr/>
          </p:nvSpPr>
          <p:spPr bwMode="auto">
            <a:xfrm>
              <a:off x="6579541" y="4780863"/>
              <a:ext cx="75409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1,1,5</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72" name="Oval 180"/>
            <p:cNvSpPr>
              <a:spLocks noChangeArrowheads="1"/>
            </p:cNvSpPr>
            <p:nvPr/>
          </p:nvSpPr>
          <p:spPr bwMode="auto">
            <a:xfrm>
              <a:off x="7617055" y="4780863"/>
              <a:ext cx="75409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0,0,4</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66" name="AutoShape 174"/>
            <p:cNvSpPr>
              <a:spLocks noChangeShapeType="1"/>
            </p:cNvSpPr>
            <p:nvPr/>
          </p:nvSpPr>
          <p:spPr bwMode="auto">
            <a:xfrm flipH="1">
              <a:off x="6957098" y="4306122"/>
              <a:ext cx="201568" cy="4747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565" name="AutoShape 173"/>
            <p:cNvSpPr>
              <a:spLocks noChangeShapeType="1"/>
            </p:cNvSpPr>
            <p:nvPr/>
          </p:nvSpPr>
          <p:spPr bwMode="auto">
            <a:xfrm>
              <a:off x="7691747" y="4306122"/>
              <a:ext cx="302864" cy="4747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16" name="组合 110"/>
          <p:cNvGrpSpPr/>
          <p:nvPr/>
        </p:nvGrpSpPr>
        <p:grpSpPr>
          <a:xfrm>
            <a:off x="4979273" y="3483113"/>
            <a:ext cx="2822979" cy="870200"/>
            <a:chOff x="4979273" y="3483113"/>
            <a:chExt cx="2822979" cy="870200"/>
          </a:xfrm>
        </p:grpSpPr>
        <p:sp>
          <p:nvSpPr>
            <p:cNvPr id="59561" name="AutoShape 169"/>
            <p:cNvSpPr>
              <a:spLocks noChangeShapeType="1"/>
            </p:cNvSpPr>
            <p:nvPr/>
          </p:nvSpPr>
          <p:spPr bwMode="auto">
            <a:xfrm>
              <a:off x="6635816" y="3483113"/>
              <a:ext cx="789902" cy="549302"/>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649" name="Rectangle 257"/>
            <p:cNvSpPr>
              <a:spLocks noChangeArrowheads="1"/>
            </p:cNvSpPr>
            <p:nvPr/>
          </p:nvSpPr>
          <p:spPr bwMode="auto">
            <a:xfrm>
              <a:off x="5509043" y="3585989"/>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48" name="Rectangle 256"/>
            <p:cNvSpPr>
              <a:spLocks noChangeArrowheads="1"/>
            </p:cNvSpPr>
            <p:nvPr/>
          </p:nvSpPr>
          <p:spPr bwMode="auto">
            <a:xfrm>
              <a:off x="7068235" y="3585989"/>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78" name="Oval 186"/>
            <p:cNvSpPr>
              <a:spLocks noChangeArrowheads="1"/>
            </p:cNvSpPr>
            <p:nvPr/>
          </p:nvSpPr>
          <p:spPr bwMode="auto">
            <a:xfrm>
              <a:off x="4979273" y="4032415"/>
              <a:ext cx="90000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3,4,6.6</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71" name="Oval 179"/>
            <p:cNvSpPr>
              <a:spLocks noChangeArrowheads="1"/>
            </p:cNvSpPr>
            <p:nvPr/>
          </p:nvSpPr>
          <p:spPr bwMode="auto">
            <a:xfrm>
              <a:off x="7048162" y="4032415"/>
              <a:ext cx="75409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0,0,5</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62" name="AutoShape 170"/>
            <p:cNvSpPr>
              <a:spLocks noChangeShapeType="1"/>
            </p:cNvSpPr>
            <p:nvPr/>
          </p:nvSpPr>
          <p:spPr bwMode="auto">
            <a:xfrm flipH="1">
              <a:off x="5356830" y="3483113"/>
              <a:ext cx="745905" cy="549302"/>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grpSp>
      <p:grpSp>
        <p:nvGrpSpPr>
          <p:cNvPr id="17" name="组合 108"/>
          <p:cNvGrpSpPr/>
          <p:nvPr/>
        </p:nvGrpSpPr>
        <p:grpSpPr>
          <a:xfrm>
            <a:off x="1932216" y="2710126"/>
            <a:ext cx="4960014" cy="820178"/>
            <a:chOff x="1932216" y="2710126"/>
            <a:chExt cx="4960014" cy="820178"/>
          </a:xfrm>
        </p:grpSpPr>
        <p:sp>
          <p:nvSpPr>
            <p:cNvPr id="59620" name="Oval 228"/>
            <p:cNvSpPr>
              <a:spLocks noChangeArrowheads="1"/>
            </p:cNvSpPr>
            <p:nvPr/>
          </p:nvSpPr>
          <p:spPr bwMode="auto">
            <a:xfrm>
              <a:off x="1932216" y="3209406"/>
              <a:ext cx="75409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2,3,8</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613" name="AutoShape 221"/>
            <p:cNvSpPr>
              <a:spLocks noChangeShapeType="1"/>
            </p:cNvSpPr>
            <p:nvPr/>
          </p:nvSpPr>
          <p:spPr bwMode="auto">
            <a:xfrm flipH="1">
              <a:off x="2575802" y="2710126"/>
              <a:ext cx="1543992" cy="54647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564" name="Oval 172"/>
            <p:cNvSpPr>
              <a:spLocks noChangeArrowheads="1"/>
            </p:cNvSpPr>
            <p:nvPr/>
          </p:nvSpPr>
          <p:spPr bwMode="auto">
            <a:xfrm>
              <a:off x="5992230" y="3209406"/>
              <a:ext cx="900000" cy="3208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0,0,6.6</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63" name="AutoShape 171"/>
            <p:cNvSpPr>
              <a:spLocks noChangeShapeType="1"/>
            </p:cNvSpPr>
            <p:nvPr/>
          </p:nvSpPr>
          <p:spPr bwMode="auto">
            <a:xfrm>
              <a:off x="4652876" y="2710126"/>
              <a:ext cx="1449859" cy="54647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ndParaRPr>
            </a:p>
          </p:txBody>
        </p:sp>
        <p:sp>
          <p:nvSpPr>
            <p:cNvPr id="59560" name="Rectangle 168"/>
            <p:cNvSpPr>
              <a:spLocks noChangeArrowheads="1"/>
            </p:cNvSpPr>
            <p:nvPr/>
          </p:nvSpPr>
          <p:spPr bwMode="auto">
            <a:xfrm>
              <a:off x="3243945" y="2710126"/>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59559" name="Rectangle 167"/>
            <p:cNvSpPr>
              <a:spLocks noChangeArrowheads="1"/>
            </p:cNvSpPr>
            <p:nvPr/>
          </p:nvSpPr>
          <p:spPr bwMode="auto">
            <a:xfrm>
              <a:off x="5191073" y="2710126"/>
              <a:ext cx="210777" cy="1963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6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sp>
        <p:nvSpPr>
          <p:cNvPr id="203" name="TextBox 202"/>
          <p:cNvSpPr txBox="1"/>
          <p:nvPr/>
        </p:nvSpPr>
        <p:spPr>
          <a:xfrm>
            <a:off x="439885" y="5857892"/>
            <a:ext cx="1285884"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楷体" pitchFamily="49" charset="-122"/>
                <a:cs typeface="Times New Roman" pitchFamily="18" charset="0"/>
              </a:rPr>
              <a:t>bestv=8</a:t>
            </a:r>
            <a:endParaRPr lang="zh-CN" altLang="en-US" sz="1800" smtClean="0">
              <a:solidFill>
                <a:srgbClr val="FF00FF"/>
              </a:solidFill>
              <a:latin typeface="Consolas" pitchFamily="49" charset="0"/>
              <a:ea typeface="楷体" pitchFamily="49" charset="-122"/>
              <a:cs typeface="Times New Roman" pitchFamily="18" charset="0"/>
            </a:endParaRPr>
          </a:p>
        </p:txBody>
      </p:sp>
      <p:sp>
        <p:nvSpPr>
          <p:cNvPr id="204" name="右箭头 203"/>
          <p:cNvSpPr/>
          <p:nvPr/>
        </p:nvSpPr>
        <p:spPr>
          <a:xfrm>
            <a:off x="214282" y="2500306"/>
            <a:ext cx="428628"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4" name="上箭头 123"/>
          <p:cNvSpPr/>
          <p:nvPr/>
        </p:nvSpPr>
        <p:spPr>
          <a:xfrm>
            <a:off x="785786" y="6215082"/>
            <a:ext cx="357190" cy="285752"/>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0" name="灯片编号占位符 119"/>
          <p:cNvSpPr>
            <a:spLocks noGrp="1"/>
          </p:cNvSpPr>
          <p:nvPr>
            <p:ph type="sldNum" sz="quarter" idx="12"/>
          </p:nvPr>
        </p:nvSpPr>
        <p:spPr/>
        <p:txBody>
          <a:bodyPr/>
          <a:lstStyle/>
          <a:p>
            <a:fld id="{7AF016A1-9F15-429F-9EFD-84004B73C732}" type="slidenum">
              <a:rPr lang="en-US" altLang="zh-CN" smtClean="0"/>
              <a:pPr/>
              <a:t>18</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03"/>
                                        </p:tgtEl>
                                        <p:attrNameLst>
                                          <p:attrName>style.visibility</p:attrName>
                                        </p:attrNameLst>
                                      </p:cBhvr>
                                      <p:to>
                                        <p:strVal val="visible"/>
                                      </p:to>
                                    </p:set>
                                  </p:childTnLst>
                                </p:cTn>
                              </p:par>
                            </p:childTnLst>
                          </p:cTn>
                        </p:par>
                        <p:par>
                          <p:cTn id="50" fill="hold">
                            <p:stCondLst>
                              <p:cond delay="0"/>
                            </p:stCondLst>
                            <p:childTnLst>
                              <p:par>
                                <p:cTn id="51" presetID="26" presetClass="emph" presetSubtype="0" fill="hold" grpId="1" nodeType="afterEffect">
                                  <p:stCondLst>
                                    <p:cond delay="0"/>
                                  </p:stCondLst>
                                  <p:childTnLst>
                                    <p:animEffect transition="out" filter="fade">
                                      <p:cBhvr>
                                        <p:cTn id="52" dur="500" tmFilter="0, 0; .2, .5; .8, .5; 1, 0"/>
                                        <p:tgtEl>
                                          <p:spTgt spid="203"/>
                                        </p:tgtEl>
                                      </p:cBhvr>
                                    </p:animEffect>
                                    <p:animScale>
                                      <p:cBhvr>
                                        <p:cTn id="53" dur="250" autoRev="1" fill="hold"/>
                                        <p:tgtEl>
                                          <p:spTgt spid="203"/>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24"/>
                                        </p:tgtEl>
                                        <p:attrNameLst>
                                          <p:attrName>style.visibility</p:attrName>
                                        </p:attrNameLst>
                                      </p:cBhvr>
                                      <p:to>
                                        <p:strVal val="visible"/>
                                      </p:to>
                                    </p:set>
                                  </p:childTnLst>
                                </p:cTn>
                              </p:par>
                            </p:childTnLst>
                          </p:cTn>
                        </p:par>
                        <p:par>
                          <p:cTn id="86" fill="hold">
                            <p:stCondLst>
                              <p:cond delay="0"/>
                            </p:stCondLst>
                            <p:childTnLst>
                              <p:par>
                                <p:cTn id="87" presetID="26" presetClass="emph" presetSubtype="0" fill="hold" grpId="1" nodeType="afterEffect">
                                  <p:stCondLst>
                                    <p:cond delay="0"/>
                                  </p:stCondLst>
                                  <p:childTnLst>
                                    <p:animEffect transition="out" filter="fade">
                                      <p:cBhvr>
                                        <p:cTn id="88" dur="500" tmFilter="0, 0; .2, .5; .8, .5; 1, 0"/>
                                        <p:tgtEl>
                                          <p:spTgt spid="124"/>
                                        </p:tgtEl>
                                      </p:cBhvr>
                                    </p:animEffect>
                                    <p:animScale>
                                      <p:cBhvr>
                                        <p:cTn id="89" dur="250" autoRev="1" fill="hold"/>
                                        <p:tgtEl>
                                          <p:spTgt spid="1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203" grpId="0"/>
      <p:bldP spid="203" grpId="1"/>
      <p:bldP spid="204" grpId="0" animBg="1"/>
      <p:bldP spid="124" grpId="0" animBg="1"/>
      <p:bldP spid="12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4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214282" y="428604"/>
            <a:ext cx="8643998" cy="38058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vector&lt;int&gt; bestx;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存放最优解向量</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bestv=0;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存放最大价值</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初始为</a:t>
            </a:r>
            <a:r>
              <a:rPr lang="en-US" altLang="zh-CN" sz="2000" smtClean="0">
                <a:solidFill>
                  <a:srgbClr val="00B0F0"/>
                </a:solidFill>
                <a:latin typeface="Times New Roman" pitchFamily="18" charset="0"/>
                <a:ea typeface="仿宋" pitchFamily="49" charset="-122"/>
                <a:cs typeface="Times New Roman" pitchFamily="18" charset="0"/>
              </a:rPr>
              <a:t>0</a:t>
            </a:r>
          </a:p>
          <a:p>
            <a:pPr algn="l" defTabSz="360000">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EnQueue</a:t>
            </a:r>
            <a:r>
              <a:rPr lang="en-US" altLang="zh-CN" sz="2000" smtClean="0">
                <a:solidFill>
                  <a:srgbClr val="0000FF"/>
                </a:solidFill>
                <a:latin typeface="Times New Roman" pitchFamily="18" charset="0"/>
                <a:ea typeface="仿宋" pitchFamily="49" charset="-122"/>
                <a:cs typeface="Times New Roman" pitchFamily="18" charset="0"/>
              </a:rPr>
              <a:t>(QNode e,queue&lt;QNode&gt;&amp; qu)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结点</a:t>
            </a:r>
            <a:r>
              <a:rPr lang="en-US" altLang="zh-CN" sz="2000" smtClean="0">
                <a:solidFill>
                  <a:srgbClr val="00B0F0"/>
                </a:solidFill>
                <a:latin typeface="Times New Roman" pitchFamily="18" charset="0"/>
                <a:ea typeface="仿宋" pitchFamily="49" charset="-122"/>
                <a:cs typeface="Times New Roman" pitchFamily="18" charset="0"/>
              </a:rPr>
              <a:t>e</a:t>
            </a:r>
            <a:r>
              <a:rPr lang="zh-CN" altLang="zh-CN" sz="2000" smtClean="0">
                <a:solidFill>
                  <a:srgbClr val="00B0F0"/>
                </a:solidFill>
                <a:latin typeface="Times New Roman" pitchFamily="18" charset="0"/>
                <a:ea typeface="仿宋" pitchFamily="49" charset="-122"/>
                <a:cs typeface="Times New Roman" pitchFamily="18" charset="0"/>
              </a:rPr>
              <a:t>进队操作</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e.i==n</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到达叶子结点</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 (e.cv&gt;bestv)								</a:t>
            </a:r>
            <a:r>
              <a:rPr lang="en-US" altLang="zh-CN" sz="2000" smtClean="0">
                <a:solidFill>
                  <a:srgbClr val="00B0F0"/>
                </a:solidFill>
                <a:latin typeface="Times New Roman" pitchFamily="18" charset="0"/>
                <a:ea typeface="仿宋" pitchFamily="49" charset="-122"/>
                <a:cs typeface="Times New Roman" pitchFamily="18" charset="0"/>
              </a:rPr>
              <a:t>	//</a:t>
            </a:r>
            <a:r>
              <a:rPr lang="zh-CN" altLang="zh-CN" sz="2000" smtClean="0">
                <a:solidFill>
                  <a:srgbClr val="00B0F0"/>
                </a:solidFill>
                <a:latin typeface="Times New Roman" pitchFamily="18" charset="0"/>
                <a:ea typeface="仿宋" pitchFamily="49" charset="-122"/>
                <a:cs typeface="Times New Roman" pitchFamily="18" charset="0"/>
              </a:rPr>
              <a:t>比较更新最优解</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a:t>
            </a:r>
            <a:r>
              <a:rPr lang="en-US" altLang="zh-CN" sz="2000" smtClean="0">
                <a:solidFill>
                  <a:srgbClr val="006600"/>
                </a:solidFill>
                <a:latin typeface="Times New Roman" pitchFamily="18" charset="0"/>
                <a:ea typeface="仿宋" pitchFamily="49" charset="-122"/>
                <a:cs typeface="Times New Roman" pitchFamily="18" charset="0"/>
              </a:rPr>
              <a:t>bestv=e.cv;</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bestx=e.x;</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 qu.push(e);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非叶子结点进队</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19</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TextBox 58"/>
          <p:cNvSpPr txBox="1"/>
          <p:nvPr/>
        </p:nvSpPr>
        <p:spPr>
          <a:xfrm>
            <a:off x="285720" y="1571612"/>
            <a:ext cx="435771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6.3.1  </a:t>
            </a:r>
            <a:r>
              <a:rPr lang="zh-CN" altLang="zh-CN" smtClean="0">
                <a:ea typeface="微软雅黑" pitchFamily="34" charset="-122"/>
              </a:rPr>
              <a:t>队列式分支限界法概述</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60" name="TextBox 59">
            <a:hlinkClick r:id="rId2" action="ppaction://hlinksldjump"/>
          </p:cNvPr>
          <p:cNvSpPr txBox="1"/>
          <p:nvPr/>
        </p:nvSpPr>
        <p:spPr>
          <a:xfrm>
            <a:off x="2357422" y="500042"/>
            <a:ext cx="442915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6.3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队列式分支限界法</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1" name="TextBox 60"/>
          <p:cNvSpPr txBox="1"/>
          <p:nvPr/>
        </p:nvSpPr>
        <p:spPr>
          <a:xfrm>
            <a:off x="571472" y="2357430"/>
            <a:ext cx="8072494" cy="188311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在解空间中搜索解时，队列式分支限界法与广度优先搜索相同，也是采用普通队列存储活结点</a:t>
            </a:r>
            <a:r>
              <a:rPr lang="zh-CN" altLang="en-US" smtClean="0">
                <a:solidFill>
                  <a:srgbClr val="0000FF"/>
                </a:solidFill>
                <a:latin typeface="Times New Roman" pitchFamily="18" charset="0"/>
                <a:ea typeface="楷体" pitchFamily="49" charset="-122"/>
                <a:cs typeface="Times New Roman" pitchFamily="18" charset="0"/>
              </a:rPr>
              <a:t>。</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从根结点开始一层一层地扩展和搜索结点，同时利用</a:t>
            </a:r>
            <a:r>
              <a:rPr lang="zh-CN" altLang="zh-CN" smtClean="0">
                <a:solidFill>
                  <a:srgbClr val="FF00FF"/>
                </a:solidFill>
                <a:latin typeface="Times New Roman" pitchFamily="18" charset="0"/>
                <a:ea typeface="楷体" pitchFamily="49" charset="-122"/>
                <a:cs typeface="Times New Roman" pitchFamily="18" charset="0"/>
              </a:rPr>
              <a:t>剪支</a:t>
            </a:r>
            <a:r>
              <a:rPr lang="zh-CN" altLang="zh-CN" smtClean="0">
                <a:solidFill>
                  <a:srgbClr val="0000FF"/>
                </a:solidFill>
                <a:latin typeface="Times New Roman" pitchFamily="18" charset="0"/>
                <a:ea typeface="楷体" pitchFamily="49" charset="-122"/>
                <a:cs typeface="Times New Roman" pitchFamily="18" charset="0"/>
              </a:rPr>
              <a:t>以提高搜索性能。</a:t>
            </a:r>
            <a:endParaRPr lang="zh-CN" altLang="en-US" smtClean="0">
              <a:solidFill>
                <a:srgbClr val="0000FF"/>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2</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4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357158" y="714356"/>
            <a:ext cx="8643998" cy="26261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a:t>
            </a:r>
            <a:r>
              <a:rPr lang="en-US" altLang="zh-CN" sz="2000" smtClean="0">
                <a:solidFill>
                  <a:srgbClr val="00B0F0"/>
                </a:solidFill>
                <a:latin typeface="Times New Roman" pitchFamily="18" charset="0"/>
                <a:ea typeface="仿宋" pitchFamily="49" charset="-122"/>
                <a:cs typeface="Times New Roman" pitchFamily="18" charset="0"/>
              </a:rPr>
              <a:t>0/1</a:t>
            </a:r>
            <a:r>
              <a:rPr lang="zh-CN" altLang="zh-CN" sz="2000" smtClean="0">
                <a:solidFill>
                  <a:srgbClr val="00B0F0"/>
                </a:solidFill>
                <a:latin typeface="Times New Roman" pitchFamily="18" charset="0"/>
                <a:ea typeface="仿宋" pitchFamily="49" charset="-122"/>
                <a:cs typeface="Times New Roman" pitchFamily="18" charset="0"/>
              </a:rPr>
              <a:t>背包最优解的算法</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QNode e,e1,e2;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a:t>
            </a:r>
            <a:r>
              <a:rPr lang="en-US" altLang="zh-CN" sz="2000" smtClean="0">
                <a:solidFill>
                  <a:srgbClr val="00B0F0"/>
                </a:solidFill>
                <a:latin typeface="Times New Roman" pitchFamily="18" charset="0"/>
                <a:ea typeface="仿宋" pitchFamily="49" charset="-122"/>
                <a:cs typeface="Times New Roman" pitchFamily="18" charset="0"/>
              </a:rPr>
              <a:t>3</a:t>
            </a:r>
            <a:r>
              <a:rPr lang="zh-CN" altLang="zh-CN" sz="2000" smtClean="0">
                <a:solidFill>
                  <a:srgbClr val="00B0F0"/>
                </a:solidFill>
                <a:latin typeface="Times New Roman" pitchFamily="18" charset="0"/>
                <a:ea typeface="仿宋" pitchFamily="49" charset="-122"/>
                <a:cs typeface="Times New Roman" pitchFamily="18" charset="0"/>
              </a:rPr>
              <a:t>个结点变量</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queue&lt;QNode&gt; qu;</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定义一个队列</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e.i=0;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根结点层次为</a:t>
            </a:r>
            <a:r>
              <a:rPr lang="en-US" altLang="zh-CN" sz="2000" smtClean="0">
                <a:solidFill>
                  <a:srgbClr val="00B0F0"/>
                </a:solidFill>
                <a:latin typeface="Times New Roman" pitchFamily="18" charset="0"/>
                <a:ea typeface="仿宋" pitchFamily="49" charset="-122"/>
                <a:cs typeface="Times New Roman" pitchFamily="18" charset="0"/>
              </a:rPr>
              <a:t>0</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e.cw=0; e.cv=0;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e.x.resize(n);</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qu.push(e);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根结点进队</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20</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4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214282" y="285728"/>
            <a:ext cx="8643998" cy="627766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 (!qu.empty())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队不空循环</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e=qu.front(); 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出队结点</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e.cw+g[e.i].w&lt;=W</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FF"/>
                </a:solidFill>
                <a:latin typeface="Times New Roman" pitchFamily="18" charset="0"/>
                <a:ea typeface="仿宋" pitchFamily="49" charset="-122"/>
                <a:cs typeface="Times New Roman" pitchFamily="18" charset="0"/>
              </a:rPr>
              <a:t>//</a:t>
            </a:r>
            <a:r>
              <a:rPr lang="zh-CN" altLang="zh-CN" sz="2000" smtClean="0">
                <a:solidFill>
                  <a:srgbClr val="FF00FF"/>
                </a:solidFill>
                <a:latin typeface="Times New Roman" pitchFamily="18" charset="0"/>
                <a:ea typeface="仿宋" pitchFamily="49" charset="-122"/>
                <a:cs typeface="Times New Roman" pitchFamily="18" charset="0"/>
              </a:rPr>
              <a:t>左剪支</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e1.cw=e.cw+g[e.i].w;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选择物品</a:t>
            </a:r>
            <a:r>
              <a:rPr lang="en-US" altLang="zh-CN" sz="2000" smtClean="0">
                <a:solidFill>
                  <a:srgbClr val="00B0F0"/>
                </a:solidFill>
                <a:latin typeface="Times New Roman" pitchFamily="18" charset="0"/>
                <a:ea typeface="仿宋" pitchFamily="49" charset="-122"/>
                <a:cs typeface="Times New Roman" pitchFamily="18" charset="0"/>
              </a:rPr>
              <a:t>e.i</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e1.cv=e.cv+g[e.i].v;</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e1.x=e.x; e1.x[e.i]=1;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e1.i=e.i+1;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左子结点的层次加</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EnQueue</a:t>
            </a:r>
            <a:r>
              <a:rPr lang="en-US" altLang="zh-CN" sz="2000" smtClean="0">
                <a:solidFill>
                  <a:srgbClr val="0000FF"/>
                </a:solidFill>
                <a:latin typeface="Times New Roman" pitchFamily="18" charset="0"/>
                <a:ea typeface="仿宋" pitchFamily="49" charset="-122"/>
                <a:cs typeface="Times New Roman" pitchFamily="18" charset="0"/>
              </a:rPr>
              <a:t>(e1,qu);</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e2.cw=e.cw; e2.cv=e.cv;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不选择物品</a:t>
            </a:r>
            <a:r>
              <a:rPr lang="en-US" altLang="zh-CN" sz="2000" smtClean="0">
                <a:solidFill>
                  <a:srgbClr val="00B0F0"/>
                </a:solidFill>
                <a:latin typeface="Times New Roman" pitchFamily="18" charset="0"/>
                <a:ea typeface="仿宋" pitchFamily="49" charset="-122"/>
                <a:cs typeface="Times New Roman" pitchFamily="18" charset="0"/>
              </a:rPr>
              <a:t>e.i</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e2.x=e.x; e2.x[e.i]=0;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e2.i=e.i+1;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右子结点的层次加</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bound(e2);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求出不选择物品</a:t>
            </a:r>
            <a:r>
              <a:rPr lang="en-US" altLang="zh-CN" sz="2000" smtClean="0">
                <a:solidFill>
                  <a:srgbClr val="00B0F0"/>
                </a:solidFill>
                <a:latin typeface="Times New Roman" pitchFamily="18" charset="0"/>
                <a:ea typeface="仿宋" pitchFamily="49" charset="-122"/>
                <a:cs typeface="Times New Roman" pitchFamily="18" charset="0"/>
              </a:rPr>
              <a:t>i</a:t>
            </a:r>
            <a:r>
              <a:rPr lang="zh-CN" altLang="zh-CN" sz="2000" smtClean="0">
                <a:solidFill>
                  <a:srgbClr val="00B0F0"/>
                </a:solidFill>
                <a:latin typeface="Times New Roman" pitchFamily="18" charset="0"/>
                <a:ea typeface="仿宋" pitchFamily="49" charset="-122"/>
                <a:cs typeface="Times New Roman" pitchFamily="18" charset="0"/>
              </a:rPr>
              <a:t>的价值上界</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e2.ub&gt;bestv</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FF"/>
                </a:solidFill>
                <a:latin typeface="Times New Roman" pitchFamily="18" charset="0"/>
                <a:ea typeface="仿宋" pitchFamily="49" charset="-122"/>
                <a:cs typeface="Times New Roman" pitchFamily="18" charset="0"/>
              </a:rPr>
              <a:t>//</a:t>
            </a:r>
            <a:r>
              <a:rPr lang="zh-CN" altLang="zh-CN" sz="2000" smtClean="0">
                <a:solidFill>
                  <a:srgbClr val="FF00FF"/>
                </a:solidFill>
                <a:latin typeface="Times New Roman" pitchFamily="18" charset="0"/>
                <a:ea typeface="仿宋" pitchFamily="49" charset="-122"/>
                <a:cs typeface="Times New Roman" pitchFamily="18" charset="0"/>
              </a:rPr>
              <a:t>右剪支</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EnQueue</a:t>
            </a:r>
            <a:r>
              <a:rPr lang="en-US" altLang="zh-CN" sz="2000" smtClean="0">
                <a:solidFill>
                  <a:srgbClr val="0000FF"/>
                </a:solidFill>
                <a:latin typeface="Times New Roman" pitchFamily="18" charset="0"/>
                <a:ea typeface="仿宋" pitchFamily="49" charset="-122"/>
                <a:cs typeface="Times New Roman" pitchFamily="18" charset="0"/>
              </a:rPr>
              <a:t>(e2,qu);</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21</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5786" y="1571612"/>
            <a:ext cx="7643866" cy="12464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mtClean="0">
                <a:solidFill>
                  <a:srgbClr val="FF0000"/>
                </a:solidFill>
                <a:latin typeface="Times New Roman" pitchFamily="18" charset="0"/>
                <a:ea typeface="仿宋" pitchFamily="49" charset="-122"/>
                <a:cs typeface="Times New Roman" pitchFamily="18" charset="0"/>
              </a:rPr>
              <a:t>【算法分析】</a:t>
            </a:r>
            <a:r>
              <a:rPr lang="zh-CN" altLang="zh-CN" smtClean="0">
                <a:solidFill>
                  <a:srgbClr val="0000FF"/>
                </a:solidFill>
                <a:latin typeface="Times New Roman" pitchFamily="18" charset="0"/>
                <a:ea typeface="仿宋" pitchFamily="49" charset="-122"/>
                <a:cs typeface="Times New Roman" pitchFamily="18" charset="0"/>
              </a:rPr>
              <a:t> 求解</a:t>
            </a:r>
            <a:r>
              <a:rPr lang="en-US" altLang="zh-CN" smtClean="0">
                <a:solidFill>
                  <a:srgbClr val="0000FF"/>
                </a:solidFill>
                <a:latin typeface="Times New Roman" pitchFamily="18" charset="0"/>
                <a:ea typeface="仿宋" pitchFamily="49" charset="-122"/>
                <a:cs typeface="Times New Roman" pitchFamily="18" charset="0"/>
              </a:rPr>
              <a:t>0/1</a:t>
            </a:r>
            <a:r>
              <a:rPr lang="zh-CN" altLang="zh-CN" smtClean="0">
                <a:solidFill>
                  <a:srgbClr val="0000FF"/>
                </a:solidFill>
                <a:latin typeface="Times New Roman" pitchFamily="18" charset="0"/>
                <a:ea typeface="仿宋" pitchFamily="49" charset="-122"/>
                <a:cs typeface="Times New Roman" pitchFamily="18" charset="0"/>
              </a:rPr>
              <a:t>背包问题的解空间是一棵高度为</a:t>
            </a:r>
            <a:r>
              <a:rPr lang="en-US" altLang="zh-CN" i="1"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+1</a:t>
            </a:r>
            <a:r>
              <a:rPr lang="zh-CN" altLang="zh-CN" smtClean="0">
                <a:solidFill>
                  <a:srgbClr val="0000FF"/>
                </a:solidFill>
                <a:latin typeface="Times New Roman" pitchFamily="18" charset="0"/>
                <a:ea typeface="仿宋" pitchFamily="49" charset="-122"/>
                <a:cs typeface="Times New Roman" pitchFamily="18" charset="0"/>
              </a:rPr>
              <a:t>的满二叉树，由于剪支提高的性能难以估算，所以上述算法的最坏时间复杂度仍然为</a:t>
            </a:r>
            <a:r>
              <a:rPr lang="en-US" altLang="zh-CN" smtClean="0">
                <a:solidFill>
                  <a:srgbClr val="0000FF"/>
                </a:solidFill>
                <a:latin typeface="Times New Roman" pitchFamily="18" charset="0"/>
                <a:ea typeface="仿宋" pitchFamily="49" charset="-122"/>
                <a:cs typeface="Times New Roman" pitchFamily="18" charset="0"/>
              </a:rPr>
              <a:t>O(2</a:t>
            </a:r>
            <a:r>
              <a:rPr lang="en-US" altLang="zh-CN" i="1" baseline="30000"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a:t>
            </a:r>
            <a:endParaRPr lang="zh-CN" altLang="zh-CN">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22</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500042"/>
            <a:ext cx="6429420"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pt-BR" altLang="zh-CN" sz="2800" smtClean="0">
                <a:ea typeface="微软雅黑" pitchFamily="34" charset="-122"/>
              </a:rPr>
              <a:t>6.3.4  </a:t>
            </a:r>
            <a:r>
              <a:rPr lang="zh-CN" altLang="zh-CN" sz="2800" smtClean="0">
                <a:ea typeface="微软雅黑" pitchFamily="34" charset="-122"/>
              </a:rPr>
              <a:t>实战—救援问题（</a:t>
            </a:r>
            <a:r>
              <a:rPr lang="en-US" altLang="zh-CN" sz="2800" smtClean="0">
                <a:ea typeface="微软雅黑" pitchFamily="34" charset="-122"/>
              </a:rPr>
              <a:t>LeetCode1293</a:t>
            </a:r>
            <a:r>
              <a:rPr lang="zh-CN" altLang="zh-CN" sz="2800" smtClean="0">
                <a:ea typeface="微软雅黑" pitchFamily="34" charset="-122"/>
              </a:rPr>
              <a:t>）</a:t>
            </a:r>
            <a:endParaRPr lang="zh-CN" altLang="zh-CN" sz="2800">
              <a:ea typeface="微软雅黑" pitchFamily="34" charset="-122"/>
            </a:endParaRPr>
          </a:p>
        </p:txBody>
      </p:sp>
      <p:sp>
        <p:nvSpPr>
          <p:cNvPr id="5" name="TextBox 4"/>
          <p:cNvSpPr txBox="1"/>
          <p:nvPr/>
        </p:nvSpPr>
        <p:spPr>
          <a:xfrm>
            <a:off x="714348" y="1428736"/>
            <a:ext cx="7929618" cy="313774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3000"/>
              </a:lnSpc>
              <a:spcBef>
                <a:spcPts val="1200"/>
              </a:spcBef>
              <a:buBlip>
                <a:blip r:embed="rId2"/>
              </a:buBlip>
            </a:pPr>
            <a:r>
              <a:rPr lang="zh-CN" altLang="zh-CN" smtClean="0">
                <a:solidFill>
                  <a:srgbClr val="0000FF"/>
                </a:solidFill>
                <a:latin typeface="Times New Roman" pitchFamily="18" charset="0"/>
                <a:ea typeface="楷体" pitchFamily="49" charset="-122"/>
                <a:cs typeface="Times New Roman" pitchFamily="18" charset="0"/>
              </a:rPr>
              <a:t>给定义一个</a:t>
            </a:r>
            <a:r>
              <a:rPr lang="en-US" altLang="zh-CN" i="1" smtClean="0">
                <a:solidFill>
                  <a:srgbClr val="0000FF"/>
                </a:solidFill>
                <a:latin typeface="Times New Roman" pitchFamily="18" charset="0"/>
                <a:ea typeface="楷体" pitchFamily="49" charset="-122"/>
                <a:cs typeface="Times New Roman" pitchFamily="18" charset="0"/>
              </a:rPr>
              <a:t>m</a:t>
            </a:r>
            <a:r>
              <a:rPr lang="en-US"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mj-ea"/>
                <a:ea typeface="+mj-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m</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mn-ea"/>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40</a:t>
            </a:r>
            <a:r>
              <a:rPr lang="zh-CN" altLang="zh-CN" smtClean="0">
                <a:solidFill>
                  <a:srgbClr val="0000FF"/>
                </a:solidFill>
                <a:latin typeface="Times New Roman" pitchFamily="18" charset="0"/>
                <a:ea typeface="楷体" pitchFamily="49" charset="-122"/>
                <a:cs typeface="Times New Roman" pitchFamily="18" charset="0"/>
              </a:rPr>
              <a:t>）的网格，其中每个方块不是</a:t>
            </a:r>
            <a:r>
              <a:rPr lang="en-US" altLang="zh-CN" smtClean="0">
                <a:solidFill>
                  <a:srgbClr val="0000FF"/>
                </a:solidFill>
                <a:latin typeface="Times New Roman" pitchFamily="18" charset="0"/>
                <a:ea typeface="楷体" pitchFamily="49" charset="-122"/>
                <a:cs typeface="Times New Roman" pitchFamily="18" charset="0"/>
              </a:rPr>
              <a:t> 0</a:t>
            </a:r>
            <a:r>
              <a:rPr lang="zh-CN" altLang="zh-CN" smtClean="0">
                <a:solidFill>
                  <a:srgbClr val="0000FF"/>
                </a:solidFill>
                <a:latin typeface="Times New Roman" pitchFamily="18" charset="0"/>
                <a:ea typeface="楷体" pitchFamily="49" charset="-122"/>
                <a:cs typeface="Times New Roman" pitchFamily="18" charset="0"/>
              </a:rPr>
              <a:t>（空）就是</a:t>
            </a:r>
            <a:r>
              <a:rPr lang="en-US" altLang="zh-CN" smtClean="0">
                <a:solidFill>
                  <a:srgbClr val="0000FF"/>
                </a:solidFill>
                <a:latin typeface="Times New Roman" pitchFamily="18" charset="0"/>
                <a:ea typeface="楷体" pitchFamily="49" charset="-122"/>
                <a:cs typeface="Times New Roman" pitchFamily="18" charset="0"/>
              </a:rPr>
              <a:t> 1</a:t>
            </a:r>
            <a:r>
              <a:rPr lang="zh-CN" altLang="zh-CN" smtClean="0">
                <a:solidFill>
                  <a:srgbClr val="0000FF"/>
                </a:solidFill>
                <a:latin typeface="Times New Roman" pitchFamily="18" charset="0"/>
                <a:ea typeface="楷体" pitchFamily="49" charset="-122"/>
                <a:cs typeface="Times New Roman" pitchFamily="18" charset="0"/>
              </a:rPr>
              <a:t>（障碍物）。每一步都可以在空白方块中上、下、左、右移动。你最多可以消除</a:t>
            </a:r>
            <a:r>
              <a:rPr lang="en-US" altLang="zh-CN" i="1" smtClean="0">
                <a:solidFill>
                  <a:srgbClr val="0000FF"/>
                </a:solidFill>
                <a:latin typeface="Times New Roman" pitchFamily="18" charset="0"/>
                <a:ea typeface="楷体" pitchFamily="49" charset="-122"/>
                <a:cs typeface="Times New Roman" pitchFamily="18" charset="0"/>
              </a:rPr>
              <a:t>k</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mn-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k</a:t>
            </a:r>
            <a:r>
              <a:rPr lang="zh-CN" altLang="zh-CN" smtClean="0">
                <a:solidFill>
                  <a:srgbClr val="0000FF"/>
                </a:solidFill>
                <a:latin typeface="+mj-ea"/>
                <a:ea typeface="+mj-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m</a:t>
            </a:r>
            <a:r>
              <a:rPr lang="en-US"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）个障碍物</a:t>
            </a:r>
            <a:r>
              <a:rPr lang="zh-CN" altLang="en-US" smtClean="0">
                <a:solidFill>
                  <a:srgbClr val="0000FF"/>
                </a:solidFill>
                <a:latin typeface="Times New Roman" pitchFamily="18" charset="0"/>
                <a:ea typeface="楷体" pitchFamily="49" charset="-122"/>
                <a:cs typeface="Times New Roman" pitchFamily="18" charset="0"/>
              </a:rPr>
              <a:t>。</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1200"/>
              </a:spcBef>
              <a:buBlip>
                <a:blip r:embed="rId2"/>
              </a:buBlip>
            </a:pPr>
            <a:r>
              <a:rPr lang="zh-CN" altLang="zh-CN" smtClean="0">
                <a:solidFill>
                  <a:srgbClr val="0000FF"/>
                </a:solidFill>
                <a:latin typeface="Times New Roman" pitchFamily="18" charset="0"/>
                <a:ea typeface="楷体" pitchFamily="49" charset="-122"/>
                <a:cs typeface="Times New Roman" pitchFamily="18" charset="0"/>
              </a:rPr>
              <a:t>请找出从左上角</a:t>
            </a:r>
            <a:r>
              <a:rPr lang="en-US" altLang="zh-CN"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到右下角</a:t>
            </a:r>
            <a:r>
              <a:rPr lang="en-US"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m</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的最短路径（保证这两个方块都是空白方块），并返回通过该路径所需的步数。如果找不到这样的路径，则返回</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a:t>
            </a:r>
            <a:endParaRPr lang="zh-CN" altLang="en-US" smtClean="0">
              <a:solidFill>
                <a:srgbClr val="0000FF"/>
              </a:solidFill>
              <a:latin typeface="Times New Roman" pitchFamily="18" charset="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23</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428596" y="500042"/>
            <a:ext cx="8143932" cy="218671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mtClean="0">
                <a:solidFill>
                  <a:srgbClr val="0000FF"/>
                </a:solidFill>
                <a:latin typeface="Times New Roman" pitchFamily="18" charset="0"/>
                <a:ea typeface="仿宋" pitchFamily="49" charset="-122"/>
                <a:cs typeface="Times New Roman" pitchFamily="18" charset="0"/>
              </a:rPr>
              <a:t>要求设计如下函数：</a:t>
            </a:r>
          </a:p>
          <a:p>
            <a:pPr lvl="1" algn="l"/>
            <a:r>
              <a:rPr lang="en-US" altLang="zh-CN" sz="2000" smtClean="0">
                <a:solidFill>
                  <a:srgbClr val="006600"/>
                </a:solidFill>
                <a:latin typeface="Times New Roman" pitchFamily="18" charset="0"/>
                <a:ea typeface="仿宋" pitchFamily="49" charset="-122"/>
                <a:cs typeface="Times New Roman" pitchFamily="18" charset="0"/>
              </a:rPr>
              <a:t>class Solution {</a:t>
            </a:r>
            <a:endParaRPr lang="zh-CN" altLang="zh-CN" sz="2000" smtClean="0">
              <a:solidFill>
                <a:srgbClr val="006600"/>
              </a:solidFill>
              <a:latin typeface="Times New Roman" pitchFamily="18" charset="0"/>
              <a:ea typeface="仿宋" pitchFamily="49" charset="-122"/>
              <a:cs typeface="Times New Roman" pitchFamily="18" charset="0"/>
            </a:endParaRPr>
          </a:p>
          <a:p>
            <a:pPr lvl="1" algn="l"/>
            <a:r>
              <a:rPr lang="en-US" altLang="zh-CN" sz="2000" smtClean="0">
                <a:solidFill>
                  <a:srgbClr val="006600"/>
                </a:solidFill>
                <a:latin typeface="Times New Roman" pitchFamily="18" charset="0"/>
                <a:ea typeface="仿宋" pitchFamily="49" charset="-122"/>
                <a:cs typeface="Times New Roman" pitchFamily="18" charset="0"/>
              </a:rPr>
              <a:t>public:</a:t>
            </a:r>
            <a:endParaRPr lang="zh-CN" altLang="zh-CN" sz="2000" smtClean="0">
              <a:solidFill>
                <a:srgbClr val="006600"/>
              </a:solidFill>
              <a:latin typeface="Times New Roman" pitchFamily="18" charset="0"/>
              <a:ea typeface="仿宋" pitchFamily="49" charset="-122"/>
              <a:cs typeface="Times New Roman" pitchFamily="18" charset="0"/>
            </a:endParaRPr>
          </a:p>
          <a:p>
            <a:pPr lvl="1" algn="l"/>
            <a:r>
              <a:rPr lang="en-US" altLang="zh-CN" sz="2000" smtClean="0">
                <a:solidFill>
                  <a:srgbClr val="006600"/>
                </a:solidFill>
                <a:latin typeface="Times New Roman" pitchFamily="18" charset="0"/>
                <a:ea typeface="仿宋" pitchFamily="49" charset="-122"/>
                <a:cs typeface="Times New Roman" pitchFamily="18" charset="0"/>
              </a:rPr>
              <a:t>	int shortestPath(vector&lt;vector&lt;int&gt;&gt;&amp; grid, int k) { }</a:t>
            </a:r>
            <a:endParaRPr lang="zh-CN" altLang="zh-CN" sz="2000" smtClean="0">
              <a:solidFill>
                <a:srgbClr val="006600"/>
              </a:solidFill>
              <a:latin typeface="Times New Roman" pitchFamily="18" charset="0"/>
              <a:ea typeface="仿宋" pitchFamily="49" charset="-122"/>
              <a:cs typeface="Times New Roman" pitchFamily="18" charset="0"/>
            </a:endParaRPr>
          </a:p>
          <a:p>
            <a:pPr lvl="1" algn="l"/>
            <a:r>
              <a:rPr lang="en-US" altLang="zh-CN" sz="2000" smtClean="0">
                <a:solidFill>
                  <a:srgbClr val="006600"/>
                </a:solidFill>
                <a:latin typeface="Times New Roman" pitchFamily="18" charset="0"/>
                <a:ea typeface="仿宋" pitchFamily="49" charset="-122"/>
                <a:cs typeface="Times New Roman" pitchFamily="18" charset="0"/>
              </a:rPr>
              <a:t>};</a:t>
            </a:r>
            <a:endParaRPr lang="zh-CN" altLang="zh-CN" sz="2000">
              <a:solidFill>
                <a:srgbClr val="006600"/>
              </a:solidFill>
              <a:latin typeface="Times New Roman" pitchFamily="18" charset="0"/>
              <a:ea typeface="仿宋" pitchFamily="49" charset="-122"/>
              <a:cs typeface="Times New Roman" pitchFamily="18" charset="0"/>
            </a:endParaRPr>
          </a:p>
        </p:txBody>
      </p:sp>
      <p:sp>
        <p:nvSpPr>
          <p:cNvPr id="6" name="TextBox 5"/>
          <p:cNvSpPr txBox="1"/>
          <p:nvPr/>
        </p:nvSpPr>
        <p:spPr>
          <a:xfrm>
            <a:off x="500034" y="2904274"/>
            <a:ext cx="8072494" cy="810478"/>
          </a:xfrm>
          <a:prstGeom prst="rect">
            <a:avLst/>
          </a:prstGeom>
          <a:noFill/>
        </p:spPr>
        <p:txBody>
          <a:bodyPr wrap="square" rtlCol="0">
            <a:spAutoFit/>
          </a:bodyPr>
          <a:lstStyle/>
          <a:p>
            <a:pPr algn="l">
              <a:lnSpc>
                <a:spcPts val="2800"/>
              </a:lnSpc>
              <a:spcBef>
                <a:spcPts val="0"/>
              </a:spcBef>
            </a:pPr>
            <a:r>
              <a:rPr lang="en-US" altLang="zh-CN" i="1" smtClean="0">
                <a:solidFill>
                  <a:srgbClr val="0000FF"/>
                </a:solidFill>
                <a:ea typeface="仿宋" pitchFamily="49" charset="-122"/>
                <a:cs typeface="Times New Roman" pitchFamily="18" charset="0"/>
              </a:rPr>
              <a:t>k</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，初始网格如图</a:t>
            </a:r>
            <a:r>
              <a:rPr lang="en-US" altLang="zh-CN" smtClean="0">
                <a:solidFill>
                  <a:srgbClr val="0000FF"/>
                </a:solidFill>
                <a:ea typeface="仿宋" pitchFamily="49" charset="-122"/>
                <a:cs typeface="Times New Roman" pitchFamily="18" charset="0"/>
              </a:rPr>
              <a:t>(a)</a:t>
            </a:r>
            <a:r>
              <a:rPr lang="zh-CN" altLang="zh-CN" smtClean="0">
                <a:solidFill>
                  <a:srgbClr val="0000FF"/>
                </a:solidFill>
                <a:ea typeface="仿宋" pitchFamily="49" charset="-122"/>
                <a:cs typeface="Times New Roman" pitchFamily="18" charset="0"/>
              </a:rPr>
              <a:t>所示，最短路径长度为</a:t>
            </a:r>
            <a:r>
              <a:rPr lang="en-US" altLang="zh-CN" smtClean="0">
                <a:solidFill>
                  <a:srgbClr val="0000FF"/>
                </a:solidFill>
                <a:ea typeface="仿宋" pitchFamily="49" charset="-122"/>
                <a:cs typeface="Times New Roman" pitchFamily="18" charset="0"/>
              </a:rPr>
              <a:t>6</a:t>
            </a:r>
            <a:r>
              <a:rPr lang="zh-CN" altLang="zh-CN" smtClean="0">
                <a:solidFill>
                  <a:srgbClr val="0000FF"/>
                </a:solidFill>
                <a:ea typeface="仿宋" pitchFamily="49" charset="-122"/>
                <a:cs typeface="Times New Roman" pitchFamily="18" charset="0"/>
              </a:rPr>
              <a:t>，需要消除的</a:t>
            </a:r>
            <a:r>
              <a:rPr lang="en-US" altLang="zh-CN" smtClean="0">
                <a:solidFill>
                  <a:srgbClr val="0000FF"/>
                </a:solidFill>
                <a:ea typeface="仿宋" pitchFamily="49" charset="-122"/>
                <a:cs typeface="Times New Roman" pitchFamily="18" charset="0"/>
              </a:rPr>
              <a:t>(3</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2)</a:t>
            </a:r>
            <a:r>
              <a:rPr lang="zh-CN" altLang="zh-CN" smtClean="0">
                <a:solidFill>
                  <a:srgbClr val="0000FF"/>
                </a:solidFill>
                <a:ea typeface="仿宋" pitchFamily="49" charset="-122"/>
                <a:cs typeface="Times New Roman" pitchFamily="18" charset="0"/>
              </a:rPr>
              <a:t>位置的障碍物，结果路径如图</a:t>
            </a:r>
            <a:r>
              <a:rPr lang="en-US" altLang="zh-CN" smtClean="0">
                <a:solidFill>
                  <a:srgbClr val="0000FF"/>
                </a:solidFill>
                <a:ea typeface="仿宋" pitchFamily="49" charset="-122"/>
                <a:cs typeface="Times New Roman" pitchFamily="18" charset="0"/>
              </a:rPr>
              <a:t>(b)</a:t>
            </a:r>
            <a:r>
              <a:rPr lang="zh-CN" altLang="zh-CN" smtClean="0">
                <a:solidFill>
                  <a:srgbClr val="0000FF"/>
                </a:solidFill>
                <a:ea typeface="仿宋" pitchFamily="49" charset="-122"/>
                <a:cs typeface="Times New Roman" pitchFamily="18" charset="0"/>
              </a:rPr>
              <a:t>所示。</a:t>
            </a:r>
            <a:endParaRPr lang="zh-CN" altLang="en-US" smtClean="0">
              <a:solidFill>
                <a:srgbClr val="0000FF"/>
              </a:solidFill>
              <a:ea typeface="仿宋" pitchFamily="49" charset="-122"/>
              <a:cs typeface="Times New Roman" pitchFamily="18" charset="0"/>
            </a:endParaRPr>
          </a:p>
        </p:txBody>
      </p:sp>
      <p:sp>
        <p:nvSpPr>
          <p:cNvPr id="125987"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0" name="组合 39"/>
          <p:cNvGrpSpPr/>
          <p:nvPr/>
        </p:nvGrpSpPr>
        <p:grpSpPr>
          <a:xfrm>
            <a:off x="1643042" y="4079836"/>
            <a:ext cx="4277223" cy="2135246"/>
            <a:chOff x="1643042" y="3936960"/>
            <a:chExt cx="4277223" cy="2135246"/>
          </a:xfrm>
        </p:grpSpPr>
        <p:sp>
          <p:nvSpPr>
            <p:cNvPr id="125985" name="Rectangle 33"/>
            <p:cNvSpPr>
              <a:spLocks noChangeArrowheads="1"/>
            </p:cNvSpPr>
            <p:nvPr/>
          </p:nvSpPr>
          <p:spPr bwMode="auto">
            <a:xfrm>
              <a:off x="1643042" y="3936960"/>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s</a:t>
              </a:r>
            </a:p>
          </p:txBody>
        </p:sp>
        <p:sp>
          <p:nvSpPr>
            <p:cNvPr id="125984" name="Rectangle 32"/>
            <p:cNvSpPr>
              <a:spLocks noChangeArrowheads="1"/>
            </p:cNvSpPr>
            <p:nvPr/>
          </p:nvSpPr>
          <p:spPr bwMode="auto">
            <a:xfrm>
              <a:off x="2074387" y="3936960"/>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83" name="Rectangle 31"/>
            <p:cNvSpPr>
              <a:spLocks noChangeArrowheads="1"/>
            </p:cNvSpPr>
            <p:nvPr/>
          </p:nvSpPr>
          <p:spPr bwMode="auto">
            <a:xfrm>
              <a:off x="2519318" y="3936960"/>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82" name="Rectangle 30"/>
            <p:cNvSpPr>
              <a:spLocks noChangeArrowheads="1"/>
            </p:cNvSpPr>
            <p:nvPr/>
          </p:nvSpPr>
          <p:spPr bwMode="auto">
            <a:xfrm>
              <a:off x="1643042" y="4271455"/>
              <a:ext cx="449459" cy="335482"/>
            </a:xfrm>
            <a:prstGeom prst="rect">
              <a:avLst/>
            </a:prstGeom>
            <a:solidFill>
              <a:schemeClr val="bg1">
                <a:lumMod val="7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81" name="Rectangle 29"/>
            <p:cNvSpPr>
              <a:spLocks noChangeArrowheads="1"/>
            </p:cNvSpPr>
            <p:nvPr/>
          </p:nvSpPr>
          <p:spPr bwMode="auto">
            <a:xfrm>
              <a:off x="2074387" y="4271455"/>
              <a:ext cx="449459" cy="335482"/>
            </a:xfrm>
            <a:prstGeom prst="rect">
              <a:avLst/>
            </a:prstGeom>
            <a:solidFill>
              <a:schemeClr val="bg1">
                <a:lumMod val="7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80" name="Rectangle 28"/>
            <p:cNvSpPr>
              <a:spLocks noChangeArrowheads="1"/>
            </p:cNvSpPr>
            <p:nvPr/>
          </p:nvSpPr>
          <p:spPr bwMode="auto">
            <a:xfrm>
              <a:off x="2519318" y="4271455"/>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79" name="Rectangle 27"/>
            <p:cNvSpPr>
              <a:spLocks noChangeArrowheads="1"/>
            </p:cNvSpPr>
            <p:nvPr/>
          </p:nvSpPr>
          <p:spPr bwMode="auto">
            <a:xfrm>
              <a:off x="1643042" y="4608911"/>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78" name="Rectangle 26"/>
            <p:cNvSpPr>
              <a:spLocks noChangeArrowheads="1"/>
            </p:cNvSpPr>
            <p:nvPr/>
          </p:nvSpPr>
          <p:spPr bwMode="auto">
            <a:xfrm>
              <a:off x="2074387" y="4608911"/>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77" name="Rectangle 25"/>
            <p:cNvSpPr>
              <a:spLocks noChangeArrowheads="1"/>
            </p:cNvSpPr>
            <p:nvPr/>
          </p:nvSpPr>
          <p:spPr bwMode="auto">
            <a:xfrm>
              <a:off x="2519318" y="4608911"/>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76" name="Rectangle 24"/>
            <p:cNvSpPr>
              <a:spLocks noChangeArrowheads="1"/>
            </p:cNvSpPr>
            <p:nvPr/>
          </p:nvSpPr>
          <p:spPr bwMode="auto">
            <a:xfrm>
              <a:off x="1643042" y="4943407"/>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75" name="Rectangle 23"/>
            <p:cNvSpPr>
              <a:spLocks noChangeArrowheads="1"/>
            </p:cNvSpPr>
            <p:nvPr/>
          </p:nvSpPr>
          <p:spPr bwMode="auto">
            <a:xfrm>
              <a:off x="2074387" y="4943407"/>
              <a:ext cx="449459" cy="335482"/>
            </a:xfrm>
            <a:prstGeom prst="rect">
              <a:avLst/>
            </a:prstGeom>
            <a:solidFill>
              <a:schemeClr val="bg1">
                <a:lumMod val="7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74" name="Rectangle 22"/>
            <p:cNvSpPr>
              <a:spLocks noChangeArrowheads="1"/>
            </p:cNvSpPr>
            <p:nvPr/>
          </p:nvSpPr>
          <p:spPr bwMode="auto">
            <a:xfrm>
              <a:off x="2519318" y="4943407"/>
              <a:ext cx="449459" cy="335482"/>
            </a:xfrm>
            <a:prstGeom prst="rect">
              <a:avLst/>
            </a:prstGeom>
            <a:solidFill>
              <a:schemeClr val="bg1">
                <a:lumMod val="7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73" name="Rectangle 21"/>
            <p:cNvSpPr>
              <a:spLocks noChangeArrowheads="1"/>
            </p:cNvSpPr>
            <p:nvPr/>
          </p:nvSpPr>
          <p:spPr bwMode="auto">
            <a:xfrm>
              <a:off x="1643042" y="5286783"/>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72" name="Rectangle 20"/>
            <p:cNvSpPr>
              <a:spLocks noChangeArrowheads="1"/>
            </p:cNvSpPr>
            <p:nvPr/>
          </p:nvSpPr>
          <p:spPr bwMode="auto">
            <a:xfrm>
              <a:off x="2074387" y="5286783"/>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71" name="Rectangle 19"/>
            <p:cNvSpPr>
              <a:spLocks noChangeArrowheads="1"/>
            </p:cNvSpPr>
            <p:nvPr/>
          </p:nvSpPr>
          <p:spPr bwMode="auto">
            <a:xfrm>
              <a:off x="2519318" y="5286783"/>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t</a:t>
              </a:r>
            </a:p>
          </p:txBody>
        </p:sp>
        <p:sp>
          <p:nvSpPr>
            <p:cNvPr id="125970" name="Rectangle 18"/>
            <p:cNvSpPr>
              <a:spLocks noChangeArrowheads="1"/>
            </p:cNvSpPr>
            <p:nvPr/>
          </p:nvSpPr>
          <p:spPr bwMode="auto">
            <a:xfrm>
              <a:off x="1673610" y="5821581"/>
              <a:ext cx="1325735" cy="2447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 </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初始网格</a:t>
              </a:r>
            </a:p>
          </p:txBody>
        </p:sp>
        <p:sp>
          <p:nvSpPr>
            <p:cNvPr id="125969" name="Rectangle 17"/>
            <p:cNvSpPr>
              <a:spLocks noChangeArrowheads="1"/>
            </p:cNvSpPr>
            <p:nvPr/>
          </p:nvSpPr>
          <p:spPr bwMode="auto">
            <a:xfrm>
              <a:off x="4563962" y="3942880"/>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s</a:t>
              </a:r>
            </a:p>
          </p:txBody>
        </p:sp>
        <p:sp>
          <p:nvSpPr>
            <p:cNvPr id="125968" name="Rectangle 16"/>
            <p:cNvSpPr>
              <a:spLocks noChangeArrowheads="1"/>
            </p:cNvSpPr>
            <p:nvPr/>
          </p:nvSpPr>
          <p:spPr bwMode="auto">
            <a:xfrm>
              <a:off x="4995307" y="3942880"/>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125967" name="Rectangle 15"/>
            <p:cNvSpPr>
              <a:spLocks noChangeArrowheads="1"/>
            </p:cNvSpPr>
            <p:nvPr/>
          </p:nvSpPr>
          <p:spPr bwMode="auto">
            <a:xfrm>
              <a:off x="5440238" y="3942880"/>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125966" name="Rectangle 14"/>
            <p:cNvSpPr>
              <a:spLocks noChangeArrowheads="1"/>
            </p:cNvSpPr>
            <p:nvPr/>
          </p:nvSpPr>
          <p:spPr bwMode="auto">
            <a:xfrm>
              <a:off x="4563962" y="4277376"/>
              <a:ext cx="449459" cy="335482"/>
            </a:xfrm>
            <a:prstGeom prst="rect">
              <a:avLst/>
            </a:prstGeom>
            <a:solidFill>
              <a:schemeClr val="bg1">
                <a:lumMod val="7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65" name="Rectangle 13"/>
            <p:cNvSpPr>
              <a:spLocks noChangeArrowheads="1"/>
            </p:cNvSpPr>
            <p:nvPr/>
          </p:nvSpPr>
          <p:spPr bwMode="auto">
            <a:xfrm>
              <a:off x="4995307" y="4277376"/>
              <a:ext cx="449459" cy="335482"/>
            </a:xfrm>
            <a:prstGeom prst="rect">
              <a:avLst/>
            </a:prstGeom>
            <a:solidFill>
              <a:schemeClr val="bg1">
                <a:lumMod val="7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64" name="Rectangle 12"/>
            <p:cNvSpPr>
              <a:spLocks noChangeArrowheads="1"/>
            </p:cNvSpPr>
            <p:nvPr/>
          </p:nvSpPr>
          <p:spPr bwMode="auto">
            <a:xfrm>
              <a:off x="5440238" y="4277376"/>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125963" name="Rectangle 11"/>
            <p:cNvSpPr>
              <a:spLocks noChangeArrowheads="1"/>
            </p:cNvSpPr>
            <p:nvPr/>
          </p:nvSpPr>
          <p:spPr bwMode="auto">
            <a:xfrm>
              <a:off x="4563962" y="4614831"/>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62" name="Rectangle 10"/>
            <p:cNvSpPr>
              <a:spLocks noChangeArrowheads="1"/>
            </p:cNvSpPr>
            <p:nvPr/>
          </p:nvSpPr>
          <p:spPr bwMode="auto">
            <a:xfrm>
              <a:off x="4995307" y="4614831"/>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61" name="Rectangle 9"/>
            <p:cNvSpPr>
              <a:spLocks noChangeArrowheads="1"/>
            </p:cNvSpPr>
            <p:nvPr/>
          </p:nvSpPr>
          <p:spPr bwMode="auto">
            <a:xfrm>
              <a:off x="5440238" y="4614831"/>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125960" name="Rectangle 8"/>
            <p:cNvSpPr>
              <a:spLocks noChangeArrowheads="1"/>
            </p:cNvSpPr>
            <p:nvPr/>
          </p:nvSpPr>
          <p:spPr bwMode="auto">
            <a:xfrm>
              <a:off x="4563962" y="4949327"/>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59" name="Rectangle 7"/>
            <p:cNvSpPr>
              <a:spLocks noChangeArrowheads="1"/>
            </p:cNvSpPr>
            <p:nvPr/>
          </p:nvSpPr>
          <p:spPr bwMode="auto">
            <a:xfrm>
              <a:off x="4995307" y="4949327"/>
              <a:ext cx="449459" cy="335482"/>
            </a:xfrm>
            <a:prstGeom prst="rect">
              <a:avLst/>
            </a:prstGeom>
            <a:solidFill>
              <a:schemeClr val="bg1">
                <a:lumMod val="7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58" name="Rectangle 6"/>
            <p:cNvSpPr>
              <a:spLocks noChangeArrowheads="1"/>
            </p:cNvSpPr>
            <p:nvPr/>
          </p:nvSpPr>
          <p:spPr bwMode="auto">
            <a:xfrm>
              <a:off x="5440238" y="4949327"/>
              <a:ext cx="449459" cy="335482"/>
            </a:xfrm>
            <a:prstGeom prst="rect">
              <a:avLst/>
            </a:prstGeom>
            <a:solidFill>
              <a:schemeClr val="accent6">
                <a:lumMod val="20000"/>
                <a:lumOff val="80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125957" name="Rectangle 5"/>
            <p:cNvSpPr>
              <a:spLocks noChangeArrowheads="1"/>
            </p:cNvSpPr>
            <p:nvPr/>
          </p:nvSpPr>
          <p:spPr bwMode="auto">
            <a:xfrm>
              <a:off x="4563962" y="5292703"/>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56" name="Rectangle 4"/>
            <p:cNvSpPr>
              <a:spLocks noChangeArrowheads="1"/>
            </p:cNvSpPr>
            <p:nvPr/>
          </p:nvSpPr>
          <p:spPr bwMode="auto">
            <a:xfrm>
              <a:off x="4995307" y="5292703"/>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5955" name="Rectangle 3"/>
            <p:cNvSpPr>
              <a:spLocks noChangeArrowheads="1"/>
            </p:cNvSpPr>
            <p:nvPr/>
          </p:nvSpPr>
          <p:spPr bwMode="auto">
            <a:xfrm>
              <a:off x="5440238" y="5292703"/>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t</a:t>
              </a:r>
            </a:p>
          </p:txBody>
        </p:sp>
        <p:sp>
          <p:nvSpPr>
            <p:cNvPr id="125954" name="Rectangle 2"/>
            <p:cNvSpPr>
              <a:spLocks noChangeArrowheads="1"/>
            </p:cNvSpPr>
            <p:nvPr/>
          </p:nvSpPr>
          <p:spPr bwMode="auto">
            <a:xfrm>
              <a:off x="4594530" y="5827501"/>
              <a:ext cx="1325735" cy="2447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(b) </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结果路径</a:t>
              </a:r>
            </a:p>
          </p:txBody>
        </p:sp>
        <p:sp>
          <p:nvSpPr>
            <p:cNvPr id="42" name="右箭头 41"/>
            <p:cNvSpPr/>
            <p:nvPr/>
          </p:nvSpPr>
          <p:spPr>
            <a:xfrm>
              <a:off x="3491373" y="4572008"/>
              <a:ext cx="500066"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43" name="灯片编号占位符 42"/>
          <p:cNvSpPr>
            <a:spLocks noGrp="1"/>
          </p:cNvSpPr>
          <p:nvPr>
            <p:ph type="sldNum" sz="quarter" idx="12"/>
          </p:nvPr>
        </p:nvSpPr>
        <p:spPr/>
        <p:txBody>
          <a:bodyPr/>
          <a:lstStyle/>
          <a:p>
            <a:fld id="{7AF016A1-9F15-429F-9EFD-84004B73C732}" type="slidenum">
              <a:rPr lang="en-US" altLang="zh-CN" smtClean="0"/>
              <a:pPr/>
              <a:t>24</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857224" y="571480"/>
            <a:ext cx="8072494" cy="288550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如果网格中没有障碍物，那么可以非常容易找到最短路径，其长度为</a:t>
            </a:r>
            <a:r>
              <a:rPr lang="en-US" altLang="zh-CN" i="1" smtClean="0">
                <a:solidFill>
                  <a:srgbClr val="FF00FF"/>
                </a:solidFill>
                <a:latin typeface="Times New Roman" pitchFamily="18" charset="0"/>
                <a:ea typeface="仿宋" pitchFamily="49" charset="-122"/>
                <a:cs typeface="Times New Roman" pitchFamily="18" charset="0"/>
              </a:rPr>
              <a:t>m</a:t>
            </a:r>
            <a:r>
              <a:rPr lang="en-US" altLang="zh-CN" smtClean="0">
                <a:solidFill>
                  <a:srgbClr val="FF00FF"/>
                </a:solidFill>
                <a:latin typeface="Times New Roman" pitchFamily="18" charset="0"/>
                <a:ea typeface="仿宋" pitchFamily="49" charset="-122"/>
                <a:cs typeface="Times New Roman" pitchFamily="18" charset="0"/>
              </a:rPr>
              <a:t>+</a:t>
            </a:r>
            <a:r>
              <a:rPr lang="en-US" altLang="zh-CN" i="1" smtClean="0">
                <a:solidFill>
                  <a:srgbClr val="FF00FF"/>
                </a:solidFill>
                <a:latin typeface="Times New Roman" pitchFamily="18" charset="0"/>
                <a:ea typeface="仿宋" pitchFamily="49" charset="-122"/>
                <a:cs typeface="Times New Roman" pitchFamily="18" charset="0"/>
              </a:rPr>
              <a:t>n</a:t>
            </a:r>
            <a:r>
              <a:rPr lang="en-US" altLang="zh-CN" smtClean="0">
                <a:solidFill>
                  <a:srgbClr val="FF00FF"/>
                </a:solidFill>
                <a:latin typeface="Times New Roman" pitchFamily="18" charset="0"/>
                <a:ea typeface="仿宋" pitchFamily="49" charset="-122"/>
                <a:cs typeface="Times New Roman" pitchFamily="18" charset="0"/>
              </a:rPr>
              <a:t>-2</a:t>
            </a:r>
            <a:r>
              <a:rPr lang="zh-CN" altLang="zh-CN"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6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最坏情况下所有的方格都是障碍物（除了起始和目标位置外），此时共</a:t>
            </a:r>
            <a:r>
              <a:rPr lang="en-US" altLang="zh-CN" i="1" smtClean="0">
                <a:solidFill>
                  <a:srgbClr val="0000FF"/>
                </a:solidFill>
                <a:latin typeface="Times New Roman" pitchFamily="18" charset="0"/>
                <a:ea typeface="仿宋" pitchFamily="49" charset="-122"/>
                <a:cs typeface="Times New Roman" pitchFamily="18" charset="0"/>
              </a:rPr>
              <a:t>m</a:t>
            </a:r>
            <a:r>
              <a:rPr lang="en-US" altLang="zh-CN" smtClean="0">
                <a:solidFill>
                  <a:srgbClr val="0000FF"/>
                </a:solidFill>
                <a:latin typeface="Times New Roman" pitchFamily="18" charset="0"/>
                <a:ea typeface="仿宋" pitchFamily="49" charset="-122"/>
                <a:cs typeface="Times New Roman" pitchFamily="18" charset="0"/>
              </a:rPr>
              <a:t>×</a:t>
            </a:r>
            <a:r>
              <a:rPr lang="en-US" altLang="zh-CN" i="1"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-2</a:t>
            </a:r>
            <a:r>
              <a:rPr lang="zh-CN" altLang="zh-CN" smtClean="0">
                <a:solidFill>
                  <a:srgbClr val="0000FF"/>
                </a:solidFill>
                <a:latin typeface="Times New Roman" pitchFamily="18" charset="0"/>
                <a:ea typeface="仿宋" pitchFamily="49" charset="-122"/>
                <a:cs typeface="Times New Roman" pitchFamily="18" charset="0"/>
              </a:rPr>
              <a:t>个障碍物，可以消除其中</a:t>
            </a:r>
            <a:r>
              <a:rPr lang="en-US" altLang="zh-CN" i="1" smtClean="0">
                <a:solidFill>
                  <a:srgbClr val="FF00FF"/>
                </a:solidFill>
                <a:latin typeface="Times New Roman" pitchFamily="18" charset="0"/>
                <a:ea typeface="仿宋" pitchFamily="49" charset="-122"/>
                <a:cs typeface="Times New Roman" pitchFamily="18" charset="0"/>
              </a:rPr>
              <a:t>m</a:t>
            </a:r>
            <a:r>
              <a:rPr lang="en-US" altLang="zh-CN" smtClean="0">
                <a:solidFill>
                  <a:srgbClr val="FF00FF"/>
                </a:solidFill>
                <a:latin typeface="Times New Roman" pitchFamily="18" charset="0"/>
                <a:ea typeface="仿宋" pitchFamily="49" charset="-122"/>
                <a:cs typeface="Times New Roman" pitchFamily="18" charset="0"/>
              </a:rPr>
              <a:t>+</a:t>
            </a:r>
            <a:r>
              <a:rPr lang="en-US" altLang="zh-CN" i="1" smtClean="0">
                <a:solidFill>
                  <a:srgbClr val="FF00FF"/>
                </a:solidFill>
                <a:latin typeface="Times New Roman" pitchFamily="18" charset="0"/>
                <a:ea typeface="仿宋" pitchFamily="49" charset="-122"/>
                <a:cs typeface="Times New Roman" pitchFamily="18" charset="0"/>
              </a:rPr>
              <a:t>n</a:t>
            </a:r>
            <a:r>
              <a:rPr lang="en-US" altLang="zh-CN" smtClean="0">
                <a:solidFill>
                  <a:srgbClr val="FF00FF"/>
                </a:solidFill>
                <a:latin typeface="Times New Roman" pitchFamily="18" charset="0"/>
                <a:ea typeface="仿宋" pitchFamily="49" charset="-122"/>
                <a:cs typeface="Times New Roman" pitchFamily="18" charset="0"/>
              </a:rPr>
              <a:t>-2</a:t>
            </a:r>
            <a:r>
              <a:rPr lang="zh-CN" altLang="zh-CN" smtClean="0">
                <a:solidFill>
                  <a:srgbClr val="0000FF"/>
                </a:solidFill>
                <a:latin typeface="Times New Roman" pitchFamily="18" charset="0"/>
                <a:ea typeface="仿宋" pitchFamily="49" charset="-122"/>
                <a:cs typeface="Times New Roman" pitchFamily="18" charset="0"/>
              </a:rPr>
              <a:t>个障碍物得到一条最短路径</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6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也就是说当</a:t>
            </a:r>
            <a:r>
              <a:rPr lang="en-US" altLang="zh-CN" i="1" smtClean="0">
                <a:solidFill>
                  <a:srgbClr val="FF00FF"/>
                </a:solidFill>
                <a:latin typeface="Times New Roman" pitchFamily="18" charset="0"/>
                <a:ea typeface="仿宋" pitchFamily="49" charset="-122"/>
                <a:cs typeface="Times New Roman" pitchFamily="18" charset="0"/>
              </a:rPr>
              <a:t>k</a:t>
            </a:r>
            <a:r>
              <a:rPr lang="zh-CN" altLang="zh-CN" smtClean="0">
                <a:solidFill>
                  <a:srgbClr val="FF00FF"/>
                </a:solidFill>
                <a:latin typeface="+mn-ea"/>
                <a:cs typeface="Times New Roman" pitchFamily="18" charset="0"/>
              </a:rPr>
              <a:t>≥</a:t>
            </a:r>
            <a:r>
              <a:rPr lang="en-US" altLang="zh-CN" i="1" smtClean="0">
                <a:solidFill>
                  <a:srgbClr val="FF00FF"/>
                </a:solidFill>
                <a:latin typeface="Times New Roman" pitchFamily="18" charset="0"/>
                <a:ea typeface="仿宋" pitchFamily="49" charset="-122"/>
                <a:cs typeface="Times New Roman" pitchFamily="18" charset="0"/>
              </a:rPr>
              <a:t>m</a:t>
            </a:r>
            <a:r>
              <a:rPr lang="en-US" altLang="zh-CN" smtClean="0">
                <a:solidFill>
                  <a:srgbClr val="FF00FF"/>
                </a:solidFill>
                <a:latin typeface="Times New Roman" pitchFamily="18" charset="0"/>
                <a:ea typeface="仿宋" pitchFamily="49" charset="-122"/>
                <a:cs typeface="Times New Roman" pitchFamily="18" charset="0"/>
              </a:rPr>
              <a:t>+</a:t>
            </a:r>
            <a:r>
              <a:rPr lang="en-US" altLang="zh-CN" i="1" smtClean="0">
                <a:solidFill>
                  <a:srgbClr val="FF00FF"/>
                </a:solidFill>
                <a:latin typeface="Times New Roman" pitchFamily="18" charset="0"/>
                <a:ea typeface="仿宋" pitchFamily="49" charset="-122"/>
                <a:cs typeface="Times New Roman" pitchFamily="18" charset="0"/>
              </a:rPr>
              <a:t>n</a:t>
            </a:r>
            <a:r>
              <a:rPr lang="en-US" altLang="zh-CN" smtClean="0">
                <a:solidFill>
                  <a:srgbClr val="FF00FF"/>
                </a:solidFill>
                <a:latin typeface="Times New Roman" pitchFamily="18" charset="0"/>
                <a:ea typeface="仿宋" pitchFamily="49" charset="-122"/>
                <a:cs typeface="Times New Roman" pitchFamily="18" charset="0"/>
              </a:rPr>
              <a:t>-3</a:t>
            </a:r>
            <a:r>
              <a:rPr lang="zh-CN" altLang="zh-CN" smtClean="0">
                <a:solidFill>
                  <a:srgbClr val="0000FF"/>
                </a:solidFill>
                <a:latin typeface="Times New Roman" pitchFamily="18" charset="0"/>
                <a:ea typeface="仿宋" pitchFamily="49" charset="-122"/>
                <a:cs typeface="Times New Roman" pitchFamily="18" charset="0"/>
              </a:rPr>
              <a:t>时一定可以找到长度为</a:t>
            </a:r>
            <a:r>
              <a:rPr lang="en-US" altLang="zh-CN" i="1" smtClean="0">
                <a:solidFill>
                  <a:srgbClr val="0000FF"/>
                </a:solidFill>
                <a:latin typeface="Times New Roman" pitchFamily="18" charset="0"/>
                <a:ea typeface="仿宋" pitchFamily="49" charset="-122"/>
                <a:cs typeface="Times New Roman" pitchFamily="18" charset="0"/>
              </a:rPr>
              <a:t>m</a:t>
            </a:r>
            <a:r>
              <a:rPr lang="en-US" altLang="zh-CN" smtClean="0">
                <a:solidFill>
                  <a:srgbClr val="0000FF"/>
                </a:solidFill>
                <a:latin typeface="Times New Roman" pitchFamily="18" charset="0"/>
                <a:ea typeface="仿宋" pitchFamily="49" charset="-122"/>
                <a:cs typeface="Times New Roman" pitchFamily="18" charset="0"/>
              </a:rPr>
              <a:t>+</a:t>
            </a:r>
            <a:r>
              <a:rPr lang="en-US" altLang="zh-CN" i="1"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-2</a:t>
            </a:r>
            <a:r>
              <a:rPr lang="zh-CN" altLang="zh-CN" smtClean="0">
                <a:solidFill>
                  <a:srgbClr val="0000FF"/>
                </a:solidFill>
                <a:latin typeface="Times New Roman" pitchFamily="18" charset="0"/>
                <a:ea typeface="仿宋" pitchFamily="49" charset="-122"/>
                <a:cs typeface="Times New Roman" pitchFamily="18" charset="0"/>
              </a:rPr>
              <a:t>的最短路径。</a:t>
            </a:r>
            <a:endParaRPr lang="zh-CN" altLang="zh-CN">
              <a:solidFill>
                <a:srgbClr val="0000FF"/>
              </a:solidFill>
              <a:latin typeface="Times New Roman" pitchFamily="18" charset="0"/>
              <a:ea typeface="仿宋" pitchFamily="49" charset="-122"/>
              <a:cs typeface="Times New Roman" pitchFamily="18" charset="0"/>
            </a:endParaRPr>
          </a:p>
        </p:txBody>
      </p:sp>
      <p:sp>
        <p:nvSpPr>
          <p:cNvPr id="6350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TextBox 21"/>
          <p:cNvSpPr txBox="1"/>
          <p:nvPr/>
        </p:nvSpPr>
        <p:spPr>
          <a:xfrm>
            <a:off x="214282" y="928670"/>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b="0" smtClean="0">
                <a:solidFill>
                  <a:srgbClr val="FF0000"/>
                </a:solidFill>
                <a:latin typeface="微软雅黑" pitchFamily="34" charset="-122"/>
                <a:ea typeface="微软雅黑" pitchFamily="34" charset="-122"/>
                <a:cs typeface="Consolas" pitchFamily="49" charset="0"/>
              </a:rPr>
              <a:t>解</a:t>
            </a:r>
            <a:endParaRPr lang="zh-CN" altLang="en-US"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grpSp>
        <p:nvGrpSpPr>
          <p:cNvPr id="40" name="组合 39"/>
          <p:cNvGrpSpPr/>
          <p:nvPr/>
        </p:nvGrpSpPr>
        <p:grpSpPr>
          <a:xfrm>
            <a:off x="2857488" y="3714752"/>
            <a:ext cx="1325735" cy="1685305"/>
            <a:chOff x="2857488" y="3714752"/>
            <a:chExt cx="1325735" cy="1685305"/>
          </a:xfrm>
        </p:grpSpPr>
        <p:grpSp>
          <p:nvGrpSpPr>
            <p:cNvPr id="35" name="组合 34"/>
            <p:cNvGrpSpPr/>
            <p:nvPr/>
          </p:nvGrpSpPr>
          <p:grpSpPr>
            <a:xfrm>
              <a:off x="2857488" y="3714752"/>
              <a:ext cx="1325735" cy="1685305"/>
              <a:chOff x="1643042" y="3936960"/>
              <a:chExt cx="1325735" cy="1685305"/>
            </a:xfrm>
          </p:grpSpPr>
          <p:sp>
            <p:nvSpPr>
              <p:cNvPr id="19" name="Rectangle 33"/>
              <p:cNvSpPr>
                <a:spLocks noChangeArrowheads="1"/>
              </p:cNvSpPr>
              <p:nvPr/>
            </p:nvSpPr>
            <p:spPr bwMode="auto">
              <a:xfrm>
                <a:off x="1643042" y="3936960"/>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s</a:t>
                </a:r>
              </a:p>
            </p:txBody>
          </p:sp>
          <p:sp>
            <p:nvSpPr>
              <p:cNvPr id="20" name="Rectangle 32"/>
              <p:cNvSpPr>
                <a:spLocks noChangeArrowheads="1"/>
              </p:cNvSpPr>
              <p:nvPr/>
            </p:nvSpPr>
            <p:spPr bwMode="auto">
              <a:xfrm>
                <a:off x="2074387" y="3936960"/>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21" name="Rectangle 31"/>
              <p:cNvSpPr>
                <a:spLocks noChangeArrowheads="1"/>
              </p:cNvSpPr>
              <p:nvPr/>
            </p:nvSpPr>
            <p:spPr bwMode="auto">
              <a:xfrm>
                <a:off x="2519318" y="3936960"/>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23" name="Rectangle 30"/>
              <p:cNvSpPr>
                <a:spLocks noChangeArrowheads="1"/>
              </p:cNvSpPr>
              <p:nvPr/>
            </p:nvSpPr>
            <p:spPr bwMode="auto">
              <a:xfrm>
                <a:off x="1643042" y="4271455"/>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24" name="Rectangle 29"/>
              <p:cNvSpPr>
                <a:spLocks noChangeArrowheads="1"/>
              </p:cNvSpPr>
              <p:nvPr/>
            </p:nvSpPr>
            <p:spPr bwMode="auto">
              <a:xfrm>
                <a:off x="2074387" y="4271455"/>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25" name="Rectangle 28"/>
              <p:cNvSpPr>
                <a:spLocks noChangeArrowheads="1"/>
              </p:cNvSpPr>
              <p:nvPr/>
            </p:nvSpPr>
            <p:spPr bwMode="auto">
              <a:xfrm>
                <a:off x="2519318" y="4271455"/>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26" name="Rectangle 27"/>
              <p:cNvSpPr>
                <a:spLocks noChangeArrowheads="1"/>
              </p:cNvSpPr>
              <p:nvPr/>
            </p:nvSpPr>
            <p:spPr bwMode="auto">
              <a:xfrm>
                <a:off x="1643042" y="4608911"/>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27" name="Rectangle 26"/>
              <p:cNvSpPr>
                <a:spLocks noChangeArrowheads="1"/>
              </p:cNvSpPr>
              <p:nvPr/>
            </p:nvSpPr>
            <p:spPr bwMode="auto">
              <a:xfrm>
                <a:off x="2074387" y="4608911"/>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28" name="Rectangle 25"/>
              <p:cNvSpPr>
                <a:spLocks noChangeArrowheads="1"/>
              </p:cNvSpPr>
              <p:nvPr/>
            </p:nvSpPr>
            <p:spPr bwMode="auto">
              <a:xfrm>
                <a:off x="2519318" y="4608911"/>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29" name="Rectangle 24"/>
              <p:cNvSpPr>
                <a:spLocks noChangeArrowheads="1"/>
              </p:cNvSpPr>
              <p:nvPr/>
            </p:nvSpPr>
            <p:spPr bwMode="auto">
              <a:xfrm>
                <a:off x="1643042" y="4943407"/>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30" name="Rectangle 23"/>
              <p:cNvSpPr>
                <a:spLocks noChangeArrowheads="1"/>
              </p:cNvSpPr>
              <p:nvPr/>
            </p:nvSpPr>
            <p:spPr bwMode="auto">
              <a:xfrm>
                <a:off x="2074387" y="4943407"/>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31" name="Rectangle 22"/>
              <p:cNvSpPr>
                <a:spLocks noChangeArrowheads="1"/>
              </p:cNvSpPr>
              <p:nvPr/>
            </p:nvSpPr>
            <p:spPr bwMode="auto">
              <a:xfrm>
                <a:off x="2519318" y="4943407"/>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32" name="Rectangle 21"/>
              <p:cNvSpPr>
                <a:spLocks noChangeArrowheads="1"/>
              </p:cNvSpPr>
              <p:nvPr/>
            </p:nvSpPr>
            <p:spPr bwMode="auto">
              <a:xfrm>
                <a:off x="1643042" y="5286783"/>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33" name="Rectangle 20"/>
              <p:cNvSpPr>
                <a:spLocks noChangeArrowheads="1"/>
              </p:cNvSpPr>
              <p:nvPr/>
            </p:nvSpPr>
            <p:spPr bwMode="auto">
              <a:xfrm>
                <a:off x="2074387" y="5286783"/>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34" name="Rectangle 19"/>
              <p:cNvSpPr>
                <a:spLocks noChangeArrowheads="1"/>
              </p:cNvSpPr>
              <p:nvPr/>
            </p:nvSpPr>
            <p:spPr bwMode="auto">
              <a:xfrm>
                <a:off x="2519318" y="5286783"/>
                <a:ext cx="449459" cy="335482"/>
              </a:xfrm>
              <a:prstGeom prst="rect">
                <a:avLst/>
              </a:prstGeom>
              <a:solidFill>
                <a:schemeClr val="bg1"/>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t</a:t>
                </a:r>
              </a:p>
            </p:txBody>
          </p:sp>
        </p:grpSp>
        <p:cxnSp>
          <p:nvCxnSpPr>
            <p:cNvPr id="37" name="直接连接符 36"/>
            <p:cNvCxnSpPr/>
            <p:nvPr/>
          </p:nvCxnSpPr>
          <p:spPr>
            <a:xfrm rot="16200000" flipH="1" flipV="1">
              <a:off x="2483726" y="4641162"/>
              <a:ext cx="1195200" cy="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a:off x="3071802" y="5234000"/>
              <a:ext cx="785818"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6" name="灯片编号占位符 35"/>
          <p:cNvSpPr>
            <a:spLocks noGrp="1"/>
          </p:cNvSpPr>
          <p:nvPr>
            <p:ph type="sldNum" sz="quarter" idx="12"/>
          </p:nvPr>
        </p:nvSpPr>
        <p:spPr/>
        <p:txBody>
          <a:bodyPr/>
          <a:lstStyle/>
          <a:p>
            <a:fld id="{7AF016A1-9F15-429F-9EFD-84004B73C732}" type="slidenum">
              <a:rPr lang="en-US" altLang="zh-CN" smtClean="0"/>
              <a:pPr/>
              <a:t>25</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214282" y="285728"/>
            <a:ext cx="8501122" cy="128926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200"/>
              </a:lnSpc>
              <a:spcBef>
                <a:spcPts val="6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采用</a:t>
            </a:r>
            <a:r>
              <a:rPr lang="zh-CN" altLang="zh-CN" smtClean="0">
                <a:solidFill>
                  <a:srgbClr val="FF0000"/>
                </a:solidFill>
                <a:latin typeface="Times New Roman" pitchFamily="18" charset="0"/>
                <a:ea typeface="仿宋" pitchFamily="49" charset="-122"/>
                <a:cs typeface="Times New Roman" pitchFamily="18" charset="0"/>
              </a:rPr>
              <a:t>队列式分支限界法</a:t>
            </a:r>
            <a:r>
              <a:rPr lang="zh-CN" altLang="zh-CN" smtClean="0">
                <a:solidFill>
                  <a:srgbClr val="0000FF"/>
                </a:solidFill>
                <a:latin typeface="Times New Roman" pitchFamily="18" charset="0"/>
                <a:ea typeface="仿宋" pitchFamily="49" charset="-122"/>
                <a:cs typeface="Times New Roman" pitchFamily="18" charset="0"/>
              </a:rPr>
              <a:t>求解，每次走到一个方格，需要记录对应的位置，走过的步数和路径上已经遇到的障碍物个数，设计队列结点类型如下：</a:t>
            </a:r>
            <a:endParaRPr lang="zh-CN" altLang="en-US" smtClean="0">
              <a:solidFill>
                <a:srgbClr val="0000FF"/>
              </a:solidFill>
              <a:latin typeface="Times New Roman" pitchFamily="18" charset="0"/>
              <a:ea typeface="仿宋" pitchFamily="49" charset="-122"/>
              <a:cs typeface="Times New Roman" pitchFamily="18" charset="0"/>
            </a:endParaRPr>
          </a:p>
        </p:txBody>
      </p:sp>
      <p:sp>
        <p:nvSpPr>
          <p:cNvPr id="57" name="TextBox 56"/>
          <p:cNvSpPr txBox="1"/>
          <p:nvPr/>
        </p:nvSpPr>
        <p:spPr>
          <a:xfrm>
            <a:off x="857224" y="2071678"/>
            <a:ext cx="7000924" cy="17484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QNode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队列的结点类型</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x,y;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记录</a:t>
            </a:r>
            <a:r>
              <a:rPr lang="en-US" altLang="zh-CN" sz="2000" smtClean="0">
                <a:solidFill>
                  <a:srgbClr val="00B0F0"/>
                </a:solidFill>
                <a:latin typeface="Times New Roman" pitchFamily="18" charset="0"/>
                <a:ea typeface="仿宋" pitchFamily="49" charset="-122"/>
                <a:cs typeface="Times New Roman" pitchFamily="18" charset="0"/>
              </a:rPr>
              <a:t>(x,y)</a:t>
            </a:r>
            <a:r>
              <a:rPr lang="zh-CN" altLang="zh-CN" sz="2000" smtClean="0">
                <a:solidFill>
                  <a:srgbClr val="00B0F0"/>
                </a:solidFill>
                <a:latin typeface="Times New Roman" pitchFamily="18" charset="0"/>
                <a:ea typeface="仿宋" pitchFamily="49" charset="-122"/>
                <a:cs typeface="Times New Roman" pitchFamily="18" charset="0"/>
              </a:rPr>
              <a:t>位置</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step;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走过的路径长度</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nums;                 		</a:t>
            </a:r>
            <a:r>
              <a:rPr lang="en-US" altLang="zh-CN" sz="2000" smtClean="0">
                <a:solidFill>
                  <a:srgbClr val="00B0F0"/>
                </a:solidFill>
                <a:latin typeface="Times New Roman" pitchFamily="18" charset="0"/>
                <a:ea typeface="仿宋" pitchFamily="49" charset="-122"/>
                <a:cs typeface="Times New Roman" pitchFamily="18" charset="0"/>
              </a:rPr>
              <a:t>		//</a:t>
            </a:r>
            <a:r>
              <a:rPr lang="zh-CN" altLang="zh-CN" sz="2000" smtClean="0">
                <a:solidFill>
                  <a:srgbClr val="00B0F0"/>
                </a:solidFill>
                <a:latin typeface="Times New Roman" pitchFamily="18" charset="0"/>
                <a:ea typeface="仿宋" pitchFamily="49" charset="-122"/>
                <a:cs typeface="Times New Roman" pitchFamily="18" charset="0"/>
              </a:rPr>
              <a:t>路径上遇到的障碍物个数</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26</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TextBox 59"/>
          <p:cNvSpPr txBox="1"/>
          <p:nvPr/>
        </p:nvSpPr>
        <p:spPr>
          <a:xfrm>
            <a:off x="357158" y="928670"/>
            <a:ext cx="8429684" cy="306539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若出队的结点为</a:t>
            </a:r>
            <a:r>
              <a:rPr lang="en-US" altLang="zh-CN" smtClean="0">
                <a:solidFill>
                  <a:srgbClr val="0000FF"/>
                </a:solidFill>
                <a:latin typeface="Times New Roman" pitchFamily="18" charset="0"/>
                <a:ea typeface="仿宋" pitchFamily="49" charset="-122"/>
                <a:cs typeface="Times New Roman" pitchFamily="18" charset="0"/>
              </a:rPr>
              <a:t>e</a:t>
            </a:r>
            <a:r>
              <a:rPr lang="zh-CN" altLang="zh-CN" smtClean="0">
                <a:solidFill>
                  <a:srgbClr val="0000FF"/>
                </a:solidFill>
                <a:latin typeface="Times New Roman" pitchFamily="18" charset="0"/>
                <a:ea typeface="仿宋" pitchFamily="49" charset="-122"/>
                <a:cs typeface="Times New Roman" pitchFamily="18" charset="0"/>
              </a:rPr>
              <a:t>，可以四周四个方位试探，当</a:t>
            </a:r>
            <a:r>
              <a:rPr lang="en-US" altLang="zh-CN" smtClean="0">
                <a:solidFill>
                  <a:srgbClr val="0000FF"/>
                </a:solidFill>
                <a:latin typeface="Times New Roman" pitchFamily="18" charset="0"/>
                <a:ea typeface="仿宋" pitchFamily="49" charset="-122"/>
                <a:cs typeface="Times New Roman" pitchFamily="18" charset="0"/>
              </a:rPr>
              <a:t>di</a:t>
            </a:r>
            <a:r>
              <a:rPr lang="zh-CN" altLang="zh-CN" smtClean="0">
                <a:solidFill>
                  <a:srgbClr val="0000FF"/>
                </a:solidFill>
                <a:latin typeface="Times New Roman" pitchFamily="18" charset="0"/>
                <a:ea typeface="仿宋" pitchFamily="49" charset="-122"/>
                <a:cs typeface="Times New Roman" pitchFamily="18" charset="0"/>
              </a:rPr>
              <a:t>方位的相邻方块没有超界时建立对应的子结点</a:t>
            </a:r>
            <a:r>
              <a:rPr lang="en-US" altLang="zh-CN" smtClean="0">
                <a:solidFill>
                  <a:srgbClr val="0000FF"/>
                </a:solidFill>
                <a:latin typeface="Times New Roman" pitchFamily="18" charset="0"/>
                <a:ea typeface="仿宋" pitchFamily="49" charset="-122"/>
                <a:cs typeface="Times New Roman" pitchFamily="18" charset="0"/>
              </a:rPr>
              <a:t>e1</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30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采用剪支是</a:t>
            </a:r>
            <a:r>
              <a:rPr lang="zh-CN" altLang="zh-CN" smtClean="0">
                <a:solidFill>
                  <a:srgbClr val="006600"/>
                </a:solidFill>
                <a:latin typeface="Times New Roman" pitchFamily="18" charset="0"/>
                <a:ea typeface="仿宋" pitchFamily="49" charset="-122"/>
                <a:cs typeface="Times New Roman" pitchFamily="18" charset="0"/>
              </a:rPr>
              <a:t>终止</a:t>
            </a:r>
            <a:r>
              <a:rPr lang="en-US" altLang="zh-CN" smtClean="0">
                <a:solidFill>
                  <a:srgbClr val="006600"/>
                </a:solidFill>
                <a:latin typeface="Times New Roman" pitchFamily="18" charset="0"/>
                <a:ea typeface="仿宋" pitchFamily="49" charset="-122"/>
                <a:cs typeface="Times New Roman" pitchFamily="18" charset="0"/>
              </a:rPr>
              <a:t>e1.nums&gt;k</a:t>
            </a:r>
            <a:r>
              <a:rPr lang="zh-CN" altLang="zh-CN" smtClean="0">
                <a:solidFill>
                  <a:srgbClr val="006600"/>
                </a:solidFill>
                <a:latin typeface="Times New Roman" pitchFamily="18" charset="0"/>
                <a:ea typeface="仿宋" pitchFamily="49" charset="-122"/>
                <a:cs typeface="Times New Roman" pitchFamily="18" charset="0"/>
              </a:rPr>
              <a:t>的分支</a:t>
            </a:r>
            <a:r>
              <a:rPr lang="zh-CN" altLang="zh-CN" smtClean="0">
                <a:solidFill>
                  <a:srgbClr val="0000FF"/>
                </a:solidFill>
                <a:latin typeface="Times New Roman" pitchFamily="18" charset="0"/>
                <a:ea typeface="仿宋" pitchFamily="49" charset="-122"/>
                <a:cs typeface="Times New Roman" pitchFamily="18" charset="0"/>
              </a:rPr>
              <a:t>，仅仅扩展</a:t>
            </a:r>
            <a:r>
              <a:rPr lang="en-US" altLang="zh-CN" smtClean="0">
                <a:solidFill>
                  <a:srgbClr val="006600"/>
                </a:solidFill>
                <a:latin typeface="Times New Roman" pitchFamily="18" charset="0"/>
                <a:ea typeface="仿宋" pitchFamily="49" charset="-122"/>
                <a:cs typeface="Times New Roman" pitchFamily="18" charset="0"/>
              </a:rPr>
              <a:t>e1.nums</a:t>
            </a:r>
            <a:r>
              <a:rPr lang="zh-CN" altLang="zh-CN" smtClean="0">
                <a:solidFill>
                  <a:srgbClr val="006600"/>
                </a:solidFill>
                <a:latin typeface="+mn-ea"/>
                <a:cs typeface="Times New Roman" pitchFamily="18" charset="0"/>
              </a:rPr>
              <a:t>≤</a:t>
            </a:r>
            <a:r>
              <a:rPr lang="en-US" altLang="zh-CN" smtClean="0">
                <a:solidFill>
                  <a:srgbClr val="006600"/>
                </a:solidFill>
                <a:latin typeface="Times New Roman" pitchFamily="18" charset="0"/>
                <a:ea typeface="仿宋" pitchFamily="49" charset="-122"/>
                <a:cs typeface="Times New Roman" pitchFamily="18" charset="0"/>
              </a:rPr>
              <a:t>k</a:t>
            </a:r>
            <a:r>
              <a:rPr lang="zh-CN" altLang="zh-CN" smtClean="0">
                <a:solidFill>
                  <a:srgbClr val="0000FF"/>
                </a:solidFill>
                <a:latin typeface="Times New Roman" pitchFamily="18" charset="0"/>
                <a:ea typeface="仿宋" pitchFamily="49" charset="-122"/>
                <a:cs typeface="Times New Roman" pitchFamily="18" charset="0"/>
              </a:rPr>
              <a:t>的结点</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30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将结点</a:t>
            </a:r>
            <a:r>
              <a:rPr lang="en-US" altLang="zh-CN" smtClean="0">
                <a:solidFill>
                  <a:srgbClr val="0000FF"/>
                </a:solidFill>
                <a:latin typeface="Times New Roman" pitchFamily="18" charset="0"/>
                <a:ea typeface="仿宋" pitchFamily="49" charset="-122"/>
                <a:cs typeface="Times New Roman" pitchFamily="18" charset="0"/>
              </a:rPr>
              <a:t>e1</a:t>
            </a:r>
            <a:r>
              <a:rPr lang="zh-CN" altLang="en-US" smtClean="0">
                <a:solidFill>
                  <a:srgbClr val="0000FF"/>
                </a:solidFill>
                <a:latin typeface="Times New Roman" pitchFamily="18" charset="0"/>
                <a:ea typeface="仿宋" pitchFamily="49" charset="-122"/>
                <a:cs typeface="Times New Roman" pitchFamily="18" charset="0"/>
              </a:rPr>
              <a:t>（非叶子结点）</a:t>
            </a:r>
            <a:r>
              <a:rPr lang="zh-CN" altLang="zh-CN" smtClean="0">
                <a:solidFill>
                  <a:srgbClr val="0000FF"/>
                </a:solidFill>
                <a:latin typeface="Times New Roman" pitchFamily="18" charset="0"/>
                <a:ea typeface="仿宋" pitchFamily="49" charset="-122"/>
                <a:cs typeface="Times New Roman" pitchFamily="18" charset="0"/>
              </a:rPr>
              <a:t>进队。进队操作时先检查</a:t>
            </a:r>
            <a:r>
              <a:rPr lang="en-US" altLang="zh-CN" smtClean="0">
                <a:solidFill>
                  <a:srgbClr val="0000FF"/>
                </a:solidFill>
                <a:latin typeface="Times New Roman" pitchFamily="18" charset="0"/>
                <a:ea typeface="仿宋" pitchFamily="49" charset="-122"/>
                <a:cs typeface="Times New Roman" pitchFamily="18" charset="0"/>
              </a:rPr>
              <a:t>e1</a:t>
            </a:r>
            <a:r>
              <a:rPr lang="zh-CN" altLang="zh-CN" smtClean="0">
                <a:solidFill>
                  <a:srgbClr val="0000FF"/>
                </a:solidFill>
                <a:latin typeface="Times New Roman" pitchFamily="18" charset="0"/>
                <a:ea typeface="仿宋" pitchFamily="49" charset="-122"/>
                <a:cs typeface="Times New Roman" pitchFamily="18" charset="0"/>
              </a:rPr>
              <a:t>是否为叶子结点（满足</a:t>
            </a:r>
            <a:r>
              <a:rPr lang="en-US" altLang="zh-CN" smtClean="0">
                <a:solidFill>
                  <a:srgbClr val="0000FF"/>
                </a:solidFill>
                <a:latin typeface="Times New Roman" pitchFamily="18" charset="0"/>
                <a:ea typeface="仿宋" pitchFamily="49" charset="-122"/>
                <a:cs typeface="Times New Roman" pitchFamily="18" charset="0"/>
              </a:rPr>
              <a:t>nx==m-1 &amp;&amp; ny==n-1</a:t>
            </a:r>
            <a:r>
              <a:rPr lang="zh-CN" altLang="zh-CN" smtClean="0">
                <a:solidFill>
                  <a:srgbClr val="0000FF"/>
                </a:solidFill>
                <a:latin typeface="Times New Roman" pitchFamily="18" charset="0"/>
                <a:ea typeface="仿宋" pitchFamily="49" charset="-122"/>
                <a:cs typeface="Times New Roman" pitchFamily="18" charset="0"/>
              </a:rPr>
              <a:t>），如果是则返回</a:t>
            </a:r>
            <a:r>
              <a:rPr lang="en-US" altLang="zh-CN" smtClean="0">
                <a:solidFill>
                  <a:srgbClr val="006600"/>
                </a:solidFill>
                <a:latin typeface="Times New Roman" pitchFamily="18" charset="0"/>
                <a:ea typeface="仿宋" pitchFamily="49" charset="-122"/>
                <a:cs typeface="Times New Roman" pitchFamily="18" charset="0"/>
              </a:rPr>
              <a:t>e1.step</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27</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42844" y="1071546"/>
            <a:ext cx="8786874" cy="265255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如何</a:t>
            </a:r>
            <a:r>
              <a:rPr lang="zh-CN" altLang="zh-CN" smtClean="0">
                <a:solidFill>
                  <a:srgbClr val="FF0000"/>
                </a:solidFill>
                <a:latin typeface="Times New Roman" pitchFamily="18" charset="0"/>
                <a:ea typeface="仿宋" pitchFamily="49" charset="-122"/>
                <a:cs typeface="Times New Roman" pitchFamily="18" charset="0"/>
              </a:rPr>
              <a:t>避免路径重复</a:t>
            </a:r>
            <a:r>
              <a:rPr lang="zh-CN" altLang="zh-CN" smtClean="0">
                <a:solidFill>
                  <a:srgbClr val="0000FF"/>
                </a:solidFill>
                <a:latin typeface="Times New Roman" pitchFamily="18" charset="0"/>
                <a:ea typeface="仿宋" pitchFamily="49" charset="-122"/>
                <a:cs typeface="Times New Roman" pitchFamily="18" charset="0"/>
              </a:rPr>
              <a:t>，假设现在考虑结点</a:t>
            </a:r>
            <a:r>
              <a:rPr lang="en-US" altLang="zh-CN" smtClean="0">
                <a:solidFill>
                  <a:srgbClr val="0000FF"/>
                </a:solidFill>
                <a:latin typeface="Times New Roman" pitchFamily="18" charset="0"/>
                <a:ea typeface="仿宋" pitchFamily="49" charset="-122"/>
                <a:cs typeface="Times New Roman" pitchFamily="18" charset="0"/>
              </a:rPr>
              <a:t>e1</a:t>
            </a:r>
            <a:r>
              <a:rPr lang="zh-CN" altLang="zh-CN" smtClean="0">
                <a:solidFill>
                  <a:srgbClr val="0000FF"/>
                </a:solidFill>
                <a:latin typeface="Times New Roman" pitchFamily="18" charset="0"/>
                <a:ea typeface="仿宋" pitchFamily="49" charset="-122"/>
                <a:cs typeface="Times New Roman" pitchFamily="18" charset="0"/>
              </a:rPr>
              <a:t>，到达</a:t>
            </a:r>
            <a:r>
              <a:rPr lang="en-US" altLang="zh-CN" smtClean="0">
                <a:solidFill>
                  <a:srgbClr val="0000FF"/>
                </a:solidFill>
                <a:latin typeface="Times New Roman" pitchFamily="18" charset="0"/>
                <a:ea typeface="仿宋" pitchFamily="49" charset="-122"/>
                <a:cs typeface="Times New Roman" pitchFamily="18" charset="0"/>
              </a:rPr>
              <a:t>(e1.x</a:t>
            </a:r>
            <a:r>
              <a:rPr lang="zh-CN" altLang="zh-CN" smtClean="0">
                <a:solidFill>
                  <a:srgbClr val="0000FF"/>
                </a:solidFill>
                <a:latin typeface="Times New Roman" pitchFamily="18" charset="0"/>
                <a:ea typeface="仿宋" pitchFamily="49" charset="-122"/>
                <a:cs typeface="Times New Roman" pitchFamily="18" charset="0"/>
              </a:rPr>
              <a:t>，</a:t>
            </a:r>
            <a:r>
              <a:rPr lang="en-US" altLang="zh-CN" smtClean="0">
                <a:solidFill>
                  <a:srgbClr val="0000FF"/>
                </a:solidFill>
                <a:latin typeface="Times New Roman" pitchFamily="18" charset="0"/>
                <a:ea typeface="仿宋" pitchFamily="49" charset="-122"/>
                <a:cs typeface="Times New Roman" pitchFamily="18" charset="0"/>
              </a:rPr>
              <a:t>e1.y)</a:t>
            </a:r>
            <a:r>
              <a:rPr lang="zh-CN" altLang="zh-CN" smtClean="0">
                <a:solidFill>
                  <a:srgbClr val="0000FF"/>
                </a:solidFill>
                <a:latin typeface="Times New Roman" pitchFamily="18" charset="0"/>
                <a:ea typeface="仿宋" pitchFamily="49" charset="-122"/>
                <a:cs typeface="Times New Roman" pitchFamily="18" charset="0"/>
              </a:rPr>
              <a:t>方格可能有多条路径，显然不同的</a:t>
            </a:r>
            <a:r>
              <a:rPr lang="en-US" altLang="zh-CN" smtClean="0">
                <a:solidFill>
                  <a:srgbClr val="0000FF"/>
                </a:solidFill>
                <a:latin typeface="Times New Roman" pitchFamily="18" charset="0"/>
                <a:ea typeface="仿宋" pitchFamily="49" charset="-122"/>
                <a:cs typeface="Times New Roman" pitchFamily="18" charset="0"/>
              </a:rPr>
              <a:t>e1.nums</a:t>
            </a:r>
            <a:r>
              <a:rPr lang="zh-CN" altLang="zh-CN" smtClean="0">
                <a:solidFill>
                  <a:srgbClr val="0000FF"/>
                </a:solidFill>
                <a:latin typeface="Times New Roman" pitchFamily="18" charset="0"/>
                <a:ea typeface="仿宋" pitchFamily="49" charset="-122"/>
                <a:cs typeface="Times New Roman" pitchFamily="18" charset="0"/>
              </a:rPr>
              <a:t>的路径是不同的</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30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采用三维数组</a:t>
            </a:r>
            <a:r>
              <a:rPr lang="en-US" altLang="zh-CN" smtClean="0">
                <a:solidFill>
                  <a:srgbClr val="0000FF"/>
                </a:solidFill>
                <a:latin typeface="Times New Roman" pitchFamily="18" charset="0"/>
                <a:ea typeface="仿宋" pitchFamily="49" charset="-122"/>
                <a:cs typeface="Times New Roman" pitchFamily="18" charset="0"/>
              </a:rPr>
              <a:t>visited[MAXN][MAXM][MAXN]</a:t>
            </a:r>
            <a:r>
              <a:rPr lang="zh-CN" altLang="zh-CN" smtClean="0">
                <a:solidFill>
                  <a:srgbClr val="0000FF"/>
                </a:solidFill>
                <a:latin typeface="Times New Roman" pitchFamily="18" charset="0"/>
                <a:ea typeface="仿宋" pitchFamily="49" charset="-122"/>
                <a:cs typeface="Times New Roman" pitchFamily="18" charset="0"/>
              </a:rPr>
              <a:t>来标识，第</a:t>
            </a:r>
            <a:r>
              <a:rPr lang="en-US" altLang="zh-CN" smtClean="0">
                <a:solidFill>
                  <a:srgbClr val="0000FF"/>
                </a:solidFill>
                <a:latin typeface="Times New Roman" pitchFamily="18" charset="0"/>
                <a:ea typeface="仿宋" pitchFamily="49" charset="-122"/>
                <a:cs typeface="Times New Roman" pitchFamily="18" charset="0"/>
              </a:rPr>
              <a:t>3</a:t>
            </a:r>
            <a:r>
              <a:rPr lang="zh-CN" altLang="zh-CN" smtClean="0">
                <a:solidFill>
                  <a:srgbClr val="0000FF"/>
                </a:solidFill>
                <a:latin typeface="Times New Roman" pitchFamily="18" charset="0"/>
                <a:ea typeface="仿宋" pitchFamily="49" charset="-122"/>
                <a:cs typeface="Times New Roman" pitchFamily="18" charset="0"/>
              </a:rPr>
              <a:t>维表示到达该位置时路径中遇到的障碍物个数</a:t>
            </a:r>
            <a:r>
              <a:rPr lang="en-US" altLang="zh-CN" smtClean="0">
                <a:solidFill>
                  <a:srgbClr val="0000FF"/>
                </a:solidFill>
                <a:latin typeface="Times New Roman" pitchFamily="18" charset="0"/>
                <a:ea typeface="仿宋" pitchFamily="49" charset="-122"/>
                <a:cs typeface="Times New Roman" pitchFamily="18" charset="0"/>
              </a:rPr>
              <a:t>e1.nums</a:t>
            </a:r>
            <a:r>
              <a:rPr lang="zh-CN" altLang="zh-CN" smtClean="0">
                <a:solidFill>
                  <a:srgbClr val="0000FF"/>
                </a:solidFill>
                <a:latin typeface="Times New Roman" pitchFamily="18" charset="0"/>
                <a:ea typeface="仿宋" pitchFamily="49" charset="-122"/>
                <a:cs typeface="Times New Roman" pitchFamily="18" charset="0"/>
              </a:rPr>
              <a:t>，初始时该数组的所有元素置为</a:t>
            </a:r>
            <a:r>
              <a:rPr lang="en-US" altLang="zh-CN" smtClean="0">
                <a:solidFill>
                  <a:srgbClr val="0000FF"/>
                </a:solidFill>
                <a:latin typeface="Times New Roman" pitchFamily="18" charset="0"/>
                <a:ea typeface="仿宋" pitchFamily="49" charset="-122"/>
                <a:cs typeface="Times New Roman" pitchFamily="18" charset="0"/>
              </a:rPr>
              <a:t>0</a:t>
            </a:r>
            <a:r>
              <a:rPr lang="zh-CN" altLang="zh-CN" smtClean="0">
                <a:solidFill>
                  <a:srgbClr val="0000FF"/>
                </a:solidFill>
                <a:latin typeface="Times New Roman" pitchFamily="18" charset="0"/>
                <a:ea typeface="仿宋" pitchFamily="49" charset="-122"/>
                <a:cs typeface="Times New Roman" pitchFamily="18" charset="0"/>
              </a:rPr>
              <a:t>，按</a:t>
            </a:r>
            <a:r>
              <a:rPr lang="en-US" altLang="zh-CN" smtClean="0">
                <a:solidFill>
                  <a:srgbClr val="0000FF"/>
                </a:solidFill>
                <a:latin typeface="Times New Roman" pitchFamily="18" charset="0"/>
                <a:ea typeface="仿宋" pitchFamily="49" charset="-122"/>
                <a:cs typeface="Times New Roman" pitchFamily="18" charset="0"/>
              </a:rPr>
              <a:t>visited[e1.x][e1.y][e1.nums]</a:t>
            </a:r>
            <a:r>
              <a:rPr lang="zh-CN" altLang="zh-CN" smtClean="0">
                <a:solidFill>
                  <a:srgbClr val="0000FF"/>
                </a:solidFill>
                <a:latin typeface="Times New Roman" pitchFamily="18" charset="0"/>
                <a:ea typeface="仿宋" pitchFamily="49" charset="-122"/>
                <a:cs typeface="Times New Roman" pitchFamily="18" charset="0"/>
              </a:rPr>
              <a:t>的值判断当前路径是否重复。</a:t>
            </a:r>
            <a:endParaRPr lang="zh-CN" altLang="en-US" smtClean="0">
              <a:solidFill>
                <a:srgbClr val="0000FF"/>
              </a:solidFill>
              <a:latin typeface="Times New Roman" pitchFamily="18" charset="0"/>
              <a:ea typeface="仿宋" pitchFamily="49" charset="-122"/>
              <a:cs typeface="Times New Roman" pitchFamily="18" charset="0"/>
            </a:endParaRPr>
          </a:p>
        </p:txBody>
      </p:sp>
      <p:sp>
        <p:nvSpPr>
          <p:cNvPr id="7" name="TextBox 6"/>
          <p:cNvSpPr txBox="1"/>
          <p:nvPr/>
        </p:nvSpPr>
        <p:spPr>
          <a:xfrm>
            <a:off x="285720" y="500042"/>
            <a:ext cx="1857388" cy="461665"/>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mtClean="0">
                <a:solidFill>
                  <a:srgbClr val="FF0000"/>
                </a:solidFill>
                <a:latin typeface="微软雅黑" pitchFamily="34" charset="-122"/>
                <a:ea typeface="微软雅黑" pitchFamily="34" charset="-122"/>
              </a:rPr>
              <a:t>关键问题</a:t>
            </a:r>
            <a:endParaRPr lang="zh-CN" altLang="zh-CN"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15" name="组合 14"/>
          <p:cNvGrpSpPr/>
          <p:nvPr/>
        </p:nvGrpSpPr>
        <p:grpSpPr>
          <a:xfrm>
            <a:off x="2285984" y="4000504"/>
            <a:ext cx="2000264" cy="2488485"/>
            <a:chOff x="2285984" y="4000504"/>
            <a:chExt cx="2000264" cy="2488485"/>
          </a:xfrm>
        </p:grpSpPr>
        <p:sp>
          <p:nvSpPr>
            <p:cNvPr id="9" name="Rectangle 12"/>
            <p:cNvSpPr>
              <a:spLocks noChangeArrowheads="1"/>
            </p:cNvSpPr>
            <p:nvPr/>
          </p:nvSpPr>
          <p:spPr bwMode="auto">
            <a:xfrm>
              <a:off x="3714744" y="5000636"/>
              <a:ext cx="571504" cy="48822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32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 name="Rectangle 12"/>
            <p:cNvSpPr>
              <a:spLocks noChangeArrowheads="1"/>
            </p:cNvSpPr>
            <p:nvPr/>
          </p:nvSpPr>
          <p:spPr bwMode="auto">
            <a:xfrm>
              <a:off x="2285984" y="4643446"/>
              <a:ext cx="571504" cy="48822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43200" rIns="0" bIns="0" numCol="1" anchor="t" anchorCtr="0" compatLnSpc="1">
              <a:prstTxWarp prst="textNoShape">
                <a:avLst/>
              </a:prstTxWarp>
            </a:bodyPr>
            <a:lstStyle/>
            <a:p>
              <a:pPr marL="0" marR="0" lvl="0" indent="0" algn="ctr" defTabSz="914400" rtl="0" eaLnBrk="1" fontAlgn="base" latinLnBrk="0" hangingPunct="1">
                <a:lnSpc>
                  <a:spcPts val="3000"/>
                </a:lnSpc>
                <a:spcBef>
                  <a:spcPct val="0"/>
                </a:spcBef>
                <a:spcAft>
                  <a:spcPct val="0"/>
                </a:spcAft>
                <a:buClrTx/>
                <a:buSzTx/>
                <a:buFontTx/>
                <a:buNone/>
                <a:tabLst/>
              </a:pPr>
              <a:r>
                <a:rPr kumimoji="0" lang="en-US" altLang="zh-CN" sz="1800" b="0" smtClean="0">
                  <a:solidFill>
                    <a:srgbClr val="0000FF"/>
                  </a:solidFill>
                  <a:ea typeface="仿宋" pitchFamily="49" charset="-122"/>
                  <a:cs typeface="Times New Roman" pitchFamily="18" charset="0"/>
                </a:rPr>
                <a:t>k2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2" name="Rectangle 12"/>
            <p:cNvSpPr>
              <a:spLocks noChangeArrowheads="1"/>
            </p:cNvSpPr>
            <p:nvPr/>
          </p:nvSpPr>
          <p:spPr bwMode="auto">
            <a:xfrm>
              <a:off x="2285984" y="4000504"/>
              <a:ext cx="571504" cy="48822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4320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b="0" smtClean="0">
                  <a:solidFill>
                    <a:srgbClr val="0000FF"/>
                  </a:solidFill>
                  <a:ea typeface="仿宋" pitchFamily="49" charset="-122"/>
                  <a:cs typeface="Times New Roman" pitchFamily="18" charset="0"/>
                </a:rPr>
                <a:t>k1</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3" name="Rectangle 12"/>
            <p:cNvSpPr>
              <a:spLocks noChangeArrowheads="1"/>
            </p:cNvSpPr>
            <p:nvPr/>
          </p:nvSpPr>
          <p:spPr bwMode="auto">
            <a:xfrm>
              <a:off x="2285984" y="5286388"/>
              <a:ext cx="571504" cy="48822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43200" rIns="0" bIns="0" numCol="1" anchor="t" anchorCtr="0" compatLnSpc="1">
              <a:prstTxWarp prst="textNoShape">
                <a:avLst/>
              </a:prstTxWarp>
            </a:bodyPr>
            <a:lstStyle/>
            <a:p>
              <a:pPr marL="0" marR="0" lvl="0" indent="0" algn="ctr" defTabSz="914400" rtl="0" eaLnBrk="1" fontAlgn="base" latinLnBrk="0" hangingPunct="1">
                <a:lnSpc>
                  <a:spcPts val="3600"/>
                </a:lnSpc>
                <a:spcBef>
                  <a:spcPct val="0"/>
                </a:spcBef>
                <a:spcAft>
                  <a:spcPct val="0"/>
                </a:spcAft>
                <a:buClrTx/>
                <a:buSzTx/>
                <a:buFontTx/>
                <a:buNone/>
                <a:tabLst/>
              </a:pPr>
              <a:r>
                <a:rPr kumimoji="0" lang="en-US" altLang="zh-CN" sz="1800" b="0" smtClean="0">
                  <a:solidFill>
                    <a:srgbClr val="0000FF"/>
                  </a:solidFill>
                  <a:ea typeface="仿宋" pitchFamily="49" charset="-122"/>
                  <a:cs typeface="Times New Roman" pitchFamily="18" charset="0"/>
                </a:rPr>
                <a:t>k3</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4" name="Rectangle 12"/>
            <p:cNvSpPr>
              <a:spLocks noChangeArrowheads="1"/>
            </p:cNvSpPr>
            <p:nvPr/>
          </p:nvSpPr>
          <p:spPr bwMode="auto">
            <a:xfrm>
              <a:off x="2285984" y="6000768"/>
              <a:ext cx="571504" cy="48822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43200" rIns="0" bIns="0" numCol="1" anchor="t" anchorCtr="0" compatLnSpc="1">
              <a:prstTxWarp prst="textNoShape">
                <a:avLst/>
              </a:prstTxWarp>
            </a:bodyPr>
            <a:lstStyle/>
            <a:p>
              <a:pPr marL="0" marR="0" lvl="0" indent="0" algn="ctr" defTabSz="914400" rtl="0" eaLnBrk="1" fontAlgn="base" latinLnBrk="0" hangingPunct="1">
                <a:lnSpc>
                  <a:spcPts val="3000"/>
                </a:lnSpc>
                <a:spcBef>
                  <a:spcPct val="0"/>
                </a:spcBef>
                <a:spcAft>
                  <a:spcPct val="0"/>
                </a:spcAft>
                <a:buClrTx/>
                <a:buSzTx/>
                <a:buFontTx/>
                <a:buNone/>
                <a:tabLst/>
              </a:pPr>
              <a:r>
                <a:rPr kumimoji="0" lang="en-US" altLang="zh-CN" sz="1800" b="0" smtClean="0">
                  <a:solidFill>
                    <a:srgbClr val="0000FF"/>
                  </a:solidFill>
                  <a:ea typeface="仿宋" pitchFamily="49" charset="-122"/>
                  <a:cs typeface="Times New Roman" pitchFamily="18" charset="0"/>
                </a:rPr>
                <a:t>k4</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cxnSp>
          <p:nvCxnSpPr>
            <p:cNvPr id="19" name="直接箭头连接符 18"/>
            <p:cNvCxnSpPr>
              <a:stCxn id="12" idx="3"/>
            </p:cNvCxnSpPr>
            <p:nvPr/>
          </p:nvCxnSpPr>
          <p:spPr>
            <a:xfrm>
              <a:off x="2857488" y="4244615"/>
              <a:ext cx="857256" cy="75602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3"/>
            </p:cNvCxnSpPr>
            <p:nvPr/>
          </p:nvCxnSpPr>
          <p:spPr>
            <a:xfrm>
              <a:off x="2857488" y="4887557"/>
              <a:ext cx="857256" cy="29051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4" idx="3"/>
            </p:cNvCxnSpPr>
            <p:nvPr/>
          </p:nvCxnSpPr>
          <p:spPr>
            <a:xfrm flipV="1">
              <a:off x="2857488" y="5500702"/>
              <a:ext cx="857256" cy="74417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3" idx="3"/>
            </p:cNvCxnSpPr>
            <p:nvPr/>
          </p:nvCxnSpPr>
          <p:spPr>
            <a:xfrm flipV="1">
              <a:off x="2857488" y="5330472"/>
              <a:ext cx="857256" cy="20002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7" name="灯片编号占位符 16"/>
          <p:cNvSpPr>
            <a:spLocks noGrp="1"/>
          </p:cNvSpPr>
          <p:nvPr>
            <p:ph type="sldNum" sz="quarter" idx="12"/>
          </p:nvPr>
        </p:nvSpPr>
        <p:spPr/>
        <p:txBody>
          <a:bodyPr/>
          <a:lstStyle/>
          <a:p>
            <a:fld id="{7AF016A1-9F15-429F-9EFD-84004B73C732}" type="slidenum">
              <a:rPr lang="en-US" altLang="zh-CN" smtClean="0"/>
              <a:pPr/>
              <a:t>28</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571480"/>
            <a:ext cx="8643998" cy="31421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#define MAXN 42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最大的</a:t>
            </a:r>
            <a:r>
              <a:rPr lang="en-US" altLang="zh-CN" sz="2000" smtClean="0">
                <a:solidFill>
                  <a:srgbClr val="00B0F0"/>
                </a:solidFill>
                <a:latin typeface="Times New Roman" pitchFamily="18" charset="0"/>
                <a:ea typeface="仿宋" pitchFamily="49" charset="-122"/>
                <a:cs typeface="Times New Roman" pitchFamily="18" charset="0"/>
              </a:rPr>
              <a:t>m,n</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dx[]={0,0,1,-1};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水平方向偏移量</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dy[]={1,-1,0,0};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垂直方向偏移量</a:t>
            </a:r>
          </a:p>
          <a:p>
            <a:pPr algn="l" defTabSz="360000">
              <a:lnSpc>
                <a:spcPts val="28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QNode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队列的结点类型</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x,y;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记录</a:t>
            </a:r>
            <a:r>
              <a:rPr lang="en-US" altLang="zh-CN" sz="2000" smtClean="0">
                <a:solidFill>
                  <a:srgbClr val="00B0F0"/>
                </a:solidFill>
                <a:latin typeface="Times New Roman" pitchFamily="18" charset="0"/>
                <a:ea typeface="仿宋" pitchFamily="49" charset="-122"/>
                <a:cs typeface="Times New Roman" pitchFamily="18" charset="0"/>
              </a:rPr>
              <a:t>(x,y)</a:t>
            </a:r>
            <a:r>
              <a:rPr lang="zh-CN" altLang="zh-CN" sz="2000" smtClean="0">
                <a:solidFill>
                  <a:srgbClr val="00B0F0"/>
                </a:solidFill>
                <a:latin typeface="Times New Roman" pitchFamily="18" charset="0"/>
                <a:ea typeface="仿宋" pitchFamily="49" charset="-122"/>
                <a:cs typeface="Times New Roman" pitchFamily="18" charset="0"/>
              </a:rPr>
              <a:t>位置</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step;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走过的路径长度</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nums;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路径上遇到的障碍物个数</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29</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71480"/>
            <a:ext cx="8143932" cy="47620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队列式分支限界法</a:t>
            </a:r>
            <a:r>
              <a:rPr lang="zh-CN" altLang="en-US" sz="2000" smtClean="0">
                <a:solidFill>
                  <a:srgbClr val="00B0F0"/>
                </a:solidFill>
                <a:latin typeface="Times New Roman" pitchFamily="18" charset="0"/>
                <a:ea typeface="仿宋" pitchFamily="49" charset="-122"/>
                <a:cs typeface="Times New Roman" pitchFamily="18" charset="0"/>
              </a:rPr>
              <a:t>框架</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6600"/>
                </a:solidFill>
                <a:latin typeface="Times New Roman" pitchFamily="18" charset="0"/>
                <a:ea typeface="仿宋" pitchFamily="49" charset="-122"/>
                <a:cs typeface="Times New Roman" pitchFamily="18" charset="0"/>
              </a:rPr>
              <a:t>定义一个队列</a:t>
            </a:r>
            <a:r>
              <a:rPr lang="en-US" altLang="zh-CN" sz="2000" smtClean="0">
                <a:solidFill>
                  <a:srgbClr val="006600"/>
                </a:solidFill>
                <a:latin typeface="Times New Roman" pitchFamily="18" charset="0"/>
                <a:ea typeface="仿宋" pitchFamily="49" charset="-122"/>
                <a:cs typeface="Times New Roman" pitchFamily="18" charset="0"/>
              </a:rPr>
              <a:t>qu;</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根结点进队</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a:t>
            </a:r>
            <a:r>
              <a:rPr lang="zh-CN" altLang="zh-CN" sz="2000" smtClean="0">
                <a:solidFill>
                  <a:srgbClr val="0000FF"/>
                </a:solidFill>
                <a:latin typeface="Times New Roman" pitchFamily="18" charset="0"/>
                <a:ea typeface="仿宋" pitchFamily="49" charset="-122"/>
                <a:cs typeface="Times New Roman" pitchFamily="18" charset="0"/>
              </a:rPr>
              <a:t>队不空时循环</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a:t>
            </a:r>
            <a:r>
              <a:rPr lang="zh-CN" altLang="zh-CN" sz="2000" smtClean="0">
                <a:solidFill>
                  <a:srgbClr val="0000FF"/>
                </a:solidFill>
                <a:latin typeface="Times New Roman" pitchFamily="18" charset="0"/>
                <a:ea typeface="仿宋" pitchFamily="49" charset="-122"/>
                <a:cs typeface="Times New Roman" pitchFamily="18" charset="0"/>
              </a:rPr>
              <a:t>出队结点</a:t>
            </a:r>
            <a:r>
              <a:rPr lang="en-US" altLang="zh-CN" sz="2000" smtClean="0">
                <a:solidFill>
                  <a:srgbClr val="0000FF"/>
                </a:solidFill>
                <a:latin typeface="Times New Roman" pitchFamily="18" charset="0"/>
                <a:ea typeface="仿宋" pitchFamily="49" charset="-122"/>
                <a:cs typeface="Times New Roman" pitchFamily="18" charset="0"/>
              </a:rPr>
              <a:t>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a:t>
            </a:r>
            <a:r>
              <a:rPr lang="zh-CN" altLang="zh-CN" sz="2000" smtClean="0">
                <a:solidFill>
                  <a:srgbClr val="0000FF"/>
                </a:solidFill>
                <a:latin typeface="Times New Roman" pitchFamily="18" charset="0"/>
                <a:ea typeface="仿宋" pitchFamily="49" charset="-122"/>
                <a:cs typeface="Times New Roman" pitchFamily="18" charset="0"/>
              </a:rPr>
              <a:t>扩展结点</a:t>
            </a:r>
            <a:r>
              <a:rPr lang="en-US" altLang="zh-CN" sz="2000" smtClean="0">
                <a:solidFill>
                  <a:srgbClr val="0000FF"/>
                </a:solidFill>
                <a:latin typeface="Times New Roman" pitchFamily="18" charset="0"/>
                <a:ea typeface="仿宋" pitchFamily="49" charset="-122"/>
                <a:cs typeface="Times New Roman" pitchFamily="18" charset="0"/>
              </a:rPr>
              <a:t>e</a:t>
            </a:r>
            <a:r>
              <a:rPr lang="zh-CN" altLang="zh-CN" sz="2000" smtClean="0">
                <a:solidFill>
                  <a:srgbClr val="0000FF"/>
                </a:solidFill>
                <a:latin typeface="Times New Roman" pitchFamily="18" charset="0"/>
                <a:ea typeface="仿宋" pitchFamily="49" charset="-122"/>
                <a:cs typeface="Times New Roman" pitchFamily="18" charset="0"/>
              </a:rPr>
              <a:t>产生结点</a:t>
            </a:r>
            <a:r>
              <a:rPr lang="en-US" altLang="zh-CN" sz="2000" smtClean="0">
                <a:solidFill>
                  <a:srgbClr val="0000FF"/>
                </a:solidFill>
                <a:latin typeface="Times New Roman" pitchFamily="18" charset="0"/>
                <a:ea typeface="仿宋" pitchFamily="49" charset="-122"/>
                <a:cs typeface="Times New Roman" pitchFamily="18" charset="0"/>
              </a:rPr>
              <a:t>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t>
            </a:r>
            <a:r>
              <a:rPr lang="en-US" altLang="zh-CN" sz="2000" smtClean="0">
                <a:solidFill>
                  <a:srgbClr val="FF00FF"/>
                </a:solidFill>
                <a:latin typeface="Times New Roman" pitchFamily="18" charset="0"/>
                <a:ea typeface="仿宋" pitchFamily="49" charset="-122"/>
                <a:cs typeface="Times New Roman" pitchFamily="18" charset="0"/>
              </a:rPr>
              <a:t>e1</a:t>
            </a:r>
            <a:r>
              <a:rPr lang="zh-CN" altLang="zh-CN" sz="2000" smtClean="0">
                <a:solidFill>
                  <a:srgbClr val="FF00FF"/>
                </a:solidFill>
                <a:latin typeface="Times New Roman" pitchFamily="18" charset="0"/>
                <a:ea typeface="仿宋" pitchFamily="49" charset="-122"/>
                <a:cs typeface="Times New Roman" pitchFamily="18" charset="0"/>
              </a:rPr>
              <a:t>满足</a:t>
            </a:r>
            <a:r>
              <a:rPr lang="en-US" altLang="zh-CN" sz="2000" smtClean="0">
                <a:solidFill>
                  <a:srgbClr val="FF00FF"/>
                </a:solidFill>
                <a:latin typeface="Times New Roman" pitchFamily="18" charset="0"/>
                <a:ea typeface="仿宋" pitchFamily="49" charset="-122"/>
                <a:cs typeface="Times New Roman" pitchFamily="18" charset="0"/>
              </a:rPr>
              <a:t>constraint() &amp;&amp; bound()</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楷体" pitchFamily="49" charset="-122"/>
                <a:cs typeface="Times New Roman" pitchFamily="18" charset="0"/>
              </a:rPr>
              <a:t>剪支</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t>
            </a:r>
            <a:r>
              <a:rPr lang="en-US" altLang="zh-CN" sz="2000" smtClean="0">
                <a:solidFill>
                  <a:srgbClr val="FF00FF"/>
                </a:solidFill>
                <a:latin typeface="Times New Roman" pitchFamily="18" charset="0"/>
                <a:ea typeface="仿宋" pitchFamily="49" charset="-122"/>
                <a:cs typeface="Times New Roman" pitchFamily="18" charset="0"/>
              </a:rPr>
              <a:t>e1</a:t>
            </a:r>
            <a:r>
              <a:rPr lang="zh-CN" altLang="zh-CN" sz="2000" smtClean="0">
                <a:solidFill>
                  <a:srgbClr val="FF00FF"/>
                </a:solidFill>
                <a:latin typeface="Times New Roman" pitchFamily="18" charset="0"/>
                <a:ea typeface="仿宋" pitchFamily="49" charset="-122"/>
                <a:cs typeface="Times New Roman" pitchFamily="18" charset="0"/>
              </a:rPr>
              <a:t>是叶子结点</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比较得到一个更优解或者直接返回</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将结点</a:t>
            </a:r>
            <a:r>
              <a:rPr lang="en-US" altLang="zh-CN" sz="2000" smtClean="0">
                <a:solidFill>
                  <a:srgbClr val="0000FF"/>
                </a:solidFill>
                <a:latin typeface="Times New Roman" pitchFamily="18" charset="0"/>
                <a:ea typeface="仿宋" pitchFamily="49" charset="-122"/>
                <a:cs typeface="Times New Roman" pitchFamily="18" charset="0"/>
              </a:rPr>
              <a:t>e1</a:t>
            </a:r>
            <a:r>
              <a:rPr lang="zh-CN" altLang="zh-CN" sz="2000" smtClean="0">
                <a:solidFill>
                  <a:srgbClr val="0000FF"/>
                </a:solidFill>
                <a:latin typeface="Times New Roman" pitchFamily="18" charset="0"/>
                <a:ea typeface="仿宋" pitchFamily="49" charset="-122"/>
                <a:cs typeface="Times New Roman" pitchFamily="18" charset="0"/>
              </a:rPr>
              <a:t>进队</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grpSp>
        <p:nvGrpSpPr>
          <p:cNvPr id="14" name="组合 13"/>
          <p:cNvGrpSpPr/>
          <p:nvPr/>
        </p:nvGrpSpPr>
        <p:grpSpPr>
          <a:xfrm>
            <a:off x="7143768" y="1857364"/>
            <a:ext cx="919170" cy="1298026"/>
            <a:chOff x="7143768" y="1857364"/>
            <a:chExt cx="919170" cy="1298026"/>
          </a:xfrm>
        </p:grpSpPr>
        <p:sp>
          <p:nvSpPr>
            <p:cNvPr id="6" name="椭圆 5"/>
            <p:cNvSpPr/>
            <p:nvPr/>
          </p:nvSpPr>
          <p:spPr>
            <a:xfrm>
              <a:off x="7143768" y="2786058"/>
              <a:ext cx="357190" cy="357190"/>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 name="椭圆 6"/>
            <p:cNvSpPr/>
            <p:nvPr/>
          </p:nvSpPr>
          <p:spPr>
            <a:xfrm>
              <a:off x="7143768" y="1857364"/>
              <a:ext cx="357190" cy="357190"/>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9" name="直接连接符 8"/>
            <p:cNvCxnSpPr>
              <a:stCxn id="7" idx="4"/>
              <a:endCxn id="6" idx="0"/>
            </p:cNvCxnSpPr>
            <p:nvPr/>
          </p:nvCxnSpPr>
          <p:spPr>
            <a:xfrm rot="5400000">
              <a:off x="7036611" y="2500306"/>
              <a:ext cx="571504" cy="0"/>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7572396" y="1857364"/>
              <a:ext cx="35719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e</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13" name="TextBox 12"/>
            <p:cNvSpPr txBox="1"/>
            <p:nvPr/>
          </p:nvSpPr>
          <p:spPr>
            <a:xfrm>
              <a:off x="7572396" y="2786058"/>
              <a:ext cx="49054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e1</a:t>
              </a:r>
              <a:endParaRPr lang="zh-CN" altLang="en-US" sz="1800" smtClean="0">
                <a:solidFill>
                  <a:srgbClr val="0000FF"/>
                </a:solidFill>
                <a:latin typeface="Consolas" pitchFamily="49" charset="0"/>
                <a:ea typeface="楷体" pitchFamily="49" charset="-122"/>
                <a:cs typeface="Consolas" pitchFamily="49" charset="0"/>
              </a:endParaRPr>
            </a:p>
          </p:txBody>
        </p:sp>
      </p:grpSp>
      <p:sp>
        <p:nvSpPr>
          <p:cNvPr id="10" name="灯片编号占位符 9"/>
          <p:cNvSpPr>
            <a:spLocks noGrp="1"/>
          </p:cNvSpPr>
          <p:nvPr>
            <p:ph type="sldNum" sz="quarter" idx="12"/>
          </p:nvPr>
        </p:nvSpPr>
        <p:spPr/>
        <p:txBody>
          <a:bodyPr/>
          <a:lstStyle/>
          <a:p>
            <a:fld id="{7AF016A1-9F15-429F-9EFD-84004B73C732}" type="slidenum">
              <a:rPr lang="en-US" altLang="zh-CN" smtClean="0"/>
              <a:pPr/>
              <a:t>3</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13" end="1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571480"/>
            <a:ext cx="8643998" cy="33770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class Solution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public:</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a:t>
            </a:r>
            <a:r>
              <a:rPr lang="en-US" altLang="zh-CN" sz="2000" smtClean="0">
                <a:solidFill>
                  <a:srgbClr val="FF0000"/>
                </a:solidFill>
                <a:latin typeface="Times New Roman" pitchFamily="18" charset="0"/>
                <a:ea typeface="仿宋" pitchFamily="49" charset="-122"/>
                <a:cs typeface="Times New Roman" pitchFamily="18" charset="0"/>
              </a:rPr>
              <a:t>shortestPath</a:t>
            </a:r>
            <a:r>
              <a:rPr lang="en-US" altLang="zh-CN" sz="2000" smtClean="0">
                <a:solidFill>
                  <a:srgbClr val="0000FF"/>
                </a:solidFill>
                <a:latin typeface="Times New Roman" pitchFamily="18" charset="0"/>
                <a:ea typeface="仿宋" pitchFamily="49" charset="-122"/>
                <a:cs typeface="Times New Roman" pitchFamily="18" charset="0"/>
              </a:rPr>
              <a:t>(vector&lt;vector&lt;int&gt;&gt;&amp; grid, int k)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int m=grid.size();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行数</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n=grid[0].size();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列数</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k&gt;=m+n-3</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m+n-2;</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(grid,k);</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30</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571480"/>
            <a:ext cx="8643998" cy="377914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(vector&lt;vector&lt;int&gt;&gt;&amp; grid, int 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队列式分支限界法</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m=grid.size();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行数</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n=grid[0].size();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int visited[MAXN][MAXN][MAXN];</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memset(visited,0,sizeof(visited));           		</a:t>
            </a:r>
            <a:r>
              <a:rPr lang="en-US" altLang="zh-CN" sz="2000" smtClean="0">
                <a:solidFill>
                  <a:srgbClr val="00B0F0"/>
                </a:solidFill>
                <a:latin typeface="Times New Roman" pitchFamily="18" charset="0"/>
                <a:ea typeface="仿宋" pitchFamily="49" charset="-122"/>
                <a:cs typeface="Times New Roman" pitchFamily="18" charset="0"/>
              </a:rPr>
              <a:t>//visited</a:t>
            </a:r>
            <a:r>
              <a:rPr lang="zh-CN" altLang="zh-CN" sz="2000" smtClean="0">
                <a:solidFill>
                  <a:srgbClr val="00B0F0"/>
                </a:solidFill>
                <a:latin typeface="Times New Roman" pitchFamily="18" charset="0"/>
                <a:ea typeface="仿宋" pitchFamily="49" charset="-122"/>
                <a:cs typeface="Times New Roman" pitchFamily="18" charset="0"/>
              </a:rPr>
              <a:t>所有元素初始化为</a:t>
            </a:r>
            <a:r>
              <a:rPr lang="en-US" altLang="zh-CN" sz="2000" smtClean="0">
                <a:solidFill>
                  <a:srgbClr val="00B0F0"/>
                </a:solidFill>
                <a:latin typeface="Times New Roman" pitchFamily="18" charset="0"/>
                <a:ea typeface="仿宋" pitchFamily="49" charset="-122"/>
                <a:cs typeface="Times New Roman" pitchFamily="18" charset="0"/>
              </a:rPr>
              <a:t>0</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QNode e,e1;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queue&lt;QNode&gt; qu;</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e.x=0; e.y=0; e.nums=0; e.step=0;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qu.push(e);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visited[0][0][0]=1;</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31</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571480"/>
            <a:ext cx="8643998" cy="51724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while (!qu.empty())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队不空循环</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e=qu.front(); 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出队结点</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x=e.x, y=e.y, nums=e.nums;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 (int di=0;di&lt;4;di++)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四周搜索</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int nx=x+dx[di];                  			</a:t>
            </a:r>
            <a:r>
              <a:rPr lang="en-US" altLang="zh-CN" sz="2000" smtClean="0">
                <a:solidFill>
                  <a:srgbClr val="00B0F0"/>
                </a:solidFill>
                <a:latin typeface="Times New Roman" pitchFamily="18" charset="0"/>
                <a:ea typeface="仿宋" pitchFamily="49" charset="-122"/>
                <a:cs typeface="Times New Roman" pitchFamily="18" charset="0"/>
              </a:rPr>
              <a:t>//di</a:t>
            </a:r>
            <a:r>
              <a:rPr lang="zh-CN" altLang="zh-CN" sz="2000" smtClean="0">
                <a:solidFill>
                  <a:srgbClr val="00B0F0"/>
                </a:solidFill>
                <a:latin typeface="Times New Roman" pitchFamily="18" charset="0"/>
                <a:ea typeface="仿宋" pitchFamily="49" charset="-122"/>
                <a:cs typeface="Times New Roman" pitchFamily="18" charset="0"/>
              </a:rPr>
              <a:t>方位的位置为</a:t>
            </a:r>
            <a:r>
              <a:rPr lang="en-US" altLang="zh-CN" sz="2000" smtClean="0">
                <a:solidFill>
                  <a:srgbClr val="00B0F0"/>
                </a:solidFill>
                <a:latin typeface="Times New Roman" pitchFamily="18" charset="0"/>
                <a:ea typeface="仿宋" pitchFamily="49" charset="-122"/>
                <a:cs typeface="Times New Roman" pitchFamily="18" charset="0"/>
              </a:rPr>
              <a:t>(nx,ny)</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ny=y+dy[di];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nx&lt;0 || nx&gt;=m || ny&lt;0 || ny&gt;=n</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超界时跳过</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continue;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endParaRPr lang="en-US"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nnums;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grid[nx][ny]==1</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遇到一个障碍物</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nnums=nums+1</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nnums=nums;</a:t>
            </a:r>
            <a:endParaRPr lang="zh-CN" altLang="zh-CN" sz="2000">
              <a:solidFill>
                <a:srgbClr val="006600"/>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32</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475722"/>
            <a:ext cx="8643998" cy="49159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nnums&gt;k</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剪支：障碍物个数大于</a:t>
            </a:r>
            <a:r>
              <a:rPr lang="en-US" altLang="zh-CN" sz="2000" smtClean="0">
                <a:solidFill>
                  <a:srgbClr val="00B0F0"/>
                </a:solidFill>
                <a:latin typeface="Times New Roman" pitchFamily="18" charset="0"/>
                <a:ea typeface="仿宋" pitchFamily="49" charset="-122"/>
                <a:cs typeface="Times New Roman" pitchFamily="18" charset="0"/>
              </a:rPr>
              <a:t>k</a:t>
            </a:r>
            <a:r>
              <a:rPr lang="zh-CN" altLang="zh-CN" sz="2000" smtClean="0">
                <a:solidFill>
                  <a:srgbClr val="00B0F0"/>
                </a:solidFill>
                <a:latin typeface="Times New Roman" pitchFamily="18" charset="0"/>
                <a:ea typeface="仿宋" pitchFamily="49" charset="-122"/>
                <a:cs typeface="Times New Roman" pitchFamily="18" charset="0"/>
              </a:rPr>
              <a:t>，跳过</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continue;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visited[nx][ny][nnums]==1</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已走过对应的路径时跳过</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continue;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e1.x=nx; e1.y=ny; e1.nums=nnums;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e1.step=e.step+1;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nx==m-1 &amp;&amp; ny==n-1</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判断子结点是否为目标位置</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return e1.step;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返回</a:t>
            </a:r>
            <a:r>
              <a:rPr lang="en-US" altLang="zh-CN" sz="2000" smtClean="0">
                <a:solidFill>
                  <a:srgbClr val="00B0F0"/>
                </a:solidFill>
                <a:latin typeface="Times New Roman" pitchFamily="18" charset="0"/>
                <a:ea typeface="仿宋" pitchFamily="49" charset="-122"/>
                <a:cs typeface="Times New Roman" pitchFamily="18" charset="0"/>
              </a:rPr>
              <a:t>e1.step</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qu.push(e1);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子结点</a:t>
            </a:r>
            <a:r>
              <a:rPr lang="en-US" altLang="zh-CN" sz="2000" smtClean="0">
                <a:solidFill>
                  <a:srgbClr val="00B0F0"/>
                </a:solidFill>
                <a:latin typeface="Times New Roman" pitchFamily="18" charset="0"/>
                <a:ea typeface="仿宋" pitchFamily="49" charset="-122"/>
                <a:cs typeface="Times New Roman" pitchFamily="18" charset="0"/>
              </a:rPr>
              <a:t>e1</a:t>
            </a:r>
            <a:r>
              <a:rPr lang="zh-CN" altLang="zh-CN" sz="2000" smtClean="0">
                <a:solidFill>
                  <a:srgbClr val="00B0F0"/>
                </a:solidFill>
                <a:latin typeface="Times New Roman" pitchFamily="18" charset="0"/>
                <a:ea typeface="仿宋" pitchFamily="49" charset="-122"/>
                <a:cs typeface="Times New Roman" pitchFamily="18" charset="0"/>
              </a:rPr>
              <a:t>进队</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visited[e1.x][e1.y][e1.nums]=1;</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285720" y="5643578"/>
            <a:ext cx="8501122" cy="430887"/>
          </a:xfrm>
          <a:prstGeom prst="rect">
            <a:avLst/>
          </a:prstGeom>
          <a:noFill/>
        </p:spPr>
        <p:txBody>
          <a:bodyPr wrap="square" rtlCol="0">
            <a:spAutoFit/>
          </a:bodyPr>
          <a:lstStyle/>
          <a:p>
            <a:pPr algn="l">
              <a:lnSpc>
                <a:spcPct val="100000"/>
              </a:lnSpc>
              <a:spcBef>
                <a:spcPts val="0"/>
              </a:spcBef>
            </a:pPr>
            <a:r>
              <a:rPr lang="zh-CN" altLang="zh-CN" sz="2200" smtClean="0">
                <a:solidFill>
                  <a:srgbClr val="0000FF"/>
                </a:solidFill>
                <a:ea typeface="仿宋" pitchFamily="49" charset="-122"/>
                <a:cs typeface="Times New Roman" pitchFamily="18" charset="0"/>
              </a:rPr>
              <a:t>也可以采用</a:t>
            </a:r>
            <a:r>
              <a:rPr lang="zh-CN" altLang="zh-CN" sz="2200" smtClean="0">
                <a:solidFill>
                  <a:srgbClr val="FF0000"/>
                </a:solidFill>
                <a:latin typeface="微软雅黑" pitchFamily="34" charset="-122"/>
                <a:ea typeface="微软雅黑" pitchFamily="34" charset="-122"/>
                <a:cs typeface="Times New Roman" pitchFamily="18" charset="0"/>
              </a:rPr>
              <a:t>分层次的广度优先搜索</a:t>
            </a:r>
            <a:r>
              <a:rPr lang="zh-CN" altLang="zh-CN" sz="2200" smtClean="0">
                <a:solidFill>
                  <a:srgbClr val="0000FF"/>
                </a:solidFill>
                <a:ea typeface="仿宋" pitchFamily="49" charset="-122"/>
                <a:cs typeface="Times New Roman" pitchFamily="18" charset="0"/>
              </a:rPr>
              <a:t>（每扩展一层路径长度增加</a:t>
            </a:r>
            <a:r>
              <a:rPr lang="en-US" altLang="zh-CN" sz="2200" smtClean="0">
                <a:solidFill>
                  <a:srgbClr val="0000FF"/>
                </a:solidFill>
                <a:ea typeface="仿宋" pitchFamily="49" charset="-122"/>
                <a:cs typeface="Times New Roman" pitchFamily="18" charset="0"/>
              </a:rPr>
              <a:t>1</a:t>
            </a:r>
            <a:r>
              <a:rPr lang="zh-CN" altLang="zh-CN" sz="2200" smtClean="0">
                <a:solidFill>
                  <a:srgbClr val="0000FF"/>
                </a:solidFill>
                <a:ea typeface="仿宋" pitchFamily="49" charset="-122"/>
                <a:cs typeface="Times New Roman" pitchFamily="18" charset="0"/>
              </a:rPr>
              <a:t>）</a:t>
            </a:r>
            <a:r>
              <a:rPr lang="zh-CN" altLang="en-US" sz="2200" smtClean="0">
                <a:solidFill>
                  <a:srgbClr val="0000FF"/>
                </a:solidFill>
                <a:ea typeface="仿宋" pitchFamily="49" charset="-122"/>
                <a:cs typeface="Times New Roman" pitchFamily="18" charset="0"/>
              </a:rPr>
              <a:t>。</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33</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928670"/>
            <a:ext cx="4786346"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smtClean="0">
                <a:ea typeface="微软雅黑" pitchFamily="34" charset="-122"/>
              </a:rPr>
              <a:t>6.4.1  </a:t>
            </a:r>
            <a:r>
              <a:rPr lang="zh-CN" altLang="zh-CN" sz="2800" smtClean="0">
                <a:ea typeface="微软雅黑" pitchFamily="34" charset="-122"/>
              </a:rPr>
              <a:t>队列式分支限界法概述</a:t>
            </a:r>
            <a:endParaRPr lang="zh-CN" altLang="zh-CN" sz="2800"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5" name="TextBox 4">
            <a:hlinkClick r:id="rId2" action="ppaction://hlinksldjump"/>
          </p:cNvPr>
          <p:cNvSpPr txBox="1"/>
          <p:nvPr/>
        </p:nvSpPr>
        <p:spPr>
          <a:xfrm>
            <a:off x="2214546" y="214290"/>
            <a:ext cx="485778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6.4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优先队列式分支限界法</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357158" y="1671285"/>
            <a:ext cx="8429684" cy="204158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采用优先队列存储活结点</a:t>
            </a:r>
            <a:r>
              <a:rPr lang="zh-CN" altLang="en-US"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用</a:t>
            </a:r>
            <a:r>
              <a:rPr lang="en-US" altLang="zh-CN" smtClean="0">
                <a:solidFill>
                  <a:srgbClr val="0000FF"/>
                </a:solidFill>
                <a:latin typeface="Times New Roman" pitchFamily="18" charset="0"/>
                <a:ea typeface="楷体" pitchFamily="49" charset="-122"/>
                <a:cs typeface="Times New Roman" pitchFamily="18" charset="0"/>
              </a:rPr>
              <a:t>priority_queue</a:t>
            </a:r>
            <a:r>
              <a:rPr lang="zh-CN" altLang="zh-CN" smtClean="0">
                <a:solidFill>
                  <a:srgbClr val="0000FF"/>
                </a:solidFill>
                <a:latin typeface="Times New Roman" pitchFamily="18" charset="0"/>
                <a:ea typeface="楷体" pitchFamily="49" charset="-122"/>
                <a:cs typeface="Times New Roman" pitchFamily="18" charset="0"/>
              </a:rPr>
              <a:t>容器实现</a:t>
            </a:r>
            <a:r>
              <a:rPr lang="zh-CN" altLang="en-US" smtClean="0">
                <a:solidFill>
                  <a:srgbClr val="0000FF"/>
                </a:solidFill>
                <a:latin typeface="Times New Roman" pitchFamily="18" charset="0"/>
                <a:ea typeface="楷体" pitchFamily="49" charset="-122"/>
                <a:cs typeface="Times New Roman" pitchFamily="18" charset="0"/>
              </a:rPr>
              <a:t>。</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6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根据需要设计相应的限界函数，求最大值问题设计上界函数</a:t>
            </a:r>
            <a:r>
              <a:rPr lang="en-US" altLang="zh-CN" smtClean="0">
                <a:solidFill>
                  <a:srgbClr val="0000FF"/>
                </a:solidFill>
                <a:latin typeface="Times New Roman" pitchFamily="18" charset="0"/>
                <a:ea typeface="楷体" pitchFamily="49" charset="-122"/>
                <a:cs typeface="Times New Roman" pitchFamily="18" charset="0"/>
              </a:rPr>
              <a:t>ub</a:t>
            </a:r>
            <a:r>
              <a:rPr lang="zh-CN" altLang="zh-CN" smtClean="0">
                <a:solidFill>
                  <a:srgbClr val="0000FF"/>
                </a:solidFill>
                <a:latin typeface="Times New Roman" pitchFamily="18" charset="0"/>
                <a:ea typeface="楷体" pitchFamily="49" charset="-122"/>
                <a:cs typeface="Times New Roman" pitchFamily="18" charset="0"/>
              </a:rPr>
              <a:t>，求最小值问题设计下界函数</a:t>
            </a:r>
            <a:r>
              <a:rPr lang="en-US" altLang="zh-CN" smtClean="0">
                <a:solidFill>
                  <a:srgbClr val="0000FF"/>
                </a:solidFill>
                <a:latin typeface="Times New Roman" pitchFamily="18" charset="0"/>
                <a:ea typeface="楷体" pitchFamily="49" charset="-122"/>
                <a:cs typeface="Times New Roman" pitchFamily="18" charset="0"/>
              </a:rPr>
              <a:t>lb</a:t>
            </a:r>
            <a:r>
              <a:rPr lang="zh-CN" altLang="en-US" smtClean="0">
                <a:solidFill>
                  <a:srgbClr val="0000FF"/>
                </a:solidFill>
                <a:latin typeface="Times New Roman" pitchFamily="18" charset="0"/>
                <a:ea typeface="楷体" pitchFamily="49" charset="-122"/>
                <a:cs typeface="Times New Roman" pitchFamily="18" charset="0"/>
              </a:rPr>
              <a:t>。</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6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优先队列的关系函数确定的结点出队的优先级，最简单的方法是重载</a:t>
            </a:r>
            <a:r>
              <a:rPr lang="en-US" altLang="zh-CN" smtClean="0">
                <a:solidFill>
                  <a:srgbClr val="0000FF"/>
                </a:solidFill>
                <a:latin typeface="Times New Roman" pitchFamily="18" charset="0"/>
                <a:ea typeface="楷体" pitchFamily="49" charset="-122"/>
                <a:cs typeface="Times New Roman" pitchFamily="18" charset="0"/>
              </a:rPr>
              <a:t>&lt;</a:t>
            </a:r>
            <a:r>
              <a:rPr lang="zh-CN" altLang="zh-CN" smtClean="0">
                <a:solidFill>
                  <a:srgbClr val="0000FF"/>
                </a:solidFill>
                <a:latin typeface="Times New Roman" pitchFamily="18" charset="0"/>
                <a:ea typeface="楷体" pitchFamily="49" charset="-122"/>
                <a:cs typeface="Times New Roman" pitchFamily="18" charset="0"/>
              </a:rPr>
              <a:t>关系函数</a:t>
            </a:r>
            <a:r>
              <a:rPr lang="zh-CN" altLang="en-US" smtClean="0">
                <a:solidFill>
                  <a:srgbClr val="0000FF"/>
                </a:solidFill>
                <a:latin typeface="Times New Roman" pitchFamily="18" charset="0"/>
                <a:ea typeface="楷体" pitchFamily="49" charset="-122"/>
                <a:cs typeface="Times New Roman" pitchFamily="18" charset="0"/>
              </a:rPr>
              <a:t>：</a:t>
            </a:r>
          </a:p>
        </p:txBody>
      </p:sp>
      <p:sp>
        <p:nvSpPr>
          <p:cNvPr id="8" name="TextBox 7"/>
          <p:cNvSpPr txBox="1"/>
          <p:nvPr/>
        </p:nvSpPr>
        <p:spPr>
          <a:xfrm>
            <a:off x="928662" y="3929066"/>
            <a:ext cx="7715304" cy="255208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bool </a:t>
            </a:r>
            <a:r>
              <a:rPr lang="en-US" altLang="zh-CN" sz="2000" smtClean="0">
                <a:solidFill>
                  <a:srgbClr val="FF0000"/>
                </a:solidFill>
                <a:latin typeface="Times New Roman" pitchFamily="18" charset="0"/>
                <a:ea typeface="仿宋" pitchFamily="49" charset="-122"/>
                <a:cs typeface="Times New Roman" pitchFamily="18" charset="0"/>
              </a:rPr>
              <a:t>operator&lt;</a:t>
            </a:r>
            <a:r>
              <a:rPr lang="en-US" altLang="zh-CN" sz="2000" smtClean="0">
                <a:solidFill>
                  <a:srgbClr val="0000FF"/>
                </a:solidFill>
                <a:latin typeface="Times New Roman" pitchFamily="18" charset="0"/>
                <a:ea typeface="仿宋" pitchFamily="49" charset="-122"/>
                <a:cs typeface="Times New Roman" pitchFamily="18" charset="0"/>
              </a:rPr>
              <a:t>(const QNode &amp;b) const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重载</a:t>
            </a:r>
            <a:r>
              <a:rPr lang="en-US" altLang="zh-CN" sz="2000" smtClean="0">
                <a:solidFill>
                  <a:srgbClr val="00B0F0"/>
                </a:solidFill>
                <a:latin typeface="Times New Roman" pitchFamily="18" charset="0"/>
                <a:ea typeface="仿宋" pitchFamily="49" charset="-122"/>
                <a:cs typeface="Times New Roman" pitchFamily="18" charset="0"/>
              </a:rPr>
              <a:t>&lt;</a:t>
            </a:r>
            <a:r>
              <a:rPr lang="zh-CN" altLang="zh-CN" sz="2000" smtClean="0">
                <a:solidFill>
                  <a:srgbClr val="00B0F0"/>
                </a:solidFill>
                <a:latin typeface="Times New Roman" pitchFamily="18" charset="0"/>
                <a:ea typeface="仿宋" pitchFamily="49" charset="-122"/>
                <a:cs typeface="Times New Roman" pitchFamily="18" charset="0"/>
              </a:rPr>
              <a:t>关系函数</a:t>
            </a: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ub&lt;b.ub;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按</a:t>
            </a:r>
            <a:r>
              <a:rPr lang="en-US" altLang="zh-CN" sz="2000" smtClean="0">
                <a:solidFill>
                  <a:srgbClr val="00B0F0"/>
                </a:solidFill>
                <a:latin typeface="Times New Roman" pitchFamily="18" charset="0"/>
                <a:ea typeface="仿宋" pitchFamily="49" charset="-122"/>
                <a:cs typeface="Times New Roman" pitchFamily="18" charset="0"/>
              </a:rPr>
              <a:t>ub</a:t>
            </a:r>
            <a:r>
              <a:rPr lang="zh-CN" altLang="zh-CN" sz="2000" smtClean="0">
                <a:solidFill>
                  <a:srgbClr val="00B0F0"/>
                </a:solidFill>
                <a:latin typeface="Times New Roman" pitchFamily="18" charset="0"/>
                <a:ea typeface="仿宋" pitchFamily="49" charset="-122"/>
                <a:cs typeface="Times New Roman" pitchFamily="18" charset="0"/>
              </a:rPr>
              <a:t>越大越优先出队</a:t>
            </a: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bool </a:t>
            </a:r>
            <a:r>
              <a:rPr lang="en-US" altLang="zh-CN" sz="2000" smtClean="0">
                <a:solidFill>
                  <a:srgbClr val="FF0000"/>
                </a:solidFill>
                <a:latin typeface="Times New Roman" pitchFamily="18" charset="0"/>
                <a:ea typeface="仿宋" pitchFamily="49" charset="-122"/>
                <a:cs typeface="Times New Roman" pitchFamily="18" charset="0"/>
              </a:rPr>
              <a:t>operator&lt;</a:t>
            </a:r>
            <a:r>
              <a:rPr lang="en-US" altLang="zh-CN" sz="2000" smtClean="0">
                <a:solidFill>
                  <a:srgbClr val="0000FF"/>
                </a:solidFill>
                <a:latin typeface="Times New Roman" pitchFamily="18" charset="0"/>
                <a:ea typeface="仿宋" pitchFamily="49" charset="-122"/>
                <a:cs typeface="Times New Roman" pitchFamily="18" charset="0"/>
              </a:rPr>
              <a:t>(const QNode &amp;b) const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重载</a:t>
            </a:r>
            <a:r>
              <a:rPr lang="en-US" altLang="zh-CN" sz="2000" smtClean="0">
                <a:solidFill>
                  <a:srgbClr val="00B0F0"/>
                </a:solidFill>
                <a:latin typeface="Times New Roman" pitchFamily="18" charset="0"/>
                <a:ea typeface="仿宋" pitchFamily="49" charset="-122"/>
                <a:cs typeface="Times New Roman" pitchFamily="18" charset="0"/>
              </a:rPr>
              <a:t>&lt;</a:t>
            </a:r>
            <a:r>
              <a:rPr lang="zh-CN" altLang="zh-CN" sz="2000" smtClean="0">
                <a:solidFill>
                  <a:srgbClr val="00B0F0"/>
                </a:solidFill>
                <a:latin typeface="Times New Roman" pitchFamily="18" charset="0"/>
                <a:ea typeface="仿宋" pitchFamily="49" charset="-122"/>
                <a:cs typeface="Times New Roman" pitchFamily="18" charset="0"/>
              </a:rPr>
              <a:t>关系函数</a:t>
            </a: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lb&gt;b.ub;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按</a:t>
            </a:r>
            <a:r>
              <a:rPr lang="en-US" altLang="zh-CN" sz="2000" smtClean="0">
                <a:solidFill>
                  <a:srgbClr val="00B0F0"/>
                </a:solidFill>
                <a:latin typeface="Times New Roman" pitchFamily="18" charset="0"/>
                <a:ea typeface="仿宋" pitchFamily="49" charset="-122"/>
                <a:cs typeface="Times New Roman" pitchFamily="18" charset="0"/>
              </a:rPr>
              <a:t>lb</a:t>
            </a:r>
            <a:r>
              <a:rPr lang="zh-CN" altLang="zh-CN" sz="2000" smtClean="0">
                <a:solidFill>
                  <a:srgbClr val="00B0F0"/>
                </a:solidFill>
                <a:latin typeface="Times New Roman" pitchFamily="18" charset="0"/>
                <a:ea typeface="仿宋" pitchFamily="49" charset="-122"/>
                <a:cs typeface="Times New Roman" pitchFamily="18" charset="0"/>
              </a:rPr>
              <a:t>越小越优先出队</a:t>
            </a: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34</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285728"/>
            <a:ext cx="8643998" cy="52750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优先队列式分支限界法</a:t>
            </a:r>
            <a:r>
              <a:rPr lang="zh-CN" altLang="en-US" sz="2000" smtClean="0">
                <a:solidFill>
                  <a:srgbClr val="00B0F0"/>
                </a:solidFill>
                <a:latin typeface="Times New Roman" pitchFamily="18" charset="0"/>
                <a:ea typeface="仿宋" pitchFamily="49" charset="-122"/>
                <a:cs typeface="Times New Roman" pitchFamily="18" charset="0"/>
              </a:rPr>
              <a:t>框架</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定义一个优先队列</a:t>
            </a:r>
            <a:r>
              <a:rPr lang="en-US" altLang="zh-CN" sz="2000" smtClean="0">
                <a:solidFill>
                  <a:srgbClr val="0000FF"/>
                </a:solidFill>
                <a:latin typeface="Times New Roman" pitchFamily="18" charset="0"/>
                <a:ea typeface="仿宋" pitchFamily="49" charset="-122"/>
                <a:cs typeface="Times New Roman" pitchFamily="18" charset="0"/>
              </a:rPr>
              <a:t>pqu;</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根结点进队</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a:t>
            </a:r>
            <a:r>
              <a:rPr lang="zh-CN" altLang="zh-CN" sz="2000" smtClean="0">
                <a:solidFill>
                  <a:srgbClr val="0000FF"/>
                </a:solidFill>
                <a:latin typeface="Times New Roman" pitchFamily="18" charset="0"/>
                <a:ea typeface="仿宋" pitchFamily="49" charset="-122"/>
                <a:cs typeface="Times New Roman" pitchFamily="18" charset="0"/>
              </a:rPr>
              <a:t>队不空时循环</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a:t>
            </a:r>
            <a:r>
              <a:rPr lang="zh-CN" altLang="zh-CN" sz="2000" smtClean="0">
                <a:solidFill>
                  <a:srgbClr val="0000FF"/>
                </a:solidFill>
                <a:latin typeface="Times New Roman" pitchFamily="18" charset="0"/>
                <a:ea typeface="仿宋" pitchFamily="49" charset="-122"/>
                <a:cs typeface="Times New Roman" pitchFamily="18" charset="0"/>
              </a:rPr>
              <a:t>出队结点</a:t>
            </a:r>
            <a:r>
              <a:rPr lang="en-US" altLang="zh-CN" sz="2000" smtClean="0">
                <a:solidFill>
                  <a:srgbClr val="0000FF"/>
                </a:solidFill>
                <a:latin typeface="Times New Roman" pitchFamily="18" charset="0"/>
                <a:ea typeface="仿宋" pitchFamily="49" charset="-122"/>
                <a:cs typeface="Times New Roman" pitchFamily="18" charset="0"/>
              </a:rPr>
              <a:t>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a:t>
            </a:r>
            <a:r>
              <a:rPr lang="zh-CN" altLang="zh-CN" sz="2000" smtClean="0">
                <a:solidFill>
                  <a:srgbClr val="0000FF"/>
                </a:solidFill>
                <a:latin typeface="Times New Roman" pitchFamily="18" charset="0"/>
                <a:ea typeface="仿宋" pitchFamily="49" charset="-122"/>
                <a:cs typeface="Times New Roman" pitchFamily="18" charset="0"/>
              </a:rPr>
              <a:t>扩展结点</a:t>
            </a:r>
            <a:r>
              <a:rPr lang="en-US" altLang="zh-CN" sz="2000" smtClean="0">
                <a:solidFill>
                  <a:srgbClr val="0000FF"/>
                </a:solidFill>
                <a:latin typeface="Times New Roman" pitchFamily="18" charset="0"/>
                <a:ea typeface="仿宋" pitchFamily="49" charset="-122"/>
                <a:cs typeface="Times New Roman" pitchFamily="18" charset="0"/>
              </a:rPr>
              <a:t>e</a:t>
            </a:r>
            <a:r>
              <a:rPr lang="zh-CN" altLang="zh-CN" sz="2000" smtClean="0">
                <a:solidFill>
                  <a:srgbClr val="0000FF"/>
                </a:solidFill>
                <a:latin typeface="Times New Roman" pitchFamily="18" charset="0"/>
                <a:ea typeface="仿宋" pitchFamily="49" charset="-122"/>
                <a:cs typeface="Times New Roman" pitchFamily="18" charset="0"/>
              </a:rPr>
              <a:t>产生结点</a:t>
            </a:r>
            <a:r>
              <a:rPr lang="en-US" altLang="zh-CN" sz="2000" smtClean="0">
                <a:solidFill>
                  <a:srgbClr val="0000FF"/>
                </a:solidFill>
                <a:latin typeface="Times New Roman" pitchFamily="18" charset="0"/>
                <a:ea typeface="仿宋" pitchFamily="49" charset="-122"/>
                <a:cs typeface="Times New Roman" pitchFamily="18" charset="0"/>
              </a:rPr>
              <a:t>e1)			</a:t>
            </a:r>
            <a:r>
              <a:rPr lang="en-US" altLang="zh-CN" sz="2000" smtClean="0">
                <a:solidFill>
                  <a:srgbClr val="00B0F0"/>
                </a:solidFill>
                <a:latin typeface="Times New Roman" pitchFamily="18" charset="0"/>
                <a:ea typeface="仿宋" pitchFamily="49" charset="-122"/>
                <a:cs typeface="Times New Roman" pitchFamily="18" charset="0"/>
              </a:rPr>
              <a:t>//e →e1</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a:t>
            </a:r>
            <a:r>
              <a:rPr lang="en-US" altLang="zh-CN" sz="2000" smtClean="0">
                <a:solidFill>
                  <a:srgbClr val="FF00FF"/>
                </a:solidFill>
                <a:latin typeface="Times New Roman" pitchFamily="18" charset="0"/>
                <a:ea typeface="仿宋" pitchFamily="49" charset="-122"/>
                <a:cs typeface="Times New Roman" pitchFamily="18" charset="0"/>
              </a:rPr>
              <a:t>e1</a:t>
            </a:r>
            <a:r>
              <a:rPr lang="zh-CN" altLang="zh-CN" sz="2000" smtClean="0">
                <a:solidFill>
                  <a:srgbClr val="FF00FF"/>
                </a:solidFill>
                <a:latin typeface="Times New Roman" pitchFamily="18" charset="0"/>
                <a:ea typeface="仿宋" pitchFamily="49" charset="-122"/>
                <a:cs typeface="Times New Roman" pitchFamily="18" charset="0"/>
              </a:rPr>
              <a:t>满足</a:t>
            </a:r>
            <a:r>
              <a:rPr lang="en-US" altLang="zh-CN" sz="2000" smtClean="0">
                <a:solidFill>
                  <a:srgbClr val="FF00FF"/>
                </a:solidFill>
                <a:latin typeface="Times New Roman" pitchFamily="18" charset="0"/>
                <a:ea typeface="仿宋" pitchFamily="49" charset="-122"/>
                <a:cs typeface="Times New Roman" pitchFamily="18" charset="0"/>
              </a:rPr>
              <a:t>constraint() &amp;&amp; bound()</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t>
            </a:r>
            <a:r>
              <a:rPr lang="en-US" altLang="zh-CN" sz="2000" smtClean="0">
                <a:solidFill>
                  <a:srgbClr val="006600"/>
                </a:solidFill>
                <a:latin typeface="Times New Roman" pitchFamily="18" charset="0"/>
                <a:ea typeface="仿宋" pitchFamily="49" charset="-122"/>
                <a:cs typeface="Times New Roman" pitchFamily="18" charset="0"/>
              </a:rPr>
              <a:t>e1</a:t>
            </a:r>
            <a:r>
              <a:rPr lang="zh-CN" altLang="zh-CN" sz="2000" smtClean="0">
                <a:solidFill>
                  <a:srgbClr val="006600"/>
                </a:solidFill>
                <a:latin typeface="Times New Roman" pitchFamily="18" charset="0"/>
                <a:ea typeface="仿宋" pitchFamily="49" charset="-122"/>
                <a:cs typeface="Times New Roman" pitchFamily="18" charset="0"/>
              </a:rPr>
              <a:t>是叶子结点</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比较得到一个更优解或者直接返回最优解</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将结点</a:t>
            </a:r>
            <a:r>
              <a:rPr lang="en-US" altLang="zh-CN" sz="2000" smtClean="0">
                <a:solidFill>
                  <a:srgbClr val="0000FF"/>
                </a:solidFill>
                <a:latin typeface="Times New Roman" pitchFamily="18" charset="0"/>
                <a:ea typeface="仿宋" pitchFamily="49" charset="-122"/>
                <a:cs typeface="Times New Roman" pitchFamily="18" charset="0"/>
              </a:rPr>
              <a:t>e1</a:t>
            </a:r>
            <a:r>
              <a:rPr lang="zh-CN" altLang="zh-CN" sz="2000" smtClean="0">
                <a:solidFill>
                  <a:srgbClr val="0000FF"/>
                </a:solidFill>
                <a:latin typeface="Times New Roman" pitchFamily="18" charset="0"/>
                <a:ea typeface="仿宋" pitchFamily="49" charset="-122"/>
                <a:cs typeface="Times New Roman" pitchFamily="18" charset="0"/>
              </a:rPr>
              <a:t>进队</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35</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626" name="Rectangle 6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285720" y="500042"/>
            <a:ext cx="4357718"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smtClean="0">
                <a:ea typeface="微软雅黑" pitchFamily="34" charset="-122"/>
              </a:rPr>
              <a:t>6.4.2    </a:t>
            </a:r>
            <a:r>
              <a:rPr lang="zh-CN" altLang="zh-CN" sz="2800" smtClean="0">
                <a:ea typeface="微软雅黑" pitchFamily="34" charset="-122"/>
              </a:rPr>
              <a:t>图的单源最短路径</a:t>
            </a:r>
            <a:endParaRPr lang="zh-CN" altLang="zh-CN" sz="2800"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6" name="TextBox 5"/>
          <p:cNvSpPr txBox="1"/>
          <p:nvPr/>
        </p:nvSpPr>
        <p:spPr>
          <a:xfrm>
            <a:off x="642910" y="1357298"/>
            <a:ext cx="7500990" cy="1727103"/>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zh-CN" altLang="en-US" smtClean="0">
                <a:solidFill>
                  <a:srgbClr val="FF0000"/>
                </a:solidFill>
                <a:latin typeface="微软雅黑" pitchFamily="34" charset="-122"/>
                <a:ea typeface="微软雅黑" pitchFamily="34" charset="-122"/>
                <a:cs typeface="Times New Roman" pitchFamily="18" charset="0"/>
              </a:rPr>
              <a:t>问题描述：</a:t>
            </a:r>
            <a:r>
              <a:rPr lang="zh-CN" altLang="zh-CN" smtClean="0">
                <a:solidFill>
                  <a:srgbClr val="0000FF"/>
                </a:solidFill>
                <a:latin typeface="Times New Roman" pitchFamily="18" charset="0"/>
                <a:ea typeface="楷体" pitchFamily="49" charset="-122"/>
                <a:cs typeface="Times New Roman" pitchFamily="18" charset="0"/>
              </a:rPr>
              <a:t>给定一个带权有向图</a:t>
            </a:r>
            <a:r>
              <a:rPr lang="en-US" altLang="zh-CN" smtClean="0">
                <a:solidFill>
                  <a:srgbClr val="0000FF"/>
                </a:solidFill>
                <a:latin typeface="Times New Roman" pitchFamily="18" charset="0"/>
                <a:ea typeface="楷体" pitchFamily="49" charset="-122"/>
                <a:cs typeface="Times New Roman" pitchFamily="18" charset="0"/>
              </a:rPr>
              <a:t>G=</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V</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E</a:t>
            </a:r>
            <a:r>
              <a:rPr lang="zh-CN" altLang="zh-CN" smtClean="0">
                <a:solidFill>
                  <a:srgbClr val="0000FF"/>
                </a:solidFill>
                <a:latin typeface="Times New Roman" pitchFamily="18" charset="0"/>
                <a:ea typeface="楷体" pitchFamily="49" charset="-122"/>
                <a:cs typeface="Times New Roman" pitchFamily="18" charset="0"/>
              </a:rPr>
              <a:t>），其中每条边的权是一个正整数。另外给定</a:t>
            </a:r>
            <a:r>
              <a:rPr lang="en-US" altLang="zh-CN" smtClean="0">
                <a:solidFill>
                  <a:srgbClr val="0000FF"/>
                </a:solidFill>
                <a:latin typeface="Times New Roman" pitchFamily="18" charset="0"/>
                <a:ea typeface="楷体" pitchFamily="49" charset="-122"/>
                <a:cs typeface="Times New Roman" pitchFamily="18" charset="0"/>
              </a:rPr>
              <a:t>V</a:t>
            </a:r>
            <a:r>
              <a:rPr lang="zh-CN" altLang="zh-CN" smtClean="0">
                <a:solidFill>
                  <a:srgbClr val="0000FF"/>
                </a:solidFill>
                <a:latin typeface="Times New Roman" pitchFamily="18" charset="0"/>
                <a:ea typeface="楷体" pitchFamily="49" charset="-122"/>
                <a:cs typeface="Times New Roman" pitchFamily="18" charset="0"/>
              </a:rPr>
              <a:t>中的一个顶点</a:t>
            </a:r>
            <a:r>
              <a:rPr lang="en-US" altLang="zh-CN" smtClean="0">
                <a:solidFill>
                  <a:srgbClr val="0000FF"/>
                </a:solidFill>
                <a:latin typeface="Times New Roman" pitchFamily="18" charset="0"/>
                <a:ea typeface="楷体" pitchFamily="49" charset="-122"/>
                <a:cs typeface="Times New Roman" pitchFamily="18" charset="0"/>
              </a:rPr>
              <a:t>s</a:t>
            </a:r>
            <a:r>
              <a:rPr lang="zh-CN" altLang="zh-CN" smtClean="0">
                <a:solidFill>
                  <a:srgbClr val="0000FF"/>
                </a:solidFill>
                <a:latin typeface="Times New Roman" pitchFamily="18" charset="0"/>
                <a:ea typeface="楷体" pitchFamily="49" charset="-122"/>
                <a:cs typeface="Times New Roman" pitchFamily="18" charset="0"/>
              </a:rPr>
              <a:t>，称为源点。计算从源点到其他所有其他各顶点的最短路径及其长度。这里的路径长度是指路上各边权之和</a:t>
            </a:r>
            <a:r>
              <a:rPr lang="zh-CN" altLang="en-US" smtClean="0">
                <a:solidFill>
                  <a:srgbClr val="0000FF"/>
                </a:solidFill>
                <a:latin typeface="Times New Roman" pitchFamily="18" charset="0"/>
                <a:ea typeface="楷体" pitchFamily="49" charset="-122"/>
                <a:cs typeface="Times New Roman" pitchFamily="18" charset="0"/>
              </a:rPr>
              <a:t>。</a:t>
            </a:r>
          </a:p>
        </p:txBody>
      </p:sp>
      <p:sp>
        <p:nvSpPr>
          <p:cNvPr id="12904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1"/>
          <p:cNvGrpSpPr/>
          <p:nvPr/>
        </p:nvGrpSpPr>
        <p:grpSpPr>
          <a:xfrm>
            <a:off x="1937927" y="3357562"/>
            <a:ext cx="3062701" cy="2286016"/>
            <a:chOff x="1937927" y="3357562"/>
            <a:chExt cx="2696379" cy="2017570"/>
          </a:xfrm>
        </p:grpSpPr>
        <p:sp>
          <p:nvSpPr>
            <p:cNvPr id="129047" name="Rectangle 23"/>
            <p:cNvSpPr>
              <a:spLocks noChangeArrowheads="1"/>
            </p:cNvSpPr>
            <p:nvPr/>
          </p:nvSpPr>
          <p:spPr bwMode="auto">
            <a:xfrm>
              <a:off x="3843200" y="3357562"/>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46" name="Rectangle 22"/>
            <p:cNvSpPr>
              <a:spLocks noChangeArrowheads="1"/>
            </p:cNvSpPr>
            <p:nvPr/>
          </p:nvSpPr>
          <p:spPr bwMode="auto">
            <a:xfrm>
              <a:off x="3958498" y="4867029"/>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45" name="Rectangle 21"/>
            <p:cNvSpPr>
              <a:spLocks noChangeArrowheads="1"/>
            </p:cNvSpPr>
            <p:nvPr/>
          </p:nvSpPr>
          <p:spPr bwMode="auto">
            <a:xfrm>
              <a:off x="3936809" y="3773179"/>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44" name="Rectangle 20"/>
            <p:cNvSpPr>
              <a:spLocks noChangeArrowheads="1"/>
            </p:cNvSpPr>
            <p:nvPr/>
          </p:nvSpPr>
          <p:spPr bwMode="auto">
            <a:xfrm>
              <a:off x="3707354" y="4067765"/>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43" name="Rectangle 19"/>
            <p:cNvSpPr>
              <a:spLocks noChangeArrowheads="1"/>
            </p:cNvSpPr>
            <p:nvPr/>
          </p:nvSpPr>
          <p:spPr bwMode="auto">
            <a:xfrm>
              <a:off x="2383137" y="3679551"/>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42" name="Rectangle 18"/>
            <p:cNvSpPr>
              <a:spLocks noChangeArrowheads="1"/>
            </p:cNvSpPr>
            <p:nvPr/>
          </p:nvSpPr>
          <p:spPr bwMode="auto">
            <a:xfrm>
              <a:off x="2622866" y="4067765"/>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41" name="Rectangle 17"/>
            <p:cNvSpPr>
              <a:spLocks noChangeArrowheads="1"/>
            </p:cNvSpPr>
            <p:nvPr/>
          </p:nvSpPr>
          <p:spPr bwMode="auto">
            <a:xfrm>
              <a:off x="2298661" y="4779110"/>
              <a:ext cx="433795"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40" name="Oval 16"/>
            <p:cNvSpPr>
              <a:spLocks noChangeArrowheads="1"/>
            </p:cNvSpPr>
            <p:nvPr/>
          </p:nvSpPr>
          <p:spPr bwMode="auto">
            <a:xfrm>
              <a:off x="1937927" y="4143124"/>
              <a:ext cx="365301" cy="4110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39" name="Oval 15"/>
            <p:cNvSpPr>
              <a:spLocks noChangeArrowheads="1"/>
            </p:cNvSpPr>
            <p:nvPr/>
          </p:nvSpPr>
          <p:spPr bwMode="auto">
            <a:xfrm>
              <a:off x="3173101" y="3431779"/>
              <a:ext cx="364160" cy="4110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38" name="Oval 14"/>
            <p:cNvSpPr>
              <a:spLocks noChangeArrowheads="1"/>
            </p:cNvSpPr>
            <p:nvPr/>
          </p:nvSpPr>
          <p:spPr bwMode="auto">
            <a:xfrm>
              <a:off x="3183375" y="4143124"/>
              <a:ext cx="365301" cy="40990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37" name="Oval 13"/>
            <p:cNvSpPr>
              <a:spLocks noChangeArrowheads="1"/>
            </p:cNvSpPr>
            <p:nvPr/>
          </p:nvSpPr>
          <p:spPr bwMode="auto">
            <a:xfrm>
              <a:off x="3183375" y="4965224"/>
              <a:ext cx="364160" cy="40990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36" name="Oval 12"/>
            <p:cNvSpPr>
              <a:spLocks noChangeArrowheads="1"/>
            </p:cNvSpPr>
            <p:nvPr/>
          </p:nvSpPr>
          <p:spPr bwMode="auto">
            <a:xfrm>
              <a:off x="4267863" y="4143124"/>
              <a:ext cx="366443" cy="4110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35" name="Oval 11"/>
            <p:cNvSpPr>
              <a:spLocks noChangeArrowheads="1"/>
            </p:cNvSpPr>
            <p:nvPr/>
          </p:nvSpPr>
          <p:spPr bwMode="auto">
            <a:xfrm>
              <a:off x="4267863" y="3430638"/>
              <a:ext cx="365301" cy="4121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9034" name="AutoShape 10"/>
            <p:cNvSpPr>
              <a:spLocks noChangeShapeType="1"/>
            </p:cNvSpPr>
            <p:nvPr/>
          </p:nvSpPr>
          <p:spPr bwMode="auto">
            <a:xfrm flipV="1">
              <a:off x="2249574" y="3637304"/>
              <a:ext cx="923527" cy="566336"/>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129033" name="AutoShape 9"/>
            <p:cNvSpPr>
              <a:spLocks noChangeShapeType="1"/>
            </p:cNvSpPr>
            <p:nvPr/>
          </p:nvSpPr>
          <p:spPr bwMode="auto">
            <a:xfrm>
              <a:off x="2249574" y="4493659"/>
              <a:ext cx="933801" cy="67709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129032" name="AutoShape 8"/>
            <p:cNvSpPr>
              <a:spLocks noChangeShapeType="1"/>
            </p:cNvSpPr>
            <p:nvPr/>
          </p:nvSpPr>
          <p:spPr bwMode="auto">
            <a:xfrm>
              <a:off x="2303228" y="4348649"/>
              <a:ext cx="880147"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129031" name="AutoShape 7"/>
            <p:cNvSpPr>
              <a:spLocks noChangeShapeType="1"/>
            </p:cNvSpPr>
            <p:nvPr/>
          </p:nvSpPr>
          <p:spPr bwMode="auto">
            <a:xfrm>
              <a:off x="3366026" y="4553032"/>
              <a:ext cx="1142" cy="41219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129030" name="AutoShape 6"/>
            <p:cNvSpPr>
              <a:spLocks noChangeShapeType="1"/>
            </p:cNvSpPr>
            <p:nvPr/>
          </p:nvSpPr>
          <p:spPr bwMode="auto">
            <a:xfrm flipV="1">
              <a:off x="3547535" y="4493659"/>
              <a:ext cx="773982" cy="677091"/>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129029" name="AutoShape 5"/>
            <p:cNvSpPr>
              <a:spLocks noChangeShapeType="1"/>
            </p:cNvSpPr>
            <p:nvPr/>
          </p:nvSpPr>
          <p:spPr bwMode="auto">
            <a:xfrm>
              <a:off x="3548676" y="4348649"/>
              <a:ext cx="719187"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129028" name="AutoShape 4"/>
            <p:cNvSpPr>
              <a:spLocks noChangeShapeType="1"/>
            </p:cNvSpPr>
            <p:nvPr/>
          </p:nvSpPr>
          <p:spPr bwMode="auto">
            <a:xfrm>
              <a:off x="3483607" y="3782314"/>
              <a:ext cx="837909" cy="421326"/>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129027" name="AutoShape 3"/>
            <p:cNvSpPr>
              <a:spLocks noChangeShapeType="1"/>
            </p:cNvSpPr>
            <p:nvPr/>
          </p:nvSpPr>
          <p:spPr bwMode="auto">
            <a:xfrm flipH="1">
              <a:off x="3537261" y="3637304"/>
              <a:ext cx="730602"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129026" name="Rectangle 2"/>
            <p:cNvSpPr>
              <a:spLocks noChangeArrowheads="1"/>
            </p:cNvSpPr>
            <p:nvPr/>
          </p:nvSpPr>
          <p:spPr bwMode="auto">
            <a:xfrm>
              <a:off x="3439086" y="4650086"/>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60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sp>
        <p:nvSpPr>
          <p:cNvPr id="31" name="灯片编号占位符 30"/>
          <p:cNvSpPr>
            <a:spLocks noGrp="1"/>
          </p:cNvSpPr>
          <p:nvPr>
            <p:ph type="sldNum" sz="quarter" idx="12"/>
          </p:nvPr>
        </p:nvSpPr>
        <p:spPr/>
        <p:txBody>
          <a:bodyPr/>
          <a:lstStyle/>
          <a:p>
            <a:fld id="{7AF016A1-9F15-429F-9EFD-84004B73C732}" type="slidenum">
              <a:rPr lang="en-US" altLang="zh-CN" smtClean="0"/>
              <a:pPr/>
              <a:t>36</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b="0" smtClean="0">
                <a:solidFill>
                  <a:srgbClr val="FF0000"/>
                </a:solidFill>
                <a:latin typeface="微软雅黑" pitchFamily="34" charset="-122"/>
                <a:ea typeface="微软雅黑" pitchFamily="34" charset="-122"/>
                <a:cs typeface="Consolas" pitchFamily="49" charset="0"/>
              </a:rPr>
              <a:t>解</a:t>
            </a:r>
            <a:endParaRPr lang="zh-CN" altLang="en-US"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grpSp>
        <p:nvGrpSpPr>
          <p:cNvPr id="2" name="组合 6"/>
          <p:cNvGrpSpPr/>
          <p:nvPr/>
        </p:nvGrpSpPr>
        <p:grpSpPr>
          <a:xfrm>
            <a:off x="2000232" y="357166"/>
            <a:ext cx="3000396" cy="2214578"/>
            <a:chOff x="1937927" y="3357562"/>
            <a:chExt cx="2696379" cy="2017570"/>
          </a:xfrm>
        </p:grpSpPr>
        <p:sp>
          <p:nvSpPr>
            <p:cNvPr id="8" name="Rectangle 23"/>
            <p:cNvSpPr>
              <a:spLocks noChangeArrowheads="1"/>
            </p:cNvSpPr>
            <p:nvPr/>
          </p:nvSpPr>
          <p:spPr bwMode="auto">
            <a:xfrm>
              <a:off x="3843200" y="3357562"/>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9" name="Rectangle 22"/>
            <p:cNvSpPr>
              <a:spLocks noChangeArrowheads="1"/>
            </p:cNvSpPr>
            <p:nvPr/>
          </p:nvSpPr>
          <p:spPr bwMode="auto">
            <a:xfrm>
              <a:off x="3958498" y="4867029"/>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 name="Rectangle 21"/>
            <p:cNvSpPr>
              <a:spLocks noChangeArrowheads="1"/>
            </p:cNvSpPr>
            <p:nvPr/>
          </p:nvSpPr>
          <p:spPr bwMode="auto">
            <a:xfrm>
              <a:off x="3936809" y="3773179"/>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1" name="Rectangle 20"/>
            <p:cNvSpPr>
              <a:spLocks noChangeArrowheads="1"/>
            </p:cNvSpPr>
            <p:nvPr/>
          </p:nvSpPr>
          <p:spPr bwMode="auto">
            <a:xfrm>
              <a:off x="3707354" y="4067765"/>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2" name="Rectangle 19"/>
            <p:cNvSpPr>
              <a:spLocks noChangeArrowheads="1"/>
            </p:cNvSpPr>
            <p:nvPr/>
          </p:nvSpPr>
          <p:spPr bwMode="auto">
            <a:xfrm>
              <a:off x="2383137" y="3679551"/>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3" name="Rectangle 18"/>
            <p:cNvSpPr>
              <a:spLocks noChangeArrowheads="1"/>
            </p:cNvSpPr>
            <p:nvPr/>
          </p:nvSpPr>
          <p:spPr bwMode="auto">
            <a:xfrm>
              <a:off x="2622866" y="4067765"/>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4" name="Rectangle 17"/>
            <p:cNvSpPr>
              <a:spLocks noChangeArrowheads="1"/>
            </p:cNvSpPr>
            <p:nvPr/>
          </p:nvSpPr>
          <p:spPr bwMode="auto">
            <a:xfrm>
              <a:off x="2298661" y="4779110"/>
              <a:ext cx="433795"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5" name="Oval 16"/>
            <p:cNvSpPr>
              <a:spLocks noChangeArrowheads="1"/>
            </p:cNvSpPr>
            <p:nvPr/>
          </p:nvSpPr>
          <p:spPr bwMode="auto">
            <a:xfrm>
              <a:off x="1937927" y="4143124"/>
              <a:ext cx="365301" cy="4110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 name="Oval 15"/>
            <p:cNvSpPr>
              <a:spLocks noChangeArrowheads="1"/>
            </p:cNvSpPr>
            <p:nvPr/>
          </p:nvSpPr>
          <p:spPr bwMode="auto">
            <a:xfrm>
              <a:off x="3173101" y="3431779"/>
              <a:ext cx="364160" cy="4110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7" name="Oval 14"/>
            <p:cNvSpPr>
              <a:spLocks noChangeArrowheads="1"/>
            </p:cNvSpPr>
            <p:nvPr/>
          </p:nvSpPr>
          <p:spPr bwMode="auto">
            <a:xfrm>
              <a:off x="3183375" y="4143124"/>
              <a:ext cx="365301" cy="40990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8" name="Oval 13"/>
            <p:cNvSpPr>
              <a:spLocks noChangeArrowheads="1"/>
            </p:cNvSpPr>
            <p:nvPr/>
          </p:nvSpPr>
          <p:spPr bwMode="auto">
            <a:xfrm>
              <a:off x="3183375" y="4965224"/>
              <a:ext cx="364160" cy="40990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9" name="Oval 12"/>
            <p:cNvSpPr>
              <a:spLocks noChangeArrowheads="1"/>
            </p:cNvSpPr>
            <p:nvPr/>
          </p:nvSpPr>
          <p:spPr bwMode="auto">
            <a:xfrm>
              <a:off x="4267863" y="4143124"/>
              <a:ext cx="366443" cy="4110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0" name="Oval 11"/>
            <p:cNvSpPr>
              <a:spLocks noChangeArrowheads="1"/>
            </p:cNvSpPr>
            <p:nvPr/>
          </p:nvSpPr>
          <p:spPr bwMode="auto">
            <a:xfrm>
              <a:off x="4267863" y="3430638"/>
              <a:ext cx="365301" cy="4121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1" name="AutoShape 10"/>
            <p:cNvSpPr>
              <a:spLocks noChangeShapeType="1"/>
            </p:cNvSpPr>
            <p:nvPr/>
          </p:nvSpPr>
          <p:spPr bwMode="auto">
            <a:xfrm flipV="1">
              <a:off x="2249574" y="3637304"/>
              <a:ext cx="923527" cy="566336"/>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22" name="AutoShape 9"/>
            <p:cNvSpPr>
              <a:spLocks noChangeShapeType="1"/>
            </p:cNvSpPr>
            <p:nvPr/>
          </p:nvSpPr>
          <p:spPr bwMode="auto">
            <a:xfrm>
              <a:off x="2249574" y="4493659"/>
              <a:ext cx="933801" cy="67709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23" name="AutoShape 8"/>
            <p:cNvSpPr>
              <a:spLocks noChangeShapeType="1"/>
            </p:cNvSpPr>
            <p:nvPr/>
          </p:nvSpPr>
          <p:spPr bwMode="auto">
            <a:xfrm>
              <a:off x="2303228" y="4348649"/>
              <a:ext cx="880147"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24" name="AutoShape 7"/>
            <p:cNvSpPr>
              <a:spLocks noChangeShapeType="1"/>
            </p:cNvSpPr>
            <p:nvPr/>
          </p:nvSpPr>
          <p:spPr bwMode="auto">
            <a:xfrm>
              <a:off x="3366026" y="4553032"/>
              <a:ext cx="1142" cy="41219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25" name="AutoShape 6"/>
            <p:cNvSpPr>
              <a:spLocks noChangeShapeType="1"/>
            </p:cNvSpPr>
            <p:nvPr/>
          </p:nvSpPr>
          <p:spPr bwMode="auto">
            <a:xfrm flipV="1">
              <a:off x="3547535" y="4493659"/>
              <a:ext cx="773982" cy="677091"/>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26" name="AutoShape 5"/>
            <p:cNvSpPr>
              <a:spLocks noChangeShapeType="1"/>
            </p:cNvSpPr>
            <p:nvPr/>
          </p:nvSpPr>
          <p:spPr bwMode="auto">
            <a:xfrm>
              <a:off x="3548676" y="4348649"/>
              <a:ext cx="719187"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27" name="AutoShape 4"/>
            <p:cNvSpPr>
              <a:spLocks noChangeShapeType="1"/>
            </p:cNvSpPr>
            <p:nvPr/>
          </p:nvSpPr>
          <p:spPr bwMode="auto">
            <a:xfrm>
              <a:off x="3483607" y="3782314"/>
              <a:ext cx="837909" cy="421326"/>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28" name="AutoShape 3"/>
            <p:cNvSpPr>
              <a:spLocks noChangeShapeType="1"/>
            </p:cNvSpPr>
            <p:nvPr/>
          </p:nvSpPr>
          <p:spPr bwMode="auto">
            <a:xfrm flipH="1">
              <a:off x="3537261" y="3637304"/>
              <a:ext cx="730602"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29" name="Rectangle 2"/>
            <p:cNvSpPr>
              <a:spLocks noChangeArrowheads="1"/>
            </p:cNvSpPr>
            <p:nvPr/>
          </p:nvSpPr>
          <p:spPr bwMode="auto">
            <a:xfrm>
              <a:off x="3439086" y="4650086"/>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60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sp>
        <p:nvSpPr>
          <p:cNvPr id="30" name="TextBox 29"/>
          <p:cNvSpPr txBox="1"/>
          <p:nvPr/>
        </p:nvSpPr>
        <p:spPr>
          <a:xfrm>
            <a:off x="571472" y="3429000"/>
            <a:ext cx="771530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rPr>
              <a:t>E={{[2,10],[4,30],[5,100]},{[2,4]},{[3,50]},{[5,10]},{[3,20],[5,60]},{}};</a:t>
            </a:r>
            <a:endParaRPr lang="zh-CN" altLang="zh-CN" sz="2000" smtClean="0">
              <a:solidFill>
                <a:srgbClr val="0000FF"/>
              </a:solidFill>
            </a:endParaRPr>
          </a:p>
        </p:txBody>
      </p:sp>
      <p:sp>
        <p:nvSpPr>
          <p:cNvPr id="31" name="下箭头 30"/>
          <p:cNvSpPr/>
          <p:nvPr/>
        </p:nvSpPr>
        <p:spPr>
          <a:xfrm>
            <a:off x="3571868" y="2786058"/>
            <a:ext cx="285752"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2" name="灯片编号占位符 31"/>
          <p:cNvSpPr>
            <a:spLocks noGrp="1"/>
          </p:cNvSpPr>
          <p:nvPr>
            <p:ph type="sldNum" sz="quarter" idx="12"/>
          </p:nvPr>
        </p:nvSpPr>
        <p:spPr/>
        <p:txBody>
          <a:bodyPr/>
          <a:lstStyle/>
          <a:p>
            <a:fld id="{7AF016A1-9F15-429F-9EFD-84004B73C732}" type="slidenum">
              <a:rPr lang="en-US" altLang="zh-CN" smtClean="0"/>
              <a:pPr/>
              <a:t>37</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857232"/>
            <a:ext cx="8215370" cy="294538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QNode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优先队列结点类型</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结点的层次</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为了便于理解解空间</a:t>
            </a:r>
            <a:r>
              <a:rPr lang="en-US" altLang="zh-CN" sz="2000" smtClean="0">
                <a:solidFill>
                  <a:srgbClr val="00B0F0"/>
                </a:solidFill>
                <a:latin typeface="Times New Roman" pitchFamily="18" charset="0"/>
                <a:ea typeface="仿宋" pitchFamily="49" charset="-122"/>
                <a:cs typeface="Times New Roman" pitchFamily="18" charset="0"/>
              </a:rPr>
              <a:t>)</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vno;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顶点编号</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length;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路径长度</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bool </a:t>
            </a:r>
            <a:r>
              <a:rPr lang="en-US" altLang="zh-CN" sz="2000" smtClean="0">
                <a:solidFill>
                  <a:srgbClr val="FF0000"/>
                </a:solidFill>
                <a:latin typeface="Times New Roman" pitchFamily="18" charset="0"/>
                <a:ea typeface="仿宋" pitchFamily="49" charset="-122"/>
                <a:cs typeface="Times New Roman" pitchFamily="18" charset="0"/>
              </a:rPr>
              <a:t>operator&lt;</a:t>
            </a:r>
            <a:r>
              <a:rPr lang="en-US" altLang="zh-CN" sz="2000" smtClean="0">
                <a:solidFill>
                  <a:srgbClr val="0000FF"/>
                </a:solidFill>
                <a:latin typeface="Times New Roman" pitchFamily="18" charset="0"/>
                <a:ea typeface="仿宋" pitchFamily="49" charset="-122"/>
                <a:cs typeface="Times New Roman" pitchFamily="18" charset="0"/>
              </a:rPr>
              <a:t>(const QNode&amp; b) const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length&gt;b.length;		</a:t>
            </a:r>
            <a:r>
              <a:rPr lang="en-US" altLang="zh-CN" sz="2000" smtClean="0">
                <a:solidFill>
                  <a:srgbClr val="00B0F0"/>
                </a:solidFill>
                <a:latin typeface="Times New Roman" pitchFamily="18" charset="0"/>
                <a:ea typeface="仿宋" pitchFamily="49" charset="-122"/>
                <a:cs typeface="Times New Roman" pitchFamily="18" charset="0"/>
              </a:rPr>
              <a:t>//length</a:t>
            </a:r>
            <a:r>
              <a:rPr lang="zh-CN" altLang="zh-CN" sz="2000" smtClean="0">
                <a:solidFill>
                  <a:srgbClr val="00B0F0"/>
                </a:solidFill>
                <a:latin typeface="Times New Roman" pitchFamily="18" charset="0"/>
                <a:ea typeface="仿宋" pitchFamily="49" charset="-122"/>
                <a:cs typeface="Times New Roman" pitchFamily="18" charset="0"/>
              </a:rPr>
              <a:t>越小越优先出队</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4" name="TextBox 3"/>
          <p:cNvSpPr txBox="1"/>
          <p:nvPr/>
        </p:nvSpPr>
        <p:spPr>
          <a:xfrm>
            <a:off x="357158" y="4143380"/>
            <a:ext cx="8572560" cy="196464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初始化</a:t>
            </a:r>
            <a:r>
              <a:rPr lang="en-US" altLang="zh-CN" smtClean="0">
                <a:solidFill>
                  <a:srgbClr val="0000FF"/>
                </a:solidFill>
                <a:latin typeface="Times New Roman" pitchFamily="18" charset="0"/>
                <a:ea typeface="仿宋" pitchFamily="49" charset="-122"/>
                <a:cs typeface="Times New Roman" pitchFamily="18" charset="0"/>
              </a:rPr>
              <a:t>dist</a:t>
            </a:r>
            <a:r>
              <a:rPr lang="zh-CN" altLang="zh-CN" smtClean="0">
                <a:solidFill>
                  <a:srgbClr val="0000FF"/>
                </a:solidFill>
                <a:latin typeface="Times New Roman" pitchFamily="18" charset="0"/>
                <a:ea typeface="仿宋" pitchFamily="49" charset="-122"/>
                <a:cs typeface="Times New Roman" pitchFamily="18" charset="0"/>
              </a:rPr>
              <a:t>数组所有元素为∞，定义元素类型为</a:t>
            </a:r>
            <a:r>
              <a:rPr lang="en-US" altLang="zh-CN" smtClean="0">
                <a:solidFill>
                  <a:srgbClr val="0000FF"/>
                </a:solidFill>
                <a:latin typeface="Times New Roman" pitchFamily="18" charset="0"/>
                <a:ea typeface="仿宋" pitchFamily="49" charset="-122"/>
                <a:cs typeface="Times New Roman" pitchFamily="18" charset="0"/>
              </a:rPr>
              <a:t>QNode</a:t>
            </a:r>
            <a:r>
              <a:rPr lang="zh-CN" altLang="zh-CN" smtClean="0">
                <a:solidFill>
                  <a:srgbClr val="0000FF"/>
                </a:solidFill>
                <a:latin typeface="Times New Roman" pitchFamily="18" charset="0"/>
                <a:ea typeface="仿宋" pitchFamily="49" charset="-122"/>
                <a:cs typeface="Times New Roman" pitchFamily="18" charset="0"/>
              </a:rPr>
              <a:t>的优先队列</a:t>
            </a:r>
            <a:r>
              <a:rPr lang="en-US" altLang="zh-CN" smtClean="0">
                <a:solidFill>
                  <a:srgbClr val="0000FF"/>
                </a:solidFill>
                <a:latin typeface="Times New Roman" pitchFamily="18" charset="0"/>
                <a:ea typeface="仿宋" pitchFamily="49" charset="-122"/>
                <a:cs typeface="Times New Roman" pitchFamily="18" charset="0"/>
              </a:rPr>
              <a:t>pqu</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6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先将根结点进队，队不空时循环，出队一个结点，对</a:t>
            </a:r>
            <a:r>
              <a:rPr lang="zh-CN" altLang="en-US" smtClean="0">
                <a:solidFill>
                  <a:srgbClr val="0000FF"/>
                </a:solidFill>
                <a:latin typeface="Times New Roman" pitchFamily="18" charset="0"/>
                <a:ea typeface="仿宋" pitchFamily="49" charset="-122"/>
                <a:cs typeface="Times New Roman" pitchFamily="18" charset="0"/>
              </a:rPr>
              <a:t>其</a:t>
            </a:r>
            <a:r>
              <a:rPr lang="zh-CN" altLang="zh-CN" smtClean="0">
                <a:solidFill>
                  <a:srgbClr val="0000FF"/>
                </a:solidFill>
                <a:latin typeface="Times New Roman" pitchFamily="18" charset="0"/>
                <a:ea typeface="仿宋" pitchFamily="49" charset="-122"/>
                <a:cs typeface="Times New Roman" pitchFamily="18" charset="0"/>
              </a:rPr>
              <a:t>顶点的所有出边做松驰操作，直到队列为空，最后的</a:t>
            </a:r>
            <a:r>
              <a:rPr lang="en-US" altLang="zh-CN" smtClean="0">
                <a:solidFill>
                  <a:srgbClr val="0000FF"/>
                </a:solidFill>
                <a:latin typeface="Times New Roman" pitchFamily="18" charset="0"/>
                <a:ea typeface="仿宋" pitchFamily="49" charset="-122"/>
                <a:cs typeface="Times New Roman" pitchFamily="18" charset="0"/>
              </a:rPr>
              <a:t>dist[</a:t>
            </a:r>
            <a:r>
              <a:rPr lang="en-US" altLang="zh-CN" i="1" smtClean="0">
                <a:solidFill>
                  <a:srgbClr val="0000FF"/>
                </a:solidFill>
                <a:latin typeface="Times New Roman" pitchFamily="18" charset="0"/>
                <a:ea typeface="仿宋" pitchFamily="49" charset="-122"/>
                <a:cs typeface="Times New Roman" pitchFamily="18" charset="0"/>
              </a:rPr>
              <a:t>i</a:t>
            </a:r>
            <a:r>
              <a:rPr lang="en-US" altLang="zh-CN" smtClean="0">
                <a:solidFill>
                  <a:srgbClr val="0000FF"/>
                </a:solidFill>
                <a:latin typeface="Times New Roman" pitchFamily="18" charset="0"/>
                <a:ea typeface="仿宋" pitchFamily="49" charset="-122"/>
                <a:cs typeface="Times New Roman" pitchFamily="18" charset="0"/>
              </a:rPr>
              <a:t>]</a:t>
            </a:r>
            <a:r>
              <a:rPr lang="zh-CN" altLang="en-US" smtClean="0">
                <a:solidFill>
                  <a:srgbClr val="0000FF"/>
                </a:solidFill>
                <a:latin typeface="Times New Roman" pitchFamily="18" charset="0"/>
                <a:ea typeface="仿宋" pitchFamily="49" charset="-122"/>
                <a:cs typeface="Times New Roman" pitchFamily="18" charset="0"/>
              </a:rPr>
              <a:t>就是</a:t>
            </a:r>
            <a:r>
              <a:rPr lang="zh-CN" altLang="zh-CN" smtClean="0">
                <a:solidFill>
                  <a:srgbClr val="0000FF"/>
                </a:solidFill>
                <a:latin typeface="Times New Roman" pitchFamily="18" charset="0"/>
                <a:ea typeface="仿宋" pitchFamily="49" charset="-122"/>
                <a:cs typeface="Times New Roman" pitchFamily="18" charset="0"/>
              </a:rPr>
              <a:t>源点到顶点</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的最短路径长度。</a:t>
            </a:r>
            <a:endParaRPr lang="zh-CN" altLang="zh-CN">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500034" y="214290"/>
            <a:ext cx="8143932" cy="461665"/>
          </a:xfrm>
          <a:prstGeom prst="rect">
            <a:avLst/>
          </a:prstGeom>
          <a:noFill/>
        </p:spPr>
        <p:txBody>
          <a:bodyPr wrap="square" rtlCol="0">
            <a:spAutoFit/>
          </a:bodyPr>
          <a:lstStyle/>
          <a:p>
            <a:pPr algn="l">
              <a:lnSpc>
                <a:spcPct val="100000"/>
              </a:lnSpc>
              <a:spcBef>
                <a:spcPts val="0"/>
              </a:spcBef>
            </a:pPr>
            <a:r>
              <a:rPr lang="zh-CN" altLang="en-US" smtClean="0">
                <a:solidFill>
                  <a:srgbClr val="0000FF"/>
                </a:solidFill>
                <a:latin typeface="楷体" pitchFamily="49" charset="-122"/>
                <a:ea typeface="楷体" pitchFamily="49" charset="-122"/>
              </a:rPr>
              <a:t>优先</a:t>
            </a:r>
            <a:r>
              <a:rPr lang="zh-CN" altLang="zh-CN" smtClean="0">
                <a:solidFill>
                  <a:srgbClr val="0000FF"/>
                </a:solidFill>
                <a:latin typeface="楷体" pitchFamily="49" charset="-122"/>
                <a:ea typeface="楷体" pitchFamily="49" charset="-122"/>
              </a:rPr>
              <a:t>队列式分支限界法</a:t>
            </a:r>
            <a:r>
              <a:rPr lang="zh-CN" altLang="en-US" smtClean="0">
                <a:solidFill>
                  <a:srgbClr val="0000FF"/>
                </a:solidFill>
                <a:latin typeface="楷体" pitchFamily="49" charset="-122"/>
                <a:ea typeface="楷体" pitchFamily="49" charset="-122"/>
              </a:rPr>
              <a:t>求解。优先</a:t>
            </a:r>
            <a:r>
              <a:rPr lang="zh-CN" altLang="zh-CN" smtClean="0">
                <a:solidFill>
                  <a:srgbClr val="0000FF"/>
                </a:solidFill>
                <a:latin typeface="Consolas" pitchFamily="49" charset="0"/>
                <a:ea typeface="楷体" pitchFamily="49" charset="-122"/>
                <a:cs typeface="Consolas" pitchFamily="49" charset="0"/>
              </a:rPr>
              <a:t>队列结点类型声明如下：</a:t>
            </a:r>
            <a:endParaRPr lang="zh-CN" altLang="en-US" smtClean="0">
              <a:solidFill>
                <a:srgbClr val="0000FF"/>
              </a:solidFill>
              <a:latin typeface="楷体" pitchFamily="49" charset="-122"/>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38</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 5"/>
          <p:cNvSpPr/>
          <p:nvPr/>
        </p:nvSpPr>
        <p:spPr>
          <a:xfrm>
            <a:off x="5857884" y="500042"/>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C00000"/>
                </a:solidFill>
                <a:latin typeface="Times New Roman" pitchFamily="18" charset="0"/>
                <a:ea typeface="仿宋" pitchFamily="49" charset="-122"/>
                <a:cs typeface="Times New Roman" pitchFamily="18" charset="0"/>
              </a:rPr>
              <a:t>0</a:t>
            </a:r>
            <a:r>
              <a:rPr lang="en-US" altLang="zh-CN" sz="1800" smtClean="0">
                <a:solidFill>
                  <a:srgbClr val="0000FF"/>
                </a:solidFill>
                <a:latin typeface="Times New Roman" pitchFamily="18" charset="0"/>
                <a:ea typeface="仿宋" pitchFamily="49" charset="-122"/>
                <a:cs typeface="Times New Roman" pitchFamily="18" charset="0"/>
              </a:rPr>
              <a:t>,0</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7" name="TextBox 6"/>
          <p:cNvSpPr txBox="1"/>
          <p:nvPr/>
        </p:nvSpPr>
        <p:spPr>
          <a:xfrm>
            <a:off x="2857488" y="357166"/>
            <a:ext cx="2286016" cy="400110"/>
          </a:xfrm>
          <a:prstGeom prst="rect">
            <a:avLst/>
          </a:prstGeom>
          <a:noFill/>
        </p:spPr>
        <p:txBody>
          <a:bodyPr wrap="square" rtlCol="0">
            <a:spAutoFit/>
          </a:bodyPr>
          <a:lstStyle/>
          <a:p>
            <a:pPr algn="l">
              <a:lnSpc>
                <a:spcPct val="100000"/>
              </a:lnSpc>
            </a:pPr>
            <a:r>
              <a:rPr lang="zh-CN" altLang="zh-CN" sz="2000" smtClean="0">
                <a:solidFill>
                  <a:srgbClr val="C00000"/>
                </a:solidFill>
                <a:ea typeface="仿宋" pitchFamily="49" charset="-122"/>
                <a:cs typeface="Times New Roman" pitchFamily="18" charset="0"/>
              </a:rPr>
              <a:t>顶点编号</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length</a:t>
            </a:r>
            <a:endParaRPr lang="zh-CN" altLang="en-US" sz="2000">
              <a:solidFill>
                <a:srgbClr val="0000FF"/>
              </a:solidFill>
              <a:ea typeface="仿宋" pitchFamily="49" charset="-122"/>
              <a:cs typeface="Times New Roman" pitchFamily="18" charset="0"/>
            </a:endParaRPr>
          </a:p>
        </p:txBody>
      </p:sp>
      <p:sp>
        <p:nvSpPr>
          <p:cNvPr id="8" name="TextBox 7"/>
          <p:cNvSpPr txBox="1"/>
          <p:nvPr/>
        </p:nvSpPr>
        <p:spPr>
          <a:xfrm>
            <a:off x="6715140" y="500042"/>
            <a:ext cx="1500198" cy="313932"/>
          </a:xfrm>
          <a:prstGeom prst="rect">
            <a:avLst/>
          </a:prstGeom>
          <a:noFill/>
        </p:spPr>
        <p:txBody>
          <a:bodyPr wrap="square" rtlCol="0">
            <a:spAutoFit/>
          </a:bodyPr>
          <a:lstStyle/>
          <a:p>
            <a:pPr algn="l"/>
            <a:r>
              <a:rPr lang="en-US" altLang="zh-CN" sz="1800" smtClean="0">
                <a:solidFill>
                  <a:srgbClr val="0000FF"/>
                </a:solidFill>
                <a:ea typeface="仿宋" pitchFamily="49" charset="-122"/>
                <a:cs typeface="Times New Roman" pitchFamily="18" charset="0"/>
              </a:rPr>
              <a:t>dist[</a:t>
            </a:r>
            <a:r>
              <a:rPr lang="en-US" altLang="zh-CN" sz="1800" i="1" smtClean="0">
                <a:solidFill>
                  <a:srgbClr val="0000FF"/>
                </a:solidFill>
                <a:ea typeface="仿宋" pitchFamily="49" charset="-122"/>
                <a:cs typeface="Times New Roman" pitchFamily="18" charset="0"/>
              </a:rPr>
              <a:t>i</a:t>
            </a:r>
            <a:r>
              <a:rPr lang="en-US" altLang="zh-CN" sz="1800" smtClean="0">
                <a:solidFill>
                  <a:srgbClr val="0000FF"/>
                </a:solidFill>
                <a:ea typeface="仿宋" pitchFamily="49" charset="-122"/>
                <a:cs typeface="Times New Roman" pitchFamily="18" charset="0"/>
              </a:rPr>
              <a:t>]=</a:t>
            </a:r>
            <a:r>
              <a:rPr lang="zh-CN" altLang="zh-CN" sz="1800" smtClean="0">
                <a:solidFill>
                  <a:srgbClr val="0000FF"/>
                </a:solidFill>
                <a:ea typeface="仿宋" pitchFamily="49" charset="-122"/>
                <a:cs typeface="Times New Roman" pitchFamily="18" charset="0"/>
              </a:rPr>
              <a:t>∞</a:t>
            </a:r>
          </a:p>
        </p:txBody>
      </p:sp>
      <p:grpSp>
        <p:nvGrpSpPr>
          <p:cNvPr id="9" name="组合 28"/>
          <p:cNvGrpSpPr/>
          <p:nvPr/>
        </p:nvGrpSpPr>
        <p:grpSpPr>
          <a:xfrm>
            <a:off x="214282" y="142852"/>
            <a:ext cx="2071702" cy="2037842"/>
            <a:chOff x="4357686" y="1891224"/>
            <a:chExt cx="2571768" cy="2680784"/>
          </a:xfrm>
        </p:grpSpPr>
        <p:sp>
          <p:nvSpPr>
            <p:cNvPr id="10" name="椭圆 9"/>
            <p:cNvSpPr/>
            <p:nvPr/>
          </p:nvSpPr>
          <p:spPr>
            <a:xfrm>
              <a:off x="4357686" y="3071810"/>
              <a:ext cx="428628"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800" smtClean="0">
                  <a:solidFill>
                    <a:srgbClr val="0000FF"/>
                  </a:solidFill>
                  <a:latin typeface="Times New Roman" pitchFamily="18" charset="0"/>
                  <a:ea typeface="仿宋" pitchFamily="49" charset="-122"/>
                  <a:cs typeface="Times New Roman" pitchFamily="18" charset="0"/>
                </a:rPr>
                <a:t>0</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13" name="椭圆 12"/>
            <p:cNvSpPr/>
            <p:nvPr/>
          </p:nvSpPr>
          <p:spPr>
            <a:xfrm>
              <a:off x="5357818" y="2071678"/>
              <a:ext cx="428628"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800" smtClean="0">
                  <a:solidFill>
                    <a:srgbClr val="0000FF"/>
                  </a:solidFill>
                  <a:latin typeface="Times New Roman" pitchFamily="18" charset="0"/>
                  <a:ea typeface="仿宋" pitchFamily="49" charset="-122"/>
                  <a:cs typeface="Times New Roman" pitchFamily="18" charset="0"/>
                </a:rPr>
                <a:t>2</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14" name="椭圆 13"/>
            <p:cNvSpPr/>
            <p:nvPr/>
          </p:nvSpPr>
          <p:spPr>
            <a:xfrm>
              <a:off x="5357818" y="3071810"/>
              <a:ext cx="428628"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800" smtClean="0">
                  <a:solidFill>
                    <a:srgbClr val="0000FF"/>
                  </a:solidFill>
                  <a:latin typeface="Times New Roman" pitchFamily="18" charset="0"/>
                  <a:ea typeface="仿宋" pitchFamily="49" charset="-122"/>
                  <a:cs typeface="Times New Roman" pitchFamily="18" charset="0"/>
                </a:rPr>
                <a:t>4</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15" name="椭圆 14"/>
            <p:cNvSpPr/>
            <p:nvPr/>
          </p:nvSpPr>
          <p:spPr>
            <a:xfrm>
              <a:off x="6500826" y="3071810"/>
              <a:ext cx="428628"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800" smtClean="0">
                  <a:solidFill>
                    <a:srgbClr val="0000FF"/>
                  </a:solidFill>
                  <a:latin typeface="Times New Roman" pitchFamily="18" charset="0"/>
                  <a:ea typeface="仿宋" pitchFamily="49" charset="-122"/>
                  <a:cs typeface="Times New Roman" pitchFamily="18" charset="0"/>
                </a:rPr>
                <a:t>3</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16" name="椭圆 15"/>
            <p:cNvSpPr/>
            <p:nvPr/>
          </p:nvSpPr>
          <p:spPr>
            <a:xfrm>
              <a:off x="5357818" y="4143380"/>
              <a:ext cx="428628"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800" smtClean="0">
                  <a:solidFill>
                    <a:srgbClr val="0000FF"/>
                  </a:solidFill>
                  <a:latin typeface="Times New Roman" pitchFamily="18" charset="0"/>
                  <a:ea typeface="仿宋" pitchFamily="49" charset="-122"/>
                  <a:cs typeface="Times New Roman" pitchFamily="18" charset="0"/>
                </a:rPr>
                <a:t>5</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17" name="椭圆 16"/>
            <p:cNvSpPr/>
            <p:nvPr/>
          </p:nvSpPr>
          <p:spPr>
            <a:xfrm>
              <a:off x="6500826" y="2071678"/>
              <a:ext cx="428628"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800" smtClean="0">
                  <a:solidFill>
                    <a:srgbClr val="0000FF"/>
                  </a:solidFill>
                  <a:latin typeface="Times New Roman" pitchFamily="18" charset="0"/>
                  <a:ea typeface="仿宋" pitchFamily="49" charset="-122"/>
                  <a:cs typeface="Times New Roman" pitchFamily="18" charset="0"/>
                </a:rPr>
                <a:t>1</a:t>
              </a:r>
              <a:endParaRPr lang="zh-CN" altLang="en-US" sz="1800">
                <a:solidFill>
                  <a:srgbClr val="0000FF"/>
                </a:solidFill>
                <a:latin typeface="Times New Roman" pitchFamily="18" charset="0"/>
                <a:ea typeface="仿宋" pitchFamily="49" charset="-122"/>
                <a:cs typeface="Times New Roman" pitchFamily="18" charset="0"/>
              </a:endParaRPr>
            </a:p>
          </p:txBody>
        </p:sp>
        <p:cxnSp>
          <p:nvCxnSpPr>
            <p:cNvPr id="18" name="直接箭头连接符 17"/>
            <p:cNvCxnSpPr>
              <a:stCxn id="10" idx="7"/>
              <a:endCxn id="13" idx="3"/>
            </p:cNvCxnSpPr>
            <p:nvPr/>
          </p:nvCxnSpPr>
          <p:spPr>
            <a:xfrm rot="5400000" flipH="1" flipV="1">
              <a:off x="4723543" y="2437535"/>
              <a:ext cx="697046" cy="697046"/>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643438" y="2428868"/>
              <a:ext cx="689746" cy="348197"/>
            </a:xfrm>
            <a:prstGeom prst="rect">
              <a:avLst/>
            </a:prstGeom>
            <a:noFill/>
          </p:spPr>
          <p:txBody>
            <a:bodyPr wrap="square" rtlCol="0">
              <a:spAutoFit/>
            </a:bodyPr>
            <a:lstStyle/>
            <a:p>
              <a:pPr algn="l"/>
              <a:r>
                <a:rPr lang="en-US" altLang="zh-CN" sz="1400" smtClean="0">
                  <a:solidFill>
                    <a:srgbClr val="0000FF"/>
                  </a:solidFill>
                  <a:ea typeface="仿宋" pitchFamily="49" charset="-122"/>
                  <a:cs typeface="Times New Roman" pitchFamily="18" charset="0"/>
                </a:rPr>
                <a:t>10</a:t>
              </a:r>
              <a:endParaRPr lang="zh-CN" altLang="en-US" sz="1400">
                <a:solidFill>
                  <a:srgbClr val="0000FF"/>
                </a:solidFill>
                <a:ea typeface="仿宋" pitchFamily="49" charset="-122"/>
                <a:cs typeface="Times New Roman" pitchFamily="18" charset="0"/>
              </a:endParaRPr>
            </a:p>
          </p:txBody>
        </p:sp>
        <p:cxnSp>
          <p:nvCxnSpPr>
            <p:cNvPr id="20" name="直接箭头连接符 19"/>
            <p:cNvCxnSpPr>
              <a:stCxn id="10" idx="5"/>
              <a:endCxn id="16" idx="1"/>
            </p:cNvCxnSpPr>
            <p:nvPr/>
          </p:nvCxnSpPr>
          <p:spPr>
            <a:xfrm rot="16200000" flipH="1">
              <a:off x="4687824" y="3473386"/>
              <a:ext cx="768484" cy="697046"/>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6"/>
              <a:endCxn id="14" idx="2"/>
            </p:cNvCxnSpPr>
            <p:nvPr/>
          </p:nvCxnSpPr>
          <p:spPr>
            <a:xfrm>
              <a:off x="4786314" y="3286124"/>
              <a:ext cx="571504"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22" name="直接箭头连接符 21"/>
            <p:cNvCxnSpPr>
              <a:stCxn id="13" idx="5"/>
              <a:endCxn id="15" idx="1"/>
            </p:cNvCxnSpPr>
            <p:nvPr/>
          </p:nvCxnSpPr>
          <p:spPr>
            <a:xfrm rot="16200000" flipH="1">
              <a:off x="5795113" y="2366097"/>
              <a:ext cx="697046" cy="839922"/>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23" name="直接箭头连接符 22"/>
            <p:cNvCxnSpPr>
              <a:stCxn id="14" idx="6"/>
              <a:endCxn id="15" idx="2"/>
            </p:cNvCxnSpPr>
            <p:nvPr/>
          </p:nvCxnSpPr>
          <p:spPr>
            <a:xfrm>
              <a:off x="5786446" y="3286124"/>
              <a:ext cx="714380"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24" name="直接箭头连接符 23"/>
            <p:cNvCxnSpPr>
              <a:stCxn id="15" idx="3"/>
              <a:endCxn id="16" idx="7"/>
            </p:cNvCxnSpPr>
            <p:nvPr/>
          </p:nvCxnSpPr>
          <p:spPr>
            <a:xfrm rot="5400000">
              <a:off x="5759394" y="3401948"/>
              <a:ext cx="768484" cy="839922"/>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25" name="直接箭头连接符 24"/>
            <p:cNvCxnSpPr>
              <a:stCxn id="17" idx="2"/>
              <a:endCxn id="13" idx="6"/>
            </p:cNvCxnSpPr>
            <p:nvPr/>
          </p:nvCxnSpPr>
          <p:spPr>
            <a:xfrm rot="10800000">
              <a:off x="5786446" y="2285992"/>
              <a:ext cx="714380"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26" name="直接箭头连接符 25"/>
            <p:cNvCxnSpPr>
              <a:stCxn id="14" idx="4"/>
              <a:endCxn id="16" idx="0"/>
            </p:cNvCxnSpPr>
            <p:nvPr/>
          </p:nvCxnSpPr>
          <p:spPr>
            <a:xfrm rot="5400000">
              <a:off x="5250661" y="3821909"/>
              <a:ext cx="642942"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4857752" y="2916792"/>
              <a:ext cx="500066" cy="348197"/>
            </a:xfrm>
            <a:prstGeom prst="rect">
              <a:avLst/>
            </a:prstGeom>
            <a:noFill/>
          </p:spPr>
          <p:txBody>
            <a:bodyPr wrap="square" rtlCol="0">
              <a:spAutoFit/>
            </a:bodyPr>
            <a:lstStyle/>
            <a:p>
              <a:pPr algn="l"/>
              <a:r>
                <a:rPr lang="en-US" altLang="zh-CN" sz="1400" smtClean="0">
                  <a:solidFill>
                    <a:srgbClr val="0000FF"/>
                  </a:solidFill>
                  <a:ea typeface="仿宋" pitchFamily="49" charset="-122"/>
                  <a:cs typeface="Times New Roman" pitchFamily="18" charset="0"/>
                </a:rPr>
                <a:t>30</a:t>
              </a:r>
              <a:endParaRPr lang="zh-CN" altLang="en-US" sz="1400">
                <a:solidFill>
                  <a:srgbClr val="0000FF"/>
                </a:solidFill>
                <a:ea typeface="仿宋" pitchFamily="49" charset="-122"/>
                <a:cs typeface="Times New Roman" pitchFamily="18" charset="0"/>
              </a:endParaRPr>
            </a:p>
          </p:txBody>
        </p:sp>
        <p:sp>
          <p:nvSpPr>
            <p:cNvPr id="28" name="TextBox 27"/>
            <p:cNvSpPr txBox="1"/>
            <p:nvPr/>
          </p:nvSpPr>
          <p:spPr>
            <a:xfrm>
              <a:off x="4643438" y="3702610"/>
              <a:ext cx="500066" cy="348197"/>
            </a:xfrm>
            <a:prstGeom prst="rect">
              <a:avLst/>
            </a:prstGeom>
            <a:noFill/>
          </p:spPr>
          <p:txBody>
            <a:bodyPr wrap="square" lIns="0" rIns="0" rtlCol="0">
              <a:spAutoFit/>
            </a:bodyPr>
            <a:lstStyle/>
            <a:p>
              <a:pPr algn="l"/>
              <a:r>
                <a:rPr lang="en-US" altLang="zh-CN" sz="1400" smtClean="0">
                  <a:solidFill>
                    <a:srgbClr val="0000FF"/>
                  </a:solidFill>
                  <a:ea typeface="仿宋" pitchFamily="49" charset="-122"/>
                  <a:cs typeface="Times New Roman" pitchFamily="18" charset="0"/>
                </a:rPr>
                <a:t>100</a:t>
              </a:r>
              <a:endParaRPr lang="zh-CN" altLang="en-US" sz="1400">
                <a:solidFill>
                  <a:srgbClr val="0000FF"/>
                </a:solidFill>
                <a:ea typeface="仿宋" pitchFamily="49" charset="-122"/>
                <a:cs typeface="Times New Roman" pitchFamily="18" charset="0"/>
              </a:endParaRPr>
            </a:p>
          </p:txBody>
        </p:sp>
        <p:sp>
          <p:nvSpPr>
            <p:cNvPr id="29" name="TextBox 28"/>
            <p:cNvSpPr txBox="1"/>
            <p:nvPr/>
          </p:nvSpPr>
          <p:spPr>
            <a:xfrm>
              <a:off x="5525746" y="3534683"/>
              <a:ext cx="500066" cy="348197"/>
            </a:xfrm>
            <a:prstGeom prst="rect">
              <a:avLst/>
            </a:prstGeom>
            <a:noFill/>
          </p:spPr>
          <p:txBody>
            <a:bodyPr wrap="square" rtlCol="0">
              <a:spAutoFit/>
            </a:bodyPr>
            <a:lstStyle/>
            <a:p>
              <a:pPr algn="l"/>
              <a:r>
                <a:rPr lang="en-US" altLang="zh-CN" sz="1400" smtClean="0">
                  <a:solidFill>
                    <a:srgbClr val="0000FF"/>
                  </a:solidFill>
                  <a:ea typeface="仿宋" pitchFamily="49" charset="-122"/>
                  <a:cs typeface="Times New Roman" pitchFamily="18" charset="0"/>
                </a:rPr>
                <a:t>60</a:t>
              </a:r>
              <a:endParaRPr lang="zh-CN" altLang="en-US" sz="1400">
                <a:solidFill>
                  <a:srgbClr val="0000FF"/>
                </a:solidFill>
                <a:ea typeface="仿宋" pitchFamily="49" charset="-122"/>
                <a:cs typeface="Times New Roman" pitchFamily="18" charset="0"/>
              </a:endParaRPr>
            </a:p>
          </p:txBody>
        </p:sp>
        <p:sp>
          <p:nvSpPr>
            <p:cNvPr id="30" name="TextBox 29"/>
            <p:cNvSpPr txBox="1"/>
            <p:nvPr/>
          </p:nvSpPr>
          <p:spPr>
            <a:xfrm>
              <a:off x="5762096" y="2706217"/>
              <a:ext cx="500066" cy="348197"/>
            </a:xfrm>
            <a:prstGeom prst="rect">
              <a:avLst/>
            </a:prstGeom>
            <a:noFill/>
          </p:spPr>
          <p:txBody>
            <a:bodyPr wrap="square" rtlCol="0">
              <a:spAutoFit/>
            </a:bodyPr>
            <a:lstStyle/>
            <a:p>
              <a:pPr algn="l"/>
              <a:r>
                <a:rPr lang="en-US" altLang="zh-CN" sz="1400" smtClean="0">
                  <a:solidFill>
                    <a:srgbClr val="0000FF"/>
                  </a:solidFill>
                  <a:ea typeface="仿宋" pitchFamily="49" charset="-122"/>
                  <a:cs typeface="Times New Roman" pitchFamily="18" charset="0"/>
                </a:rPr>
                <a:t>50</a:t>
              </a:r>
              <a:endParaRPr lang="zh-CN" altLang="en-US" sz="1400">
                <a:solidFill>
                  <a:srgbClr val="0000FF"/>
                </a:solidFill>
                <a:ea typeface="仿宋" pitchFamily="49" charset="-122"/>
                <a:cs typeface="Times New Roman" pitchFamily="18" charset="0"/>
              </a:endParaRPr>
            </a:p>
          </p:txBody>
        </p:sp>
        <p:sp>
          <p:nvSpPr>
            <p:cNvPr id="31" name="TextBox 30"/>
            <p:cNvSpPr txBox="1"/>
            <p:nvPr/>
          </p:nvSpPr>
          <p:spPr>
            <a:xfrm>
              <a:off x="5954374" y="1891224"/>
              <a:ext cx="500066" cy="348197"/>
            </a:xfrm>
            <a:prstGeom prst="rect">
              <a:avLst/>
            </a:prstGeom>
            <a:noFill/>
          </p:spPr>
          <p:txBody>
            <a:bodyPr wrap="square" rtlCol="0">
              <a:spAutoFit/>
            </a:bodyPr>
            <a:lstStyle/>
            <a:p>
              <a:pPr algn="l"/>
              <a:r>
                <a:rPr lang="en-US" altLang="zh-CN" sz="1400" smtClean="0">
                  <a:solidFill>
                    <a:srgbClr val="0000FF"/>
                  </a:solidFill>
                  <a:ea typeface="仿宋" pitchFamily="49" charset="-122"/>
                  <a:cs typeface="Times New Roman" pitchFamily="18" charset="0"/>
                </a:rPr>
                <a:t>4</a:t>
              </a:r>
              <a:endParaRPr lang="zh-CN" altLang="en-US" sz="1400">
                <a:solidFill>
                  <a:srgbClr val="0000FF"/>
                </a:solidFill>
                <a:ea typeface="仿宋" pitchFamily="49" charset="-122"/>
                <a:cs typeface="Times New Roman" pitchFamily="18" charset="0"/>
              </a:endParaRPr>
            </a:p>
          </p:txBody>
        </p:sp>
        <p:sp>
          <p:nvSpPr>
            <p:cNvPr id="32" name="TextBox 31"/>
            <p:cNvSpPr txBox="1"/>
            <p:nvPr/>
          </p:nvSpPr>
          <p:spPr>
            <a:xfrm>
              <a:off x="6143636" y="3774049"/>
              <a:ext cx="500066" cy="348197"/>
            </a:xfrm>
            <a:prstGeom prst="rect">
              <a:avLst/>
            </a:prstGeom>
            <a:noFill/>
          </p:spPr>
          <p:txBody>
            <a:bodyPr wrap="square" rtlCol="0">
              <a:spAutoFit/>
            </a:bodyPr>
            <a:lstStyle/>
            <a:p>
              <a:pPr algn="l"/>
              <a:r>
                <a:rPr lang="en-US" altLang="zh-CN" sz="1400" smtClean="0">
                  <a:solidFill>
                    <a:srgbClr val="0000FF"/>
                  </a:solidFill>
                  <a:ea typeface="仿宋" pitchFamily="49" charset="-122"/>
                  <a:cs typeface="Times New Roman" pitchFamily="18" charset="0"/>
                </a:rPr>
                <a:t>10</a:t>
              </a:r>
              <a:endParaRPr lang="zh-CN" altLang="en-US" sz="1400">
                <a:solidFill>
                  <a:srgbClr val="0000FF"/>
                </a:solidFill>
                <a:ea typeface="仿宋" pitchFamily="49" charset="-122"/>
                <a:cs typeface="Times New Roman" pitchFamily="18" charset="0"/>
              </a:endParaRPr>
            </a:p>
          </p:txBody>
        </p:sp>
        <p:sp>
          <p:nvSpPr>
            <p:cNvPr id="33" name="TextBox 32"/>
            <p:cNvSpPr txBox="1"/>
            <p:nvPr/>
          </p:nvSpPr>
          <p:spPr>
            <a:xfrm>
              <a:off x="5913793" y="3277332"/>
              <a:ext cx="500066" cy="348197"/>
            </a:xfrm>
            <a:prstGeom prst="rect">
              <a:avLst/>
            </a:prstGeom>
            <a:noFill/>
          </p:spPr>
          <p:txBody>
            <a:bodyPr wrap="square" rtlCol="0">
              <a:spAutoFit/>
            </a:bodyPr>
            <a:lstStyle/>
            <a:p>
              <a:pPr algn="l"/>
              <a:r>
                <a:rPr lang="en-US" altLang="zh-CN" sz="1400" smtClean="0">
                  <a:solidFill>
                    <a:srgbClr val="0000FF"/>
                  </a:solidFill>
                  <a:ea typeface="仿宋" pitchFamily="49" charset="-122"/>
                  <a:cs typeface="Times New Roman" pitchFamily="18" charset="0"/>
                </a:rPr>
                <a:t>20</a:t>
              </a:r>
              <a:endParaRPr lang="zh-CN" altLang="en-US" sz="1400">
                <a:solidFill>
                  <a:srgbClr val="0000FF"/>
                </a:solidFill>
                <a:ea typeface="仿宋" pitchFamily="49" charset="-122"/>
                <a:cs typeface="Times New Roman" pitchFamily="18" charset="0"/>
              </a:endParaRPr>
            </a:p>
          </p:txBody>
        </p:sp>
      </p:grpSp>
      <p:sp>
        <p:nvSpPr>
          <p:cNvPr id="34" name="任意多边形 33"/>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l"/>
            <a:endParaRPr lang="zh-CN" altLang="en-US">
              <a:latin typeface="Times New Roman" pitchFamily="18" charset="0"/>
              <a:ea typeface="仿宋" pitchFamily="49" charset="-122"/>
              <a:cs typeface="Times New Roman" pitchFamily="18" charset="0"/>
            </a:endParaRPr>
          </a:p>
        </p:txBody>
      </p:sp>
      <p:grpSp>
        <p:nvGrpSpPr>
          <p:cNvPr id="35" name="组合 71"/>
          <p:cNvGrpSpPr/>
          <p:nvPr/>
        </p:nvGrpSpPr>
        <p:grpSpPr>
          <a:xfrm>
            <a:off x="2857488" y="928669"/>
            <a:ext cx="3357587" cy="1586384"/>
            <a:chOff x="2857488" y="928669"/>
            <a:chExt cx="3357587" cy="1586384"/>
          </a:xfrm>
        </p:grpSpPr>
        <p:sp>
          <p:nvSpPr>
            <p:cNvPr id="36" name="TextBox 35"/>
            <p:cNvSpPr txBox="1"/>
            <p:nvPr/>
          </p:nvSpPr>
          <p:spPr>
            <a:xfrm>
              <a:off x="2857488" y="1669309"/>
              <a:ext cx="107157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ea typeface="仿宋" pitchFamily="49" charset="-122"/>
                  <a:cs typeface="Times New Roman" pitchFamily="18" charset="0"/>
                </a:rPr>
                <a:t>0+10&lt;</a:t>
              </a:r>
              <a:r>
                <a:rPr lang="zh-CN" altLang="zh-CN" sz="1600" smtClean="0">
                  <a:solidFill>
                    <a:srgbClr val="0000FF"/>
                  </a:solidFill>
                  <a:ea typeface="仿宋" pitchFamily="49" charset="-122"/>
                  <a:cs typeface="Times New Roman" pitchFamily="18" charset="0"/>
                </a:rPr>
                <a:t>∞</a:t>
              </a:r>
              <a:r>
                <a:rPr lang="en-US" altLang="zh-CN" sz="1600" smtClean="0">
                  <a:solidFill>
                    <a:srgbClr val="0000FF"/>
                  </a:solidFill>
                  <a:ea typeface="仿宋" pitchFamily="49" charset="-122"/>
                  <a:cs typeface="Times New Roman" pitchFamily="18" charset="0"/>
                </a:rPr>
                <a:t>:</a:t>
              </a:r>
              <a:endParaRPr lang="zh-CN" altLang="zh-CN" sz="1600" smtClean="0">
                <a:solidFill>
                  <a:srgbClr val="0000FF"/>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prev[2]=0</a:t>
              </a:r>
              <a:endParaRPr lang="zh-CN" altLang="zh-CN" sz="1600" smtClean="0">
                <a:solidFill>
                  <a:srgbClr val="FF0000"/>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dist[2]=10</a:t>
              </a:r>
              <a:endParaRPr lang="zh-CN" altLang="zh-CN" sz="1600" smtClean="0">
                <a:solidFill>
                  <a:srgbClr val="FF0000"/>
                </a:solidFill>
                <a:ea typeface="仿宋" pitchFamily="49" charset="-122"/>
                <a:cs typeface="Times New Roman" pitchFamily="18" charset="0"/>
              </a:endParaRPr>
            </a:p>
          </p:txBody>
        </p:sp>
        <p:sp>
          <p:nvSpPr>
            <p:cNvPr id="37" name="圆角矩形 36"/>
            <p:cNvSpPr/>
            <p:nvPr/>
          </p:nvSpPr>
          <p:spPr>
            <a:xfrm>
              <a:off x="3929058" y="1812185"/>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C00000"/>
                  </a:solidFill>
                  <a:latin typeface="Times New Roman" pitchFamily="18" charset="0"/>
                  <a:ea typeface="仿宋" pitchFamily="49" charset="-122"/>
                  <a:cs typeface="Times New Roman" pitchFamily="18" charset="0"/>
                </a:rPr>
                <a:t>2</a:t>
              </a:r>
              <a:r>
                <a:rPr lang="en-US" altLang="zh-CN" sz="1800" smtClean="0">
                  <a:solidFill>
                    <a:srgbClr val="0000FF"/>
                  </a:solidFill>
                  <a:latin typeface="Times New Roman" pitchFamily="18" charset="0"/>
                  <a:ea typeface="仿宋" pitchFamily="49" charset="-122"/>
                  <a:cs typeface="Times New Roman" pitchFamily="18" charset="0"/>
                </a:rPr>
                <a:t>,10</a:t>
              </a:r>
              <a:endParaRPr lang="zh-CN" altLang="en-US" sz="1800">
                <a:solidFill>
                  <a:srgbClr val="0000FF"/>
                </a:solidFill>
                <a:latin typeface="Times New Roman" pitchFamily="18" charset="0"/>
                <a:ea typeface="仿宋" pitchFamily="49" charset="-122"/>
                <a:cs typeface="Times New Roman" pitchFamily="18" charset="0"/>
              </a:endParaRPr>
            </a:p>
          </p:txBody>
        </p:sp>
        <p:cxnSp>
          <p:nvCxnSpPr>
            <p:cNvPr id="38" name="直接箭头连接符 37"/>
            <p:cNvCxnSpPr>
              <a:stCxn id="6" idx="2"/>
              <a:endCxn id="37" idx="0"/>
            </p:cNvCxnSpPr>
            <p:nvPr/>
          </p:nvCxnSpPr>
          <p:spPr>
            <a:xfrm rot="5400000">
              <a:off x="4808904" y="406014"/>
              <a:ext cx="883515" cy="1928826"/>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4572000" y="1071546"/>
              <a:ext cx="642942" cy="313932"/>
            </a:xfrm>
            <a:prstGeom prst="rect">
              <a:avLst/>
            </a:prstGeom>
            <a:noFill/>
          </p:spPr>
          <p:txBody>
            <a:bodyPr wrap="square" rtlCol="0">
              <a:spAutoFit/>
            </a:bodyPr>
            <a:lstStyle/>
            <a:p>
              <a:pPr algn="l"/>
              <a:r>
                <a:rPr lang="en-US" altLang="zh-CN" sz="1800" smtClean="0">
                  <a:solidFill>
                    <a:srgbClr val="006600"/>
                  </a:solidFill>
                  <a:ea typeface="仿宋" pitchFamily="49" charset="-122"/>
                  <a:cs typeface="Times New Roman" pitchFamily="18" charset="0"/>
                </a:rPr>
                <a:t>0→2</a:t>
              </a:r>
              <a:endParaRPr lang="zh-CN" altLang="en-US" sz="1800">
                <a:solidFill>
                  <a:srgbClr val="006600"/>
                </a:solidFill>
                <a:ea typeface="仿宋" pitchFamily="49" charset="-122"/>
                <a:cs typeface="Times New Roman" pitchFamily="18" charset="0"/>
              </a:endParaRPr>
            </a:p>
          </p:txBody>
        </p:sp>
      </p:grpSp>
      <p:grpSp>
        <p:nvGrpSpPr>
          <p:cNvPr id="40" name="组合 72"/>
          <p:cNvGrpSpPr/>
          <p:nvPr/>
        </p:nvGrpSpPr>
        <p:grpSpPr>
          <a:xfrm>
            <a:off x="4857752" y="929463"/>
            <a:ext cx="2000264" cy="1559331"/>
            <a:chOff x="4857752" y="929463"/>
            <a:chExt cx="2000264" cy="1559331"/>
          </a:xfrm>
        </p:grpSpPr>
        <p:sp>
          <p:nvSpPr>
            <p:cNvPr id="41" name="圆角矩形 40"/>
            <p:cNvSpPr/>
            <p:nvPr/>
          </p:nvSpPr>
          <p:spPr>
            <a:xfrm>
              <a:off x="5857884" y="1812185"/>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l"/>
              <a:r>
                <a:rPr lang="en-US" altLang="zh-CN" sz="1800" smtClean="0">
                  <a:solidFill>
                    <a:srgbClr val="C00000"/>
                  </a:solidFill>
                  <a:latin typeface="Times New Roman" pitchFamily="18" charset="0"/>
                  <a:ea typeface="仿宋" pitchFamily="49" charset="-122"/>
                  <a:cs typeface="Times New Roman" pitchFamily="18" charset="0"/>
                </a:rPr>
                <a:t>4</a:t>
              </a:r>
              <a:r>
                <a:rPr lang="en-US" altLang="zh-CN" sz="1800" smtClean="0">
                  <a:solidFill>
                    <a:srgbClr val="0000FF"/>
                  </a:solidFill>
                  <a:latin typeface="Times New Roman" pitchFamily="18" charset="0"/>
                  <a:ea typeface="仿宋" pitchFamily="49" charset="-122"/>
                  <a:cs typeface="Times New Roman" pitchFamily="18" charset="0"/>
                </a:rPr>
                <a:t>,30</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42" name="TextBox 41"/>
            <p:cNvSpPr txBox="1"/>
            <p:nvPr/>
          </p:nvSpPr>
          <p:spPr>
            <a:xfrm>
              <a:off x="4857752" y="1643050"/>
              <a:ext cx="107157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ea typeface="仿宋" pitchFamily="49" charset="-122"/>
                  <a:cs typeface="Times New Roman" pitchFamily="18" charset="0"/>
                </a:rPr>
                <a:t>0+30&lt;</a:t>
              </a:r>
              <a:r>
                <a:rPr lang="zh-CN" altLang="zh-CN" sz="1600" smtClean="0">
                  <a:solidFill>
                    <a:srgbClr val="0000FF"/>
                  </a:solidFill>
                  <a:ea typeface="仿宋" pitchFamily="49" charset="-122"/>
                  <a:cs typeface="Times New Roman" pitchFamily="18" charset="0"/>
                </a:rPr>
                <a:t>∞</a:t>
              </a:r>
              <a:r>
                <a:rPr lang="en-US" altLang="zh-CN" sz="1600" smtClean="0">
                  <a:solidFill>
                    <a:srgbClr val="0000FF"/>
                  </a:solidFill>
                  <a:ea typeface="仿宋" pitchFamily="49" charset="-122"/>
                  <a:cs typeface="Times New Roman" pitchFamily="18" charset="0"/>
                </a:rPr>
                <a:t>:</a:t>
              </a:r>
              <a:endParaRPr lang="zh-CN" altLang="zh-CN" sz="1600" smtClean="0">
                <a:solidFill>
                  <a:srgbClr val="0000FF"/>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prev[4]=0</a:t>
              </a:r>
              <a:endParaRPr lang="zh-CN" altLang="zh-CN" sz="1600" smtClean="0">
                <a:solidFill>
                  <a:srgbClr val="FF0000"/>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dist[4]=30</a:t>
              </a:r>
              <a:endParaRPr lang="zh-CN" altLang="zh-CN" sz="1600">
                <a:solidFill>
                  <a:srgbClr val="FF0000"/>
                </a:solidFill>
                <a:ea typeface="仿宋" pitchFamily="49" charset="-122"/>
                <a:cs typeface="Times New Roman" pitchFamily="18" charset="0"/>
              </a:endParaRPr>
            </a:p>
          </p:txBody>
        </p:sp>
        <p:cxnSp>
          <p:nvCxnSpPr>
            <p:cNvPr id="43" name="直接箭头连接符 42"/>
            <p:cNvCxnSpPr>
              <a:stCxn id="6" idx="2"/>
              <a:endCxn id="41" idx="0"/>
            </p:cNvCxnSpPr>
            <p:nvPr/>
          </p:nvCxnSpPr>
          <p:spPr>
            <a:xfrm rot="5400000">
              <a:off x="5773317" y="1370427"/>
              <a:ext cx="883515"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6215074" y="1273718"/>
              <a:ext cx="642942" cy="313932"/>
            </a:xfrm>
            <a:prstGeom prst="rect">
              <a:avLst/>
            </a:prstGeom>
            <a:noFill/>
          </p:spPr>
          <p:txBody>
            <a:bodyPr wrap="square" rtlCol="0">
              <a:spAutoFit/>
            </a:bodyPr>
            <a:lstStyle/>
            <a:p>
              <a:pPr algn="l"/>
              <a:r>
                <a:rPr lang="en-US" altLang="zh-CN" sz="1800" smtClean="0">
                  <a:solidFill>
                    <a:srgbClr val="006600"/>
                  </a:solidFill>
                  <a:ea typeface="仿宋" pitchFamily="49" charset="-122"/>
                  <a:cs typeface="Times New Roman" pitchFamily="18" charset="0"/>
                </a:rPr>
                <a:t>0→4</a:t>
              </a:r>
              <a:endParaRPr lang="zh-CN" altLang="en-US" sz="1800">
                <a:solidFill>
                  <a:srgbClr val="006600"/>
                </a:solidFill>
                <a:ea typeface="仿宋" pitchFamily="49" charset="-122"/>
                <a:cs typeface="Times New Roman" pitchFamily="18" charset="0"/>
              </a:endParaRPr>
            </a:p>
          </p:txBody>
        </p:sp>
      </p:grpSp>
      <p:grpSp>
        <p:nvGrpSpPr>
          <p:cNvPr id="45" name="组合 73"/>
          <p:cNvGrpSpPr/>
          <p:nvPr/>
        </p:nvGrpSpPr>
        <p:grpSpPr>
          <a:xfrm>
            <a:off x="6215075" y="928669"/>
            <a:ext cx="2643205" cy="1501213"/>
            <a:chOff x="6215075" y="928669"/>
            <a:chExt cx="2643205" cy="1501213"/>
          </a:xfrm>
        </p:grpSpPr>
        <p:sp>
          <p:nvSpPr>
            <p:cNvPr id="46" name="圆角矩形 45"/>
            <p:cNvSpPr/>
            <p:nvPr/>
          </p:nvSpPr>
          <p:spPr>
            <a:xfrm>
              <a:off x="8143900" y="1812185"/>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C00000"/>
                  </a:solidFill>
                  <a:latin typeface="Times New Roman" pitchFamily="18" charset="0"/>
                  <a:ea typeface="仿宋" pitchFamily="49" charset="-122"/>
                  <a:cs typeface="Times New Roman" pitchFamily="18" charset="0"/>
                </a:rPr>
                <a:t>5</a:t>
              </a:r>
              <a:r>
                <a:rPr lang="en-US" altLang="zh-CN" sz="1800" smtClean="0">
                  <a:solidFill>
                    <a:srgbClr val="0000FF"/>
                  </a:solidFill>
                  <a:latin typeface="Times New Roman" pitchFamily="18" charset="0"/>
                  <a:ea typeface="仿宋" pitchFamily="49" charset="-122"/>
                  <a:cs typeface="Times New Roman" pitchFamily="18" charset="0"/>
                </a:rPr>
                <a:t>,100</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47" name="TextBox 46"/>
            <p:cNvSpPr txBox="1"/>
            <p:nvPr/>
          </p:nvSpPr>
          <p:spPr>
            <a:xfrm>
              <a:off x="7000892" y="1584138"/>
              <a:ext cx="129841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ea typeface="仿宋" pitchFamily="49" charset="-122"/>
                  <a:cs typeface="Times New Roman" pitchFamily="18" charset="0"/>
                </a:rPr>
                <a:t>0+100&lt;</a:t>
              </a:r>
              <a:r>
                <a:rPr lang="zh-CN" altLang="zh-CN" sz="1600" smtClean="0">
                  <a:solidFill>
                    <a:srgbClr val="0000FF"/>
                  </a:solidFill>
                  <a:ea typeface="仿宋" pitchFamily="49" charset="-122"/>
                  <a:cs typeface="Times New Roman" pitchFamily="18" charset="0"/>
                </a:rPr>
                <a:t>∞</a:t>
              </a:r>
              <a:r>
                <a:rPr lang="en-US" altLang="zh-CN" sz="1600" smtClean="0">
                  <a:solidFill>
                    <a:srgbClr val="0000FF"/>
                  </a:solidFill>
                  <a:ea typeface="仿宋" pitchFamily="49" charset="-122"/>
                  <a:cs typeface="Times New Roman" pitchFamily="18" charset="0"/>
                </a:rPr>
                <a:t>:</a:t>
              </a:r>
              <a:endParaRPr lang="zh-CN" altLang="zh-CN" sz="1600" smtClean="0">
                <a:solidFill>
                  <a:srgbClr val="0000FF"/>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prev[5]=0</a:t>
              </a:r>
              <a:endParaRPr lang="zh-CN" altLang="zh-CN" sz="1600" smtClean="0">
                <a:solidFill>
                  <a:srgbClr val="FF0000"/>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dist[5]=100</a:t>
              </a:r>
              <a:endParaRPr lang="zh-CN" altLang="zh-CN" sz="1600">
                <a:solidFill>
                  <a:srgbClr val="FF0000"/>
                </a:solidFill>
                <a:ea typeface="仿宋" pitchFamily="49" charset="-122"/>
                <a:cs typeface="Times New Roman" pitchFamily="18" charset="0"/>
              </a:endParaRPr>
            </a:p>
          </p:txBody>
        </p:sp>
        <p:cxnSp>
          <p:nvCxnSpPr>
            <p:cNvPr id="48" name="直接箭头连接符 47"/>
            <p:cNvCxnSpPr>
              <a:stCxn id="6" idx="2"/>
              <a:endCxn id="46" idx="0"/>
            </p:cNvCxnSpPr>
            <p:nvPr/>
          </p:nvCxnSpPr>
          <p:spPr>
            <a:xfrm rot="16200000" flipH="1">
              <a:off x="6916325" y="227419"/>
              <a:ext cx="883515" cy="2286016"/>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7572396" y="1130842"/>
              <a:ext cx="642942" cy="313932"/>
            </a:xfrm>
            <a:prstGeom prst="rect">
              <a:avLst/>
            </a:prstGeom>
            <a:noFill/>
          </p:spPr>
          <p:txBody>
            <a:bodyPr wrap="square" rtlCol="0">
              <a:spAutoFit/>
            </a:bodyPr>
            <a:lstStyle/>
            <a:p>
              <a:pPr algn="l"/>
              <a:r>
                <a:rPr lang="en-US" altLang="zh-CN" sz="1800" smtClean="0">
                  <a:solidFill>
                    <a:srgbClr val="006600"/>
                  </a:solidFill>
                  <a:ea typeface="仿宋" pitchFamily="49" charset="-122"/>
                  <a:cs typeface="Times New Roman" pitchFamily="18" charset="0"/>
                </a:rPr>
                <a:t>0→5</a:t>
              </a:r>
              <a:endParaRPr lang="zh-CN" altLang="en-US" sz="1800">
                <a:solidFill>
                  <a:srgbClr val="006600"/>
                </a:solidFill>
                <a:ea typeface="仿宋" pitchFamily="49" charset="-122"/>
                <a:cs typeface="Times New Roman" pitchFamily="18" charset="0"/>
              </a:endParaRPr>
            </a:p>
          </p:txBody>
        </p:sp>
      </p:grpSp>
      <p:grpSp>
        <p:nvGrpSpPr>
          <p:cNvPr id="50" name="组合 74"/>
          <p:cNvGrpSpPr/>
          <p:nvPr/>
        </p:nvGrpSpPr>
        <p:grpSpPr>
          <a:xfrm>
            <a:off x="2214546" y="2240813"/>
            <a:ext cx="2357454" cy="1512499"/>
            <a:chOff x="2214546" y="2240813"/>
            <a:chExt cx="2357454" cy="1512499"/>
          </a:xfrm>
        </p:grpSpPr>
        <p:sp>
          <p:nvSpPr>
            <p:cNvPr id="51" name="圆角矩形 50"/>
            <p:cNvSpPr/>
            <p:nvPr/>
          </p:nvSpPr>
          <p:spPr>
            <a:xfrm>
              <a:off x="3286116" y="3098069"/>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C00000"/>
                  </a:solidFill>
                  <a:latin typeface="Times New Roman" pitchFamily="18" charset="0"/>
                  <a:ea typeface="仿宋" pitchFamily="49" charset="-122"/>
                  <a:cs typeface="Times New Roman" pitchFamily="18" charset="0"/>
                </a:rPr>
                <a:t>3</a:t>
              </a:r>
              <a:r>
                <a:rPr lang="en-US" altLang="zh-CN" sz="1800" smtClean="0">
                  <a:solidFill>
                    <a:srgbClr val="0000FF"/>
                  </a:solidFill>
                  <a:latin typeface="Times New Roman" pitchFamily="18" charset="0"/>
                  <a:ea typeface="仿宋" pitchFamily="49" charset="-122"/>
                  <a:cs typeface="Times New Roman" pitchFamily="18" charset="0"/>
                </a:rPr>
                <a:t>,60</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52" name="TextBox 51"/>
            <p:cNvSpPr txBox="1"/>
            <p:nvPr/>
          </p:nvSpPr>
          <p:spPr>
            <a:xfrm>
              <a:off x="2214546" y="2907568"/>
              <a:ext cx="107157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ea typeface="仿宋" pitchFamily="49" charset="-122"/>
                  <a:cs typeface="Times New Roman" pitchFamily="18" charset="0"/>
                </a:rPr>
                <a:t>10+50&lt;</a:t>
              </a:r>
              <a:r>
                <a:rPr lang="zh-CN" altLang="zh-CN" sz="1600" smtClean="0">
                  <a:solidFill>
                    <a:srgbClr val="0000FF"/>
                  </a:solidFill>
                  <a:ea typeface="仿宋" pitchFamily="49" charset="-122"/>
                  <a:cs typeface="Times New Roman" pitchFamily="18" charset="0"/>
                </a:rPr>
                <a:t>∞</a:t>
              </a:r>
              <a:r>
                <a:rPr lang="en-US" altLang="zh-CN" sz="1600" smtClean="0">
                  <a:solidFill>
                    <a:srgbClr val="0000FF"/>
                  </a:solidFill>
                  <a:ea typeface="仿宋" pitchFamily="49" charset="-122"/>
                  <a:cs typeface="Times New Roman" pitchFamily="18" charset="0"/>
                </a:rPr>
                <a:t>:</a:t>
              </a:r>
              <a:endParaRPr lang="zh-CN" altLang="zh-CN" sz="1600" smtClean="0">
                <a:solidFill>
                  <a:srgbClr val="0000FF"/>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prev[3]=2</a:t>
              </a:r>
              <a:endParaRPr lang="zh-CN" altLang="zh-CN" sz="1600" smtClean="0">
                <a:solidFill>
                  <a:srgbClr val="FF0000"/>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dist[3]=60</a:t>
              </a:r>
              <a:endParaRPr lang="zh-CN" altLang="zh-CN" sz="1600">
                <a:solidFill>
                  <a:srgbClr val="FF0000"/>
                </a:solidFill>
                <a:ea typeface="仿宋" pitchFamily="49" charset="-122"/>
                <a:cs typeface="Times New Roman" pitchFamily="18" charset="0"/>
              </a:endParaRPr>
            </a:p>
          </p:txBody>
        </p:sp>
        <p:cxnSp>
          <p:nvCxnSpPr>
            <p:cNvPr id="53" name="直接箭头连接符 52"/>
            <p:cNvCxnSpPr>
              <a:stCxn id="37" idx="2"/>
              <a:endCxn id="51" idx="0"/>
            </p:cNvCxnSpPr>
            <p:nvPr/>
          </p:nvCxnSpPr>
          <p:spPr>
            <a:xfrm rot="5400000">
              <a:off x="3536149" y="2347970"/>
              <a:ext cx="857256" cy="642942"/>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3929058" y="2607227"/>
              <a:ext cx="642942" cy="313932"/>
            </a:xfrm>
            <a:prstGeom prst="rect">
              <a:avLst/>
            </a:prstGeom>
            <a:noFill/>
          </p:spPr>
          <p:txBody>
            <a:bodyPr wrap="square" rtlCol="0">
              <a:spAutoFit/>
            </a:bodyPr>
            <a:lstStyle/>
            <a:p>
              <a:pPr algn="l"/>
              <a:r>
                <a:rPr lang="en-US" altLang="zh-CN" sz="1800" smtClean="0">
                  <a:solidFill>
                    <a:srgbClr val="006600"/>
                  </a:solidFill>
                  <a:ea typeface="仿宋" pitchFamily="49" charset="-122"/>
                  <a:cs typeface="Times New Roman" pitchFamily="18" charset="0"/>
                </a:rPr>
                <a:t>2→3</a:t>
              </a:r>
              <a:endParaRPr lang="zh-CN" altLang="en-US" sz="1800">
                <a:solidFill>
                  <a:srgbClr val="006600"/>
                </a:solidFill>
                <a:ea typeface="仿宋" pitchFamily="49" charset="-122"/>
                <a:cs typeface="Times New Roman" pitchFamily="18" charset="0"/>
              </a:endParaRPr>
            </a:p>
          </p:txBody>
        </p:sp>
      </p:grpSp>
      <p:grpSp>
        <p:nvGrpSpPr>
          <p:cNvPr id="55" name="组合 75"/>
          <p:cNvGrpSpPr/>
          <p:nvPr/>
        </p:nvGrpSpPr>
        <p:grpSpPr>
          <a:xfrm>
            <a:off x="4357686" y="2240812"/>
            <a:ext cx="1857389" cy="1533866"/>
            <a:chOff x="4357686" y="2240812"/>
            <a:chExt cx="1857389" cy="1533866"/>
          </a:xfrm>
        </p:grpSpPr>
        <p:sp>
          <p:nvSpPr>
            <p:cNvPr id="56" name="圆角矩形 55"/>
            <p:cNvSpPr/>
            <p:nvPr/>
          </p:nvSpPr>
          <p:spPr>
            <a:xfrm>
              <a:off x="5429256" y="3071810"/>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C00000"/>
                  </a:solidFill>
                  <a:latin typeface="Times New Roman" pitchFamily="18" charset="0"/>
                  <a:ea typeface="仿宋" pitchFamily="49" charset="-122"/>
                  <a:cs typeface="Times New Roman" pitchFamily="18" charset="0"/>
                </a:rPr>
                <a:t>3</a:t>
              </a:r>
              <a:r>
                <a:rPr lang="en-US" altLang="zh-CN" sz="1800" smtClean="0">
                  <a:solidFill>
                    <a:srgbClr val="0000FF"/>
                  </a:solidFill>
                  <a:latin typeface="Times New Roman" pitchFamily="18" charset="0"/>
                  <a:ea typeface="仿宋" pitchFamily="49" charset="-122"/>
                  <a:cs typeface="Times New Roman" pitchFamily="18" charset="0"/>
                </a:rPr>
                <a:t>,50</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57" name="TextBox 56"/>
            <p:cNvSpPr txBox="1"/>
            <p:nvPr/>
          </p:nvSpPr>
          <p:spPr>
            <a:xfrm>
              <a:off x="4357686" y="2928934"/>
              <a:ext cx="107157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ea typeface="仿宋" pitchFamily="49" charset="-122"/>
                  <a:cs typeface="Times New Roman" pitchFamily="18" charset="0"/>
                </a:rPr>
                <a:t>30+20&lt;60:</a:t>
              </a:r>
              <a:endParaRPr lang="zh-CN" altLang="zh-CN" sz="1600" smtClean="0">
                <a:solidFill>
                  <a:srgbClr val="0000FF"/>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prev[3]=4</a:t>
              </a:r>
              <a:endParaRPr lang="zh-CN" altLang="zh-CN" sz="1600" smtClean="0">
                <a:solidFill>
                  <a:srgbClr val="FF0000"/>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dist[3]=50</a:t>
              </a:r>
              <a:endParaRPr lang="zh-CN" altLang="zh-CN" sz="1600">
                <a:solidFill>
                  <a:srgbClr val="FF0000"/>
                </a:solidFill>
                <a:ea typeface="仿宋" pitchFamily="49" charset="-122"/>
                <a:cs typeface="Times New Roman" pitchFamily="18" charset="0"/>
              </a:endParaRPr>
            </a:p>
          </p:txBody>
        </p:sp>
        <p:cxnSp>
          <p:nvCxnSpPr>
            <p:cNvPr id="58" name="直接箭头连接符 57"/>
            <p:cNvCxnSpPr>
              <a:stCxn id="41" idx="2"/>
              <a:endCxn id="56" idx="0"/>
            </p:cNvCxnSpPr>
            <p:nvPr/>
          </p:nvCxnSpPr>
          <p:spPr>
            <a:xfrm rot="5400000">
              <a:off x="5585262" y="2441997"/>
              <a:ext cx="830997" cy="42862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13932"/>
            </a:xfrm>
            <a:prstGeom prst="rect">
              <a:avLst/>
            </a:prstGeom>
            <a:noFill/>
          </p:spPr>
          <p:txBody>
            <a:bodyPr wrap="square" rtlCol="0">
              <a:spAutoFit/>
            </a:bodyPr>
            <a:lstStyle/>
            <a:p>
              <a:pPr algn="l"/>
              <a:r>
                <a:rPr lang="en-US" altLang="zh-CN" sz="1800" smtClean="0">
                  <a:solidFill>
                    <a:srgbClr val="006600"/>
                  </a:solidFill>
                  <a:ea typeface="仿宋" pitchFamily="49" charset="-122"/>
                  <a:cs typeface="Times New Roman" pitchFamily="18" charset="0"/>
                </a:rPr>
                <a:t>4→3</a:t>
              </a:r>
              <a:endParaRPr lang="zh-CN" altLang="en-US" sz="1800">
                <a:solidFill>
                  <a:srgbClr val="006600"/>
                </a:solidFill>
                <a:ea typeface="仿宋" pitchFamily="49" charset="-122"/>
                <a:cs typeface="Times New Roman" pitchFamily="18" charset="0"/>
              </a:endParaRPr>
            </a:p>
          </p:txBody>
        </p:sp>
      </p:grpSp>
      <p:grpSp>
        <p:nvGrpSpPr>
          <p:cNvPr id="60" name="组合 76"/>
          <p:cNvGrpSpPr/>
          <p:nvPr/>
        </p:nvGrpSpPr>
        <p:grpSpPr>
          <a:xfrm>
            <a:off x="6215074" y="2240812"/>
            <a:ext cx="2143140" cy="1421552"/>
            <a:chOff x="6215074" y="2240812"/>
            <a:chExt cx="2143140" cy="1421552"/>
          </a:xfrm>
        </p:grpSpPr>
        <p:sp>
          <p:nvSpPr>
            <p:cNvPr id="61" name="圆角矩形 60"/>
            <p:cNvSpPr/>
            <p:nvPr/>
          </p:nvSpPr>
          <p:spPr>
            <a:xfrm>
              <a:off x="6362713" y="3071810"/>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C00000"/>
                  </a:solidFill>
                  <a:latin typeface="Times New Roman" pitchFamily="18" charset="0"/>
                  <a:ea typeface="仿宋" pitchFamily="49" charset="-122"/>
                  <a:cs typeface="Times New Roman" pitchFamily="18" charset="0"/>
                </a:rPr>
                <a:t>5</a:t>
              </a:r>
              <a:r>
                <a:rPr lang="en-US" altLang="zh-CN" sz="1800" smtClean="0">
                  <a:solidFill>
                    <a:srgbClr val="0000FF"/>
                  </a:solidFill>
                  <a:latin typeface="Times New Roman" pitchFamily="18" charset="0"/>
                  <a:ea typeface="仿宋" pitchFamily="49" charset="-122"/>
                  <a:cs typeface="Times New Roman" pitchFamily="18" charset="0"/>
                </a:rPr>
                <a:t>,90</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62" name="TextBox 61"/>
            <p:cNvSpPr txBox="1"/>
            <p:nvPr/>
          </p:nvSpPr>
          <p:spPr>
            <a:xfrm>
              <a:off x="7143768" y="2816620"/>
              <a:ext cx="1214446"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ea typeface="仿宋" pitchFamily="49" charset="-122"/>
                  <a:cs typeface="Times New Roman" pitchFamily="18" charset="0"/>
                </a:rPr>
                <a:t>30+60&lt;100:</a:t>
              </a:r>
              <a:endParaRPr lang="zh-CN" altLang="zh-CN" sz="1600" smtClean="0">
                <a:solidFill>
                  <a:srgbClr val="0000FF"/>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prev[5]=4</a:t>
              </a:r>
              <a:endParaRPr lang="zh-CN" altLang="zh-CN" sz="1600" smtClean="0">
                <a:solidFill>
                  <a:srgbClr val="FF0000"/>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dist[5]=90</a:t>
              </a:r>
              <a:endParaRPr lang="zh-CN" altLang="zh-CN" sz="1600">
                <a:solidFill>
                  <a:srgbClr val="FF0000"/>
                </a:solidFill>
                <a:ea typeface="仿宋" pitchFamily="49" charset="-122"/>
                <a:cs typeface="Times New Roman" pitchFamily="18" charset="0"/>
              </a:endParaRPr>
            </a:p>
          </p:txBody>
        </p:sp>
        <p:cxnSp>
          <p:nvCxnSpPr>
            <p:cNvPr id="63" name="直接箭头连接符 62"/>
            <p:cNvCxnSpPr>
              <a:stCxn id="41" idx="2"/>
              <a:endCxn id="61" idx="0"/>
            </p:cNvCxnSpPr>
            <p:nvPr/>
          </p:nvCxnSpPr>
          <p:spPr>
            <a:xfrm rot="16200000" flipH="1">
              <a:off x="6051990" y="2403896"/>
              <a:ext cx="830997" cy="504829"/>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6572264" y="2500306"/>
              <a:ext cx="642942" cy="313932"/>
            </a:xfrm>
            <a:prstGeom prst="rect">
              <a:avLst/>
            </a:prstGeom>
            <a:noFill/>
          </p:spPr>
          <p:txBody>
            <a:bodyPr wrap="square" rtlCol="0">
              <a:spAutoFit/>
            </a:bodyPr>
            <a:lstStyle/>
            <a:p>
              <a:pPr algn="l"/>
              <a:r>
                <a:rPr lang="en-US" altLang="zh-CN" sz="1800" smtClean="0">
                  <a:solidFill>
                    <a:srgbClr val="006600"/>
                  </a:solidFill>
                  <a:ea typeface="仿宋" pitchFamily="49" charset="-122"/>
                  <a:cs typeface="Times New Roman" pitchFamily="18" charset="0"/>
                </a:rPr>
                <a:t>4→5</a:t>
              </a:r>
              <a:endParaRPr lang="zh-CN" altLang="en-US" sz="1800">
                <a:solidFill>
                  <a:srgbClr val="006600"/>
                </a:solidFill>
                <a:ea typeface="仿宋" pitchFamily="49" charset="-122"/>
                <a:cs typeface="Times New Roman" pitchFamily="18" charset="0"/>
              </a:endParaRPr>
            </a:p>
          </p:txBody>
        </p:sp>
      </p:grpSp>
      <p:grpSp>
        <p:nvGrpSpPr>
          <p:cNvPr id="65" name="组合 78"/>
          <p:cNvGrpSpPr/>
          <p:nvPr/>
        </p:nvGrpSpPr>
        <p:grpSpPr>
          <a:xfrm>
            <a:off x="4370212" y="3512964"/>
            <a:ext cx="2202052" cy="1773644"/>
            <a:chOff x="4370212" y="3512964"/>
            <a:chExt cx="2202052" cy="1773644"/>
          </a:xfrm>
        </p:grpSpPr>
        <p:sp>
          <p:nvSpPr>
            <p:cNvPr id="66" name="圆角矩形 65"/>
            <p:cNvSpPr/>
            <p:nvPr/>
          </p:nvSpPr>
          <p:spPr>
            <a:xfrm>
              <a:off x="5441782" y="4583740"/>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C00000"/>
                  </a:solidFill>
                  <a:latin typeface="Times New Roman" pitchFamily="18" charset="0"/>
                  <a:ea typeface="仿宋" pitchFamily="49" charset="-122"/>
                  <a:cs typeface="Times New Roman" pitchFamily="18" charset="0"/>
                </a:rPr>
                <a:t>5</a:t>
              </a:r>
              <a:r>
                <a:rPr lang="en-US" altLang="zh-CN" sz="1800" smtClean="0">
                  <a:solidFill>
                    <a:srgbClr val="0000FF"/>
                  </a:solidFill>
                  <a:latin typeface="Times New Roman" pitchFamily="18" charset="0"/>
                  <a:ea typeface="仿宋" pitchFamily="49" charset="-122"/>
                  <a:cs typeface="Times New Roman" pitchFamily="18" charset="0"/>
                </a:rPr>
                <a:t>,60</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67" name="TextBox 66"/>
            <p:cNvSpPr txBox="1"/>
            <p:nvPr/>
          </p:nvSpPr>
          <p:spPr>
            <a:xfrm>
              <a:off x="4370212" y="4440864"/>
              <a:ext cx="107157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ea typeface="仿宋" pitchFamily="49" charset="-122"/>
                  <a:cs typeface="Times New Roman" pitchFamily="18" charset="0"/>
                </a:rPr>
                <a:t>50+10&lt;70</a:t>
              </a:r>
              <a:endParaRPr lang="zh-CN" altLang="zh-CN" sz="1600" smtClean="0">
                <a:solidFill>
                  <a:srgbClr val="0000FF"/>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prev[5]=3</a:t>
              </a:r>
              <a:endParaRPr lang="zh-CN" altLang="zh-CN" sz="1600" smtClean="0">
                <a:solidFill>
                  <a:srgbClr val="FF0000"/>
                </a:solidFill>
                <a:ea typeface="仿宋" pitchFamily="49" charset="-122"/>
                <a:cs typeface="Times New Roman" pitchFamily="18" charset="0"/>
              </a:endParaRPr>
            </a:p>
            <a:p>
              <a:pPr algn="l">
                <a:lnSpc>
                  <a:spcPts val="2000"/>
                </a:lnSpc>
                <a:spcBef>
                  <a:spcPts val="0"/>
                </a:spcBef>
              </a:pPr>
              <a:r>
                <a:rPr lang="en-US" altLang="zh-CN" sz="1600" smtClean="0">
                  <a:solidFill>
                    <a:srgbClr val="FF0000"/>
                  </a:solidFill>
                  <a:ea typeface="仿宋" pitchFamily="49" charset="-122"/>
                  <a:cs typeface="Times New Roman" pitchFamily="18" charset="0"/>
                </a:rPr>
                <a:t>dist[5]=60</a:t>
              </a:r>
              <a:endParaRPr lang="zh-CN" altLang="zh-CN" sz="1600">
                <a:solidFill>
                  <a:srgbClr val="FF0000"/>
                </a:solidFill>
                <a:ea typeface="仿宋" pitchFamily="49" charset="-122"/>
                <a:cs typeface="Times New Roman" pitchFamily="18" charset="0"/>
              </a:endParaRPr>
            </a:p>
          </p:txBody>
        </p:sp>
        <p:cxnSp>
          <p:nvCxnSpPr>
            <p:cNvPr id="68" name="直接箭头连接符 67"/>
            <p:cNvCxnSpPr>
              <a:endCxn id="66" idx="0"/>
            </p:cNvCxnSpPr>
            <p:nvPr/>
          </p:nvCxnSpPr>
          <p:spPr>
            <a:xfrm rot="5400000">
              <a:off x="5263187" y="4047955"/>
              <a:ext cx="1071570"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5929322" y="3916924"/>
              <a:ext cx="642942" cy="313932"/>
            </a:xfrm>
            <a:prstGeom prst="rect">
              <a:avLst/>
            </a:prstGeom>
            <a:noFill/>
          </p:spPr>
          <p:txBody>
            <a:bodyPr wrap="square" rtlCol="0">
              <a:spAutoFit/>
            </a:bodyPr>
            <a:lstStyle/>
            <a:p>
              <a:pPr algn="l"/>
              <a:r>
                <a:rPr lang="en-US" altLang="zh-CN" sz="1800" smtClean="0">
                  <a:solidFill>
                    <a:srgbClr val="006600"/>
                  </a:solidFill>
                  <a:ea typeface="仿宋" pitchFamily="49" charset="-122"/>
                  <a:cs typeface="Times New Roman" pitchFamily="18" charset="0"/>
                </a:rPr>
                <a:t>3→5</a:t>
              </a:r>
              <a:endParaRPr lang="zh-CN" altLang="en-US" sz="1800">
                <a:solidFill>
                  <a:srgbClr val="006600"/>
                </a:solidFill>
                <a:ea typeface="仿宋" pitchFamily="49" charset="-122"/>
                <a:cs typeface="Times New Roman" pitchFamily="18" charset="0"/>
              </a:endParaRPr>
            </a:p>
          </p:txBody>
        </p:sp>
      </p:grpSp>
      <p:grpSp>
        <p:nvGrpSpPr>
          <p:cNvPr id="70" name="组合 83"/>
          <p:cNvGrpSpPr/>
          <p:nvPr/>
        </p:nvGrpSpPr>
        <p:grpSpPr>
          <a:xfrm>
            <a:off x="1071538" y="4071942"/>
            <a:ext cx="5786478" cy="2465959"/>
            <a:chOff x="1071538" y="4071942"/>
            <a:chExt cx="5786478" cy="2465959"/>
          </a:xfrm>
        </p:grpSpPr>
        <p:sp>
          <p:nvSpPr>
            <p:cNvPr id="71" name="TextBox 70"/>
            <p:cNvSpPr txBox="1"/>
            <p:nvPr/>
          </p:nvSpPr>
          <p:spPr>
            <a:xfrm>
              <a:off x="1285852" y="5429264"/>
              <a:ext cx="5572164" cy="1108637"/>
            </a:xfrm>
            <a:prstGeom prst="rect">
              <a:avLst/>
            </a:prstGeom>
            <a:solidFill>
              <a:schemeClr val="accent6">
                <a:lumMod val="20000"/>
                <a:lumOff val="80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dist[1]=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prev[1]=*	dist[2]=10</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prev[2]=0</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dist[3]=50</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prev[3]=4	dist[4]=30</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prev[4]=0</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dist[5]=60</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prev[5]=3</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72" name="左弧形箭头 71"/>
            <p:cNvSpPr/>
            <p:nvPr/>
          </p:nvSpPr>
          <p:spPr>
            <a:xfrm>
              <a:off x="1071538" y="4071942"/>
              <a:ext cx="428628" cy="1285884"/>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a:solidFill>
                  <a:schemeClr val="tx1"/>
                </a:solidFill>
                <a:latin typeface="Times New Roman" pitchFamily="18" charset="0"/>
                <a:ea typeface="仿宋" pitchFamily="49" charset="-122"/>
                <a:cs typeface="Times New Roman" pitchFamily="18" charset="0"/>
              </a:endParaRPr>
            </a:p>
          </p:txBody>
        </p:sp>
      </p:grpSp>
      <p:grpSp>
        <p:nvGrpSpPr>
          <p:cNvPr id="73" name="组合 84"/>
          <p:cNvGrpSpPr/>
          <p:nvPr/>
        </p:nvGrpSpPr>
        <p:grpSpPr>
          <a:xfrm>
            <a:off x="7000892" y="5591190"/>
            <a:ext cx="1928826" cy="584775"/>
            <a:chOff x="7000892" y="5591190"/>
            <a:chExt cx="1928826" cy="584775"/>
          </a:xfrm>
        </p:grpSpPr>
        <p:sp>
          <p:nvSpPr>
            <p:cNvPr id="74" name="TextBox 73"/>
            <p:cNvSpPr txBox="1"/>
            <p:nvPr/>
          </p:nvSpPr>
          <p:spPr>
            <a:xfrm>
              <a:off x="7286644" y="5591190"/>
              <a:ext cx="1643074" cy="584775"/>
            </a:xfrm>
            <a:prstGeom prst="rect">
              <a:avLst/>
            </a:prstGeom>
            <a:noFill/>
          </p:spPr>
          <p:txBody>
            <a:bodyPr wrap="square" rtlCol="0">
              <a:spAutoFit/>
            </a:bodyPr>
            <a:lstStyle/>
            <a:p>
              <a:pPr algn="l"/>
              <a:r>
                <a:rPr lang="zh-CN" altLang="en-US" sz="2000" smtClean="0">
                  <a:solidFill>
                    <a:srgbClr val="0000FF"/>
                  </a:solidFill>
                  <a:ea typeface="仿宋" pitchFamily="49" charset="-122"/>
                  <a:cs typeface="Times New Roman" pitchFamily="18" charset="0"/>
                </a:rPr>
                <a:t>求顶点</a:t>
              </a:r>
              <a:r>
                <a:rPr lang="en-US" altLang="zh-CN" sz="2000" smtClean="0">
                  <a:solidFill>
                    <a:srgbClr val="0000FF"/>
                  </a:solidFill>
                  <a:ea typeface="仿宋" pitchFamily="49" charset="-122"/>
                  <a:cs typeface="Times New Roman" pitchFamily="18" charset="0"/>
                </a:rPr>
                <a:t>0</a:t>
              </a:r>
              <a:r>
                <a:rPr lang="zh-CN" altLang="en-US" sz="2000" smtClean="0">
                  <a:solidFill>
                    <a:srgbClr val="0000FF"/>
                  </a:solidFill>
                  <a:ea typeface="仿宋" pitchFamily="49" charset="-122"/>
                  <a:cs typeface="Times New Roman" pitchFamily="18" charset="0"/>
                </a:rPr>
                <a:t>出发的最短路径</a:t>
              </a:r>
              <a:endParaRPr lang="zh-CN" altLang="en-US" sz="2000">
                <a:solidFill>
                  <a:srgbClr val="0000FF"/>
                </a:solidFill>
                <a:ea typeface="仿宋" pitchFamily="49" charset="-122"/>
                <a:cs typeface="Times New Roman" pitchFamily="18" charset="0"/>
              </a:endParaRPr>
            </a:p>
          </p:txBody>
        </p:sp>
        <p:sp>
          <p:nvSpPr>
            <p:cNvPr id="75" name="右箭头 74"/>
            <p:cNvSpPr/>
            <p:nvPr/>
          </p:nvSpPr>
          <p:spPr>
            <a:xfrm>
              <a:off x="7000892" y="5715016"/>
              <a:ext cx="285752"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a:latin typeface="Times New Roman" pitchFamily="18" charset="0"/>
                <a:ea typeface="仿宋" pitchFamily="49" charset="-122"/>
                <a:cs typeface="Times New Roman" pitchFamily="18" charset="0"/>
              </a:endParaRPr>
            </a:p>
          </p:txBody>
        </p:sp>
      </p:grpSp>
      <p:sp>
        <p:nvSpPr>
          <p:cNvPr id="76" name="灯片编号占位符 75"/>
          <p:cNvSpPr>
            <a:spLocks noGrp="1"/>
          </p:cNvSpPr>
          <p:nvPr>
            <p:ph type="sldNum" sz="quarter" idx="12"/>
          </p:nvPr>
        </p:nvSpPr>
        <p:spPr/>
        <p:txBody>
          <a:bodyPr/>
          <a:lstStyle/>
          <a:p>
            <a:fld id="{7AF016A1-9F15-429F-9EFD-84004B73C732}" type="slidenum">
              <a:rPr lang="en-US" altLang="zh-CN" smtClean="0"/>
              <a:pPr/>
              <a:t>39</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626" name="Rectangle 6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42910" y="1428736"/>
            <a:ext cx="8001056" cy="255454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在</a:t>
            </a:r>
            <a:r>
              <a:rPr lang="zh-CN" altLang="zh-CN" smtClean="0">
                <a:solidFill>
                  <a:srgbClr val="FF0000"/>
                </a:solidFill>
                <a:latin typeface="Times New Roman" pitchFamily="18" charset="0"/>
                <a:ea typeface="仿宋" pitchFamily="49" charset="-122"/>
                <a:cs typeface="Times New Roman" pitchFamily="18" charset="0"/>
              </a:rPr>
              <a:t>结点</a:t>
            </a:r>
            <a:r>
              <a:rPr lang="en-US" altLang="zh-CN" smtClean="0">
                <a:solidFill>
                  <a:srgbClr val="FF0000"/>
                </a:solidFill>
                <a:latin typeface="Times New Roman" pitchFamily="18" charset="0"/>
                <a:ea typeface="仿宋" pitchFamily="49" charset="-122"/>
                <a:cs typeface="Times New Roman" pitchFamily="18" charset="0"/>
              </a:rPr>
              <a:t>e</a:t>
            </a:r>
            <a:r>
              <a:rPr lang="zh-CN" altLang="zh-CN" smtClean="0">
                <a:solidFill>
                  <a:srgbClr val="FF0000"/>
                </a:solidFill>
                <a:latin typeface="Times New Roman" pitchFamily="18" charset="0"/>
                <a:ea typeface="仿宋" pitchFamily="49" charset="-122"/>
                <a:cs typeface="Times New Roman" pitchFamily="18" charset="0"/>
              </a:rPr>
              <a:t>出队时判断</a:t>
            </a:r>
            <a:r>
              <a:rPr lang="zh-CN" altLang="zh-CN" smtClean="0">
                <a:solidFill>
                  <a:srgbClr val="0000FF"/>
                </a:solidFill>
                <a:latin typeface="Times New Roman" pitchFamily="18" charset="0"/>
                <a:ea typeface="仿宋" pitchFamily="49" charset="-122"/>
                <a:cs typeface="Times New Roman" pitchFamily="18" charset="0"/>
              </a:rPr>
              <a:t>，也就是在结点</a:t>
            </a:r>
            <a:r>
              <a:rPr lang="en-US" altLang="zh-CN" smtClean="0">
                <a:solidFill>
                  <a:srgbClr val="0000FF"/>
                </a:solidFill>
                <a:latin typeface="Times New Roman" pitchFamily="18" charset="0"/>
                <a:ea typeface="仿宋" pitchFamily="49" charset="-122"/>
                <a:cs typeface="Times New Roman" pitchFamily="18" charset="0"/>
              </a:rPr>
              <a:t>e</a:t>
            </a:r>
            <a:r>
              <a:rPr lang="zh-CN" altLang="zh-CN" smtClean="0">
                <a:solidFill>
                  <a:srgbClr val="0000FF"/>
                </a:solidFill>
                <a:latin typeface="Times New Roman" pitchFamily="18" charset="0"/>
                <a:ea typeface="仿宋" pitchFamily="49" charset="-122"/>
                <a:cs typeface="Times New Roman" pitchFamily="18" charset="0"/>
              </a:rPr>
              <a:t>扩展出子结点之前对</a:t>
            </a:r>
            <a:r>
              <a:rPr lang="en-US" altLang="zh-CN" smtClean="0">
                <a:solidFill>
                  <a:srgbClr val="0000FF"/>
                </a:solidFill>
                <a:latin typeface="Times New Roman" pitchFamily="18" charset="0"/>
                <a:ea typeface="仿宋" pitchFamily="49" charset="-122"/>
                <a:cs typeface="Times New Roman" pitchFamily="18" charset="0"/>
              </a:rPr>
              <a:t>e</a:t>
            </a:r>
            <a:r>
              <a:rPr lang="zh-CN" altLang="zh-CN" smtClean="0">
                <a:solidFill>
                  <a:srgbClr val="0000FF"/>
                </a:solidFill>
                <a:latin typeface="Times New Roman" pitchFamily="18" charset="0"/>
                <a:ea typeface="仿宋" pitchFamily="49" charset="-122"/>
                <a:cs typeface="Times New Roman" pitchFamily="18" charset="0"/>
              </a:rPr>
              <a:t>进行判断</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在</a:t>
            </a:r>
            <a:r>
              <a:rPr lang="zh-CN" altLang="zh-CN" smtClean="0">
                <a:solidFill>
                  <a:srgbClr val="FF0000"/>
                </a:solidFill>
                <a:latin typeface="Times New Roman" pitchFamily="18" charset="0"/>
                <a:ea typeface="仿宋" pitchFamily="49" charset="-122"/>
                <a:cs typeface="Times New Roman" pitchFamily="18" charset="0"/>
              </a:rPr>
              <a:t>出队的结点</a:t>
            </a:r>
            <a:r>
              <a:rPr lang="en-US" altLang="zh-CN" smtClean="0">
                <a:solidFill>
                  <a:srgbClr val="FF0000"/>
                </a:solidFill>
                <a:latin typeface="Times New Roman" pitchFamily="18" charset="0"/>
                <a:ea typeface="仿宋" pitchFamily="49" charset="-122"/>
                <a:cs typeface="Times New Roman" pitchFamily="18" charset="0"/>
              </a:rPr>
              <a:t>e</a:t>
            </a:r>
            <a:r>
              <a:rPr lang="zh-CN" altLang="zh-CN" smtClean="0">
                <a:solidFill>
                  <a:srgbClr val="FF0000"/>
                </a:solidFill>
                <a:latin typeface="Times New Roman" pitchFamily="18" charset="0"/>
                <a:ea typeface="仿宋" pitchFamily="49" charset="-122"/>
                <a:cs typeface="Times New Roman" pitchFamily="18" charset="0"/>
              </a:rPr>
              <a:t>扩展出子结点</a:t>
            </a:r>
            <a:r>
              <a:rPr lang="en-US" altLang="zh-CN" smtClean="0">
                <a:solidFill>
                  <a:srgbClr val="FF0000"/>
                </a:solidFill>
                <a:latin typeface="Times New Roman" pitchFamily="18" charset="0"/>
                <a:ea typeface="仿宋" pitchFamily="49" charset="-122"/>
                <a:cs typeface="Times New Roman" pitchFamily="18" charset="0"/>
              </a:rPr>
              <a:t>e1</a:t>
            </a:r>
            <a:r>
              <a:rPr lang="zh-CN" altLang="zh-CN" smtClean="0">
                <a:solidFill>
                  <a:srgbClr val="FF0000"/>
                </a:solidFill>
                <a:latin typeface="Times New Roman" pitchFamily="18" charset="0"/>
                <a:ea typeface="仿宋" pitchFamily="49" charset="-122"/>
                <a:cs typeface="Times New Roman" pitchFamily="18" charset="0"/>
              </a:rPr>
              <a:t>后再对</a:t>
            </a:r>
            <a:r>
              <a:rPr lang="en-US" altLang="zh-CN" smtClean="0">
                <a:solidFill>
                  <a:srgbClr val="FF0000"/>
                </a:solidFill>
                <a:latin typeface="Times New Roman" pitchFamily="18" charset="0"/>
                <a:ea typeface="仿宋" pitchFamily="49" charset="-122"/>
                <a:cs typeface="Times New Roman" pitchFamily="18" charset="0"/>
              </a:rPr>
              <a:t>e1</a:t>
            </a:r>
            <a:r>
              <a:rPr lang="zh-CN" altLang="zh-CN" smtClean="0">
                <a:solidFill>
                  <a:srgbClr val="FF0000"/>
                </a:solidFill>
                <a:latin typeface="Times New Roman" pitchFamily="18" charset="0"/>
                <a:ea typeface="仿宋" pitchFamily="49" charset="-122"/>
                <a:cs typeface="Times New Roman" pitchFamily="18" charset="0"/>
              </a:rPr>
              <a:t>进行判断</a:t>
            </a:r>
            <a:r>
              <a:rPr lang="zh-CN" altLang="zh-CN"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前者的优点是算法设计简单，后者的优点是节省队列空间，因为一般情况下解空间中叶子结点可能非常多，而叶子结点是不会扩展的，前者仍然将叶子结点进队了。</a:t>
            </a:r>
            <a:endParaRPr lang="en-US" altLang="zh-CN" smtClean="0">
              <a:solidFill>
                <a:srgbClr val="0000FF"/>
              </a:solidFill>
              <a:latin typeface="Times New Roman" pitchFamily="18" charset="0"/>
              <a:ea typeface="仿宋" pitchFamily="49" charset="-122"/>
              <a:cs typeface="Times New Roman" pitchFamily="18" charset="0"/>
            </a:endParaRPr>
          </a:p>
        </p:txBody>
      </p:sp>
      <p:sp>
        <p:nvSpPr>
          <p:cNvPr id="9" name="TextBox 8"/>
          <p:cNvSpPr txBox="1"/>
          <p:nvPr/>
        </p:nvSpPr>
        <p:spPr>
          <a:xfrm>
            <a:off x="500034" y="571480"/>
            <a:ext cx="5072098" cy="461665"/>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zh-CN" smtClean="0">
                <a:solidFill>
                  <a:srgbClr val="FF0000"/>
                </a:solidFill>
                <a:latin typeface="微软雅黑" pitchFamily="34" charset="-122"/>
                <a:ea typeface="微软雅黑" pitchFamily="34" charset="-122"/>
              </a:rPr>
              <a:t>判断是否为叶子结点</a:t>
            </a:r>
            <a:r>
              <a:rPr lang="zh-CN" altLang="en-US" smtClean="0">
                <a:solidFill>
                  <a:srgbClr val="FF0000"/>
                </a:solidFill>
                <a:latin typeface="微软雅黑" pitchFamily="34" charset="-122"/>
                <a:ea typeface="微软雅黑" pitchFamily="34" charset="-122"/>
              </a:rPr>
              <a:t>的</a:t>
            </a:r>
            <a:r>
              <a:rPr lang="zh-CN" altLang="zh-CN" smtClean="0">
                <a:solidFill>
                  <a:srgbClr val="FF0000"/>
                </a:solidFill>
                <a:latin typeface="微软雅黑" pitchFamily="34" charset="-122"/>
                <a:ea typeface="微软雅黑" pitchFamily="34" charset="-122"/>
              </a:rPr>
              <a:t>两种方式</a:t>
            </a:r>
            <a:endParaRPr lang="zh-CN" altLang="zh-CN"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357158" y="857232"/>
            <a:ext cx="7858180" cy="26589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(int s)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优先队列式分支限界法算法</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QNode e,e1;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priority_queue&lt;QNode&gt; pqu;</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e.vno=s; e.i=0;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建立源点结点</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e.length=0;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qu.push(e);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源点结点</a:t>
            </a:r>
            <a:r>
              <a:rPr lang="en-US" altLang="zh-CN" sz="2000" smtClean="0">
                <a:solidFill>
                  <a:srgbClr val="00B0F0"/>
                </a:solidFill>
                <a:latin typeface="Times New Roman" pitchFamily="18" charset="0"/>
                <a:ea typeface="仿宋" pitchFamily="49" charset="-122"/>
                <a:cs typeface="Times New Roman" pitchFamily="18" charset="0"/>
              </a:rPr>
              <a:t>e</a:t>
            </a:r>
            <a:r>
              <a:rPr lang="zh-CN" altLang="zh-CN" sz="2000" smtClean="0">
                <a:solidFill>
                  <a:srgbClr val="00B0F0"/>
                </a:solidFill>
                <a:latin typeface="Times New Roman" pitchFamily="18" charset="0"/>
                <a:ea typeface="仿宋" pitchFamily="49" charset="-122"/>
                <a:cs typeface="Times New Roman" pitchFamily="18" charset="0"/>
              </a:rPr>
              <a:t>进队</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dist[s]=0;</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40</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14282" y="285728"/>
            <a:ext cx="8643998" cy="51235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while(!pqu.empty())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队列不空循环</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e=pqu.top(); pqu.pop();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出队列结点</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u=e.vno;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对应顶点为</a:t>
            </a:r>
            <a:r>
              <a:rPr lang="en-US" altLang="zh-CN" sz="2000" smtClean="0">
                <a:solidFill>
                  <a:srgbClr val="00B0F0"/>
                </a:solidFill>
                <a:latin typeface="Times New Roman" pitchFamily="18" charset="0"/>
                <a:ea typeface="仿宋" pitchFamily="49" charset="-122"/>
                <a:cs typeface="Times New Roman" pitchFamily="18" charset="0"/>
              </a:rPr>
              <a:t>u</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 (int j=0;j&lt;E[e.vno].size();j++)</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int v=E[e.vno][j].vno;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相邻顶点为</a:t>
            </a:r>
            <a:r>
              <a:rPr lang="en-US" altLang="zh-CN" sz="2000" smtClean="0">
                <a:solidFill>
                  <a:srgbClr val="00B0F0"/>
                </a:solidFill>
                <a:latin typeface="Times New Roman" pitchFamily="18" charset="0"/>
                <a:ea typeface="仿宋" pitchFamily="49" charset="-122"/>
                <a:cs typeface="Times New Roman" pitchFamily="18" charset="0"/>
              </a:rPr>
              <a:t>v</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a:t>
            </a:r>
            <a:r>
              <a:rPr lang="en-US" altLang="zh-CN" sz="2000" smtClean="0">
                <a:solidFill>
                  <a:srgbClr val="FF00FF"/>
                </a:solidFill>
                <a:latin typeface="Times New Roman" pitchFamily="18" charset="0"/>
                <a:ea typeface="仿宋" pitchFamily="49" charset="-122"/>
                <a:cs typeface="Times New Roman" pitchFamily="18" charset="0"/>
              </a:rPr>
              <a:t>dist[u]+E[u][j].wt&lt;dist[v]</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剪支：</a:t>
            </a:r>
            <a:r>
              <a:rPr lang="zh-CN" altLang="en-US" sz="2000" smtClean="0">
                <a:solidFill>
                  <a:srgbClr val="00B0F0"/>
                </a:solidFill>
                <a:latin typeface="Times New Roman" pitchFamily="18" charset="0"/>
                <a:ea typeface="仿宋" pitchFamily="49" charset="-122"/>
                <a:cs typeface="Times New Roman" pitchFamily="18" charset="0"/>
              </a:rPr>
              <a:t>边松弛</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dist[v]=e.length+E[u][j].wt;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pre[v]=e.vno;</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e1.vno=v; e1.i=e.i+1;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建立相邻点的结点</a:t>
            </a:r>
            <a:r>
              <a:rPr lang="en-US" altLang="zh-CN" sz="2000" smtClean="0">
                <a:solidFill>
                  <a:srgbClr val="00B0F0"/>
                </a:solidFill>
                <a:latin typeface="Times New Roman" pitchFamily="18" charset="0"/>
                <a:ea typeface="仿宋" pitchFamily="49" charset="-122"/>
                <a:cs typeface="Times New Roman" pitchFamily="18" charset="0"/>
              </a:rPr>
              <a:t>e1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e1.length=dist[v];</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pqu.push(e1);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结点</a:t>
            </a:r>
            <a:r>
              <a:rPr lang="en-US" altLang="zh-CN" sz="2000" smtClean="0">
                <a:solidFill>
                  <a:srgbClr val="00B0F0"/>
                </a:solidFill>
                <a:latin typeface="Times New Roman" pitchFamily="18" charset="0"/>
                <a:ea typeface="仿宋" pitchFamily="49" charset="-122"/>
                <a:cs typeface="Times New Roman" pitchFamily="18" charset="0"/>
              </a:rPr>
              <a:t>e1</a:t>
            </a:r>
            <a:r>
              <a:rPr lang="zh-CN" altLang="zh-CN" sz="2000" smtClean="0">
                <a:solidFill>
                  <a:srgbClr val="00B0F0"/>
                </a:solidFill>
                <a:latin typeface="Times New Roman" pitchFamily="18" charset="0"/>
                <a:ea typeface="仿宋" pitchFamily="49" charset="-122"/>
                <a:cs typeface="Times New Roman" pitchFamily="18" charset="0"/>
              </a:rPr>
              <a:t>进队</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357158" y="5690356"/>
            <a:ext cx="8429684" cy="810478"/>
          </a:xfrm>
          <a:prstGeom prst="rect">
            <a:avLst/>
          </a:prstGeom>
          <a:noFill/>
        </p:spPr>
        <p:txBody>
          <a:bodyPr wrap="square" rtlCol="0">
            <a:spAutoFit/>
          </a:bodyPr>
          <a:lstStyle/>
          <a:p>
            <a:pPr algn="l">
              <a:lnSpc>
                <a:spcPts val="2800"/>
              </a:lnSpc>
              <a:spcBef>
                <a:spcPts val="0"/>
              </a:spcBef>
            </a:pPr>
            <a:r>
              <a:rPr lang="zh-CN" altLang="zh-CN" smtClean="0">
                <a:solidFill>
                  <a:srgbClr val="FF0000"/>
                </a:solidFill>
                <a:ea typeface="仿宋" pitchFamily="49" charset="-122"/>
                <a:cs typeface="Times New Roman" pitchFamily="18" charset="0"/>
              </a:rPr>
              <a:t>【算法分析】</a:t>
            </a:r>
            <a:r>
              <a:rPr lang="zh-CN" altLang="zh-CN" smtClean="0">
                <a:solidFill>
                  <a:srgbClr val="0000FF"/>
                </a:solidFill>
                <a:ea typeface="仿宋" pitchFamily="49" charset="-122"/>
                <a:cs typeface="Times New Roman" pitchFamily="18" charset="0"/>
              </a:rPr>
              <a:t> 上述算法中理论上所有边都需要做一次松驰操作，算法最坏时间复杂度为</a:t>
            </a:r>
            <a:r>
              <a:rPr lang="en-US" altLang="zh-CN" smtClean="0">
                <a:solidFill>
                  <a:srgbClr val="0000FF"/>
                </a:solidFill>
                <a:ea typeface="仿宋" pitchFamily="49" charset="-122"/>
                <a:cs typeface="Times New Roman" pitchFamily="18" charset="0"/>
              </a:rPr>
              <a:t>O(e)</a:t>
            </a:r>
            <a:r>
              <a:rPr lang="zh-CN" altLang="zh-CN" smtClean="0">
                <a:solidFill>
                  <a:srgbClr val="0000FF"/>
                </a:solidFill>
                <a:ea typeface="仿宋" pitchFamily="49" charset="-122"/>
                <a:cs typeface="Times New Roman" pitchFamily="18" charset="0"/>
              </a:rPr>
              <a:t>，其中</a:t>
            </a:r>
            <a:r>
              <a:rPr lang="en-US" altLang="zh-CN" smtClean="0">
                <a:solidFill>
                  <a:srgbClr val="0000FF"/>
                </a:solidFill>
                <a:ea typeface="仿宋" pitchFamily="49" charset="-122"/>
                <a:cs typeface="Times New Roman" pitchFamily="18" charset="0"/>
              </a:rPr>
              <a:t>e</a:t>
            </a:r>
            <a:r>
              <a:rPr lang="zh-CN" altLang="zh-CN" smtClean="0">
                <a:solidFill>
                  <a:srgbClr val="0000FF"/>
                </a:solidFill>
                <a:ea typeface="仿宋" pitchFamily="49" charset="-122"/>
                <a:cs typeface="Times New Roman" pitchFamily="18" charset="0"/>
              </a:rPr>
              <a:t>为图的边数。</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41</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8001056" cy="1808288"/>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1200"/>
              </a:spcBef>
            </a:pPr>
            <a:r>
              <a:rPr lang="zh-CN" altLang="zh-CN" smtClean="0">
                <a:solidFill>
                  <a:srgbClr val="FF0000"/>
                </a:solidFill>
                <a:ea typeface="楷体" pitchFamily="49" charset="-122"/>
                <a:cs typeface="Times New Roman" pitchFamily="18" charset="0"/>
              </a:rPr>
              <a:t>【例</a:t>
            </a:r>
            <a:r>
              <a:rPr lang="en-US" altLang="zh-CN" smtClean="0">
                <a:solidFill>
                  <a:srgbClr val="FF0000"/>
                </a:solidFill>
                <a:ea typeface="楷体" pitchFamily="49" charset="-122"/>
                <a:cs typeface="Times New Roman" pitchFamily="18" charset="0"/>
              </a:rPr>
              <a:t>6-2</a:t>
            </a:r>
            <a:r>
              <a:rPr lang="zh-CN" altLang="zh-CN" smtClean="0">
                <a:solidFill>
                  <a:srgbClr val="FF0000"/>
                </a:solidFill>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给定一个含</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个顶点的带权有向图（所有权值为正整数），采用邻接矩阵</a:t>
            </a:r>
            <a:r>
              <a:rPr lang="en-US" altLang="zh-CN" smtClean="0">
                <a:solidFill>
                  <a:srgbClr val="0000FF"/>
                </a:solidFill>
                <a:latin typeface="Times New Roman" pitchFamily="18" charset="0"/>
                <a:ea typeface="楷体" pitchFamily="49" charset="-122"/>
                <a:cs typeface="Times New Roman" pitchFamily="18" charset="0"/>
              </a:rPr>
              <a:t>A</a:t>
            </a:r>
            <a:r>
              <a:rPr lang="zh-CN" altLang="zh-CN" smtClean="0">
                <a:solidFill>
                  <a:srgbClr val="0000FF"/>
                </a:solidFill>
                <a:latin typeface="Times New Roman" pitchFamily="18" charset="0"/>
                <a:ea typeface="楷体" pitchFamily="49" charset="-122"/>
                <a:cs typeface="Times New Roman" pitchFamily="18" charset="0"/>
              </a:rPr>
              <a:t>存储。</a:t>
            </a:r>
            <a:endParaRPr lang="en-US" altLang="zh-CN" smtClean="0">
              <a:solidFill>
                <a:srgbClr val="0000FF"/>
              </a:solidFill>
              <a:latin typeface="Times New Roman" pitchFamily="18" charset="0"/>
              <a:ea typeface="楷体" pitchFamily="49" charset="-122"/>
              <a:cs typeface="Times New Roman" pitchFamily="18" charset="0"/>
            </a:endParaRPr>
          </a:p>
          <a:p>
            <a:pPr algn="l">
              <a:lnSpc>
                <a:spcPts val="2800"/>
              </a:lnSpc>
              <a:spcBef>
                <a:spcPts val="1200"/>
              </a:spcBef>
            </a:pPr>
            <a:r>
              <a:rPr lang="en-US" altLang="zh-CN" smtClean="0">
                <a:solidFill>
                  <a:srgbClr val="0000FF"/>
                </a:solidFill>
                <a:latin typeface="Times New Roman" pitchFamily="18" charset="0"/>
                <a:ea typeface="楷体" pitchFamily="49" charset="-122"/>
                <a:cs typeface="Times New Roman" pitchFamily="18" charset="0"/>
              </a:rPr>
              <a:t>      </a:t>
            </a:r>
            <a:r>
              <a:rPr lang="zh-CN" altLang="zh-CN" smtClean="0">
                <a:solidFill>
                  <a:srgbClr val="0000FF"/>
                </a:solidFill>
                <a:latin typeface="Times New Roman" pitchFamily="18" charset="0"/>
                <a:ea typeface="楷体" pitchFamily="49" charset="-122"/>
                <a:cs typeface="Times New Roman" pitchFamily="18" charset="0"/>
              </a:rPr>
              <a:t>利用优先队列式分支限界法设计一个算法求顶点</a:t>
            </a:r>
            <a:r>
              <a:rPr lang="en-US" altLang="zh-CN" smtClean="0">
                <a:solidFill>
                  <a:srgbClr val="0000FF"/>
                </a:solidFill>
                <a:latin typeface="Times New Roman" pitchFamily="18" charset="0"/>
                <a:ea typeface="楷体" pitchFamily="49" charset="-122"/>
                <a:cs typeface="Times New Roman" pitchFamily="18" charset="0"/>
              </a:rPr>
              <a:t>s</a:t>
            </a:r>
            <a:r>
              <a:rPr lang="zh-CN" altLang="zh-CN" smtClean="0">
                <a:solidFill>
                  <a:srgbClr val="0000FF"/>
                </a:solidFill>
                <a:latin typeface="Times New Roman" pitchFamily="18" charset="0"/>
                <a:ea typeface="楷体" pitchFamily="49" charset="-122"/>
                <a:cs typeface="Times New Roman" pitchFamily="18" charset="0"/>
              </a:rPr>
              <a:t>到</a:t>
            </a:r>
            <a:r>
              <a:rPr lang="en-US" altLang="zh-CN" smtClean="0">
                <a:solidFill>
                  <a:srgbClr val="0000FF"/>
                </a:solidFill>
                <a:latin typeface="Times New Roman" pitchFamily="18" charset="0"/>
                <a:ea typeface="楷体" pitchFamily="49" charset="-122"/>
                <a:cs typeface="Times New Roman" pitchFamily="18" charset="0"/>
              </a:rPr>
              <a:t>t</a:t>
            </a:r>
            <a:r>
              <a:rPr lang="zh-CN" altLang="zh-CN" smtClean="0">
                <a:solidFill>
                  <a:srgbClr val="0000FF"/>
                </a:solidFill>
                <a:latin typeface="Times New Roman" pitchFamily="18" charset="0"/>
                <a:ea typeface="楷体" pitchFamily="49" charset="-122"/>
                <a:cs typeface="Times New Roman" pitchFamily="18" charset="0"/>
              </a:rPr>
              <a:t>的最短路径长度，假设图中至少存在一条从</a:t>
            </a:r>
            <a:r>
              <a:rPr lang="en-US" altLang="zh-CN" smtClean="0">
                <a:solidFill>
                  <a:srgbClr val="0000FF"/>
                </a:solidFill>
                <a:latin typeface="Times New Roman" pitchFamily="18" charset="0"/>
                <a:ea typeface="楷体" pitchFamily="49" charset="-122"/>
                <a:cs typeface="Times New Roman" pitchFamily="18" charset="0"/>
              </a:rPr>
              <a:t>s</a:t>
            </a:r>
            <a:r>
              <a:rPr lang="zh-CN" altLang="zh-CN" smtClean="0">
                <a:solidFill>
                  <a:srgbClr val="0000FF"/>
                </a:solidFill>
                <a:latin typeface="Times New Roman" pitchFamily="18" charset="0"/>
                <a:ea typeface="楷体" pitchFamily="49" charset="-122"/>
                <a:cs typeface="Times New Roman" pitchFamily="18" charset="0"/>
              </a:rPr>
              <a:t>到</a:t>
            </a:r>
            <a:r>
              <a:rPr lang="en-US" altLang="zh-CN" smtClean="0">
                <a:solidFill>
                  <a:srgbClr val="0000FF"/>
                </a:solidFill>
                <a:latin typeface="Times New Roman" pitchFamily="18" charset="0"/>
                <a:ea typeface="楷体" pitchFamily="49" charset="-122"/>
                <a:cs typeface="Times New Roman" pitchFamily="18" charset="0"/>
              </a:rPr>
              <a:t>t</a:t>
            </a:r>
            <a:r>
              <a:rPr lang="zh-CN" altLang="zh-CN" smtClean="0">
                <a:solidFill>
                  <a:srgbClr val="0000FF"/>
                </a:solidFill>
                <a:latin typeface="Times New Roman" pitchFamily="18" charset="0"/>
                <a:ea typeface="楷体" pitchFamily="49" charset="-122"/>
                <a:cs typeface="Times New Roman" pitchFamily="18" charset="0"/>
              </a:rPr>
              <a:t>的路径。</a:t>
            </a:r>
            <a:endParaRPr lang="zh-CN" altLang="en-US" smtClean="0">
              <a:solidFill>
                <a:srgbClr val="0000FF"/>
              </a:solidFill>
              <a:latin typeface="Times New Roman" pitchFamily="18" charset="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42</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000100" y="714356"/>
            <a:ext cx="7715304" cy="12464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mtClean="0">
                <a:solidFill>
                  <a:srgbClr val="0000FF"/>
                </a:solidFill>
                <a:ea typeface="楷体" pitchFamily="49" charset="-122"/>
                <a:cs typeface="Times New Roman" pitchFamily="18" charset="0"/>
              </a:rPr>
              <a:t>优先队列式分支限界法求单源最短路径的思路，从顶点</a:t>
            </a:r>
            <a:r>
              <a:rPr lang="en-US" altLang="zh-CN" smtClean="0">
                <a:solidFill>
                  <a:srgbClr val="0000FF"/>
                </a:solidFill>
                <a:ea typeface="楷体" pitchFamily="49" charset="-122"/>
                <a:cs typeface="Times New Roman" pitchFamily="18" charset="0"/>
              </a:rPr>
              <a:t>s</a:t>
            </a:r>
            <a:r>
              <a:rPr lang="zh-CN" altLang="zh-CN" smtClean="0">
                <a:solidFill>
                  <a:srgbClr val="0000FF"/>
                </a:solidFill>
                <a:ea typeface="楷体" pitchFamily="49" charset="-122"/>
                <a:cs typeface="Times New Roman" pitchFamily="18" charset="0"/>
              </a:rPr>
              <a:t>出发搜索，当第一次扩展顶点</a:t>
            </a:r>
            <a:r>
              <a:rPr lang="en-US" altLang="zh-CN" smtClean="0">
                <a:solidFill>
                  <a:srgbClr val="0000FF"/>
                </a:solidFill>
                <a:ea typeface="楷体" pitchFamily="49" charset="-122"/>
                <a:cs typeface="Times New Roman" pitchFamily="18" charset="0"/>
              </a:rPr>
              <a:t>t</a:t>
            </a:r>
            <a:r>
              <a:rPr lang="zh-CN" altLang="zh-CN" smtClean="0">
                <a:solidFill>
                  <a:srgbClr val="0000FF"/>
                </a:solidFill>
                <a:ea typeface="楷体" pitchFamily="49" charset="-122"/>
                <a:cs typeface="Times New Roman" pitchFamily="18" charset="0"/>
              </a:rPr>
              <a:t>的结点时，对应的</a:t>
            </a:r>
            <a:r>
              <a:rPr lang="en-US" altLang="zh-CN" smtClean="0">
                <a:solidFill>
                  <a:srgbClr val="0000FF"/>
                </a:solidFill>
                <a:ea typeface="楷体" pitchFamily="49" charset="-122"/>
                <a:cs typeface="Times New Roman" pitchFamily="18" charset="0"/>
              </a:rPr>
              <a:t>length</a:t>
            </a:r>
            <a:r>
              <a:rPr lang="zh-CN" altLang="zh-CN" smtClean="0">
                <a:solidFill>
                  <a:srgbClr val="0000FF"/>
                </a:solidFill>
                <a:ea typeface="楷体" pitchFamily="49" charset="-122"/>
                <a:cs typeface="Times New Roman" pitchFamily="18" charset="0"/>
              </a:rPr>
              <a:t>就是顶点</a:t>
            </a:r>
            <a:r>
              <a:rPr lang="en-US" altLang="zh-CN" smtClean="0">
                <a:solidFill>
                  <a:srgbClr val="0000FF"/>
                </a:solidFill>
                <a:ea typeface="楷体" pitchFamily="49" charset="-122"/>
                <a:cs typeface="Times New Roman" pitchFamily="18" charset="0"/>
              </a:rPr>
              <a:t>s</a:t>
            </a:r>
            <a:r>
              <a:rPr lang="zh-CN" altLang="zh-CN" smtClean="0">
                <a:solidFill>
                  <a:srgbClr val="0000FF"/>
                </a:solidFill>
                <a:ea typeface="楷体" pitchFamily="49" charset="-122"/>
                <a:cs typeface="Times New Roman" pitchFamily="18" charset="0"/>
              </a:rPr>
              <a:t>到</a:t>
            </a:r>
            <a:r>
              <a:rPr lang="en-US" altLang="zh-CN" smtClean="0">
                <a:solidFill>
                  <a:srgbClr val="0000FF"/>
                </a:solidFill>
                <a:ea typeface="楷体" pitchFamily="49" charset="-122"/>
                <a:cs typeface="Times New Roman" pitchFamily="18" charset="0"/>
              </a:rPr>
              <a:t>t</a:t>
            </a:r>
            <a:r>
              <a:rPr lang="zh-CN" altLang="zh-CN" smtClean="0">
                <a:solidFill>
                  <a:srgbClr val="0000FF"/>
                </a:solidFill>
                <a:ea typeface="楷体" pitchFamily="49" charset="-122"/>
                <a:cs typeface="Times New Roman" pitchFamily="18" charset="0"/>
              </a:rPr>
              <a:t>的最短路径长度，直接返回即可。</a:t>
            </a:r>
            <a:endParaRPr lang="zh-CN" altLang="en-US" smtClean="0">
              <a:solidFill>
                <a:srgbClr val="0000FF"/>
              </a:solidFill>
              <a:ea typeface="楷体" pitchFamily="49" charset="-122"/>
              <a:cs typeface="Times New Roman" pitchFamily="18" charset="0"/>
            </a:endParaRPr>
          </a:p>
        </p:txBody>
      </p:sp>
      <p:sp>
        <p:nvSpPr>
          <p:cNvPr id="5" name="TextBox 4"/>
          <p:cNvSpPr txBox="1"/>
          <p:nvPr/>
        </p:nvSpPr>
        <p:spPr>
          <a:xfrm>
            <a:off x="285720" y="814312"/>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mtClean="0">
                <a:solidFill>
                  <a:srgbClr val="FF0000"/>
                </a:solidFill>
                <a:latin typeface="微软雅黑" pitchFamily="34" charset="-122"/>
                <a:ea typeface="微软雅黑" pitchFamily="34" charset="-122"/>
                <a:cs typeface="Consolas" pitchFamily="49" charset="0"/>
              </a:rPr>
              <a:t>解</a:t>
            </a:r>
            <a:endParaRPr lang="zh-CN" altLang="en-US"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6" name="TextBox 5"/>
          <p:cNvSpPr txBox="1"/>
          <p:nvPr/>
        </p:nvSpPr>
        <p:spPr>
          <a:xfrm>
            <a:off x="642910" y="2357430"/>
            <a:ext cx="8143932" cy="26076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QNode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优先队列结点类型</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vno;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顶点编号</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length;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路径长度</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bool operator&lt;(const QNode&amp;b) const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length&gt;b.length;					</a:t>
            </a:r>
            <a:r>
              <a:rPr lang="en-US" altLang="zh-CN" sz="2000" smtClean="0">
                <a:solidFill>
                  <a:srgbClr val="00B0F0"/>
                </a:solidFill>
                <a:latin typeface="Times New Roman" pitchFamily="18" charset="0"/>
                <a:ea typeface="仿宋" pitchFamily="49" charset="-122"/>
                <a:cs typeface="Times New Roman" pitchFamily="18" charset="0"/>
              </a:rPr>
              <a:t>//length</a:t>
            </a:r>
            <a:r>
              <a:rPr lang="zh-CN" altLang="zh-CN" sz="2000" smtClean="0">
                <a:solidFill>
                  <a:srgbClr val="00B0F0"/>
                </a:solidFill>
                <a:latin typeface="Times New Roman" pitchFamily="18" charset="0"/>
                <a:ea typeface="仿宋" pitchFamily="49" charset="-122"/>
                <a:cs typeface="Times New Roman" pitchFamily="18" charset="0"/>
              </a:rPr>
              <a:t>越小越优先出队</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43</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357158" y="285728"/>
            <a:ext cx="8643998" cy="62111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(int s,int 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a:t>
            </a:r>
            <a:r>
              <a:rPr lang="en-US" altLang="zh-CN" sz="2000" smtClean="0">
                <a:solidFill>
                  <a:srgbClr val="00B0F0"/>
                </a:solidFill>
                <a:latin typeface="Times New Roman" pitchFamily="18" charset="0"/>
                <a:ea typeface="仿宋" pitchFamily="49" charset="-122"/>
                <a:cs typeface="Times New Roman" pitchFamily="18" charset="0"/>
              </a:rPr>
              <a:t>s</a:t>
            </a:r>
            <a:r>
              <a:rPr lang="zh-CN" altLang="zh-CN" sz="2000" smtClean="0">
                <a:solidFill>
                  <a:srgbClr val="00B0F0"/>
                </a:solidFill>
                <a:latin typeface="Times New Roman" pitchFamily="18" charset="0"/>
                <a:ea typeface="仿宋" pitchFamily="49" charset="-122"/>
                <a:cs typeface="Times New Roman" pitchFamily="18" charset="0"/>
              </a:rPr>
              <a:t>到</a:t>
            </a:r>
            <a:r>
              <a:rPr lang="en-US" altLang="zh-CN" sz="2000" smtClean="0">
                <a:solidFill>
                  <a:srgbClr val="00B0F0"/>
                </a:solidFill>
                <a:latin typeface="Times New Roman" pitchFamily="18" charset="0"/>
                <a:ea typeface="仿宋" pitchFamily="49" charset="-122"/>
                <a:cs typeface="Times New Roman" pitchFamily="18" charset="0"/>
              </a:rPr>
              <a:t>t</a:t>
            </a:r>
            <a:r>
              <a:rPr lang="zh-CN" altLang="zh-CN" sz="2000" smtClean="0">
                <a:solidFill>
                  <a:srgbClr val="00B0F0"/>
                </a:solidFill>
                <a:latin typeface="Times New Roman" pitchFamily="18" charset="0"/>
                <a:ea typeface="仿宋" pitchFamily="49" charset="-122"/>
                <a:cs typeface="Times New Roman" pitchFamily="18" charset="0"/>
              </a:rPr>
              <a:t>的最短路径长度</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QNode e,e1;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priority_queue&lt;QNode&gt; pqu;</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定义优先队列</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e.vno=s; e.length=0;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建立源点结点</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pqu.push(e);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源点结点</a:t>
            </a:r>
            <a:r>
              <a:rPr lang="en-US" altLang="zh-CN" sz="2000" smtClean="0">
                <a:solidFill>
                  <a:srgbClr val="00B0F0"/>
                </a:solidFill>
                <a:latin typeface="Times New Roman" pitchFamily="18" charset="0"/>
                <a:ea typeface="仿宋" pitchFamily="49" charset="-122"/>
                <a:cs typeface="Times New Roman" pitchFamily="18" charset="0"/>
              </a:rPr>
              <a:t>e</a:t>
            </a:r>
            <a:r>
              <a:rPr lang="zh-CN" altLang="zh-CN" sz="2000" smtClean="0">
                <a:solidFill>
                  <a:srgbClr val="00B0F0"/>
                </a:solidFill>
                <a:latin typeface="Times New Roman" pitchFamily="18" charset="0"/>
                <a:ea typeface="仿宋" pitchFamily="49" charset="-122"/>
                <a:cs typeface="Times New Roman" pitchFamily="18" charset="0"/>
              </a:rPr>
              <a:t>进队</a:t>
            </a:r>
          </a:p>
          <a:p>
            <a:pPr algn="l" defTabSz="360000">
              <a:lnSpc>
                <a:spcPts val="23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while(!pqu.empty())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队不空循环</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e=pqu.top(); pqu.pop();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出队结点</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u=e.vno;</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if(u==t) return e.length;</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3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for (int v=0;v&lt;n;v++)</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t>
            </a:r>
            <a:r>
              <a:rPr lang="en-US" altLang="zh-CN" sz="2000" smtClean="0">
                <a:solidFill>
                  <a:srgbClr val="FF00FF"/>
                </a:solidFill>
                <a:latin typeface="Times New Roman" pitchFamily="18" charset="0"/>
                <a:ea typeface="仿宋" pitchFamily="49" charset="-122"/>
                <a:cs typeface="Times New Roman" pitchFamily="18" charset="0"/>
              </a:rPr>
              <a:t>A[u][v]!=0 &amp;&amp; A[u][v]&lt;INF</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//u</a:t>
            </a:r>
            <a:r>
              <a:rPr lang="zh-CN" altLang="zh-CN" sz="2000" smtClean="0">
                <a:solidFill>
                  <a:srgbClr val="00B0F0"/>
                </a:solidFill>
                <a:latin typeface="Times New Roman" pitchFamily="18" charset="0"/>
                <a:ea typeface="仿宋" pitchFamily="49" charset="-122"/>
                <a:cs typeface="Times New Roman" pitchFamily="18" charset="0"/>
              </a:rPr>
              <a:t>到</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有边</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e1.vno=v;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建立相邻顶点</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的结点</a:t>
            </a:r>
            <a:r>
              <a:rPr lang="en-US" altLang="zh-CN" sz="2000" smtClean="0">
                <a:solidFill>
                  <a:srgbClr val="00B0F0"/>
                </a:solidFill>
                <a:latin typeface="Times New Roman" pitchFamily="18" charset="0"/>
                <a:ea typeface="仿宋" pitchFamily="49" charset="-122"/>
                <a:cs typeface="Times New Roman" pitchFamily="18" charset="0"/>
              </a:rPr>
              <a:t>e1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e1.length=e.length+A[u][v];</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pqu.push(e1);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结点</a:t>
            </a:r>
            <a:r>
              <a:rPr lang="en-US" altLang="zh-CN" sz="2000" smtClean="0">
                <a:solidFill>
                  <a:srgbClr val="00B0F0"/>
                </a:solidFill>
                <a:latin typeface="Times New Roman" pitchFamily="18" charset="0"/>
                <a:ea typeface="仿宋" pitchFamily="49" charset="-122"/>
                <a:cs typeface="Times New Roman" pitchFamily="18" charset="0"/>
              </a:rPr>
              <a:t>e1</a:t>
            </a:r>
            <a:r>
              <a:rPr lang="zh-CN" altLang="zh-CN" sz="2000" smtClean="0">
                <a:solidFill>
                  <a:srgbClr val="00B0F0"/>
                </a:solidFill>
                <a:latin typeface="Times New Roman" pitchFamily="18" charset="0"/>
                <a:ea typeface="仿宋" pitchFamily="49" charset="-122"/>
                <a:cs typeface="Times New Roman" pitchFamily="18" charset="0"/>
              </a:rPr>
              <a:t>进队</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44</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500166" y="1285860"/>
            <a:ext cx="6929486" cy="148556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ts val="2800"/>
              </a:lnSpc>
              <a:spcBef>
                <a:spcPts val="1200"/>
              </a:spcBef>
              <a:buBlip>
                <a:blip r:embed="rId2"/>
              </a:buBlip>
            </a:pPr>
            <a:r>
              <a:rPr lang="zh-CN" altLang="zh-CN" smtClean="0">
                <a:solidFill>
                  <a:srgbClr val="0000FF"/>
                </a:solidFill>
                <a:latin typeface="Times New Roman" pitchFamily="18" charset="0"/>
                <a:ea typeface="楷体" pitchFamily="49" charset="-122"/>
                <a:cs typeface="Times New Roman" pitchFamily="18" charset="0"/>
              </a:rPr>
              <a:t>上述算法适合含负权的图求最短路径</a:t>
            </a:r>
            <a:r>
              <a:rPr lang="zh-CN" altLang="en-US" smtClean="0">
                <a:solidFill>
                  <a:srgbClr val="0000FF"/>
                </a:solidFill>
                <a:latin typeface="Times New Roman" pitchFamily="18" charset="0"/>
                <a:ea typeface="楷体" pitchFamily="49" charset="-122"/>
                <a:cs typeface="Times New Roman" pitchFamily="18" charset="0"/>
              </a:rPr>
              <a:t>吗？</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1200"/>
              </a:spcBef>
              <a:buBlip>
                <a:blip r:embed="rId2"/>
              </a:buBlip>
            </a:pPr>
            <a:r>
              <a:rPr lang="zh-CN" altLang="zh-CN" smtClean="0">
                <a:solidFill>
                  <a:srgbClr val="0000FF"/>
                </a:solidFill>
                <a:latin typeface="Times New Roman" pitchFamily="18" charset="0"/>
                <a:ea typeface="楷体" pitchFamily="49" charset="-122"/>
                <a:cs typeface="Times New Roman" pitchFamily="18" charset="0"/>
              </a:rPr>
              <a:t>与例</a:t>
            </a:r>
            <a:r>
              <a:rPr lang="en-US" altLang="zh-CN" smtClean="0">
                <a:solidFill>
                  <a:srgbClr val="0000FF"/>
                </a:solidFill>
                <a:latin typeface="Times New Roman" pitchFamily="18" charset="0"/>
                <a:ea typeface="楷体" pitchFamily="49" charset="-122"/>
                <a:cs typeface="Times New Roman" pitchFamily="18" charset="0"/>
              </a:rPr>
              <a:t>6-1</a:t>
            </a:r>
            <a:r>
              <a:rPr lang="zh-CN" altLang="zh-CN" smtClean="0">
                <a:solidFill>
                  <a:srgbClr val="0000FF"/>
                </a:solidFill>
                <a:latin typeface="Times New Roman" pitchFamily="18" charset="0"/>
                <a:ea typeface="楷体" pitchFamily="49" charset="-122"/>
                <a:cs typeface="Times New Roman" pitchFamily="18" charset="0"/>
              </a:rPr>
              <a:t>相比，上述算法没有包含边松驰，为什么也是正确的？</a:t>
            </a:r>
            <a:endParaRPr lang="zh-CN" altLang="en-US" smtClean="0">
              <a:solidFill>
                <a:srgbClr val="0000FF"/>
              </a:solidFill>
              <a:latin typeface="Times New Roman" pitchFamily="18" charset="0"/>
              <a:ea typeface="楷体" pitchFamily="49" charset="-122"/>
              <a:cs typeface="Times New Roman" pitchFamily="18" charset="0"/>
            </a:endParaRPr>
          </a:p>
        </p:txBody>
      </p:sp>
      <p:pic>
        <p:nvPicPr>
          <p:cNvPr id="8" name="Picture 2"/>
          <p:cNvPicPr>
            <a:picLocks noChangeAspect="1" noChangeArrowheads="1"/>
          </p:cNvPicPr>
          <p:nvPr/>
        </p:nvPicPr>
        <p:blipFill>
          <a:blip r:embed="rId3" cstate="print"/>
          <a:srcRect/>
          <a:stretch>
            <a:fillRect/>
          </a:stretch>
        </p:blipFill>
        <p:spPr bwMode="auto">
          <a:xfrm>
            <a:off x="214282" y="1285860"/>
            <a:ext cx="1190633" cy="1428760"/>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7AF016A1-9F15-429F-9EFD-84004B73C732}" type="slidenum">
              <a:rPr lang="en-US" altLang="zh-CN" smtClean="0"/>
              <a:pPr/>
              <a:t>45</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85720" y="500042"/>
            <a:ext cx="7858180"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pt-BR" altLang="zh-CN" sz="2800" smtClean="0">
                <a:latin typeface="+mj-lt"/>
                <a:ea typeface="微软雅黑" pitchFamily="34" charset="-122"/>
              </a:rPr>
              <a:t>6.4.3  </a:t>
            </a:r>
            <a:r>
              <a:rPr lang="zh-CN" altLang="zh-CN" sz="2800" smtClean="0">
                <a:latin typeface="+mj-lt"/>
                <a:ea typeface="微软雅黑" pitchFamily="34" charset="-122"/>
              </a:rPr>
              <a:t>实战—最小体力消耗路径（</a:t>
            </a:r>
            <a:r>
              <a:rPr lang="en-US" altLang="zh-CN" sz="2800" smtClean="0">
                <a:latin typeface="+mj-lt"/>
                <a:ea typeface="微软雅黑" pitchFamily="34" charset="-122"/>
              </a:rPr>
              <a:t>LeetCode1631</a:t>
            </a:r>
            <a:r>
              <a:rPr lang="zh-CN" altLang="zh-CN" sz="2800" smtClean="0">
                <a:latin typeface="+mj-lt"/>
                <a:ea typeface="微软雅黑" pitchFamily="34" charset="-122"/>
              </a:rPr>
              <a:t>）</a:t>
            </a:r>
            <a:endParaRPr lang="zh-CN" altLang="zh-CN" sz="2800">
              <a:latin typeface="+mj-lt"/>
              <a:ea typeface="微软雅黑" pitchFamily="34" charset="-122"/>
            </a:endParaRPr>
          </a:p>
        </p:txBody>
      </p:sp>
      <p:sp>
        <p:nvSpPr>
          <p:cNvPr id="8" name="TextBox 7"/>
          <p:cNvSpPr txBox="1"/>
          <p:nvPr/>
        </p:nvSpPr>
        <p:spPr>
          <a:xfrm>
            <a:off x="428596" y="1500174"/>
            <a:ext cx="8358246" cy="406531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000"/>
              </a:lnSpc>
              <a:spcBef>
                <a:spcPts val="0"/>
              </a:spcBef>
            </a:pPr>
            <a:r>
              <a:rPr lang="zh-CN" altLang="en-US" smtClean="0">
                <a:solidFill>
                  <a:srgbClr val="FF0000"/>
                </a:solidFill>
                <a:latin typeface="Times New Roman" pitchFamily="18" charset="0"/>
                <a:ea typeface="楷体" pitchFamily="49" charset="-122"/>
                <a:cs typeface="Times New Roman" pitchFamily="18" charset="0"/>
              </a:rPr>
              <a:t>问题描述</a:t>
            </a:r>
            <a:r>
              <a:rPr lang="zh-CN" altLang="en-US"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 </a:t>
            </a:r>
            <a:r>
              <a:rPr lang="zh-CN" altLang="zh-CN" smtClean="0">
                <a:solidFill>
                  <a:srgbClr val="0000FF"/>
                </a:solidFill>
                <a:latin typeface="Times New Roman" pitchFamily="18" charset="0"/>
                <a:ea typeface="楷体" pitchFamily="49" charset="-122"/>
                <a:cs typeface="Times New Roman" pitchFamily="18" charset="0"/>
              </a:rPr>
              <a:t>有一个</a:t>
            </a:r>
            <a:r>
              <a:rPr lang="en-US" altLang="zh-CN" i="1" smtClean="0">
                <a:solidFill>
                  <a:srgbClr val="0000FF"/>
                </a:solidFill>
                <a:latin typeface="Times New Roman" pitchFamily="18" charset="0"/>
                <a:ea typeface="楷体" pitchFamily="49" charset="-122"/>
                <a:cs typeface="Times New Roman" pitchFamily="18" charset="0"/>
              </a:rPr>
              <a:t>m</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的二维数组</a:t>
            </a:r>
            <a:r>
              <a:rPr lang="en-US" altLang="zh-CN" smtClean="0">
                <a:solidFill>
                  <a:srgbClr val="0000FF"/>
                </a:solidFill>
                <a:latin typeface="Times New Roman" pitchFamily="18" charset="0"/>
                <a:ea typeface="楷体" pitchFamily="49" charset="-122"/>
                <a:cs typeface="Times New Roman" pitchFamily="18" charset="0"/>
              </a:rPr>
              <a:t>height</a:t>
            </a:r>
            <a:r>
              <a:rPr lang="zh-CN" altLang="zh-CN" smtClean="0">
                <a:solidFill>
                  <a:srgbClr val="0000FF"/>
                </a:solidFill>
                <a:latin typeface="Times New Roman" pitchFamily="18" charset="0"/>
                <a:ea typeface="楷体" pitchFamily="49" charset="-122"/>
                <a:cs typeface="Times New Roman" pitchFamily="18" charset="0"/>
              </a:rPr>
              <a:t>表示地图，</a:t>
            </a:r>
            <a:r>
              <a:rPr lang="en-US" altLang="zh-CN" smtClean="0">
                <a:solidFill>
                  <a:srgbClr val="0000FF"/>
                </a:solidFill>
                <a:latin typeface="Times New Roman" pitchFamily="18" charset="0"/>
                <a:ea typeface="楷体" pitchFamily="49" charset="-122"/>
                <a:cs typeface="Times New Roman" pitchFamily="18" charset="0"/>
              </a:rPr>
              <a:t>height[</a:t>
            </a:r>
            <a:r>
              <a:rPr lang="en-US" altLang="zh-CN" i="1" smtClean="0">
                <a:solidFill>
                  <a:srgbClr val="0000FF"/>
                </a:solidFill>
                <a:latin typeface="Times New Roman" pitchFamily="18" charset="0"/>
                <a:ea typeface="楷体" pitchFamily="49" charset="-122"/>
                <a:cs typeface="Times New Roman" pitchFamily="18" charset="0"/>
              </a:rPr>
              <a:t>i</a:t>
            </a:r>
            <a:r>
              <a:rPr lang="en-US"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j</a:t>
            </a:r>
            <a:r>
              <a:rPr lang="en-US" altLang="zh-CN"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表示</a:t>
            </a:r>
            <a:r>
              <a:rPr lang="en-US"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i</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j</a:t>
            </a:r>
            <a:r>
              <a:rPr lang="en-US" altLang="zh-CN"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位置的高度，设计一个算法求从左上角</a:t>
            </a:r>
            <a:r>
              <a:rPr lang="en-US" altLang="zh-CN"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走到右下角</a:t>
            </a:r>
            <a:r>
              <a:rPr lang="en-US"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m</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的最小体力消耗值，每次可以往上、下、左、右</a:t>
            </a:r>
            <a:r>
              <a:rPr lang="en-US" altLang="zh-CN" smtClean="0">
                <a:solidFill>
                  <a:srgbClr val="0000FF"/>
                </a:solidFill>
                <a:latin typeface="Times New Roman" pitchFamily="18" charset="0"/>
                <a:ea typeface="楷体" pitchFamily="49" charset="-122"/>
                <a:cs typeface="Times New Roman" pitchFamily="18" charset="0"/>
              </a:rPr>
              <a:t> </a:t>
            </a:r>
            <a:r>
              <a:rPr lang="zh-CN" altLang="zh-CN" smtClean="0">
                <a:solidFill>
                  <a:srgbClr val="0000FF"/>
                </a:solidFill>
                <a:latin typeface="Times New Roman" pitchFamily="18" charset="0"/>
                <a:ea typeface="楷体" pitchFamily="49" charset="-122"/>
                <a:cs typeface="Times New Roman" pitchFamily="18" charset="0"/>
              </a:rPr>
              <a:t>四个方向之一移动，</a:t>
            </a:r>
            <a:r>
              <a:rPr lang="zh-CN" altLang="zh-CN" smtClean="0">
                <a:solidFill>
                  <a:srgbClr val="FF00FF"/>
                </a:solidFill>
                <a:latin typeface="Times New Roman" pitchFamily="18" charset="0"/>
                <a:ea typeface="楷体" pitchFamily="49" charset="-122"/>
                <a:cs typeface="Times New Roman" pitchFamily="18" charset="0"/>
              </a:rPr>
              <a:t>一条路径耗费的体力值是路径上相邻格子之间高度差绝对值的最大值</a:t>
            </a:r>
            <a:r>
              <a:rPr lang="zh-CN" altLang="zh-CN" smtClean="0">
                <a:solidFill>
                  <a:srgbClr val="0000FF"/>
                </a:solidFill>
                <a:latin typeface="Times New Roman" pitchFamily="18" charset="0"/>
                <a:ea typeface="楷体" pitchFamily="49" charset="-122"/>
                <a:cs typeface="Times New Roman" pitchFamily="18" charset="0"/>
              </a:rPr>
              <a:t>。</a:t>
            </a:r>
            <a:endParaRPr lang="en-US" altLang="zh-CN" smtClean="0">
              <a:solidFill>
                <a:srgbClr val="0000FF"/>
              </a:solidFill>
              <a:latin typeface="Times New Roman" pitchFamily="18" charset="0"/>
              <a:ea typeface="楷体" pitchFamily="49" charset="-122"/>
              <a:cs typeface="Times New Roman" pitchFamily="18" charset="0"/>
            </a:endParaRPr>
          </a:p>
          <a:p>
            <a:pPr algn="l">
              <a:lnSpc>
                <a:spcPts val="3000"/>
              </a:lnSpc>
              <a:spcBef>
                <a:spcPts val="0"/>
              </a:spcBef>
            </a:pPr>
            <a:r>
              <a:rPr lang="en-US" altLang="zh-CN" smtClean="0">
                <a:solidFill>
                  <a:srgbClr val="0000FF"/>
                </a:solidFill>
                <a:latin typeface="Times New Roman" pitchFamily="18" charset="0"/>
                <a:ea typeface="楷体" pitchFamily="49" charset="-122"/>
                <a:cs typeface="Times New Roman" pitchFamily="18" charset="0"/>
              </a:rPr>
              <a:t>    </a:t>
            </a:r>
            <a:r>
              <a:rPr lang="zh-CN" altLang="zh-CN" smtClean="0">
                <a:solidFill>
                  <a:srgbClr val="0000FF"/>
                </a:solidFill>
                <a:latin typeface="Times New Roman" pitchFamily="18" charset="0"/>
                <a:ea typeface="楷体" pitchFamily="49" charset="-122"/>
                <a:cs typeface="Times New Roman" pitchFamily="18" charset="0"/>
              </a:rPr>
              <a:t>要求设计如下函数：</a:t>
            </a:r>
          </a:p>
          <a:p>
            <a:pPr lvl="1" algn="l">
              <a:lnSpc>
                <a:spcPts val="3000"/>
              </a:lnSpc>
              <a:spcBef>
                <a:spcPts val="0"/>
              </a:spcBef>
            </a:pPr>
            <a:r>
              <a:rPr lang="en-US" altLang="zh-CN" sz="2000" smtClean="0">
                <a:solidFill>
                  <a:srgbClr val="006600"/>
                </a:solidFill>
                <a:latin typeface="Times New Roman" pitchFamily="18" charset="0"/>
                <a:ea typeface="楷体" pitchFamily="49" charset="-122"/>
                <a:cs typeface="Times New Roman" pitchFamily="18" charset="0"/>
              </a:rPr>
              <a:t>class Solution {</a:t>
            </a:r>
            <a:endParaRPr lang="zh-CN" altLang="zh-CN" sz="2000" smtClean="0">
              <a:solidFill>
                <a:srgbClr val="006600"/>
              </a:solidFill>
              <a:latin typeface="Times New Roman" pitchFamily="18" charset="0"/>
              <a:ea typeface="楷体" pitchFamily="49" charset="-122"/>
              <a:cs typeface="Times New Roman" pitchFamily="18" charset="0"/>
            </a:endParaRPr>
          </a:p>
          <a:p>
            <a:pPr lvl="1" algn="l">
              <a:lnSpc>
                <a:spcPts val="3000"/>
              </a:lnSpc>
              <a:spcBef>
                <a:spcPts val="0"/>
              </a:spcBef>
            </a:pPr>
            <a:r>
              <a:rPr lang="en-US" altLang="zh-CN" sz="2000" smtClean="0">
                <a:solidFill>
                  <a:srgbClr val="006600"/>
                </a:solidFill>
                <a:latin typeface="Times New Roman" pitchFamily="18" charset="0"/>
                <a:ea typeface="楷体" pitchFamily="49" charset="-122"/>
                <a:cs typeface="Times New Roman" pitchFamily="18" charset="0"/>
              </a:rPr>
              <a:t>public:</a:t>
            </a:r>
            <a:endParaRPr lang="zh-CN" altLang="zh-CN" sz="2000" smtClean="0">
              <a:solidFill>
                <a:srgbClr val="006600"/>
              </a:solidFill>
              <a:latin typeface="Times New Roman" pitchFamily="18" charset="0"/>
              <a:ea typeface="楷体" pitchFamily="49" charset="-122"/>
              <a:cs typeface="Times New Roman" pitchFamily="18" charset="0"/>
            </a:endParaRPr>
          </a:p>
          <a:p>
            <a:pPr lvl="1" algn="l">
              <a:lnSpc>
                <a:spcPts val="3000"/>
              </a:lnSpc>
              <a:spcBef>
                <a:spcPts val="0"/>
              </a:spcBef>
            </a:pPr>
            <a:r>
              <a:rPr lang="en-US" altLang="zh-CN" sz="2000" smtClean="0">
                <a:solidFill>
                  <a:srgbClr val="006600"/>
                </a:solidFill>
                <a:latin typeface="Times New Roman" pitchFamily="18" charset="0"/>
                <a:ea typeface="楷体" pitchFamily="49" charset="-122"/>
                <a:cs typeface="Times New Roman" pitchFamily="18" charset="0"/>
              </a:rPr>
              <a:t>	int minimumEffortPath(vector&lt;vector&lt;int&gt;&gt;&amp; heights) {    }</a:t>
            </a:r>
            <a:endParaRPr lang="zh-CN" altLang="zh-CN" sz="2000" smtClean="0">
              <a:solidFill>
                <a:srgbClr val="006600"/>
              </a:solidFill>
              <a:latin typeface="Times New Roman" pitchFamily="18" charset="0"/>
              <a:ea typeface="楷体" pitchFamily="49" charset="-122"/>
              <a:cs typeface="Times New Roman" pitchFamily="18" charset="0"/>
            </a:endParaRPr>
          </a:p>
          <a:p>
            <a:pPr lvl="1" algn="l">
              <a:lnSpc>
                <a:spcPts val="3000"/>
              </a:lnSpc>
              <a:spcBef>
                <a:spcPts val="0"/>
              </a:spcBef>
            </a:pPr>
            <a:r>
              <a:rPr lang="en-US" altLang="zh-CN" sz="2000" smtClean="0">
                <a:solidFill>
                  <a:srgbClr val="006600"/>
                </a:solidFill>
                <a:latin typeface="Times New Roman" pitchFamily="18" charset="0"/>
                <a:ea typeface="楷体" pitchFamily="49" charset="-122"/>
                <a:cs typeface="Times New Roman" pitchFamily="18" charset="0"/>
              </a:rPr>
              <a:t>}</a:t>
            </a:r>
            <a:endParaRPr lang="zh-CN" altLang="zh-CN" sz="2000">
              <a:solidFill>
                <a:srgbClr val="006600"/>
              </a:solidFill>
              <a:latin typeface="Times New Roman" pitchFamily="18" charset="0"/>
              <a:ea typeface="楷体"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46</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1000108"/>
            <a:ext cx="7715304" cy="1169551"/>
          </a:xfrm>
          <a:prstGeom prst="rect">
            <a:avLst/>
          </a:prstGeom>
          <a:noFill/>
        </p:spPr>
        <p:txBody>
          <a:bodyPr wrap="square" rtlCol="0">
            <a:spAutoFit/>
          </a:bodyPr>
          <a:lstStyle/>
          <a:p>
            <a:pPr algn="l">
              <a:lnSpc>
                <a:spcPts val="2800"/>
              </a:lnSpc>
              <a:spcBef>
                <a:spcPts val="0"/>
              </a:spcBef>
            </a:pPr>
            <a:r>
              <a:rPr lang="zh-CN" altLang="zh-CN" smtClean="0">
                <a:solidFill>
                  <a:srgbClr val="0000FF"/>
                </a:solidFill>
                <a:ea typeface="仿宋" pitchFamily="49" charset="-122"/>
                <a:cs typeface="Times New Roman" pitchFamily="18" charset="0"/>
              </a:rPr>
              <a:t>例如，</a:t>
            </a:r>
            <a:r>
              <a:rPr lang="en-US" altLang="zh-CN" smtClean="0">
                <a:solidFill>
                  <a:srgbClr val="0000FF"/>
                </a:solidFill>
                <a:ea typeface="仿宋" pitchFamily="49" charset="-122"/>
                <a:cs typeface="Times New Roman" pitchFamily="18" charset="0"/>
              </a:rPr>
              <a:t>heights=[[1</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2</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2]</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[3</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8</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2]</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[5</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3</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5]]</a:t>
            </a:r>
            <a:r>
              <a:rPr lang="zh-CN" altLang="zh-CN" smtClean="0">
                <a:solidFill>
                  <a:srgbClr val="0000FF"/>
                </a:solidFill>
                <a:ea typeface="仿宋" pitchFamily="49" charset="-122"/>
                <a:cs typeface="Times New Roman" pitchFamily="18" charset="0"/>
              </a:rPr>
              <a:t>，最优行走路径如</a:t>
            </a:r>
            <a:r>
              <a:rPr lang="zh-CN" altLang="en-US" smtClean="0">
                <a:solidFill>
                  <a:srgbClr val="0000FF"/>
                </a:solidFill>
                <a:ea typeface="仿宋" pitchFamily="49" charset="-122"/>
                <a:cs typeface="Times New Roman" pitchFamily="18" charset="0"/>
              </a:rPr>
              <a:t>下</a:t>
            </a:r>
            <a:r>
              <a:rPr lang="zh-CN" altLang="zh-CN" smtClean="0">
                <a:solidFill>
                  <a:srgbClr val="0000FF"/>
                </a:solidFill>
                <a:ea typeface="仿宋" pitchFamily="49" charset="-122"/>
                <a:cs typeface="Times New Roman" pitchFamily="18" charset="0"/>
              </a:rPr>
              <a:t>，该路径的高度是</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3</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5</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3</a:t>
            </a:r>
            <a:r>
              <a:rPr lang="zh-CN" altLang="zh-CN" smtClean="0">
                <a:solidFill>
                  <a:srgbClr val="0000FF"/>
                </a:solidFill>
                <a:ea typeface="仿宋" pitchFamily="49" charset="-122"/>
                <a:cs typeface="Times New Roman" pitchFamily="18" charset="0"/>
              </a:rPr>
              <a:t>，</a:t>
            </a:r>
            <a:r>
              <a:rPr lang="en-US" altLang="zh-CN" smtClean="0">
                <a:solidFill>
                  <a:srgbClr val="0000FF"/>
                </a:solidFill>
                <a:ea typeface="仿宋" pitchFamily="49" charset="-122"/>
                <a:cs typeface="Times New Roman" pitchFamily="18" charset="0"/>
              </a:rPr>
              <a:t>5]</a:t>
            </a:r>
            <a:r>
              <a:rPr lang="zh-CN" altLang="zh-CN" smtClean="0">
                <a:solidFill>
                  <a:srgbClr val="0000FF"/>
                </a:solidFill>
                <a:ea typeface="仿宋" pitchFamily="49" charset="-122"/>
                <a:cs typeface="Times New Roman" pitchFamily="18" charset="0"/>
              </a:rPr>
              <a:t>，连续格子的差值绝对值最大为</a:t>
            </a:r>
            <a:r>
              <a:rPr lang="en-US" altLang="zh-CN" smtClean="0">
                <a:solidFill>
                  <a:srgbClr val="0000FF"/>
                </a:solidFill>
                <a:ea typeface="仿宋" pitchFamily="49" charset="-122"/>
                <a:cs typeface="Times New Roman" pitchFamily="18" charset="0"/>
              </a:rPr>
              <a:t>2</a:t>
            </a:r>
            <a:r>
              <a:rPr lang="zh-CN" altLang="zh-CN" smtClean="0">
                <a:solidFill>
                  <a:srgbClr val="0000FF"/>
                </a:solidFill>
                <a:ea typeface="仿宋" pitchFamily="49" charset="-122"/>
                <a:cs typeface="Times New Roman" pitchFamily="18" charset="0"/>
              </a:rPr>
              <a:t>，所以结果为</a:t>
            </a:r>
            <a:r>
              <a:rPr lang="en-US" altLang="zh-CN" smtClean="0">
                <a:solidFill>
                  <a:srgbClr val="0000FF"/>
                </a:solidFill>
                <a:ea typeface="仿宋" pitchFamily="49" charset="-122"/>
                <a:cs typeface="Times New Roman" pitchFamily="18" charset="0"/>
              </a:rPr>
              <a:t>2</a:t>
            </a:r>
            <a:r>
              <a:rPr lang="zh-CN" altLang="zh-CN" smtClean="0">
                <a:solidFill>
                  <a:srgbClr val="0000FF"/>
                </a:solidFill>
                <a:ea typeface="仿宋" pitchFamily="49" charset="-122"/>
                <a:cs typeface="Times New Roman" pitchFamily="18" charset="0"/>
              </a:rPr>
              <a:t>。</a:t>
            </a:r>
            <a:endParaRPr lang="zh-CN" altLang="en-US" smtClean="0">
              <a:solidFill>
                <a:srgbClr val="0000FF"/>
              </a:solidFill>
              <a:ea typeface="仿宋" pitchFamily="49" charset="-122"/>
              <a:cs typeface="Times New Roman" pitchFamily="18" charset="0"/>
            </a:endParaRPr>
          </a:p>
        </p:txBody>
      </p:sp>
      <p:sp>
        <p:nvSpPr>
          <p:cNvPr id="308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1" name="组合 20"/>
          <p:cNvGrpSpPr/>
          <p:nvPr/>
        </p:nvGrpSpPr>
        <p:grpSpPr>
          <a:xfrm>
            <a:off x="2571736" y="2571744"/>
            <a:ext cx="1785950" cy="1835560"/>
            <a:chOff x="2571736" y="2571744"/>
            <a:chExt cx="1785950" cy="1835560"/>
          </a:xfrm>
        </p:grpSpPr>
        <p:sp>
          <p:nvSpPr>
            <p:cNvPr id="3086" name="Rectangle 14"/>
            <p:cNvSpPr>
              <a:spLocks noChangeArrowheads="1"/>
            </p:cNvSpPr>
            <p:nvPr/>
          </p:nvSpPr>
          <p:spPr bwMode="auto">
            <a:xfrm>
              <a:off x="2575992" y="257174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3085" name="Rectangle 13"/>
            <p:cNvSpPr>
              <a:spLocks noChangeArrowheads="1"/>
            </p:cNvSpPr>
            <p:nvPr/>
          </p:nvSpPr>
          <p:spPr bwMode="auto">
            <a:xfrm>
              <a:off x="3305125" y="257174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3084" name="Rectangle 12"/>
            <p:cNvSpPr>
              <a:spLocks noChangeArrowheads="1"/>
            </p:cNvSpPr>
            <p:nvPr/>
          </p:nvSpPr>
          <p:spPr bwMode="auto">
            <a:xfrm>
              <a:off x="3964749" y="257174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3083" name="Rectangle 11"/>
            <p:cNvSpPr>
              <a:spLocks noChangeArrowheads="1"/>
            </p:cNvSpPr>
            <p:nvPr/>
          </p:nvSpPr>
          <p:spPr bwMode="auto">
            <a:xfrm>
              <a:off x="2571736" y="330795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3082" name="Rectangle 10"/>
            <p:cNvSpPr>
              <a:spLocks noChangeArrowheads="1"/>
            </p:cNvSpPr>
            <p:nvPr/>
          </p:nvSpPr>
          <p:spPr bwMode="auto">
            <a:xfrm>
              <a:off x="3300869" y="330795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8</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3081" name="Rectangle 9"/>
            <p:cNvSpPr>
              <a:spLocks noChangeArrowheads="1"/>
            </p:cNvSpPr>
            <p:nvPr/>
          </p:nvSpPr>
          <p:spPr bwMode="auto">
            <a:xfrm>
              <a:off x="3960493" y="330795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3080" name="Rectangle 8"/>
            <p:cNvSpPr>
              <a:spLocks noChangeArrowheads="1"/>
            </p:cNvSpPr>
            <p:nvPr/>
          </p:nvSpPr>
          <p:spPr bwMode="auto">
            <a:xfrm>
              <a:off x="2580247" y="400586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5</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3079" name="Rectangle 7"/>
            <p:cNvSpPr>
              <a:spLocks noChangeArrowheads="1"/>
            </p:cNvSpPr>
            <p:nvPr/>
          </p:nvSpPr>
          <p:spPr bwMode="auto">
            <a:xfrm>
              <a:off x="3309380" y="400586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3078" name="Rectangle 6"/>
            <p:cNvSpPr>
              <a:spLocks noChangeArrowheads="1"/>
            </p:cNvSpPr>
            <p:nvPr/>
          </p:nvSpPr>
          <p:spPr bwMode="auto">
            <a:xfrm>
              <a:off x="3969004" y="400586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5</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3077" name="AutoShape 5"/>
            <p:cNvSpPr>
              <a:spLocks noChangeShapeType="1"/>
            </p:cNvSpPr>
            <p:nvPr/>
          </p:nvSpPr>
          <p:spPr bwMode="auto">
            <a:xfrm>
              <a:off x="2747399" y="2893667"/>
              <a:ext cx="1419" cy="401440"/>
            </a:xfrm>
            <a:prstGeom prst="straightConnector1">
              <a:avLst/>
            </a:pr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mn-lt"/>
              </a:endParaRPr>
            </a:p>
          </p:txBody>
        </p:sp>
        <p:sp>
          <p:nvSpPr>
            <p:cNvPr id="3076" name="AutoShape 4"/>
            <p:cNvSpPr>
              <a:spLocks noChangeShapeType="1"/>
            </p:cNvSpPr>
            <p:nvPr/>
          </p:nvSpPr>
          <p:spPr bwMode="auto">
            <a:xfrm>
              <a:off x="2753310" y="3606944"/>
              <a:ext cx="1419" cy="401440"/>
            </a:xfrm>
            <a:prstGeom prst="straightConnector1">
              <a:avLst/>
            </a:pr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mn-lt"/>
              </a:endParaRPr>
            </a:p>
          </p:txBody>
        </p:sp>
        <p:sp>
          <p:nvSpPr>
            <p:cNvPr id="3075" name="AutoShape 3"/>
            <p:cNvSpPr>
              <a:spLocks noChangeShapeType="1"/>
            </p:cNvSpPr>
            <p:nvPr/>
          </p:nvSpPr>
          <p:spPr bwMode="auto">
            <a:xfrm>
              <a:off x="2943395" y="4161901"/>
              <a:ext cx="401449" cy="1419"/>
            </a:xfrm>
            <a:prstGeom prst="straightConnector1">
              <a:avLst/>
            </a:pr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mn-lt"/>
              </a:endParaRPr>
            </a:p>
          </p:txBody>
        </p:sp>
        <p:sp>
          <p:nvSpPr>
            <p:cNvPr id="3074" name="AutoShape 2"/>
            <p:cNvSpPr>
              <a:spLocks noChangeShapeType="1"/>
            </p:cNvSpPr>
            <p:nvPr/>
          </p:nvSpPr>
          <p:spPr bwMode="auto">
            <a:xfrm>
              <a:off x="3664017" y="4161901"/>
              <a:ext cx="401449" cy="1419"/>
            </a:xfrm>
            <a:prstGeom prst="straightConnector1">
              <a:avLst/>
            </a:pr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mn-lt"/>
              </a:endParaRPr>
            </a:p>
          </p:txBody>
        </p:sp>
      </p:grpSp>
      <p:sp>
        <p:nvSpPr>
          <p:cNvPr id="20" name="灯片编号占位符 19"/>
          <p:cNvSpPr>
            <a:spLocks noGrp="1"/>
          </p:cNvSpPr>
          <p:nvPr>
            <p:ph type="sldNum" sz="quarter" idx="12"/>
          </p:nvPr>
        </p:nvSpPr>
        <p:spPr/>
        <p:txBody>
          <a:bodyPr/>
          <a:lstStyle/>
          <a:p>
            <a:fld id="{7AF016A1-9F15-429F-9EFD-84004B73C732}" type="slidenum">
              <a:rPr lang="en-US" altLang="zh-CN" smtClean="0"/>
              <a:pPr/>
              <a:t>47</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928662" y="820734"/>
            <a:ext cx="7929618" cy="275302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spcBef>
                <a:spcPts val="1200"/>
              </a:spcBef>
              <a:buBlip>
                <a:blip r:embed="rId2"/>
              </a:buBlip>
            </a:pPr>
            <a:r>
              <a:rPr lang="zh-CN" altLang="zh-CN" smtClean="0">
                <a:solidFill>
                  <a:srgbClr val="0000FF"/>
                </a:solidFill>
                <a:latin typeface="Times New Roman" pitchFamily="18" charset="0"/>
                <a:ea typeface="楷体" pitchFamily="49" charset="-122"/>
                <a:cs typeface="Times New Roman" pitchFamily="18" charset="0"/>
              </a:rPr>
              <a:t>本问题不同于常规的路径问题</a:t>
            </a:r>
            <a:r>
              <a:rPr lang="zh-CN" altLang="en-US" smtClean="0">
                <a:solidFill>
                  <a:srgbClr val="0000FF"/>
                </a:solidFill>
                <a:latin typeface="Times New Roman" pitchFamily="18" charset="0"/>
                <a:ea typeface="楷体" pitchFamily="49" charset="-122"/>
                <a:cs typeface="Times New Roman" pitchFamily="18" charset="0"/>
              </a:rPr>
              <a:t>。</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1200"/>
              </a:spcBef>
              <a:buBlip>
                <a:blip r:embed="rId2"/>
              </a:buBlip>
            </a:pPr>
            <a:r>
              <a:rPr lang="zh-CN" altLang="zh-CN" smtClean="0">
                <a:solidFill>
                  <a:srgbClr val="0000FF"/>
                </a:solidFill>
                <a:latin typeface="Times New Roman" pitchFamily="18" charset="0"/>
                <a:ea typeface="楷体" pitchFamily="49" charset="-122"/>
                <a:cs typeface="Times New Roman" pitchFamily="18" charset="0"/>
              </a:rPr>
              <a:t>假设地图中每个位置用一个顶点表示，一条边</a:t>
            </a:r>
            <a:r>
              <a:rPr lang="en-US"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x</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y</a:t>
            </a:r>
            <a:r>
              <a:rPr lang="en-US" altLang="zh-CN"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(nx</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ny)</a:t>
            </a:r>
            <a:r>
              <a:rPr lang="zh-CN" altLang="zh-CN" smtClean="0">
                <a:solidFill>
                  <a:srgbClr val="0000FF"/>
                </a:solidFill>
                <a:latin typeface="Times New Roman" pitchFamily="18" charset="0"/>
                <a:ea typeface="楷体" pitchFamily="49" charset="-122"/>
                <a:cs typeface="Times New Roman" pitchFamily="18" charset="0"/>
              </a:rPr>
              <a:t>，其权值为</a:t>
            </a:r>
            <a:r>
              <a:rPr lang="en-US" altLang="zh-CN" smtClean="0">
                <a:solidFill>
                  <a:srgbClr val="0000FF"/>
                </a:solidFill>
                <a:latin typeface="Times New Roman" pitchFamily="18" charset="0"/>
                <a:ea typeface="楷体" pitchFamily="49" charset="-122"/>
                <a:cs typeface="Times New Roman" pitchFamily="18" charset="0"/>
              </a:rPr>
              <a:t>abs(heights[nx][ny]-heights[x][y])</a:t>
            </a:r>
            <a:r>
              <a:rPr lang="zh-CN" altLang="zh-CN" smtClean="0">
                <a:solidFill>
                  <a:srgbClr val="0000FF"/>
                </a:solidFill>
                <a:latin typeface="Times New Roman" pitchFamily="18" charset="0"/>
                <a:ea typeface="楷体" pitchFamily="49" charset="-122"/>
                <a:cs typeface="Times New Roman" pitchFamily="18" charset="0"/>
              </a:rPr>
              <a:t>，这里的路径长度不是路径中所有边的权值和，而是最大的权值</a:t>
            </a:r>
            <a:r>
              <a:rPr lang="zh-CN" altLang="en-US" smtClean="0">
                <a:solidFill>
                  <a:srgbClr val="0000FF"/>
                </a:solidFill>
                <a:latin typeface="Times New Roman" pitchFamily="18" charset="0"/>
                <a:ea typeface="楷体" pitchFamily="49" charset="-122"/>
                <a:cs typeface="Times New Roman" pitchFamily="18" charset="0"/>
              </a:rPr>
              <a:t>。</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1200"/>
              </a:spcBef>
              <a:buBlip>
                <a:blip r:embed="rId2"/>
              </a:buBlip>
            </a:pPr>
            <a:r>
              <a:rPr lang="zh-CN" altLang="zh-CN" smtClean="0">
                <a:solidFill>
                  <a:srgbClr val="0000FF"/>
                </a:solidFill>
                <a:latin typeface="Times New Roman" pitchFamily="18" charset="0"/>
                <a:ea typeface="楷体" pitchFamily="49" charset="-122"/>
                <a:cs typeface="Times New Roman" pitchFamily="18" charset="0"/>
              </a:rPr>
              <a:t>现在要求顶点</a:t>
            </a:r>
            <a:r>
              <a:rPr lang="en-US" altLang="zh-CN"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到顶点</a:t>
            </a:r>
            <a:r>
              <a:rPr lang="en-US"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m</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的最小路径长度。</a:t>
            </a:r>
            <a:endParaRPr lang="zh-CN" altLang="en-US" smtClean="0">
              <a:solidFill>
                <a:srgbClr val="0000FF"/>
              </a:solidFill>
              <a:latin typeface="Times New Roman" pitchFamily="18" charset="0"/>
              <a:ea typeface="楷体" pitchFamily="49" charset="-122"/>
              <a:cs typeface="Times New Roman" pitchFamily="18" charset="0"/>
            </a:endParaRPr>
          </a:p>
        </p:txBody>
      </p:sp>
      <p:sp>
        <p:nvSpPr>
          <p:cNvPr id="5" name="TextBox 4"/>
          <p:cNvSpPr txBox="1"/>
          <p:nvPr/>
        </p:nvSpPr>
        <p:spPr>
          <a:xfrm>
            <a:off x="214282" y="1320800"/>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b="0" smtClean="0">
                <a:solidFill>
                  <a:srgbClr val="FF0000"/>
                </a:solidFill>
                <a:latin typeface="微软雅黑" pitchFamily="34" charset="-122"/>
                <a:ea typeface="微软雅黑" pitchFamily="34" charset="-122"/>
                <a:cs typeface="Consolas" pitchFamily="49" charset="0"/>
              </a:rPr>
              <a:t>解</a:t>
            </a:r>
            <a:endParaRPr lang="zh-CN" altLang="en-US"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grpSp>
        <p:nvGrpSpPr>
          <p:cNvPr id="6" name="组合 5"/>
          <p:cNvGrpSpPr/>
          <p:nvPr/>
        </p:nvGrpSpPr>
        <p:grpSpPr>
          <a:xfrm>
            <a:off x="2928926" y="3714752"/>
            <a:ext cx="1785950" cy="1835560"/>
            <a:chOff x="2571736" y="2571744"/>
            <a:chExt cx="1785950" cy="1835560"/>
          </a:xfrm>
        </p:grpSpPr>
        <p:sp>
          <p:nvSpPr>
            <p:cNvPr id="8" name="Rectangle 14"/>
            <p:cNvSpPr>
              <a:spLocks noChangeArrowheads="1"/>
            </p:cNvSpPr>
            <p:nvPr/>
          </p:nvSpPr>
          <p:spPr bwMode="auto">
            <a:xfrm>
              <a:off x="2575992" y="257174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9" name="Rectangle 13"/>
            <p:cNvSpPr>
              <a:spLocks noChangeArrowheads="1"/>
            </p:cNvSpPr>
            <p:nvPr/>
          </p:nvSpPr>
          <p:spPr bwMode="auto">
            <a:xfrm>
              <a:off x="3305125" y="257174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10" name="Rectangle 12"/>
            <p:cNvSpPr>
              <a:spLocks noChangeArrowheads="1"/>
            </p:cNvSpPr>
            <p:nvPr/>
          </p:nvSpPr>
          <p:spPr bwMode="auto">
            <a:xfrm>
              <a:off x="3964749" y="257174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11" name="Rectangle 11"/>
            <p:cNvSpPr>
              <a:spLocks noChangeArrowheads="1"/>
            </p:cNvSpPr>
            <p:nvPr/>
          </p:nvSpPr>
          <p:spPr bwMode="auto">
            <a:xfrm>
              <a:off x="2571736" y="330795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12" name="Rectangle 10"/>
            <p:cNvSpPr>
              <a:spLocks noChangeArrowheads="1"/>
            </p:cNvSpPr>
            <p:nvPr/>
          </p:nvSpPr>
          <p:spPr bwMode="auto">
            <a:xfrm>
              <a:off x="3300869" y="330795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8</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13" name="Rectangle 9"/>
            <p:cNvSpPr>
              <a:spLocks noChangeArrowheads="1"/>
            </p:cNvSpPr>
            <p:nvPr/>
          </p:nvSpPr>
          <p:spPr bwMode="auto">
            <a:xfrm>
              <a:off x="3960493" y="330795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14" name="Rectangle 8"/>
            <p:cNvSpPr>
              <a:spLocks noChangeArrowheads="1"/>
            </p:cNvSpPr>
            <p:nvPr/>
          </p:nvSpPr>
          <p:spPr bwMode="auto">
            <a:xfrm>
              <a:off x="2580247" y="400586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5</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15" name="Rectangle 7"/>
            <p:cNvSpPr>
              <a:spLocks noChangeArrowheads="1"/>
            </p:cNvSpPr>
            <p:nvPr/>
          </p:nvSpPr>
          <p:spPr bwMode="auto">
            <a:xfrm>
              <a:off x="3309380" y="400586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16" name="Rectangle 6"/>
            <p:cNvSpPr>
              <a:spLocks noChangeArrowheads="1"/>
            </p:cNvSpPr>
            <p:nvPr/>
          </p:nvSpPr>
          <p:spPr bwMode="auto">
            <a:xfrm>
              <a:off x="3969004" y="4005864"/>
              <a:ext cx="388682" cy="4014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mn-lt"/>
                  <a:ea typeface="宋体" pitchFamily="2" charset="-122"/>
                  <a:cs typeface="Times New Roman" pitchFamily="18" charset="0"/>
                </a:rPr>
                <a:t>5</a:t>
              </a:r>
              <a:endParaRPr kumimoji="0" lang="en-US" altLang="zh-CN" sz="1800" b="0" i="0" u="none" strike="noStrike" cap="none" normalizeH="0" baseline="0" smtClean="0">
                <a:ln>
                  <a:noFill/>
                </a:ln>
                <a:solidFill>
                  <a:srgbClr val="0000FF"/>
                </a:solidFill>
                <a:effectLst/>
                <a:latin typeface="+mn-lt"/>
                <a:ea typeface="宋体" pitchFamily="2" charset="-122"/>
                <a:cs typeface="宋体" pitchFamily="2" charset="-122"/>
              </a:endParaRPr>
            </a:p>
          </p:txBody>
        </p:sp>
        <p:sp>
          <p:nvSpPr>
            <p:cNvPr id="17" name="AutoShape 5"/>
            <p:cNvSpPr>
              <a:spLocks noChangeShapeType="1"/>
            </p:cNvSpPr>
            <p:nvPr/>
          </p:nvSpPr>
          <p:spPr bwMode="auto">
            <a:xfrm>
              <a:off x="2747399" y="2893667"/>
              <a:ext cx="1419" cy="401440"/>
            </a:xfrm>
            <a:prstGeom prst="straightConnector1">
              <a:avLst/>
            </a:pr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mn-lt"/>
              </a:endParaRPr>
            </a:p>
          </p:txBody>
        </p:sp>
        <p:sp>
          <p:nvSpPr>
            <p:cNvPr id="18" name="AutoShape 4"/>
            <p:cNvSpPr>
              <a:spLocks noChangeShapeType="1"/>
            </p:cNvSpPr>
            <p:nvPr/>
          </p:nvSpPr>
          <p:spPr bwMode="auto">
            <a:xfrm>
              <a:off x="2753310" y="3606944"/>
              <a:ext cx="1419" cy="401440"/>
            </a:xfrm>
            <a:prstGeom prst="straightConnector1">
              <a:avLst/>
            </a:pr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mn-lt"/>
              </a:endParaRPr>
            </a:p>
          </p:txBody>
        </p:sp>
        <p:sp>
          <p:nvSpPr>
            <p:cNvPr id="19" name="AutoShape 3"/>
            <p:cNvSpPr>
              <a:spLocks noChangeShapeType="1"/>
            </p:cNvSpPr>
            <p:nvPr/>
          </p:nvSpPr>
          <p:spPr bwMode="auto">
            <a:xfrm>
              <a:off x="2943395" y="4161901"/>
              <a:ext cx="401449" cy="1419"/>
            </a:xfrm>
            <a:prstGeom prst="straightConnector1">
              <a:avLst/>
            </a:pr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mn-lt"/>
              </a:endParaRPr>
            </a:p>
          </p:txBody>
        </p:sp>
        <p:sp>
          <p:nvSpPr>
            <p:cNvPr id="20" name="AutoShape 2"/>
            <p:cNvSpPr>
              <a:spLocks noChangeShapeType="1"/>
            </p:cNvSpPr>
            <p:nvPr/>
          </p:nvSpPr>
          <p:spPr bwMode="auto">
            <a:xfrm>
              <a:off x="3664017" y="4161901"/>
              <a:ext cx="401449" cy="1419"/>
            </a:xfrm>
            <a:prstGeom prst="straightConnector1">
              <a:avLst/>
            </a:pr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mn-lt"/>
              </a:endParaRPr>
            </a:p>
          </p:txBody>
        </p:sp>
      </p:grpSp>
      <p:sp>
        <p:nvSpPr>
          <p:cNvPr id="21" name="灯片编号占位符 20"/>
          <p:cNvSpPr>
            <a:spLocks noGrp="1"/>
          </p:cNvSpPr>
          <p:nvPr>
            <p:ph type="sldNum" sz="quarter" idx="12"/>
          </p:nvPr>
        </p:nvSpPr>
        <p:spPr/>
        <p:txBody>
          <a:bodyPr/>
          <a:lstStyle/>
          <a:p>
            <a:fld id="{7AF016A1-9F15-429F-9EFD-84004B73C732}" type="slidenum">
              <a:rPr lang="en-US" altLang="zh-CN" smtClean="0"/>
              <a:pPr/>
              <a:t>48</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142852"/>
            <a:ext cx="8643998" cy="414650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#define INF 0x3f3f3f3f</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#define MAXN 110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dx[]={0,0,1,-1};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水平方向偏移量</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dy[]={1,-1,0,0};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垂直方向偏移量</a:t>
            </a:r>
          </a:p>
          <a:p>
            <a:pPr algn="l" defTabSz="360000">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QNode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优先队列结点类型</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x,y;</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length;</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bool </a:t>
            </a:r>
            <a:r>
              <a:rPr lang="en-US" altLang="zh-CN" sz="2000" smtClean="0">
                <a:solidFill>
                  <a:srgbClr val="FF0000"/>
                </a:solidFill>
                <a:latin typeface="Times New Roman" pitchFamily="18" charset="0"/>
                <a:ea typeface="仿宋" pitchFamily="49" charset="-122"/>
                <a:cs typeface="Times New Roman" pitchFamily="18" charset="0"/>
              </a:rPr>
              <a:t>operator&lt;</a:t>
            </a:r>
            <a:r>
              <a:rPr lang="en-US" altLang="zh-CN" sz="2000" smtClean="0">
                <a:solidFill>
                  <a:srgbClr val="0000FF"/>
                </a:solidFill>
                <a:latin typeface="Times New Roman" pitchFamily="18" charset="0"/>
                <a:ea typeface="仿宋" pitchFamily="49" charset="-122"/>
                <a:cs typeface="Times New Roman" pitchFamily="18" charset="0"/>
              </a:rPr>
              <a:t>(const QNode&amp; b) const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length&gt;b.length;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按路径长度越小越优先出队</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49</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626" name="Rectangle 6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285720" y="500042"/>
            <a:ext cx="4714908"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smtClean="0">
                <a:ea typeface="微软雅黑" pitchFamily="34" charset="-122"/>
              </a:rPr>
              <a:t>6.3.2    </a:t>
            </a:r>
            <a:r>
              <a:rPr lang="zh-CN" altLang="zh-CN" sz="2800" smtClean="0">
                <a:ea typeface="微软雅黑" pitchFamily="34" charset="-122"/>
              </a:rPr>
              <a:t>图的单源最短路径</a:t>
            </a:r>
            <a:endParaRPr lang="zh-CN" altLang="zh-CN" sz="2800"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6" name="TextBox 5"/>
          <p:cNvSpPr txBox="1"/>
          <p:nvPr/>
        </p:nvSpPr>
        <p:spPr>
          <a:xfrm>
            <a:off x="642910" y="1357298"/>
            <a:ext cx="8072494" cy="208617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zh-CN" altLang="en-US" smtClean="0">
                <a:solidFill>
                  <a:srgbClr val="FF0000"/>
                </a:solidFill>
                <a:latin typeface="微软雅黑" pitchFamily="34" charset="-122"/>
                <a:ea typeface="微软雅黑" pitchFamily="34" charset="-122"/>
                <a:cs typeface="Times New Roman" pitchFamily="18" charset="0"/>
              </a:rPr>
              <a:t>问题描述：</a:t>
            </a:r>
            <a:r>
              <a:rPr lang="zh-CN" altLang="zh-CN" smtClean="0">
                <a:solidFill>
                  <a:srgbClr val="0000FF"/>
                </a:solidFill>
                <a:latin typeface="Times New Roman" pitchFamily="18" charset="0"/>
                <a:ea typeface="楷体" pitchFamily="49" charset="-122"/>
                <a:cs typeface="Times New Roman" pitchFamily="18" charset="0"/>
              </a:rPr>
              <a:t>给定一个带权有向图</a:t>
            </a:r>
            <a:r>
              <a:rPr lang="en-US" altLang="zh-CN" smtClean="0">
                <a:solidFill>
                  <a:srgbClr val="0000FF"/>
                </a:solidFill>
                <a:latin typeface="Times New Roman" pitchFamily="18" charset="0"/>
                <a:ea typeface="楷体" pitchFamily="49" charset="-122"/>
                <a:cs typeface="Times New Roman" pitchFamily="18" charset="0"/>
              </a:rPr>
              <a:t>G=</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V</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E</a:t>
            </a:r>
            <a:r>
              <a:rPr lang="zh-CN" altLang="zh-CN" smtClean="0">
                <a:solidFill>
                  <a:srgbClr val="0000FF"/>
                </a:solidFill>
                <a:latin typeface="Times New Roman" pitchFamily="18" charset="0"/>
                <a:ea typeface="楷体" pitchFamily="49" charset="-122"/>
                <a:cs typeface="Times New Roman" pitchFamily="18" charset="0"/>
              </a:rPr>
              <a:t>），其中每条边的权是一个正整数。</a:t>
            </a:r>
            <a:endParaRPr lang="en-US" altLang="zh-CN" smtClean="0">
              <a:solidFill>
                <a:srgbClr val="0000FF"/>
              </a:solidFill>
              <a:latin typeface="Times New Roman" pitchFamily="18" charset="0"/>
              <a:ea typeface="楷体" pitchFamily="49" charset="-122"/>
              <a:cs typeface="Times New Roman" pitchFamily="18" charset="0"/>
            </a:endParaRPr>
          </a:p>
          <a:p>
            <a:pPr algn="l">
              <a:lnSpc>
                <a:spcPts val="2800"/>
              </a:lnSpc>
              <a:spcBef>
                <a:spcPts val="0"/>
              </a:spcBef>
            </a:pPr>
            <a:r>
              <a:rPr lang="en-US" altLang="zh-CN" smtClean="0">
                <a:solidFill>
                  <a:srgbClr val="0000FF"/>
                </a:solidFill>
                <a:latin typeface="Times New Roman" pitchFamily="18" charset="0"/>
                <a:ea typeface="楷体" pitchFamily="49" charset="-122"/>
                <a:cs typeface="Times New Roman" pitchFamily="18" charset="0"/>
              </a:rPr>
              <a:t>     </a:t>
            </a:r>
            <a:r>
              <a:rPr lang="zh-CN" altLang="zh-CN" smtClean="0">
                <a:solidFill>
                  <a:srgbClr val="0000FF"/>
                </a:solidFill>
                <a:latin typeface="Times New Roman" pitchFamily="18" charset="0"/>
                <a:ea typeface="楷体" pitchFamily="49" charset="-122"/>
                <a:cs typeface="Times New Roman" pitchFamily="18" charset="0"/>
              </a:rPr>
              <a:t>另外给定</a:t>
            </a:r>
            <a:r>
              <a:rPr lang="en-US" altLang="zh-CN" smtClean="0">
                <a:solidFill>
                  <a:srgbClr val="0000FF"/>
                </a:solidFill>
                <a:latin typeface="Times New Roman" pitchFamily="18" charset="0"/>
                <a:ea typeface="楷体" pitchFamily="49" charset="-122"/>
                <a:cs typeface="Times New Roman" pitchFamily="18" charset="0"/>
              </a:rPr>
              <a:t>V</a:t>
            </a:r>
            <a:r>
              <a:rPr lang="zh-CN" altLang="zh-CN" smtClean="0">
                <a:solidFill>
                  <a:srgbClr val="0000FF"/>
                </a:solidFill>
                <a:latin typeface="Times New Roman" pitchFamily="18" charset="0"/>
                <a:ea typeface="楷体" pitchFamily="49" charset="-122"/>
                <a:cs typeface="Times New Roman" pitchFamily="18" charset="0"/>
              </a:rPr>
              <a:t>中的一个顶点</a:t>
            </a:r>
            <a:r>
              <a:rPr lang="en-US" altLang="zh-CN" smtClean="0">
                <a:solidFill>
                  <a:srgbClr val="0000FF"/>
                </a:solidFill>
                <a:latin typeface="Times New Roman" pitchFamily="18" charset="0"/>
                <a:ea typeface="楷体" pitchFamily="49" charset="-122"/>
                <a:cs typeface="Times New Roman" pitchFamily="18" charset="0"/>
              </a:rPr>
              <a:t>s</a:t>
            </a:r>
            <a:r>
              <a:rPr lang="zh-CN" altLang="zh-CN" smtClean="0">
                <a:solidFill>
                  <a:srgbClr val="0000FF"/>
                </a:solidFill>
                <a:latin typeface="Times New Roman" pitchFamily="18" charset="0"/>
                <a:ea typeface="楷体" pitchFamily="49" charset="-122"/>
                <a:cs typeface="Times New Roman" pitchFamily="18" charset="0"/>
              </a:rPr>
              <a:t>，称为源点。计算从源点到其他所有其他各顶点的最短路径及其长度。这里的路径长度是指路上各边权之和</a:t>
            </a:r>
            <a:r>
              <a:rPr lang="zh-CN" altLang="en-US" smtClean="0">
                <a:solidFill>
                  <a:srgbClr val="0000FF"/>
                </a:solidFill>
                <a:latin typeface="Times New Roman" pitchFamily="18" charset="0"/>
                <a:ea typeface="楷体" pitchFamily="49" charset="-122"/>
                <a:cs typeface="Times New Roman" pitchFamily="18" charset="0"/>
              </a:rPr>
              <a:t>。</a:t>
            </a:r>
          </a:p>
        </p:txBody>
      </p:sp>
      <p:sp>
        <p:nvSpPr>
          <p:cNvPr id="12904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1" name="组合 6"/>
          <p:cNvGrpSpPr/>
          <p:nvPr/>
        </p:nvGrpSpPr>
        <p:grpSpPr>
          <a:xfrm>
            <a:off x="2000232" y="3697446"/>
            <a:ext cx="3143272" cy="2303322"/>
            <a:chOff x="1937927" y="3357562"/>
            <a:chExt cx="2696379" cy="2017570"/>
          </a:xfrm>
        </p:grpSpPr>
        <p:sp>
          <p:nvSpPr>
            <p:cNvPr id="34" name="Rectangle 23"/>
            <p:cNvSpPr>
              <a:spLocks noChangeArrowheads="1"/>
            </p:cNvSpPr>
            <p:nvPr/>
          </p:nvSpPr>
          <p:spPr bwMode="auto">
            <a:xfrm>
              <a:off x="3843200" y="3357562"/>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35" name="Rectangle 22"/>
            <p:cNvSpPr>
              <a:spLocks noChangeArrowheads="1"/>
            </p:cNvSpPr>
            <p:nvPr/>
          </p:nvSpPr>
          <p:spPr bwMode="auto">
            <a:xfrm>
              <a:off x="3984214" y="4732190"/>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36" name="Rectangle 21"/>
            <p:cNvSpPr>
              <a:spLocks noChangeArrowheads="1"/>
            </p:cNvSpPr>
            <p:nvPr/>
          </p:nvSpPr>
          <p:spPr bwMode="auto">
            <a:xfrm>
              <a:off x="3936809" y="3773179"/>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37" name="Rectangle 20"/>
            <p:cNvSpPr>
              <a:spLocks noChangeArrowheads="1"/>
            </p:cNvSpPr>
            <p:nvPr/>
          </p:nvSpPr>
          <p:spPr bwMode="auto">
            <a:xfrm>
              <a:off x="3707354" y="4067765"/>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38" name="Rectangle 19"/>
            <p:cNvSpPr>
              <a:spLocks noChangeArrowheads="1"/>
            </p:cNvSpPr>
            <p:nvPr/>
          </p:nvSpPr>
          <p:spPr bwMode="auto">
            <a:xfrm>
              <a:off x="2383137" y="3679551"/>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39" name="Rectangle 18"/>
            <p:cNvSpPr>
              <a:spLocks noChangeArrowheads="1"/>
            </p:cNvSpPr>
            <p:nvPr/>
          </p:nvSpPr>
          <p:spPr bwMode="auto">
            <a:xfrm>
              <a:off x="2622866" y="4067765"/>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0" name="Rectangle 17"/>
            <p:cNvSpPr>
              <a:spLocks noChangeArrowheads="1"/>
            </p:cNvSpPr>
            <p:nvPr/>
          </p:nvSpPr>
          <p:spPr bwMode="auto">
            <a:xfrm>
              <a:off x="2298661" y="4779110"/>
              <a:ext cx="433795"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1" name="Oval 16"/>
            <p:cNvSpPr>
              <a:spLocks noChangeArrowheads="1"/>
            </p:cNvSpPr>
            <p:nvPr/>
          </p:nvSpPr>
          <p:spPr bwMode="auto">
            <a:xfrm>
              <a:off x="1937927" y="4143124"/>
              <a:ext cx="365301" cy="4110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2" name="Oval 15"/>
            <p:cNvSpPr>
              <a:spLocks noChangeArrowheads="1"/>
            </p:cNvSpPr>
            <p:nvPr/>
          </p:nvSpPr>
          <p:spPr bwMode="auto">
            <a:xfrm>
              <a:off x="3173101" y="3431779"/>
              <a:ext cx="364160" cy="4110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3" name="Oval 14"/>
            <p:cNvSpPr>
              <a:spLocks noChangeArrowheads="1"/>
            </p:cNvSpPr>
            <p:nvPr/>
          </p:nvSpPr>
          <p:spPr bwMode="auto">
            <a:xfrm>
              <a:off x="3183375" y="4143124"/>
              <a:ext cx="365301" cy="40990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4" name="Oval 13"/>
            <p:cNvSpPr>
              <a:spLocks noChangeArrowheads="1"/>
            </p:cNvSpPr>
            <p:nvPr/>
          </p:nvSpPr>
          <p:spPr bwMode="auto">
            <a:xfrm>
              <a:off x="3183375" y="4965224"/>
              <a:ext cx="364160" cy="40990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5" name="Oval 12"/>
            <p:cNvSpPr>
              <a:spLocks noChangeArrowheads="1"/>
            </p:cNvSpPr>
            <p:nvPr/>
          </p:nvSpPr>
          <p:spPr bwMode="auto">
            <a:xfrm>
              <a:off x="4267863" y="4143124"/>
              <a:ext cx="366443" cy="4110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6" name="Oval 11"/>
            <p:cNvSpPr>
              <a:spLocks noChangeArrowheads="1"/>
            </p:cNvSpPr>
            <p:nvPr/>
          </p:nvSpPr>
          <p:spPr bwMode="auto">
            <a:xfrm>
              <a:off x="4267863" y="3430638"/>
              <a:ext cx="365301" cy="4121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7" name="AutoShape 10"/>
            <p:cNvSpPr>
              <a:spLocks noChangeShapeType="1"/>
            </p:cNvSpPr>
            <p:nvPr/>
          </p:nvSpPr>
          <p:spPr bwMode="auto">
            <a:xfrm flipV="1">
              <a:off x="2249574" y="3637304"/>
              <a:ext cx="923527" cy="566336"/>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48" name="AutoShape 9"/>
            <p:cNvSpPr>
              <a:spLocks noChangeShapeType="1"/>
            </p:cNvSpPr>
            <p:nvPr/>
          </p:nvSpPr>
          <p:spPr bwMode="auto">
            <a:xfrm>
              <a:off x="2249574" y="4493659"/>
              <a:ext cx="933801" cy="67709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49" name="AutoShape 8"/>
            <p:cNvSpPr>
              <a:spLocks noChangeShapeType="1"/>
            </p:cNvSpPr>
            <p:nvPr/>
          </p:nvSpPr>
          <p:spPr bwMode="auto">
            <a:xfrm>
              <a:off x="2303228" y="4348649"/>
              <a:ext cx="880147"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0" name="AutoShape 7"/>
            <p:cNvSpPr>
              <a:spLocks noChangeShapeType="1"/>
            </p:cNvSpPr>
            <p:nvPr/>
          </p:nvSpPr>
          <p:spPr bwMode="auto">
            <a:xfrm>
              <a:off x="3366026" y="4553032"/>
              <a:ext cx="1142" cy="41219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1" name="AutoShape 6"/>
            <p:cNvSpPr>
              <a:spLocks noChangeShapeType="1"/>
            </p:cNvSpPr>
            <p:nvPr/>
          </p:nvSpPr>
          <p:spPr bwMode="auto">
            <a:xfrm flipV="1">
              <a:off x="3547535" y="4493659"/>
              <a:ext cx="773982" cy="677091"/>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2" name="AutoShape 5"/>
            <p:cNvSpPr>
              <a:spLocks noChangeShapeType="1"/>
            </p:cNvSpPr>
            <p:nvPr/>
          </p:nvSpPr>
          <p:spPr bwMode="auto">
            <a:xfrm>
              <a:off x="3548676" y="4348649"/>
              <a:ext cx="719187"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3" name="AutoShape 4"/>
            <p:cNvSpPr>
              <a:spLocks noChangeShapeType="1"/>
            </p:cNvSpPr>
            <p:nvPr/>
          </p:nvSpPr>
          <p:spPr bwMode="auto">
            <a:xfrm>
              <a:off x="3483607" y="3782314"/>
              <a:ext cx="837909" cy="421326"/>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4" name="AutoShape 3"/>
            <p:cNvSpPr>
              <a:spLocks noChangeShapeType="1"/>
            </p:cNvSpPr>
            <p:nvPr/>
          </p:nvSpPr>
          <p:spPr bwMode="auto">
            <a:xfrm flipH="1">
              <a:off x="3537261" y="3637304"/>
              <a:ext cx="730602"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5" name="Rectangle 2"/>
            <p:cNvSpPr>
              <a:spLocks noChangeArrowheads="1"/>
            </p:cNvSpPr>
            <p:nvPr/>
          </p:nvSpPr>
          <p:spPr bwMode="auto">
            <a:xfrm>
              <a:off x="3439086" y="4650086"/>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60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sp>
        <p:nvSpPr>
          <p:cNvPr id="32" name="灯片编号占位符 31"/>
          <p:cNvSpPr>
            <a:spLocks noGrp="1"/>
          </p:cNvSpPr>
          <p:nvPr>
            <p:ph type="sldNum" sz="quarter" idx="12"/>
          </p:nvPr>
        </p:nvSpPr>
        <p:spPr/>
        <p:txBody>
          <a:bodyPr/>
          <a:lstStyle/>
          <a:p>
            <a:fld id="{7AF016A1-9F15-429F-9EFD-84004B73C732}" type="slidenum">
              <a:rPr lang="en-US" altLang="zh-CN" smtClean="0"/>
              <a:pPr/>
              <a:t>5</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142852"/>
            <a:ext cx="8358246" cy="47836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class Solution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public:</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a:t>
            </a:r>
            <a:r>
              <a:rPr lang="en-US" altLang="zh-CN" sz="2000" smtClean="0">
                <a:solidFill>
                  <a:srgbClr val="FF0000"/>
                </a:solidFill>
                <a:latin typeface="Times New Roman" pitchFamily="18" charset="0"/>
                <a:ea typeface="仿宋" pitchFamily="49" charset="-122"/>
                <a:cs typeface="Times New Roman" pitchFamily="18" charset="0"/>
              </a:rPr>
              <a:t>minimumEffortPath</a:t>
            </a:r>
            <a:r>
              <a:rPr lang="en-US" altLang="zh-CN" sz="2000" smtClean="0">
                <a:solidFill>
                  <a:srgbClr val="0000FF"/>
                </a:solidFill>
                <a:latin typeface="Times New Roman" pitchFamily="18" charset="0"/>
                <a:ea typeface="仿宋" pitchFamily="49" charset="-122"/>
                <a:cs typeface="Times New Roman" pitchFamily="18" charset="0"/>
              </a:rPr>
              <a:t>(vector&lt;vector&lt;int&gt;&gt;&amp; heights)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int m=heights.size();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n=heights[0].size();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dist[MAXN][MAXN];</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memset(dist,0x3f,sizeof(dist));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QNode e,e1;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priority_queue&lt;QNode&gt; pqu;</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定义一个优先队列</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e1.x=0; e1.y=0;									</a:t>
            </a:r>
            <a:r>
              <a:rPr lang="en-US" altLang="zh-CN" sz="2000" smtClean="0">
                <a:solidFill>
                  <a:srgbClr val="00B0F0"/>
                </a:solidFill>
                <a:latin typeface="Times New Roman" pitchFamily="18" charset="0"/>
                <a:ea typeface="仿宋" pitchFamily="49" charset="-122"/>
                <a:cs typeface="Times New Roman" pitchFamily="18" charset="0"/>
              </a:rPr>
              <a:t>//(0,0)</a:t>
            </a:r>
            <a:r>
              <a:rPr lang="zh-CN" altLang="zh-CN" sz="2000" smtClean="0">
                <a:solidFill>
                  <a:srgbClr val="00B0F0"/>
                </a:solidFill>
                <a:latin typeface="Times New Roman" pitchFamily="18" charset="0"/>
                <a:ea typeface="仿宋" pitchFamily="49" charset="-122"/>
                <a:cs typeface="Times New Roman" pitchFamily="18" charset="0"/>
              </a:rPr>
              <a:t>进队</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e1.length=0;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pqu.push(e1);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dist[0][0]=0;</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50</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142852"/>
            <a:ext cx="8643998" cy="622399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while(!pqu.empty())</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e=pqu.top(); pqu.pop();</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x=e.x, y=e.y;  int length=e.length;</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a:t>
            </a:r>
            <a:r>
              <a:rPr lang="en-US" altLang="zh-CN" sz="2000" smtClean="0">
                <a:solidFill>
                  <a:srgbClr val="FF00FF"/>
                </a:solidFill>
                <a:latin typeface="Times New Roman" pitchFamily="18" charset="0"/>
                <a:ea typeface="仿宋" pitchFamily="49" charset="-122"/>
                <a:cs typeface="Times New Roman" pitchFamily="18" charset="0"/>
              </a:rPr>
              <a:t>x==m-1 &amp;&amp; y==n-1</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找到终点返回</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return e.length;</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for(int di=0;di&lt;4;di++)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int nx=x+dx[di]; int ny=y+dy[di];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a:t>
            </a:r>
            <a:r>
              <a:rPr lang="en-US" altLang="zh-CN" sz="2000" smtClean="0">
                <a:solidFill>
                  <a:srgbClr val="FF00FF"/>
                </a:solidFill>
                <a:latin typeface="Times New Roman" pitchFamily="18" charset="0"/>
                <a:ea typeface="仿宋" pitchFamily="49" charset="-122"/>
                <a:cs typeface="Times New Roman" pitchFamily="18" charset="0"/>
              </a:rPr>
              <a:t>nx&lt;0 || nx&gt;=m || ny&lt;0 || ny&gt;=n</a:t>
            </a:r>
            <a:r>
              <a:rPr lang="en-US" altLang="zh-CN" sz="2000" smtClean="0">
                <a:solidFill>
                  <a:srgbClr val="0000FF"/>
                </a:solidFill>
                <a:latin typeface="Times New Roman" pitchFamily="18" charset="0"/>
                <a:ea typeface="仿宋" pitchFamily="49" charset="-122"/>
                <a:cs typeface="Times New Roman" pitchFamily="18" charset="0"/>
              </a:rPr>
              <a:t>)  continue;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int curlen=max(length,abs(heights[nx][ny]-heights[x][y]));</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a:t>
            </a:r>
            <a:r>
              <a:rPr lang="en-US" altLang="zh-CN" sz="2000" smtClean="0">
                <a:solidFill>
                  <a:srgbClr val="FF00FF"/>
                </a:solidFill>
                <a:latin typeface="Times New Roman" pitchFamily="18" charset="0"/>
                <a:ea typeface="仿宋" pitchFamily="49" charset="-122"/>
                <a:cs typeface="Times New Roman" pitchFamily="18" charset="0"/>
              </a:rPr>
              <a:t>curlen&lt;dist[nx][ny]</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剪支：当前路径长度更短</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dist[nx][ny]=curlen;</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e1.x=nx; e1.y=ny; e1.length=curlen;</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pqu.push(e1);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51</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626" name="Rectangle 6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13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285720" y="500042"/>
            <a:ext cx="3500462"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smtClean="0">
                <a:ea typeface="微软雅黑" pitchFamily="34" charset="-122"/>
              </a:rPr>
              <a:t>6.4.4   0/1</a:t>
            </a:r>
            <a:r>
              <a:rPr lang="zh-CN" altLang="en-US" sz="2800" smtClean="0">
                <a:ea typeface="微软雅黑" pitchFamily="34" charset="-122"/>
              </a:rPr>
              <a:t>背包</a:t>
            </a:r>
            <a:r>
              <a:rPr lang="zh-CN" altLang="zh-CN" sz="2800" smtClean="0">
                <a:ea typeface="微软雅黑" pitchFamily="34" charset="-122"/>
              </a:rPr>
              <a:t>问题</a:t>
            </a:r>
            <a:endParaRPr lang="zh-CN" altLang="zh-CN" sz="2800"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8" name="TextBox 7"/>
          <p:cNvSpPr txBox="1"/>
          <p:nvPr/>
        </p:nvSpPr>
        <p:spPr>
          <a:xfrm>
            <a:off x="357158" y="1428736"/>
            <a:ext cx="8501122" cy="224006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spcBef>
                <a:spcPts val="12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有</a:t>
            </a:r>
            <a:r>
              <a:rPr lang="pt-BR"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个编号为</a:t>
            </a:r>
            <a:r>
              <a:rPr lang="pt-BR" altLang="zh-CN"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n</a:t>
            </a:r>
            <a:r>
              <a:rPr lang="pt-BR"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的物品，重量为</a:t>
            </a:r>
            <a:r>
              <a:rPr lang="pt-BR" altLang="zh-CN" i="1" smtClean="0">
                <a:solidFill>
                  <a:srgbClr val="0000FF"/>
                </a:solidFill>
                <a:latin typeface="Times New Roman" pitchFamily="18" charset="0"/>
                <a:ea typeface="楷体" pitchFamily="49" charset="-122"/>
                <a:cs typeface="Times New Roman" pitchFamily="18" charset="0"/>
              </a:rPr>
              <a:t>w</a:t>
            </a:r>
            <a:r>
              <a:rPr lang="pt-BR"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w</a:t>
            </a:r>
            <a:r>
              <a:rPr lang="pt-BR" altLang="zh-CN" baseline="-25000"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w</a:t>
            </a:r>
            <a:r>
              <a:rPr lang="pt-BR" altLang="zh-CN" baseline="-25000"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w</a:t>
            </a:r>
            <a:r>
              <a:rPr lang="pt-BR" altLang="zh-CN" i="1" baseline="-25000" smtClean="0">
                <a:solidFill>
                  <a:srgbClr val="0000FF"/>
                </a:solidFill>
                <a:latin typeface="Times New Roman" pitchFamily="18" charset="0"/>
                <a:ea typeface="楷体" pitchFamily="49" charset="-122"/>
                <a:cs typeface="Times New Roman" pitchFamily="18" charset="0"/>
              </a:rPr>
              <a:t>n</a:t>
            </a:r>
            <a:r>
              <a:rPr lang="pt-BR" altLang="zh-CN" baseline="-25000" smtClean="0">
                <a:solidFill>
                  <a:srgbClr val="0000FF"/>
                </a:solidFill>
                <a:latin typeface="Times New Roman" pitchFamily="18" charset="0"/>
                <a:ea typeface="楷体" pitchFamily="49" charset="-122"/>
                <a:cs typeface="Times New Roman" pitchFamily="18" charset="0"/>
              </a:rPr>
              <a:t>-1</a:t>
            </a:r>
            <a:r>
              <a:rPr lang="pt-BR" altLang="zh-CN"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，价值为</a:t>
            </a:r>
            <a:r>
              <a:rPr lang="pt-BR" altLang="zh-CN" i="1" smtClean="0">
                <a:solidFill>
                  <a:srgbClr val="0000FF"/>
                </a:solidFill>
                <a:latin typeface="Times New Roman" pitchFamily="18" charset="0"/>
                <a:ea typeface="楷体" pitchFamily="49" charset="-122"/>
                <a:cs typeface="Times New Roman" pitchFamily="18" charset="0"/>
              </a:rPr>
              <a:t>v</a:t>
            </a:r>
            <a:r>
              <a:rPr lang="pt-BR"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v</a:t>
            </a:r>
            <a:r>
              <a:rPr lang="pt-BR" altLang="zh-CN" baseline="-25000"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v</a:t>
            </a:r>
            <a:r>
              <a:rPr lang="pt-BR" altLang="zh-CN" baseline="-25000"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a:t>
            </a:r>
            <a:r>
              <a:rPr lang="pt-BR" altLang="zh-CN" i="1" smtClean="0">
                <a:solidFill>
                  <a:srgbClr val="0000FF"/>
                </a:solidFill>
                <a:latin typeface="Times New Roman" pitchFamily="18" charset="0"/>
                <a:ea typeface="楷体" pitchFamily="49" charset="-122"/>
                <a:cs typeface="Times New Roman" pitchFamily="18" charset="0"/>
              </a:rPr>
              <a:t>v</a:t>
            </a:r>
            <a:r>
              <a:rPr lang="pt-BR" altLang="zh-CN" i="1" baseline="-25000" smtClean="0">
                <a:solidFill>
                  <a:srgbClr val="0000FF"/>
                </a:solidFill>
                <a:latin typeface="Times New Roman" pitchFamily="18" charset="0"/>
                <a:ea typeface="楷体" pitchFamily="49" charset="-122"/>
                <a:cs typeface="Times New Roman" pitchFamily="18" charset="0"/>
              </a:rPr>
              <a:t>n</a:t>
            </a:r>
            <a:r>
              <a:rPr lang="pt-BR" altLang="zh-CN" baseline="-25000" smtClean="0">
                <a:solidFill>
                  <a:srgbClr val="0000FF"/>
                </a:solidFill>
                <a:latin typeface="Times New Roman" pitchFamily="18" charset="0"/>
                <a:ea typeface="楷体" pitchFamily="49" charset="-122"/>
                <a:cs typeface="Times New Roman" pitchFamily="18" charset="0"/>
              </a:rPr>
              <a:t>-1</a:t>
            </a:r>
            <a:r>
              <a:rPr lang="pt-BR" altLang="zh-CN"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，给定一个容量为</a:t>
            </a:r>
            <a:r>
              <a:rPr lang="pt-BR" altLang="zh-CN" smtClean="0">
                <a:solidFill>
                  <a:srgbClr val="0000FF"/>
                </a:solidFill>
                <a:latin typeface="Times New Roman" pitchFamily="18" charset="0"/>
                <a:ea typeface="楷体" pitchFamily="49" charset="-122"/>
                <a:cs typeface="Times New Roman" pitchFamily="18" charset="0"/>
              </a:rPr>
              <a:t>W</a:t>
            </a:r>
            <a:r>
              <a:rPr lang="zh-CN" altLang="zh-CN" smtClean="0">
                <a:solidFill>
                  <a:srgbClr val="0000FF"/>
                </a:solidFill>
                <a:latin typeface="Times New Roman" pitchFamily="18" charset="0"/>
                <a:ea typeface="楷体" pitchFamily="49" charset="-122"/>
                <a:cs typeface="Times New Roman" pitchFamily="18" charset="0"/>
              </a:rPr>
              <a:t>的背包。</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12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从这些物品中选取全部或者部分物品装入该背包中，每个物品要么选中要么不选中，即物品不能被分割，找到选中物品不仅能够放到背包中而且价值最大的方案。</a:t>
            </a:r>
          </a:p>
        </p:txBody>
      </p:sp>
      <p:sp>
        <p:nvSpPr>
          <p:cNvPr id="9" name="TextBox 8"/>
          <p:cNvSpPr txBox="1"/>
          <p:nvPr/>
        </p:nvSpPr>
        <p:spPr>
          <a:xfrm>
            <a:off x="6286512" y="4714884"/>
            <a:ext cx="857256" cy="400110"/>
          </a:xfrm>
          <a:prstGeom prst="rect">
            <a:avLst/>
          </a:prstGeom>
          <a:noFill/>
        </p:spPr>
        <p:txBody>
          <a:bodyPr wrap="square" rtlCol="0">
            <a:spAutoFit/>
          </a:bodyPr>
          <a:lstStyle/>
          <a:p>
            <a:pPr algn="l">
              <a:lnSpc>
                <a:spcPct val="100000"/>
              </a:lnSpc>
              <a:spcBef>
                <a:spcPts val="0"/>
              </a:spcBef>
            </a:pPr>
            <a:r>
              <a:rPr lang="pt-BR" altLang="zh-CN" sz="2000" b="0" smtClean="0">
                <a:solidFill>
                  <a:srgbClr val="0000FF"/>
                </a:solidFill>
              </a:rPr>
              <a:t>W=6</a:t>
            </a:r>
            <a:endParaRPr lang="zh-CN" altLang="en-US" sz="2000" b="0" smtClean="0">
              <a:solidFill>
                <a:srgbClr val="0000FF"/>
              </a:solidFill>
              <a:latin typeface="Consolas" pitchFamily="49" charset="0"/>
              <a:ea typeface="楷体" pitchFamily="49" charset="-122"/>
              <a:cs typeface="Consolas" pitchFamily="49" charset="0"/>
            </a:endParaRPr>
          </a:p>
        </p:txBody>
      </p:sp>
      <p:graphicFrame>
        <p:nvGraphicFramePr>
          <p:cNvPr id="10" name="表格 9"/>
          <p:cNvGraphicFramePr>
            <a:graphicFrameLocks noGrp="1"/>
          </p:cNvGraphicFramePr>
          <p:nvPr/>
        </p:nvGraphicFramePr>
        <p:xfrm>
          <a:off x="2285984" y="4143380"/>
          <a:ext cx="3786214" cy="1969063"/>
        </p:xfrm>
        <a:graphic>
          <a:graphicData uri="http://schemas.openxmlformats.org/drawingml/2006/table">
            <a:tbl>
              <a:tblPr>
                <a:tableStyleId>{35758FB7-9AC5-4552-8A53-C91805E547FA}</a:tableStyleId>
              </a:tblPr>
              <a:tblGrid>
                <a:gridCol w="1215867"/>
                <a:gridCol w="1244244"/>
                <a:gridCol w="1326103"/>
              </a:tblGrid>
              <a:tr h="445063">
                <a:tc>
                  <a:txBody>
                    <a:bodyPr/>
                    <a:lstStyle/>
                    <a:p>
                      <a:pPr algn="ctr">
                        <a:lnSpc>
                          <a:spcPts val="3000"/>
                        </a:lnSpc>
                        <a:spcAft>
                          <a:spcPts val="0"/>
                        </a:spcAft>
                      </a:pPr>
                      <a:r>
                        <a:rPr lang="zh-CN" sz="2000" b="1" kern="100">
                          <a:solidFill>
                            <a:srgbClr val="FF0000"/>
                          </a:solidFill>
                          <a:latin typeface="Times New Roman" pitchFamily="18" charset="0"/>
                          <a:ea typeface="仿宋" pitchFamily="49" charset="-122"/>
                          <a:cs typeface="Times New Roman" pitchFamily="18" charset="0"/>
                        </a:rPr>
                        <a:t>物品编号</a:t>
                      </a:r>
                    </a:p>
                  </a:txBody>
                  <a:tcPr marL="68580" marR="68580" marT="0" marB="0">
                    <a:solidFill>
                      <a:schemeClr val="accent6">
                        <a:lumMod val="20000"/>
                        <a:lumOff val="80000"/>
                      </a:schemeClr>
                    </a:solidFill>
                  </a:tcPr>
                </a:tc>
                <a:tc>
                  <a:txBody>
                    <a:bodyPr/>
                    <a:lstStyle/>
                    <a:p>
                      <a:pPr algn="ctr">
                        <a:lnSpc>
                          <a:spcPts val="3000"/>
                        </a:lnSpc>
                        <a:spcAft>
                          <a:spcPts val="0"/>
                        </a:spcAft>
                      </a:pPr>
                      <a:r>
                        <a:rPr lang="zh-CN" sz="2000" b="1" kern="100">
                          <a:solidFill>
                            <a:srgbClr val="FF0000"/>
                          </a:solidFill>
                          <a:latin typeface="Times New Roman" pitchFamily="18" charset="0"/>
                          <a:ea typeface="仿宋" pitchFamily="49" charset="-122"/>
                          <a:cs typeface="Times New Roman" pitchFamily="18" charset="0"/>
                        </a:rPr>
                        <a:t>重</a:t>
                      </a:r>
                      <a:r>
                        <a:rPr lang="zh-CN" sz="2000" b="1" kern="100" smtClean="0">
                          <a:solidFill>
                            <a:srgbClr val="FF0000"/>
                          </a:solidFill>
                          <a:latin typeface="Times New Roman" pitchFamily="18" charset="0"/>
                          <a:ea typeface="仿宋" pitchFamily="49" charset="-122"/>
                          <a:cs typeface="Times New Roman" pitchFamily="18" charset="0"/>
                        </a:rPr>
                        <a:t>量</a:t>
                      </a:r>
                      <a:r>
                        <a:rPr lang="en-US" altLang="zh-CN" sz="2000" b="1" kern="100" smtClean="0">
                          <a:solidFill>
                            <a:srgbClr val="FF0000"/>
                          </a:solidFill>
                          <a:latin typeface="Times New Roman" pitchFamily="18" charset="0"/>
                          <a:ea typeface="仿宋" pitchFamily="49" charset="-122"/>
                          <a:cs typeface="Times New Roman" pitchFamily="18" charset="0"/>
                        </a:rPr>
                        <a:t>w</a:t>
                      </a:r>
                      <a:endParaRPr lang="zh-CN" sz="2000" b="1" kern="100">
                        <a:solidFill>
                          <a:srgbClr val="FF0000"/>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zh-CN" sz="2000" b="1" kern="100">
                          <a:solidFill>
                            <a:srgbClr val="FF0000"/>
                          </a:solidFill>
                          <a:latin typeface="Times New Roman" pitchFamily="18" charset="0"/>
                          <a:ea typeface="仿宋" pitchFamily="49" charset="-122"/>
                          <a:cs typeface="Times New Roman" pitchFamily="18" charset="0"/>
                        </a:rPr>
                        <a:t>价</a:t>
                      </a:r>
                      <a:r>
                        <a:rPr lang="zh-CN" sz="2000" b="1" kern="100" smtClean="0">
                          <a:solidFill>
                            <a:srgbClr val="FF0000"/>
                          </a:solidFill>
                          <a:latin typeface="Times New Roman" pitchFamily="18" charset="0"/>
                          <a:ea typeface="仿宋" pitchFamily="49" charset="-122"/>
                          <a:cs typeface="Times New Roman" pitchFamily="18" charset="0"/>
                        </a:rPr>
                        <a:t>值</a:t>
                      </a:r>
                      <a:r>
                        <a:rPr lang="en-US" altLang="zh-CN" sz="2000" b="1" kern="100" smtClean="0">
                          <a:solidFill>
                            <a:srgbClr val="FF0000"/>
                          </a:solidFill>
                          <a:latin typeface="Times New Roman" pitchFamily="18" charset="0"/>
                          <a:ea typeface="仿宋" pitchFamily="49" charset="-122"/>
                          <a:cs typeface="Times New Roman" pitchFamily="18" charset="0"/>
                        </a:rPr>
                        <a:t>v</a:t>
                      </a:r>
                      <a:endParaRPr lang="zh-CN" sz="2000" b="1" kern="100">
                        <a:solidFill>
                          <a:srgbClr val="FF0000"/>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281643">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0</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5</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4</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281643">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1</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3</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4</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281643">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2</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2</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3</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281643">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3</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1</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3000"/>
                        </a:lnSpc>
                        <a:spcAft>
                          <a:spcPts val="0"/>
                        </a:spcAft>
                      </a:pPr>
                      <a:r>
                        <a:rPr lang="pt-BR" sz="2000" kern="100">
                          <a:solidFill>
                            <a:srgbClr val="0000FF"/>
                          </a:solidFill>
                          <a:latin typeface="Times New Roman" pitchFamily="18" charset="0"/>
                          <a:ea typeface="仿宋" pitchFamily="49" charset="-122"/>
                          <a:cs typeface="Times New Roman" pitchFamily="18" charset="0"/>
                        </a:rPr>
                        <a:t>1</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bl>
          </a:graphicData>
        </a:graphic>
      </p:graphicFrame>
      <p:sp>
        <p:nvSpPr>
          <p:cNvPr id="11" name="灯片编号占位符 10"/>
          <p:cNvSpPr>
            <a:spLocks noGrp="1"/>
          </p:cNvSpPr>
          <p:nvPr>
            <p:ph type="sldNum" sz="quarter" idx="12"/>
          </p:nvPr>
        </p:nvSpPr>
        <p:spPr/>
        <p:txBody>
          <a:bodyPr/>
          <a:lstStyle/>
          <a:p>
            <a:fld id="{7AF016A1-9F15-429F-9EFD-84004B73C732}" type="slidenum">
              <a:rPr lang="en-US" altLang="zh-CN" smtClean="0"/>
              <a:pPr/>
              <a:t>52</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071538" y="642918"/>
            <a:ext cx="7643866" cy="12464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mtClean="0">
                <a:solidFill>
                  <a:srgbClr val="0000FF"/>
                </a:solidFill>
                <a:latin typeface="Times New Roman" pitchFamily="18" charset="0"/>
                <a:ea typeface="楷体" pitchFamily="49" charset="-122"/>
                <a:cs typeface="Times New Roman" pitchFamily="18" charset="0"/>
              </a:rPr>
              <a:t>采用优先队列式分支限界法求解</a:t>
            </a:r>
            <a:r>
              <a:rPr lang="en-US" altLang="zh-CN" smtClean="0">
                <a:solidFill>
                  <a:srgbClr val="0000FF"/>
                </a:solidFill>
                <a:latin typeface="Times New Roman" pitchFamily="18" charset="0"/>
                <a:ea typeface="楷体" pitchFamily="49" charset="-122"/>
                <a:cs typeface="Times New Roman" pitchFamily="18" charset="0"/>
              </a:rPr>
              <a:t>0/1</a:t>
            </a:r>
            <a:r>
              <a:rPr lang="zh-CN" altLang="zh-CN" smtClean="0">
                <a:solidFill>
                  <a:srgbClr val="0000FF"/>
                </a:solidFill>
                <a:latin typeface="Times New Roman" pitchFamily="18" charset="0"/>
                <a:ea typeface="楷体" pitchFamily="49" charset="-122"/>
                <a:cs typeface="Times New Roman" pitchFamily="18" charset="0"/>
              </a:rPr>
              <a:t>背包问题时，按结点的限界函数值</a:t>
            </a:r>
            <a:r>
              <a:rPr lang="en-US" altLang="zh-CN" smtClean="0">
                <a:solidFill>
                  <a:srgbClr val="0000FF"/>
                </a:solidFill>
                <a:latin typeface="Times New Roman" pitchFamily="18" charset="0"/>
                <a:ea typeface="楷体" pitchFamily="49" charset="-122"/>
                <a:cs typeface="Times New Roman" pitchFamily="18" charset="0"/>
              </a:rPr>
              <a:t>ub</a:t>
            </a:r>
            <a:r>
              <a:rPr lang="zh-CN" altLang="zh-CN" smtClean="0">
                <a:solidFill>
                  <a:srgbClr val="0000FF"/>
                </a:solidFill>
                <a:latin typeface="Times New Roman" pitchFamily="18" charset="0"/>
                <a:ea typeface="楷体" pitchFamily="49" charset="-122"/>
                <a:cs typeface="Times New Roman" pitchFamily="18" charset="0"/>
              </a:rPr>
              <a:t>越大越优先出队，所以每个结点都有</a:t>
            </a:r>
            <a:r>
              <a:rPr lang="en-US" altLang="zh-CN" smtClean="0">
                <a:solidFill>
                  <a:srgbClr val="0000FF"/>
                </a:solidFill>
                <a:latin typeface="Times New Roman" pitchFamily="18" charset="0"/>
                <a:ea typeface="楷体" pitchFamily="49" charset="-122"/>
                <a:cs typeface="Times New Roman" pitchFamily="18" charset="0"/>
              </a:rPr>
              <a:t>ub</a:t>
            </a:r>
            <a:r>
              <a:rPr lang="zh-CN" altLang="zh-CN" smtClean="0">
                <a:solidFill>
                  <a:srgbClr val="0000FF"/>
                </a:solidFill>
                <a:latin typeface="Times New Roman" pitchFamily="18" charset="0"/>
                <a:ea typeface="楷体" pitchFamily="49" charset="-122"/>
                <a:cs typeface="Times New Roman" pitchFamily="18" charset="0"/>
              </a:rPr>
              <a:t>值。</a:t>
            </a:r>
            <a:endParaRPr lang="zh-CN" altLang="en-US" smtClean="0">
              <a:solidFill>
                <a:srgbClr val="0000FF"/>
              </a:solidFill>
              <a:latin typeface="Times New Roman" pitchFamily="18" charset="0"/>
              <a:ea typeface="楷体" pitchFamily="49" charset="-122"/>
              <a:cs typeface="Times New Roman" pitchFamily="18" charset="0"/>
            </a:endParaRPr>
          </a:p>
        </p:txBody>
      </p:sp>
      <p:sp>
        <p:nvSpPr>
          <p:cNvPr id="6350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TextBox 21"/>
          <p:cNvSpPr txBox="1"/>
          <p:nvPr/>
        </p:nvSpPr>
        <p:spPr>
          <a:xfrm>
            <a:off x="357158" y="928670"/>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b="0" smtClean="0">
                <a:solidFill>
                  <a:srgbClr val="FF0000"/>
                </a:solidFill>
                <a:latin typeface="微软雅黑" pitchFamily="34" charset="-122"/>
                <a:ea typeface="微软雅黑" pitchFamily="34" charset="-122"/>
                <a:cs typeface="Consolas" pitchFamily="49" charset="0"/>
              </a:rPr>
              <a:t>解</a:t>
            </a:r>
            <a:endParaRPr lang="zh-CN" altLang="en-US"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19" name="TextBox 18"/>
          <p:cNvSpPr txBox="1"/>
          <p:nvPr/>
        </p:nvSpPr>
        <p:spPr>
          <a:xfrm>
            <a:off x="785786" y="2071678"/>
            <a:ext cx="7786742" cy="38130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QNode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优先队列中结点类型</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当前层次</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物品序号</a:t>
            </a:r>
            <a:r>
              <a:rPr lang="en-US" altLang="zh-CN" sz="2000" smtClean="0">
                <a:solidFill>
                  <a:srgbClr val="00B0F0"/>
                </a:solidFill>
                <a:latin typeface="Times New Roman" pitchFamily="18" charset="0"/>
                <a:ea typeface="仿宋" pitchFamily="49" charset="-122"/>
                <a:cs typeface="Times New Roman" pitchFamily="18" charset="0"/>
              </a:rPr>
              <a:t>) </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cw;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当前总重量</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cv;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当前总价值</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vector&lt;int&gt; x;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当前解向量</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double ub;</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上界</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bool operator&lt;(const QNode&amp; b) const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重载</a:t>
            </a:r>
            <a:r>
              <a:rPr lang="en-US" altLang="zh-CN" sz="2000" smtClean="0">
                <a:solidFill>
                  <a:srgbClr val="00B0F0"/>
                </a:solidFill>
                <a:latin typeface="Times New Roman" pitchFamily="18" charset="0"/>
                <a:ea typeface="仿宋" pitchFamily="49" charset="-122"/>
                <a:cs typeface="Times New Roman" pitchFamily="18" charset="0"/>
              </a:rPr>
              <a:t>&lt;</a:t>
            </a:r>
            <a:r>
              <a:rPr lang="zh-CN" altLang="zh-CN" sz="2000" smtClean="0">
                <a:solidFill>
                  <a:srgbClr val="00B0F0"/>
                </a:solidFill>
                <a:latin typeface="Times New Roman" pitchFamily="18" charset="0"/>
                <a:ea typeface="仿宋" pitchFamily="49" charset="-122"/>
                <a:cs typeface="Times New Roman" pitchFamily="18" charset="0"/>
              </a:rPr>
              <a:t>关系函数</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ub&lt;b.ub;							</a:t>
            </a:r>
            <a:r>
              <a:rPr lang="en-US" altLang="zh-CN" sz="2000" smtClean="0">
                <a:solidFill>
                  <a:srgbClr val="00B0F0"/>
                </a:solidFill>
                <a:latin typeface="Times New Roman" pitchFamily="18" charset="0"/>
                <a:ea typeface="仿宋" pitchFamily="49" charset="-122"/>
                <a:cs typeface="Times New Roman" pitchFamily="18" charset="0"/>
              </a:rPr>
              <a:t>//ub</a:t>
            </a:r>
            <a:r>
              <a:rPr lang="zh-CN" altLang="zh-CN" sz="2000" smtClean="0">
                <a:solidFill>
                  <a:srgbClr val="00B0F0"/>
                </a:solidFill>
                <a:latin typeface="Times New Roman" pitchFamily="18" charset="0"/>
                <a:ea typeface="仿宋" pitchFamily="49" charset="-122"/>
                <a:cs typeface="Times New Roman" pitchFamily="18" charset="0"/>
              </a:rPr>
              <a:t>越大越优先出队</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53</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491" name="Rectangle 9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 name="TextBox 102"/>
          <p:cNvSpPr txBox="1"/>
          <p:nvPr/>
        </p:nvSpPr>
        <p:spPr>
          <a:xfrm>
            <a:off x="6715140" y="928670"/>
            <a:ext cx="857256" cy="400110"/>
          </a:xfrm>
          <a:prstGeom prst="rect">
            <a:avLst/>
          </a:prstGeom>
          <a:noFill/>
        </p:spPr>
        <p:txBody>
          <a:bodyPr wrap="square" rtlCol="0">
            <a:spAutoFit/>
          </a:bodyPr>
          <a:lstStyle/>
          <a:p>
            <a:pPr algn="l">
              <a:lnSpc>
                <a:spcPct val="100000"/>
              </a:lnSpc>
              <a:spcBef>
                <a:spcPts val="0"/>
              </a:spcBef>
            </a:pPr>
            <a:r>
              <a:rPr lang="pt-BR" altLang="zh-CN" sz="2000" b="0" smtClean="0">
                <a:solidFill>
                  <a:srgbClr val="0000FF"/>
                </a:solidFill>
                <a:latin typeface="Consolas" pitchFamily="49" charset="0"/>
                <a:cs typeface="Consolas" pitchFamily="49" charset="0"/>
              </a:rPr>
              <a:t>W=6</a:t>
            </a:r>
            <a:endParaRPr lang="zh-CN" altLang="en-US" sz="2000" b="0" smtClean="0">
              <a:solidFill>
                <a:srgbClr val="0000FF"/>
              </a:solidFill>
              <a:latin typeface="Consolas" pitchFamily="49" charset="0"/>
              <a:ea typeface="楷体" pitchFamily="49" charset="-122"/>
              <a:cs typeface="Consolas" pitchFamily="49" charset="0"/>
            </a:endParaRPr>
          </a:p>
        </p:txBody>
      </p:sp>
      <p:graphicFrame>
        <p:nvGraphicFramePr>
          <p:cNvPr id="105" name="表格 104"/>
          <p:cNvGraphicFramePr>
            <a:graphicFrameLocks noGrp="1"/>
          </p:cNvGraphicFramePr>
          <p:nvPr/>
        </p:nvGraphicFramePr>
        <p:xfrm>
          <a:off x="1000100" y="142852"/>
          <a:ext cx="5572165" cy="1778000"/>
        </p:xfrm>
        <a:graphic>
          <a:graphicData uri="http://schemas.openxmlformats.org/drawingml/2006/table">
            <a:tbl>
              <a:tblPr>
                <a:tableStyleId>{35758FB7-9AC5-4552-8A53-C91805E547FA}</a:tableStyleId>
              </a:tblPr>
              <a:tblGrid>
                <a:gridCol w="928694"/>
                <a:gridCol w="1511357"/>
                <a:gridCol w="1161930"/>
                <a:gridCol w="959101"/>
                <a:gridCol w="1011083"/>
              </a:tblGrid>
              <a:tr h="314327">
                <a:tc>
                  <a:txBody>
                    <a:bodyPr/>
                    <a:lstStyle/>
                    <a:p>
                      <a:pPr algn="ctr">
                        <a:lnSpc>
                          <a:spcPts val="2800"/>
                        </a:lnSpc>
                        <a:spcAft>
                          <a:spcPts val="0"/>
                        </a:spcAft>
                      </a:pPr>
                      <a:r>
                        <a:rPr lang="zh-CN" sz="1800" b="1" kern="100">
                          <a:solidFill>
                            <a:srgbClr val="FF0000"/>
                          </a:solidFill>
                          <a:latin typeface="Consolas" pitchFamily="49" charset="0"/>
                          <a:ea typeface="仿宋" pitchFamily="49" charset="-122"/>
                          <a:cs typeface="Consolas" pitchFamily="49" charset="0"/>
                        </a:rPr>
                        <a:t>序号</a:t>
                      </a:r>
                      <a:r>
                        <a:rPr lang="pt-BR" sz="1800" b="1" kern="100">
                          <a:solidFill>
                            <a:srgbClr val="FF0000"/>
                          </a:solidFill>
                          <a:latin typeface="Consolas" pitchFamily="49" charset="0"/>
                          <a:ea typeface="仿宋" pitchFamily="49" charset="-122"/>
                          <a:cs typeface="Consolas" pitchFamily="49" charset="0"/>
                        </a:rPr>
                        <a:t>i</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zh-CN" sz="1800" b="1" kern="100">
                          <a:solidFill>
                            <a:srgbClr val="FF0000"/>
                          </a:solidFill>
                          <a:latin typeface="Consolas" pitchFamily="49" charset="0"/>
                          <a:ea typeface="仿宋" pitchFamily="49" charset="-122"/>
                          <a:cs typeface="Consolas" pitchFamily="49" charset="0"/>
                        </a:rPr>
                        <a:t>物品编号</a:t>
                      </a:r>
                      <a:r>
                        <a:rPr lang="pt-BR" sz="1800" b="1" kern="100">
                          <a:solidFill>
                            <a:srgbClr val="FF0000"/>
                          </a:solidFill>
                          <a:latin typeface="Consolas" pitchFamily="49" charset="0"/>
                          <a:ea typeface="仿宋" pitchFamily="49" charset="-122"/>
                          <a:cs typeface="Consolas" pitchFamily="49" charset="0"/>
                        </a:rPr>
                        <a:t>no</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zh-CN" sz="1800" b="1" kern="100">
                          <a:solidFill>
                            <a:srgbClr val="FF0000"/>
                          </a:solidFill>
                          <a:latin typeface="Consolas" pitchFamily="49" charset="0"/>
                          <a:ea typeface="仿宋" pitchFamily="49" charset="-122"/>
                          <a:cs typeface="Consolas" pitchFamily="49" charset="0"/>
                        </a:rPr>
                        <a:t>重量</a:t>
                      </a:r>
                      <a:r>
                        <a:rPr lang="pt-BR" sz="1800" b="1" kern="100">
                          <a:solidFill>
                            <a:srgbClr val="FF0000"/>
                          </a:solidFill>
                          <a:latin typeface="Consolas" pitchFamily="49" charset="0"/>
                          <a:ea typeface="仿宋" pitchFamily="49" charset="-122"/>
                          <a:cs typeface="Consolas" pitchFamily="49" charset="0"/>
                        </a:rPr>
                        <a:t>w</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zh-CN" sz="1800" b="1" kern="100">
                          <a:solidFill>
                            <a:srgbClr val="FF0000"/>
                          </a:solidFill>
                          <a:latin typeface="Consolas" pitchFamily="49" charset="0"/>
                          <a:ea typeface="仿宋" pitchFamily="49" charset="-122"/>
                          <a:cs typeface="Consolas" pitchFamily="49" charset="0"/>
                        </a:rPr>
                        <a:t>价值</a:t>
                      </a:r>
                      <a:r>
                        <a:rPr lang="pt-BR" sz="1800" b="1" kern="100">
                          <a:solidFill>
                            <a:srgbClr val="FF0000"/>
                          </a:solidFill>
                          <a:latin typeface="Consolas" pitchFamily="49" charset="0"/>
                          <a:ea typeface="仿宋" pitchFamily="49" charset="-122"/>
                          <a:cs typeface="Consolas" pitchFamily="49" charset="0"/>
                        </a:rPr>
                        <a:t>v</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b="1" kern="100">
                          <a:solidFill>
                            <a:srgbClr val="FF0000"/>
                          </a:solidFill>
                          <a:latin typeface="Consolas" pitchFamily="49" charset="0"/>
                          <a:ea typeface="仿宋" pitchFamily="49" charset="-122"/>
                          <a:cs typeface="Consolas" pitchFamily="49" charset="0"/>
                        </a:rPr>
                        <a:t>v/w</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14327">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0</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2</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2</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FF00FF"/>
                          </a:solidFill>
                          <a:latin typeface="Consolas" pitchFamily="49" charset="0"/>
                          <a:ea typeface="仿宋" pitchFamily="49" charset="-122"/>
                          <a:cs typeface="Consolas" pitchFamily="49" charset="0"/>
                        </a:rPr>
                        <a:t>1.5</a:t>
                      </a:r>
                      <a:endParaRPr lang="zh-CN" sz="18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14327">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4</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FF00FF"/>
                          </a:solidFill>
                          <a:latin typeface="Consolas" pitchFamily="49" charset="0"/>
                          <a:ea typeface="仿宋" pitchFamily="49" charset="-122"/>
                          <a:cs typeface="Consolas" pitchFamily="49" charset="0"/>
                        </a:rPr>
                        <a:t>1.3</a:t>
                      </a:r>
                      <a:endParaRPr lang="zh-CN" sz="18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14327">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2</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FF00FF"/>
                          </a:solidFill>
                          <a:latin typeface="Consolas" pitchFamily="49" charset="0"/>
                          <a:ea typeface="仿宋" pitchFamily="49" charset="-122"/>
                          <a:cs typeface="Consolas" pitchFamily="49" charset="0"/>
                        </a:rPr>
                        <a:t>1</a:t>
                      </a:r>
                      <a:endParaRPr lang="zh-CN" sz="18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14327">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0</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5</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0000FF"/>
                          </a:solidFill>
                          <a:latin typeface="Consolas" pitchFamily="49" charset="0"/>
                          <a:ea typeface="仿宋" pitchFamily="49" charset="-122"/>
                          <a:cs typeface="Consolas" pitchFamily="49" charset="0"/>
                        </a:rPr>
                        <a:t>4</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800" kern="100">
                          <a:solidFill>
                            <a:srgbClr val="FF00FF"/>
                          </a:solidFill>
                          <a:latin typeface="Consolas" pitchFamily="49" charset="0"/>
                          <a:ea typeface="仿宋" pitchFamily="49" charset="-122"/>
                          <a:cs typeface="Consolas" pitchFamily="49" charset="0"/>
                        </a:rPr>
                        <a:t>0.8</a:t>
                      </a:r>
                      <a:endParaRPr lang="zh-CN" sz="18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bl>
          </a:graphicData>
        </a:graphic>
      </p:graphicFrame>
      <p:sp>
        <p:nvSpPr>
          <p:cNvPr id="59651" name="Rectangle 2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3" name="TextBox 202"/>
          <p:cNvSpPr txBox="1"/>
          <p:nvPr/>
        </p:nvSpPr>
        <p:spPr>
          <a:xfrm>
            <a:off x="763018" y="5925626"/>
            <a:ext cx="111691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00"/>
                </a:solidFill>
                <a:latin typeface="Consolas" pitchFamily="49" charset="0"/>
                <a:ea typeface="楷体" pitchFamily="49" charset="-122"/>
                <a:cs typeface="Times New Roman" pitchFamily="18" charset="0"/>
              </a:rPr>
              <a:t>bestv=8</a:t>
            </a:r>
            <a:endParaRPr lang="zh-CN" altLang="en-US" sz="1800" smtClean="0">
              <a:solidFill>
                <a:srgbClr val="FF0000"/>
              </a:solidFill>
              <a:latin typeface="Consolas" pitchFamily="49" charset="0"/>
              <a:ea typeface="楷体" pitchFamily="49" charset="-122"/>
              <a:cs typeface="Times New Roman" pitchFamily="18" charset="0"/>
            </a:endParaRPr>
          </a:p>
        </p:txBody>
      </p:sp>
      <p:grpSp>
        <p:nvGrpSpPr>
          <p:cNvPr id="2" name="组合 88"/>
          <p:cNvGrpSpPr/>
          <p:nvPr/>
        </p:nvGrpSpPr>
        <p:grpSpPr>
          <a:xfrm>
            <a:off x="1871797" y="4609774"/>
            <a:ext cx="1141784" cy="1319556"/>
            <a:chOff x="1871797" y="4895526"/>
            <a:chExt cx="1141784" cy="1319556"/>
          </a:xfrm>
        </p:grpSpPr>
        <p:sp>
          <p:nvSpPr>
            <p:cNvPr id="186" name="Rectangle 74"/>
            <p:cNvSpPr>
              <a:spLocks noChangeArrowheads="1"/>
            </p:cNvSpPr>
            <p:nvPr/>
          </p:nvSpPr>
          <p:spPr bwMode="auto">
            <a:xfrm>
              <a:off x="2745651" y="5468645"/>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90" name="Rectangle 70"/>
            <p:cNvSpPr>
              <a:spLocks noChangeArrowheads="1"/>
            </p:cNvSpPr>
            <p:nvPr/>
          </p:nvSpPr>
          <p:spPr bwMode="auto">
            <a:xfrm>
              <a:off x="1956148" y="5516494"/>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07" name="Rectangle 55"/>
            <p:cNvSpPr>
              <a:spLocks noChangeArrowheads="1"/>
            </p:cNvSpPr>
            <p:nvPr/>
          </p:nvSpPr>
          <p:spPr bwMode="auto">
            <a:xfrm>
              <a:off x="1871797" y="4895526"/>
              <a:ext cx="253051" cy="2169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FF"/>
                  </a:solidFill>
                  <a:effectLst/>
                  <a:ea typeface="仿宋" pitchFamily="49" charset="-122"/>
                  <a:cs typeface="Times New Roman" pitchFamily="18" charset="0"/>
                </a:rPr>
                <a:t>5</a:t>
              </a:r>
            </a:p>
          </p:txBody>
        </p:sp>
        <p:sp>
          <p:nvSpPr>
            <p:cNvPr id="224" name="Oval 37"/>
            <p:cNvSpPr>
              <a:spLocks noChangeArrowheads="1"/>
            </p:cNvSpPr>
            <p:nvPr/>
          </p:nvSpPr>
          <p:spPr bwMode="auto">
            <a:xfrm>
              <a:off x="1901136" y="5853560"/>
              <a:ext cx="415639" cy="361522"/>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ea typeface="仿宋" pitchFamily="49" charset="-122"/>
                  <a:cs typeface="Times New Roman" pitchFamily="18" charset="0"/>
                </a:rPr>
                <a:t>×</a:t>
              </a:r>
            </a:p>
          </p:txBody>
        </p:sp>
        <p:sp>
          <p:nvSpPr>
            <p:cNvPr id="225" name="Oval 36"/>
            <p:cNvSpPr>
              <a:spLocks noChangeArrowheads="1"/>
            </p:cNvSpPr>
            <p:nvPr/>
          </p:nvSpPr>
          <p:spPr bwMode="auto">
            <a:xfrm>
              <a:off x="2597942" y="5853560"/>
              <a:ext cx="415639" cy="361522"/>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ea typeface="仿宋" pitchFamily="49" charset="-122"/>
                  <a:cs typeface="Times New Roman" pitchFamily="18" charset="0"/>
                </a:rPr>
                <a:t>×</a:t>
              </a:r>
            </a:p>
          </p:txBody>
        </p:sp>
        <p:sp>
          <p:nvSpPr>
            <p:cNvPr id="232" name="AutoShape 29"/>
            <p:cNvSpPr>
              <a:spLocks noChangeShapeType="1"/>
            </p:cNvSpPr>
            <p:nvPr/>
          </p:nvSpPr>
          <p:spPr bwMode="auto">
            <a:xfrm flipH="1">
              <a:off x="2108955" y="5394214"/>
              <a:ext cx="160144" cy="459346"/>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33" name="AutoShape 28"/>
            <p:cNvSpPr>
              <a:spLocks noChangeShapeType="1"/>
            </p:cNvSpPr>
            <p:nvPr/>
          </p:nvSpPr>
          <p:spPr bwMode="auto">
            <a:xfrm>
              <a:off x="2677404" y="5375075"/>
              <a:ext cx="128359" cy="478485"/>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grpSp>
        <p:nvGrpSpPr>
          <p:cNvPr id="3" name="组合 90"/>
          <p:cNvGrpSpPr/>
          <p:nvPr/>
        </p:nvGrpSpPr>
        <p:grpSpPr>
          <a:xfrm>
            <a:off x="5414510" y="3703843"/>
            <a:ext cx="1738350" cy="1409936"/>
            <a:chOff x="5414510" y="3989595"/>
            <a:chExt cx="1738350" cy="1409936"/>
          </a:xfrm>
        </p:grpSpPr>
        <p:sp>
          <p:nvSpPr>
            <p:cNvPr id="191" name="Rectangle 69"/>
            <p:cNvSpPr>
              <a:spLocks noChangeArrowheads="1"/>
            </p:cNvSpPr>
            <p:nvPr/>
          </p:nvSpPr>
          <p:spPr bwMode="auto">
            <a:xfrm>
              <a:off x="6777562" y="4568030"/>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93" name="Rectangle 67"/>
            <p:cNvSpPr>
              <a:spLocks noChangeArrowheads="1"/>
            </p:cNvSpPr>
            <p:nvPr/>
          </p:nvSpPr>
          <p:spPr bwMode="auto">
            <a:xfrm>
              <a:off x="5749466" y="4599929"/>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08" name="Rectangle 54"/>
            <p:cNvSpPr>
              <a:spLocks noChangeArrowheads="1"/>
            </p:cNvSpPr>
            <p:nvPr/>
          </p:nvSpPr>
          <p:spPr bwMode="auto">
            <a:xfrm>
              <a:off x="5901052" y="3989595"/>
              <a:ext cx="253051" cy="2169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FF"/>
                  </a:solidFill>
                  <a:effectLst/>
                  <a:ea typeface="仿宋" pitchFamily="49" charset="-122"/>
                  <a:cs typeface="Times New Roman" pitchFamily="18" charset="0"/>
                </a:rPr>
                <a:t>7</a:t>
              </a:r>
            </a:p>
          </p:txBody>
        </p:sp>
        <p:sp>
          <p:nvSpPr>
            <p:cNvPr id="236" name="Oval 25"/>
            <p:cNvSpPr>
              <a:spLocks noChangeArrowheads="1"/>
            </p:cNvSpPr>
            <p:nvPr/>
          </p:nvSpPr>
          <p:spPr bwMode="auto">
            <a:xfrm>
              <a:off x="5414510" y="5038009"/>
              <a:ext cx="935188" cy="36152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4,5,6.6</a:t>
              </a:r>
            </a:p>
          </p:txBody>
        </p:sp>
        <p:sp>
          <p:nvSpPr>
            <p:cNvPr id="237" name="Oval 24"/>
            <p:cNvSpPr>
              <a:spLocks noChangeArrowheads="1"/>
            </p:cNvSpPr>
            <p:nvPr/>
          </p:nvSpPr>
          <p:spPr bwMode="auto">
            <a:xfrm>
              <a:off x="6737221" y="5018869"/>
              <a:ext cx="415639" cy="361522"/>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ea typeface="仿宋" pitchFamily="49" charset="-122"/>
                  <a:cs typeface="Times New Roman" pitchFamily="18" charset="0"/>
                </a:rPr>
                <a:t>×</a:t>
              </a:r>
            </a:p>
          </p:txBody>
        </p:sp>
        <p:sp>
          <p:nvSpPr>
            <p:cNvPr id="242" name="AutoShape 19"/>
            <p:cNvSpPr>
              <a:spLocks noChangeShapeType="1"/>
            </p:cNvSpPr>
            <p:nvPr/>
          </p:nvSpPr>
          <p:spPr bwMode="auto">
            <a:xfrm flipH="1">
              <a:off x="5882715" y="4503169"/>
              <a:ext cx="184593" cy="534840"/>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43" name="AutoShape 18"/>
            <p:cNvSpPr>
              <a:spLocks noChangeShapeType="1"/>
            </p:cNvSpPr>
            <p:nvPr/>
          </p:nvSpPr>
          <p:spPr bwMode="auto">
            <a:xfrm>
              <a:off x="6728664" y="4503169"/>
              <a:ext cx="216377" cy="515700"/>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grpSp>
        <p:nvGrpSpPr>
          <p:cNvPr id="4" name="组合 84"/>
          <p:cNvGrpSpPr/>
          <p:nvPr/>
        </p:nvGrpSpPr>
        <p:grpSpPr>
          <a:xfrm>
            <a:off x="2685961" y="2080184"/>
            <a:ext cx="5026789" cy="1263200"/>
            <a:chOff x="2685961" y="2365936"/>
            <a:chExt cx="5026789" cy="1263200"/>
          </a:xfrm>
        </p:grpSpPr>
        <p:sp>
          <p:nvSpPr>
            <p:cNvPr id="201" name="Rectangle 59"/>
            <p:cNvSpPr>
              <a:spLocks noChangeArrowheads="1"/>
            </p:cNvSpPr>
            <p:nvPr/>
          </p:nvSpPr>
          <p:spPr bwMode="auto">
            <a:xfrm>
              <a:off x="6097869" y="2767863"/>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a:t>
              </a:r>
            </a:p>
          </p:txBody>
        </p:sp>
        <p:sp>
          <p:nvSpPr>
            <p:cNvPr id="202" name="Rectangle 58"/>
            <p:cNvSpPr>
              <a:spLocks noChangeArrowheads="1"/>
            </p:cNvSpPr>
            <p:nvPr/>
          </p:nvSpPr>
          <p:spPr bwMode="auto">
            <a:xfrm>
              <a:off x="3918209" y="2767863"/>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10" name="Oval 51"/>
            <p:cNvSpPr>
              <a:spLocks noChangeArrowheads="1"/>
            </p:cNvSpPr>
            <p:nvPr/>
          </p:nvSpPr>
          <p:spPr bwMode="auto">
            <a:xfrm>
              <a:off x="2685961" y="3267614"/>
              <a:ext cx="797049" cy="36152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2,3,8</a:t>
              </a:r>
            </a:p>
          </p:txBody>
        </p:sp>
        <p:sp>
          <p:nvSpPr>
            <p:cNvPr id="217" name="AutoShape 44"/>
            <p:cNvSpPr>
              <a:spLocks noChangeShapeType="1"/>
            </p:cNvSpPr>
            <p:nvPr/>
          </p:nvSpPr>
          <p:spPr bwMode="auto">
            <a:xfrm flipH="1">
              <a:off x="3366876" y="2705129"/>
              <a:ext cx="1421731" cy="61565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44" name="Oval 17"/>
            <p:cNvSpPr>
              <a:spLocks noChangeArrowheads="1"/>
            </p:cNvSpPr>
            <p:nvPr/>
          </p:nvSpPr>
          <p:spPr bwMode="auto">
            <a:xfrm>
              <a:off x="6777562" y="3267614"/>
              <a:ext cx="935188" cy="36152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0,0,6.6</a:t>
              </a:r>
            </a:p>
          </p:txBody>
        </p:sp>
        <p:sp>
          <p:nvSpPr>
            <p:cNvPr id="245" name="AutoShape 16"/>
            <p:cNvSpPr>
              <a:spLocks noChangeShapeType="1"/>
            </p:cNvSpPr>
            <p:nvPr/>
          </p:nvSpPr>
          <p:spPr bwMode="auto">
            <a:xfrm>
              <a:off x="5353387" y="2705129"/>
              <a:ext cx="1561092" cy="61565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48" name="Rectangle 9"/>
            <p:cNvSpPr>
              <a:spLocks noChangeArrowheads="1"/>
            </p:cNvSpPr>
            <p:nvPr/>
          </p:nvSpPr>
          <p:spPr bwMode="auto">
            <a:xfrm>
              <a:off x="4419420" y="2365936"/>
              <a:ext cx="253051" cy="2169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FF"/>
                  </a:solidFill>
                  <a:effectLst/>
                  <a:ea typeface="仿宋" pitchFamily="49" charset="-122"/>
                  <a:cs typeface="Times New Roman" pitchFamily="18" charset="0"/>
                </a:rPr>
                <a:t>1</a:t>
              </a:r>
            </a:p>
          </p:txBody>
        </p:sp>
      </p:grpSp>
      <p:grpSp>
        <p:nvGrpSpPr>
          <p:cNvPr id="5" name="组合 85"/>
          <p:cNvGrpSpPr/>
          <p:nvPr/>
        </p:nvGrpSpPr>
        <p:grpSpPr>
          <a:xfrm>
            <a:off x="1374252" y="2925507"/>
            <a:ext cx="3479145" cy="1345075"/>
            <a:chOff x="1374252" y="3211259"/>
            <a:chExt cx="3479145" cy="1345075"/>
          </a:xfrm>
        </p:grpSpPr>
        <p:sp>
          <p:nvSpPr>
            <p:cNvPr id="198" name="Rectangle 62"/>
            <p:cNvSpPr>
              <a:spLocks noChangeArrowheads="1"/>
            </p:cNvSpPr>
            <p:nvPr/>
          </p:nvSpPr>
          <p:spPr bwMode="auto">
            <a:xfrm>
              <a:off x="3883980" y="3686554"/>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99" name="Rectangle 61"/>
            <p:cNvSpPr>
              <a:spLocks noChangeArrowheads="1"/>
            </p:cNvSpPr>
            <p:nvPr/>
          </p:nvSpPr>
          <p:spPr bwMode="auto">
            <a:xfrm>
              <a:off x="2064947" y="3686554"/>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11" name="Oval 50"/>
            <p:cNvSpPr>
              <a:spLocks noChangeArrowheads="1"/>
            </p:cNvSpPr>
            <p:nvPr/>
          </p:nvSpPr>
          <p:spPr bwMode="auto">
            <a:xfrm>
              <a:off x="1374252" y="4194812"/>
              <a:ext cx="797049" cy="36152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5,7,8</a:t>
              </a:r>
            </a:p>
          </p:txBody>
        </p:sp>
        <p:sp>
          <p:nvSpPr>
            <p:cNvPr id="212" name="Oval 49"/>
            <p:cNvSpPr>
              <a:spLocks noChangeArrowheads="1"/>
            </p:cNvSpPr>
            <p:nvPr/>
          </p:nvSpPr>
          <p:spPr bwMode="auto">
            <a:xfrm>
              <a:off x="3918209" y="4194812"/>
              <a:ext cx="935188" cy="36152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2,3,6.4</a:t>
              </a:r>
            </a:p>
          </p:txBody>
        </p:sp>
        <p:sp>
          <p:nvSpPr>
            <p:cNvPr id="218" name="AutoShape 43"/>
            <p:cNvSpPr>
              <a:spLocks noChangeShapeType="1"/>
            </p:cNvSpPr>
            <p:nvPr/>
          </p:nvSpPr>
          <p:spPr bwMode="auto">
            <a:xfrm flipH="1">
              <a:off x="1772776" y="3575971"/>
              <a:ext cx="1029318" cy="6188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9" name="AutoShape 42"/>
            <p:cNvSpPr>
              <a:spLocks noChangeShapeType="1"/>
            </p:cNvSpPr>
            <p:nvPr/>
          </p:nvSpPr>
          <p:spPr bwMode="auto">
            <a:xfrm>
              <a:off x="3366876" y="3575971"/>
              <a:ext cx="1019539" cy="6188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49" name="Rectangle 8"/>
            <p:cNvSpPr>
              <a:spLocks noChangeArrowheads="1"/>
            </p:cNvSpPr>
            <p:nvPr/>
          </p:nvSpPr>
          <p:spPr bwMode="auto">
            <a:xfrm>
              <a:off x="2432910" y="3211259"/>
              <a:ext cx="253051" cy="2169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FF"/>
                  </a:solidFill>
                  <a:effectLst/>
                  <a:ea typeface="仿宋" pitchFamily="49" charset="-122"/>
                  <a:cs typeface="Times New Roman" pitchFamily="18" charset="0"/>
                </a:rPr>
                <a:t>2</a:t>
              </a:r>
            </a:p>
          </p:txBody>
        </p:sp>
      </p:grpSp>
      <p:grpSp>
        <p:nvGrpSpPr>
          <p:cNvPr id="6" name="组合 86"/>
          <p:cNvGrpSpPr/>
          <p:nvPr/>
        </p:nvGrpSpPr>
        <p:grpSpPr>
          <a:xfrm>
            <a:off x="589428" y="3703843"/>
            <a:ext cx="2323911" cy="1409936"/>
            <a:chOff x="589428" y="3989595"/>
            <a:chExt cx="2323911" cy="1409936"/>
          </a:xfrm>
        </p:grpSpPr>
        <p:sp>
          <p:nvSpPr>
            <p:cNvPr id="195" name="Rectangle 65"/>
            <p:cNvSpPr>
              <a:spLocks noChangeArrowheads="1"/>
            </p:cNvSpPr>
            <p:nvPr/>
          </p:nvSpPr>
          <p:spPr bwMode="auto">
            <a:xfrm>
              <a:off x="2286213" y="4599929"/>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96" name="Rectangle 64"/>
            <p:cNvSpPr>
              <a:spLocks noChangeArrowheads="1"/>
            </p:cNvSpPr>
            <p:nvPr/>
          </p:nvSpPr>
          <p:spPr bwMode="auto">
            <a:xfrm>
              <a:off x="1073525" y="4568030"/>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13" name="Oval 48"/>
            <p:cNvSpPr>
              <a:spLocks noChangeArrowheads="1"/>
            </p:cNvSpPr>
            <p:nvPr/>
          </p:nvSpPr>
          <p:spPr bwMode="auto">
            <a:xfrm>
              <a:off x="589428" y="5038009"/>
              <a:ext cx="797049" cy="36152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6,8,8</a:t>
              </a:r>
            </a:p>
          </p:txBody>
        </p:sp>
        <p:sp>
          <p:nvSpPr>
            <p:cNvPr id="214" name="Oval 47"/>
            <p:cNvSpPr>
              <a:spLocks noChangeArrowheads="1"/>
            </p:cNvSpPr>
            <p:nvPr/>
          </p:nvSpPr>
          <p:spPr bwMode="auto">
            <a:xfrm>
              <a:off x="1978151" y="5038009"/>
              <a:ext cx="935188" cy="36152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5,7,7.8</a:t>
              </a:r>
            </a:p>
          </p:txBody>
        </p:sp>
        <p:sp>
          <p:nvSpPr>
            <p:cNvPr id="220" name="AutoShape 41"/>
            <p:cNvSpPr>
              <a:spLocks noChangeShapeType="1"/>
            </p:cNvSpPr>
            <p:nvPr/>
          </p:nvSpPr>
          <p:spPr bwMode="auto">
            <a:xfrm flipH="1">
              <a:off x="987953" y="4503169"/>
              <a:ext cx="502434" cy="534840"/>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21" name="AutoShape 40"/>
            <p:cNvSpPr>
              <a:spLocks noChangeShapeType="1"/>
            </p:cNvSpPr>
            <p:nvPr/>
          </p:nvSpPr>
          <p:spPr bwMode="auto">
            <a:xfrm>
              <a:off x="2055167" y="4503169"/>
              <a:ext cx="391190" cy="534840"/>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50" name="Rectangle 7"/>
            <p:cNvSpPr>
              <a:spLocks noChangeArrowheads="1"/>
            </p:cNvSpPr>
            <p:nvPr/>
          </p:nvSpPr>
          <p:spPr bwMode="auto">
            <a:xfrm>
              <a:off x="1270342" y="3989595"/>
              <a:ext cx="253051" cy="2169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FF"/>
                  </a:solidFill>
                  <a:effectLst/>
                  <a:ea typeface="仿宋" pitchFamily="49" charset="-122"/>
                  <a:cs typeface="Times New Roman" pitchFamily="18" charset="0"/>
                </a:rPr>
                <a:t>3</a:t>
              </a:r>
            </a:p>
          </p:txBody>
        </p:sp>
      </p:grpSp>
      <p:grpSp>
        <p:nvGrpSpPr>
          <p:cNvPr id="7" name="组合 87"/>
          <p:cNvGrpSpPr/>
          <p:nvPr/>
        </p:nvGrpSpPr>
        <p:grpSpPr>
          <a:xfrm>
            <a:off x="357158" y="4490685"/>
            <a:ext cx="1366720" cy="1438645"/>
            <a:chOff x="357158" y="4776437"/>
            <a:chExt cx="1366720" cy="1438645"/>
          </a:xfrm>
        </p:grpSpPr>
        <p:sp>
          <p:nvSpPr>
            <p:cNvPr id="185" name="Rectangle 75"/>
            <p:cNvSpPr>
              <a:spLocks noChangeArrowheads="1"/>
            </p:cNvSpPr>
            <p:nvPr/>
          </p:nvSpPr>
          <p:spPr bwMode="auto">
            <a:xfrm>
              <a:off x="424394" y="5468645"/>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87" name="Rectangle 73"/>
            <p:cNvSpPr>
              <a:spLocks noChangeArrowheads="1"/>
            </p:cNvSpPr>
            <p:nvPr/>
          </p:nvSpPr>
          <p:spPr bwMode="auto">
            <a:xfrm>
              <a:off x="1215980" y="5473215"/>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a:t>
              </a:r>
            </a:p>
          </p:txBody>
        </p:sp>
        <p:sp>
          <p:nvSpPr>
            <p:cNvPr id="215" name="Oval 46"/>
            <p:cNvSpPr>
              <a:spLocks noChangeArrowheads="1"/>
            </p:cNvSpPr>
            <p:nvPr/>
          </p:nvSpPr>
          <p:spPr bwMode="auto">
            <a:xfrm>
              <a:off x="357158" y="5853560"/>
              <a:ext cx="415639" cy="361522"/>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ea typeface="仿宋" pitchFamily="49" charset="-122"/>
                  <a:cs typeface="Times New Roman" pitchFamily="18" charset="0"/>
                </a:rPr>
                <a:t>×</a:t>
              </a:r>
            </a:p>
          </p:txBody>
        </p:sp>
        <p:sp>
          <p:nvSpPr>
            <p:cNvPr id="216" name="Oval 45"/>
            <p:cNvSpPr>
              <a:spLocks noChangeArrowheads="1"/>
            </p:cNvSpPr>
            <p:nvPr/>
          </p:nvSpPr>
          <p:spPr bwMode="auto">
            <a:xfrm>
              <a:off x="926829" y="5853560"/>
              <a:ext cx="797049" cy="361522"/>
            </a:xfrm>
            <a:prstGeom prst="ellipse">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chemeClr val="bg1"/>
                  </a:solidFill>
                  <a:effectLst/>
                  <a:ea typeface="仿宋" pitchFamily="49" charset="-122"/>
                  <a:cs typeface="Times New Roman" pitchFamily="18" charset="0"/>
                </a:rPr>
                <a:t>6,8,8</a:t>
              </a:r>
            </a:p>
          </p:txBody>
        </p:sp>
        <p:sp>
          <p:nvSpPr>
            <p:cNvPr id="222" name="AutoShape 39"/>
            <p:cNvSpPr>
              <a:spLocks noChangeShapeType="1"/>
            </p:cNvSpPr>
            <p:nvPr/>
          </p:nvSpPr>
          <p:spPr bwMode="auto">
            <a:xfrm flipH="1">
              <a:off x="564979" y="5384644"/>
              <a:ext cx="239604" cy="468915"/>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23" name="AutoShape 38"/>
            <p:cNvSpPr>
              <a:spLocks noChangeShapeType="1"/>
            </p:cNvSpPr>
            <p:nvPr/>
          </p:nvSpPr>
          <p:spPr bwMode="auto">
            <a:xfrm>
              <a:off x="1127313" y="5375075"/>
              <a:ext cx="198040" cy="478485"/>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51" name="Rectangle 6"/>
            <p:cNvSpPr>
              <a:spLocks noChangeArrowheads="1"/>
            </p:cNvSpPr>
            <p:nvPr/>
          </p:nvSpPr>
          <p:spPr bwMode="auto">
            <a:xfrm>
              <a:off x="589428" y="4776437"/>
              <a:ext cx="253051" cy="2169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FF"/>
                  </a:solidFill>
                  <a:effectLst/>
                  <a:ea typeface="仿宋" pitchFamily="49" charset="-122"/>
                  <a:cs typeface="Times New Roman" pitchFamily="18" charset="0"/>
                </a:rPr>
                <a:t>4</a:t>
              </a:r>
            </a:p>
          </p:txBody>
        </p:sp>
      </p:grpSp>
      <p:grpSp>
        <p:nvGrpSpPr>
          <p:cNvPr id="8" name="组合 89"/>
          <p:cNvGrpSpPr/>
          <p:nvPr/>
        </p:nvGrpSpPr>
        <p:grpSpPr>
          <a:xfrm>
            <a:off x="5930392" y="2772392"/>
            <a:ext cx="2427822" cy="1509886"/>
            <a:chOff x="5930392" y="3058144"/>
            <a:chExt cx="2427822" cy="1509886"/>
          </a:xfrm>
        </p:grpSpPr>
        <p:sp>
          <p:nvSpPr>
            <p:cNvPr id="197" name="Rectangle 63"/>
            <p:cNvSpPr>
              <a:spLocks noChangeArrowheads="1"/>
            </p:cNvSpPr>
            <p:nvPr/>
          </p:nvSpPr>
          <p:spPr bwMode="auto">
            <a:xfrm>
              <a:off x="7805658" y="3629136"/>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a:t>
              </a:r>
            </a:p>
          </p:txBody>
        </p:sp>
        <p:sp>
          <p:nvSpPr>
            <p:cNvPr id="200" name="Rectangle 60"/>
            <p:cNvSpPr>
              <a:spLocks noChangeArrowheads="1"/>
            </p:cNvSpPr>
            <p:nvPr/>
          </p:nvSpPr>
          <p:spPr bwMode="auto">
            <a:xfrm>
              <a:off x="6463388" y="3683365"/>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05" name="Rectangle 57"/>
            <p:cNvSpPr>
              <a:spLocks noChangeArrowheads="1"/>
            </p:cNvSpPr>
            <p:nvPr/>
          </p:nvSpPr>
          <p:spPr bwMode="auto">
            <a:xfrm>
              <a:off x="7464589" y="3058144"/>
              <a:ext cx="253051" cy="2169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FF"/>
                  </a:solidFill>
                  <a:effectLst/>
                  <a:ea typeface="仿宋" pitchFamily="49" charset="-122"/>
                  <a:cs typeface="Times New Roman" pitchFamily="18" charset="0"/>
                </a:rPr>
                <a:t>6</a:t>
              </a:r>
            </a:p>
          </p:txBody>
        </p:sp>
        <p:sp>
          <p:nvSpPr>
            <p:cNvPr id="241" name="Oval 20"/>
            <p:cNvSpPr>
              <a:spLocks noChangeArrowheads="1"/>
            </p:cNvSpPr>
            <p:nvPr/>
          </p:nvSpPr>
          <p:spPr bwMode="auto">
            <a:xfrm>
              <a:off x="5930392" y="4194812"/>
              <a:ext cx="935188" cy="36152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3,4,6.6</a:t>
              </a:r>
            </a:p>
          </p:txBody>
        </p:sp>
        <p:sp>
          <p:nvSpPr>
            <p:cNvPr id="246" name="AutoShape 15"/>
            <p:cNvSpPr>
              <a:spLocks noChangeShapeType="1"/>
            </p:cNvSpPr>
            <p:nvPr/>
          </p:nvSpPr>
          <p:spPr bwMode="auto">
            <a:xfrm flipH="1">
              <a:off x="6398597" y="3575971"/>
              <a:ext cx="515881" cy="618841"/>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47" name="AutoShape 14"/>
            <p:cNvSpPr>
              <a:spLocks noChangeShapeType="1"/>
            </p:cNvSpPr>
            <p:nvPr/>
          </p:nvSpPr>
          <p:spPr bwMode="auto">
            <a:xfrm>
              <a:off x="7575834" y="3575971"/>
              <a:ext cx="574560" cy="630537"/>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52" name="Oval 5"/>
            <p:cNvSpPr>
              <a:spLocks noChangeArrowheads="1"/>
            </p:cNvSpPr>
            <p:nvPr/>
          </p:nvSpPr>
          <p:spPr bwMode="auto">
            <a:xfrm>
              <a:off x="7942575" y="4206508"/>
              <a:ext cx="415639" cy="361522"/>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ea typeface="仿宋" pitchFamily="49" charset="-122"/>
                  <a:cs typeface="Times New Roman" pitchFamily="18" charset="0"/>
                </a:rPr>
                <a:t>×</a:t>
              </a:r>
            </a:p>
          </p:txBody>
        </p:sp>
      </p:grpSp>
      <p:grpSp>
        <p:nvGrpSpPr>
          <p:cNvPr id="9" name="组合 91"/>
          <p:cNvGrpSpPr/>
          <p:nvPr/>
        </p:nvGrpSpPr>
        <p:grpSpPr>
          <a:xfrm>
            <a:off x="5357818" y="4490685"/>
            <a:ext cx="1156455" cy="1438645"/>
            <a:chOff x="5359499" y="4776437"/>
            <a:chExt cx="1156455" cy="1438645"/>
          </a:xfrm>
        </p:grpSpPr>
        <p:sp>
          <p:nvSpPr>
            <p:cNvPr id="184" name="Rectangle 76"/>
            <p:cNvSpPr>
              <a:spLocks noChangeArrowheads="1"/>
            </p:cNvSpPr>
            <p:nvPr/>
          </p:nvSpPr>
          <p:spPr bwMode="auto">
            <a:xfrm>
              <a:off x="6207681" y="5468645"/>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88" name="Rectangle 72"/>
            <p:cNvSpPr>
              <a:spLocks noChangeArrowheads="1"/>
            </p:cNvSpPr>
            <p:nvPr/>
          </p:nvSpPr>
          <p:spPr bwMode="auto">
            <a:xfrm>
              <a:off x="5425512" y="5516494"/>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29" name="Oval 32"/>
            <p:cNvSpPr>
              <a:spLocks noChangeArrowheads="1"/>
            </p:cNvSpPr>
            <p:nvPr/>
          </p:nvSpPr>
          <p:spPr bwMode="auto">
            <a:xfrm>
              <a:off x="5359499" y="5853560"/>
              <a:ext cx="415639" cy="361522"/>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ea typeface="仿宋" pitchFamily="49" charset="-122"/>
                  <a:cs typeface="Times New Roman" pitchFamily="18" charset="0"/>
                </a:rPr>
                <a:t>×</a:t>
              </a:r>
            </a:p>
          </p:txBody>
        </p:sp>
        <p:sp>
          <p:nvSpPr>
            <p:cNvPr id="230" name="Oval 31"/>
            <p:cNvSpPr>
              <a:spLocks noChangeArrowheads="1"/>
            </p:cNvSpPr>
            <p:nvPr/>
          </p:nvSpPr>
          <p:spPr bwMode="auto">
            <a:xfrm>
              <a:off x="6100315" y="5853560"/>
              <a:ext cx="415639" cy="361522"/>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ea typeface="仿宋" pitchFamily="49" charset="-122"/>
                  <a:cs typeface="Times New Roman" pitchFamily="18" charset="0"/>
                </a:rPr>
                <a:t>×</a:t>
              </a:r>
            </a:p>
          </p:txBody>
        </p:sp>
        <p:sp>
          <p:nvSpPr>
            <p:cNvPr id="238" name="AutoShape 23"/>
            <p:cNvSpPr>
              <a:spLocks noChangeShapeType="1"/>
            </p:cNvSpPr>
            <p:nvPr/>
          </p:nvSpPr>
          <p:spPr bwMode="auto">
            <a:xfrm flipH="1">
              <a:off x="5567318" y="5403784"/>
              <a:ext cx="182147" cy="449776"/>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39" name="AutoShape 22"/>
            <p:cNvSpPr>
              <a:spLocks noChangeShapeType="1"/>
            </p:cNvSpPr>
            <p:nvPr/>
          </p:nvSpPr>
          <p:spPr bwMode="auto">
            <a:xfrm>
              <a:off x="6102760" y="5384644"/>
              <a:ext cx="205375" cy="468915"/>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53" name="Rectangle 4"/>
            <p:cNvSpPr>
              <a:spLocks noChangeArrowheads="1"/>
            </p:cNvSpPr>
            <p:nvPr/>
          </p:nvSpPr>
          <p:spPr bwMode="auto">
            <a:xfrm>
              <a:off x="5369278" y="4776437"/>
              <a:ext cx="253051" cy="2169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FF"/>
                  </a:solidFill>
                  <a:effectLst/>
                  <a:ea typeface="仿宋" pitchFamily="49" charset="-122"/>
                  <a:cs typeface="Times New Roman" pitchFamily="18" charset="0"/>
                </a:rPr>
                <a:t>8</a:t>
              </a:r>
            </a:p>
          </p:txBody>
        </p:sp>
      </p:grpSp>
      <p:grpSp>
        <p:nvGrpSpPr>
          <p:cNvPr id="10" name="组合 95"/>
          <p:cNvGrpSpPr/>
          <p:nvPr/>
        </p:nvGrpSpPr>
        <p:grpSpPr>
          <a:xfrm>
            <a:off x="3415775" y="3909060"/>
            <a:ext cx="1679670" cy="1204719"/>
            <a:chOff x="3415775" y="4194812"/>
            <a:chExt cx="1679670" cy="1204719"/>
          </a:xfrm>
        </p:grpSpPr>
        <p:sp>
          <p:nvSpPr>
            <p:cNvPr id="228" name="Oval 33"/>
            <p:cNvSpPr>
              <a:spLocks noChangeArrowheads="1"/>
            </p:cNvSpPr>
            <p:nvPr/>
          </p:nvSpPr>
          <p:spPr bwMode="auto">
            <a:xfrm>
              <a:off x="4679806" y="5026918"/>
              <a:ext cx="415639" cy="361522"/>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ea typeface="仿宋" pitchFamily="49" charset="-122"/>
                  <a:cs typeface="Times New Roman" pitchFamily="18" charset="0"/>
                </a:rPr>
                <a:t>×</a:t>
              </a:r>
            </a:p>
          </p:txBody>
        </p:sp>
        <p:sp>
          <p:nvSpPr>
            <p:cNvPr id="192" name="Rectangle 68"/>
            <p:cNvSpPr>
              <a:spLocks noChangeArrowheads="1"/>
            </p:cNvSpPr>
            <p:nvPr/>
          </p:nvSpPr>
          <p:spPr bwMode="auto">
            <a:xfrm>
              <a:off x="4771492" y="4609499"/>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94" name="Rectangle 66"/>
            <p:cNvSpPr>
              <a:spLocks noChangeArrowheads="1"/>
            </p:cNvSpPr>
            <p:nvPr/>
          </p:nvSpPr>
          <p:spPr bwMode="auto">
            <a:xfrm>
              <a:off x="3765400" y="4599929"/>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06" name="Rectangle 56"/>
            <p:cNvSpPr>
              <a:spLocks noChangeArrowheads="1"/>
            </p:cNvSpPr>
            <p:nvPr/>
          </p:nvSpPr>
          <p:spPr bwMode="auto">
            <a:xfrm>
              <a:off x="3627262" y="4194812"/>
              <a:ext cx="253051" cy="2169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FF"/>
                  </a:solidFill>
                  <a:effectLst/>
                  <a:ea typeface="仿宋" pitchFamily="49" charset="-122"/>
                  <a:cs typeface="Times New Roman" pitchFamily="18" charset="0"/>
                </a:rPr>
                <a:t>9</a:t>
              </a:r>
            </a:p>
          </p:txBody>
        </p:sp>
        <p:sp>
          <p:nvSpPr>
            <p:cNvPr id="231" name="Oval 30"/>
            <p:cNvSpPr>
              <a:spLocks noChangeArrowheads="1"/>
            </p:cNvSpPr>
            <p:nvPr/>
          </p:nvSpPr>
          <p:spPr bwMode="auto">
            <a:xfrm>
              <a:off x="3415775" y="5038009"/>
              <a:ext cx="935188" cy="36152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3,4,6.4</a:t>
              </a:r>
            </a:p>
          </p:txBody>
        </p:sp>
        <p:sp>
          <p:nvSpPr>
            <p:cNvPr id="240" name="AutoShape 21"/>
            <p:cNvSpPr>
              <a:spLocks noChangeShapeType="1"/>
            </p:cNvSpPr>
            <p:nvPr/>
          </p:nvSpPr>
          <p:spPr bwMode="auto">
            <a:xfrm flipH="1">
              <a:off x="3883980" y="4503169"/>
              <a:ext cx="171146" cy="534840"/>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54" name="AutoShape 3"/>
            <p:cNvSpPr>
              <a:spLocks noChangeShapeType="1"/>
            </p:cNvSpPr>
            <p:nvPr/>
          </p:nvSpPr>
          <p:spPr bwMode="auto">
            <a:xfrm>
              <a:off x="4716481" y="4503169"/>
              <a:ext cx="171146" cy="534840"/>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grpSp>
        <p:nvGrpSpPr>
          <p:cNvPr id="11" name="组合 93"/>
          <p:cNvGrpSpPr/>
          <p:nvPr/>
        </p:nvGrpSpPr>
        <p:grpSpPr>
          <a:xfrm>
            <a:off x="3294750" y="4535343"/>
            <a:ext cx="1145452" cy="1393987"/>
            <a:chOff x="3294750" y="4821095"/>
            <a:chExt cx="1145452" cy="1393987"/>
          </a:xfrm>
        </p:grpSpPr>
        <p:sp>
          <p:nvSpPr>
            <p:cNvPr id="183" name="Rectangle 77"/>
            <p:cNvSpPr>
              <a:spLocks noChangeArrowheads="1"/>
            </p:cNvSpPr>
            <p:nvPr/>
          </p:nvSpPr>
          <p:spPr bwMode="auto">
            <a:xfrm>
              <a:off x="4157602" y="5468645"/>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89" name="Rectangle 71"/>
            <p:cNvSpPr>
              <a:spLocks noChangeArrowheads="1"/>
            </p:cNvSpPr>
            <p:nvPr/>
          </p:nvSpPr>
          <p:spPr bwMode="auto">
            <a:xfrm>
              <a:off x="3375432" y="5468645"/>
              <a:ext cx="251828" cy="221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26" name="Oval 35"/>
            <p:cNvSpPr>
              <a:spLocks noChangeArrowheads="1"/>
            </p:cNvSpPr>
            <p:nvPr/>
          </p:nvSpPr>
          <p:spPr bwMode="auto">
            <a:xfrm>
              <a:off x="3294750" y="5853560"/>
              <a:ext cx="415639" cy="361522"/>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ea typeface="仿宋" pitchFamily="49" charset="-122"/>
                  <a:cs typeface="Times New Roman" pitchFamily="18" charset="0"/>
                </a:rPr>
                <a:t>×</a:t>
              </a:r>
            </a:p>
          </p:txBody>
        </p:sp>
        <p:sp>
          <p:nvSpPr>
            <p:cNvPr id="227" name="Oval 34"/>
            <p:cNvSpPr>
              <a:spLocks noChangeArrowheads="1"/>
            </p:cNvSpPr>
            <p:nvPr/>
          </p:nvSpPr>
          <p:spPr bwMode="auto">
            <a:xfrm>
              <a:off x="4024563" y="5853560"/>
              <a:ext cx="415639" cy="361522"/>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ea typeface="仿宋" pitchFamily="49" charset="-122"/>
                  <a:cs typeface="Times New Roman" pitchFamily="18" charset="0"/>
                </a:rPr>
                <a:t>×</a:t>
              </a:r>
            </a:p>
          </p:txBody>
        </p:sp>
        <p:sp>
          <p:nvSpPr>
            <p:cNvPr id="234" name="AutoShape 27"/>
            <p:cNvSpPr>
              <a:spLocks noChangeShapeType="1"/>
            </p:cNvSpPr>
            <p:nvPr/>
          </p:nvSpPr>
          <p:spPr bwMode="auto">
            <a:xfrm flipH="1">
              <a:off x="3502570" y="5403784"/>
              <a:ext cx="193150" cy="449776"/>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35" name="AutoShape 26"/>
            <p:cNvSpPr>
              <a:spLocks noChangeShapeType="1"/>
            </p:cNvSpPr>
            <p:nvPr/>
          </p:nvSpPr>
          <p:spPr bwMode="auto">
            <a:xfrm>
              <a:off x="4049013" y="5403784"/>
              <a:ext cx="205375" cy="459346"/>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55" name="Rectangle 2"/>
            <p:cNvSpPr>
              <a:spLocks noChangeArrowheads="1"/>
            </p:cNvSpPr>
            <p:nvPr/>
          </p:nvSpPr>
          <p:spPr bwMode="auto">
            <a:xfrm>
              <a:off x="3414552" y="4821095"/>
              <a:ext cx="350849" cy="2169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FF"/>
                  </a:solidFill>
                  <a:effectLst/>
                  <a:ea typeface="仿宋" pitchFamily="49" charset="-122"/>
                  <a:cs typeface="Times New Roman" pitchFamily="18" charset="0"/>
                </a:rPr>
                <a:t>10</a:t>
              </a:r>
            </a:p>
          </p:txBody>
        </p:sp>
      </p:grpSp>
      <p:grpSp>
        <p:nvGrpSpPr>
          <p:cNvPr id="12" name="组合 83"/>
          <p:cNvGrpSpPr/>
          <p:nvPr/>
        </p:nvGrpSpPr>
        <p:grpSpPr>
          <a:xfrm>
            <a:off x="1285852" y="1928802"/>
            <a:ext cx="5643602" cy="543740"/>
            <a:chOff x="1285852" y="2214554"/>
            <a:chExt cx="5643602" cy="543740"/>
          </a:xfrm>
        </p:grpSpPr>
        <p:sp>
          <p:nvSpPr>
            <p:cNvPr id="209" name="Oval 53"/>
            <p:cNvSpPr>
              <a:spLocks noChangeArrowheads="1"/>
            </p:cNvSpPr>
            <p:nvPr/>
          </p:nvSpPr>
          <p:spPr bwMode="auto">
            <a:xfrm>
              <a:off x="4672471" y="2396772"/>
              <a:ext cx="797049" cy="36152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0,0,8</a:t>
              </a:r>
            </a:p>
          </p:txBody>
        </p:sp>
        <p:sp>
          <p:nvSpPr>
            <p:cNvPr id="82" name="TextBox 81"/>
            <p:cNvSpPr txBox="1"/>
            <p:nvPr/>
          </p:nvSpPr>
          <p:spPr>
            <a:xfrm>
              <a:off x="5500694" y="2214554"/>
              <a:ext cx="142876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cw,cv,ub</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83" name="右箭头 82"/>
            <p:cNvSpPr/>
            <p:nvPr/>
          </p:nvSpPr>
          <p:spPr>
            <a:xfrm>
              <a:off x="1285852" y="2428868"/>
              <a:ext cx="500066"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97" name="上箭头 96"/>
          <p:cNvSpPr/>
          <p:nvPr/>
        </p:nvSpPr>
        <p:spPr>
          <a:xfrm>
            <a:off x="1157969" y="6286520"/>
            <a:ext cx="357190" cy="357190"/>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4" name="灯片编号占位符 93"/>
          <p:cNvSpPr>
            <a:spLocks noGrp="1"/>
          </p:cNvSpPr>
          <p:nvPr>
            <p:ph type="sldNum" sz="quarter" idx="12"/>
          </p:nvPr>
        </p:nvSpPr>
        <p:spPr/>
        <p:txBody>
          <a:bodyPr/>
          <a:lstStyle/>
          <a:p>
            <a:fld id="{7AF016A1-9F15-429F-9EFD-84004B73C732}" type="slidenum">
              <a:rPr lang="en-US" altLang="zh-CN" smtClean="0"/>
              <a:pPr/>
              <a:t>54</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childTnLst>
                          </p:cTn>
                        </p:par>
                        <p:par>
                          <p:cTn id="27" fill="hold">
                            <p:stCondLst>
                              <p:cond delay="0"/>
                            </p:stCondLst>
                            <p:childTnLst>
                              <p:par>
                                <p:cTn id="28" presetID="26" presetClass="emph" presetSubtype="0" fill="hold" grpId="1" nodeType="afterEffect">
                                  <p:stCondLst>
                                    <p:cond delay="0"/>
                                  </p:stCondLst>
                                  <p:childTnLst>
                                    <p:animEffect transition="out" filter="fade">
                                      <p:cBhvr>
                                        <p:cTn id="29" dur="500" tmFilter="0, 0; .2, .5; .8, .5; 1, 0"/>
                                        <p:tgtEl>
                                          <p:spTgt spid="203"/>
                                        </p:tgtEl>
                                      </p:cBhvr>
                                    </p:animEffect>
                                    <p:animScale>
                                      <p:cBhvr>
                                        <p:cTn id="30" dur="250" autoRev="1" fill="hold"/>
                                        <p:tgtEl>
                                          <p:spTgt spid="203"/>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childTnLst>
                          </p:cTn>
                        </p:par>
                        <p:par>
                          <p:cTn id="59" fill="hold">
                            <p:stCondLst>
                              <p:cond delay="0"/>
                            </p:stCondLst>
                            <p:childTnLst>
                              <p:par>
                                <p:cTn id="60" presetID="26" presetClass="emph" presetSubtype="0" fill="hold" grpId="1" nodeType="afterEffect">
                                  <p:stCondLst>
                                    <p:cond delay="0"/>
                                  </p:stCondLst>
                                  <p:childTnLst>
                                    <p:animEffect transition="out" filter="fade">
                                      <p:cBhvr>
                                        <p:cTn id="61" dur="500" tmFilter="0, 0; .2, .5; .8, .5; 1, 0"/>
                                        <p:tgtEl>
                                          <p:spTgt spid="97"/>
                                        </p:tgtEl>
                                      </p:cBhvr>
                                    </p:animEffect>
                                    <p:animScale>
                                      <p:cBhvr>
                                        <p:cTn id="62" dur="250" autoRev="1" fill="hold"/>
                                        <p:tgtEl>
                                          <p:spTgt spid="9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P spid="203" grpId="1"/>
      <p:bldP spid="97" grpId="0" animBg="1"/>
      <p:bldP spid="97"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4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214282" y="857232"/>
            <a:ext cx="8643998" cy="31169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EnQueue</a:t>
            </a:r>
            <a:r>
              <a:rPr lang="en-US" altLang="zh-CN" sz="2000" smtClean="0">
                <a:solidFill>
                  <a:srgbClr val="0000FF"/>
                </a:solidFill>
                <a:latin typeface="Times New Roman" pitchFamily="18" charset="0"/>
                <a:ea typeface="仿宋" pitchFamily="49" charset="-122"/>
                <a:cs typeface="Times New Roman" pitchFamily="18" charset="0"/>
              </a:rPr>
              <a:t>(QNode e,priority_queue&lt;QNode&gt;&amp; pqu)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结点</a:t>
            </a:r>
            <a:r>
              <a:rPr lang="en-US" altLang="zh-CN" sz="2000" smtClean="0">
                <a:solidFill>
                  <a:srgbClr val="00B0F0"/>
                </a:solidFill>
                <a:latin typeface="Times New Roman" pitchFamily="18" charset="0"/>
                <a:ea typeface="仿宋" pitchFamily="49" charset="-122"/>
                <a:cs typeface="Times New Roman" pitchFamily="18" charset="0"/>
              </a:rPr>
              <a:t>e</a:t>
            </a:r>
            <a:r>
              <a:rPr lang="zh-CN" altLang="zh-CN" sz="2000" smtClean="0">
                <a:solidFill>
                  <a:srgbClr val="00B0F0"/>
                </a:solidFill>
                <a:latin typeface="Times New Roman" pitchFamily="18" charset="0"/>
                <a:ea typeface="仿宋" pitchFamily="49" charset="-122"/>
                <a:cs typeface="Times New Roman" pitchFamily="18" charset="0"/>
              </a:rPr>
              <a:t>进队操作</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(e.i==n)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到达叶子结点</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 (</a:t>
            </a:r>
            <a:r>
              <a:rPr lang="en-US" altLang="zh-CN" sz="2000" smtClean="0">
                <a:solidFill>
                  <a:srgbClr val="FF00FF"/>
                </a:solidFill>
                <a:latin typeface="Times New Roman" pitchFamily="18" charset="0"/>
                <a:ea typeface="仿宋" pitchFamily="49" charset="-122"/>
                <a:cs typeface="Times New Roman" pitchFamily="18" charset="0"/>
              </a:rPr>
              <a:t>e.cv&gt;bestv</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比较更新最优解</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bestv=e.cv;</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bestx=e.x;</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 pqu.push(e);										</a:t>
            </a:r>
            <a:r>
              <a:rPr lang="en-US" altLang="zh-CN" sz="2000" smtClean="0">
                <a:solidFill>
                  <a:srgbClr val="00B0F0"/>
                </a:solidFill>
                <a:latin typeface="Times New Roman" pitchFamily="18" charset="0"/>
                <a:ea typeface="仿宋" pitchFamily="49" charset="-122"/>
                <a:cs typeface="Times New Roman" pitchFamily="18" charset="0"/>
              </a:rPr>
              <a:t>	//</a:t>
            </a:r>
            <a:r>
              <a:rPr lang="zh-CN" altLang="zh-CN" sz="2000" smtClean="0">
                <a:solidFill>
                  <a:srgbClr val="00B0F0"/>
                </a:solidFill>
                <a:latin typeface="Times New Roman" pitchFamily="18" charset="0"/>
                <a:ea typeface="仿宋" pitchFamily="49" charset="-122"/>
                <a:cs typeface="Times New Roman" pitchFamily="18" charset="0"/>
              </a:rPr>
              <a:t>非叶子结点进队</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55</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4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357158" y="714356"/>
            <a:ext cx="8143932" cy="271021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a:t>
            </a:r>
            <a:r>
              <a:rPr lang="en-US" altLang="zh-CN" sz="2000" smtClean="0">
                <a:solidFill>
                  <a:srgbClr val="00B0F0"/>
                </a:solidFill>
                <a:latin typeface="Times New Roman" pitchFamily="18" charset="0"/>
                <a:ea typeface="仿宋" pitchFamily="49" charset="-122"/>
                <a:cs typeface="Times New Roman" pitchFamily="18" charset="0"/>
              </a:rPr>
              <a:t>0/1</a:t>
            </a:r>
            <a:r>
              <a:rPr lang="zh-CN" altLang="zh-CN" sz="2000" smtClean="0">
                <a:solidFill>
                  <a:srgbClr val="00B0F0"/>
                </a:solidFill>
                <a:latin typeface="Times New Roman" pitchFamily="18" charset="0"/>
                <a:ea typeface="仿宋" pitchFamily="49" charset="-122"/>
                <a:cs typeface="Times New Roman" pitchFamily="18" charset="0"/>
              </a:rPr>
              <a:t>背包的最优解</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QNode e,e1,e2;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a:t>
            </a:r>
            <a:r>
              <a:rPr lang="en-US" altLang="zh-CN" sz="2000" smtClean="0">
                <a:solidFill>
                  <a:srgbClr val="00B0F0"/>
                </a:solidFill>
                <a:latin typeface="Times New Roman" pitchFamily="18" charset="0"/>
                <a:ea typeface="仿宋" pitchFamily="49" charset="-122"/>
                <a:cs typeface="Times New Roman" pitchFamily="18" charset="0"/>
              </a:rPr>
              <a:t>3</a:t>
            </a:r>
            <a:r>
              <a:rPr lang="zh-CN" altLang="zh-CN" sz="2000" smtClean="0">
                <a:solidFill>
                  <a:srgbClr val="00B0F0"/>
                </a:solidFill>
                <a:latin typeface="Times New Roman" pitchFamily="18" charset="0"/>
                <a:ea typeface="仿宋" pitchFamily="49" charset="-122"/>
                <a:cs typeface="Times New Roman" pitchFamily="18" charset="0"/>
              </a:rPr>
              <a:t>个结点</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priority_queue&lt;QNode&gt; pqu;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定义一个队列</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e.i=0;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e.cw=0; e.cv=0;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e.x.resize(n);</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bound(e);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求根结点的上界</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pqu.push(e);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根结点进队</a:t>
            </a:r>
            <a:endParaRPr lang="zh-CN" altLang="zh-CN" sz="2000">
              <a:solidFill>
                <a:srgbClr val="00B0F0"/>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56</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4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214282" y="290049"/>
            <a:ext cx="8786874" cy="62368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 (!pqu.empty())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队不空循环</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e=pqu.top(); pqu.pop();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出队结点</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e.cw+g[e.i].w&lt;=W</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FF3300"/>
                </a:solidFill>
                <a:latin typeface="Times New Roman" pitchFamily="18" charset="0"/>
                <a:ea typeface="仿宋" pitchFamily="49" charset="-122"/>
                <a:cs typeface="Times New Roman" pitchFamily="18" charset="0"/>
              </a:rPr>
              <a:t>左剪支</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选择物品</a:t>
            </a:r>
            <a:r>
              <a:rPr lang="en-US" altLang="zh-CN" sz="2000" smtClean="0">
                <a:solidFill>
                  <a:srgbClr val="00B0F0"/>
                </a:solidFill>
                <a:latin typeface="Times New Roman" pitchFamily="18" charset="0"/>
                <a:ea typeface="仿宋" pitchFamily="49" charset="-122"/>
                <a:cs typeface="Times New Roman" pitchFamily="18" charset="0"/>
              </a:rPr>
              <a:t>e.i</a:t>
            </a:r>
            <a:r>
              <a:rPr lang="zh-CN" altLang="zh-CN" sz="2000" smtClean="0">
                <a:solidFill>
                  <a:srgbClr val="00B0F0"/>
                </a:solidFill>
                <a:latin typeface="Times New Roman" pitchFamily="18" charset="0"/>
                <a:ea typeface="仿宋" pitchFamily="49" charset="-122"/>
                <a:cs typeface="Times New Roman" pitchFamily="18" charset="0"/>
              </a:rPr>
              <a:t>的剪支</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e1.cw=e.cw+g[e.i].w;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选择物品</a:t>
            </a:r>
            <a:r>
              <a:rPr lang="en-US" altLang="zh-CN" sz="2000" smtClean="0">
                <a:solidFill>
                  <a:srgbClr val="00B0F0"/>
                </a:solidFill>
                <a:latin typeface="Times New Roman" pitchFamily="18" charset="0"/>
                <a:ea typeface="仿宋" pitchFamily="49" charset="-122"/>
                <a:cs typeface="Times New Roman" pitchFamily="18" charset="0"/>
              </a:rPr>
              <a:t>e.i</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e1.cv=e.cv+g[e.i].v;</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e1.x=e.x;  e1.x[e.i]=1;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标记选择物品</a:t>
            </a:r>
            <a:r>
              <a:rPr lang="en-US" altLang="zh-CN" sz="2000" smtClean="0">
                <a:solidFill>
                  <a:srgbClr val="00B0F0"/>
                </a:solidFill>
                <a:latin typeface="Times New Roman" pitchFamily="18" charset="0"/>
                <a:ea typeface="仿宋" pitchFamily="49" charset="-122"/>
                <a:cs typeface="Times New Roman" pitchFamily="18" charset="0"/>
              </a:rPr>
              <a:t>e.i</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e1.i=e.i+1;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左子结点的层次加</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bound(e1);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3300"/>
                </a:solidFill>
                <a:latin typeface="Times New Roman" pitchFamily="18" charset="0"/>
                <a:ea typeface="仿宋" pitchFamily="49" charset="-122"/>
                <a:cs typeface="Times New Roman" pitchFamily="18" charset="0"/>
              </a:rPr>
              <a:t>EnQueue</a:t>
            </a:r>
            <a:r>
              <a:rPr lang="en-US" altLang="zh-CN" sz="2000" smtClean="0">
                <a:solidFill>
                  <a:srgbClr val="0000FF"/>
                </a:solidFill>
                <a:latin typeface="Times New Roman" pitchFamily="18" charset="0"/>
                <a:ea typeface="仿宋" pitchFamily="49" charset="-122"/>
                <a:cs typeface="Times New Roman" pitchFamily="18" charset="0"/>
              </a:rPr>
              <a:t>(e1,pqu);</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e2.cw=e.cw;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不选择物品</a:t>
            </a:r>
            <a:r>
              <a:rPr lang="en-US" altLang="zh-CN" sz="2000" smtClean="0">
                <a:solidFill>
                  <a:srgbClr val="00B0F0"/>
                </a:solidFill>
                <a:latin typeface="Times New Roman" pitchFamily="18" charset="0"/>
                <a:ea typeface="仿宋" pitchFamily="49" charset="-122"/>
                <a:cs typeface="Times New Roman" pitchFamily="18" charset="0"/>
              </a:rPr>
              <a:t>e.i</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e2.cv=e.cv;</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e2.x=e.x;	e2.x[e.i]=0;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标记不选择物品</a:t>
            </a:r>
            <a:r>
              <a:rPr lang="en-US" altLang="zh-CN" sz="2000" smtClean="0">
                <a:solidFill>
                  <a:srgbClr val="00B0F0"/>
                </a:solidFill>
                <a:latin typeface="Times New Roman" pitchFamily="18" charset="0"/>
                <a:ea typeface="仿宋" pitchFamily="49" charset="-122"/>
                <a:cs typeface="Times New Roman" pitchFamily="18" charset="0"/>
              </a:rPr>
              <a:t>i</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e2.i=e.i+1;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右子结点的层次加</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bound</a:t>
            </a:r>
            <a:r>
              <a:rPr lang="en-US" altLang="zh-CN" sz="2000" smtClean="0">
                <a:solidFill>
                  <a:srgbClr val="0000FF"/>
                </a:solidFill>
                <a:latin typeface="Times New Roman" pitchFamily="18" charset="0"/>
                <a:ea typeface="仿宋" pitchFamily="49" charset="-122"/>
                <a:cs typeface="Times New Roman" pitchFamily="18" charset="0"/>
              </a:rPr>
              <a:t>(e2);</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e2.ub&gt;bestv</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FF3300"/>
                </a:solidFill>
                <a:latin typeface="Times New Roman" pitchFamily="18" charset="0"/>
                <a:ea typeface="仿宋" pitchFamily="49" charset="-122"/>
                <a:cs typeface="Times New Roman" pitchFamily="18" charset="0"/>
              </a:rPr>
              <a:t>右剪</a:t>
            </a:r>
            <a:r>
              <a:rPr lang="zh-CN" altLang="zh-CN" sz="2000" smtClean="0">
                <a:solidFill>
                  <a:srgbClr val="00B0F0"/>
                </a:solidFill>
                <a:latin typeface="Times New Roman" pitchFamily="18" charset="0"/>
                <a:ea typeface="仿宋" pitchFamily="49" charset="-122"/>
                <a:cs typeface="Times New Roman" pitchFamily="18" charset="0"/>
              </a:rPr>
              <a:t>支</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不选择物品</a:t>
            </a:r>
            <a:r>
              <a:rPr lang="en-US" altLang="zh-CN" sz="2000" smtClean="0">
                <a:solidFill>
                  <a:srgbClr val="00B0F0"/>
                </a:solidFill>
                <a:latin typeface="Times New Roman" pitchFamily="18" charset="0"/>
                <a:ea typeface="仿宋" pitchFamily="49" charset="-122"/>
                <a:cs typeface="Times New Roman" pitchFamily="18" charset="0"/>
              </a:rPr>
              <a:t>e.i</a:t>
            </a:r>
            <a:r>
              <a:rPr lang="zh-CN" altLang="zh-CN" sz="2000" smtClean="0">
                <a:solidFill>
                  <a:srgbClr val="00B0F0"/>
                </a:solidFill>
                <a:latin typeface="Times New Roman" pitchFamily="18" charset="0"/>
                <a:ea typeface="仿宋" pitchFamily="49" charset="-122"/>
                <a:cs typeface="Times New Roman" pitchFamily="18" charset="0"/>
              </a:rPr>
              <a:t>的剪支</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3300"/>
                </a:solidFill>
                <a:latin typeface="Times New Roman" pitchFamily="18" charset="0"/>
                <a:ea typeface="仿宋" pitchFamily="49" charset="-122"/>
                <a:cs typeface="Times New Roman" pitchFamily="18" charset="0"/>
              </a:rPr>
              <a:t>EnQueue</a:t>
            </a:r>
            <a:r>
              <a:rPr lang="en-US" altLang="zh-CN" sz="2000" smtClean="0">
                <a:solidFill>
                  <a:srgbClr val="0000FF"/>
                </a:solidFill>
                <a:latin typeface="Times New Roman" pitchFamily="18" charset="0"/>
                <a:ea typeface="仿宋" pitchFamily="49" charset="-122"/>
                <a:cs typeface="Times New Roman" pitchFamily="18" charset="0"/>
              </a:rPr>
              <a:t>(e2,pqu);</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57</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5786" y="1571612"/>
            <a:ext cx="7643866" cy="12464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mtClean="0">
                <a:solidFill>
                  <a:srgbClr val="FF0000"/>
                </a:solidFill>
                <a:latin typeface="Times New Roman" pitchFamily="18" charset="0"/>
                <a:ea typeface="仿宋" pitchFamily="49" charset="-122"/>
                <a:cs typeface="Times New Roman" pitchFamily="18" charset="0"/>
              </a:rPr>
              <a:t>【算法分析】</a:t>
            </a:r>
            <a:r>
              <a:rPr lang="zh-CN" altLang="zh-CN" smtClean="0">
                <a:solidFill>
                  <a:srgbClr val="0000FF"/>
                </a:solidFill>
                <a:latin typeface="Times New Roman" pitchFamily="18" charset="0"/>
                <a:ea typeface="仿宋" pitchFamily="49" charset="-122"/>
                <a:cs typeface="Times New Roman" pitchFamily="18" charset="0"/>
              </a:rPr>
              <a:t>无论采用队列式分支限界法还是优先队列式分支限界法求解</a:t>
            </a:r>
            <a:r>
              <a:rPr lang="en-US" altLang="zh-CN" smtClean="0">
                <a:solidFill>
                  <a:srgbClr val="0000FF"/>
                </a:solidFill>
                <a:latin typeface="Times New Roman" pitchFamily="18" charset="0"/>
                <a:ea typeface="仿宋" pitchFamily="49" charset="-122"/>
                <a:cs typeface="Times New Roman" pitchFamily="18" charset="0"/>
              </a:rPr>
              <a:t>0/1</a:t>
            </a:r>
            <a:r>
              <a:rPr lang="zh-CN" altLang="zh-CN" smtClean="0">
                <a:solidFill>
                  <a:srgbClr val="0000FF"/>
                </a:solidFill>
                <a:latin typeface="Times New Roman" pitchFamily="18" charset="0"/>
                <a:ea typeface="仿宋" pitchFamily="49" charset="-122"/>
                <a:cs typeface="Times New Roman" pitchFamily="18" charset="0"/>
              </a:rPr>
              <a:t>背包问题，最坏情况下要搜索整个解空间树，所以最坏时间和空间复杂度均为</a:t>
            </a:r>
            <a:r>
              <a:rPr lang="en-US" altLang="zh-CN" smtClean="0">
                <a:solidFill>
                  <a:srgbClr val="0000FF"/>
                </a:solidFill>
                <a:latin typeface="Times New Roman" pitchFamily="18" charset="0"/>
                <a:ea typeface="仿宋" pitchFamily="49" charset="-122"/>
                <a:cs typeface="Times New Roman" pitchFamily="18" charset="0"/>
              </a:rPr>
              <a:t>O(2</a:t>
            </a:r>
            <a:r>
              <a:rPr lang="en-US" altLang="zh-CN" i="1" baseline="30000"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a:t>
            </a:r>
            <a:endParaRPr lang="zh-CN" altLang="zh-CN">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58</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500042"/>
            <a:ext cx="3857652"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smtClean="0">
                <a:ea typeface="微软雅黑" pitchFamily="34" charset="-122"/>
              </a:rPr>
              <a:t>6.4.5   </a:t>
            </a:r>
            <a:r>
              <a:rPr lang="zh-CN" altLang="en-US" sz="2800" smtClean="0">
                <a:ea typeface="微软雅黑" pitchFamily="34" charset="-122"/>
              </a:rPr>
              <a:t>任务分配</a:t>
            </a:r>
            <a:r>
              <a:rPr lang="zh-CN" altLang="zh-CN" sz="2800" smtClean="0">
                <a:ea typeface="微软雅黑" pitchFamily="34" charset="-122"/>
              </a:rPr>
              <a:t>问题</a:t>
            </a:r>
            <a:endParaRPr lang="zh-CN" altLang="zh-CN" sz="2800"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5" name="TextBox 4"/>
          <p:cNvSpPr txBox="1"/>
          <p:nvPr/>
        </p:nvSpPr>
        <p:spPr>
          <a:xfrm>
            <a:off x="428596" y="1428736"/>
            <a:ext cx="8143932" cy="1654400"/>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en-US" altLang="zh-CN" smtClean="0">
                <a:solidFill>
                  <a:srgbClr val="0000FF"/>
                </a:solidFill>
                <a:latin typeface="Times New Roman" pitchFamily="18" charset="0"/>
                <a:ea typeface="楷体" pitchFamily="49" charset="-122"/>
                <a:cs typeface="Times New Roman" pitchFamily="18" charset="0"/>
              </a:rPr>
              <a:t>       </a:t>
            </a:r>
            <a:r>
              <a:rPr lang="zh-CN" altLang="zh-CN" smtClean="0">
                <a:solidFill>
                  <a:srgbClr val="0000FF"/>
                </a:solidFill>
                <a:latin typeface="Times New Roman" pitchFamily="18" charset="0"/>
                <a:ea typeface="楷体" pitchFamily="49" charset="-122"/>
                <a:cs typeface="Times New Roman" pitchFamily="18" charset="0"/>
              </a:rPr>
              <a:t>有</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mj-ea"/>
                <a:ea typeface="+mj-ea"/>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）个任务需要分配给</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个人执行，每个任务只能分配给一个人，每个人只能执行一个任务。第</a:t>
            </a:r>
            <a:r>
              <a:rPr lang="en-US" altLang="zh-CN" i="1" smtClean="0">
                <a:solidFill>
                  <a:srgbClr val="0000FF"/>
                </a:solidFill>
                <a:latin typeface="Times New Roman" pitchFamily="18" charset="0"/>
                <a:ea typeface="楷体" pitchFamily="49" charset="-122"/>
                <a:cs typeface="Times New Roman" pitchFamily="18" charset="0"/>
              </a:rPr>
              <a:t>i</a:t>
            </a:r>
            <a:r>
              <a:rPr lang="zh-CN" altLang="zh-CN" smtClean="0">
                <a:solidFill>
                  <a:srgbClr val="0000FF"/>
                </a:solidFill>
                <a:latin typeface="Times New Roman" pitchFamily="18" charset="0"/>
                <a:ea typeface="楷体" pitchFamily="49" charset="-122"/>
                <a:cs typeface="Times New Roman" pitchFamily="18" charset="0"/>
              </a:rPr>
              <a:t>个人执行第</a:t>
            </a:r>
            <a:r>
              <a:rPr lang="en-US" altLang="zh-CN" i="1" smtClean="0">
                <a:solidFill>
                  <a:srgbClr val="0000FF"/>
                </a:solidFill>
                <a:latin typeface="Times New Roman" pitchFamily="18" charset="0"/>
                <a:ea typeface="楷体" pitchFamily="49" charset="-122"/>
                <a:cs typeface="Times New Roman" pitchFamily="18" charset="0"/>
              </a:rPr>
              <a:t>j</a:t>
            </a:r>
            <a:r>
              <a:rPr lang="zh-CN" altLang="zh-CN" smtClean="0">
                <a:solidFill>
                  <a:srgbClr val="0000FF"/>
                </a:solidFill>
                <a:latin typeface="Times New Roman" pitchFamily="18" charset="0"/>
                <a:ea typeface="楷体" pitchFamily="49" charset="-122"/>
                <a:cs typeface="Times New Roman" pitchFamily="18" charset="0"/>
              </a:rPr>
              <a:t>个任务的成本是</a:t>
            </a:r>
            <a:r>
              <a:rPr lang="en-US" altLang="zh-CN" i="1" smtClean="0">
                <a:solidFill>
                  <a:srgbClr val="0000FF"/>
                </a:solidFill>
                <a:latin typeface="Times New Roman" pitchFamily="18" charset="0"/>
                <a:ea typeface="楷体" pitchFamily="49" charset="-122"/>
                <a:cs typeface="Times New Roman" pitchFamily="18" charset="0"/>
              </a:rPr>
              <a:t>c</a:t>
            </a:r>
            <a:r>
              <a:rPr lang="en-US"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i</a:t>
            </a:r>
            <a:r>
              <a:rPr lang="en-US"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j</a:t>
            </a:r>
            <a:r>
              <a:rPr lang="en-US" altLang="zh-CN"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0</a:t>
            </a:r>
            <a:r>
              <a:rPr lang="zh-CN" altLang="zh-CN" smtClean="0">
                <a:solidFill>
                  <a:srgbClr val="0000FF"/>
                </a:solidFill>
                <a:latin typeface="+mj-ea"/>
                <a:ea typeface="+mj-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i</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j</a:t>
            </a:r>
            <a:r>
              <a:rPr lang="zh-CN" altLang="zh-CN" smtClean="0">
                <a:solidFill>
                  <a:srgbClr val="0000FF"/>
                </a:solidFill>
                <a:latin typeface="+mj-ea"/>
                <a:ea typeface="+mj-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Times New Roman" pitchFamily="18" charset="0"/>
                <a:ea typeface="楷体" pitchFamily="49" charset="-122"/>
                <a:cs typeface="Times New Roman" pitchFamily="18" charset="0"/>
              </a:rPr>
              <a:t>）。求出</a:t>
            </a:r>
            <a:r>
              <a:rPr lang="zh-CN" altLang="zh-CN" smtClean="0">
                <a:solidFill>
                  <a:srgbClr val="FF0000"/>
                </a:solidFill>
                <a:latin typeface="Times New Roman" pitchFamily="18" charset="0"/>
                <a:ea typeface="楷体" pitchFamily="49" charset="-122"/>
                <a:cs typeface="Times New Roman" pitchFamily="18" charset="0"/>
              </a:rPr>
              <a:t>总成本最小</a:t>
            </a:r>
            <a:r>
              <a:rPr lang="zh-CN" altLang="zh-CN" smtClean="0">
                <a:solidFill>
                  <a:srgbClr val="0000FF"/>
                </a:solidFill>
                <a:latin typeface="Times New Roman" pitchFamily="18" charset="0"/>
                <a:ea typeface="楷体" pitchFamily="49" charset="-122"/>
                <a:cs typeface="Times New Roman" pitchFamily="18" charset="0"/>
              </a:rPr>
              <a:t>的一种分配方案。</a:t>
            </a:r>
            <a:endParaRPr lang="zh-CN" altLang="en-US" smtClean="0">
              <a:solidFill>
                <a:srgbClr val="0000FF"/>
              </a:solidFill>
              <a:latin typeface="Times New Roman" pitchFamily="18" charset="0"/>
              <a:ea typeface="楷体" pitchFamily="49" charset="-122"/>
              <a:cs typeface="Times New Roman" pitchFamily="18" charset="0"/>
            </a:endParaRPr>
          </a:p>
        </p:txBody>
      </p:sp>
      <p:graphicFrame>
        <p:nvGraphicFramePr>
          <p:cNvPr id="6" name="表格 5"/>
          <p:cNvGraphicFramePr>
            <a:graphicFrameLocks noGrp="1"/>
          </p:cNvGraphicFramePr>
          <p:nvPr/>
        </p:nvGraphicFramePr>
        <p:xfrm>
          <a:off x="1785918" y="3429000"/>
          <a:ext cx="4643470" cy="1778000"/>
        </p:xfrm>
        <a:graphic>
          <a:graphicData uri="http://schemas.openxmlformats.org/drawingml/2006/table">
            <a:tbl>
              <a:tblPr>
                <a:tableStyleId>{35758FB7-9AC5-4552-8A53-C91805E547FA}</a:tableStyleId>
              </a:tblPr>
              <a:tblGrid>
                <a:gridCol w="823443"/>
                <a:gridCol w="954445"/>
                <a:gridCol w="955194"/>
                <a:gridCol w="955194"/>
                <a:gridCol w="955194"/>
              </a:tblGrid>
              <a:tr h="314327">
                <a:tc>
                  <a:txBody>
                    <a:bodyPr/>
                    <a:lstStyle/>
                    <a:p>
                      <a:pPr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人员</a:t>
                      </a:r>
                    </a:p>
                  </a:txBody>
                  <a:tcPr marL="68580" marR="68580" marT="0" marB="0">
                    <a:solidFill>
                      <a:schemeClr val="accent6">
                        <a:lumMod val="20000"/>
                        <a:lumOff val="80000"/>
                      </a:schemeClr>
                    </a:solidFill>
                  </a:tcPr>
                </a:tc>
                <a:tc>
                  <a:txBody>
                    <a:bodyPr/>
                    <a:lstStyle/>
                    <a:p>
                      <a:pPr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任务</a:t>
                      </a:r>
                      <a:r>
                        <a:rPr lang="pt-BR" sz="2000" b="1" kern="100">
                          <a:solidFill>
                            <a:srgbClr val="FF0000"/>
                          </a:solidFill>
                          <a:latin typeface="Times New Roman" pitchFamily="18" charset="0"/>
                          <a:ea typeface="仿宋" pitchFamily="49" charset="-122"/>
                          <a:cs typeface="Times New Roman" pitchFamily="18" charset="0"/>
                        </a:rPr>
                        <a:t>1</a:t>
                      </a:r>
                      <a:endParaRPr lang="zh-CN" sz="2000" b="1" kern="100">
                        <a:solidFill>
                          <a:srgbClr val="FF0000"/>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任务</a:t>
                      </a:r>
                      <a:r>
                        <a:rPr lang="pt-BR" sz="2000" b="1" kern="100">
                          <a:solidFill>
                            <a:srgbClr val="FF0000"/>
                          </a:solidFill>
                          <a:latin typeface="Times New Roman" pitchFamily="18" charset="0"/>
                          <a:ea typeface="仿宋" pitchFamily="49" charset="-122"/>
                          <a:cs typeface="Times New Roman" pitchFamily="18" charset="0"/>
                        </a:rPr>
                        <a:t>2</a:t>
                      </a:r>
                      <a:endParaRPr lang="zh-CN" sz="2000" b="1" kern="100">
                        <a:solidFill>
                          <a:srgbClr val="FF0000"/>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任务</a:t>
                      </a:r>
                      <a:r>
                        <a:rPr lang="pt-BR" sz="2000" b="1" kern="100">
                          <a:solidFill>
                            <a:srgbClr val="FF0000"/>
                          </a:solidFill>
                          <a:latin typeface="Times New Roman" pitchFamily="18" charset="0"/>
                          <a:ea typeface="仿宋" pitchFamily="49" charset="-122"/>
                          <a:cs typeface="Times New Roman" pitchFamily="18" charset="0"/>
                        </a:rPr>
                        <a:t>3</a:t>
                      </a:r>
                      <a:endParaRPr lang="zh-CN" sz="2000" b="1" kern="100">
                        <a:solidFill>
                          <a:srgbClr val="FF0000"/>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任务</a:t>
                      </a:r>
                      <a:r>
                        <a:rPr lang="pt-BR" sz="2000" b="1" kern="100">
                          <a:solidFill>
                            <a:srgbClr val="FF0000"/>
                          </a:solidFill>
                          <a:latin typeface="Times New Roman" pitchFamily="18" charset="0"/>
                          <a:ea typeface="仿宋" pitchFamily="49" charset="-122"/>
                          <a:cs typeface="Times New Roman" pitchFamily="18" charset="0"/>
                        </a:rPr>
                        <a:t>4</a:t>
                      </a:r>
                      <a:endParaRPr lang="zh-CN" sz="2000" b="1" kern="100">
                        <a:solidFill>
                          <a:srgbClr val="FF0000"/>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314327">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0</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9</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2</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7</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8</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314327">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1</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6</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4</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3</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7</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314327">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2</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5</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8</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1</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8</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314327">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3</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7</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6</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9</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2000" kern="100">
                          <a:solidFill>
                            <a:srgbClr val="0000FF"/>
                          </a:solidFill>
                          <a:latin typeface="Times New Roman" pitchFamily="18" charset="0"/>
                          <a:ea typeface="仿宋" pitchFamily="49" charset="-122"/>
                          <a:cs typeface="Times New Roman" pitchFamily="18" charset="0"/>
                        </a:rPr>
                        <a:t>4</a:t>
                      </a:r>
                      <a:endParaRPr lang="zh-CN" sz="20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bl>
          </a:graphicData>
        </a:graphic>
      </p:graphicFrame>
      <p:sp>
        <p:nvSpPr>
          <p:cNvPr id="8" name="灯片编号占位符 7"/>
          <p:cNvSpPr>
            <a:spLocks noGrp="1"/>
          </p:cNvSpPr>
          <p:nvPr>
            <p:ph type="sldNum" sz="quarter" idx="12"/>
          </p:nvPr>
        </p:nvSpPr>
        <p:spPr/>
        <p:txBody>
          <a:bodyPr/>
          <a:lstStyle/>
          <a:p>
            <a:fld id="{7AF016A1-9F15-429F-9EFD-84004B73C732}" type="slidenum">
              <a:rPr lang="en-US" altLang="zh-CN" smtClean="0"/>
              <a:pPr/>
              <a:t>59</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1472" y="571480"/>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grpSp>
        <p:nvGrpSpPr>
          <p:cNvPr id="34" name="组合 6"/>
          <p:cNvGrpSpPr/>
          <p:nvPr/>
        </p:nvGrpSpPr>
        <p:grpSpPr>
          <a:xfrm>
            <a:off x="2000232" y="357166"/>
            <a:ext cx="2696379" cy="2017570"/>
            <a:chOff x="1937927" y="3357562"/>
            <a:chExt cx="2696379" cy="2017570"/>
          </a:xfrm>
        </p:grpSpPr>
        <p:sp>
          <p:nvSpPr>
            <p:cNvPr id="35" name="Rectangle 23"/>
            <p:cNvSpPr>
              <a:spLocks noChangeArrowheads="1"/>
            </p:cNvSpPr>
            <p:nvPr/>
          </p:nvSpPr>
          <p:spPr bwMode="auto">
            <a:xfrm>
              <a:off x="3843200" y="3357562"/>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36" name="Rectangle 22"/>
            <p:cNvSpPr>
              <a:spLocks noChangeArrowheads="1"/>
            </p:cNvSpPr>
            <p:nvPr/>
          </p:nvSpPr>
          <p:spPr bwMode="auto">
            <a:xfrm>
              <a:off x="3958498" y="4787764"/>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37" name="Rectangle 21"/>
            <p:cNvSpPr>
              <a:spLocks noChangeArrowheads="1"/>
            </p:cNvSpPr>
            <p:nvPr/>
          </p:nvSpPr>
          <p:spPr bwMode="auto">
            <a:xfrm>
              <a:off x="3936809" y="3773179"/>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38" name="Rectangle 20"/>
            <p:cNvSpPr>
              <a:spLocks noChangeArrowheads="1"/>
            </p:cNvSpPr>
            <p:nvPr/>
          </p:nvSpPr>
          <p:spPr bwMode="auto">
            <a:xfrm>
              <a:off x="3707354" y="4067765"/>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39" name="Rectangle 19"/>
            <p:cNvSpPr>
              <a:spLocks noChangeArrowheads="1"/>
            </p:cNvSpPr>
            <p:nvPr/>
          </p:nvSpPr>
          <p:spPr bwMode="auto">
            <a:xfrm>
              <a:off x="2383137" y="3679551"/>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0" name="Rectangle 18"/>
            <p:cNvSpPr>
              <a:spLocks noChangeArrowheads="1"/>
            </p:cNvSpPr>
            <p:nvPr/>
          </p:nvSpPr>
          <p:spPr bwMode="auto">
            <a:xfrm>
              <a:off x="2622866" y="4067765"/>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1" name="Rectangle 17"/>
            <p:cNvSpPr>
              <a:spLocks noChangeArrowheads="1"/>
            </p:cNvSpPr>
            <p:nvPr/>
          </p:nvSpPr>
          <p:spPr bwMode="auto">
            <a:xfrm>
              <a:off x="2298661" y="4779110"/>
              <a:ext cx="433795"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2" name="Oval 16"/>
            <p:cNvSpPr>
              <a:spLocks noChangeArrowheads="1"/>
            </p:cNvSpPr>
            <p:nvPr/>
          </p:nvSpPr>
          <p:spPr bwMode="auto">
            <a:xfrm>
              <a:off x="1937927" y="4143124"/>
              <a:ext cx="365301" cy="4110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3" name="Oval 15"/>
            <p:cNvSpPr>
              <a:spLocks noChangeArrowheads="1"/>
            </p:cNvSpPr>
            <p:nvPr/>
          </p:nvSpPr>
          <p:spPr bwMode="auto">
            <a:xfrm>
              <a:off x="3173101" y="3431779"/>
              <a:ext cx="364160" cy="4110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4" name="Oval 14"/>
            <p:cNvSpPr>
              <a:spLocks noChangeArrowheads="1"/>
            </p:cNvSpPr>
            <p:nvPr/>
          </p:nvSpPr>
          <p:spPr bwMode="auto">
            <a:xfrm>
              <a:off x="3183375" y="4143124"/>
              <a:ext cx="365301" cy="40990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5" name="Oval 13"/>
            <p:cNvSpPr>
              <a:spLocks noChangeArrowheads="1"/>
            </p:cNvSpPr>
            <p:nvPr/>
          </p:nvSpPr>
          <p:spPr bwMode="auto">
            <a:xfrm>
              <a:off x="3183375" y="4965224"/>
              <a:ext cx="364160" cy="40990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6" name="Oval 12"/>
            <p:cNvSpPr>
              <a:spLocks noChangeArrowheads="1"/>
            </p:cNvSpPr>
            <p:nvPr/>
          </p:nvSpPr>
          <p:spPr bwMode="auto">
            <a:xfrm>
              <a:off x="4267863" y="4143124"/>
              <a:ext cx="366443" cy="4110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7" name="Oval 11"/>
            <p:cNvSpPr>
              <a:spLocks noChangeArrowheads="1"/>
            </p:cNvSpPr>
            <p:nvPr/>
          </p:nvSpPr>
          <p:spPr bwMode="auto">
            <a:xfrm>
              <a:off x="4267863" y="3430638"/>
              <a:ext cx="365301" cy="4121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48" name="AutoShape 10"/>
            <p:cNvSpPr>
              <a:spLocks noChangeShapeType="1"/>
            </p:cNvSpPr>
            <p:nvPr/>
          </p:nvSpPr>
          <p:spPr bwMode="auto">
            <a:xfrm flipV="1">
              <a:off x="2249574" y="3637304"/>
              <a:ext cx="923527" cy="566336"/>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49" name="AutoShape 9"/>
            <p:cNvSpPr>
              <a:spLocks noChangeShapeType="1"/>
            </p:cNvSpPr>
            <p:nvPr/>
          </p:nvSpPr>
          <p:spPr bwMode="auto">
            <a:xfrm>
              <a:off x="2249574" y="4493659"/>
              <a:ext cx="933801" cy="67709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0" name="AutoShape 8"/>
            <p:cNvSpPr>
              <a:spLocks noChangeShapeType="1"/>
            </p:cNvSpPr>
            <p:nvPr/>
          </p:nvSpPr>
          <p:spPr bwMode="auto">
            <a:xfrm>
              <a:off x="2303228" y="4348649"/>
              <a:ext cx="880147"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1" name="AutoShape 7"/>
            <p:cNvSpPr>
              <a:spLocks noChangeShapeType="1"/>
            </p:cNvSpPr>
            <p:nvPr/>
          </p:nvSpPr>
          <p:spPr bwMode="auto">
            <a:xfrm>
              <a:off x="3366026" y="4553032"/>
              <a:ext cx="1142" cy="41219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2" name="AutoShape 6"/>
            <p:cNvSpPr>
              <a:spLocks noChangeShapeType="1"/>
            </p:cNvSpPr>
            <p:nvPr/>
          </p:nvSpPr>
          <p:spPr bwMode="auto">
            <a:xfrm flipV="1">
              <a:off x="3547535" y="4493659"/>
              <a:ext cx="773982" cy="677091"/>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3" name="AutoShape 5"/>
            <p:cNvSpPr>
              <a:spLocks noChangeShapeType="1"/>
            </p:cNvSpPr>
            <p:nvPr/>
          </p:nvSpPr>
          <p:spPr bwMode="auto">
            <a:xfrm>
              <a:off x="3548676" y="4348649"/>
              <a:ext cx="719187"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4" name="AutoShape 4"/>
            <p:cNvSpPr>
              <a:spLocks noChangeShapeType="1"/>
            </p:cNvSpPr>
            <p:nvPr/>
          </p:nvSpPr>
          <p:spPr bwMode="auto">
            <a:xfrm>
              <a:off x="3483607" y="3782314"/>
              <a:ext cx="837909" cy="421326"/>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5" name="AutoShape 3"/>
            <p:cNvSpPr>
              <a:spLocks noChangeShapeType="1"/>
            </p:cNvSpPr>
            <p:nvPr/>
          </p:nvSpPr>
          <p:spPr bwMode="auto">
            <a:xfrm flipH="1">
              <a:off x="3537261" y="3637304"/>
              <a:ext cx="730602" cy="114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400"/>
                </a:lnSpc>
              </a:pPr>
              <a:endParaRPr lang="zh-CN" altLang="en-US" sz="1800">
                <a:solidFill>
                  <a:srgbClr val="0000FF"/>
                </a:solidFill>
              </a:endParaRPr>
            </a:p>
          </p:txBody>
        </p:sp>
        <p:sp>
          <p:nvSpPr>
            <p:cNvPr id="56" name="Rectangle 2"/>
            <p:cNvSpPr>
              <a:spLocks noChangeArrowheads="1"/>
            </p:cNvSpPr>
            <p:nvPr/>
          </p:nvSpPr>
          <p:spPr bwMode="auto">
            <a:xfrm>
              <a:off x="3439086" y="4650086"/>
              <a:ext cx="239729" cy="2843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60</a:t>
              </a:r>
              <a:endParaRPr kumimoji="0" lang="en-US" altLang="zh-CN" sz="16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sp>
        <p:nvSpPr>
          <p:cNvPr id="57" name="TextBox 56"/>
          <p:cNvSpPr txBox="1"/>
          <p:nvPr/>
        </p:nvSpPr>
        <p:spPr>
          <a:xfrm>
            <a:off x="785786" y="3286124"/>
            <a:ext cx="778674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rPr>
              <a:t>E={</a:t>
            </a:r>
            <a:r>
              <a:rPr lang="en-US" altLang="zh-CN" sz="2000" smtClean="0">
                <a:solidFill>
                  <a:srgbClr val="006600"/>
                </a:solidFill>
              </a:rPr>
              <a:t>{[2,10],[4,30],[5,100]}</a:t>
            </a:r>
            <a:r>
              <a:rPr lang="en-US" altLang="zh-CN" sz="2000" smtClean="0">
                <a:solidFill>
                  <a:srgbClr val="0000FF"/>
                </a:solidFill>
              </a:rPr>
              <a:t>, </a:t>
            </a:r>
            <a:r>
              <a:rPr lang="en-US" altLang="zh-CN" sz="2000" smtClean="0">
                <a:solidFill>
                  <a:srgbClr val="FF00FF"/>
                </a:solidFill>
              </a:rPr>
              <a:t>{[2,4]}</a:t>
            </a:r>
            <a:r>
              <a:rPr lang="en-US" altLang="zh-CN" sz="2000" smtClean="0">
                <a:solidFill>
                  <a:srgbClr val="0000FF"/>
                </a:solidFill>
              </a:rPr>
              <a:t>, </a:t>
            </a:r>
            <a:r>
              <a:rPr lang="en-US" altLang="zh-CN" sz="2000" smtClean="0">
                <a:solidFill>
                  <a:srgbClr val="00B0F0"/>
                </a:solidFill>
              </a:rPr>
              <a:t>{[3,50]}</a:t>
            </a:r>
            <a:r>
              <a:rPr lang="en-US" altLang="zh-CN" sz="2000" smtClean="0">
                <a:solidFill>
                  <a:srgbClr val="0000FF"/>
                </a:solidFill>
              </a:rPr>
              <a:t>, </a:t>
            </a:r>
            <a:r>
              <a:rPr lang="en-US" altLang="zh-CN" sz="2000" smtClean="0">
                <a:solidFill>
                  <a:srgbClr val="C00000"/>
                </a:solidFill>
              </a:rPr>
              <a:t>{[5,10]}</a:t>
            </a:r>
            <a:r>
              <a:rPr lang="en-US" altLang="zh-CN" sz="2000" smtClean="0">
                <a:solidFill>
                  <a:srgbClr val="0000FF"/>
                </a:solidFill>
              </a:rPr>
              <a:t>, {[3,20],[5,60]}, </a:t>
            </a:r>
            <a:r>
              <a:rPr lang="en-US" altLang="zh-CN" sz="2000" smtClean="0">
                <a:solidFill>
                  <a:srgbClr val="006600"/>
                </a:solidFill>
              </a:rPr>
              <a:t>{}</a:t>
            </a:r>
            <a:r>
              <a:rPr lang="en-US" altLang="zh-CN" sz="2000" smtClean="0">
                <a:solidFill>
                  <a:srgbClr val="0000FF"/>
                </a:solidFill>
              </a:rPr>
              <a:t>};</a:t>
            </a:r>
            <a:endParaRPr lang="zh-CN" altLang="zh-CN" sz="2000" smtClean="0">
              <a:solidFill>
                <a:srgbClr val="0000FF"/>
              </a:solidFill>
            </a:endParaRPr>
          </a:p>
        </p:txBody>
      </p:sp>
      <p:sp>
        <p:nvSpPr>
          <p:cNvPr id="58" name="下箭头 57"/>
          <p:cNvSpPr/>
          <p:nvPr/>
        </p:nvSpPr>
        <p:spPr>
          <a:xfrm>
            <a:off x="3286116" y="2643182"/>
            <a:ext cx="285752"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9" name="TextBox 58"/>
          <p:cNvSpPr txBox="1"/>
          <p:nvPr/>
        </p:nvSpPr>
        <p:spPr>
          <a:xfrm>
            <a:off x="857224" y="4071942"/>
            <a:ext cx="7429552" cy="20647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Edge</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vno;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顶点编号 </a:t>
            </a:r>
          </a:p>
          <a:p>
            <a:pPr algn="l" defTabSz="360000">
              <a:lnSpc>
                <a:spcPts val="2400"/>
              </a:lnSpc>
              <a:spcBef>
                <a:spcPts val="0"/>
              </a:spcBef>
            </a:pPr>
            <a:r>
              <a:rPr lang="zh-CN" altLang="en-US"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int wt;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边权 </a:t>
            </a:r>
          </a:p>
          <a:p>
            <a:pPr algn="l" defTabSz="360000">
              <a:lnSpc>
                <a:spcPts val="2400"/>
              </a:lnSpc>
              <a:spcBef>
                <a:spcPts val="0"/>
              </a:spcBef>
            </a:pPr>
            <a:r>
              <a:rPr lang="zh-CN" altLang="en-US"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	Edge(int v,int w):vno(v),wt(w) {}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构造函数</a:t>
            </a:r>
            <a:r>
              <a:rPr lang="zh-CN" altLang="en-US" sz="2000" smtClean="0">
                <a:solidFill>
                  <a:srgbClr val="0000FF"/>
                </a:solidFill>
                <a:latin typeface="Times New Roman" pitchFamily="18" charset="0"/>
                <a:ea typeface="仿宋" pitchFamily="49" charset="-122"/>
                <a:cs typeface="Times New Roman" pitchFamily="18" charset="0"/>
              </a:rPr>
              <a:t> </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vector&lt;</a:t>
            </a:r>
            <a:r>
              <a:rPr lang="en-US" altLang="zh-CN" sz="2000" smtClean="0">
                <a:solidFill>
                  <a:srgbClr val="FF0000"/>
                </a:solidFill>
                <a:latin typeface="Times New Roman" pitchFamily="18" charset="0"/>
                <a:ea typeface="仿宋" pitchFamily="49" charset="-122"/>
                <a:cs typeface="Times New Roman" pitchFamily="18" charset="0"/>
              </a:rPr>
              <a:t>Edge</a:t>
            </a:r>
            <a:r>
              <a:rPr lang="en-US" altLang="zh-CN" sz="2000" smtClean="0">
                <a:solidFill>
                  <a:srgbClr val="0000FF"/>
                </a:solidFill>
                <a:latin typeface="Times New Roman" pitchFamily="18" charset="0"/>
                <a:ea typeface="仿宋" pitchFamily="49" charset="-122"/>
                <a:cs typeface="Times New Roman" pitchFamily="18" charset="0"/>
              </a:rPr>
              <a:t>&gt; E[MAXN];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图的邻接表 </a:t>
            </a:r>
          </a:p>
        </p:txBody>
      </p:sp>
      <p:sp>
        <p:nvSpPr>
          <p:cNvPr id="30" name="灯片编号占位符 29"/>
          <p:cNvSpPr>
            <a:spLocks noGrp="1"/>
          </p:cNvSpPr>
          <p:nvPr>
            <p:ph type="sldNum" sz="quarter" idx="12"/>
          </p:nvPr>
        </p:nvSpPr>
        <p:spPr/>
        <p:txBody>
          <a:bodyPr/>
          <a:lstStyle/>
          <a:p>
            <a:fld id="{7AF016A1-9F15-429F-9EFD-84004B73C732}" type="slidenum">
              <a:rPr lang="en-US" altLang="zh-CN" smtClean="0"/>
              <a:pPr/>
              <a:t>6</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857232"/>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b="0" smtClean="0">
                <a:solidFill>
                  <a:srgbClr val="FF0000"/>
                </a:solidFill>
                <a:latin typeface="微软雅黑" pitchFamily="34" charset="-122"/>
                <a:ea typeface="微软雅黑" pitchFamily="34" charset="-122"/>
                <a:cs typeface="Consolas" pitchFamily="49" charset="0"/>
              </a:rPr>
              <a:t>解</a:t>
            </a:r>
            <a:endParaRPr lang="zh-CN" altLang="en-US"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1071538" y="857232"/>
            <a:ext cx="3214710" cy="45140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2"/>
              </a:buBlip>
            </a:pPr>
            <a:r>
              <a:rPr lang="zh-CN" altLang="zh-CN" smtClean="0">
                <a:solidFill>
                  <a:srgbClr val="0000FF"/>
                </a:solidFill>
                <a:latin typeface="楷体" pitchFamily="49" charset="-122"/>
                <a:ea typeface="楷体" pitchFamily="49" charset="-122"/>
              </a:rPr>
              <a:t>优先队列结点类型</a:t>
            </a:r>
            <a:r>
              <a:rPr lang="zh-CN" altLang="en-US" smtClean="0">
                <a:solidFill>
                  <a:srgbClr val="0000FF"/>
                </a:solidFill>
                <a:latin typeface="楷体" pitchFamily="49" charset="-122"/>
                <a:ea typeface="楷体" pitchFamily="49" charset="-122"/>
              </a:rPr>
              <a:t>：</a:t>
            </a:r>
            <a:endParaRPr lang="en-US" altLang="zh-CN" smtClean="0">
              <a:solidFill>
                <a:srgbClr val="0000FF"/>
              </a:solidFill>
              <a:latin typeface="楷体" pitchFamily="49" charset="-122"/>
              <a:ea typeface="楷体" pitchFamily="49" charset="-122"/>
              <a:cs typeface="Times New Roman" pitchFamily="18" charset="0"/>
            </a:endParaRPr>
          </a:p>
        </p:txBody>
      </p:sp>
      <p:sp>
        <p:nvSpPr>
          <p:cNvPr id="6" name="TextBox 5"/>
          <p:cNvSpPr txBox="1"/>
          <p:nvPr/>
        </p:nvSpPr>
        <p:spPr>
          <a:xfrm>
            <a:off x="285720" y="1785926"/>
            <a:ext cx="8643998" cy="36848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QNode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优先队列结点类型</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结点层次</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人员编号</a:t>
            </a:r>
            <a:r>
              <a:rPr lang="en-US" altLang="zh-CN" sz="2000" smtClean="0">
                <a:solidFill>
                  <a:srgbClr val="00B0F0"/>
                </a:solidFill>
                <a:latin typeface="Times New Roman" pitchFamily="18" charset="0"/>
                <a:ea typeface="仿宋" pitchFamily="49" charset="-122"/>
                <a:cs typeface="Times New Roman" pitchFamily="18" charset="0"/>
              </a:rPr>
              <a:t>)</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vector&lt;int&gt; x;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当前解向量</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vector&lt;int&gt; used;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//used[j]</a:t>
            </a:r>
            <a:r>
              <a:rPr lang="zh-CN" altLang="zh-CN" sz="2000" smtClean="0">
                <a:solidFill>
                  <a:srgbClr val="00B0F0"/>
                </a:solidFill>
                <a:latin typeface="Times New Roman" pitchFamily="18" charset="0"/>
                <a:ea typeface="仿宋" pitchFamily="49" charset="-122"/>
                <a:cs typeface="Times New Roman" pitchFamily="18" charset="0"/>
              </a:rPr>
              <a:t>表</a:t>
            </a:r>
            <a:r>
              <a:rPr lang="zh-CN" altLang="zh-CN" sz="2000" smtClean="0">
                <a:solidFill>
                  <a:srgbClr val="00B0F0"/>
                </a:solidFill>
                <a:latin typeface="Times New Roman" pitchFamily="18" charset="0"/>
                <a:ea typeface="仿宋" pitchFamily="49" charset="-122"/>
                <a:cs typeface="Times New Roman" pitchFamily="18" charset="0"/>
              </a:rPr>
              <a:t>示任务</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en-US" sz="2000" smtClean="0">
                <a:solidFill>
                  <a:srgbClr val="00B0F0"/>
                </a:solidFill>
                <a:latin typeface="Times New Roman" pitchFamily="18" charset="0"/>
                <a:ea typeface="仿宋" pitchFamily="49" charset="-122"/>
                <a:cs typeface="Times New Roman" pitchFamily="18" charset="0"/>
              </a:rPr>
              <a:t>是否</a:t>
            </a:r>
            <a:r>
              <a:rPr lang="zh-CN" altLang="zh-CN" sz="2000" smtClean="0">
                <a:solidFill>
                  <a:srgbClr val="00B0F0"/>
                </a:solidFill>
                <a:latin typeface="Times New Roman" pitchFamily="18" charset="0"/>
                <a:ea typeface="仿宋" pitchFamily="49" charset="-122"/>
                <a:cs typeface="Times New Roman" pitchFamily="18" charset="0"/>
              </a:rPr>
              <a:t>已分</a:t>
            </a:r>
            <a:r>
              <a:rPr lang="zh-CN" altLang="zh-CN" sz="2000" smtClean="0">
                <a:solidFill>
                  <a:srgbClr val="00B0F0"/>
                </a:solidFill>
                <a:latin typeface="Times New Roman" pitchFamily="18" charset="0"/>
                <a:ea typeface="仿宋" pitchFamily="49" charset="-122"/>
                <a:cs typeface="Times New Roman" pitchFamily="18" charset="0"/>
              </a:rPr>
              <a:t>配</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cost;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当前分配方案的成本</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lb;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下界</a:t>
            </a:r>
          </a:p>
          <a:p>
            <a:pPr algn="l" defTabSz="360000">
              <a:lnSpc>
                <a:spcPts val="24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bool </a:t>
            </a:r>
            <a:r>
              <a:rPr lang="en-US" altLang="zh-CN" sz="2000" smtClean="0">
                <a:solidFill>
                  <a:srgbClr val="FF0000"/>
                </a:solidFill>
                <a:latin typeface="Times New Roman" pitchFamily="18" charset="0"/>
                <a:ea typeface="仿宋" pitchFamily="49" charset="-122"/>
                <a:cs typeface="Times New Roman" pitchFamily="18" charset="0"/>
              </a:rPr>
              <a:t>operator&lt;</a:t>
            </a:r>
            <a:r>
              <a:rPr lang="en-US" altLang="zh-CN" sz="2000" smtClean="0">
                <a:solidFill>
                  <a:srgbClr val="0000FF"/>
                </a:solidFill>
                <a:latin typeface="Times New Roman" pitchFamily="18" charset="0"/>
                <a:ea typeface="仿宋" pitchFamily="49" charset="-122"/>
                <a:cs typeface="Times New Roman" pitchFamily="18" charset="0"/>
              </a:rPr>
              <a:t>(const QNode&amp; b) const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重载</a:t>
            </a:r>
            <a:r>
              <a:rPr lang="en-US" altLang="zh-CN" sz="2000" smtClean="0">
                <a:solidFill>
                  <a:srgbClr val="00B0F0"/>
                </a:solidFill>
                <a:latin typeface="Times New Roman" pitchFamily="18" charset="0"/>
                <a:ea typeface="仿宋" pitchFamily="49" charset="-122"/>
                <a:cs typeface="Times New Roman" pitchFamily="18" charset="0"/>
              </a:rPr>
              <a:t>&lt;</a:t>
            </a:r>
            <a:r>
              <a:rPr lang="zh-CN" altLang="zh-CN" sz="2000" smtClean="0">
                <a:solidFill>
                  <a:srgbClr val="00B0F0"/>
                </a:solidFill>
                <a:latin typeface="Times New Roman" pitchFamily="18" charset="0"/>
                <a:ea typeface="仿宋" pitchFamily="49" charset="-122"/>
                <a:cs typeface="Times New Roman" pitchFamily="18" charset="0"/>
              </a:rPr>
              <a:t>关系函数</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lb&gt;b.lb;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en-US" altLang="zh-CN" sz="2000" smtClean="0">
                <a:solidFill>
                  <a:srgbClr val="00B0F0"/>
                </a:solidFill>
                <a:latin typeface="Times New Roman" pitchFamily="18" charset="0"/>
                <a:ea typeface="仿宋" pitchFamily="49" charset="-122"/>
                <a:cs typeface="Times New Roman" pitchFamily="18" charset="0"/>
              </a:rPr>
              <a:t>lb</a:t>
            </a:r>
            <a:r>
              <a:rPr lang="zh-CN" altLang="zh-CN" sz="2000" smtClean="0">
                <a:solidFill>
                  <a:srgbClr val="00B0F0"/>
                </a:solidFill>
                <a:latin typeface="Times New Roman" pitchFamily="18" charset="0"/>
                <a:ea typeface="仿宋" pitchFamily="49" charset="-122"/>
                <a:cs typeface="Times New Roman" pitchFamily="18" charset="0"/>
              </a:rPr>
              <a:t>越小越优先出队</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60</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357158" y="315845"/>
            <a:ext cx="8358246" cy="142145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spcBef>
                <a:spcPts val="600"/>
              </a:spcBef>
              <a:buBlip>
                <a:blip r:embed="rId2"/>
              </a:buBlip>
            </a:pPr>
            <a:r>
              <a:rPr lang="en-US" altLang="zh-CN" smtClean="0">
                <a:solidFill>
                  <a:srgbClr val="0000FF"/>
                </a:solidFill>
                <a:latin typeface="Times New Roman" pitchFamily="18" charset="0"/>
                <a:ea typeface="仿宋" pitchFamily="49" charset="-122"/>
                <a:cs typeface="Times New Roman" pitchFamily="18" charset="0"/>
              </a:rPr>
              <a:t>lb</a:t>
            </a:r>
            <a:r>
              <a:rPr lang="zh-CN" altLang="zh-CN" smtClean="0">
                <a:solidFill>
                  <a:srgbClr val="0000FF"/>
                </a:solidFill>
                <a:latin typeface="Times New Roman" pitchFamily="18" charset="0"/>
                <a:ea typeface="仿宋" pitchFamily="49" charset="-122"/>
                <a:cs typeface="Times New Roman" pitchFamily="18" charset="0"/>
              </a:rPr>
              <a:t>为当前结点对应分配方案的成本下界</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3000"/>
              </a:lnSpc>
              <a:spcBef>
                <a:spcPts val="6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对于第</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层的某个结点</a:t>
            </a:r>
            <a:r>
              <a:rPr lang="en-US" altLang="zh-CN" i="1" smtClean="0">
                <a:solidFill>
                  <a:srgbClr val="0000FF"/>
                </a:solidFill>
                <a:latin typeface="Times New Roman" pitchFamily="18" charset="0"/>
                <a:ea typeface="仿宋" pitchFamily="49" charset="-122"/>
                <a:cs typeface="Times New Roman" pitchFamily="18" charset="0"/>
              </a:rPr>
              <a:t>e</a:t>
            </a:r>
            <a:r>
              <a:rPr lang="zh-CN" altLang="zh-CN" smtClean="0">
                <a:solidFill>
                  <a:srgbClr val="0000FF"/>
                </a:solidFill>
                <a:latin typeface="Times New Roman" pitchFamily="18" charset="0"/>
                <a:ea typeface="仿宋" pitchFamily="49" charset="-122"/>
                <a:cs typeface="Times New Roman" pitchFamily="18" charset="0"/>
              </a:rPr>
              <a:t>，</a:t>
            </a:r>
            <a:r>
              <a:rPr lang="zh-CN" altLang="en-US" smtClean="0">
                <a:solidFill>
                  <a:srgbClr val="0000FF"/>
                </a:solidFill>
                <a:latin typeface="Times New Roman" pitchFamily="18" charset="0"/>
                <a:ea typeface="仿宋" pitchFamily="49" charset="-122"/>
                <a:cs typeface="Times New Roman" pitchFamily="18" charset="0"/>
              </a:rPr>
              <a:t>其各种</a:t>
            </a:r>
            <a:r>
              <a:rPr lang="zh-CN" altLang="zh-CN" smtClean="0">
                <a:solidFill>
                  <a:srgbClr val="0000FF"/>
                </a:solidFill>
                <a:latin typeface="Times New Roman" pitchFamily="18" charset="0"/>
                <a:ea typeface="仿宋" pitchFamily="49" charset="-122"/>
                <a:cs typeface="Times New Roman" pitchFamily="18" charset="0"/>
              </a:rPr>
              <a:t>分</a:t>
            </a:r>
            <a:r>
              <a:rPr lang="zh-CN" altLang="zh-CN" smtClean="0">
                <a:solidFill>
                  <a:srgbClr val="0000FF"/>
                </a:solidFill>
                <a:latin typeface="Times New Roman" pitchFamily="18" charset="0"/>
                <a:ea typeface="仿宋" pitchFamily="49" charset="-122"/>
                <a:cs typeface="Times New Roman" pitchFamily="18" charset="0"/>
              </a:rPr>
              <a:t>配方案的最小成本</a:t>
            </a:r>
            <a:r>
              <a:rPr lang="zh-CN" altLang="zh-CN" smtClean="0">
                <a:solidFill>
                  <a:srgbClr val="0000FF"/>
                </a:solidFill>
                <a:latin typeface="Times New Roman" pitchFamily="18" charset="0"/>
                <a:ea typeface="仿宋" pitchFamily="49" charset="-122"/>
                <a:cs typeface="Times New Roman" pitchFamily="18" charset="0"/>
              </a:rPr>
              <a:t>为</a:t>
            </a:r>
            <a:r>
              <a:rPr lang="en-US" altLang="zh-CN" smtClean="0">
                <a:solidFill>
                  <a:srgbClr val="0000FF"/>
                </a:solidFill>
                <a:latin typeface="Times New Roman" pitchFamily="18" charset="0"/>
                <a:ea typeface="仿宋" pitchFamily="49" charset="-122"/>
                <a:cs typeface="Times New Roman" pitchFamily="18" charset="0"/>
              </a:rPr>
              <a:t>	e.cost+minsum</a:t>
            </a:r>
            <a:r>
              <a:rPr lang="zh-CN" altLang="zh-CN"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285720" y="2000240"/>
            <a:ext cx="8643998" cy="36848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bound</a:t>
            </a:r>
            <a:r>
              <a:rPr lang="en-US" altLang="zh-CN" sz="2000" smtClean="0">
                <a:solidFill>
                  <a:srgbClr val="0000FF"/>
                </a:solidFill>
                <a:latin typeface="Times New Roman" pitchFamily="18" charset="0"/>
                <a:ea typeface="仿宋" pitchFamily="49" charset="-122"/>
                <a:cs typeface="Times New Roman" pitchFamily="18" charset="0"/>
              </a:rPr>
              <a:t>(QNode&amp; 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求结点</a:t>
            </a:r>
            <a:r>
              <a:rPr lang="en-US" altLang="zh-CN" sz="2000" smtClean="0">
                <a:solidFill>
                  <a:srgbClr val="00B0F0"/>
                </a:solidFill>
                <a:latin typeface="Times New Roman" pitchFamily="18" charset="0"/>
                <a:ea typeface="仿宋" pitchFamily="49" charset="-122"/>
                <a:cs typeface="Times New Roman" pitchFamily="18" charset="0"/>
              </a:rPr>
              <a:t>e</a:t>
            </a:r>
            <a:r>
              <a:rPr lang="zh-CN" altLang="zh-CN" sz="2000" smtClean="0">
                <a:solidFill>
                  <a:srgbClr val="00B0F0"/>
                </a:solidFill>
                <a:latin typeface="Times New Roman" pitchFamily="18" charset="0"/>
                <a:ea typeface="仿宋" pitchFamily="49" charset="-122"/>
                <a:cs typeface="Times New Roman" pitchFamily="18" charset="0"/>
              </a:rPr>
              <a:t>的下界值</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minsum=0;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 (int i1=e.i;i1&lt;n;i1++)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a:t>
            </a:r>
            <a:r>
              <a:rPr lang="en-US" altLang="zh-CN" sz="2000" smtClean="0">
                <a:solidFill>
                  <a:srgbClr val="00B0F0"/>
                </a:solidFill>
                <a:latin typeface="Times New Roman" pitchFamily="18" charset="0"/>
                <a:ea typeface="仿宋" pitchFamily="49" charset="-122"/>
                <a:cs typeface="Times New Roman" pitchFamily="18" charset="0"/>
              </a:rPr>
              <a:t>c[e.i..n-1]</a:t>
            </a:r>
            <a:r>
              <a:rPr lang="zh-CN" altLang="zh-CN" sz="2000" smtClean="0">
                <a:solidFill>
                  <a:srgbClr val="00B0F0"/>
                </a:solidFill>
                <a:latin typeface="Times New Roman" pitchFamily="18" charset="0"/>
                <a:ea typeface="仿宋" pitchFamily="49" charset="-122"/>
                <a:cs typeface="Times New Roman" pitchFamily="18" charset="0"/>
              </a:rPr>
              <a:t>行中最小元素和</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int minc=INF;</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 (int j1=0;j1&lt;n;j1</a:t>
            </a: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(e.used[j1]==false &amp;&amp; c[i1][j1]&lt;minc)</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minc=c[i1][j1</a:t>
            </a:r>
            <a:r>
              <a:rPr lang="en-US" altLang="zh-CN" sz="2000" smtClean="0">
                <a:solidFill>
                  <a:srgbClr val="0000FF"/>
                </a:solidFill>
                <a:latin typeface="Times New Roman" pitchFamily="18" charset="0"/>
                <a:ea typeface="仿宋" pitchFamily="49" charset="-122"/>
                <a:cs typeface="Times New Roman" pitchFamily="18" charset="0"/>
              </a:rPr>
              <a:t>];</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minsum+=minc;</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e.lb=e.cost+minsum;</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61</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8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TextBox 20"/>
          <p:cNvSpPr txBox="1"/>
          <p:nvPr/>
        </p:nvSpPr>
        <p:spPr>
          <a:xfrm>
            <a:off x="642910" y="857232"/>
            <a:ext cx="8143932" cy="227084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buBlip>
                <a:blip r:embed="rId2"/>
              </a:buBlip>
            </a:pPr>
            <a:r>
              <a:rPr lang="zh-CN" altLang="zh-CN" smtClean="0">
                <a:solidFill>
                  <a:srgbClr val="0000FF"/>
                </a:solidFill>
                <a:latin typeface="Times New Roman" pitchFamily="18" charset="0"/>
                <a:ea typeface="仿宋" pitchFamily="49" charset="-122"/>
                <a:cs typeface="Times New Roman" pitchFamily="18" charset="0"/>
              </a:rPr>
              <a:t>用</a:t>
            </a:r>
            <a:r>
              <a:rPr lang="en-US" altLang="zh-CN" smtClean="0">
                <a:solidFill>
                  <a:srgbClr val="0000FF"/>
                </a:solidFill>
                <a:latin typeface="Times New Roman" pitchFamily="18" charset="0"/>
                <a:ea typeface="仿宋" pitchFamily="49" charset="-122"/>
                <a:cs typeface="Times New Roman" pitchFamily="18" charset="0"/>
              </a:rPr>
              <a:t>bestx</a:t>
            </a:r>
            <a:r>
              <a:rPr lang="zh-CN" altLang="zh-CN" smtClean="0">
                <a:solidFill>
                  <a:srgbClr val="0000FF"/>
                </a:solidFill>
                <a:latin typeface="Times New Roman" pitchFamily="18" charset="0"/>
                <a:ea typeface="仿宋" pitchFamily="49" charset="-122"/>
                <a:cs typeface="Times New Roman" pitchFamily="18" charset="0"/>
              </a:rPr>
              <a:t>数组存放最优分配方案，</a:t>
            </a:r>
            <a:r>
              <a:rPr lang="en-US" altLang="zh-CN" smtClean="0">
                <a:solidFill>
                  <a:srgbClr val="0000FF"/>
                </a:solidFill>
                <a:latin typeface="Times New Roman" pitchFamily="18" charset="0"/>
                <a:ea typeface="仿宋" pitchFamily="49" charset="-122"/>
                <a:cs typeface="Times New Roman" pitchFamily="18" charset="0"/>
              </a:rPr>
              <a:t>bestc</a:t>
            </a:r>
            <a:r>
              <a:rPr lang="zh-CN" altLang="zh-CN" smtClean="0">
                <a:solidFill>
                  <a:srgbClr val="0000FF"/>
                </a:solidFill>
                <a:latin typeface="Times New Roman" pitchFamily="18" charset="0"/>
                <a:ea typeface="仿宋" pitchFamily="49" charset="-122"/>
                <a:cs typeface="Times New Roman" pitchFamily="18" charset="0"/>
              </a:rPr>
              <a:t>（初始值为∞）存放最优成本。</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buBlip>
                <a:blip r:embed="rId2"/>
              </a:buBlip>
            </a:pPr>
            <a:r>
              <a:rPr lang="zh-CN" altLang="zh-CN" smtClean="0">
                <a:solidFill>
                  <a:srgbClr val="0000FF"/>
                </a:solidFill>
                <a:latin typeface="Times New Roman" pitchFamily="18" charset="0"/>
                <a:ea typeface="仿宋" pitchFamily="49" charset="-122"/>
                <a:cs typeface="Times New Roman" pitchFamily="18" charset="0"/>
              </a:rPr>
              <a:t>若一个结点的</a:t>
            </a:r>
            <a:r>
              <a:rPr lang="en-US" altLang="zh-CN" smtClean="0">
                <a:solidFill>
                  <a:srgbClr val="0000FF"/>
                </a:solidFill>
                <a:latin typeface="Times New Roman" pitchFamily="18" charset="0"/>
                <a:ea typeface="仿宋" pitchFamily="49" charset="-122"/>
                <a:cs typeface="Times New Roman" pitchFamily="18" charset="0"/>
              </a:rPr>
              <a:t>lb</a:t>
            </a:r>
            <a:r>
              <a:rPr lang="zh-CN" altLang="zh-CN" smtClean="0">
                <a:solidFill>
                  <a:srgbClr val="0000FF"/>
                </a:solidFill>
                <a:latin typeface="Times New Roman" pitchFamily="18" charset="0"/>
                <a:ea typeface="仿宋" pitchFamily="49" charset="-122"/>
                <a:cs typeface="Times New Roman" pitchFamily="18" charset="0"/>
              </a:rPr>
              <a:t>满足</a:t>
            </a:r>
            <a:r>
              <a:rPr lang="en-US" altLang="zh-CN" smtClean="0">
                <a:solidFill>
                  <a:srgbClr val="0000FF"/>
                </a:solidFill>
                <a:latin typeface="Times New Roman" pitchFamily="18" charset="0"/>
                <a:ea typeface="仿宋" pitchFamily="49" charset="-122"/>
                <a:cs typeface="Times New Roman" pitchFamily="18" charset="0"/>
              </a:rPr>
              <a:t>lb</a:t>
            </a:r>
            <a:r>
              <a:rPr lang="zh-CN" altLang="zh-CN" smtClean="0">
                <a:solidFill>
                  <a:srgbClr val="0000FF"/>
                </a:solidFill>
                <a:latin typeface="+mn-ea"/>
                <a:cs typeface="Times New Roman" pitchFamily="18" charset="0"/>
              </a:rPr>
              <a:t>≥</a:t>
            </a:r>
            <a:r>
              <a:rPr lang="en-US" altLang="zh-CN" smtClean="0">
                <a:solidFill>
                  <a:srgbClr val="0000FF"/>
                </a:solidFill>
                <a:latin typeface="Times New Roman" pitchFamily="18" charset="0"/>
                <a:ea typeface="仿宋" pitchFamily="49" charset="-122"/>
                <a:cs typeface="Times New Roman" pitchFamily="18" charset="0"/>
              </a:rPr>
              <a:t>bestc</a:t>
            </a:r>
            <a:r>
              <a:rPr lang="zh-CN" altLang="zh-CN" smtClean="0">
                <a:solidFill>
                  <a:srgbClr val="0000FF"/>
                </a:solidFill>
                <a:latin typeface="Times New Roman" pitchFamily="18" charset="0"/>
                <a:ea typeface="仿宋" pitchFamily="49" charset="-122"/>
                <a:cs typeface="Times New Roman" pitchFamily="18" charset="0"/>
              </a:rPr>
              <a:t>则该路径走下去不可能找到最优解，将其剪支，也就是</a:t>
            </a:r>
            <a:r>
              <a:rPr lang="zh-CN" altLang="zh-CN" smtClean="0">
                <a:solidFill>
                  <a:srgbClr val="FF0000"/>
                </a:solidFill>
                <a:latin typeface="Consolas" pitchFamily="49" charset="0"/>
                <a:ea typeface="华文中宋" pitchFamily="2" charset="-122"/>
                <a:cs typeface="Times New Roman" pitchFamily="18" charset="0"/>
              </a:rPr>
              <a:t>仅仅扩展满足</a:t>
            </a:r>
            <a:r>
              <a:rPr lang="en-US" altLang="zh-CN" smtClean="0">
                <a:solidFill>
                  <a:srgbClr val="FF0000"/>
                </a:solidFill>
                <a:latin typeface="Consolas" pitchFamily="49" charset="0"/>
                <a:ea typeface="华文中宋" pitchFamily="2" charset="-122"/>
                <a:cs typeface="Times New Roman" pitchFamily="18" charset="0"/>
              </a:rPr>
              <a:t>lb&lt;bestc</a:t>
            </a:r>
            <a:r>
              <a:rPr lang="zh-CN" altLang="zh-CN" smtClean="0">
                <a:solidFill>
                  <a:srgbClr val="FF0000"/>
                </a:solidFill>
                <a:latin typeface="Consolas" pitchFamily="49" charset="0"/>
                <a:ea typeface="华文中宋" pitchFamily="2" charset="-122"/>
                <a:cs typeface="Times New Roman" pitchFamily="18" charset="0"/>
              </a:rPr>
              <a:t>的结点</a:t>
            </a:r>
            <a:r>
              <a:rPr lang="zh-CN" altLang="zh-CN" smtClean="0">
                <a:solidFill>
                  <a:srgbClr val="0000FF"/>
                </a:solidFill>
                <a:latin typeface="Times New Roman" pitchFamily="18" charset="0"/>
                <a:ea typeface="仿宋" pitchFamily="49" charset="-122"/>
                <a:cs typeface="Times New Roman" pitchFamily="18" charset="0"/>
              </a:rPr>
              <a:t>。</a:t>
            </a:r>
            <a:endParaRPr lang="zh-CN" altLang="zh-CN">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62</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4317" name="Rectangle 4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4315" name="Rectangle 43"/>
          <p:cNvSpPr>
            <a:spLocks noChangeArrowheads="1"/>
          </p:cNvSpPr>
          <p:nvPr/>
        </p:nvSpPr>
        <p:spPr bwMode="auto">
          <a:xfrm>
            <a:off x="4569420" y="142852"/>
            <a:ext cx="1161911" cy="720000"/>
          </a:xfrm>
          <a:prstGeom prst="rect">
            <a:avLst/>
          </a:prstGeom>
          <a:solidFill>
            <a:srgbClr val="0000FF"/>
          </a:solidFill>
          <a:ln>
            <a:solidFill>
              <a:srgbClr val="FF0000"/>
            </a:solidFill>
            <a:headEnd/>
            <a:tailEnd type="none" w="sm" len="med"/>
          </a:ln>
          <a:effectLst>
            <a:outerShdw blurRad="76200" dir="18900000" sy="23000" kx="-1200000" algn="bl"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=0</a:t>
            </a:r>
            <a:r>
              <a:rPr kumimoji="0" lang="zh-CN" altLang="en-US"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cost=0</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lb=10</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1"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chemeClr val="bg1"/>
                </a:solidFill>
                <a:effectLst/>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chemeClr val="bg1"/>
                </a:solidFill>
                <a:effectLst/>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chemeClr val="bg1"/>
                </a:solidFill>
                <a:effectLst/>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chemeClr val="bg1"/>
                </a:solidFill>
                <a:effectLst/>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a:t>
            </a:r>
          </a:p>
        </p:txBody>
      </p:sp>
      <p:sp>
        <p:nvSpPr>
          <p:cNvPr id="54313" name="Rectangle 41"/>
          <p:cNvSpPr>
            <a:spLocks noChangeArrowheads="1"/>
          </p:cNvSpPr>
          <p:nvPr/>
        </p:nvSpPr>
        <p:spPr bwMode="auto">
          <a:xfrm>
            <a:off x="4341785" y="142852"/>
            <a:ext cx="260001" cy="188974"/>
          </a:xfrm>
          <a:prstGeom prst="rect">
            <a:avLst/>
          </a:prstGeom>
          <a:noFill/>
          <a:ln w="9525">
            <a:noFill/>
            <a:miter lim="800000"/>
            <a:headEnd/>
            <a:tailEnd type="none" w="sm" len="me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FF00FF"/>
                </a:solidFill>
                <a:effectLst/>
                <a:ea typeface="仿宋" pitchFamily="49" charset="-122"/>
                <a:cs typeface="Times New Roman" pitchFamily="18" charset="0"/>
              </a:rPr>
              <a:t>1</a:t>
            </a:r>
          </a:p>
        </p:txBody>
      </p:sp>
      <p:sp>
        <p:nvSpPr>
          <p:cNvPr id="54312" name="Rectangle 40"/>
          <p:cNvSpPr>
            <a:spLocks noChangeArrowheads="1"/>
          </p:cNvSpPr>
          <p:nvPr/>
        </p:nvSpPr>
        <p:spPr bwMode="auto">
          <a:xfrm>
            <a:off x="1479621" y="1515165"/>
            <a:ext cx="260001" cy="188974"/>
          </a:xfrm>
          <a:prstGeom prst="rect">
            <a:avLst/>
          </a:prstGeom>
          <a:noFill/>
          <a:ln w="9525">
            <a:noFill/>
            <a:miter lim="800000"/>
            <a:headEnd/>
            <a:tailEnd type="none" w="sm" len="me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FF00FF"/>
                </a:solidFill>
                <a:effectLst/>
                <a:ea typeface="仿宋" pitchFamily="49" charset="-122"/>
                <a:cs typeface="Times New Roman" pitchFamily="18" charset="0"/>
              </a:rPr>
              <a:t>7</a:t>
            </a:r>
          </a:p>
        </p:txBody>
      </p:sp>
      <p:sp>
        <p:nvSpPr>
          <p:cNvPr id="54308" name="Rectangle 36"/>
          <p:cNvSpPr>
            <a:spLocks noChangeArrowheads="1"/>
          </p:cNvSpPr>
          <p:nvPr/>
        </p:nvSpPr>
        <p:spPr bwMode="auto">
          <a:xfrm>
            <a:off x="6455139" y="1470009"/>
            <a:ext cx="260001" cy="188974"/>
          </a:xfrm>
          <a:prstGeom prst="rect">
            <a:avLst/>
          </a:prstGeom>
          <a:noFill/>
          <a:ln w="9525">
            <a:noFill/>
            <a:miter lim="800000"/>
            <a:headEnd/>
            <a:tailEnd type="none" w="sm" len="me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FF00FF"/>
                </a:solidFill>
                <a:effectLst/>
                <a:ea typeface="仿宋" pitchFamily="49" charset="-122"/>
                <a:cs typeface="Times New Roman" pitchFamily="18" charset="0"/>
              </a:rPr>
              <a:t>9</a:t>
            </a:r>
          </a:p>
        </p:txBody>
      </p:sp>
      <p:sp>
        <p:nvSpPr>
          <p:cNvPr id="54306" name="Rectangle 34"/>
          <p:cNvSpPr>
            <a:spLocks noChangeArrowheads="1"/>
          </p:cNvSpPr>
          <p:nvPr/>
        </p:nvSpPr>
        <p:spPr bwMode="auto">
          <a:xfrm>
            <a:off x="8284947" y="1470009"/>
            <a:ext cx="260001" cy="188974"/>
          </a:xfrm>
          <a:prstGeom prst="rect">
            <a:avLst/>
          </a:prstGeom>
          <a:noFill/>
          <a:ln w="9525">
            <a:noFill/>
            <a:miter lim="800000"/>
            <a:headEnd/>
            <a:tailEnd type="none" w="sm" len="me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FF00FF"/>
                </a:solidFill>
                <a:effectLst/>
                <a:ea typeface="仿宋" pitchFamily="49" charset="-122"/>
                <a:cs typeface="Times New Roman" pitchFamily="18" charset="0"/>
              </a:rPr>
              <a:t>8</a:t>
            </a:r>
          </a:p>
        </p:txBody>
      </p:sp>
      <p:sp>
        <p:nvSpPr>
          <p:cNvPr id="54298" name="Rectangle 26"/>
          <p:cNvSpPr>
            <a:spLocks noChangeArrowheads="1"/>
          </p:cNvSpPr>
          <p:nvPr/>
        </p:nvSpPr>
        <p:spPr bwMode="auto">
          <a:xfrm>
            <a:off x="4013817" y="2837984"/>
            <a:ext cx="260001" cy="188974"/>
          </a:xfrm>
          <a:prstGeom prst="rect">
            <a:avLst/>
          </a:prstGeom>
          <a:noFill/>
          <a:ln w="9525">
            <a:noFill/>
            <a:miter lim="800000"/>
            <a:headEnd/>
            <a:tailEnd type="none" w="sm" len="me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FF00FF"/>
                </a:solidFill>
                <a:effectLst/>
                <a:ea typeface="仿宋" pitchFamily="49" charset="-122"/>
                <a:cs typeface="Times New Roman" pitchFamily="18" charset="0"/>
              </a:rPr>
              <a:t>5</a:t>
            </a:r>
          </a:p>
        </p:txBody>
      </p:sp>
      <p:sp>
        <p:nvSpPr>
          <p:cNvPr id="54296" name="Rectangle 24"/>
          <p:cNvSpPr>
            <a:spLocks noChangeArrowheads="1"/>
          </p:cNvSpPr>
          <p:nvPr/>
        </p:nvSpPr>
        <p:spPr bwMode="auto">
          <a:xfrm>
            <a:off x="5572132" y="2875637"/>
            <a:ext cx="260001" cy="188974"/>
          </a:xfrm>
          <a:prstGeom prst="rect">
            <a:avLst/>
          </a:prstGeom>
          <a:noFill/>
          <a:ln w="9525">
            <a:noFill/>
            <a:miter lim="800000"/>
            <a:headEnd/>
            <a:tailEnd type="none" w="sm" len="me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FF00FF"/>
                </a:solidFill>
                <a:effectLst/>
                <a:ea typeface="仿宋" pitchFamily="49" charset="-122"/>
                <a:cs typeface="Times New Roman" pitchFamily="18" charset="0"/>
              </a:rPr>
              <a:t>6</a:t>
            </a:r>
          </a:p>
        </p:txBody>
      </p:sp>
      <p:grpSp>
        <p:nvGrpSpPr>
          <p:cNvPr id="2" name="组合 49"/>
          <p:cNvGrpSpPr/>
          <p:nvPr/>
        </p:nvGrpSpPr>
        <p:grpSpPr>
          <a:xfrm>
            <a:off x="1479621" y="754769"/>
            <a:ext cx="7227152" cy="1679269"/>
            <a:chOff x="1479621" y="904844"/>
            <a:chExt cx="7227152" cy="1679269"/>
          </a:xfrm>
        </p:grpSpPr>
        <p:sp>
          <p:nvSpPr>
            <p:cNvPr id="54314" name="Rectangle 42"/>
            <p:cNvSpPr>
              <a:spLocks noChangeArrowheads="1"/>
            </p:cNvSpPr>
            <p:nvPr/>
          </p:nvSpPr>
          <p:spPr bwMode="auto">
            <a:xfrm>
              <a:off x="1479621" y="1864113"/>
              <a:ext cx="1161911" cy="720000"/>
            </a:xfrm>
            <a:prstGeom prst="rect">
              <a:avLst/>
            </a:prstGeom>
            <a:solidFill>
              <a:schemeClr val="bg1">
                <a:lumMod val="9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=1</a:t>
              </a:r>
              <a:r>
                <a:rPr kumimoji="0" lang="zh-CN" altLang="en-US"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cost=9</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lb=17</a:t>
              </a:r>
            </a:p>
            <a:p>
              <a:pPr lvl="0" algn="l" eaLnBrk="0" hangingPunct="0">
                <a:lnSpc>
                  <a:spcPct val="100000"/>
                </a:lnSpc>
                <a:spcBef>
                  <a:spcPct val="0"/>
                </a:spcBef>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[]={0,</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54311" name="Rectangle 39"/>
            <p:cNvSpPr>
              <a:spLocks noChangeArrowheads="1"/>
            </p:cNvSpPr>
            <p:nvPr/>
          </p:nvSpPr>
          <p:spPr bwMode="auto">
            <a:xfrm>
              <a:off x="3753817" y="1864113"/>
              <a:ext cx="1161911" cy="720000"/>
            </a:xfrm>
            <a:prstGeom prst="rect">
              <a:avLst/>
            </a:prstGeom>
            <a:solidFill>
              <a:schemeClr val="bg1">
                <a:lumMod val="9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=1</a:t>
              </a:r>
              <a:r>
                <a:rPr kumimoji="0" lang="zh-CN" altLang="en-US"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cost=2</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lb=10</a:t>
              </a:r>
            </a:p>
            <a:p>
              <a:pPr lvl="0" algn="l" eaLnBrk="0" hangingPunct="0">
                <a:lnSpc>
                  <a:spcPct val="100000"/>
                </a:lnSpc>
                <a:spcBef>
                  <a:spcPct val="0"/>
                </a:spcBef>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[]={1,</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54309" name="Rectangle 37"/>
            <p:cNvSpPr>
              <a:spLocks noChangeArrowheads="1"/>
            </p:cNvSpPr>
            <p:nvPr/>
          </p:nvSpPr>
          <p:spPr bwMode="auto">
            <a:xfrm>
              <a:off x="5592161" y="1864113"/>
              <a:ext cx="1161911" cy="720000"/>
            </a:xfrm>
            <a:prstGeom prst="rect">
              <a:avLst/>
            </a:prstGeom>
            <a:solidFill>
              <a:schemeClr val="bg1">
                <a:lumMod val="9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=1</a:t>
              </a:r>
              <a:r>
                <a:rPr kumimoji="0" lang="zh-CN" altLang="en-US"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cost=7</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lb=20</a:t>
              </a:r>
            </a:p>
            <a:p>
              <a:pPr lvl="0" algn="l" eaLnBrk="0" hangingPunct="0">
                <a:lnSpc>
                  <a:spcPct val="100000"/>
                </a:lnSpc>
                <a:spcBef>
                  <a:spcPct val="0"/>
                </a:spcBef>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[]={2,</a:t>
              </a:r>
              <a:r>
                <a:rPr kumimoji="0" lang="en-US" altLang="zh-CN" sz="1500" smtClean="0">
                  <a:solidFill>
                    <a:srgbClr val="0000FF"/>
                  </a:solidFill>
                  <a:latin typeface="Consolas" pitchFamily="49" charset="0"/>
                  <a:ea typeface="仿宋" pitchFamily="49" charset="-122"/>
                  <a:cs typeface="Times New Roman" pitchFamily="18" charset="0"/>
                </a:rPr>
                <a:t> </a:t>
              </a:r>
              <a:r>
                <a:rPr kumimoji="0" lang="en-US" altLang="zh-CN" sz="1500" smtClean="0">
                  <a:solidFill>
                    <a:srgbClr val="0000FF"/>
                  </a:solidFill>
                  <a:latin typeface="Times New Roman" pitchFamily="18" charset="0"/>
                  <a:ea typeface="仿宋" pitchFamily="49" charset="-122"/>
                  <a:cs typeface="Times New Roman" pitchFamily="18" charset="0"/>
                </a:rPr>
                <a:t>,</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smtClean="0">
                  <a:solidFill>
                    <a:srgbClr val="0000FF"/>
                  </a:solidFill>
                  <a:latin typeface="Times New Roman" pitchFamily="18" charset="0"/>
                  <a:ea typeface="仿宋" pitchFamily="49" charset="-122"/>
                  <a:cs typeface="Times New Roman" pitchFamily="18" charset="0"/>
                </a:rPr>
                <a:t>,</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smtClean="0">
                  <a:solidFill>
                    <a:srgbClr val="0000FF"/>
                  </a:solidFill>
                  <a:latin typeface="Times New Roman" pitchFamily="18" charset="0"/>
                  <a:ea typeface="仿宋" pitchFamily="49" charset="-122"/>
                  <a:cs typeface="Times New Roman" pitchFamily="18" charset="0"/>
                </a:rPr>
                <a:t>}</a:t>
              </a:r>
              <a:endPar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54307" name="Rectangle 35"/>
            <p:cNvSpPr>
              <a:spLocks noChangeArrowheads="1"/>
            </p:cNvSpPr>
            <p:nvPr/>
          </p:nvSpPr>
          <p:spPr bwMode="auto">
            <a:xfrm>
              <a:off x="7544862" y="1864113"/>
              <a:ext cx="1161911" cy="720000"/>
            </a:xfrm>
            <a:prstGeom prst="rect">
              <a:avLst/>
            </a:prstGeom>
            <a:solidFill>
              <a:schemeClr val="bg1">
                <a:lumMod val="9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=1</a:t>
              </a:r>
              <a:r>
                <a:rPr kumimoji="0" lang="zh-CN" altLang="en-US"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cost=8</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lb=18</a:t>
              </a:r>
            </a:p>
            <a:p>
              <a:pPr lvl="0" algn="l" eaLnBrk="0" hangingPunct="0">
                <a:lnSpc>
                  <a:spcPct val="100000"/>
                </a:lnSpc>
                <a:spcBef>
                  <a:spcPct val="0"/>
                </a:spcBef>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[]={3,</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smtClean="0">
                  <a:solidFill>
                    <a:srgbClr val="0000FF"/>
                  </a:solidFill>
                  <a:latin typeface="Times New Roman" pitchFamily="18" charset="0"/>
                  <a:ea typeface="仿宋" pitchFamily="49" charset="-122"/>
                  <a:cs typeface="Times New Roman" pitchFamily="18" charset="0"/>
                </a:rPr>
                <a:t>,</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smtClean="0">
                  <a:solidFill>
                    <a:srgbClr val="0000FF"/>
                  </a:solidFill>
                  <a:latin typeface="Times New Roman" pitchFamily="18" charset="0"/>
                  <a:ea typeface="仿宋" pitchFamily="49" charset="-122"/>
                  <a:cs typeface="Times New Roman" pitchFamily="18" charset="0"/>
                </a:rPr>
                <a:t>,</a:t>
              </a:r>
              <a:r>
                <a:rPr kumimoji="0" lang="en-US" altLang="zh-CN" sz="1500" smtClean="0">
                  <a:solidFill>
                    <a:srgbClr val="0000FF"/>
                  </a:solidFill>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54305" name="Rectangle 33"/>
            <p:cNvSpPr>
              <a:spLocks noChangeArrowheads="1"/>
            </p:cNvSpPr>
            <p:nvPr/>
          </p:nvSpPr>
          <p:spPr bwMode="auto">
            <a:xfrm>
              <a:off x="2383351" y="1018081"/>
              <a:ext cx="929960" cy="432000"/>
            </a:xfrm>
            <a:prstGeom prst="rect">
              <a:avLst/>
            </a:prstGeom>
            <a:noFill/>
            <a:ln w="9525">
              <a:noFill/>
              <a:miter lim="800000"/>
              <a:headEnd/>
              <a:tailEnd type="none" w="sm" len="me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=0</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c[0][0]=9</a:t>
              </a:r>
            </a:p>
          </p:txBody>
        </p:sp>
        <p:sp>
          <p:nvSpPr>
            <p:cNvPr id="54304" name="Rectangle 32"/>
            <p:cNvSpPr>
              <a:spLocks noChangeArrowheads="1"/>
            </p:cNvSpPr>
            <p:nvPr/>
          </p:nvSpPr>
          <p:spPr bwMode="auto">
            <a:xfrm>
              <a:off x="3731965" y="1235098"/>
              <a:ext cx="937512" cy="432000"/>
            </a:xfrm>
            <a:prstGeom prst="rect">
              <a:avLst/>
            </a:prstGeom>
            <a:noFill/>
            <a:ln w="9525">
              <a:noFill/>
              <a:miter lim="800000"/>
              <a:headEnd/>
              <a:tailEnd type="none" w="sm" len="me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=1</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c[0][1]=2</a:t>
              </a:r>
            </a:p>
          </p:txBody>
        </p:sp>
        <p:sp>
          <p:nvSpPr>
            <p:cNvPr id="54303" name="Rectangle 31"/>
            <p:cNvSpPr>
              <a:spLocks noChangeArrowheads="1"/>
            </p:cNvSpPr>
            <p:nvPr/>
          </p:nvSpPr>
          <p:spPr bwMode="auto">
            <a:xfrm>
              <a:off x="4944857" y="1283692"/>
              <a:ext cx="841589" cy="432000"/>
            </a:xfrm>
            <a:prstGeom prst="rect">
              <a:avLst/>
            </a:prstGeom>
            <a:noFill/>
            <a:ln w="9525">
              <a:noFill/>
              <a:miter lim="800000"/>
              <a:headEnd/>
              <a:tailEnd type="none" w="sm" len="me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=2</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c[0][2]=7</a:t>
              </a:r>
            </a:p>
          </p:txBody>
        </p:sp>
        <p:sp>
          <p:nvSpPr>
            <p:cNvPr id="54302" name="Rectangle 30"/>
            <p:cNvSpPr>
              <a:spLocks noChangeArrowheads="1"/>
            </p:cNvSpPr>
            <p:nvPr/>
          </p:nvSpPr>
          <p:spPr bwMode="auto">
            <a:xfrm>
              <a:off x="6897240" y="946238"/>
              <a:ext cx="948301" cy="432000"/>
            </a:xfrm>
            <a:prstGeom prst="rect">
              <a:avLst/>
            </a:prstGeom>
            <a:noFill/>
            <a:ln w="9525">
              <a:noFill/>
              <a:miter lim="800000"/>
              <a:headEnd/>
              <a:tailEnd type="none" w="sm" len="me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=3</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c[0][3]=8</a:t>
              </a:r>
            </a:p>
          </p:txBody>
        </p:sp>
        <p:sp>
          <p:nvSpPr>
            <p:cNvPr id="54292" name="AutoShape 20"/>
            <p:cNvSpPr>
              <a:spLocks noChangeShapeType="1"/>
            </p:cNvSpPr>
            <p:nvPr/>
          </p:nvSpPr>
          <p:spPr bwMode="auto">
            <a:xfrm flipH="1">
              <a:off x="4335312" y="1000108"/>
              <a:ext cx="593878" cy="864004"/>
            </a:xfrm>
            <a:prstGeom prst="straightConnector1">
              <a:avLst/>
            </a:prstGeom>
            <a:noFill/>
            <a:ln w="38100">
              <a:solidFill>
                <a:srgbClr val="FF00FF"/>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500">
                <a:solidFill>
                  <a:srgbClr val="0000FF"/>
                </a:solidFill>
                <a:ea typeface="仿宋" pitchFamily="49" charset="-122"/>
                <a:cs typeface="Times New Roman" pitchFamily="18" charset="0"/>
              </a:endParaRPr>
            </a:p>
          </p:txBody>
        </p:sp>
        <p:sp>
          <p:nvSpPr>
            <p:cNvPr id="54291" name="AutoShape 19"/>
            <p:cNvSpPr>
              <a:spLocks noChangeShapeType="1"/>
            </p:cNvSpPr>
            <p:nvPr/>
          </p:nvSpPr>
          <p:spPr bwMode="auto">
            <a:xfrm>
              <a:off x="5357818" y="1000108"/>
              <a:ext cx="815837" cy="864004"/>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500">
                <a:solidFill>
                  <a:srgbClr val="0000FF"/>
                </a:solidFill>
                <a:ea typeface="仿宋" pitchFamily="49" charset="-122"/>
                <a:cs typeface="Times New Roman" pitchFamily="18" charset="0"/>
              </a:endParaRPr>
            </a:p>
          </p:txBody>
        </p:sp>
        <p:sp>
          <p:nvSpPr>
            <p:cNvPr id="54290" name="AutoShape 18"/>
            <p:cNvSpPr>
              <a:spLocks noChangeShapeType="1"/>
            </p:cNvSpPr>
            <p:nvPr/>
          </p:nvSpPr>
          <p:spPr bwMode="auto">
            <a:xfrm>
              <a:off x="5739962" y="904844"/>
              <a:ext cx="2386395" cy="959269"/>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500">
                <a:solidFill>
                  <a:srgbClr val="0000FF"/>
                </a:solidFill>
                <a:ea typeface="仿宋" pitchFamily="49" charset="-122"/>
                <a:cs typeface="Times New Roman" pitchFamily="18" charset="0"/>
              </a:endParaRPr>
            </a:p>
          </p:txBody>
        </p:sp>
        <p:sp>
          <p:nvSpPr>
            <p:cNvPr id="54289" name="AutoShape 17"/>
            <p:cNvSpPr>
              <a:spLocks noChangeShapeType="1"/>
            </p:cNvSpPr>
            <p:nvPr/>
          </p:nvSpPr>
          <p:spPr bwMode="auto">
            <a:xfrm flipH="1">
              <a:off x="2061116" y="912942"/>
              <a:ext cx="2489964" cy="951170"/>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500">
                <a:solidFill>
                  <a:srgbClr val="0000FF"/>
                </a:solidFill>
                <a:ea typeface="仿宋" pitchFamily="49" charset="-122"/>
                <a:cs typeface="Times New Roman" pitchFamily="18" charset="0"/>
              </a:endParaRPr>
            </a:p>
          </p:txBody>
        </p:sp>
      </p:grpSp>
      <p:grpSp>
        <p:nvGrpSpPr>
          <p:cNvPr id="3" name="组合 50"/>
          <p:cNvGrpSpPr/>
          <p:nvPr/>
        </p:nvGrpSpPr>
        <p:grpSpPr>
          <a:xfrm>
            <a:off x="1436468" y="1515165"/>
            <a:ext cx="5492377" cy="2259690"/>
            <a:chOff x="1436468" y="1665240"/>
            <a:chExt cx="5492377" cy="2259690"/>
          </a:xfrm>
        </p:grpSpPr>
        <p:sp>
          <p:nvSpPr>
            <p:cNvPr id="54310" name="Rectangle 38"/>
            <p:cNvSpPr>
              <a:spLocks noChangeArrowheads="1"/>
            </p:cNvSpPr>
            <p:nvPr/>
          </p:nvSpPr>
          <p:spPr bwMode="auto">
            <a:xfrm>
              <a:off x="3559626" y="1665240"/>
              <a:ext cx="260001" cy="188974"/>
            </a:xfrm>
            <a:prstGeom prst="rect">
              <a:avLst/>
            </a:prstGeom>
            <a:noFill/>
            <a:ln w="9525">
              <a:noFill/>
              <a:miter lim="800000"/>
              <a:headEnd/>
              <a:tailEnd type="none" w="sm" len="me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FF00FF"/>
                  </a:solidFill>
                  <a:effectLst/>
                  <a:ea typeface="仿宋" pitchFamily="49" charset="-122"/>
                  <a:cs typeface="Times New Roman" pitchFamily="18" charset="0"/>
                </a:rPr>
                <a:t>2</a:t>
              </a:r>
            </a:p>
          </p:txBody>
        </p:sp>
        <p:sp>
          <p:nvSpPr>
            <p:cNvPr id="54301" name="Rectangle 29"/>
            <p:cNvSpPr>
              <a:spLocks noChangeArrowheads="1"/>
            </p:cNvSpPr>
            <p:nvPr/>
          </p:nvSpPr>
          <p:spPr bwMode="auto">
            <a:xfrm>
              <a:off x="1436468" y="3204930"/>
              <a:ext cx="1161911" cy="720000"/>
            </a:xfrm>
            <a:prstGeom prst="rect">
              <a:avLst/>
            </a:prstGeom>
            <a:solidFill>
              <a:schemeClr val="bg1">
                <a:lumMod val="9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=2</a:t>
              </a:r>
              <a:r>
                <a:rPr kumimoji="0" lang="zh-CN" altLang="en-US"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cost=8</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lb=13</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[]={1,0,</a:t>
              </a:r>
              <a:r>
                <a:rPr kumimoji="0" lang="en-US" altLang="zh-CN" sz="15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54300" name="Rectangle 28"/>
            <p:cNvSpPr>
              <a:spLocks noChangeArrowheads="1"/>
            </p:cNvSpPr>
            <p:nvPr/>
          </p:nvSpPr>
          <p:spPr bwMode="auto">
            <a:xfrm>
              <a:off x="3739792" y="3204930"/>
              <a:ext cx="1161911" cy="720000"/>
            </a:xfrm>
            <a:prstGeom prst="rect">
              <a:avLst/>
            </a:prstGeom>
            <a:solidFill>
              <a:schemeClr val="bg1">
                <a:lumMod val="9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=2</a:t>
              </a:r>
              <a:r>
                <a:rPr kumimoji="0" lang="zh-CN" altLang="en-US"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cost=5</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lb=14</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[]={1,2,</a:t>
              </a:r>
              <a:r>
                <a:rPr kumimoji="0" lang="en-US" altLang="zh-CN" sz="1500" i="0" u="none" strike="noStrike" cap="none" normalizeH="0" baseline="0" smtClean="0">
                  <a:ln>
                    <a:noFill/>
                  </a:ln>
                  <a:solidFill>
                    <a:srgbClr val="0000FF"/>
                  </a:solidFill>
                  <a:effectLst/>
                  <a:latin typeface="Consolas" pitchFamily="49" charset="0"/>
                  <a:ea typeface="+mj-ea"/>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Consolas" pitchFamily="49" charset="0"/>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54299" name="Rectangle 27"/>
            <p:cNvSpPr>
              <a:spLocks noChangeArrowheads="1"/>
            </p:cNvSpPr>
            <p:nvPr/>
          </p:nvSpPr>
          <p:spPr bwMode="auto">
            <a:xfrm>
              <a:off x="5735647" y="3204930"/>
              <a:ext cx="1161911" cy="720000"/>
            </a:xfrm>
            <a:prstGeom prst="rect">
              <a:avLst/>
            </a:prstGeom>
            <a:solidFill>
              <a:schemeClr val="bg1">
                <a:lumMod val="9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=2</a:t>
              </a:r>
              <a:r>
                <a:rPr kumimoji="0" lang="zh-CN" altLang="en-US"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cost=9</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lb=17</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[]={1,3,</a:t>
              </a:r>
              <a:r>
                <a:rPr kumimoji="0" lang="en-US" altLang="zh-CN" sz="1500" i="0" u="none" strike="noStrike" cap="none" normalizeH="0" baseline="0" smtClean="0">
                  <a:ln>
                    <a:noFill/>
                  </a:ln>
                  <a:solidFill>
                    <a:srgbClr val="0000FF"/>
                  </a:solidFill>
                  <a:effectLst/>
                  <a:latin typeface="Consolas" pitchFamily="49" charset="0"/>
                  <a:ea typeface="+mj-ea"/>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Consolas" pitchFamily="49" charset="0"/>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54295" name="Rectangle 23"/>
            <p:cNvSpPr>
              <a:spLocks noChangeArrowheads="1"/>
            </p:cNvSpPr>
            <p:nvPr/>
          </p:nvSpPr>
          <p:spPr bwMode="auto">
            <a:xfrm>
              <a:off x="2792570" y="2880671"/>
              <a:ext cx="881413" cy="432000"/>
            </a:xfrm>
            <a:prstGeom prst="rect">
              <a:avLst/>
            </a:prstGeom>
            <a:noFill/>
            <a:ln w="9525">
              <a:noFill/>
              <a:miter lim="800000"/>
              <a:headEnd/>
              <a:tailEnd type="none" w="sm" len="me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=0</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c[1][0]=6</a:t>
              </a:r>
            </a:p>
          </p:txBody>
        </p:sp>
        <p:sp>
          <p:nvSpPr>
            <p:cNvPr id="54294" name="Rectangle 22"/>
            <p:cNvSpPr>
              <a:spLocks noChangeArrowheads="1"/>
            </p:cNvSpPr>
            <p:nvPr/>
          </p:nvSpPr>
          <p:spPr bwMode="auto">
            <a:xfrm>
              <a:off x="4395727" y="2700099"/>
              <a:ext cx="953695" cy="432000"/>
            </a:xfrm>
            <a:prstGeom prst="rect">
              <a:avLst/>
            </a:prstGeom>
            <a:noFill/>
            <a:ln w="9525">
              <a:noFill/>
              <a:miter lim="800000"/>
              <a:headEnd/>
              <a:tailEnd type="none" w="sm" len="me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=2</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c[1][2]=3</a:t>
              </a:r>
            </a:p>
          </p:txBody>
        </p:sp>
        <p:sp>
          <p:nvSpPr>
            <p:cNvPr id="54293" name="Rectangle 21"/>
            <p:cNvSpPr>
              <a:spLocks noChangeArrowheads="1"/>
            </p:cNvSpPr>
            <p:nvPr/>
          </p:nvSpPr>
          <p:spPr bwMode="auto">
            <a:xfrm>
              <a:off x="5993490" y="2619110"/>
              <a:ext cx="935355" cy="432000"/>
            </a:xfrm>
            <a:prstGeom prst="rect">
              <a:avLst/>
            </a:prstGeom>
            <a:noFill/>
            <a:ln w="9525">
              <a:noFill/>
              <a:miter lim="800000"/>
              <a:headEnd/>
              <a:tailEnd type="none" w="sm" len="me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=3</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c[1][3]=7</a:t>
              </a:r>
            </a:p>
          </p:txBody>
        </p:sp>
        <p:sp>
          <p:nvSpPr>
            <p:cNvPr id="54288" name="AutoShape 16"/>
            <p:cNvSpPr>
              <a:spLocks noChangeShapeType="1"/>
            </p:cNvSpPr>
            <p:nvPr/>
          </p:nvSpPr>
          <p:spPr bwMode="auto">
            <a:xfrm flipH="1">
              <a:off x="4321286" y="2613038"/>
              <a:ext cx="0" cy="594000"/>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500">
                <a:solidFill>
                  <a:srgbClr val="0000FF"/>
                </a:solidFill>
                <a:ea typeface="仿宋" pitchFamily="49" charset="-122"/>
                <a:cs typeface="Times New Roman" pitchFamily="18" charset="0"/>
              </a:endParaRPr>
            </a:p>
          </p:txBody>
        </p:sp>
        <p:sp>
          <p:nvSpPr>
            <p:cNvPr id="54287" name="AutoShape 15"/>
            <p:cNvSpPr>
              <a:spLocks noChangeShapeType="1"/>
            </p:cNvSpPr>
            <p:nvPr/>
          </p:nvSpPr>
          <p:spPr bwMode="auto">
            <a:xfrm flipH="1">
              <a:off x="2017962" y="2500306"/>
              <a:ext cx="1768219" cy="704624"/>
            </a:xfrm>
            <a:prstGeom prst="straightConnector1">
              <a:avLst/>
            </a:prstGeom>
            <a:noFill/>
            <a:ln w="38100">
              <a:solidFill>
                <a:srgbClr val="FF00FF"/>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500">
                <a:solidFill>
                  <a:srgbClr val="0000FF"/>
                </a:solidFill>
                <a:ea typeface="仿宋" pitchFamily="49" charset="-122"/>
                <a:cs typeface="Times New Roman" pitchFamily="18" charset="0"/>
              </a:endParaRPr>
            </a:p>
          </p:txBody>
        </p:sp>
        <p:sp>
          <p:nvSpPr>
            <p:cNvPr id="54286" name="AutoShape 14"/>
            <p:cNvSpPr>
              <a:spLocks noChangeShapeType="1"/>
            </p:cNvSpPr>
            <p:nvPr/>
          </p:nvSpPr>
          <p:spPr bwMode="auto">
            <a:xfrm>
              <a:off x="4929189" y="2571744"/>
              <a:ext cx="1387951" cy="633186"/>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500">
                <a:solidFill>
                  <a:srgbClr val="0000FF"/>
                </a:solidFill>
                <a:ea typeface="仿宋" pitchFamily="49" charset="-122"/>
                <a:cs typeface="Times New Roman" pitchFamily="18" charset="0"/>
              </a:endParaRPr>
            </a:p>
          </p:txBody>
        </p:sp>
      </p:grpSp>
      <p:sp>
        <p:nvSpPr>
          <p:cNvPr id="54283" name="Rectangle 11"/>
          <p:cNvSpPr>
            <a:spLocks noChangeArrowheads="1"/>
          </p:cNvSpPr>
          <p:nvPr/>
        </p:nvSpPr>
        <p:spPr bwMode="auto">
          <a:xfrm>
            <a:off x="1975888" y="4151805"/>
            <a:ext cx="417511" cy="170977"/>
          </a:xfrm>
          <a:prstGeom prst="rect">
            <a:avLst/>
          </a:prstGeom>
          <a:noFill/>
          <a:ln w="9525">
            <a:noFill/>
            <a:miter lim="800000"/>
            <a:headEnd/>
            <a:tailEnd type="none" w="sm" len="me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FF00FF"/>
                </a:solidFill>
                <a:effectLst/>
                <a:ea typeface="仿宋" pitchFamily="49" charset="-122"/>
                <a:cs typeface="Times New Roman" pitchFamily="18" charset="0"/>
              </a:rPr>
              <a:t>10</a:t>
            </a:r>
          </a:p>
        </p:txBody>
      </p:sp>
      <p:grpSp>
        <p:nvGrpSpPr>
          <p:cNvPr id="4" name="组合 52"/>
          <p:cNvGrpSpPr/>
          <p:nvPr/>
        </p:nvGrpSpPr>
        <p:grpSpPr>
          <a:xfrm>
            <a:off x="519453" y="2819987"/>
            <a:ext cx="2933367" cy="2286686"/>
            <a:chOff x="519453" y="2970062"/>
            <a:chExt cx="2933367" cy="2286686"/>
          </a:xfrm>
        </p:grpSpPr>
        <p:sp>
          <p:nvSpPr>
            <p:cNvPr id="54297" name="Rectangle 25"/>
            <p:cNvSpPr>
              <a:spLocks noChangeArrowheads="1"/>
            </p:cNvSpPr>
            <p:nvPr/>
          </p:nvSpPr>
          <p:spPr bwMode="auto">
            <a:xfrm>
              <a:off x="1436468" y="2970062"/>
              <a:ext cx="260001" cy="188974"/>
            </a:xfrm>
            <a:prstGeom prst="rect">
              <a:avLst/>
            </a:prstGeom>
            <a:noFill/>
            <a:ln w="9525">
              <a:noFill/>
              <a:miter lim="800000"/>
              <a:headEnd/>
              <a:tailEnd type="none" w="sm" len="me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FF00FF"/>
                  </a:solidFill>
                  <a:effectLst/>
                  <a:ea typeface="仿宋" pitchFamily="49" charset="-122"/>
                  <a:cs typeface="Times New Roman" pitchFamily="18" charset="0"/>
                </a:rPr>
                <a:t>3</a:t>
              </a:r>
            </a:p>
          </p:txBody>
        </p:sp>
        <p:sp>
          <p:nvSpPr>
            <p:cNvPr id="54285" name="Rectangle 13"/>
            <p:cNvSpPr>
              <a:spLocks noChangeArrowheads="1"/>
            </p:cNvSpPr>
            <p:nvPr/>
          </p:nvSpPr>
          <p:spPr bwMode="auto">
            <a:xfrm>
              <a:off x="519453" y="4536748"/>
              <a:ext cx="1161911" cy="720000"/>
            </a:xfrm>
            <a:prstGeom prst="rect">
              <a:avLst/>
            </a:prstGeom>
            <a:solidFill>
              <a:schemeClr val="bg1">
                <a:lumMod val="9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=3</a:t>
              </a:r>
              <a:r>
                <a:rPr kumimoji="0" lang="zh-CN" altLang="en-US"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cost=9</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lb=13</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[]={1,0,2,</a:t>
              </a:r>
              <a:r>
                <a:rPr kumimoji="0" lang="en-US" altLang="zh-CN" sz="1500" i="0" u="none" strike="noStrike" cap="none" normalizeH="0" baseline="0" smtClean="0">
                  <a:ln>
                    <a:noFill/>
                  </a:ln>
                  <a:solidFill>
                    <a:srgbClr val="0000FF"/>
                  </a:solidFill>
                  <a:effectLst/>
                  <a:latin typeface="Consolas" pitchFamily="49" charset="0"/>
                  <a:ea typeface="+mj-ea"/>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54284" name="Rectangle 12"/>
            <p:cNvSpPr>
              <a:spLocks noChangeArrowheads="1"/>
            </p:cNvSpPr>
            <p:nvPr/>
          </p:nvSpPr>
          <p:spPr bwMode="auto">
            <a:xfrm>
              <a:off x="2084851" y="4536748"/>
              <a:ext cx="1161911" cy="720000"/>
            </a:xfrm>
            <a:prstGeom prst="rect">
              <a:avLst/>
            </a:prstGeom>
            <a:solidFill>
              <a:schemeClr val="bg1">
                <a:lumMod val="95000"/>
              </a:schemeClr>
            </a:solidFill>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=3</a:t>
              </a:r>
              <a:r>
                <a:rPr kumimoji="0" lang="zh-CN" altLang="en-US"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cost=16</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lb=25</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[]={1,0,3,</a:t>
              </a:r>
              <a:r>
                <a:rPr kumimoji="0" lang="en-US" altLang="zh-CN" sz="15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5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a:t>
              </a:r>
            </a:p>
          </p:txBody>
        </p:sp>
        <p:sp>
          <p:nvSpPr>
            <p:cNvPr id="54278" name="AutoShape 6"/>
            <p:cNvSpPr>
              <a:spLocks noChangeShapeType="1"/>
            </p:cNvSpPr>
            <p:nvPr/>
          </p:nvSpPr>
          <p:spPr bwMode="auto">
            <a:xfrm>
              <a:off x="2214546" y="3929066"/>
              <a:ext cx="451800" cy="607682"/>
            </a:xfrm>
            <a:prstGeom prst="straightConnector1">
              <a:avLst/>
            </a:prstGeom>
            <a:noFill/>
            <a:ln w="19050">
              <a:solidFill>
                <a:srgbClr val="000000"/>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500">
                <a:solidFill>
                  <a:srgbClr val="0000FF"/>
                </a:solidFill>
                <a:ea typeface="仿宋" pitchFamily="49" charset="-122"/>
                <a:cs typeface="Times New Roman" pitchFamily="18" charset="0"/>
              </a:endParaRPr>
            </a:p>
          </p:txBody>
        </p:sp>
        <p:sp>
          <p:nvSpPr>
            <p:cNvPr id="54277" name="Rectangle 5"/>
            <p:cNvSpPr>
              <a:spLocks noChangeArrowheads="1"/>
            </p:cNvSpPr>
            <p:nvPr/>
          </p:nvSpPr>
          <p:spPr bwMode="auto">
            <a:xfrm>
              <a:off x="672648" y="3877138"/>
              <a:ext cx="949380" cy="432000"/>
            </a:xfrm>
            <a:prstGeom prst="rect">
              <a:avLst/>
            </a:prstGeom>
            <a:noFill/>
            <a:ln w="9525">
              <a:noFill/>
              <a:miter lim="800000"/>
              <a:headEnd/>
              <a:tailEnd type="none" w="sm" len="me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=2</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c[2][2]=1</a:t>
              </a:r>
            </a:p>
          </p:txBody>
        </p:sp>
        <p:sp>
          <p:nvSpPr>
            <p:cNvPr id="54276" name="Rectangle 4"/>
            <p:cNvSpPr>
              <a:spLocks noChangeArrowheads="1"/>
            </p:cNvSpPr>
            <p:nvPr/>
          </p:nvSpPr>
          <p:spPr bwMode="auto">
            <a:xfrm>
              <a:off x="2534727" y="3955426"/>
              <a:ext cx="918093" cy="432000"/>
            </a:xfrm>
            <a:prstGeom prst="rect">
              <a:avLst/>
            </a:prstGeom>
            <a:noFill/>
            <a:ln w="9525">
              <a:noFill/>
              <a:miter lim="800000"/>
              <a:headEnd/>
              <a:tailEnd type="none" w="sm" len="me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=3</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c[2][3]=8</a:t>
              </a:r>
            </a:p>
          </p:txBody>
        </p:sp>
        <p:sp>
          <p:nvSpPr>
            <p:cNvPr id="54274" name="AutoShape 2"/>
            <p:cNvSpPr>
              <a:spLocks noChangeShapeType="1"/>
            </p:cNvSpPr>
            <p:nvPr/>
          </p:nvSpPr>
          <p:spPr bwMode="auto">
            <a:xfrm flipH="1">
              <a:off x="1208832" y="3929066"/>
              <a:ext cx="505648" cy="607682"/>
            </a:xfrm>
            <a:prstGeom prst="straightConnector1">
              <a:avLst/>
            </a:prstGeom>
            <a:noFill/>
            <a:ln w="38100">
              <a:solidFill>
                <a:srgbClr val="FF00FF"/>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500">
                <a:solidFill>
                  <a:srgbClr val="0000FF"/>
                </a:solidFill>
                <a:ea typeface="仿宋" pitchFamily="49" charset="-122"/>
                <a:cs typeface="Times New Roman" pitchFamily="18" charset="0"/>
              </a:endParaRPr>
            </a:p>
          </p:txBody>
        </p:sp>
      </p:grpSp>
      <p:graphicFrame>
        <p:nvGraphicFramePr>
          <p:cNvPr id="52" name="表格 51"/>
          <p:cNvGraphicFramePr>
            <a:graphicFrameLocks noGrp="1"/>
          </p:cNvGraphicFramePr>
          <p:nvPr/>
        </p:nvGraphicFramePr>
        <p:xfrm>
          <a:off x="3929058" y="4279057"/>
          <a:ext cx="3571900" cy="1643075"/>
        </p:xfrm>
        <a:graphic>
          <a:graphicData uri="http://schemas.openxmlformats.org/drawingml/2006/table">
            <a:tbl>
              <a:tblPr>
                <a:tableStyleId>{35758FB7-9AC5-4552-8A53-C91805E547FA}</a:tableStyleId>
              </a:tblPr>
              <a:tblGrid>
                <a:gridCol w="633417"/>
                <a:gridCol w="734188"/>
                <a:gridCol w="734765"/>
                <a:gridCol w="734765"/>
                <a:gridCol w="734765"/>
              </a:tblGrid>
              <a:tr h="328615">
                <a:tc>
                  <a:txBody>
                    <a:bodyPr/>
                    <a:lstStyle/>
                    <a:p>
                      <a:pPr algn="ctr">
                        <a:lnSpc>
                          <a:spcPts val="2400"/>
                        </a:lnSpc>
                        <a:spcAft>
                          <a:spcPts val="0"/>
                        </a:spcAft>
                      </a:pPr>
                      <a:r>
                        <a:rPr lang="zh-CN" sz="1600" b="1" kern="100">
                          <a:solidFill>
                            <a:srgbClr val="FF0000"/>
                          </a:solidFill>
                          <a:latin typeface="Consolas" pitchFamily="49" charset="0"/>
                          <a:ea typeface="仿宋" pitchFamily="49" charset="-122"/>
                          <a:cs typeface="Consolas" pitchFamily="49" charset="0"/>
                        </a:rPr>
                        <a:t>人员</a:t>
                      </a:r>
                    </a:p>
                  </a:txBody>
                  <a:tcPr marL="68580" marR="68580" marT="0" marB="0">
                    <a:solidFill>
                      <a:schemeClr val="accent6">
                        <a:lumMod val="20000"/>
                        <a:lumOff val="80000"/>
                      </a:schemeClr>
                    </a:solidFill>
                  </a:tcPr>
                </a:tc>
                <a:tc>
                  <a:txBody>
                    <a:bodyPr/>
                    <a:lstStyle/>
                    <a:p>
                      <a:pPr algn="ctr">
                        <a:lnSpc>
                          <a:spcPts val="2400"/>
                        </a:lnSpc>
                        <a:spcAft>
                          <a:spcPts val="0"/>
                        </a:spcAft>
                      </a:pPr>
                      <a:r>
                        <a:rPr lang="zh-CN" sz="1600" b="1" kern="100">
                          <a:solidFill>
                            <a:srgbClr val="FF0000"/>
                          </a:solidFill>
                          <a:latin typeface="Consolas" pitchFamily="49" charset="0"/>
                          <a:ea typeface="仿宋" pitchFamily="49" charset="-122"/>
                          <a:cs typeface="Consolas" pitchFamily="49" charset="0"/>
                        </a:rPr>
                        <a:t>任</a:t>
                      </a:r>
                      <a:r>
                        <a:rPr lang="zh-CN" sz="1600" b="1" kern="100" smtClean="0">
                          <a:solidFill>
                            <a:srgbClr val="FF0000"/>
                          </a:solidFill>
                          <a:latin typeface="Consolas" pitchFamily="49" charset="0"/>
                          <a:ea typeface="仿宋" pitchFamily="49" charset="-122"/>
                          <a:cs typeface="Consolas" pitchFamily="49" charset="0"/>
                        </a:rPr>
                        <a:t>务</a:t>
                      </a:r>
                      <a:r>
                        <a:rPr lang="en-US" altLang="zh-CN" sz="1600" b="1" kern="100" smtClean="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zh-CN" sz="1600" b="1" kern="100">
                          <a:solidFill>
                            <a:srgbClr val="FF0000"/>
                          </a:solidFill>
                          <a:latin typeface="Consolas" pitchFamily="49" charset="0"/>
                          <a:ea typeface="仿宋" pitchFamily="49" charset="-122"/>
                          <a:cs typeface="Consolas" pitchFamily="49" charset="0"/>
                        </a:rPr>
                        <a:t>任</a:t>
                      </a:r>
                      <a:r>
                        <a:rPr lang="zh-CN" sz="1600" b="1" kern="100" smtClean="0">
                          <a:solidFill>
                            <a:srgbClr val="FF0000"/>
                          </a:solidFill>
                          <a:latin typeface="Consolas" pitchFamily="49" charset="0"/>
                          <a:ea typeface="仿宋" pitchFamily="49" charset="-122"/>
                          <a:cs typeface="Consolas" pitchFamily="49" charset="0"/>
                        </a:rPr>
                        <a:t>务</a:t>
                      </a:r>
                      <a:r>
                        <a:rPr lang="en-US" altLang="zh-CN" sz="1600" b="1" kern="100" smtClean="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zh-CN" sz="1600" b="1" kern="100">
                          <a:solidFill>
                            <a:srgbClr val="FF0000"/>
                          </a:solidFill>
                          <a:latin typeface="Consolas" pitchFamily="49" charset="0"/>
                          <a:ea typeface="仿宋" pitchFamily="49" charset="-122"/>
                          <a:cs typeface="Consolas" pitchFamily="49" charset="0"/>
                        </a:rPr>
                        <a:t>任</a:t>
                      </a:r>
                      <a:r>
                        <a:rPr lang="zh-CN" sz="1600" b="1" kern="100" smtClean="0">
                          <a:solidFill>
                            <a:srgbClr val="FF0000"/>
                          </a:solidFill>
                          <a:latin typeface="Consolas" pitchFamily="49" charset="0"/>
                          <a:ea typeface="仿宋" pitchFamily="49" charset="-122"/>
                          <a:cs typeface="Consolas" pitchFamily="49" charset="0"/>
                        </a:rPr>
                        <a:t>务</a:t>
                      </a:r>
                      <a:r>
                        <a:rPr lang="en-US" altLang="zh-CN" sz="1600" b="1" kern="100" smtClean="0">
                          <a:solidFill>
                            <a:srgbClr val="FF0000"/>
                          </a:solidFill>
                          <a:latin typeface="Consolas" pitchFamily="49" charset="0"/>
                          <a:ea typeface="仿宋" pitchFamily="49" charset="-122"/>
                          <a:cs typeface="Consolas" pitchFamily="49" charset="0"/>
                        </a:rPr>
                        <a:t>2</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zh-CN" sz="1600" b="1" kern="100">
                          <a:solidFill>
                            <a:srgbClr val="FF0000"/>
                          </a:solidFill>
                          <a:latin typeface="Consolas" pitchFamily="49" charset="0"/>
                          <a:ea typeface="仿宋" pitchFamily="49" charset="-122"/>
                          <a:cs typeface="Consolas" pitchFamily="49" charset="0"/>
                        </a:rPr>
                        <a:t>任</a:t>
                      </a:r>
                      <a:r>
                        <a:rPr lang="zh-CN" sz="1600" b="1" kern="100" smtClean="0">
                          <a:solidFill>
                            <a:srgbClr val="FF0000"/>
                          </a:solidFill>
                          <a:latin typeface="Consolas" pitchFamily="49" charset="0"/>
                          <a:ea typeface="仿宋" pitchFamily="49" charset="-122"/>
                          <a:cs typeface="Consolas" pitchFamily="49" charset="0"/>
                        </a:rPr>
                        <a:t>务</a:t>
                      </a:r>
                      <a:r>
                        <a:rPr lang="en-US" altLang="zh-CN" sz="1600" b="1" kern="100" smtClean="0">
                          <a:solidFill>
                            <a:srgbClr val="FF0000"/>
                          </a:solidFill>
                          <a:latin typeface="Consolas" pitchFamily="49" charset="0"/>
                          <a:ea typeface="仿宋" pitchFamily="49" charset="-122"/>
                          <a:cs typeface="Consolas" pitchFamily="49" charset="0"/>
                        </a:rPr>
                        <a:t>3</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328615">
                <a:tc>
                  <a:txBody>
                    <a:bodyPr/>
                    <a:lstStyle/>
                    <a:p>
                      <a:pPr algn="ctr">
                        <a:lnSpc>
                          <a:spcPts val="2400"/>
                        </a:lnSpc>
                        <a:spcAft>
                          <a:spcPts val="0"/>
                        </a:spcAft>
                      </a:pPr>
                      <a:r>
                        <a:rPr lang="pt-BR" sz="1600" kern="100">
                          <a:solidFill>
                            <a:schemeClr val="tx1"/>
                          </a:solidFill>
                          <a:latin typeface="Consolas" pitchFamily="49" charset="0"/>
                          <a:ea typeface="仿宋" pitchFamily="49" charset="-122"/>
                          <a:cs typeface="Consolas" pitchFamily="49" charset="0"/>
                        </a:rPr>
                        <a:t>0</a:t>
                      </a:r>
                      <a:endParaRPr lang="zh-CN" sz="1600" kern="100">
                        <a:solidFill>
                          <a:schemeClr val="tx1"/>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9</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7</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8</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328615">
                <a:tc>
                  <a:txBody>
                    <a:bodyPr/>
                    <a:lstStyle/>
                    <a:p>
                      <a:pPr algn="ctr">
                        <a:lnSpc>
                          <a:spcPts val="2400"/>
                        </a:lnSpc>
                        <a:spcAft>
                          <a:spcPts val="0"/>
                        </a:spcAft>
                      </a:pPr>
                      <a:r>
                        <a:rPr lang="pt-BR" sz="1600" kern="100">
                          <a:solidFill>
                            <a:schemeClr val="tx1"/>
                          </a:solidFill>
                          <a:latin typeface="Consolas" pitchFamily="49" charset="0"/>
                          <a:ea typeface="仿宋" pitchFamily="49" charset="-122"/>
                          <a:cs typeface="Consolas" pitchFamily="49" charset="0"/>
                        </a:rPr>
                        <a:t>1</a:t>
                      </a:r>
                      <a:endParaRPr lang="zh-CN" sz="1600" kern="100">
                        <a:solidFill>
                          <a:schemeClr val="tx1"/>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6</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7</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328615">
                <a:tc>
                  <a:txBody>
                    <a:bodyPr/>
                    <a:lstStyle/>
                    <a:p>
                      <a:pPr algn="ctr">
                        <a:lnSpc>
                          <a:spcPts val="2400"/>
                        </a:lnSpc>
                        <a:spcAft>
                          <a:spcPts val="0"/>
                        </a:spcAft>
                      </a:pPr>
                      <a:r>
                        <a:rPr lang="pt-BR" sz="1600" kern="100">
                          <a:solidFill>
                            <a:schemeClr val="tx1"/>
                          </a:solidFill>
                          <a:latin typeface="Consolas" pitchFamily="49" charset="0"/>
                          <a:ea typeface="仿宋" pitchFamily="49" charset="-122"/>
                          <a:cs typeface="Consolas" pitchFamily="49" charset="0"/>
                        </a:rPr>
                        <a:t>2</a:t>
                      </a:r>
                      <a:endParaRPr lang="zh-CN" sz="1600" kern="100">
                        <a:solidFill>
                          <a:schemeClr val="tx1"/>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5</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8</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8</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328615">
                <a:tc>
                  <a:txBody>
                    <a:bodyPr/>
                    <a:lstStyle/>
                    <a:p>
                      <a:pPr algn="ctr">
                        <a:lnSpc>
                          <a:spcPts val="2400"/>
                        </a:lnSpc>
                        <a:spcAft>
                          <a:spcPts val="0"/>
                        </a:spcAft>
                      </a:pPr>
                      <a:r>
                        <a:rPr lang="pt-BR" sz="1600" kern="100">
                          <a:solidFill>
                            <a:schemeClr val="tx1"/>
                          </a:solidFill>
                          <a:latin typeface="Consolas" pitchFamily="49" charset="0"/>
                          <a:ea typeface="仿宋" pitchFamily="49" charset="-122"/>
                          <a:cs typeface="Consolas" pitchFamily="49" charset="0"/>
                        </a:rPr>
                        <a:t>3</a:t>
                      </a:r>
                      <a:endParaRPr lang="zh-CN" sz="1600" kern="100">
                        <a:solidFill>
                          <a:schemeClr val="tx1"/>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7</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6</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9</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600" kern="100">
                          <a:solidFill>
                            <a:srgbClr val="0000FF"/>
                          </a:solidFill>
                          <a:latin typeface="Consolas" pitchFamily="49" charset="0"/>
                          <a:ea typeface="仿宋" pitchFamily="49" charset="-122"/>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bl>
          </a:graphicData>
        </a:graphic>
      </p:graphicFrame>
      <p:grpSp>
        <p:nvGrpSpPr>
          <p:cNvPr id="5" name="组合 54"/>
          <p:cNvGrpSpPr/>
          <p:nvPr/>
        </p:nvGrpSpPr>
        <p:grpSpPr>
          <a:xfrm>
            <a:off x="508665" y="4151805"/>
            <a:ext cx="2706013" cy="2232693"/>
            <a:chOff x="508665" y="4301880"/>
            <a:chExt cx="2706013" cy="2232693"/>
          </a:xfrm>
        </p:grpSpPr>
        <p:sp>
          <p:nvSpPr>
            <p:cNvPr id="54279" name="AutoShape 7"/>
            <p:cNvSpPr>
              <a:spLocks noChangeShapeType="1"/>
            </p:cNvSpPr>
            <p:nvPr/>
          </p:nvSpPr>
          <p:spPr bwMode="auto">
            <a:xfrm flipH="1">
              <a:off x="1090160" y="5239096"/>
              <a:ext cx="0" cy="583200"/>
            </a:xfrm>
            <a:prstGeom prst="straightConnector1">
              <a:avLst/>
            </a:prstGeom>
            <a:noFill/>
            <a:ln w="38100">
              <a:solidFill>
                <a:srgbClr val="FF00FF"/>
              </a:solidFill>
              <a:round/>
              <a:headEnd/>
              <a:tailEnd type="none" w="sm" len="med"/>
            </a:ln>
          </p:spPr>
          <p:txBody>
            <a:bodyPr vert="horz" wrap="square" lIns="91440" tIns="45720" rIns="91440" bIns="45720" numCol="1" anchor="t" anchorCtr="0" compatLnSpc="1">
              <a:prstTxWarp prst="textNoShape">
                <a:avLst/>
              </a:prstTxWarp>
            </a:bodyPr>
            <a:lstStyle/>
            <a:p>
              <a:endParaRPr lang="zh-CN" altLang="en-US" sz="1500">
                <a:solidFill>
                  <a:srgbClr val="0000FF"/>
                </a:solidFill>
                <a:ea typeface="仿宋" pitchFamily="49" charset="-122"/>
                <a:cs typeface="Times New Roman" pitchFamily="18" charset="0"/>
              </a:endParaRPr>
            </a:p>
          </p:txBody>
        </p:sp>
        <p:sp>
          <p:nvSpPr>
            <p:cNvPr id="54282" name="Rectangle 10"/>
            <p:cNvSpPr>
              <a:spLocks noChangeArrowheads="1"/>
            </p:cNvSpPr>
            <p:nvPr/>
          </p:nvSpPr>
          <p:spPr bwMode="auto">
            <a:xfrm>
              <a:off x="519453" y="4301880"/>
              <a:ext cx="260001" cy="188974"/>
            </a:xfrm>
            <a:prstGeom prst="rect">
              <a:avLst/>
            </a:prstGeom>
            <a:noFill/>
            <a:ln w="9525">
              <a:noFill/>
              <a:miter lim="800000"/>
              <a:headEnd/>
              <a:tailEnd type="none" w="sm" len="me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FF00FF"/>
                  </a:solidFill>
                  <a:effectLst/>
                  <a:ea typeface="仿宋" pitchFamily="49" charset="-122"/>
                  <a:cs typeface="Times New Roman" pitchFamily="18" charset="0"/>
                </a:rPr>
                <a:t>4</a:t>
              </a:r>
            </a:p>
          </p:txBody>
        </p:sp>
        <p:sp>
          <p:nvSpPr>
            <p:cNvPr id="54281" name="Rectangle 9"/>
            <p:cNvSpPr>
              <a:spLocks noChangeArrowheads="1"/>
            </p:cNvSpPr>
            <p:nvPr/>
          </p:nvSpPr>
          <p:spPr bwMode="auto">
            <a:xfrm>
              <a:off x="508665" y="5814573"/>
              <a:ext cx="1161911" cy="720000"/>
            </a:xfrm>
            <a:prstGeom prst="rect">
              <a:avLst/>
            </a:prstGeom>
            <a:solidFill>
              <a:srgbClr val="FF0000"/>
            </a:solidFill>
            <a:ln>
              <a:headEnd/>
              <a:tailEnd type="none" w="sm" len="med"/>
            </a:ln>
          </p:spPr>
          <p:style>
            <a:lnRef idx="1">
              <a:schemeClr val="accent2"/>
            </a:lnRef>
            <a:fillRef idx="2">
              <a:schemeClr val="accent2"/>
            </a:fillRef>
            <a:effectRef idx="1">
              <a:schemeClr val="accent2"/>
            </a:effectRef>
            <a:fontRef idx="minor">
              <a:schemeClr val="dk1"/>
            </a:fontRef>
          </p:style>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i</a:t>
              </a: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=4</a:t>
              </a:r>
              <a:r>
                <a:rPr kumimoji="0" lang="zh-CN" altLang="en-US"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a:t>
              </a: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cost=13</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lb=13</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1"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x</a:t>
              </a:r>
              <a:r>
                <a:rPr kumimoji="0" lang="en-US" altLang="zh-CN" sz="150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[]={1,0,2,3}</a:t>
              </a:r>
            </a:p>
          </p:txBody>
        </p:sp>
        <p:sp>
          <p:nvSpPr>
            <p:cNvPr id="54275" name="Rectangle 3"/>
            <p:cNvSpPr>
              <a:spLocks noChangeArrowheads="1"/>
            </p:cNvSpPr>
            <p:nvPr/>
          </p:nvSpPr>
          <p:spPr bwMode="auto">
            <a:xfrm>
              <a:off x="1165679" y="5296244"/>
              <a:ext cx="895438" cy="432000"/>
            </a:xfrm>
            <a:prstGeom prst="rect">
              <a:avLst/>
            </a:prstGeom>
            <a:noFill/>
            <a:ln w="9525">
              <a:noFill/>
              <a:miter lim="800000"/>
              <a:headEnd/>
              <a:tailEnd type="none" w="sm" len="me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50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=3</a:t>
              </a: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500" i="0" u="none" strike="noStrike" cap="none" normalizeH="0" baseline="0" smtClean="0">
                  <a:ln>
                    <a:noFill/>
                  </a:ln>
                  <a:solidFill>
                    <a:srgbClr val="0000FF"/>
                  </a:solidFill>
                  <a:effectLst/>
                  <a:ea typeface="仿宋" pitchFamily="49" charset="-122"/>
                  <a:cs typeface="Times New Roman" pitchFamily="18" charset="0"/>
                </a:rPr>
                <a:t>c[3][3]=4</a:t>
              </a:r>
            </a:p>
          </p:txBody>
        </p:sp>
        <p:sp>
          <p:nvSpPr>
            <p:cNvPr id="48" name="TextBox 47"/>
            <p:cNvSpPr txBox="1"/>
            <p:nvPr/>
          </p:nvSpPr>
          <p:spPr>
            <a:xfrm>
              <a:off x="1714480" y="6000768"/>
              <a:ext cx="1500198"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00"/>
                  </a:solidFill>
                  <a:latin typeface="Consolas" pitchFamily="49" charset="0"/>
                  <a:ea typeface="楷体" pitchFamily="49" charset="-122"/>
                  <a:cs typeface="Times New Roman" pitchFamily="18" charset="0"/>
                </a:rPr>
                <a:t>bestc=13</a:t>
              </a:r>
              <a:endParaRPr lang="zh-CN" altLang="en-US" sz="1800" smtClean="0">
                <a:solidFill>
                  <a:srgbClr val="FF0000"/>
                </a:solidFill>
                <a:latin typeface="Consolas" pitchFamily="49" charset="0"/>
                <a:ea typeface="楷体" pitchFamily="49" charset="-122"/>
                <a:cs typeface="Times New Roman" pitchFamily="18" charset="0"/>
              </a:endParaRPr>
            </a:p>
          </p:txBody>
        </p:sp>
      </p:grpSp>
      <p:sp>
        <p:nvSpPr>
          <p:cNvPr id="53" name="上箭头 52"/>
          <p:cNvSpPr/>
          <p:nvPr/>
        </p:nvSpPr>
        <p:spPr>
          <a:xfrm>
            <a:off x="857224" y="6500834"/>
            <a:ext cx="357190" cy="214314"/>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5" name="灯片编号占位符 54"/>
          <p:cNvSpPr>
            <a:spLocks noGrp="1"/>
          </p:cNvSpPr>
          <p:nvPr>
            <p:ph type="sldNum" sz="quarter" idx="12"/>
          </p:nvPr>
        </p:nvSpPr>
        <p:spPr/>
        <p:txBody>
          <a:bodyPr/>
          <a:lstStyle/>
          <a:p>
            <a:fld id="{7AF016A1-9F15-429F-9EFD-84004B73C732}" type="slidenum">
              <a:rPr lang="en-US" altLang="zh-CN" smtClean="0"/>
              <a:pPr/>
              <a:t>63</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98"/>
                                        </p:tgtEl>
                                        <p:attrNameLst>
                                          <p:attrName>style.visibility</p:attrName>
                                        </p:attrNameLst>
                                      </p:cBhvr>
                                      <p:to>
                                        <p:strVal val="visible"/>
                                      </p:to>
                                    </p:set>
                                  </p:childTnLst>
                                </p:cTn>
                              </p:par>
                            </p:childTnLst>
                          </p:cTn>
                        </p:par>
                        <p:par>
                          <p:cTn id="23" fill="hold">
                            <p:stCondLst>
                              <p:cond delay="0"/>
                            </p:stCondLst>
                            <p:childTnLst>
                              <p:par>
                                <p:cTn id="24" presetID="26" presetClass="emph" presetSubtype="0" fill="hold" grpId="1" nodeType="afterEffect">
                                  <p:stCondLst>
                                    <p:cond delay="0"/>
                                  </p:stCondLst>
                                  <p:childTnLst>
                                    <p:animEffect transition="out" filter="fade">
                                      <p:cBhvr>
                                        <p:cTn id="25" dur="500" tmFilter="0, 0; .2, .5; .8, .5; 1, 0"/>
                                        <p:tgtEl>
                                          <p:spTgt spid="54298"/>
                                        </p:tgtEl>
                                      </p:cBhvr>
                                    </p:animEffect>
                                    <p:animScale>
                                      <p:cBhvr>
                                        <p:cTn id="26" dur="250" autoRev="1" fill="hold"/>
                                        <p:tgtEl>
                                          <p:spTgt spid="54298"/>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96"/>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grpId="1" nodeType="afterEffect">
                                  <p:stCondLst>
                                    <p:cond delay="0"/>
                                  </p:stCondLst>
                                  <p:childTnLst>
                                    <p:animEffect transition="out" filter="fade">
                                      <p:cBhvr>
                                        <p:cTn id="33" dur="500" tmFilter="0, 0; .2, .5; .8, .5; 1, 0"/>
                                        <p:tgtEl>
                                          <p:spTgt spid="54296"/>
                                        </p:tgtEl>
                                      </p:cBhvr>
                                    </p:animEffect>
                                    <p:animScale>
                                      <p:cBhvr>
                                        <p:cTn id="34" dur="250" autoRev="1" fill="hold"/>
                                        <p:tgtEl>
                                          <p:spTgt spid="54296"/>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312"/>
                                        </p:tgtEl>
                                        <p:attrNameLst>
                                          <p:attrName>style.visibility</p:attrName>
                                        </p:attrNameLst>
                                      </p:cBhvr>
                                      <p:to>
                                        <p:strVal val="visible"/>
                                      </p:to>
                                    </p:set>
                                  </p:childTnLst>
                                </p:cTn>
                              </p:par>
                            </p:childTnLst>
                          </p:cTn>
                        </p:par>
                        <p:par>
                          <p:cTn id="39" fill="hold">
                            <p:stCondLst>
                              <p:cond delay="0"/>
                            </p:stCondLst>
                            <p:childTnLst>
                              <p:par>
                                <p:cTn id="40" presetID="26" presetClass="emph" presetSubtype="0" fill="hold" grpId="1" nodeType="afterEffect">
                                  <p:stCondLst>
                                    <p:cond delay="0"/>
                                  </p:stCondLst>
                                  <p:childTnLst>
                                    <p:animEffect transition="out" filter="fade">
                                      <p:cBhvr>
                                        <p:cTn id="41" dur="500" tmFilter="0, 0; .2, .5; .8, .5; 1, 0"/>
                                        <p:tgtEl>
                                          <p:spTgt spid="54312"/>
                                        </p:tgtEl>
                                      </p:cBhvr>
                                    </p:animEffect>
                                    <p:animScale>
                                      <p:cBhvr>
                                        <p:cTn id="42" dur="250" autoRev="1" fill="hold"/>
                                        <p:tgtEl>
                                          <p:spTgt spid="54312"/>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306"/>
                                        </p:tgtEl>
                                        <p:attrNameLst>
                                          <p:attrName>style.visibility</p:attrName>
                                        </p:attrNameLst>
                                      </p:cBhvr>
                                      <p:to>
                                        <p:strVal val="visible"/>
                                      </p:to>
                                    </p:set>
                                  </p:childTnLst>
                                </p:cTn>
                              </p:par>
                            </p:childTnLst>
                          </p:cTn>
                        </p:par>
                        <p:par>
                          <p:cTn id="47" fill="hold">
                            <p:stCondLst>
                              <p:cond delay="0"/>
                            </p:stCondLst>
                            <p:childTnLst>
                              <p:par>
                                <p:cTn id="48" presetID="26" presetClass="emph" presetSubtype="0" fill="hold" grpId="1" nodeType="afterEffect">
                                  <p:stCondLst>
                                    <p:cond delay="0"/>
                                  </p:stCondLst>
                                  <p:childTnLst>
                                    <p:animEffect transition="out" filter="fade">
                                      <p:cBhvr>
                                        <p:cTn id="49" dur="500" tmFilter="0, 0; .2, .5; .8, .5; 1, 0"/>
                                        <p:tgtEl>
                                          <p:spTgt spid="54306"/>
                                        </p:tgtEl>
                                      </p:cBhvr>
                                    </p:animEffect>
                                    <p:animScale>
                                      <p:cBhvr>
                                        <p:cTn id="50" dur="250" autoRev="1" fill="hold"/>
                                        <p:tgtEl>
                                          <p:spTgt spid="54306"/>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308"/>
                                        </p:tgtEl>
                                        <p:attrNameLst>
                                          <p:attrName>style.visibility</p:attrName>
                                        </p:attrNameLst>
                                      </p:cBhvr>
                                      <p:to>
                                        <p:strVal val="visible"/>
                                      </p:to>
                                    </p:set>
                                  </p:childTnLst>
                                </p:cTn>
                              </p:par>
                            </p:childTnLst>
                          </p:cTn>
                        </p:par>
                        <p:par>
                          <p:cTn id="55" fill="hold">
                            <p:stCondLst>
                              <p:cond delay="0"/>
                            </p:stCondLst>
                            <p:childTnLst>
                              <p:par>
                                <p:cTn id="56" presetID="26" presetClass="emph" presetSubtype="0" fill="hold" grpId="1" nodeType="afterEffect">
                                  <p:stCondLst>
                                    <p:cond delay="0"/>
                                  </p:stCondLst>
                                  <p:childTnLst>
                                    <p:animEffect transition="out" filter="fade">
                                      <p:cBhvr>
                                        <p:cTn id="57" dur="500" tmFilter="0, 0; .2, .5; .8, .5; 1, 0"/>
                                        <p:tgtEl>
                                          <p:spTgt spid="54308"/>
                                        </p:tgtEl>
                                      </p:cBhvr>
                                    </p:animEffect>
                                    <p:animScale>
                                      <p:cBhvr>
                                        <p:cTn id="58" dur="250" autoRev="1" fill="hold"/>
                                        <p:tgtEl>
                                          <p:spTgt spid="54308"/>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283"/>
                                        </p:tgtEl>
                                        <p:attrNameLst>
                                          <p:attrName>style.visibility</p:attrName>
                                        </p:attrNameLst>
                                      </p:cBhvr>
                                      <p:to>
                                        <p:strVal val="visible"/>
                                      </p:to>
                                    </p:set>
                                  </p:childTnLst>
                                </p:cTn>
                              </p:par>
                            </p:childTnLst>
                          </p:cTn>
                        </p:par>
                        <p:par>
                          <p:cTn id="63" fill="hold">
                            <p:stCondLst>
                              <p:cond delay="0"/>
                            </p:stCondLst>
                            <p:childTnLst>
                              <p:par>
                                <p:cTn id="64" presetID="26" presetClass="emph" presetSubtype="0" fill="hold" grpId="1" nodeType="afterEffect">
                                  <p:stCondLst>
                                    <p:cond delay="0"/>
                                  </p:stCondLst>
                                  <p:childTnLst>
                                    <p:animEffect transition="out" filter="fade">
                                      <p:cBhvr>
                                        <p:cTn id="65" dur="500" tmFilter="0, 0; .2, .5; .8, .5; 1, 0"/>
                                        <p:tgtEl>
                                          <p:spTgt spid="54283"/>
                                        </p:tgtEl>
                                      </p:cBhvr>
                                    </p:animEffect>
                                    <p:animScale>
                                      <p:cBhvr>
                                        <p:cTn id="66" dur="250" autoRev="1" fill="hold"/>
                                        <p:tgtEl>
                                          <p:spTgt spid="54283"/>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par>
                          <p:cTn id="71" fill="hold">
                            <p:stCondLst>
                              <p:cond delay="0"/>
                            </p:stCondLst>
                            <p:childTnLst>
                              <p:par>
                                <p:cTn id="72" presetID="26" presetClass="emph" presetSubtype="0" fill="hold" grpId="1" nodeType="afterEffect">
                                  <p:stCondLst>
                                    <p:cond delay="0"/>
                                  </p:stCondLst>
                                  <p:childTnLst>
                                    <p:animEffect transition="out" filter="fade">
                                      <p:cBhvr>
                                        <p:cTn id="73" dur="500" tmFilter="0, 0; .2, .5; .8, .5; 1, 0"/>
                                        <p:tgtEl>
                                          <p:spTgt spid="53"/>
                                        </p:tgtEl>
                                      </p:cBhvr>
                                    </p:animEffect>
                                    <p:animScale>
                                      <p:cBhvr>
                                        <p:cTn id="74"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2" grpId="1"/>
      <p:bldP spid="54308" grpId="0"/>
      <p:bldP spid="54308" grpId="1"/>
      <p:bldP spid="54306" grpId="0"/>
      <p:bldP spid="54306" grpId="1"/>
      <p:bldP spid="54298" grpId="0"/>
      <p:bldP spid="54298" grpId="1"/>
      <p:bldP spid="54296" grpId="0"/>
      <p:bldP spid="54296" grpId="1"/>
      <p:bldP spid="54283" grpId="0"/>
      <p:bldP spid="54283" grpId="1"/>
      <p:bldP spid="53" grpId="0" animBg="1"/>
      <p:bldP spid="53"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635258"/>
            <a:ext cx="8643998" cy="395651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EnQueue</a:t>
            </a:r>
            <a:r>
              <a:rPr lang="en-US" altLang="zh-CN" sz="2000" smtClean="0">
                <a:solidFill>
                  <a:srgbClr val="0000FF"/>
                </a:solidFill>
                <a:latin typeface="Times New Roman" pitchFamily="18" charset="0"/>
                <a:ea typeface="仿宋" pitchFamily="49" charset="-122"/>
                <a:cs typeface="Times New Roman" pitchFamily="18" charset="0"/>
              </a:rPr>
              <a:t>(QNode e,priority_queue&lt;QNode&gt;&amp; pqu</a:t>
            </a:r>
            <a:r>
              <a:rPr lang="en-US" altLang="zh-CN" sz="2000" smtClean="0">
                <a:solidFill>
                  <a:srgbClr val="0000FF"/>
                </a:solidFill>
                <a:latin typeface="Times New Roman" pitchFamily="18" charset="0"/>
                <a:ea typeface="仿宋" pitchFamily="49" charset="-122"/>
                <a:cs typeface="Times New Roman" pitchFamily="18" charset="0"/>
              </a:rPr>
              <a:t>)</a:t>
            </a:r>
          </a:p>
          <a:p>
            <a:pPr algn="l" defTabSz="360000">
              <a:lnSpc>
                <a:spcPts val="3000"/>
              </a:lnSpc>
              <a:spcBef>
                <a:spcPts val="0"/>
              </a:spcBef>
            </a:pPr>
            <a:r>
              <a:rPr lang="en-US" altLang="zh-CN" sz="2000" smtClean="0">
                <a:solidFill>
                  <a:srgbClr val="00B050"/>
                </a:solidFill>
                <a:latin typeface="Times New Roman" pitchFamily="18" charset="0"/>
                <a:ea typeface="仿宋" pitchFamily="49" charset="-122"/>
                <a:cs typeface="Times New Roman" pitchFamily="18" charset="0"/>
              </a:rPr>
              <a:t>//</a:t>
            </a:r>
            <a:r>
              <a:rPr lang="zh-CN" altLang="zh-CN" sz="2000" smtClean="0">
                <a:solidFill>
                  <a:srgbClr val="00B050"/>
                </a:solidFill>
                <a:latin typeface="Times New Roman" pitchFamily="18" charset="0"/>
                <a:ea typeface="仿宋" pitchFamily="49" charset="-122"/>
                <a:cs typeface="Times New Roman" pitchFamily="18" charset="0"/>
              </a:rPr>
              <a:t>结点</a:t>
            </a:r>
            <a:r>
              <a:rPr lang="en-US" altLang="zh-CN" sz="2000" smtClean="0">
                <a:solidFill>
                  <a:srgbClr val="00B050"/>
                </a:solidFill>
                <a:latin typeface="Times New Roman" pitchFamily="18" charset="0"/>
                <a:ea typeface="仿宋" pitchFamily="49" charset="-122"/>
                <a:cs typeface="Times New Roman" pitchFamily="18" charset="0"/>
              </a:rPr>
              <a:t>e</a:t>
            </a:r>
            <a:r>
              <a:rPr lang="zh-CN" altLang="zh-CN" sz="2000" smtClean="0">
                <a:solidFill>
                  <a:srgbClr val="00B050"/>
                </a:solidFill>
                <a:latin typeface="Times New Roman" pitchFamily="18" charset="0"/>
                <a:ea typeface="仿宋" pitchFamily="49" charset="-122"/>
                <a:cs typeface="Times New Roman" pitchFamily="18" charset="0"/>
              </a:rPr>
              <a:t>进队操作</a:t>
            </a: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(e.i==n)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到达叶子结点</a:t>
            </a: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 (</a:t>
            </a:r>
            <a:r>
              <a:rPr lang="en-US" altLang="zh-CN" sz="2000" smtClean="0">
                <a:solidFill>
                  <a:srgbClr val="FF00FF"/>
                </a:solidFill>
                <a:latin typeface="Times New Roman" pitchFamily="18" charset="0"/>
                <a:ea typeface="仿宋" pitchFamily="49" charset="-122"/>
                <a:cs typeface="Times New Roman" pitchFamily="18" charset="0"/>
              </a:rPr>
              <a:t>e.cost&lt;bestc</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比较更新最优解</a:t>
            </a: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bestc=e.cost;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bestx=e.x;</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else pqu.push(e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非叶子结点进队</a:t>
            </a: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64</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76" y="180281"/>
            <a:ext cx="8929718" cy="56589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 (!pqu.empty())</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e=pqu.top(); pqu.pop();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出队结点</a:t>
            </a:r>
            <a:r>
              <a:rPr lang="en-US" altLang="zh-CN" sz="2000" smtClean="0">
                <a:solidFill>
                  <a:srgbClr val="00B0F0"/>
                </a:solidFill>
                <a:latin typeface="Times New Roman" pitchFamily="18" charset="0"/>
                <a:ea typeface="仿宋" pitchFamily="49" charset="-122"/>
                <a:cs typeface="Times New Roman" pitchFamily="18" charset="0"/>
              </a:rPr>
              <a:t>e</a:t>
            </a:r>
            <a:r>
              <a:rPr lang="zh-CN" altLang="zh-CN" sz="2000" smtClean="0">
                <a:solidFill>
                  <a:srgbClr val="00B0F0"/>
                </a:solidFill>
                <a:latin typeface="Times New Roman" pitchFamily="18" charset="0"/>
                <a:ea typeface="仿宋" pitchFamily="49" charset="-122"/>
                <a:cs typeface="Times New Roman" pitchFamily="18" charset="0"/>
              </a:rPr>
              <a:t>，考虑为人员</a:t>
            </a:r>
            <a:r>
              <a:rPr lang="en-US" altLang="zh-CN" sz="2000" smtClean="0">
                <a:solidFill>
                  <a:srgbClr val="00B0F0"/>
                </a:solidFill>
                <a:latin typeface="Times New Roman" pitchFamily="18" charset="0"/>
                <a:ea typeface="仿宋" pitchFamily="49" charset="-122"/>
                <a:cs typeface="Times New Roman" pitchFamily="18" charset="0"/>
              </a:rPr>
              <a:t>e.i</a:t>
            </a:r>
            <a:r>
              <a:rPr lang="zh-CN" altLang="zh-CN" sz="2000" smtClean="0">
                <a:solidFill>
                  <a:srgbClr val="00B0F0"/>
                </a:solidFill>
                <a:latin typeface="Times New Roman" pitchFamily="18" charset="0"/>
                <a:ea typeface="仿宋" pitchFamily="49" charset="-122"/>
                <a:cs typeface="Times New Roman" pitchFamily="18" charset="0"/>
              </a:rPr>
              <a:t>分配任务</a:t>
            </a: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 (int j=0;j&lt;n;j++)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共</a:t>
            </a:r>
            <a:r>
              <a:rPr lang="en-US" altLang="zh-CN" sz="2000" smtClean="0">
                <a:solidFill>
                  <a:srgbClr val="00B0F0"/>
                </a:solidFill>
                <a:latin typeface="Times New Roman" pitchFamily="18" charset="0"/>
                <a:ea typeface="仿宋" pitchFamily="49" charset="-122"/>
                <a:cs typeface="Times New Roman" pitchFamily="18" charset="0"/>
              </a:rPr>
              <a:t>n</a:t>
            </a:r>
            <a:r>
              <a:rPr lang="zh-CN" altLang="zh-CN" sz="2000" smtClean="0">
                <a:solidFill>
                  <a:srgbClr val="00B0F0"/>
                </a:solidFill>
                <a:latin typeface="Times New Roman" pitchFamily="18" charset="0"/>
                <a:ea typeface="仿宋" pitchFamily="49" charset="-122"/>
                <a:cs typeface="Times New Roman" pitchFamily="18" charset="0"/>
              </a:rPr>
              <a:t>个任务</a:t>
            </a: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 (</a:t>
            </a:r>
            <a:r>
              <a:rPr lang="en-US" altLang="zh-CN" sz="2000" smtClean="0">
                <a:solidFill>
                  <a:srgbClr val="FF00FF"/>
                </a:solidFill>
                <a:latin typeface="Times New Roman" pitchFamily="18" charset="0"/>
                <a:ea typeface="仿宋" pitchFamily="49" charset="-122"/>
                <a:cs typeface="Times New Roman" pitchFamily="18" charset="0"/>
              </a:rPr>
              <a:t>e.used[j]</a:t>
            </a:r>
            <a:r>
              <a:rPr lang="en-US" altLang="zh-CN" sz="2000" smtClean="0">
                <a:solidFill>
                  <a:srgbClr val="0000FF"/>
                </a:solidFill>
                <a:latin typeface="Times New Roman" pitchFamily="18" charset="0"/>
                <a:ea typeface="仿宋" pitchFamily="49" charset="-122"/>
                <a:cs typeface="Times New Roman" pitchFamily="18" charset="0"/>
              </a:rPr>
              <a:t>) continue;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任务</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zh-CN" sz="2000" smtClean="0">
                <a:solidFill>
                  <a:srgbClr val="00B0F0"/>
                </a:solidFill>
                <a:latin typeface="Times New Roman" pitchFamily="18" charset="0"/>
                <a:ea typeface="仿宋" pitchFamily="49" charset="-122"/>
                <a:cs typeface="Times New Roman" pitchFamily="18" charset="0"/>
              </a:rPr>
              <a:t>已分配时跳过</a:t>
            </a: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e1.i=e.i+1;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子结点的层次加</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e1.x=e.x;</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e1.x[e.i]=j;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为人员</a:t>
            </a:r>
            <a:r>
              <a:rPr lang="en-US" altLang="zh-CN" sz="2000" smtClean="0">
                <a:solidFill>
                  <a:srgbClr val="00B0F0"/>
                </a:solidFill>
                <a:latin typeface="Times New Roman" pitchFamily="18" charset="0"/>
                <a:ea typeface="仿宋" pitchFamily="49" charset="-122"/>
                <a:cs typeface="Times New Roman" pitchFamily="18" charset="0"/>
              </a:rPr>
              <a:t>e.i</a:t>
            </a:r>
            <a:r>
              <a:rPr lang="zh-CN" altLang="zh-CN" sz="2000" smtClean="0">
                <a:solidFill>
                  <a:srgbClr val="00B0F0"/>
                </a:solidFill>
                <a:latin typeface="Times New Roman" pitchFamily="18" charset="0"/>
                <a:ea typeface="仿宋" pitchFamily="49" charset="-122"/>
                <a:cs typeface="Times New Roman" pitchFamily="18" charset="0"/>
              </a:rPr>
              <a:t>分配任务</a:t>
            </a:r>
            <a:r>
              <a:rPr lang="en-US" altLang="zh-CN" sz="2000" smtClean="0">
                <a:solidFill>
                  <a:srgbClr val="00B0F0"/>
                </a:solidFill>
                <a:latin typeface="Times New Roman" pitchFamily="18" charset="0"/>
                <a:ea typeface="仿宋" pitchFamily="49" charset="-122"/>
                <a:cs typeface="Times New Roman" pitchFamily="18" charset="0"/>
              </a:rPr>
              <a:t>j</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e1.used=e.used;</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e1.used[j]=true;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标志任务</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zh-CN" sz="2000" smtClean="0">
                <a:solidFill>
                  <a:srgbClr val="00B0F0"/>
                </a:solidFill>
                <a:latin typeface="Times New Roman" pitchFamily="18" charset="0"/>
                <a:ea typeface="仿宋" pitchFamily="49" charset="-122"/>
                <a:cs typeface="Times New Roman" pitchFamily="18" charset="0"/>
              </a:rPr>
              <a:t>已经分配</a:t>
            </a: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e1.cost=e.cost+c[e.i][j];</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bound(e1);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a:t>
            </a:r>
            <a:r>
              <a:rPr lang="en-US" altLang="zh-CN" sz="2000" smtClean="0">
                <a:solidFill>
                  <a:srgbClr val="00B0F0"/>
                </a:solidFill>
                <a:latin typeface="Times New Roman" pitchFamily="18" charset="0"/>
                <a:ea typeface="仿宋" pitchFamily="49" charset="-122"/>
                <a:cs typeface="Times New Roman" pitchFamily="18" charset="0"/>
              </a:rPr>
              <a:t>e1</a:t>
            </a:r>
            <a:r>
              <a:rPr lang="zh-CN" altLang="zh-CN" sz="2000" smtClean="0">
                <a:solidFill>
                  <a:srgbClr val="00B0F0"/>
                </a:solidFill>
                <a:latin typeface="Times New Roman" pitchFamily="18" charset="0"/>
                <a:ea typeface="仿宋" pitchFamily="49" charset="-122"/>
                <a:cs typeface="Times New Roman" pitchFamily="18" charset="0"/>
              </a:rPr>
              <a:t>的</a:t>
            </a:r>
            <a:r>
              <a:rPr lang="en-US" altLang="zh-CN" sz="2000" smtClean="0">
                <a:solidFill>
                  <a:srgbClr val="00B0F0"/>
                </a:solidFill>
                <a:latin typeface="Times New Roman" pitchFamily="18" charset="0"/>
                <a:ea typeface="仿宋" pitchFamily="49" charset="-122"/>
                <a:cs typeface="Times New Roman" pitchFamily="18" charset="0"/>
              </a:rPr>
              <a:t>lb</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e1.lb&lt;bestc</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剪支</a:t>
            </a: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EnQueue</a:t>
            </a:r>
            <a:r>
              <a:rPr lang="en-US" altLang="zh-CN" sz="2000" smtClean="0">
                <a:solidFill>
                  <a:srgbClr val="0000FF"/>
                </a:solidFill>
                <a:latin typeface="Times New Roman" pitchFamily="18" charset="0"/>
                <a:ea typeface="仿宋" pitchFamily="49" charset="-122"/>
                <a:cs typeface="Times New Roman" pitchFamily="18" charset="0"/>
              </a:rPr>
              <a:t>(e1,pqu);</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0" y="6027003"/>
            <a:ext cx="8358214" cy="461665"/>
          </a:xfrm>
          <a:prstGeom prst="rect">
            <a:avLst/>
          </a:prstGeom>
          <a:noFill/>
        </p:spPr>
        <p:txBody>
          <a:bodyPr wrap="square" rtlCol="0">
            <a:spAutoFit/>
          </a:bodyPr>
          <a:lstStyle/>
          <a:p>
            <a:pPr algn="l">
              <a:lnSpc>
                <a:spcPct val="100000"/>
              </a:lnSpc>
              <a:spcBef>
                <a:spcPts val="0"/>
              </a:spcBef>
            </a:pPr>
            <a:r>
              <a:rPr lang="zh-CN" altLang="zh-CN" smtClean="0">
                <a:solidFill>
                  <a:srgbClr val="FF0000"/>
                </a:solidFill>
                <a:ea typeface="仿宋" pitchFamily="49" charset="-122"/>
                <a:cs typeface="Times New Roman" pitchFamily="18" charset="0"/>
              </a:rPr>
              <a:t>【算法分析】</a:t>
            </a:r>
            <a:r>
              <a:rPr lang="zh-CN" altLang="zh-CN" smtClean="0">
                <a:solidFill>
                  <a:srgbClr val="0000FF"/>
                </a:solidFill>
                <a:ea typeface="仿宋" pitchFamily="49" charset="-122"/>
                <a:cs typeface="Times New Roman" pitchFamily="18" charset="0"/>
              </a:rPr>
              <a:t> </a:t>
            </a:r>
            <a:r>
              <a:rPr lang="zh-CN" altLang="zh-CN" smtClean="0">
                <a:solidFill>
                  <a:srgbClr val="0000FF"/>
                </a:solidFill>
                <a:ea typeface="仿宋" pitchFamily="49" charset="-122"/>
                <a:cs typeface="Times New Roman" pitchFamily="18" charset="0"/>
              </a:rPr>
              <a:t>解</a:t>
            </a:r>
            <a:r>
              <a:rPr lang="zh-CN" altLang="zh-CN" smtClean="0">
                <a:solidFill>
                  <a:srgbClr val="0000FF"/>
                </a:solidFill>
                <a:ea typeface="仿宋" pitchFamily="49" charset="-122"/>
                <a:cs typeface="Times New Roman" pitchFamily="18" charset="0"/>
              </a:rPr>
              <a:t>空间是排列树，最坏的时间复杂度为</a:t>
            </a:r>
            <a:r>
              <a:rPr lang="en-US" altLang="zh-CN" smtClean="0">
                <a:solidFill>
                  <a:srgbClr val="0000FF"/>
                </a:solidFill>
                <a:ea typeface="仿宋" pitchFamily="49" charset="-122"/>
                <a:cs typeface="Times New Roman" pitchFamily="18" charset="0"/>
              </a:rPr>
              <a:t>O(</a:t>
            </a:r>
            <a:r>
              <a:rPr lang="en-US" altLang="zh-CN" i="1" smtClean="0">
                <a:solidFill>
                  <a:srgbClr val="0000FF"/>
                </a:solidFill>
                <a:ea typeface="仿宋" pitchFamily="49" charset="-122"/>
                <a:cs typeface="Times New Roman" pitchFamily="18" charset="0"/>
              </a:rPr>
              <a:t>n</a:t>
            </a:r>
            <a:r>
              <a:rPr lang="en-US" altLang="zh-CN" smtClean="0">
                <a:solidFill>
                  <a:srgbClr val="0000FF"/>
                </a:solidFill>
                <a:ea typeface="仿宋" pitchFamily="49" charset="-122"/>
                <a:cs typeface="Times New Roman" pitchFamily="18" charset="0"/>
              </a:rPr>
              <a:t>!)</a:t>
            </a:r>
            <a:r>
              <a:rPr lang="zh-CN" altLang="zh-CN" smtClean="0">
                <a:solidFill>
                  <a:srgbClr val="0000FF"/>
                </a:solidFill>
                <a:ea typeface="仿宋" pitchFamily="49" charset="-122"/>
                <a:cs typeface="Times New Roman" pitchFamily="18" charset="0"/>
              </a:rPr>
              <a:t>。</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65</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635258"/>
            <a:ext cx="8643998" cy="35687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求解任务分配问题</a:t>
            </a: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QNode e,e1;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priority_queue&lt;QNode&gt; pqu;</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e.i=0;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根结点，对应人员</a:t>
            </a:r>
            <a:r>
              <a:rPr lang="en-US" altLang="zh-CN" sz="2000" smtClean="0">
                <a:solidFill>
                  <a:srgbClr val="00B0F0"/>
                </a:solidFill>
                <a:latin typeface="Times New Roman" pitchFamily="18" charset="0"/>
                <a:ea typeface="仿宋" pitchFamily="49" charset="-122"/>
                <a:cs typeface="Times New Roman" pitchFamily="18" charset="0"/>
              </a:rPr>
              <a:t>0</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e.cost=0;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e.x.resize(n);</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e.used.resize(n);</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bound(e);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求根结点的</a:t>
            </a:r>
            <a:r>
              <a:rPr lang="en-US" altLang="zh-CN" sz="2000" smtClean="0">
                <a:solidFill>
                  <a:srgbClr val="00B0F0"/>
                </a:solidFill>
                <a:latin typeface="Times New Roman" pitchFamily="18" charset="0"/>
                <a:ea typeface="仿宋" pitchFamily="49" charset="-122"/>
                <a:cs typeface="Times New Roman" pitchFamily="18" charset="0"/>
              </a:rPr>
              <a:t>lb</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30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pqu.push(e);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根结点进队</a:t>
            </a:r>
            <a:endParaRPr lang="zh-CN" altLang="zh-CN" sz="2000">
              <a:solidFill>
                <a:srgbClr val="00B0F0"/>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66</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357166"/>
            <a:ext cx="3643338"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pt-BR" altLang="zh-CN" sz="2800" smtClean="0">
                <a:ea typeface="微软雅黑" pitchFamily="34" charset="-122"/>
              </a:rPr>
              <a:t>6.4.6  </a:t>
            </a:r>
            <a:r>
              <a:rPr lang="zh-CN" altLang="zh-CN" sz="2800" smtClean="0">
                <a:ea typeface="微软雅黑" pitchFamily="34" charset="-122"/>
              </a:rPr>
              <a:t>货郎担问题</a:t>
            </a:r>
            <a:endParaRPr lang="zh-CN" altLang="zh-CN" sz="2800"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8" name="TextBox 7"/>
          <p:cNvSpPr txBox="1"/>
          <p:nvPr/>
        </p:nvSpPr>
        <p:spPr>
          <a:xfrm>
            <a:off x="357158" y="1142984"/>
            <a:ext cx="8072494" cy="1415040"/>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3200"/>
              </a:lnSpc>
              <a:spcBef>
                <a:spcPts val="0"/>
              </a:spcBef>
            </a:pPr>
            <a:r>
              <a:rPr lang="zh-CN" altLang="zh-CN" smtClean="0">
                <a:solidFill>
                  <a:srgbClr val="0000FF"/>
                </a:solidFill>
                <a:latin typeface="Times New Roman" pitchFamily="18" charset="0"/>
                <a:ea typeface="楷体" pitchFamily="49" charset="-122"/>
                <a:cs typeface="Times New Roman" pitchFamily="18" charset="0"/>
              </a:rPr>
              <a:t>假设有一个货郎担要拜访</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个城市，他必须选择所要走的路径，路径的限制是每个城市只能拜访一次，而且最后要回到原来出发的城市，要求路径长度最短的路径。</a:t>
            </a:r>
          </a:p>
        </p:txBody>
      </p:sp>
      <p:grpSp>
        <p:nvGrpSpPr>
          <p:cNvPr id="9" name="组合 8"/>
          <p:cNvGrpSpPr/>
          <p:nvPr/>
        </p:nvGrpSpPr>
        <p:grpSpPr>
          <a:xfrm>
            <a:off x="1214414" y="3429000"/>
            <a:ext cx="6286544" cy="2339102"/>
            <a:chOff x="1214414" y="3429000"/>
            <a:chExt cx="6286544" cy="2339102"/>
          </a:xfrm>
        </p:grpSpPr>
        <p:sp>
          <p:nvSpPr>
            <p:cNvPr id="10" name="Text Box 29"/>
            <p:cNvSpPr txBox="1">
              <a:spLocks noChangeArrowheads="1"/>
            </p:cNvSpPr>
            <p:nvPr/>
          </p:nvSpPr>
          <p:spPr bwMode="auto">
            <a:xfrm>
              <a:off x="1940597" y="4749139"/>
              <a:ext cx="244951" cy="2458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8</a:t>
              </a:r>
            </a:p>
          </p:txBody>
        </p:sp>
        <p:sp>
          <p:nvSpPr>
            <p:cNvPr id="11" name="Text Box 28"/>
            <p:cNvSpPr txBox="1">
              <a:spLocks noChangeArrowheads="1"/>
            </p:cNvSpPr>
            <p:nvPr/>
          </p:nvSpPr>
          <p:spPr bwMode="auto">
            <a:xfrm>
              <a:off x="1745503" y="4536871"/>
              <a:ext cx="246035" cy="24692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9</a:t>
              </a:r>
            </a:p>
          </p:txBody>
        </p:sp>
        <p:sp>
          <p:nvSpPr>
            <p:cNvPr id="12" name="Text Box 27"/>
            <p:cNvSpPr txBox="1">
              <a:spLocks noChangeArrowheads="1"/>
            </p:cNvSpPr>
            <p:nvPr/>
          </p:nvSpPr>
          <p:spPr bwMode="auto">
            <a:xfrm>
              <a:off x="1774767" y="4223883"/>
              <a:ext cx="247119" cy="2447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7</a:t>
              </a:r>
            </a:p>
          </p:txBody>
        </p:sp>
        <p:sp>
          <p:nvSpPr>
            <p:cNvPr id="13" name="Text Box 26"/>
            <p:cNvSpPr txBox="1">
              <a:spLocks noChangeArrowheads="1"/>
            </p:cNvSpPr>
            <p:nvPr/>
          </p:nvSpPr>
          <p:spPr bwMode="auto">
            <a:xfrm>
              <a:off x="2056569" y="3941220"/>
              <a:ext cx="246035" cy="24692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36</a:t>
              </a:r>
            </a:p>
          </p:txBody>
        </p:sp>
        <p:sp>
          <p:nvSpPr>
            <p:cNvPr id="14" name="Text Box 25"/>
            <p:cNvSpPr txBox="1">
              <a:spLocks noChangeArrowheads="1"/>
            </p:cNvSpPr>
            <p:nvPr/>
          </p:nvSpPr>
          <p:spPr bwMode="auto">
            <a:xfrm>
              <a:off x="1498384" y="4328934"/>
              <a:ext cx="244951" cy="2458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8</a:t>
              </a:r>
            </a:p>
          </p:txBody>
        </p:sp>
        <p:sp>
          <p:nvSpPr>
            <p:cNvPr id="15" name="Text Box 24"/>
            <p:cNvSpPr txBox="1">
              <a:spLocks noChangeArrowheads="1"/>
            </p:cNvSpPr>
            <p:nvPr/>
          </p:nvSpPr>
          <p:spPr bwMode="auto">
            <a:xfrm>
              <a:off x="1214414" y="4332183"/>
              <a:ext cx="247119" cy="2458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5</a:t>
              </a:r>
            </a:p>
          </p:txBody>
        </p:sp>
        <p:sp>
          <p:nvSpPr>
            <p:cNvPr id="16" name="Text Box 23"/>
            <p:cNvSpPr txBox="1">
              <a:spLocks noChangeArrowheads="1"/>
            </p:cNvSpPr>
            <p:nvPr/>
          </p:nvSpPr>
          <p:spPr bwMode="auto">
            <a:xfrm>
              <a:off x="2485776" y="3789599"/>
              <a:ext cx="246035" cy="2458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8</a:t>
              </a:r>
            </a:p>
          </p:txBody>
        </p:sp>
        <p:sp>
          <p:nvSpPr>
            <p:cNvPr id="17" name="Text Box 22"/>
            <p:cNvSpPr txBox="1">
              <a:spLocks noChangeArrowheads="1"/>
            </p:cNvSpPr>
            <p:nvPr/>
          </p:nvSpPr>
          <p:spPr bwMode="auto">
            <a:xfrm>
              <a:off x="2485776" y="3500438"/>
              <a:ext cx="246035" cy="2458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6</a:t>
              </a:r>
            </a:p>
          </p:txBody>
        </p:sp>
        <p:sp>
          <p:nvSpPr>
            <p:cNvPr id="18" name="Oval 21"/>
            <p:cNvSpPr>
              <a:spLocks noChangeArrowheads="1"/>
            </p:cNvSpPr>
            <p:nvPr/>
          </p:nvSpPr>
          <p:spPr bwMode="auto">
            <a:xfrm>
              <a:off x="1318464" y="3652058"/>
              <a:ext cx="368511" cy="368221"/>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0</a:t>
              </a:r>
            </a:p>
          </p:txBody>
        </p:sp>
        <p:sp>
          <p:nvSpPr>
            <p:cNvPr id="19" name="Oval 20"/>
            <p:cNvSpPr>
              <a:spLocks noChangeArrowheads="1"/>
            </p:cNvSpPr>
            <p:nvPr/>
          </p:nvSpPr>
          <p:spPr bwMode="auto">
            <a:xfrm>
              <a:off x="1318464" y="4978735"/>
              <a:ext cx="368511" cy="36822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2</a:t>
              </a:r>
            </a:p>
          </p:txBody>
        </p:sp>
        <p:sp>
          <p:nvSpPr>
            <p:cNvPr id="20" name="Oval 19"/>
            <p:cNvSpPr>
              <a:spLocks noChangeArrowheads="1"/>
            </p:cNvSpPr>
            <p:nvPr/>
          </p:nvSpPr>
          <p:spPr bwMode="auto">
            <a:xfrm>
              <a:off x="3165353" y="3620651"/>
              <a:ext cx="368511" cy="36822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1</a:t>
              </a:r>
            </a:p>
          </p:txBody>
        </p:sp>
        <p:sp>
          <p:nvSpPr>
            <p:cNvPr id="21" name="Oval 18"/>
            <p:cNvSpPr>
              <a:spLocks noChangeArrowheads="1"/>
            </p:cNvSpPr>
            <p:nvPr/>
          </p:nvSpPr>
          <p:spPr bwMode="auto">
            <a:xfrm>
              <a:off x="3165353" y="4947328"/>
              <a:ext cx="368511" cy="36822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3</a:t>
              </a:r>
            </a:p>
          </p:txBody>
        </p:sp>
        <p:sp>
          <p:nvSpPr>
            <p:cNvPr id="22" name="Freeform 17"/>
            <p:cNvSpPr>
              <a:spLocks/>
            </p:cNvSpPr>
            <p:nvPr/>
          </p:nvSpPr>
          <p:spPr bwMode="auto">
            <a:xfrm>
              <a:off x="1704316" y="3836169"/>
              <a:ext cx="1475126" cy="1083"/>
            </a:xfrm>
            <a:custGeom>
              <a:avLst/>
              <a:gdLst/>
              <a:ahLst/>
              <a:cxnLst>
                <a:cxn ang="0">
                  <a:pos x="0" y="0"/>
                </a:cxn>
                <a:cxn ang="0">
                  <a:pos x="1270" y="6"/>
                </a:cxn>
              </a:cxnLst>
              <a:rect l="0" t="0" r="r" b="b"/>
              <a:pathLst>
                <a:path w="1270" h="6">
                  <a:moveTo>
                    <a:pt x="0" y="0"/>
                  </a:moveTo>
                  <a:lnTo>
                    <a:pt x="1270" y="6"/>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23" name="Freeform 16"/>
            <p:cNvSpPr>
              <a:spLocks/>
            </p:cNvSpPr>
            <p:nvPr/>
          </p:nvSpPr>
          <p:spPr bwMode="auto">
            <a:xfrm>
              <a:off x="1684807" y="3758192"/>
              <a:ext cx="1475126" cy="1083"/>
            </a:xfrm>
            <a:custGeom>
              <a:avLst/>
              <a:gdLst/>
              <a:ahLst/>
              <a:cxnLst>
                <a:cxn ang="0">
                  <a:pos x="1267" y="14"/>
                </a:cxn>
                <a:cxn ang="0">
                  <a:pos x="0" y="0"/>
                </a:cxn>
              </a:cxnLst>
              <a:rect l="0" t="0" r="r" b="b"/>
              <a:pathLst>
                <a:path w="1267" h="14">
                  <a:moveTo>
                    <a:pt x="1267" y="14"/>
                  </a:moveTo>
                  <a:lnTo>
                    <a:pt x="0" y="0"/>
                  </a:lnTo>
                </a:path>
              </a:pathLst>
            </a:cu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24" name="Text Box 15"/>
            <p:cNvSpPr txBox="1">
              <a:spLocks noChangeArrowheads="1"/>
            </p:cNvSpPr>
            <p:nvPr/>
          </p:nvSpPr>
          <p:spPr bwMode="auto">
            <a:xfrm>
              <a:off x="2274424" y="5183423"/>
              <a:ext cx="246035" cy="2458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5</a:t>
              </a:r>
            </a:p>
          </p:txBody>
        </p:sp>
        <p:sp>
          <p:nvSpPr>
            <p:cNvPr id="25" name="Text Box 14"/>
            <p:cNvSpPr txBox="1">
              <a:spLocks noChangeArrowheads="1"/>
            </p:cNvSpPr>
            <p:nvPr/>
          </p:nvSpPr>
          <p:spPr bwMode="auto">
            <a:xfrm>
              <a:off x="2274424" y="4855273"/>
              <a:ext cx="246035" cy="2458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8</a:t>
              </a:r>
            </a:p>
          </p:txBody>
        </p:sp>
        <p:sp>
          <p:nvSpPr>
            <p:cNvPr id="26" name="Freeform 13"/>
            <p:cNvSpPr>
              <a:spLocks/>
            </p:cNvSpPr>
            <p:nvPr/>
          </p:nvSpPr>
          <p:spPr bwMode="auto">
            <a:xfrm>
              <a:off x="1689142" y="5204000"/>
              <a:ext cx="1475126" cy="2166"/>
            </a:xfrm>
            <a:custGeom>
              <a:avLst/>
              <a:gdLst/>
              <a:ahLst/>
              <a:cxnLst>
                <a:cxn ang="0">
                  <a:pos x="0" y="2"/>
                </a:cxn>
                <a:cxn ang="0">
                  <a:pos x="1341" y="0"/>
                </a:cxn>
              </a:cxnLst>
              <a:rect l="0" t="0" r="r" b="b"/>
              <a:pathLst>
                <a:path w="1341" h="2">
                  <a:moveTo>
                    <a:pt x="0" y="2"/>
                  </a:moveTo>
                  <a:lnTo>
                    <a:pt x="1341" y="0"/>
                  </a:lnTo>
                </a:path>
              </a:pathLst>
            </a:cu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27" name="Freeform 12"/>
            <p:cNvSpPr>
              <a:spLocks/>
            </p:cNvSpPr>
            <p:nvPr/>
          </p:nvSpPr>
          <p:spPr bwMode="auto">
            <a:xfrm>
              <a:off x="1679388" y="5118443"/>
              <a:ext cx="1475126" cy="1083"/>
            </a:xfrm>
            <a:custGeom>
              <a:avLst/>
              <a:gdLst/>
              <a:ahLst/>
              <a:cxnLst>
                <a:cxn ang="0">
                  <a:pos x="1344" y="3"/>
                </a:cxn>
                <a:cxn ang="0">
                  <a:pos x="0" y="0"/>
                </a:cxn>
              </a:cxnLst>
              <a:rect l="0" t="0" r="r" b="b"/>
              <a:pathLst>
                <a:path w="1344" h="3">
                  <a:moveTo>
                    <a:pt x="1344" y="3"/>
                  </a:moveTo>
                  <a:lnTo>
                    <a:pt x="0" y="0"/>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28" name="Line 11"/>
            <p:cNvSpPr>
              <a:spLocks noChangeShapeType="1"/>
            </p:cNvSpPr>
            <p:nvPr/>
          </p:nvSpPr>
          <p:spPr bwMode="auto">
            <a:xfrm>
              <a:off x="1442023" y="4023528"/>
              <a:ext cx="1084" cy="982283"/>
            </a:xfrm>
            <a:prstGeom prst="line">
              <a:avLst/>
            </a:pr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29" name="Line 10"/>
            <p:cNvSpPr>
              <a:spLocks noChangeShapeType="1"/>
            </p:cNvSpPr>
            <p:nvPr/>
          </p:nvSpPr>
          <p:spPr bwMode="auto">
            <a:xfrm flipV="1">
              <a:off x="1531983" y="3995370"/>
              <a:ext cx="1084" cy="982283"/>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30" name="Text Box 9"/>
            <p:cNvSpPr txBox="1">
              <a:spLocks noChangeArrowheads="1"/>
            </p:cNvSpPr>
            <p:nvPr/>
          </p:nvSpPr>
          <p:spPr bwMode="auto">
            <a:xfrm>
              <a:off x="3370201" y="4299693"/>
              <a:ext cx="247119" cy="2458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7</a:t>
              </a:r>
            </a:p>
          </p:txBody>
        </p:sp>
        <p:sp>
          <p:nvSpPr>
            <p:cNvPr id="31" name="Text Box 8"/>
            <p:cNvSpPr txBox="1">
              <a:spLocks noChangeArrowheads="1"/>
            </p:cNvSpPr>
            <p:nvPr/>
          </p:nvSpPr>
          <p:spPr bwMode="auto">
            <a:xfrm>
              <a:off x="3068889" y="4304025"/>
              <a:ext cx="244951" cy="2447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宋体" pitchFamily="2" charset="-122"/>
                  <a:cs typeface="Times New Roman" pitchFamily="18" charset="0"/>
                </a:rPr>
                <a:t>5</a:t>
              </a:r>
            </a:p>
          </p:txBody>
        </p:sp>
        <p:sp>
          <p:nvSpPr>
            <p:cNvPr id="32" name="Line 7"/>
            <p:cNvSpPr>
              <a:spLocks noChangeShapeType="1"/>
            </p:cNvSpPr>
            <p:nvPr/>
          </p:nvSpPr>
          <p:spPr bwMode="auto">
            <a:xfrm>
              <a:off x="3316008" y="3974793"/>
              <a:ext cx="1084" cy="982283"/>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33" name="Line 6"/>
            <p:cNvSpPr>
              <a:spLocks noChangeShapeType="1"/>
            </p:cNvSpPr>
            <p:nvPr/>
          </p:nvSpPr>
          <p:spPr bwMode="auto">
            <a:xfrm flipV="1">
              <a:off x="3394046" y="3971544"/>
              <a:ext cx="1084" cy="982283"/>
            </a:xfrm>
            <a:prstGeom prst="line">
              <a:avLst/>
            </a:prstGeom>
            <a:noFill/>
            <a:ln w="28575">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34" name="Freeform 5"/>
            <p:cNvSpPr>
              <a:spLocks/>
            </p:cNvSpPr>
            <p:nvPr/>
          </p:nvSpPr>
          <p:spPr bwMode="auto">
            <a:xfrm>
              <a:off x="1669633" y="3919560"/>
              <a:ext cx="1549912" cy="1066757"/>
            </a:xfrm>
            <a:custGeom>
              <a:avLst/>
              <a:gdLst/>
              <a:ahLst/>
              <a:cxnLst>
                <a:cxn ang="0">
                  <a:pos x="0" y="0"/>
                </a:cxn>
                <a:cxn ang="0">
                  <a:pos x="1430" y="985"/>
                </a:cxn>
              </a:cxnLst>
              <a:rect l="0" t="0" r="r" b="b"/>
              <a:pathLst>
                <a:path w="1430" h="985">
                  <a:moveTo>
                    <a:pt x="0" y="0"/>
                  </a:moveTo>
                  <a:lnTo>
                    <a:pt x="1430" y="985"/>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35" name="Freeform 4"/>
            <p:cNvSpPr>
              <a:spLocks/>
            </p:cNvSpPr>
            <p:nvPr/>
          </p:nvSpPr>
          <p:spPr bwMode="auto">
            <a:xfrm>
              <a:off x="1581841" y="3997536"/>
              <a:ext cx="1585680" cy="1060259"/>
            </a:xfrm>
            <a:custGeom>
              <a:avLst/>
              <a:gdLst/>
              <a:ahLst/>
              <a:cxnLst>
                <a:cxn ang="0">
                  <a:pos x="1463" y="979"/>
                </a:cxn>
                <a:cxn ang="0">
                  <a:pos x="0" y="0"/>
                </a:cxn>
              </a:cxnLst>
              <a:rect l="0" t="0" r="r" b="b"/>
              <a:pathLst>
                <a:path w="1463" h="979">
                  <a:moveTo>
                    <a:pt x="1463" y="979"/>
                  </a:moveTo>
                  <a:lnTo>
                    <a:pt x="0" y="0"/>
                  </a:lnTo>
                </a:path>
              </a:pathLst>
            </a:custGeom>
            <a:noFill/>
            <a:ln w="1905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36" name="Freeform 3"/>
            <p:cNvSpPr>
              <a:spLocks/>
            </p:cNvSpPr>
            <p:nvPr/>
          </p:nvSpPr>
          <p:spPr bwMode="auto">
            <a:xfrm>
              <a:off x="1564499" y="3907647"/>
              <a:ext cx="1629034" cy="1080836"/>
            </a:xfrm>
            <a:custGeom>
              <a:avLst/>
              <a:gdLst/>
              <a:ahLst/>
              <a:cxnLst>
                <a:cxn ang="0">
                  <a:pos x="0" y="998"/>
                </a:cxn>
                <a:cxn ang="0">
                  <a:pos x="1503" y="0"/>
                </a:cxn>
              </a:cxnLst>
              <a:rect l="0" t="0" r="r" b="b"/>
              <a:pathLst>
                <a:path w="1503" h="998">
                  <a:moveTo>
                    <a:pt x="0" y="998"/>
                  </a:moveTo>
                  <a:lnTo>
                    <a:pt x="1503" y="0"/>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37" name="Freeform 2"/>
            <p:cNvSpPr>
              <a:spLocks/>
            </p:cNvSpPr>
            <p:nvPr/>
          </p:nvSpPr>
          <p:spPr bwMode="auto">
            <a:xfrm>
              <a:off x="1633866" y="3959631"/>
              <a:ext cx="1611692" cy="1067840"/>
            </a:xfrm>
            <a:custGeom>
              <a:avLst/>
              <a:gdLst/>
              <a:ahLst/>
              <a:cxnLst>
                <a:cxn ang="0">
                  <a:pos x="1487" y="0"/>
                </a:cxn>
                <a:cxn ang="0">
                  <a:pos x="0" y="986"/>
                </a:cxn>
              </a:cxnLst>
              <a:rect l="0" t="0" r="r" b="b"/>
              <a:pathLst>
                <a:path w="1487" h="986">
                  <a:moveTo>
                    <a:pt x="1487" y="0"/>
                  </a:moveTo>
                  <a:lnTo>
                    <a:pt x="0" y="986"/>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cs typeface="Times New Roman" pitchFamily="18" charset="0"/>
              </a:endParaRPr>
            </a:p>
          </p:txBody>
        </p:sp>
        <p:sp>
          <p:nvSpPr>
            <p:cNvPr id="38" name="TextBox 37"/>
            <p:cNvSpPr txBox="1"/>
            <p:nvPr/>
          </p:nvSpPr>
          <p:spPr>
            <a:xfrm>
              <a:off x="4214810" y="3429000"/>
              <a:ext cx="3286148" cy="2339102"/>
            </a:xfrm>
            <a:prstGeom prst="rect">
              <a:avLst/>
            </a:prstGeom>
            <a:noFill/>
          </p:spPr>
          <p:txBody>
            <a:bodyPr wrap="square" rtlCol="0">
              <a:spAutoFit/>
            </a:bodyPr>
            <a:lstStyle/>
            <a:p>
              <a:pPr algn="l"/>
              <a:r>
                <a:rPr lang="zh-CN" altLang="zh-CN" sz="2000" smtClean="0">
                  <a:solidFill>
                    <a:srgbClr val="0000FF"/>
                  </a:solidFill>
                  <a:ea typeface="仿宋" pitchFamily="49" charset="-122"/>
                  <a:cs typeface="Times New Roman" pitchFamily="18" charset="0"/>
                </a:rPr>
                <a:t>路径</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3</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28</a:t>
              </a:r>
              <a:endParaRPr lang="zh-CN" altLang="zh-CN" sz="2000" smtClean="0">
                <a:solidFill>
                  <a:srgbClr val="0000FF"/>
                </a:solidFill>
                <a:ea typeface="仿宋" pitchFamily="49" charset="-122"/>
                <a:cs typeface="Times New Roman" pitchFamily="18" charset="0"/>
              </a:endParaRPr>
            </a:p>
            <a:p>
              <a:pPr algn="l"/>
              <a:r>
                <a:rPr lang="zh-CN" altLang="zh-CN" sz="2000" smtClean="0">
                  <a:solidFill>
                    <a:srgbClr val="0000FF"/>
                  </a:solidFill>
                  <a:ea typeface="仿宋" pitchFamily="49" charset="-122"/>
                  <a:cs typeface="Times New Roman" pitchFamily="18" charset="0"/>
                </a:rPr>
                <a:t>路径</a:t>
              </a:r>
              <a:r>
                <a:rPr lang="en-US" altLang="zh-CN" sz="2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3</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29</a:t>
              </a:r>
              <a:endParaRPr lang="zh-CN" altLang="zh-CN" sz="2000" smtClean="0">
                <a:solidFill>
                  <a:srgbClr val="0000FF"/>
                </a:solidFill>
                <a:ea typeface="仿宋" pitchFamily="49" charset="-122"/>
                <a:cs typeface="Times New Roman" pitchFamily="18" charset="0"/>
              </a:endParaRPr>
            </a:p>
            <a:p>
              <a:pPr algn="l"/>
              <a:r>
                <a:rPr lang="zh-CN" altLang="zh-CN" sz="2000" smtClean="0">
                  <a:solidFill>
                    <a:srgbClr val="0000FF"/>
                  </a:solidFill>
                  <a:ea typeface="仿宋" pitchFamily="49" charset="-122"/>
                  <a:cs typeface="Times New Roman" pitchFamily="18" charset="0"/>
                </a:rPr>
                <a:t>路径</a:t>
              </a:r>
              <a:r>
                <a:rPr lang="en-US" altLang="zh-CN" sz="2000" smtClean="0">
                  <a:solidFill>
                    <a:srgbClr val="0000FF"/>
                  </a:solidFill>
                  <a:ea typeface="仿宋" pitchFamily="49" charset="-122"/>
                  <a:cs typeface="Times New Roman" pitchFamily="18" charset="0"/>
                </a:rPr>
                <a:t>3</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3</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26</a:t>
              </a:r>
              <a:endParaRPr lang="zh-CN" altLang="zh-CN" sz="2000" smtClean="0">
                <a:solidFill>
                  <a:srgbClr val="0000FF"/>
                </a:solidFill>
                <a:ea typeface="仿宋" pitchFamily="49" charset="-122"/>
                <a:cs typeface="Times New Roman" pitchFamily="18" charset="0"/>
              </a:endParaRPr>
            </a:p>
            <a:p>
              <a:pPr algn="l"/>
              <a:r>
                <a:rPr lang="zh-CN" altLang="zh-CN" sz="2000" smtClean="0">
                  <a:solidFill>
                    <a:srgbClr val="FF3300"/>
                  </a:solidFill>
                  <a:ea typeface="仿宋" pitchFamily="49" charset="-122"/>
                  <a:cs typeface="Times New Roman" pitchFamily="18" charset="0"/>
                </a:rPr>
                <a:t>路径</a:t>
              </a:r>
              <a:r>
                <a:rPr lang="en-US" altLang="zh-CN" sz="2000" smtClean="0">
                  <a:solidFill>
                    <a:srgbClr val="FF3300"/>
                  </a:solidFill>
                  <a:ea typeface="仿宋" pitchFamily="49" charset="-122"/>
                  <a:cs typeface="Times New Roman" pitchFamily="18" charset="0"/>
                </a:rPr>
                <a:t>4</a:t>
              </a:r>
              <a:r>
                <a:rPr lang="zh-CN" altLang="zh-CN" sz="2000" smtClean="0">
                  <a:solidFill>
                    <a:srgbClr val="FF3300"/>
                  </a:solidFill>
                  <a:ea typeface="仿宋" pitchFamily="49" charset="-122"/>
                  <a:cs typeface="Times New Roman" pitchFamily="18" charset="0"/>
                </a:rPr>
                <a:t>：</a:t>
              </a:r>
              <a:r>
                <a:rPr lang="en-US" altLang="zh-CN" sz="2000" smtClean="0">
                  <a:solidFill>
                    <a:srgbClr val="FF3300"/>
                  </a:solidFill>
                  <a:ea typeface="仿宋" pitchFamily="49" charset="-122"/>
                  <a:cs typeface="Times New Roman" pitchFamily="18" charset="0"/>
                </a:rPr>
                <a:t>0</a:t>
              </a:r>
              <a:r>
                <a:rPr lang="zh-CN" altLang="zh-CN" sz="2000" smtClean="0">
                  <a:solidFill>
                    <a:srgbClr val="FF3300"/>
                  </a:solidFill>
                  <a:ea typeface="仿宋" pitchFamily="49" charset="-122"/>
                  <a:cs typeface="Times New Roman" pitchFamily="18" charset="0"/>
                </a:rPr>
                <a:t>→</a:t>
              </a:r>
              <a:r>
                <a:rPr lang="en-US" altLang="zh-CN" sz="2000" smtClean="0">
                  <a:solidFill>
                    <a:srgbClr val="FF3300"/>
                  </a:solidFill>
                  <a:ea typeface="仿宋" pitchFamily="49" charset="-122"/>
                  <a:cs typeface="Times New Roman" pitchFamily="18" charset="0"/>
                </a:rPr>
                <a:t>2</a:t>
              </a:r>
              <a:r>
                <a:rPr lang="zh-CN" altLang="zh-CN" sz="2000" smtClean="0">
                  <a:solidFill>
                    <a:srgbClr val="FF3300"/>
                  </a:solidFill>
                  <a:ea typeface="仿宋" pitchFamily="49" charset="-122"/>
                  <a:cs typeface="Times New Roman" pitchFamily="18" charset="0"/>
                </a:rPr>
                <a:t>→</a:t>
              </a:r>
              <a:r>
                <a:rPr lang="en-US" altLang="zh-CN" sz="2000" smtClean="0">
                  <a:solidFill>
                    <a:srgbClr val="FF3300"/>
                  </a:solidFill>
                  <a:ea typeface="仿宋" pitchFamily="49" charset="-122"/>
                  <a:cs typeface="Times New Roman" pitchFamily="18" charset="0"/>
                </a:rPr>
                <a:t>3</a:t>
              </a:r>
              <a:r>
                <a:rPr lang="zh-CN" altLang="zh-CN" sz="2000" smtClean="0">
                  <a:solidFill>
                    <a:srgbClr val="FF3300"/>
                  </a:solidFill>
                  <a:ea typeface="仿宋" pitchFamily="49" charset="-122"/>
                  <a:cs typeface="Times New Roman" pitchFamily="18" charset="0"/>
                </a:rPr>
                <a:t>→</a:t>
              </a:r>
              <a:r>
                <a:rPr lang="en-US" altLang="zh-CN" sz="2000" smtClean="0">
                  <a:solidFill>
                    <a:srgbClr val="FF3300"/>
                  </a:solidFill>
                  <a:ea typeface="仿宋" pitchFamily="49" charset="-122"/>
                  <a:cs typeface="Times New Roman" pitchFamily="18" charset="0"/>
                </a:rPr>
                <a:t>1</a:t>
              </a:r>
              <a:r>
                <a:rPr lang="zh-CN" altLang="zh-CN" sz="2000" smtClean="0">
                  <a:solidFill>
                    <a:srgbClr val="FF3300"/>
                  </a:solidFill>
                  <a:ea typeface="仿宋" pitchFamily="49" charset="-122"/>
                  <a:cs typeface="Times New Roman" pitchFamily="18" charset="0"/>
                </a:rPr>
                <a:t>→</a:t>
              </a:r>
              <a:r>
                <a:rPr lang="en-US" altLang="zh-CN" sz="2000" smtClean="0">
                  <a:solidFill>
                    <a:srgbClr val="FF3300"/>
                  </a:solidFill>
                  <a:ea typeface="仿宋" pitchFamily="49" charset="-122"/>
                  <a:cs typeface="Times New Roman" pitchFamily="18" charset="0"/>
                </a:rPr>
                <a:t>0</a:t>
              </a:r>
              <a:r>
                <a:rPr lang="zh-CN" altLang="zh-CN" sz="2000" smtClean="0">
                  <a:solidFill>
                    <a:srgbClr val="FF3300"/>
                  </a:solidFill>
                  <a:ea typeface="仿宋" pitchFamily="49" charset="-122"/>
                  <a:cs typeface="Times New Roman" pitchFamily="18" charset="0"/>
                </a:rPr>
                <a:t>：</a:t>
              </a:r>
              <a:r>
                <a:rPr lang="en-US" altLang="zh-CN" sz="2000" smtClean="0">
                  <a:solidFill>
                    <a:srgbClr val="FF3300"/>
                  </a:solidFill>
                  <a:ea typeface="仿宋" pitchFamily="49" charset="-122"/>
                  <a:cs typeface="Times New Roman" pitchFamily="18" charset="0"/>
                </a:rPr>
                <a:t>23</a:t>
              </a:r>
              <a:endParaRPr lang="zh-CN" altLang="zh-CN" sz="2000" smtClean="0">
                <a:solidFill>
                  <a:srgbClr val="FF3300"/>
                </a:solidFill>
                <a:ea typeface="仿宋" pitchFamily="49" charset="-122"/>
                <a:cs typeface="Times New Roman" pitchFamily="18" charset="0"/>
              </a:endParaRPr>
            </a:p>
            <a:p>
              <a:pPr algn="l"/>
              <a:r>
                <a:rPr lang="zh-CN" altLang="zh-CN" sz="2000" smtClean="0">
                  <a:solidFill>
                    <a:srgbClr val="0000FF"/>
                  </a:solidFill>
                  <a:ea typeface="仿宋" pitchFamily="49" charset="-122"/>
                  <a:cs typeface="Times New Roman" pitchFamily="18" charset="0"/>
                </a:rPr>
                <a:t>路径</a:t>
              </a:r>
              <a:r>
                <a:rPr lang="en-US" altLang="zh-CN" sz="2000" smtClean="0">
                  <a:solidFill>
                    <a:srgbClr val="0000FF"/>
                  </a:solidFill>
                  <a:ea typeface="仿宋" pitchFamily="49" charset="-122"/>
                  <a:cs typeface="Times New Roman" pitchFamily="18" charset="0"/>
                </a:rPr>
                <a:t>5</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3</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59</a:t>
              </a:r>
              <a:endParaRPr lang="zh-CN" altLang="zh-CN" sz="2000" smtClean="0">
                <a:solidFill>
                  <a:srgbClr val="0000FF"/>
                </a:solidFill>
                <a:ea typeface="仿宋" pitchFamily="49" charset="-122"/>
                <a:cs typeface="Times New Roman" pitchFamily="18" charset="0"/>
              </a:endParaRPr>
            </a:p>
            <a:p>
              <a:pPr algn="l"/>
              <a:r>
                <a:rPr lang="zh-CN" altLang="zh-CN" sz="2000" smtClean="0">
                  <a:solidFill>
                    <a:srgbClr val="0000FF"/>
                  </a:solidFill>
                  <a:ea typeface="仿宋" pitchFamily="49" charset="-122"/>
                  <a:cs typeface="Times New Roman" pitchFamily="18" charset="0"/>
                </a:rPr>
                <a:t>路径</a:t>
              </a:r>
              <a:r>
                <a:rPr lang="en-US" altLang="zh-CN" sz="2000" smtClean="0">
                  <a:solidFill>
                    <a:srgbClr val="0000FF"/>
                  </a:solidFill>
                  <a:ea typeface="仿宋" pitchFamily="49" charset="-122"/>
                  <a:cs typeface="Times New Roman" pitchFamily="18" charset="0"/>
                </a:rPr>
                <a:t>6</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3</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59</a:t>
              </a:r>
              <a:endParaRPr lang="zh-CN" altLang="zh-CN" sz="2000" smtClean="0">
                <a:solidFill>
                  <a:srgbClr val="0000FF"/>
                </a:solidFill>
                <a:ea typeface="仿宋" pitchFamily="49" charset="-122"/>
                <a:cs typeface="Times New Roman" pitchFamily="18" charset="0"/>
              </a:endParaRPr>
            </a:p>
          </p:txBody>
        </p:sp>
      </p:grpSp>
      <p:sp>
        <p:nvSpPr>
          <p:cNvPr id="39" name="灯片编号占位符 38"/>
          <p:cNvSpPr>
            <a:spLocks noGrp="1"/>
          </p:cNvSpPr>
          <p:nvPr>
            <p:ph type="sldNum" sz="quarter" idx="12"/>
          </p:nvPr>
        </p:nvSpPr>
        <p:spPr/>
        <p:txBody>
          <a:bodyPr/>
          <a:lstStyle/>
          <a:p>
            <a:fld id="{7AF016A1-9F15-429F-9EFD-84004B73C732}" type="slidenum">
              <a:rPr lang="en-US" altLang="zh-CN" smtClean="0"/>
              <a:pPr/>
              <a:t>67</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1214422"/>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mtClean="0">
                <a:solidFill>
                  <a:srgbClr val="FF0000"/>
                </a:solidFill>
                <a:latin typeface="微软雅黑" pitchFamily="34" charset="-122"/>
                <a:ea typeface="微软雅黑" pitchFamily="34" charset="-122"/>
                <a:cs typeface="Consolas" pitchFamily="49" charset="0"/>
              </a:rPr>
              <a:t>解</a:t>
            </a:r>
            <a:endParaRPr lang="zh-CN" altLang="en-US"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1071538" y="857232"/>
            <a:ext cx="7643866"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3"/>
              </a:buBlip>
            </a:pPr>
            <a:r>
              <a:rPr lang="zh-CN" altLang="zh-CN" smtClean="0">
                <a:solidFill>
                  <a:srgbClr val="0000FF"/>
                </a:solidFill>
                <a:latin typeface="Times New Roman" pitchFamily="18" charset="0"/>
                <a:ea typeface="仿宋" pitchFamily="49" charset="-122"/>
                <a:cs typeface="Times New Roman" pitchFamily="18" charset="0"/>
              </a:rPr>
              <a:t>求以</a:t>
            </a:r>
            <a:r>
              <a:rPr lang="en-US" altLang="zh-CN" smtClean="0">
                <a:solidFill>
                  <a:srgbClr val="0000FF"/>
                </a:solidFill>
                <a:latin typeface="Times New Roman" pitchFamily="18" charset="0"/>
                <a:ea typeface="仿宋" pitchFamily="49" charset="-122"/>
                <a:cs typeface="Times New Roman" pitchFamily="18" charset="0"/>
              </a:rPr>
              <a:t>s</a:t>
            </a:r>
            <a:r>
              <a:rPr lang="zh-CN" altLang="zh-CN" smtClean="0">
                <a:solidFill>
                  <a:srgbClr val="0000FF"/>
                </a:solidFill>
                <a:latin typeface="Times New Roman" pitchFamily="18" charset="0"/>
                <a:ea typeface="仿宋" pitchFamily="49" charset="-122"/>
                <a:cs typeface="Times New Roman" pitchFamily="18" charset="0"/>
              </a:rPr>
              <a:t>为起点经过图中所有其他顶点回到起点</a:t>
            </a:r>
            <a:r>
              <a:rPr lang="en-US" altLang="zh-CN" smtClean="0">
                <a:solidFill>
                  <a:srgbClr val="0000FF"/>
                </a:solidFill>
                <a:latin typeface="Times New Roman" pitchFamily="18" charset="0"/>
                <a:ea typeface="仿宋" pitchFamily="49" charset="-122"/>
                <a:cs typeface="Times New Roman" pitchFamily="18" charset="0"/>
              </a:rPr>
              <a:t>s</a:t>
            </a:r>
            <a:r>
              <a:rPr lang="zh-CN" altLang="zh-CN" smtClean="0">
                <a:solidFill>
                  <a:srgbClr val="0000FF"/>
                </a:solidFill>
                <a:latin typeface="Times New Roman" pitchFamily="18" charset="0"/>
                <a:ea typeface="仿宋" pitchFamily="49" charset="-122"/>
                <a:cs typeface="Times New Roman" pitchFamily="18" charset="0"/>
              </a:rPr>
              <a:t>的最短路径长度。先不考虑回边，用</a:t>
            </a:r>
            <a:r>
              <a:rPr lang="en-US" altLang="zh-CN" smtClean="0">
                <a:solidFill>
                  <a:srgbClr val="0000FF"/>
                </a:solidFill>
                <a:latin typeface="Times New Roman" pitchFamily="18" charset="0"/>
                <a:ea typeface="仿宋" pitchFamily="49" charset="-122"/>
                <a:cs typeface="Times New Roman" pitchFamily="18" charset="0"/>
              </a:rPr>
              <a:t>bestd</a:t>
            </a:r>
            <a:r>
              <a:rPr lang="zh-CN" altLang="zh-CN" smtClean="0">
                <a:solidFill>
                  <a:srgbClr val="0000FF"/>
                </a:solidFill>
                <a:latin typeface="Times New Roman" pitchFamily="18" charset="0"/>
                <a:ea typeface="仿宋" pitchFamily="49" charset="-122"/>
                <a:cs typeface="Times New Roman" pitchFamily="18" charset="0"/>
              </a:rPr>
              <a:t>数组保存</a:t>
            </a:r>
            <a:r>
              <a:rPr lang="en-US" altLang="zh-CN" smtClean="0">
                <a:solidFill>
                  <a:srgbClr val="0000FF"/>
                </a:solidFill>
                <a:latin typeface="Times New Roman" pitchFamily="18" charset="0"/>
                <a:ea typeface="仿宋" pitchFamily="49" charset="-122"/>
                <a:cs typeface="Times New Roman" pitchFamily="18" charset="0"/>
              </a:rPr>
              <a:t>s</a:t>
            </a:r>
            <a:r>
              <a:rPr lang="zh-CN" altLang="zh-CN" smtClean="0">
                <a:solidFill>
                  <a:srgbClr val="0000FF"/>
                </a:solidFill>
                <a:latin typeface="Times New Roman" pitchFamily="18" charset="0"/>
                <a:ea typeface="仿宋" pitchFamily="49" charset="-122"/>
                <a:cs typeface="Times New Roman" pitchFamily="18" charset="0"/>
              </a:rPr>
              <a:t>经过所有其他顶点的最短路径长度</a:t>
            </a:r>
            <a:r>
              <a:rPr lang="zh-CN" altLang="zh-CN"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p:txBody>
      </p:sp>
      <p:grpSp>
        <p:nvGrpSpPr>
          <p:cNvPr id="20" name="组合 19"/>
          <p:cNvGrpSpPr/>
          <p:nvPr/>
        </p:nvGrpSpPr>
        <p:grpSpPr>
          <a:xfrm>
            <a:off x="1571604" y="2357430"/>
            <a:ext cx="6000792" cy="1685994"/>
            <a:chOff x="1571604" y="3929066"/>
            <a:chExt cx="6000792" cy="1685994"/>
          </a:xfrm>
        </p:grpSpPr>
        <p:sp>
          <p:nvSpPr>
            <p:cNvPr id="8" name="椭圆 7"/>
            <p:cNvSpPr/>
            <p:nvPr/>
          </p:nvSpPr>
          <p:spPr>
            <a:xfrm>
              <a:off x="2357422" y="3929066"/>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smtClean="0">
                  <a:solidFill>
                    <a:srgbClr val="0000FF"/>
                  </a:solidFill>
                  <a:latin typeface="Consolas" pitchFamily="49" charset="0"/>
                  <a:cs typeface="Times New Roman" pitchFamily="18" charset="0"/>
                </a:rPr>
                <a:t>s</a:t>
              </a:r>
              <a:endParaRPr lang="zh-CN" altLang="en-US" sz="2000" i="1">
                <a:solidFill>
                  <a:srgbClr val="0000FF"/>
                </a:solidFill>
                <a:latin typeface="Consolas" pitchFamily="49" charset="0"/>
                <a:cs typeface="Times New Roman" pitchFamily="18" charset="0"/>
              </a:endParaRPr>
            </a:p>
          </p:txBody>
        </p:sp>
        <p:sp>
          <p:nvSpPr>
            <p:cNvPr id="10" name="椭圆 9"/>
            <p:cNvSpPr/>
            <p:nvPr/>
          </p:nvSpPr>
          <p:spPr>
            <a:xfrm>
              <a:off x="4714876" y="3929066"/>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smtClean="0">
                  <a:solidFill>
                    <a:srgbClr val="0000FF"/>
                  </a:solidFill>
                  <a:latin typeface="Consolas" pitchFamily="49" charset="0"/>
                  <a:cs typeface="Times New Roman" pitchFamily="18" charset="0"/>
                </a:rPr>
                <a:t>i</a:t>
              </a:r>
              <a:endParaRPr lang="zh-CN" altLang="en-US" sz="2000" i="1">
                <a:solidFill>
                  <a:srgbClr val="0000FF"/>
                </a:solidFill>
                <a:latin typeface="Consolas" pitchFamily="49" charset="0"/>
                <a:cs typeface="Times New Roman" pitchFamily="18" charset="0"/>
              </a:endParaRPr>
            </a:p>
          </p:txBody>
        </p:sp>
        <p:sp>
          <p:nvSpPr>
            <p:cNvPr id="11" name="椭圆 10"/>
            <p:cNvSpPr/>
            <p:nvPr/>
          </p:nvSpPr>
          <p:spPr>
            <a:xfrm>
              <a:off x="6215074" y="3929066"/>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smtClean="0">
                  <a:solidFill>
                    <a:srgbClr val="0000FF"/>
                  </a:solidFill>
                  <a:latin typeface="Consolas" pitchFamily="49" charset="0"/>
                  <a:cs typeface="Times New Roman" pitchFamily="18" charset="0"/>
                </a:rPr>
                <a:t>s</a:t>
              </a:r>
              <a:endParaRPr lang="zh-CN" altLang="en-US" sz="2000" i="1">
                <a:solidFill>
                  <a:srgbClr val="0000FF"/>
                </a:solidFill>
                <a:latin typeface="Consolas" pitchFamily="49" charset="0"/>
                <a:cs typeface="Times New Roman" pitchFamily="18" charset="0"/>
              </a:endParaRPr>
            </a:p>
          </p:txBody>
        </p:sp>
        <p:cxnSp>
          <p:nvCxnSpPr>
            <p:cNvPr id="13" name="直接箭头连接符 12"/>
            <p:cNvCxnSpPr>
              <a:stCxn id="8" idx="6"/>
              <a:endCxn id="10" idx="2"/>
            </p:cNvCxnSpPr>
            <p:nvPr/>
          </p:nvCxnSpPr>
          <p:spPr>
            <a:xfrm>
              <a:off x="2786050" y="4143380"/>
              <a:ext cx="1928826" cy="1588"/>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10" idx="6"/>
              <a:endCxn id="11" idx="2"/>
            </p:cNvCxnSpPr>
            <p:nvPr/>
          </p:nvCxnSpPr>
          <p:spPr>
            <a:xfrm>
              <a:off x="5143504" y="4143380"/>
              <a:ext cx="107157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286116" y="4786322"/>
              <a:ext cx="128588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C00000"/>
                  </a:solidFill>
                  <a:ea typeface="仿宋" pitchFamily="49" charset="-122"/>
                  <a:cs typeface="Times New Roman" pitchFamily="18" charset="0"/>
                </a:rPr>
                <a:t>bestd[</a:t>
              </a:r>
              <a:r>
                <a:rPr lang="en-US" altLang="zh-CN" sz="2000" i="1" smtClean="0">
                  <a:solidFill>
                    <a:srgbClr val="C00000"/>
                  </a:solidFill>
                  <a:ea typeface="仿宋" pitchFamily="49" charset="-122"/>
                  <a:cs typeface="Times New Roman" pitchFamily="18" charset="0"/>
                </a:rPr>
                <a:t>i</a:t>
              </a:r>
              <a:r>
                <a:rPr lang="en-US" altLang="zh-CN" sz="2000" smtClean="0">
                  <a:solidFill>
                    <a:srgbClr val="C00000"/>
                  </a:solidFill>
                  <a:ea typeface="仿宋" pitchFamily="49" charset="-122"/>
                  <a:cs typeface="Times New Roman" pitchFamily="18" charset="0"/>
                </a:rPr>
                <a:t>]</a:t>
              </a:r>
              <a:r>
                <a:rPr lang="zh-CN" altLang="en-US" sz="2000" smtClean="0">
                  <a:solidFill>
                    <a:srgbClr val="C00000"/>
                  </a:solidFill>
                  <a:ea typeface="仿宋" pitchFamily="49" charset="-122"/>
                  <a:cs typeface="Times New Roman" pitchFamily="18" charset="0"/>
                </a:rPr>
                <a:t>：</a:t>
              </a:r>
              <a:endParaRPr lang="zh-CN" altLang="en-US" sz="2000" smtClean="0">
                <a:solidFill>
                  <a:srgbClr val="C00000"/>
                </a:solidFill>
                <a:latin typeface="Consolas" pitchFamily="49" charset="0"/>
                <a:ea typeface="楷体" pitchFamily="49" charset="-122"/>
                <a:cs typeface="Consolas" pitchFamily="49" charset="0"/>
              </a:endParaRPr>
            </a:p>
          </p:txBody>
        </p:sp>
        <p:sp>
          <p:nvSpPr>
            <p:cNvPr id="17" name="TextBox 16"/>
            <p:cNvSpPr txBox="1"/>
            <p:nvPr/>
          </p:nvSpPr>
          <p:spPr>
            <a:xfrm>
              <a:off x="5337722" y="4192628"/>
              <a:ext cx="857256"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ea typeface="仿宋" pitchFamily="49" charset="-122"/>
                  <a:cs typeface="Times New Roman" pitchFamily="18" charset="0"/>
                </a:rPr>
                <a:t>A[</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][s]</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4" name="左大括号 13"/>
            <p:cNvSpPr/>
            <p:nvPr/>
          </p:nvSpPr>
          <p:spPr>
            <a:xfrm rot="16200000">
              <a:off x="3679025" y="3464719"/>
              <a:ext cx="214314" cy="2286016"/>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TextBox 18"/>
            <p:cNvSpPr txBox="1"/>
            <p:nvPr/>
          </p:nvSpPr>
          <p:spPr>
            <a:xfrm>
              <a:off x="1571604" y="5214950"/>
              <a:ext cx="600079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ea typeface="仿宋" pitchFamily="49" charset="-122"/>
                  <a:cs typeface="Times New Roman" pitchFamily="18" charset="0"/>
                </a:rPr>
                <a:t>表示从</a:t>
              </a:r>
              <a:r>
                <a:rPr lang="en-US" altLang="zh-CN" sz="2000" smtClean="0">
                  <a:solidFill>
                    <a:srgbClr val="0000FF"/>
                  </a:solidFill>
                  <a:ea typeface="仿宋" pitchFamily="49" charset="-122"/>
                  <a:cs typeface="Times New Roman" pitchFamily="18" charset="0"/>
                </a:rPr>
                <a:t>s</a:t>
              </a:r>
              <a:r>
                <a:rPr lang="zh-CN" altLang="zh-CN" sz="2000" smtClean="0">
                  <a:solidFill>
                    <a:srgbClr val="0000FF"/>
                  </a:solidFill>
                  <a:ea typeface="仿宋" pitchFamily="49" charset="-122"/>
                  <a:cs typeface="Times New Roman" pitchFamily="18" charset="0"/>
                </a:rPr>
                <a:t>经过所有其他</a:t>
              </a:r>
              <a:r>
                <a:rPr lang="zh-CN" altLang="zh-CN" sz="2000" smtClean="0">
                  <a:solidFill>
                    <a:srgbClr val="0000FF"/>
                  </a:solidFill>
                  <a:ea typeface="仿宋" pitchFamily="49" charset="-122"/>
                  <a:cs typeface="Times New Roman" pitchFamily="18" charset="0"/>
                </a:rPr>
                <a:t>顶</a:t>
              </a:r>
              <a:r>
                <a:rPr lang="zh-CN" altLang="zh-CN" sz="2000" smtClean="0">
                  <a:solidFill>
                    <a:srgbClr val="0000FF"/>
                  </a:solidFill>
                  <a:ea typeface="仿宋" pitchFamily="49" charset="-122"/>
                  <a:cs typeface="Times New Roman" pitchFamily="18" charset="0"/>
                </a:rPr>
                <a:t>点</a:t>
              </a:r>
              <a:r>
                <a:rPr lang="zh-CN" altLang="en-US" sz="2000" smtClean="0">
                  <a:solidFill>
                    <a:srgbClr val="0000FF"/>
                  </a:solidFill>
                  <a:ea typeface="仿宋" pitchFamily="49" charset="-122"/>
                  <a:cs typeface="Times New Roman" pitchFamily="18" charset="0"/>
                </a:rPr>
                <a:t>到达顶点</a:t>
              </a:r>
              <a:r>
                <a:rPr lang="en-US" altLang="zh-CN" sz="2000"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的</a:t>
              </a:r>
              <a:r>
                <a:rPr lang="zh-CN" altLang="zh-CN" sz="2000" smtClean="0">
                  <a:solidFill>
                    <a:srgbClr val="0000FF"/>
                  </a:solidFill>
                  <a:ea typeface="仿宋" pitchFamily="49" charset="-122"/>
                  <a:cs typeface="Times New Roman" pitchFamily="18" charset="0"/>
                </a:rPr>
                <a:t>最短路径长度</a:t>
              </a:r>
              <a:endParaRPr lang="zh-CN" altLang="en-US" sz="2000" smtClean="0">
                <a:solidFill>
                  <a:srgbClr val="0000FF"/>
                </a:solidFill>
                <a:latin typeface="Consolas" pitchFamily="49" charset="0"/>
                <a:ea typeface="楷体" pitchFamily="49" charset="-122"/>
                <a:cs typeface="Consolas" pitchFamily="49" charset="0"/>
              </a:endParaRPr>
            </a:p>
          </p:txBody>
        </p:sp>
      </p:grpSp>
      <p:sp>
        <p:nvSpPr>
          <p:cNvPr id="21" name="TextBox 20"/>
          <p:cNvSpPr txBox="1"/>
          <p:nvPr/>
        </p:nvSpPr>
        <p:spPr>
          <a:xfrm>
            <a:off x="1000100" y="4475910"/>
            <a:ext cx="7643866" cy="81047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3"/>
              </a:buBlip>
            </a:pPr>
            <a:r>
              <a:rPr lang="zh-CN" altLang="zh-CN" smtClean="0">
                <a:solidFill>
                  <a:srgbClr val="0000FF"/>
                </a:solidFill>
                <a:latin typeface="Times New Roman" pitchFamily="18" charset="0"/>
                <a:ea typeface="仿宋" pitchFamily="49" charset="-122"/>
                <a:cs typeface="Times New Roman" pitchFamily="18" charset="0"/>
              </a:rPr>
              <a:t>当</a:t>
            </a:r>
            <a:r>
              <a:rPr lang="en-US" altLang="zh-CN" smtClean="0">
                <a:solidFill>
                  <a:srgbClr val="0000FF"/>
                </a:solidFill>
                <a:latin typeface="Times New Roman" pitchFamily="18" charset="0"/>
                <a:ea typeface="仿宋" pitchFamily="49" charset="-122"/>
                <a:cs typeface="Times New Roman" pitchFamily="18" charset="0"/>
              </a:rPr>
              <a:t>bestd</a:t>
            </a:r>
            <a:r>
              <a:rPr lang="zh-CN" altLang="zh-CN" smtClean="0">
                <a:solidFill>
                  <a:srgbClr val="0000FF"/>
                </a:solidFill>
                <a:latin typeface="Times New Roman" pitchFamily="18" charset="0"/>
                <a:ea typeface="仿宋" pitchFamily="49" charset="-122"/>
                <a:cs typeface="Times New Roman" pitchFamily="18" charset="0"/>
              </a:rPr>
              <a:t>数组求出后，最短路径长</a:t>
            </a:r>
            <a:r>
              <a:rPr lang="zh-CN" altLang="zh-CN" smtClean="0">
                <a:solidFill>
                  <a:srgbClr val="0000FF"/>
                </a:solidFill>
                <a:latin typeface="Times New Roman" pitchFamily="18" charset="0"/>
                <a:ea typeface="仿宋" pitchFamily="49" charset="-122"/>
                <a:cs typeface="Times New Roman" pitchFamily="18" charset="0"/>
              </a:rPr>
              <a:t>度</a:t>
            </a:r>
            <a:r>
              <a:rPr lang="en-US" altLang="zh-CN" smtClean="0">
                <a:solidFill>
                  <a:srgbClr val="0000FF"/>
                </a:solidFill>
                <a:latin typeface="Times New Roman" pitchFamily="18" charset="0"/>
                <a:ea typeface="仿宋" pitchFamily="49" charset="-122"/>
                <a:cs typeface="Times New Roman" pitchFamily="18" charset="0"/>
              </a:rPr>
              <a:t>	=</a:t>
            </a:r>
            <a:r>
              <a:rPr lang="en-US" altLang="zh-CN" smtClean="0">
                <a:solidFill>
                  <a:srgbClr val="FF0000"/>
                </a:solidFill>
                <a:latin typeface="Times New Roman" pitchFamily="18" charset="0"/>
                <a:ea typeface="仿宋" pitchFamily="49" charset="-122"/>
                <a:cs typeface="Times New Roman" pitchFamily="18" charset="0"/>
              </a:rPr>
              <a:t>min</a:t>
            </a:r>
            <a:r>
              <a:rPr lang="en-US" altLang="zh-CN" smtClean="0">
                <a:solidFill>
                  <a:srgbClr val="0000FF"/>
                </a:solidFill>
                <a:latin typeface="Times New Roman" pitchFamily="18" charset="0"/>
                <a:ea typeface="仿宋" pitchFamily="49" charset="-122"/>
                <a:cs typeface="Times New Roman" pitchFamily="18" charset="0"/>
              </a:rPr>
              <a:t>(bestd[i]+A[i][s])</a:t>
            </a:r>
            <a:r>
              <a:rPr lang="zh-CN" altLang="zh-CN" smtClean="0">
                <a:solidFill>
                  <a:srgbClr val="0000FF"/>
                </a:solidFill>
                <a:latin typeface="Times New Roman" pitchFamily="18" charset="0"/>
                <a:ea typeface="仿宋" pitchFamily="49" charset="-122"/>
                <a:cs typeface="Times New Roman" pitchFamily="18" charset="0"/>
              </a:rPr>
              <a:t>（</a:t>
            </a:r>
            <a:r>
              <a:rPr lang="en-US" altLang="zh-CN" smtClean="0">
                <a:solidFill>
                  <a:srgbClr val="0000FF"/>
                </a:solidFill>
                <a:latin typeface="Times New Roman" pitchFamily="18" charset="0"/>
                <a:ea typeface="仿宋" pitchFamily="49" charset="-122"/>
                <a:cs typeface="Times New Roman" pitchFamily="18" charset="0"/>
              </a:rPr>
              <a:t>0</a:t>
            </a:r>
            <a:r>
              <a:rPr lang="zh-CN" altLang="zh-CN" smtClean="0">
                <a:solidFill>
                  <a:srgbClr val="0000FF"/>
                </a:solidFill>
                <a:latin typeface="+mn-ea"/>
                <a:cs typeface="Times New Roman" pitchFamily="18" charset="0"/>
              </a:rPr>
              <a:t>≤</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mj-ea"/>
                <a:ea typeface="+mj-ea"/>
                <a:cs typeface="Times New Roman" pitchFamily="18" charset="0"/>
              </a:rPr>
              <a:t>≤</a:t>
            </a:r>
            <a:r>
              <a:rPr lang="en-US" altLang="zh-CN" i="1"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-1</a:t>
            </a:r>
            <a:r>
              <a:rPr lang="zh-CN" altLang="zh-CN" smtClean="0">
                <a:solidFill>
                  <a:srgbClr val="0000FF"/>
                </a:solidFill>
                <a:latin typeface="Times New Roman" pitchFamily="18" charset="0"/>
                <a:ea typeface="仿宋" pitchFamily="49" charset="-122"/>
                <a:cs typeface="Times New Roman" pitchFamily="18" charset="0"/>
              </a:rPr>
              <a:t>，</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mj-ea"/>
                <a:ea typeface="+mj-ea"/>
                <a:cs typeface="Times New Roman" pitchFamily="18" charset="0"/>
              </a:rPr>
              <a:t>≠</a:t>
            </a:r>
            <a:r>
              <a:rPr lang="en-US" altLang="zh-CN" smtClean="0">
                <a:solidFill>
                  <a:srgbClr val="0000FF"/>
                </a:solidFill>
                <a:latin typeface="Times New Roman" pitchFamily="18" charset="0"/>
                <a:ea typeface="仿宋" pitchFamily="49" charset="-122"/>
                <a:cs typeface="Times New Roman" pitchFamily="18" charset="0"/>
              </a:rPr>
              <a:t>s</a:t>
            </a:r>
            <a:r>
              <a:rPr lang="zh-CN" altLang="zh-CN"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p:txBody>
      </p:sp>
      <p:sp>
        <p:nvSpPr>
          <p:cNvPr id="22" name="灯片编号占位符 21"/>
          <p:cNvSpPr>
            <a:spLocks noGrp="1"/>
          </p:cNvSpPr>
          <p:nvPr>
            <p:ph type="sldNum" sz="quarter" idx="12"/>
          </p:nvPr>
        </p:nvSpPr>
        <p:spPr/>
        <p:txBody>
          <a:bodyPr/>
          <a:lstStyle/>
          <a:p>
            <a:fld id="{7AF016A1-9F15-429F-9EFD-84004B73C732}" type="slidenum">
              <a:rPr lang="en-US" altLang="zh-CN" smtClean="0"/>
              <a:pPr/>
              <a:t>68</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428596" y="428604"/>
            <a:ext cx="8572560" cy="243143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2"/>
              </a:buBlip>
            </a:pPr>
            <a:r>
              <a:rPr lang="zh-CN" altLang="zh-CN" smtClean="0">
                <a:solidFill>
                  <a:srgbClr val="0000FF"/>
                </a:solidFill>
                <a:latin typeface="Times New Roman" pitchFamily="18" charset="0"/>
                <a:ea typeface="仿宋" pitchFamily="49" charset="-122"/>
                <a:cs typeface="Times New Roman" pitchFamily="18" charset="0"/>
              </a:rPr>
              <a:t>由于路径上的顶点是不能重复的，设计一个</a:t>
            </a:r>
            <a:r>
              <a:rPr lang="pt-BR" altLang="zh-CN" smtClean="0">
                <a:solidFill>
                  <a:srgbClr val="0000FF"/>
                </a:solidFill>
                <a:latin typeface="Times New Roman" pitchFamily="18" charset="0"/>
                <a:ea typeface="仿宋" pitchFamily="49" charset="-122"/>
                <a:cs typeface="Times New Roman" pitchFamily="18" charset="0"/>
              </a:rPr>
              <a:t>used</a:t>
            </a:r>
            <a:r>
              <a:rPr lang="zh-CN" altLang="zh-CN" smtClean="0">
                <a:solidFill>
                  <a:srgbClr val="0000FF"/>
                </a:solidFill>
                <a:latin typeface="Times New Roman" pitchFamily="18" charset="0"/>
                <a:ea typeface="仿宋" pitchFamily="49" charset="-122"/>
                <a:cs typeface="Times New Roman" pitchFamily="18" charset="0"/>
              </a:rPr>
              <a:t>数组来判重，但由于</a:t>
            </a:r>
            <a:r>
              <a:rPr lang="pt-BR" altLang="zh-CN" smtClean="0">
                <a:solidFill>
                  <a:srgbClr val="0000FF"/>
                </a:solidFill>
                <a:latin typeface="Times New Roman" pitchFamily="18" charset="0"/>
                <a:ea typeface="仿宋" pitchFamily="49" charset="-122"/>
                <a:cs typeface="Times New Roman" pitchFamily="18" charset="0"/>
              </a:rPr>
              <a:t>used</a:t>
            </a:r>
            <a:r>
              <a:rPr lang="zh-CN" altLang="zh-CN" smtClean="0">
                <a:solidFill>
                  <a:srgbClr val="0000FF"/>
                </a:solidFill>
                <a:latin typeface="Times New Roman" pitchFamily="18" charset="0"/>
                <a:ea typeface="仿宋" pitchFamily="49" charset="-122"/>
                <a:cs typeface="Times New Roman" pitchFamily="18" charset="0"/>
              </a:rPr>
              <a:t>存放在队列结点中，当队列结点个数较多时非常浪费空间</a:t>
            </a:r>
            <a:r>
              <a:rPr lang="en-US" altLang="zh-CN"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buBlip>
                <a:blip r:embed="rId2"/>
              </a:buBlip>
            </a:pPr>
            <a:r>
              <a:rPr lang="zh-CN" altLang="en-US" smtClean="0">
                <a:solidFill>
                  <a:srgbClr val="FF0000"/>
                </a:solidFill>
                <a:latin typeface="微软雅黑" pitchFamily="34" charset="-122"/>
                <a:ea typeface="微软雅黑" pitchFamily="34" charset="-122"/>
                <a:cs typeface="Times New Roman" pitchFamily="18" charset="0"/>
              </a:rPr>
              <a:t>状</a:t>
            </a:r>
            <a:r>
              <a:rPr lang="zh-CN" altLang="en-US" smtClean="0">
                <a:solidFill>
                  <a:srgbClr val="FF0000"/>
                </a:solidFill>
                <a:latin typeface="微软雅黑" pitchFamily="34" charset="-122"/>
                <a:ea typeface="微软雅黑" pitchFamily="34" charset="-122"/>
                <a:cs typeface="Times New Roman" pitchFamily="18" charset="0"/>
              </a:rPr>
              <a:t>态压缩</a:t>
            </a:r>
            <a:r>
              <a:rPr lang="zh-CN" altLang="en-US"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假</a:t>
            </a:r>
            <a:r>
              <a:rPr lang="zh-CN" altLang="zh-CN" smtClean="0">
                <a:solidFill>
                  <a:srgbClr val="0000FF"/>
                </a:solidFill>
                <a:latin typeface="Times New Roman" pitchFamily="18" charset="0"/>
                <a:ea typeface="仿宋" pitchFamily="49" charset="-122"/>
                <a:cs typeface="Times New Roman" pitchFamily="18" charset="0"/>
              </a:rPr>
              <a:t>设</a:t>
            </a:r>
            <a:r>
              <a:rPr lang="pt-BR" altLang="zh-CN" i="1" smtClean="0">
                <a:solidFill>
                  <a:srgbClr val="0000FF"/>
                </a:solidFill>
                <a:latin typeface="Times New Roman" pitchFamily="18" charset="0"/>
                <a:ea typeface="仿宋" pitchFamily="49" charset="-122"/>
                <a:cs typeface="Times New Roman" pitchFamily="18" charset="0"/>
              </a:rPr>
              <a:t>n</a:t>
            </a:r>
            <a:r>
              <a:rPr lang="pt-BR" altLang="zh-CN" smtClean="0">
                <a:solidFill>
                  <a:srgbClr val="0000FF"/>
                </a:solidFill>
                <a:latin typeface="Times New Roman" pitchFamily="18" charset="0"/>
                <a:ea typeface="仿宋" pitchFamily="49" charset="-122"/>
                <a:cs typeface="Times New Roman" pitchFamily="18" charset="0"/>
              </a:rPr>
              <a:t>&lt;32</a:t>
            </a:r>
            <a:r>
              <a:rPr lang="zh-CN" altLang="zh-CN" smtClean="0">
                <a:solidFill>
                  <a:srgbClr val="0000FF"/>
                </a:solidFill>
                <a:latin typeface="Times New Roman" pitchFamily="18" charset="0"/>
                <a:ea typeface="仿宋" pitchFamily="49" charset="-122"/>
                <a:cs typeface="Times New Roman" pitchFamily="18" charset="0"/>
              </a:rPr>
              <a:t>，可以将</a:t>
            </a:r>
            <a:r>
              <a:rPr lang="pt-BR" altLang="zh-CN" smtClean="0">
                <a:solidFill>
                  <a:srgbClr val="0000FF"/>
                </a:solidFill>
                <a:latin typeface="Times New Roman" pitchFamily="18" charset="0"/>
                <a:ea typeface="仿宋" pitchFamily="49" charset="-122"/>
                <a:cs typeface="Times New Roman" pitchFamily="18" charset="0"/>
              </a:rPr>
              <a:t>used</a:t>
            </a:r>
            <a:r>
              <a:rPr lang="zh-CN" altLang="zh-CN" smtClean="0">
                <a:solidFill>
                  <a:srgbClr val="0000FF"/>
                </a:solidFill>
                <a:latin typeface="Times New Roman" pitchFamily="18" charset="0"/>
                <a:ea typeface="仿宋" pitchFamily="49" charset="-122"/>
                <a:cs typeface="Times New Roman" pitchFamily="18" charset="0"/>
              </a:rPr>
              <a:t>数组改为一个整形变量来表示，即</a:t>
            </a:r>
            <a:r>
              <a:rPr lang="pt-BR" altLang="zh-CN" smtClean="0">
                <a:solidFill>
                  <a:srgbClr val="0000FF"/>
                </a:solidFill>
                <a:latin typeface="Times New Roman" pitchFamily="18" charset="0"/>
                <a:ea typeface="仿宋" pitchFamily="49" charset="-122"/>
                <a:cs typeface="Times New Roman" pitchFamily="18" charset="0"/>
              </a:rPr>
              <a:t>0</a:t>
            </a:r>
            <a:r>
              <a:rPr lang="zh-CN" altLang="zh-CN" smtClean="0">
                <a:solidFill>
                  <a:srgbClr val="0000FF"/>
                </a:solidFill>
                <a:latin typeface="Times New Roman" pitchFamily="18" charset="0"/>
                <a:ea typeface="仿宋" pitchFamily="49" charset="-122"/>
                <a:cs typeface="Times New Roman" pitchFamily="18" charset="0"/>
              </a:rPr>
              <a:t>～</a:t>
            </a:r>
            <a:r>
              <a:rPr lang="pt-BR" altLang="zh-CN" i="1" smtClean="0">
                <a:solidFill>
                  <a:srgbClr val="0000FF"/>
                </a:solidFill>
                <a:latin typeface="Times New Roman" pitchFamily="18" charset="0"/>
                <a:ea typeface="仿宋" pitchFamily="49" charset="-122"/>
                <a:cs typeface="Times New Roman" pitchFamily="18" charset="0"/>
              </a:rPr>
              <a:t>n</a:t>
            </a:r>
            <a:r>
              <a:rPr lang="pt-BR" altLang="zh-CN" smtClean="0">
                <a:solidFill>
                  <a:srgbClr val="0000FF"/>
                </a:solidFill>
                <a:latin typeface="Times New Roman" pitchFamily="18" charset="0"/>
                <a:ea typeface="仿宋" pitchFamily="49" charset="-122"/>
                <a:cs typeface="Times New Roman" pitchFamily="18" charset="0"/>
              </a:rPr>
              <a:t>-1</a:t>
            </a:r>
            <a:r>
              <a:rPr lang="zh-CN" altLang="zh-CN" smtClean="0">
                <a:solidFill>
                  <a:srgbClr val="0000FF"/>
                </a:solidFill>
                <a:latin typeface="Times New Roman" pitchFamily="18" charset="0"/>
                <a:ea typeface="仿宋" pitchFamily="49" charset="-122"/>
                <a:cs typeface="Times New Roman" pitchFamily="18" charset="0"/>
              </a:rPr>
              <a:t>顶点的访问情况用</a:t>
            </a:r>
            <a:r>
              <a:rPr lang="pt-BR" altLang="zh-CN" smtClean="0">
                <a:solidFill>
                  <a:srgbClr val="0000FF"/>
                </a:solidFill>
                <a:latin typeface="Times New Roman" pitchFamily="18" charset="0"/>
                <a:ea typeface="仿宋" pitchFamily="49" charset="-122"/>
                <a:cs typeface="Times New Roman" pitchFamily="18" charset="0"/>
              </a:rPr>
              <a:t>used</a:t>
            </a:r>
            <a:r>
              <a:rPr lang="zh-CN" altLang="zh-CN" smtClean="0">
                <a:solidFill>
                  <a:srgbClr val="0000FF"/>
                </a:solidFill>
                <a:latin typeface="Times New Roman" pitchFamily="18" charset="0"/>
                <a:ea typeface="仿宋" pitchFamily="49" charset="-122"/>
                <a:cs typeface="Times New Roman" pitchFamily="18" charset="0"/>
              </a:rPr>
              <a:t>对应的二进制位表示，顶点</a:t>
            </a:r>
            <a:r>
              <a:rPr lang="pt-BR" altLang="zh-CN" i="1" smtClean="0">
                <a:solidFill>
                  <a:srgbClr val="0000FF"/>
                </a:solidFill>
                <a:latin typeface="Times New Roman" pitchFamily="18" charset="0"/>
                <a:ea typeface="仿宋" pitchFamily="49" charset="-122"/>
                <a:cs typeface="Times New Roman" pitchFamily="18" charset="0"/>
              </a:rPr>
              <a:t>j</a:t>
            </a:r>
            <a:r>
              <a:rPr lang="zh-CN" altLang="zh-CN" smtClean="0">
                <a:solidFill>
                  <a:srgbClr val="0000FF"/>
                </a:solidFill>
                <a:latin typeface="Times New Roman" pitchFamily="18" charset="0"/>
                <a:ea typeface="仿宋" pitchFamily="49" charset="-122"/>
                <a:cs typeface="Times New Roman" pitchFamily="18" charset="0"/>
              </a:rPr>
              <a:t>对应二进制位</a:t>
            </a:r>
            <a:r>
              <a:rPr lang="pt-BR" altLang="zh-CN" i="1" smtClean="0">
                <a:solidFill>
                  <a:srgbClr val="0000FF"/>
                </a:solidFill>
                <a:latin typeface="Times New Roman" pitchFamily="18" charset="0"/>
                <a:ea typeface="仿宋" pitchFamily="49" charset="-122"/>
                <a:cs typeface="Times New Roman" pitchFamily="18" charset="0"/>
              </a:rPr>
              <a:t>j</a:t>
            </a:r>
            <a:r>
              <a:rPr lang="zh-CN" altLang="zh-CN" smtClean="0">
                <a:solidFill>
                  <a:srgbClr val="0000FF"/>
                </a:solidFill>
                <a:latin typeface="Times New Roman" pitchFamily="18" charset="0"/>
                <a:ea typeface="仿宋" pitchFamily="49" charset="-122"/>
                <a:cs typeface="Times New Roman" pitchFamily="18" charset="0"/>
              </a:rPr>
              <a:t>，对应的十进制</a:t>
            </a:r>
            <a:r>
              <a:rPr lang="pt-BR" altLang="zh-CN" smtClean="0">
                <a:solidFill>
                  <a:srgbClr val="0000FF"/>
                </a:solidFill>
                <a:latin typeface="Times New Roman" pitchFamily="18" charset="0"/>
                <a:ea typeface="仿宋" pitchFamily="49" charset="-122"/>
                <a:cs typeface="Times New Roman" pitchFamily="18" charset="0"/>
              </a:rPr>
              <a:t>2</a:t>
            </a:r>
            <a:r>
              <a:rPr lang="pt-BR" altLang="zh-CN" i="1" baseline="30000" smtClean="0">
                <a:solidFill>
                  <a:srgbClr val="0000FF"/>
                </a:solidFill>
                <a:latin typeface="Times New Roman" pitchFamily="18" charset="0"/>
                <a:ea typeface="仿宋" pitchFamily="49" charset="-122"/>
                <a:cs typeface="Times New Roman" pitchFamily="18" charset="0"/>
              </a:rPr>
              <a:t>j</a:t>
            </a:r>
            <a:r>
              <a:rPr lang="pt-BR" altLang="zh-CN" baseline="30000" smtClean="0">
                <a:solidFill>
                  <a:srgbClr val="0000FF"/>
                </a:solidFill>
                <a:latin typeface="Times New Roman" pitchFamily="18" charset="0"/>
                <a:ea typeface="仿宋" pitchFamily="49" charset="-122"/>
                <a:cs typeface="Times New Roman" pitchFamily="18" charset="0"/>
              </a:rPr>
              <a:t>-1</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500034" y="3143248"/>
            <a:ext cx="8358246" cy="28640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bool </a:t>
            </a:r>
            <a:r>
              <a:rPr lang="en-US" altLang="zh-CN" sz="2000" smtClean="0">
                <a:solidFill>
                  <a:srgbClr val="FF0000"/>
                </a:solidFill>
                <a:latin typeface="Times New Roman" pitchFamily="18" charset="0"/>
                <a:ea typeface="仿宋" pitchFamily="49" charset="-122"/>
                <a:cs typeface="Times New Roman" pitchFamily="18" charset="0"/>
              </a:rPr>
              <a:t>inset</a:t>
            </a:r>
            <a:r>
              <a:rPr lang="en-US" altLang="zh-CN" sz="2000" smtClean="0">
                <a:solidFill>
                  <a:srgbClr val="0000FF"/>
                </a:solidFill>
                <a:latin typeface="Times New Roman" pitchFamily="18" charset="0"/>
                <a:ea typeface="仿宋" pitchFamily="49" charset="-122"/>
                <a:cs typeface="Times New Roman" pitchFamily="18" charset="0"/>
              </a:rPr>
              <a:t>(int used,int j)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判断顶点</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zh-CN" sz="2000" smtClean="0">
                <a:solidFill>
                  <a:srgbClr val="00B0F0"/>
                </a:solidFill>
                <a:latin typeface="Times New Roman" pitchFamily="18" charset="0"/>
                <a:ea typeface="仿宋" pitchFamily="49" charset="-122"/>
                <a:cs typeface="Times New Roman" pitchFamily="18" charset="0"/>
              </a:rPr>
              <a:t>是否在</a:t>
            </a:r>
            <a:r>
              <a:rPr lang="en-US" altLang="zh-CN" sz="2000" smtClean="0">
                <a:solidFill>
                  <a:srgbClr val="00B0F0"/>
                </a:solidFill>
                <a:latin typeface="Times New Roman" pitchFamily="18" charset="0"/>
                <a:ea typeface="仿宋" pitchFamily="49" charset="-122"/>
                <a:cs typeface="Times New Roman" pitchFamily="18" charset="0"/>
              </a:rPr>
              <a:t>used</a:t>
            </a:r>
            <a:r>
              <a:rPr lang="zh-CN" altLang="zh-CN" sz="2000" smtClean="0">
                <a:solidFill>
                  <a:srgbClr val="00B0F0"/>
                </a:solidFill>
                <a:latin typeface="Times New Roman" pitchFamily="18" charset="0"/>
                <a:ea typeface="仿宋" pitchFamily="49" charset="-122"/>
                <a:cs typeface="Times New Roman" pitchFamily="18" charset="0"/>
              </a:rPr>
              <a:t>中</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是否访问过</a:t>
            </a:r>
            <a:r>
              <a:rPr lang="en-US" altLang="zh-CN" sz="2000" smtClean="0">
                <a:solidFill>
                  <a:srgbClr val="00B0F0"/>
                </a:solidFill>
                <a:latin typeface="Times New Roman" pitchFamily="18" charset="0"/>
                <a:ea typeface="仿宋" pitchFamily="49" charset="-122"/>
                <a:cs typeface="Times New Roman" pitchFamily="18" charset="0"/>
              </a:rPr>
              <a:t>)</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a:t>
            </a:r>
            <a:r>
              <a:rPr lang="en-US" altLang="zh-CN" sz="2000" smtClean="0">
                <a:solidFill>
                  <a:srgbClr val="006600"/>
                </a:solidFill>
                <a:latin typeface="Times New Roman" pitchFamily="18" charset="0"/>
                <a:ea typeface="仿宋" pitchFamily="49" charset="-122"/>
                <a:cs typeface="Times New Roman" pitchFamily="18" charset="0"/>
              </a:rPr>
              <a:t>(used&amp;(1&lt;&lt;j))!=0</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addj</a:t>
            </a:r>
            <a:r>
              <a:rPr lang="en-US" altLang="zh-CN" sz="2000" smtClean="0">
                <a:solidFill>
                  <a:srgbClr val="0000FF"/>
                </a:solidFill>
                <a:latin typeface="Times New Roman" pitchFamily="18" charset="0"/>
                <a:ea typeface="仿宋" pitchFamily="49" charset="-122"/>
                <a:cs typeface="Times New Roman" pitchFamily="18" charset="0"/>
              </a:rPr>
              <a:t>(int&amp; used,int j)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在</a:t>
            </a:r>
            <a:r>
              <a:rPr lang="en-US" altLang="zh-CN" sz="2000" smtClean="0">
                <a:solidFill>
                  <a:srgbClr val="00B0F0"/>
                </a:solidFill>
                <a:latin typeface="Times New Roman" pitchFamily="18" charset="0"/>
                <a:ea typeface="仿宋" pitchFamily="49" charset="-122"/>
                <a:cs typeface="Times New Roman" pitchFamily="18" charset="0"/>
              </a:rPr>
              <a:t>used</a:t>
            </a:r>
            <a:r>
              <a:rPr lang="zh-CN" altLang="zh-CN" sz="2000" smtClean="0">
                <a:solidFill>
                  <a:srgbClr val="00B0F0"/>
                </a:solidFill>
                <a:latin typeface="Times New Roman" pitchFamily="18" charset="0"/>
                <a:ea typeface="仿宋" pitchFamily="49" charset="-122"/>
                <a:cs typeface="Times New Roman" pitchFamily="18" charset="0"/>
              </a:rPr>
              <a:t>中添加顶点</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zh-CN" sz="2000" smtClean="0">
                <a:solidFill>
                  <a:srgbClr val="00B0F0"/>
                </a:solidFill>
                <a:latin typeface="Times New Roman" pitchFamily="18" charset="0"/>
                <a:ea typeface="仿宋" pitchFamily="49" charset="-122"/>
                <a:cs typeface="Times New Roman" pitchFamily="18" charset="0"/>
              </a:rPr>
              <a:t>表示顶点</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zh-CN" sz="2000" smtClean="0">
                <a:solidFill>
                  <a:srgbClr val="00B0F0"/>
                </a:solidFill>
                <a:latin typeface="Times New Roman" pitchFamily="18" charset="0"/>
                <a:ea typeface="仿宋" pitchFamily="49" charset="-122"/>
                <a:cs typeface="Times New Roman" pitchFamily="18" charset="0"/>
              </a:rPr>
              <a:t>已访问</a:t>
            </a:r>
            <a:r>
              <a:rPr lang="en-US" altLang="zh-CN" sz="2000" smtClean="0">
                <a:solidFill>
                  <a:srgbClr val="00B0F0"/>
                </a:solidFill>
                <a:latin typeface="Times New Roman" pitchFamily="18" charset="0"/>
                <a:ea typeface="仿宋" pitchFamily="49" charset="-122"/>
                <a:cs typeface="Times New Roman" pitchFamily="18" charset="0"/>
              </a:rPr>
              <a:t>)</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used=</a:t>
            </a:r>
            <a:r>
              <a:rPr lang="en-US" altLang="zh-CN" sz="2000" smtClean="0">
                <a:solidFill>
                  <a:srgbClr val="006600"/>
                </a:solidFill>
                <a:latin typeface="Times New Roman" pitchFamily="18" charset="0"/>
                <a:ea typeface="仿宋" pitchFamily="49" charset="-122"/>
                <a:cs typeface="Times New Roman" pitchFamily="18" charset="0"/>
              </a:rPr>
              <a:t>used | (1&lt;&lt;j)</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69</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428736"/>
            <a:ext cx="6072230" cy="173736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pPr algn="l" defTabSz="360000"/>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QNode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队列结点类型</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int vno;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顶点编号</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int length;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路径长度</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p:txBody>
      </p:sp>
      <p:sp>
        <p:nvSpPr>
          <p:cNvPr id="4" name="TextBox 3"/>
          <p:cNvSpPr txBox="1"/>
          <p:nvPr/>
        </p:nvSpPr>
        <p:spPr>
          <a:xfrm>
            <a:off x="428596" y="3429000"/>
            <a:ext cx="8358246" cy="171329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2"/>
              </a:buBlip>
            </a:pPr>
            <a:r>
              <a:rPr lang="zh-CN" altLang="zh-CN" smtClean="0">
                <a:solidFill>
                  <a:srgbClr val="0000FF"/>
                </a:solidFill>
                <a:latin typeface="Times New Roman" pitchFamily="18" charset="0"/>
                <a:ea typeface="仿宋" pitchFamily="49" charset="-122"/>
                <a:cs typeface="Times New Roman" pitchFamily="18" charset="0"/>
              </a:rPr>
              <a:t>用</a:t>
            </a:r>
            <a:r>
              <a:rPr lang="en-US" altLang="zh-CN" smtClean="0">
                <a:solidFill>
                  <a:srgbClr val="0000FF"/>
                </a:solidFill>
                <a:latin typeface="Times New Roman" pitchFamily="18" charset="0"/>
                <a:ea typeface="仿宋" pitchFamily="49" charset="-122"/>
                <a:cs typeface="Times New Roman" pitchFamily="18" charset="0"/>
              </a:rPr>
              <a:t>dist</a:t>
            </a:r>
            <a:r>
              <a:rPr lang="zh-CN" altLang="zh-CN" smtClean="0">
                <a:solidFill>
                  <a:srgbClr val="0000FF"/>
                </a:solidFill>
                <a:latin typeface="Times New Roman" pitchFamily="18" charset="0"/>
                <a:ea typeface="仿宋" pitchFamily="49" charset="-122"/>
                <a:cs typeface="Times New Roman" pitchFamily="18" charset="0"/>
              </a:rPr>
              <a:t>数组存放源点</a:t>
            </a:r>
            <a:r>
              <a:rPr lang="en-US" altLang="zh-CN" i="1" smtClean="0">
                <a:solidFill>
                  <a:srgbClr val="0000FF"/>
                </a:solidFill>
                <a:latin typeface="Times New Roman" pitchFamily="18" charset="0"/>
                <a:ea typeface="仿宋" pitchFamily="49" charset="-122"/>
                <a:cs typeface="Times New Roman" pitchFamily="18" charset="0"/>
              </a:rPr>
              <a:t>s</a:t>
            </a:r>
            <a:r>
              <a:rPr lang="zh-CN" altLang="zh-CN" smtClean="0">
                <a:solidFill>
                  <a:srgbClr val="0000FF"/>
                </a:solidFill>
                <a:latin typeface="Times New Roman" pitchFamily="18" charset="0"/>
                <a:ea typeface="仿宋" pitchFamily="49" charset="-122"/>
                <a:cs typeface="Times New Roman" pitchFamily="18" charset="0"/>
              </a:rPr>
              <a:t>出发的最短路径长度，</a:t>
            </a:r>
            <a:r>
              <a:rPr lang="en-US" altLang="zh-CN" smtClean="0">
                <a:solidFill>
                  <a:srgbClr val="0000FF"/>
                </a:solidFill>
                <a:latin typeface="Times New Roman" pitchFamily="18" charset="0"/>
                <a:ea typeface="仿宋" pitchFamily="49" charset="-122"/>
                <a:cs typeface="Times New Roman" pitchFamily="18" charset="0"/>
              </a:rPr>
              <a:t>dist[</a:t>
            </a:r>
            <a:r>
              <a:rPr lang="en-US" altLang="zh-CN" i="1" smtClean="0">
                <a:solidFill>
                  <a:srgbClr val="0000FF"/>
                </a:solidFill>
                <a:latin typeface="Times New Roman" pitchFamily="18" charset="0"/>
                <a:ea typeface="仿宋" pitchFamily="49" charset="-122"/>
                <a:cs typeface="Times New Roman" pitchFamily="18" charset="0"/>
              </a:rPr>
              <a:t>i</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表示源点</a:t>
            </a:r>
            <a:r>
              <a:rPr lang="en-US" altLang="zh-CN" i="1" smtClean="0">
                <a:solidFill>
                  <a:srgbClr val="0000FF"/>
                </a:solidFill>
                <a:latin typeface="Times New Roman" pitchFamily="18" charset="0"/>
                <a:ea typeface="仿宋" pitchFamily="49" charset="-122"/>
                <a:cs typeface="Times New Roman" pitchFamily="18" charset="0"/>
              </a:rPr>
              <a:t>s</a:t>
            </a:r>
            <a:r>
              <a:rPr lang="zh-CN" altLang="zh-CN" smtClean="0">
                <a:solidFill>
                  <a:srgbClr val="0000FF"/>
                </a:solidFill>
                <a:latin typeface="Times New Roman" pitchFamily="18" charset="0"/>
                <a:ea typeface="仿宋" pitchFamily="49" charset="-122"/>
                <a:cs typeface="Times New Roman" pitchFamily="18" charset="0"/>
              </a:rPr>
              <a:t>到顶点</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的最短路径长度，初始时所有</a:t>
            </a:r>
            <a:r>
              <a:rPr lang="en-US" altLang="zh-CN" smtClean="0">
                <a:solidFill>
                  <a:srgbClr val="0000FF"/>
                </a:solidFill>
                <a:latin typeface="Times New Roman" pitchFamily="18" charset="0"/>
                <a:ea typeface="仿宋" pitchFamily="49" charset="-122"/>
                <a:cs typeface="Times New Roman" pitchFamily="18" charset="0"/>
              </a:rPr>
              <a:t>dist[</a:t>
            </a:r>
            <a:r>
              <a:rPr lang="en-US" altLang="zh-CN" i="1" smtClean="0">
                <a:solidFill>
                  <a:srgbClr val="0000FF"/>
                </a:solidFill>
                <a:latin typeface="Times New Roman" pitchFamily="18" charset="0"/>
                <a:ea typeface="仿宋" pitchFamily="49" charset="-122"/>
                <a:cs typeface="Times New Roman" pitchFamily="18" charset="0"/>
              </a:rPr>
              <a:t>i</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值为∞。</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buBlip>
                <a:blip r:embed="rId2"/>
              </a:buBlip>
            </a:pPr>
            <a:r>
              <a:rPr lang="zh-CN" altLang="zh-CN" smtClean="0">
                <a:solidFill>
                  <a:srgbClr val="0000FF"/>
                </a:solidFill>
                <a:latin typeface="Times New Roman" pitchFamily="18" charset="0"/>
                <a:ea typeface="仿宋" pitchFamily="49" charset="-122"/>
                <a:cs typeface="Times New Roman" pitchFamily="18" charset="0"/>
              </a:rPr>
              <a:t>用</a:t>
            </a:r>
            <a:r>
              <a:rPr lang="en-US" altLang="zh-CN" smtClean="0">
                <a:solidFill>
                  <a:srgbClr val="0000FF"/>
                </a:solidFill>
                <a:latin typeface="Times New Roman" pitchFamily="18" charset="0"/>
                <a:ea typeface="仿宋" pitchFamily="49" charset="-122"/>
                <a:cs typeface="Times New Roman" pitchFamily="18" charset="0"/>
              </a:rPr>
              <a:t>prev</a:t>
            </a:r>
            <a:r>
              <a:rPr lang="zh-CN" altLang="zh-CN" smtClean="0">
                <a:solidFill>
                  <a:srgbClr val="0000FF"/>
                </a:solidFill>
                <a:latin typeface="Times New Roman" pitchFamily="18" charset="0"/>
                <a:ea typeface="仿宋" pitchFamily="49" charset="-122"/>
                <a:cs typeface="Times New Roman" pitchFamily="18" charset="0"/>
              </a:rPr>
              <a:t>数组存放最短路径，</a:t>
            </a:r>
            <a:r>
              <a:rPr lang="en-US" altLang="zh-CN" smtClean="0">
                <a:solidFill>
                  <a:srgbClr val="0000FF"/>
                </a:solidFill>
                <a:latin typeface="Times New Roman" pitchFamily="18" charset="0"/>
                <a:ea typeface="仿宋" pitchFamily="49" charset="-122"/>
                <a:cs typeface="Times New Roman" pitchFamily="18" charset="0"/>
              </a:rPr>
              <a:t>prev[</a:t>
            </a:r>
            <a:r>
              <a:rPr lang="en-US" altLang="zh-CN" i="1" smtClean="0">
                <a:solidFill>
                  <a:srgbClr val="0000FF"/>
                </a:solidFill>
                <a:latin typeface="Times New Roman" pitchFamily="18" charset="0"/>
                <a:ea typeface="仿宋" pitchFamily="49" charset="-122"/>
                <a:cs typeface="Times New Roman" pitchFamily="18" charset="0"/>
              </a:rPr>
              <a:t>i</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表示源点</a:t>
            </a:r>
            <a:r>
              <a:rPr lang="en-US" altLang="zh-CN" i="1" smtClean="0">
                <a:solidFill>
                  <a:srgbClr val="0000FF"/>
                </a:solidFill>
                <a:latin typeface="Times New Roman" pitchFamily="18" charset="0"/>
                <a:ea typeface="仿宋" pitchFamily="49" charset="-122"/>
                <a:cs typeface="Times New Roman" pitchFamily="18" charset="0"/>
              </a:rPr>
              <a:t>s</a:t>
            </a:r>
            <a:r>
              <a:rPr lang="zh-CN" altLang="zh-CN" smtClean="0">
                <a:solidFill>
                  <a:srgbClr val="0000FF"/>
                </a:solidFill>
                <a:latin typeface="Times New Roman" pitchFamily="18" charset="0"/>
                <a:ea typeface="仿宋" pitchFamily="49" charset="-122"/>
                <a:cs typeface="Times New Roman" pitchFamily="18" charset="0"/>
              </a:rPr>
              <a:t>到顶点</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的最短路径中顶点</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的前驱顶点。</a:t>
            </a:r>
          </a:p>
        </p:txBody>
      </p:sp>
      <p:sp>
        <p:nvSpPr>
          <p:cNvPr id="6" name="TextBox 5"/>
          <p:cNvSpPr txBox="1"/>
          <p:nvPr/>
        </p:nvSpPr>
        <p:spPr>
          <a:xfrm>
            <a:off x="500034" y="642918"/>
            <a:ext cx="7358114" cy="461665"/>
          </a:xfrm>
          <a:prstGeom prst="rect">
            <a:avLst/>
          </a:prstGeom>
          <a:noFill/>
        </p:spPr>
        <p:txBody>
          <a:bodyPr wrap="square" rtlCol="0">
            <a:spAutoFit/>
          </a:bodyPr>
          <a:lstStyle/>
          <a:p>
            <a:pPr algn="l">
              <a:lnSpc>
                <a:spcPct val="100000"/>
              </a:lnSpc>
              <a:spcBef>
                <a:spcPts val="0"/>
              </a:spcBef>
            </a:pPr>
            <a:r>
              <a:rPr lang="zh-CN" altLang="zh-CN" smtClean="0">
                <a:solidFill>
                  <a:srgbClr val="0000FF"/>
                </a:solidFill>
                <a:latin typeface="楷体" pitchFamily="49" charset="-122"/>
                <a:ea typeface="楷体" pitchFamily="49" charset="-122"/>
              </a:rPr>
              <a:t>队列式分支限界法</a:t>
            </a:r>
            <a:r>
              <a:rPr lang="zh-CN" altLang="en-US" smtClean="0">
                <a:solidFill>
                  <a:srgbClr val="0000FF"/>
                </a:solidFill>
                <a:latin typeface="楷体" pitchFamily="49" charset="-122"/>
                <a:ea typeface="楷体" pitchFamily="49" charset="-122"/>
              </a:rPr>
              <a:t>求解。</a:t>
            </a:r>
            <a:r>
              <a:rPr lang="zh-CN" altLang="zh-CN" smtClean="0">
                <a:solidFill>
                  <a:srgbClr val="0000FF"/>
                </a:solidFill>
                <a:latin typeface="Consolas" pitchFamily="49" charset="0"/>
                <a:ea typeface="楷体" pitchFamily="49" charset="-122"/>
                <a:cs typeface="Consolas" pitchFamily="49" charset="0"/>
              </a:rPr>
              <a:t>队列结点类型声明如下：</a:t>
            </a:r>
            <a:endParaRPr lang="zh-CN" altLang="en-US" smtClean="0">
              <a:solidFill>
                <a:srgbClr val="0000FF"/>
              </a:solidFill>
              <a:latin typeface="楷体" pitchFamily="49" charset="-122"/>
              <a:ea typeface="楷体"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7</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357158" y="596759"/>
            <a:ext cx="5357850" cy="51357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r>
              <a:rPr lang="zh-CN" altLang="zh-CN" smtClean="0">
                <a:solidFill>
                  <a:srgbClr val="0000FF"/>
                </a:solidFill>
                <a:latin typeface="Times New Roman" pitchFamily="18" charset="0"/>
                <a:ea typeface="仿宋" pitchFamily="49" charset="-122"/>
                <a:cs typeface="Times New Roman" pitchFamily="18" charset="0"/>
              </a:rPr>
              <a:t>设计以下优先队列的结点类型如下：</a:t>
            </a:r>
            <a:endParaRPr lang="zh-CN" altLang="zh-CN">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357158" y="1423898"/>
            <a:ext cx="8429684" cy="35053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QNode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优先队列的结点类型</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解空间的层次</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vno;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当前顶点</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used;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用于路径中顶点判重</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length;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当前路径长度</a:t>
            </a:r>
          </a:p>
          <a:p>
            <a:pPr algn="l" defTabSz="360000">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bool </a:t>
            </a:r>
            <a:r>
              <a:rPr lang="en-US" altLang="zh-CN" sz="2000" smtClean="0">
                <a:solidFill>
                  <a:srgbClr val="FF0000"/>
                </a:solidFill>
                <a:latin typeface="Times New Roman" pitchFamily="18" charset="0"/>
                <a:ea typeface="仿宋" pitchFamily="49" charset="-122"/>
                <a:cs typeface="Times New Roman" pitchFamily="18" charset="0"/>
              </a:rPr>
              <a:t>operator&lt;</a:t>
            </a:r>
            <a:r>
              <a:rPr lang="en-US" altLang="zh-CN" sz="2000" smtClean="0">
                <a:solidFill>
                  <a:srgbClr val="0000FF"/>
                </a:solidFill>
                <a:latin typeface="Times New Roman" pitchFamily="18" charset="0"/>
                <a:ea typeface="仿宋" pitchFamily="49" charset="-122"/>
                <a:cs typeface="Times New Roman" pitchFamily="18" charset="0"/>
              </a:rPr>
              <a:t>(const QNode&amp;b) const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length&lt;b.length;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按</a:t>
            </a:r>
            <a:r>
              <a:rPr lang="en-US" altLang="zh-CN" sz="2000" smtClean="0">
                <a:solidFill>
                  <a:srgbClr val="00B0F0"/>
                </a:solidFill>
                <a:latin typeface="Times New Roman" pitchFamily="18" charset="0"/>
                <a:ea typeface="仿宋" pitchFamily="49" charset="-122"/>
                <a:cs typeface="Times New Roman" pitchFamily="18" charset="0"/>
              </a:rPr>
              <a:t>length</a:t>
            </a:r>
            <a:r>
              <a:rPr lang="zh-CN" altLang="zh-CN" sz="2000" smtClean="0">
                <a:solidFill>
                  <a:srgbClr val="00B0F0"/>
                </a:solidFill>
                <a:latin typeface="Times New Roman" pitchFamily="18" charset="0"/>
                <a:ea typeface="仿宋" pitchFamily="49" charset="-122"/>
                <a:cs typeface="Times New Roman" pitchFamily="18" charset="0"/>
              </a:rPr>
              <a:t>越小越优先出队</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70</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85720" y="857232"/>
            <a:ext cx="8429684" cy="33473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(int s)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分支限界法算法</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QNode e,e1;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priority_queue&lt;QNode&gt; qu;</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e.i=0;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根结点层次为</a:t>
            </a:r>
            <a:r>
              <a:rPr lang="en-US" altLang="zh-CN" sz="2000" smtClean="0">
                <a:solidFill>
                  <a:srgbClr val="00B0F0"/>
                </a:solidFill>
                <a:latin typeface="Times New Roman" pitchFamily="18" charset="0"/>
                <a:ea typeface="仿宋" pitchFamily="49" charset="-122"/>
                <a:cs typeface="Times New Roman" pitchFamily="18" charset="0"/>
              </a:rPr>
              <a:t>0</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e.vno=s;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起始顶点为</a:t>
            </a:r>
            <a:r>
              <a:rPr lang="en-US" altLang="zh-CN" sz="2000" smtClean="0">
                <a:solidFill>
                  <a:srgbClr val="00B0F0"/>
                </a:solidFill>
                <a:latin typeface="Times New Roman" pitchFamily="18" charset="0"/>
                <a:ea typeface="仿宋" pitchFamily="49" charset="-122"/>
                <a:cs typeface="Times New Roman" pitchFamily="18" charset="0"/>
              </a:rPr>
              <a:t>s</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e.length=0;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e.used=0;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addj</a:t>
            </a:r>
            <a:r>
              <a:rPr lang="en-US" altLang="zh-CN" sz="2000" smtClean="0">
                <a:solidFill>
                  <a:srgbClr val="0000FF"/>
                </a:solidFill>
                <a:latin typeface="Times New Roman" pitchFamily="18" charset="0"/>
                <a:ea typeface="仿宋" pitchFamily="49" charset="-122"/>
                <a:cs typeface="Times New Roman" pitchFamily="18" charset="0"/>
              </a:rPr>
              <a:t>(e.used,s);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表示顶点</a:t>
            </a:r>
            <a:r>
              <a:rPr lang="en-US" altLang="zh-CN" sz="2000" smtClean="0">
                <a:solidFill>
                  <a:srgbClr val="00B0F0"/>
                </a:solidFill>
                <a:latin typeface="Times New Roman" pitchFamily="18" charset="0"/>
                <a:ea typeface="仿宋" pitchFamily="49" charset="-122"/>
                <a:cs typeface="Times New Roman" pitchFamily="18" charset="0"/>
              </a:rPr>
              <a:t>s</a:t>
            </a:r>
            <a:r>
              <a:rPr lang="zh-CN" altLang="zh-CN" sz="2000" smtClean="0">
                <a:solidFill>
                  <a:srgbClr val="00B0F0"/>
                </a:solidFill>
                <a:latin typeface="Times New Roman" pitchFamily="18" charset="0"/>
                <a:ea typeface="仿宋" pitchFamily="49" charset="-122"/>
                <a:cs typeface="Times New Roman" pitchFamily="18" charset="0"/>
              </a:rPr>
              <a:t>已经访问</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qu.push(e);</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71</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14282" y="285728"/>
            <a:ext cx="8572560" cy="6431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while(!qu.empty())</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e=qu.top(); 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出队一个结点</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e1.i=e.i+1;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扩展下一层</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for(int j=0;j&lt;n;j++)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试探</a:t>
            </a:r>
            <a:r>
              <a:rPr lang="en-US" altLang="zh-CN" sz="2000" smtClean="0">
                <a:solidFill>
                  <a:srgbClr val="00B0F0"/>
                </a:solidFill>
                <a:latin typeface="Times New Roman" pitchFamily="18" charset="0"/>
                <a:ea typeface="仿宋" pitchFamily="49" charset="-122"/>
                <a:cs typeface="Times New Roman" pitchFamily="18" charset="0"/>
              </a:rPr>
              <a:t>0</a:t>
            </a:r>
            <a:r>
              <a:rPr lang="zh-CN" altLang="zh-CN" sz="2000" smtClean="0">
                <a:solidFill>
                  <a:srgbClr val="00B0F0"/>
                </a:solidFill>
                <a:latin typeface="Times New Roman" pitchFamily="18" charset="0"/>
                <a:ea typeface="仿宋" pitchFamily="49" charset="-122"/>
                <a:cs typeface="Times New Roman" pitchFamily="18" charset="0"/>
              </a:rPr>
              <a:t>～</a:t>
            </a:r>
            <a:r>
              <a:rPr lang="en-US" altLang="zh-CN" sz="2000" smtClean="0">
                <a:solidFill>
                  <a:srgbClr val="00B0F0"/>
                </a:solidFill>
                <a:latin typeface="Times New Roman" pitchFamily="18" charset="0"/>
                <a:ea typeface="仿宋" pitchFamily="49" charset="-122"/>
                <a:cs typeface="Times New Roman" pitchFamily="18" charset="0"/>
              </a:rPr>
              <a:t>n-1</a:t>
            </a:r>
            <a:r>
              <a:rPr lang="zh-CN" altLang="zh-CN" sz="2000" smtClean="0">
                <a:solidFill>
                  <a:srgbClr val="00B0F0"/>
                </a:solidFill>
                <a:latin typeface="Times New Roman" pitchFamily="18" charset="0"/>
                <a:ea typeface="仿宋" pitchFamily="49" charset="-122"/>
                <a:cs typeface="Times New Roman" pitchFamily="18" charset="0"/>
              </a:rPr>
              <a:t>的顶点</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if(i</a:t>
            </a:r>
            <a:r>
              <a:rPr lang="en-US" altLang="zh-CN" sz="2000" smtClean="0">
                <a:solidFill>
                  <a:srgbClr val="FF0000"/>
                </a:solidFill>
                <a:latin typeface="Times New Roman" pitchFamily="18" charset="0"/>
                <a:ea typeface="仿宋" pitchFamily="49" charset="-122"/>
                <a:cs typeface="Times New Roman" pitchFamily="18" charset="0"/>
              </a:rPr>
              <a:t>nset</a:t>
            </a:r>
            <a:r>
              <a:rPr lang="en-US" altLang="zh-CN" sz="2000" smtClean="0">
                <a:solidFill>
                  <a:srgbClr val="0000FF"/>
                </a:solidFill>
                <a:latin typeface="Times New Roman" pitchFamily="18" charset="0"/>
                <a:ea typeface="仿宋" pitchFamily="49" charset="-122"/>
                <a:cs typeface="Times New Roman" pitchFamily="18" charset="0"/>
              </a:rPr>
              <a:t>(e.used,j)) continue;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顶点</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zh-CN" sz="2000" smtClean="0">
                <a:solidFill>
                  <a:srgbClr val="00B0F0"/>
                </a:solidFill>
                <a:latin typeface="Times New Roman" pitchFamily="18" charset="0"/>
                <a:ea typeface="仿宋" pitchFamily="49" charset="-122"/>
                <a:cs typeface="Times New Roman" pitchFamily="18" charset="0"/>
              </a:rPr>
              <a:t>在路径中出现时跳过</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e1.vno=j;									</a:t>
            </a:r>
            <a:r>
              <a:rPr lang="en-US" altLang="zh-CN" sz="2000" smtClean="0">
                <a:solidFill>
                  <a:srgbClr val="00B0F0"/>
                </a:solidFill>
                <a:latin typeface="Times New Roman" pitchFamily="18" charset="0"/>
                <a:ea typeface="仿宋" pitchFamily="49" charset="-122"/>
                <a:cs typeface="Times New Roman" pitchFamily="18" charset="0"/>
              </a:rPr>
              <a:t>//</a:t>
            </a:r>
            <a:r>
              <a:rPr lang="en-US" altLang="zh-CN" sz="2000" smtClean="0">
                <a:solidFill>
                  <a:srgbClr val="00B0F0"/>
                </a:solidFill>
                <a:latin typeface="Times New Roman" pitchFamily="18" charset="0"/>
                <a:ea typeface="仿宋" pitchFamily="49" charset="-122"/>
                <a:cs typeface="Times New Roman" pitchFamily="18" charset="0"/>
              </a:rPr>
              <a:t>e1.i</a:t>
            </a:r>
            <a:r>
              <a:rPr lang="zh-CN" altLang="zh-CN" sz="2000" smtClean="0">
                <a:solidFill>
                  <a:srgbClr val="00B0F0"/>
                </a:solidFill>
                <a:latin typeface="Times New Roman" pitchFamily="18" charset="0"/>
                <a:ea typeface="仿宋" pitchFamily="49" charset="-122"/>
                <a:cs typeface="Times New Roman" pitchFamily="18" charset="0"/>
              </a:rPr>
              <a:t>层选择顶点</a:t>
            </a:r>
            <a:r>
              <a:rPr lang="en-US" altLang="zh-CN" sz="2000" smtClean="0">
                <a:solidFill>
                  <a:srgbClr val="00B0F0"/>
                </a:solidFill>
                <a:latin typeface="Times New Roman" pitchFamily="18" charset="0"/>
                <a:ea typeface="仿宋" pitchFamily="49" charset="-122"/>
                <a:cs typeface="Times New Roman" pitchFamily="18" charset="0"/>
              </a:rPr>
              <a:t>j</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e1.used=e.used;</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addj</a:t>
            </a:r>
            <a:r>
              <a:rPr lang="en-US" altLang="zh-CN" sz="2000" smtClean="0">
                <a:solidFill>
                  <a:srgbClr val="0000FF"/>
                </a:solidFill>
                <a:latin typeface="Times New Roman" pitchFamily="18" charset="0"/>
                <a:ea typeface="仿宋" pitchFamily="49" charset="-122"/>
                <a:cs typeface="Times New Roman" pitchFamily="18" charset="0"/>
              </a:rPr>
              <a:t>(e1.used,j);</a:t>
            </a:r>
            <a:r>
              <a:rPr lang="en-US" altLang="zh-CN" sz="2000" smtClean="0">
                <a:solidFill>
                  <a:srgbClr val="006600"/>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标识顶点</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zh-CN" sz="2000" smtClean="0">
                <a:solidFill>
                  <a:srgbClr val="00B0F0"/>
                </a:solidFill>
                <a:latin typeface="Times New Roman" pitchFamily="18" charset="0"/>
                <a:ea typeface="仿宋" pitchFamily="49" charset="-122"/>
                <a:cs typeface="Times New Roman" pitchFamily="18" charset="0"/>
              </a:rPr>
              <a:t>已经访问</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e1.length=e.length+A[e.vno][e1.vno];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累计路径长度</a:t>
            </a:r>
          </a:p>
          <a:p>
            <a:pPr algn="l" defTabSz="360000">
              <a:lnSpc>
                <a:spcPts val="26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if(</a:t>
            </a:r>
            <a:r>
              <a:rPr lang="en-US" altLang="zh-CN" sz="2000" smtClean="0">
                <a:solidFill>
                  <a:srgbClr val="FF00FF"/>
                </a:solidFill>
                <a:latin typeface="Times New Roman" pitchFamily="18" charset="0"/>
                <a:ea typeface="仿宋" pitchFamily="49" charset="-122"/>
                <a:cs typeface="Times New Roman" pitchFamily="18" charset="0"/>
              </a:rPr>
              <a:t>e1.i==n-1</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//e1</a:t>
            </a:r>
            <a:r>
              <a:rPr lang="zh-CN" altLang="zh-CN" sz="2000" smtClean="0">
                <a:solidFill>
                  <a:srgbClr val="00B0F0"/>
                </a:solidFill>
                <a:latin typeface="Times New Roman" pitchFamily="18" charset="0"/>
                <a:ea typeface="仿宋" pitchFamily="49" charset="-122"/>
                <a:cs typeface="Times New Roman" pitchFamily="18" charset="0"/>
              </a:rPr>
              <a:t>为叶子结点</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bestd[e1.vno]=min(bestd[e1.vno],e1.length);</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a:t>
            </a:r>
            <a:r>
              <a:rPr lang="en-US" altLang="zh-CN" sz="2000" smtClean="0">
                <a:solidFill>
                  <a:srgbClr val="FF00FF"/>
                </a:solidFill>
                <a:latin typeface="Times New Roman" pitchFamily="18" charset="0"/>
                <a:ea typeface="仿宋" pitchFamily="49" charset="-122"/>
                <a:cs typeface="Times New Roman" pitchFamily="18" charset="0"/>
              </a:rPr>
              <a:t>e1.i&lt;n-1</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en-US" altLang="zh-CN" sz="2000" smtClean="0">
                <a:solidFill>
                  <a:srgbClr val="00B0F0"/>
                </a:solidFill>
                <a:latin typeface="Times New Roman" pitchFamily="18" charset="0"/>
                <a:ea typeface="仿宋" pitchFamily="49" charset="-122"/>
                <a:cs typeface="Times New Roman" pitchFamily="18" charset="0"/>
              </a:rPr>
              <a:t>e1</a:t>
            </a:r>
            <a:r>
              <a:rPr lang="zh-CN" altLang="zh-CN" sz="2000" smtClean="0">
                <a:solidFill>
                  <a:srgbClr val="00B0F0"/>
                </a:solidFill>
                <a:latin typeface="Times New Roman" pitchFamily="18" charset="0"/>
                <a:ea typeface="仿宋" pitchFamily="49" charset="-122"/>
                <a:cs typeface="Times New Roman" pitchFamily="18" charset="0"/>
              </a:rPr>
              <a:t>为非叶子结点</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t>
            </a:r>
            <a:r>
              <a:rPr lang="en-US" altLang="zh-CN" sz="2000" smtClean="0">
                <a:solidFill>
                  <a:srgbClr val="FF00FF"/>
                </a:solidFill>
                <a:latin typeface="Times New Roman" pitchFamily="18" charset="0"/>
                <a:ea typeface="仿宋" pitchFamily="49" charset="-122"/>
                <a:cs typeface="Times New Roman" pitchFamily="18" charset="0"/>
              </a:rPr>
              <a:t>e1.length&lt;bestd[e1.vno]</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剪支</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qu.push(e1);							</a:t>
            </a:r>
            <a:r>
              <a:rPr lang="en-US" altLang="zh-CN" sz="2000" smtClean="0">
                <a:solidFill>
                  <a:srgbClr val="00B0F0"/>
                </a:solidFill>
                <a:latin typeface="Times New Roman" pitchFamily="18" charset="0"/>
                <a:ea typeface="仿宋" pitchFamily="49" charset="-122"/>
                <a:cs typeface="Times New Roman" pitchFamily="18" charset="0"/>
              </a:rPr>
              <a:t>//e1</a:t>
            </a:r>
            <a:r>
              <a:rPr lang="zh-CN" altLang="zh-CN" sz="2000" smtClean="0">
                <a:solidFill>
                  <a:srgbClr val="00B0F0"/>
                </a:solidFill>
                <a:latin typeface="Times New Roman" pitchFamily="18" charset="0"/>
                <a:ea typeface="仿宋" pitchFamily="49" charset="-122"/>
                <a:cs typeface="Times New Roman" pitchFamily="18" charset="0"/>
              </a:rPr>
              <a:t>进队</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72</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428596" y="428604"/>
            <a:ext cx="8143932" cy="39665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a:t>
            </a:r>
            <a:r>
              <a:rPr lang="en-US" altLang="zh-CN" sz="2000" smtClean="0">
                <a:solidFill>
                  <a:srgbClr val="FF0000"/>
                </a:solidFill>
                <a:latin typeface="Times New Roman" pitchFamily="18" charset="0"/>
                <a:ea typeface="仿宋" pitchFamily="49" charset="-122"/>
                <a:cs typeface="Times New Roman" pitchFamily="18" charset="0"/>
              </a:rPr>
              <a:t>TSP2</a:t>
            </a:r>
            <a:r>
              <a:rPr lang="en-US" altLang="zh-CN" sz="2000" smtClean="0">
                <a:solidFill>
                  <a:srgbClr val="0000FF"/>
                </a:solidFill>
                <a:latin typeface="Times New Roman" pitchFamily="18" charset="0"/>
                <a:ea typeface="仿宋" pitchFamily="49" charset="-122"/>
                <a:cs typeface="Times New Roman" pitchFamily="18" charset="0"/>
              </a:rPr>
              <a:t>(int s)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求解</a:t>
            </a:r>
            <a:r>
              <a:rPr lang="en-US" altLang="zh-CN" sz="2000" smtClean="0">
                <a:solidFill>
                  <a:srgbClr val="00B0F0"/>
                </a:solidFill>
                <a:latin typeface="Times New Roman" pitchFamily="18" charset="0"/>
                <a:ea typeface="仿宋" pitchFamily="49" charset="-122"/>
                <a:cs typeface="Times New Roman" pitchFamily="18" charset="0"/>
              </a:rPr>
              <a:t>TSP(</a:t>
            </a:r>
            <a:r>
              <a:rPr lang="zh-CN" altLang="zh-CN" sz="2000" smtClean="0">
                <a:solidFill>
                  <a:srgbClr val="00B0F0"/>
                </a:solidFill>
                <a:latin typeface="Times New Roman" pitchFamily="18" charset="0"/>
                <a:ea typeface="仿宋" pitchFamily="49" charset="-122"/>
                <a:cs typeface="Times New Roman" pitchFamily="18" charset="0"/>
              </a:rPr>
              <a:t>起始点为</a:t>
            </a:r>
            <a:r>
              <a:rPr lang="en-US" altLang="zh-CN" sz="2000" smtClean="0">
                <a:solidFill>
                  <a:srgbClr val="00B0F0"/>
                </a:solidFill>
                <a:latin typeface="Times New Roman" pitchFamily="18" charset="0"/>
                <a:ea typeface="仿宋" pitchFamily="49" charset="-122"/>
                <a:cs typeface="Times New Roman" pitchFamily="18" charset="0"/>
              </a:rPr>
              <a:t>s)</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memset(bestd,0x3f,sizeof(bestd));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初始化为∞</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bfs</a:t>
            </a:r>
            <a:r>
              <a:rPr lang="en-US" altLang="zh-CN" sz="2000" smtClean="0">
                <a:solidFill>
                  <a:srgbClr val="0000FF"/>
                </a:solidFill>
                <a:latin typeface="Times New Roman" pitchFamily="18" charset="0"/>
                <a:ea typeface="仿宋" pitchFamily="49" charset="-122"/>
                <a:cs typeface="Times New Roman" pitchFamily="18" charset="0"/>
              </a:rPr>
              <a:t>(s);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ans=INF;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用于比较求最短回路</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for(int i=0;i&lt;n;i++)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if(i!=s)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t>
            </a:r>
            <a:r>
              <a:rPr lang="en-US" altLang="zh-CN" sz="2000" smtClean="0">
                <a:solidFill>
                  <a:srgbClr val="FF00FF"/>
                </a:solidFill>
                <a:latin typeface="Times New Roman" pitchFamily="18" charset="0"/>
                <a:ea typeface="仿宋" pitchFamily="49" charset="-122"/>
                <a:cs typeface="Times New Roman" pitchFamily="18" charset="0"/>
              </a:rPr>
              <a:t>bestd[i]+A[i][s]&lt;ans</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ans=bestd[i]+A[i][s];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ans;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571472" y="4929198"/>
            <a:ext cx="8001056" cy="810478"/>
          </a:xfrm>
          <a:prstGeom prst="rect">
            <a:avLst/>
          </a:prstGeom>
          <a:noFill/>
        </p:spPr>
        <p:txBody>
          <a:bodyPr wrap="square" rtlCol="0">
            <a:spAutoFit/>
          </a:bodyPr>
          <a:lstStyle/>
          <a:p>
            <a:pPr algn="l">
              <a:lnSpc>
                <a:spcPts val="2800"/>
              </a:lnSpc>
              <a:spcBef>
                <a:spcPts val="0"/>
              </a:spcBef>
            </a:pPr>
            <a:r>
              <a:rPr lang="zh-CN" altLang="zh-CN" smtClean="0">
                <a:solidFill>
                  <a:srgbClr val="FF0000"/>
                </a:solidFill>
                <a:ea typeface="仿宋" pitchFamily="49" charset="-122"/>
                <a:cs typeface="Times New Roman" pitchFamily="18" charset="0"/>
              </a:rPr>
              <a:t>【算法分析】</a:t>
            </a:r>
            <a:r>
              <a:rPr lang="zh-CN" altLang="zh-CN" smtClean="0">
                <a:solidFill>
                  <a:srgbClr val="0000FF"/>
                </a:solidFill>
                <a:ea typeface="仿宋" pitchFamily="49" charset="-122"/>
                <a:cs typeface="Times New Roman" pitchFamily="18" charset="0"/>
              </a:rPr>
              <a:t>由于通过</a:t>
            </a:r>
            <a:r>
              <a:rPr lang="en-US" altLang="zh-CN" smtClean="0">
                <a:solidFill>
                  <a:srgbClr val="0000FF"/>
                </a:solidFill>
                <a:ea typeface="仿宋" pitchFamily="49" charset="-122"/>
                <a:cs typeface="Times New Roman" pitchFamily="18" charset="0"/>
              </a:rPr>
              <a:t>used</a:t>
            </a:r>
            <a:r>
              <a:rPr lang="zh-CN" altLang="zh-CN" smtClean="0">
                <a:solidFill>
                  <a:srgbClr val="0000FF"/>
                </a:solidFill>
                <a:ea typeface="仿宋" pitchFamily="49" charset="-122"/>
                <a:cs typeface="Times New Roman" pitchFamily="18" charset="0"/>
              </a:rPr>
              <a:t>去重，算法的解空间本质上是一棵排列树，最坏的时间复杂度为</a:t>
            </a:r>
            <a:r>
              <a:rPr lang="en-US" altLang="zh-CN" smtClean="0">
                <a:solidFill>
                  <a:srgbClr val="0000FF"/>
                </a:solidFill>
                <a:ea typeface="仿宋" pitchFamily="49" charset="-122"/>
                <a:cs typeface="Times New Roman" pitchFamily="18" charset="0"/>
              </a:rPr>
              <a:t>O((</a:t>
            </a:r>
            <a:r>
              <a:rPr lang="en-US" altLang="zh-CN" i="1" smtClean="0">
                <a:solidFill>
                  <a:srgbClr val="0000FF"/>
                </a:solidFill>
                <a:ea typeface="仿宋" pitchFamily="49" charset="-122"/>
                <a:cs typeface="Times New Roman" pitchFamily="18" charset="0"/>
              </a:rPr>
              <a:t>n</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73</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626" name="Rectangle 6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13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1323" name="Rectangle 11"/>
          <p:cNvSpPr>
            <a:spLocks noChangeArrowheads="1"/>
          </p:cNvSpPr>
          <p:nvPr/>
        </p:nvSpPr>
        <p:spPr bwMode="auto">
          <a:xfrm>
            <a:off x="3143240" y="3009962"/>
            <a:ext cx="1084032" cy="2761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E[u][j].wt</a:t>
            </a:r>
          </a:p>
        </p:txBody>
      </p:sp>
      <p:sp>
        <p:nvSpPr>
          <p:cNvPr id="141322" name="Rectangle 10"/>
          <p:cNvSpPr>
            <a:spLocks noChangeArrowheads="1"/>
          </p:cNvSpPr>
          <p:nvPr/>
        </p:nvSpPr>
        <p:spPr bwMode="auto">
          <a:xfrm>
            <a:off x="4930430" y="2821614"/>
            <a:ext cx="713140" cy="2761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smtClean="0">
                <a:ln>
                  <a:noFill/>
                </a:ln>
                <a:solidFill>
                  <a:srgbClr val="0000FF"/>
                </a:solidFill>
                <a:effectLst/>
                <a:ea typeface="仿宋" pitchFamily="49" charset="-122"/>
                <a:cs typeface="Times New Roman" pitchFamily="18" charset="0"/>
              </a:rPr>
              <a:t>dist[v]</a:t>
            </a:r>
          </a:p>
        </p:txBody>
      </p:sp>
      <p:sp>
        <p:nvSpPr>
          <p:cNvPr id="141321" name="Oval 9"/>
          <p:cNvSpPr>
            <a:spLocks noChangeArrowheads="1"/>
          </p:cNvSpPr>
          <p:nvPr/>
        </p:nvSpPr>
        <p:spPr bwMode="auto">
          <a:xfrm>
            <a:off x="2649436" y="2766160"/>
            <a:ext cx="344925" cy="377088"/>
          </a:xfrm>
          <a:prstGeom prst="ellipse">
            <a:avLst/>
          </a:prstGeom>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rgbClr val="0000FF"/>
                </a:solidFill>
                <a:effectLst/>
                <a:ea typeface="仿宋" pitchFamily="49" charset="-122"/>
                <a:cs typeface="Times New Roman" pitchFamily="18" charset="0"/>
              </a:rPr>
              <a:t>u</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41320" name="Oval 8"/>
          <p:cNvSpPr>
            <a:spLocks noChangeArrowheads="1"/>
          </p:cNvSpPr>
          <p:nvPr/>
        </p:nvSpPr>
        <p:spPr bwMode="auto">
          <a:xfrm>
            <a:off x="4521569" y="2766160"/>
            <a:ext cx="344925" cy="377088"/>
          </a:xfrm>
          <a:prstGeom prst="ellipse">
            <a:avLst/>
          </a:prstGeom>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rgbClr val="0000FF"/>
                </a:solidFill>
                <a:effectLst/>
                <a:ea typeface="仿宋" pitchFamily="49" charset="-122"/>
                <a:cs typeface="Times New Roman" pitchFamily="18" charset="0"/>
              </a:rPr>
              <a:t>v</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41319" name="AutoShape 7"/>
          <p:cNvSpPr>
            <a:spLocks noChangeShapeType="1"/>
          </p:cNvSpPr>
          <p:nvPr/>
        </p:nvSpPr>
        <p:spPr bwMode="auto">
          <a:xfrm>
            <a:off x="2994361" y="2954704"/>
            <a:ext cx="1527208" cy="1109"/>
          </a:xfrm>
          <a:prstGeom prst="straightConnector1">
            <a:avLst/>
          </a:prstGeom>
          <a:noFill/>
          <a:ln w="38100">
            <a:solidFill>
              <a:srgbClr val="FF00FF"/>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41318" name="Oval 6"/>
          <p:cNvSpPr>
            <a:spLocks noChangeArrowheads="1"/>
          </p:cNvSpPr>
          <p:nvPr/>
        </p:nvSpPr>
        <p:spPr bwMode="auto">
          <a:xfrm>
            <a:off x="2274566" y="1946548"/>
            <a:ext cx="344925" cy="377088"/>
          </a:xfrm>
          <a:prstGeom prst="ellipse">
            <a:avLst/>
          </a:prstGeom>
          <a:ln>
            <a:headEnd/>
            <a:tailEnd type="none" w="sm"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rgbClr val="0000FF"/>
                </a:solidFill>
                <a:effectLst/>
                <a:ea typeface="仿宋" pitchFamily="49" charset="-122"/>
                <a:cs typeface="Times New Roman" pitchFamily="18" charset="0"/>
              </a:rPr>
              <a:t>s</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41317" name="Rectangle 5"/>
          <p:cNvSpPr>
            <a:spLocks noChangeArrowheads="1"/>
          </p:cNvSpPr>
          <p:nvPr/>
        </p:nvSpPr>
        <p:spPr bwMode="auto">
          <a:xfrm>
            <a:off x="1745860" y="1785926"/>
            <a:ext cx="540124" cy="2761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ea typeface="仿宋" pitchFamily="49" charset="-122"/>
                <a:cs typeface="Times New Roman" pitchFamily="18" charset="0"/>
              </a:rPr>
              <a:t>源点</a:t>
            </a:r>
          </a:p>
        </p:txBody>
      </p:sp>
      <p:sp>
        <p:nvSpPr>
          <p:cNvPr id="141316" name="Rectangle 4"/>
          <p:cNvSpPr>
            <a:spLocks noChangeArrowheads="1"/>
          </p:cNvSpPr>
          <p:nvPr/>
        </p:nvSpPr>
        <p:spPr bwMode="auto">
          <a:xfrm>
            <a:off x="1936296" y="2851559"/>
            <a:ext cx="713140" cy="2761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smtClean="0">
                <a:ln>
                  <a:noFill/>
                </a:ln>
                <a:solidFill>
                  <a:srgbClr val="0000FF"/>
                </a:solidFill>
                <a:effectLst/>
                <a:ea typeface="仿宋" pitchFamily="49" charset="-122"/>
                <a:cs typeface="Times New Roman" pitchFamily="18" charset="0"/>
              </a:rPr>
              <a:t>dist[u]</a:t>
            </a:r>
          </a:p>
        </p:txBody>
      </p:sp>
      <p:sp>
        <p:nvSpPr>
          <p:cNvPr id="141315" name="AutoShape 3"/>
          <p:cNvSpPr>
            <a:spLocks noChangeShapeType="1"/>
          </p:cNvSpPr>
          <p:nvPr/>
        </p:nvSpPr>
        <p:spPr bwMode="auto">
          <a:xfrm>
            <a:off x="2447583" y="2323636"/>
            <a:ext cx="252871" cy="497978"/>
          </a:xfrm>
          <a:prstGeom prst="straightConnector1">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41314" name="AutoShape 2"/>
          <p:cNvSpPr>
            <a:spLocks noChangeShapeType="1"/>
          </p:cNvSpPr>
          <p:nvPr/>
        </p:nvSpPr>
        <p:spPr bwMode="auto">
          <a:xfrm>
            <a:off x="2619491" y="2135092"/>
            <a:ext cx="1953095" cy="686522"/>
          </a:xfrm>
          <a:prstGeom prst="straightConnector1">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21" name="TextBox 20"/>
          <p:cNvSpPr txBox="1"/>
          <p:nvPr/>
        </p:nvSpPr>
        <p:spPr>
          <a:xfrm>
            <a:off x="714348" y="857232"/>
            <a:ext cx="1785950" cy="461665"/>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zh-CN" smtClean="0">
                <a:solidFill>
                  <a:srgbClr val="FF0000"/>
                </a:solidFill>
                <a:latin typeface="微软雅黑" pitchFamily="34" charset="-122"/>
                <a:ea typeface="微软雅黑" pitchFamily="34" charset="-122"/>
              </a:rPr>
              <a:t>边松驰操作</a:t>
            </a:r>
            <a:endParaRPr lang="zh-CN" altLang="zh-CN"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23" name="下箭头 22"/>
          <p:cNvSpPr/>
          <p:nvPr/>
        </p:nvSpPr>
        <p:spPr>
          <a:xfrm>
            <a:off x="3500430" y="3571876"/>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9" name="TextBox 18"/>
          <p:cNvSpPr txBox="1"/>
          <p:nvPr/>
        </p:nvSpPr>
        <p:spPr>
          <a:xfrm>
            <a:off x="1714480" y="4214818"/>
            <a:ext cx="500066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rPr>
              <a:t>dist[v]=</a:t>
            </a:r>
            <a:r>
              <a:rPr lang="en-US" altLang="zh-CN" sz="2000" smtClean="0">
                <a:solidFill>
                  <a:srgbClr val="FF0000"/>
                </a:solidFill>
              </a:rPr>
              <a:t>min</a:t>
            </a:r>
            <a:r>
              <a:rPr lang="en-US" altLang="zh-CN" sz="2000" smtClean="0">
                <a:solidFill>
                  <a:srgbClr val="0000FF"/>
                </a:solidFill>
              </a:rPr>
              <a:t>{dist[v]</a:t>
            </a:r>
            <a:r>
              <a:rPr lang="zh-CN" altLang="en-US" sz="2000" smtClean="0">
                <a:solidFill>
                  <a:srgbClr val="0000FF"/>
                </a:solidFill>
              </a:rPr>
              <a:t>，</a:t>
            </a:r>
            <a:r>
              <a:rPr lang="en-US" altLang="zh-CN" sz="2000" smtClean="0">
                <a:solidFill>
                  <a:srgbClr val="0000FF"/>
                </a:solidFill>
              </a:rPr>
              <a:t>dist[u]+E[u][j].wt}</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2" name="灯片编号占位符 21"/>
          <p:cNvSpPr>
            <a:spLocks noGrp="1"/>
          </p:cNvSpPr>
          <p:nvPr>
            <p:ph type="sldNum" sz="quarter" idx="12"/>
          </p:nvPr>
        </p:nvSpPr>
        <p:spPr/>
        <p:txBody>
          <a:bodyPr/>
          <a:lstStyle/>
          <a:p>
            <a:fld id="{7AF016A1-9F15-429F-9EFD-84004B73C732}" type="slidenum">
              <a:rPr lang="en-US" altLang="zh-CN" smtClean="0"/>
              <a:pPr/>
              <a:t>8</a:t>
            </a:fld>
            <a:r>
              <a:rPr lang="en-US" altLang="zh-CN" smtClean="0"/>
              <a:t>/73</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0" smtClean="0">
                <a:solidFill>
                  <a:srgbClr val="C00000"/>
                </a:solidFill>
                <a:latin typeface="Consolas" pitchFamily="49" charset="0"/>
                <a:cs typeface="Consolas" pitchFamily="49" charset="0"/>
              </a:rPr>
              <a:t>0</a:t>
            </a:r>
            <a:r>
              <a:rPr lang="en-US" altLang="zh-CN" sz="1800" b="0" smtClean="0">
                <a:solidFill>
                  <a:srgbClr val="0000FF"/>
                </a:solidFill>
                <a:latin typeface="Consolas" pitchFamily="49" charset="0"/>
                <a:cs typeface="Consolas" pitchFamily="49" charset="0"/>
              </a:rPr>
              <a:t>,0</a:t>
            </a:r>
            <a:endParaRPr lang="zh-CN" altLang="en-US" sz="1800" b="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pPr algn="l">
              <a:lnSpc>
                <a:spcPct val="100000"/>
              </a:lnSpc>
            </a:pPr>
            <a:r>
              <a:rPr lang="zh-CN" altLang="zh-CN" sz="2000" b="0" smtClean="0">
                <a:solidFill>
                  <a:srgbClr val="C00000"/>
                </a:solidFill>
                <a:ea typeface="楷体" pitchFamily="49" charset="-122"/>
                <a:cs typeface="Times New Roman" pitchFamily="18" charset="0"/>
              </a:rPr>
              <a:t>顶点编号</a:t>
            </a:r>
            <a:r>
              <a:rPr lang="zh-CN" altLang="zh-CN" sz="2000" b="0" smtClean="0">
                <a:solidFill>
                  <a:srgbClr val="0000FF"/>
                </a:solidFill>
                <a:ea typeface="楷体" pitchFamily="49" charset="-122"/>
                <a:cs typeface="Times New Roman" pitchFamily="18" charset="0"/>
              </a:rPr>
              <a:t>，</a:t>
            </a:r>
            <a:r>
              <a:rPr lang="en-US" altLang="zh-CN" sz="2000" b="0" smtClean="0">
                <a:solidFill>
                  <a:srgbClr val="0000FF"/>
                </a:solidFill>
                <a:ea typeface="楷体" pitchFamily="49" charset="-122"/>
                <a:cs typeface="Times New Roman" pitchFamily="18" charset="0"/>
              </a:rPr>
              <a:t>length</a:t>
            </a:r>
            <a:endParaRPr lang="zh-CN" altLang="en-US" sz="2000" b="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17908"/>
          </a:xfrm>
          <a:prstGeom prst="rect">
            <a:avLst/>
          </a:prstGeom>
          <a:noFill/>
        </p:spPr>
        <p:txBody>
          <a:bodyPr wrap="square" rtlCol="0">
            <a:spAutoFit/>
          </a:bodyPr>
          <a:lstStyle/>
          <a:p>
            <a:pPr algn="l"/>
            <a:r>
              <a:rPr lang="en-US" altLang="zh-CN" sz="1800" b="0" smtClean="0">
                <a:solidFill>
                  <a:srgbClr val="0000FF"/>
                </a:solidFill>
                <a:cs typeface="Times New Roman" pitchFamily="18" charset="0"/>
              </a:rPr>
              <a:t>dist[</a:t>
            </a:r>
            <a:r>
              <a:rPr lang="en-US" altLang="zh-CN" sz="1800" b="0" i="1" smtClean="0">
                <a:solidFill>
                  <a:srgbClr val="0000FF"/>
                </a:solidFill>
                <a:cs typeface="Times New Roman" pitchFamily="18" charset="0"/>
              </a:rPr>
              <a:t>i</a:t>
            </a:r>
            <a:r>
              <a:rPr lang="en-US" altLang="zh-CN" sz="1800" b="0" smtClean="0">
                <a:solidFill>
                  <a:srgbClr val="0000FF"/>
                </a:solidFill>
                <a:cs typeface="Times New Roman" pitchFamily="18" charset="0"/>
              </a:rPr>
              <a:t>]=</a:t>
            </a:r>
            <a:r>
              <a:rPr lang="zh-CN" altLang="zh-CN" sz="1800" b="0" smtClean="0">
                <a:solidFill>
                  <a:srgbClr val="0000FF"/>
                </a:solidFill>
                <a:cs typeface="Times New Roman" pitchFamily="18" charset="0"/>
              </a:rPr>
              <a:t>∞</a:t>
            </a:r>
          </a:p>
        </p:txBody>
      </p:sp>
      <p:grpSp>
        <p:nvGrpSpPr>
          <p:cNvPr id="28"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ts val="2200"/>
                </a:lnSpc>
                <a:spcBef>
                  <a:spcPts val="0"/>
                </a:spcBef>
              </a:pPr>
              <a:r>
                <a:rPr lang="en-US" altLang="zh-CN" sz="1800" b="0" smtClean="0">
                  <a:solidFill>
                    <a:srgbClr val="0000FF"/>
                  </a:solidFill>
                  <a:latin typeface="Times New Roman" pitchFamily="18" charset="0"/>
                  <a:cs typeface="Times New Roman" pitchFamily="18" charset="0"/>
                </a:rPr>
                <a:t>0</a:t>
              </a:r>
              <a:endParaRPr lang="zh-CN" altLang="en-US" sz="1800" b="0">
                <a:solidFill>
                  <a:srgbClr val="0000FF"/>
                </a:solidFill>
                <a:latin typeface="Times New Roman" pitchFamily="18" charset="0"/>
                <a:cs typeface="Times New Roman" pitchFamily="18" charset="0"/>
              </a:endParaRPr>
            </a:p>
          </p:txBody>
        </p:sp>
        <p:sp>
          <p:nvSpPr>
            <p:cNvPr id="7" name="椭圆 6"/>
            <p:cNvSpPr/>
            <p:nvPr/>
          </p:nvSpPr>
          <p:spPr>
            <a:xfrm>
              <a:off x="5357818" y="2071678"/>
              <a:ext cx="428628"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ts val="2200"/>
                </a:lnSpc>
                <a:spcBef>
                  <a:spcPts val="0"/>
                </a:spcBef>
              </a:pPr>
              <a:r>
                <a:rPr lang="en-US" altLang="zh-CN" sz="1800" b="0" smtClean="0">
                  <a:solidFill>
                    <a:srgbClr val="0000FF"/>
                  </a:solidFill>
                  <a:latin typeface="Times New Roman" pitchFamily="18" charset="0"/>
                  <a:cs typeface="Times New Roman" pitchFamily="18" charset="0"/>
                </a:rPr>
                <a:t>2</a:t>
              </a:r>
              <a:endParaRPr lang="zh-CN" altLang="en-US" sz="1800" b="0">
                <a:solidFill>
                  <a:srgbClr val="0000FF"/>
                </a:solidFill>
                <a:latin typeface="Times New Roman" pitchFamily="18" charset="0"/>
                <a:cs typeface="Times New Roman" pitchFamily="18" charset="0"/>
              </a:endParaRPr>
            </a:p>
          </p:txBody>
        </p:sp>
        <p:sp>
          <p:nvSpPr>
            <p:cNvPr id="8" name="椭圆 7"/>
            <p:cNvSpPr/>
            <p:nvPr/>
          </p:nvSpPr>
          <p:spPr>
            <a:xfrm>
              <a:off x="5357818" y="3071810"/>
              <a:ext cx="428628"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ts val="2200"/>
                </a:lnSpc>
                <a:spcBef>
                  <a:spcPts val="0"/>
                </a:spcBef>
              </a:pPr>
              <a:r>
                <a:rPr lang="en-US" altLang="zh-CN" sz="1800" b="0" smtClean="0">
                  <a:solidFill>
                    <a:srgbClr val="0000FF"/>
                  </a:solidFill>
                  <a:latin typeface="Times New Roman" pitchFamily="18" charset="0"/>
                  <a:cs typeface="Times New Roman" pitchFamily="18" charset="0"/>
                </a:rPr>
                <a:t>4</a:t>
              </a:r>
              <a:endParaRPr lang="zh-CN" altLang="en-US" sz="1800" b="0">
                <a:solidFill>
                  <a:srgbClr val="0000FF"/>
                </a:solidFill>
                <a:latin typeface="Times New Roman" pitchFamily="18" charset="0"/>
                <a:cs typeface="Times New Roman" pitchFamily="18" charset="0"/>
              </a:endParaRPr>
            </a:p>
          </p:txBody>
        </p:sp>
        <p:sp>
          <p:nvSpPr>
            <p:cNvPr id="9" name="椭圆 8"/>
            <p:cNvSpPr/>
            <p:nvPr/>
          </p:nvSpPr>
          <p:spPr>
            <a:xfrm>
              <a:off x="6500826" y="3071810"/>
              <a:ext cx="428628"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ts val="2200"/>
                </a:lnSpc>
                <a:spcBef>
                  <a:spcPts val="0"/>
                </a:spcBef>
              </a:pPr>
              <a:r>
                <a:rPr lang="en-US" altLang="zh-CN" sz="1800" b="0" smtClean="0">
                  <a:solidFill>
                    <a:srgbClr val="0000FF"/>
                  </a:solidFill>
                  <a:latin typeface="Times New Roman" pitchFamily="18" charset="0"/>
                  <a:cs typeface="Times New Roman" pitchFamily="18" charset="0"/>
                </a:rPr>
                <a:t>3</a:t>
              </a:r>
              <a:endParaRPr lang="zh-CN" altLang="en-US" sz="1800" b="0">
                <a:solidFill>
                  <a:srgbClr val="0000FF"/>
                </a:solidFill>
                <a:latin typeface="Times New Roman" pitchFamily="18" charset="0"/>
                <a:cs typeface="Times New Roman" pitchFamily="18" charset="0"/>
              </a:endParaRPr>
            </a:p>
          </p:txBody>
        </p:sp>
        <p:sp>
          <p:nvSpPr>
            <p:cNvPr id="10" name="椭圆 9"/>
            <p:cNvSpPr/>
            <p:nvPr/>
          </p:nvSpPr>
          <p:spPr>
            <a:xfrm>
              <a:off x="5357818" y="4143380"/>
              <a:ext cx="428628"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ts val="2200"/>
                </a:lnSpc>
                <a:spcBef>
                  <a:spcPts val="0"/>
                </a:spcBef>
              </a:pPr>
              <a:r>
                <a:rPr lang="en-US" altLang="zh-CN" sz="1800" b="0" smtClean="0">
                  <a:solidFill>
                    <a:srgbClr val="0000FF"/>
                  </a:solidFill>
                  <a:latin typeface="Times New Roman" pitchFamily="18" charset="0"/>
                  <a:cs typeface="Times New Roman" pitchFamily="18" charset="0"/>
                </a:rPr>
                <a:t>5</a:t>
              </a:r>
              <a:endParaRPr lang="zh-CN" altLang="en-US" sz="1800" b="0">
                <a:solidFill>
                  <a:srgbClr val="0000FF"/>
                </a:solidFill>
                <a:latin typeface="Times New Roman" pitchFamily="18" charset="0"/>
                <a:cs typeface="Times New Roman" pitchFamily="18" charset="0"/>
              </a:endParaRPr>
            </a:p>
          </p:txBody>
        </p:sp>
        <p:sp>
          <p:nvSpPr>
            <p:cNvPr id="11" name="椭圆 10"/>
            <p:cNvSpPr/>
            <p:nvPr/>
          </p:nvSpPr>
          <p:spPr>
            <a:xfrm>
              <a:off x="6500826" y="2071678"/>
              <a:ext cx="428628"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ts val="2200"/>
                </a:lnSpc>
                <a:spcBef>
                  <a:spcPts val="0"/>
                </a:spcBef>
              </a:pPr>
              <a:r>
                <a:rPr lang="en-US" altLang="zh-CN" sz="1800" b="0" smtClean="0">
                  <a:solidFill>
                    <a:srgbClr val="0000FF"/>
                  </a:solidFill>
                  <a:latin typeface="Times New Roman" pitchFamily="18" charset="0"/>
                  <a:cs typeface="Times New Roman" pitchFamily="18" charset="0"/>
                </a:rPr>
                <a:t>1</a:t>
              </a:r>
              <a:endParaRPr lang="zh-CN" altLang="en-US" sz="1800" b="0">
                <a:solidFill>
                  <a:srgbClr val="0000FF"/>
                </a:solidFill>
                <a:latin typeface="Times New Roman" pitchFamily="18" charset="0"/>
                <a:cs typeface="Times New Roman" pitchFamily="18"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348197"/>
            </a:xfrm>
            <a:prstGeom prst="rect">
              <a:avLst/>
            </a:prstGeom>
            <a:noFill/>
          </p:spPr>
          <p:txBody>
            <a:bodyPr wrap="square" rtlCol="0">
              <a:spAutoFit/>
            </a:bodyPr>
            <a:lstStyle/>
            <a:p>
              <a:pPr algn="l"/>
              <a:r>
                <a:rPr lang="en-US" altLang="zh-CN" sz="1400" smtClean="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348197"/>
            </a:xfrm>
            <a:prstGeom prst="rect">
              <a:avLst/>
            </a:prstGeom>
            <a:noFill/>
          </p:spPr>
          <p:txBody>
            <a:bodyPr wrap="square" rtlCol="0">
              <a:spAutoFit/>
            </a:bodyPr>
            <a:lstStyle/>
            <a:p>
              <a:pPr algn="l"/>
              <a:r>
                <a:rPr lang="en-US" altLang="zh-CN" sz="1400" smtClean="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348197"/>
            </a:xfrm>
            <a:prstGeom prst="rect">
              <a:avLst/>
            </a:prstGeom>
            <a:noFill/>
          </p:spPr>
          <p:txBody>
            <a:bodyPr wrap="square" lIns="0" rIns="0" rtlCol="0">
              <a:spAutoFit/>
            </a:bodyPr>
            <a:lstStyle/>
            <a:p>
              <a:pPr algn="l"/>
              <a:r>
                <a:rPr lang="en-US" altLang="zh-CN" sz="1400" smtClean="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348197"/>
            </a:xfrm>
            <a:prstGeom prst="rect">
              <a:avLst/>
            </a:prstGeom>
            <a:noFill/>
          </p:spPr>
          <p:txBody>
            <a:bodyPr wrap="square" rtlCol="0">
              <a:spAutoFit/>
            </a:bodyPr>
            <a:lstStyle/>
            <a:p>
              <a:pPr algn="l"/>
              <a:r>
                <a:rPr lang="en-US" altLang="zh-CN" sz="1400" smtClean="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62096" y="2718747"/>
              <a:ext cx="500066" cy="348197"/>
            </a:xfrm>
            <a:prstGeom prst="rect">
              <a:avLst/>
            </a:prstGeom>
            <a:noFill/>
            <a:effectLst/>
          </p:spPr>
          <p:txBody>
            <a:bodyPr wrap="square" rtlCol="0">
              <a:spAutoFit/>
            </a:bodyPr>
            <a:lstStyle/>
            <a:p>
              <a:pPr algn="l"/>
              <a:r>
                <a:rPr lang="en-US" altLang="zh-CN" sz="1400" smtClean="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348197"/>
            </a:xfrm>
            <a:prstGeom prst="rect">
              <a:avLst/>
            </a:prstGeom>
            <a:noFill/>
          </p:spPr>
          <p:txBody>
            <a:bodyPr wrap="square" rtlCol="0">
              <a:spAutoFit/>
            </a:bodyPr>
            <a:lstStyle/>
            <a:p>
              <a:pPr algn="l"/>
              <a:r>
                <a:rPr lang="en-US" altLang="zh-CN" sz="1400" smtClean="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348197"/>
            </a:xfrm>
            <a:prstGeom prst="rect">
              <a:avLst/>
            </a:prstGeom>
            <a:noFill/>
          </p:spPr>
          <p:txBody>
            <a:bodyPr wrap="square" rtlCol="0">
              <a:spAutoFit/>
            </a:bodyPr>
            <a:lstStyle/>
            <a:p>
              <a:pPr algn="l"/>
              <a:r>
                <a:rPr lang="en-US" altLang="zh-CN" sz="1400" smtClean="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01969" y="3302393"/>
              <a:ext cx="500066" cy="348197"/>
            </a:xfrm>
            <a:prstGeom prst="rect">
              <a:avLst/>
            </a:prstGeom>
            <a:noFill/>
          </p:spPr>
          <p:txBody>
            <a:bodyPr wrap="square" rtlCol="0">
              <a:spAutoFit/>
            </a:bodyPr>
            <a:lstStyle/>
            <a:p>
              <a:pPr algn="l"/>
              <a:r>
                <a:rPr lang="en-US" altLang="zh-CN" sz="1400" smtClean="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l"/>
            <a:endParaRPr lang="zh-CN" altLang="en-US"/>
          </a:p>
        </p:txBody>
      </p:sp>
      <p:grpSp>
        <p:nvGrpSpPr>
          <p:cNvPr id="29" name="组合 71"/>
          <p:cNvGrpSpPr/>
          <p:nvPr/>
        </p:nvGrpSpPr>
        <p:grpSpPr>
          <a:xfrm>
            <a:off x="2857488" y="928669"/>
            <a:ext cx="3357587" cy="1586384"/>
            <a:chOff x="2857488" y="928669"/>
            <a:chExt cx="3357587" cy="1586384"/>
          </a:xfrm>
        </p:grpSpPr>
        <p:sp>
          <p:nvSpPr>
            <p:cNvPr id="31" name="TextBox 30"/>
            <p:cNvSpPr txBox="1"/>
            <p:nvPr/>
          </p:nvSpPr>
          <p:spPr>
            <a:xfrm>
              <a:off x="2857488" y="1669309"/>
              <a:ext cx="107157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rPr>
                <a:t>0+10&lt;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pPr algn="l">
                <a:lnSpc>
                  <a:spcPts val="2000"/>
                </a:lnSpc>
                <a:spcBef>
                  <a:spcPts val="0"/>
                </a:spcBef>
              </a:pPr>
              <a:r>
                <a:rPr lang="en-US" altLang="zh-CN" sz="1600" smtClean="0">
                  <a:solidFill>
                    <a:srgbClr val="FF0000"/>
                  </a:solidFill>
                </a:rPr>
                <a:t>prev[2]=0</a:t>
              </a:r>
              <a:endParaRPr lang="zh-CN" altLang="zh-CN" sz="1600" smtClean="0">
                <a:solidFill>
                  <a:srgbClr val="FF0000"/>
                </a:solidFill>
              </a:endParaRPr>
            </a:p>
            <a:p>
              <a:pPr algn="l">
                <a:lnSpc>
                  <a:spcPts val="2000"/>
                </a:lnSpc>
                <a:spcBef>
                  <a:spcPts val="0"/>
                </a:spcBef>
              </a:pPr>
              <a:r>
                <a:rPr lang="en-US" altLang="zh-CN" sz="1600" smtClean="0">
                  <a:solidFill>
                    <a:srgbClr val="FF0000"/>
                  </a:solidFill>
                </a:rPr>
                <a:t>dist[2]=10</a:t>
              </a:r>
              <a:endParaRPr lang="zh-CN" altLang="zh-CN" sz="1600" smtClean="0">
                <a:solidFill>
                  <a:srgbClr val="FF0000"/>
                </a:solidFill>
              </a:endParaRPr>
            </a:p>
          </p:txBody>
        </p:sp>
        <p:sp>
          <p:nvSpPr>
            <p:cNvPr id="5" name="圆角矩形 4"/>
            <p:cNvSpPr/>
            <p:nvPr/>
          </p:nvSpPr>
          <p:spPr>
            <a:xfrm>
              <a:off x="3929058" y="1812185"/>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0" smtClean="0">
                  <a:solidFill>
                    <a:srgbClr val="C00000"/>
                  </a:solidFill>
                  <a:latin typeface="Consolas" pitchFamily="49" charset="0"/>
                  <a:cs typeface="Consolas" pitchFamily="49" charset="0"/>
                </a:rPr>
                <a:t>2</a:t>
              </a:r>
              <a:r>
                <a:rPr lang="en-US" altLang="zh-CN" sz="1800" b="0" smtClean="0">
                  <a:solidFill>
                    <a:srgbClr val="0000FF"/>
                  </a:solidFill>
                  <a:latin typeface="Consolas" pitchFamily="49" charset="0"/>
                  <a:cs typeface="Consolas" pitchFamily="49" charset="0"/>
                </a:rPr>
                <a:t>,10</a:t>
              </a:r>
              <a:endParaRPr lang="zh-CN" altLang="en-US" sz="1800" b="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643438" y="1071546"/>
              <a:ext cx="642942" cy="313932"/>
            </a:xfrm>
            <a:prstGeom prst="rect">
              <a:avLst/>
            </a:prstGeom>
            <a:noFill/>
          </p:spPr>
          <p:txBody>
            <a:bodyPr wrap="square" rtlCol="0">
              <a:spAutoFit/>
            </a:bodyPr>
            <a:lstStyle/>
            <a:p>
              <a:pPr algn="l"/>
              <a:r>
                <a:rPr lang="en-US" altLang="zh-CN" sz="1800" smtClean="0">
                  <a:solidFill>
                    <a:srgbClr val="006600"/>
                  </a:solidFill>
                </a:rPr>
                <a:t>0→2</a:t>
              </a:r>
              <a:endParaRPr lang="zh-CN" altLang="en-US" sz="1800">
                <a:solidFill>
                  <a:srgbClr val="006600"/>
                </a:solidFill>
              </a:endParaRPr>
            </a:p>
          </p:txBody>
        </p:sp>
      </p:grpSp>
      <p:grpSp>
        <p:nvGrpSpPr>
          <p:cNvPr id="36" name="组合 72"/>
          <p:cNvGrpSpPr/>
          <p:nvPr/>
        </p:nvGrpSpPr>
        <p:grpSpPr>
          <a:xfrm>
            <a:off x="4857752" y="929463"/>
            <a:ext cx="2000264" cy="1559331"/>
            <a:chOff x="4857752" y="929463"/>
            <a:chExt cx="2000264" cy="1559331"/>
          </a:xfrm>
        </p:grpSpPr>
        <p:sp>
          <p:nvSpPr>
            <p:cNvPr id="32" name="圆角矩形 31"/>
            <p:cNvSpPr/>
            <p:nvPr/>
          </p:nvSpPr>
          <p:spPr>
            <a:xfrm>
              <a:off x="5857884" y="1812185"/>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0" smtClean="0">
                  <a:solidFill>
                    <a:srgbClr val="C00000"/>
                  </a:solidFill>
                  <a:latin typeface="Consolas" pitchFamily="49" charset="0"/>
                  <a:cs typeface="Consolas" pitchFamily="49" charset="0"/>
                </a:rPr>
                <a:t>4</a:t>
              </a:r>
              <a:r>
                <a:rPr lang="en-US" altLang="zh-CN" sz="1800" b="0" smtClean="0">
                  <a:solidFill>
                    <a:srgbClr val="0000FF"/>
                  </a:solidFill>
                  <a:latin typeface="Consolas" pitchFamily="49" charset="0"/>
                  <a:cs typeface="Consolas" pitchFamily="49" charset="0"/>
                </a:rPr>
                <a:t>,30</a:t>
              </a:r>
              <a:endParaRPr lang="zh-CN" altLang="en-US" sz="1800" b="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rPr>
                <a:t>0+30&lt;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pPr algn="l">
                <a:lnSpc>
                  <a:spcPts val="2000"/>
                </a:lnSpc>
                <a:spcBef>
                  <a:spcPts val="0"/>
                </a:spcBef>
              </a:pPr>
              <a:r>
                <a:rPr lang="en-US" altLang="zh-CN" sz="1600" smtClean="0">
                  <a:solidFill>
                    <a:srgbClr val="FF0000"/>
                  </a:solidFill>
                </a:rPr>
                <a:t>prev[4]=0</a:t>
              </a:r>
              <a:endParaRPr lang="zh-CN" altLang="zh-CN" sz="1600" smtClean="0">
                <a:solidFill>
                  <a:srgbClr val="FF0000"/>
                </a:solidFill>
              </a:endParaRPr>
            </a:p>
            <a:p>
              <a:pPr algn="l">
                <a:lnSpc>
                  <a:spcPts val="2000"/>
                </a:lnSpc>
                <a:spcBef>
                  <a:spcPts val="0"/>
                </a:spcBef>
              </a:pPr>
              <a:r>
                <a:rPr lang="en-US" altLang="zh-CN" sz="1600" smtClean="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13932"/>
            </a:xfrm>
            <a:prstGeom prst="rect">
              <a:avLst/>
            </a:prstGeom>
            <a:noFill/>
          </p:spPr>
          <p:txBody>
            <a:bodyPr wrap="square" rtlCol="0">
              <a:spAutoFit/>
            </a:bodyPr>
            <a:lstStyle/>
            <a:p>
              <a:pPr algn="l"/>
              <a:r>
                <a:rPr lang="en-US" altLang="zh-CN" sz="1800" smtClean="0">
                  <a:solidFill>
                    <a:srgbClr val="006600"/>
                  </a:solidFill>
                </a:rPr>
                <a:t>0→4</a:t>
              </a:r>
              <a:endParaRPr lang="zh-CN" altLang="en-US" sz="1800">
                <a:solidFill>
                  <a:srgbClr val="006600"/>
                </a:solidFill>
              </a:endParaRPr>
            </a:p>
          </p:txBody>
        </p:sp>
      </p:grpSp>
      <p:grpSp>
        <p:nvGrpSpPr>
          <p:cNvPr id="38" name="组合 73"/>
          <p:cNvGrpSpPr/>
          <p:nvPr/>
        </p:nvGrpSpPr>
        <p:grpSpPr>
          <a:xfrm>
            <a:off x="6215075" y="928669"/>
            <a:ext cx="2643205" cy="1501213"/>
            <a:chOff x="6215075" y="928669"/>
            <a:chExt cx="2643205" cy="1501213"/>
          </a:xfrm>
        </p:grpSpPr>
        <p:sp>
          <p:nvSpPr>
            <p:cNvPr id="34" name="圆角矩形 33"/>
            <p:cNvSpPr/>
            <p:nvPr/>
          </p:nvSpPr>
          <p:spPr>
            <a:xfrm>
              <a:off x="8143900" y="1812185"/>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0" smtClean="0">
                  <a:solidFill>
                    <a:srgbClr val="C00000"/>
                  </a:solidFill>
                  <a:latin typeface="Consolas" pitchFamily="49" charset="0"/>
                  <a:cs typeface="Consolas" pitchFamily="49" charset="0"/>
                </a:rPr>
                <a:t>5</a:t>
              </a:r>
              <a:r>
                <a:rPr lang="en-US" altLang="zh-CN" sz="1800" b="0" smtClean="0">
                  <a:solidFill>
                    <a:srgbClr val="0000FF"/>
                  </a:solidFill>
                  <a:latin typeface="Consolas" pitchFamily="49" charset="0"/>
                  <a:cs typeface="Consolas" pitchFamily="49" charset="0"/>
                </a:rPr>
                <a:t>,100</a:t>
              </a:r>
              <a:endParaRPr lang="zh-CN" altLang="en-US" sz="1800" b="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rPr>
                <a:t>0+100&lt;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pPr algn="l">
                <a:lnSpc>
                  <a:spcPts val="2000"/>
                </a:lnSpc>
                <a:spcBef>
                  <a:spcPts val="0"/>
                </a:spcBef>
              </a:pPr>
              <a:r>
                <a:rPr lang="en-US" altLang="zh-CN" sz="1600" smtClean="0">
                  <a:solidFill>
                    <a:srgbClr val="FF0000"/>
                  </a:solidFill>
                </a:rPr>
                <a:t>prev[5]=0</a:t>
              </a:r>
              <a:endParaRPr lang="zh-CN" altLang="zh-CN" sz="1600" smtClean="0">
                <a:solidFill>
                  <a:srgbClr val="FF0000"/>
                </a:solidFill>
              </a:endParaRPr>
            </a:p>
            <a:p>
              <a:pPr algn="l">
                <a:lnSpc>
                  <a:spcPts val="2000"/>
                </a:lnSpc>
                <a:spcBef>
                  <a:spcPts val="0"/>
                </a:spcBef>
              </a:pPr>
              <a:r>
                <a:rPr lang="en-US" altLang="zh-CN" sz="1600" smtClean="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13932"/>
            </a:xfrm>
            <a:prstGeom prst="rect">
              <a:avLst/>
            </a:prstGeom>
            <a:noFill/>
          </p:spPr>
          <p:txBody>
            <a:bodyPr wrap="square" rtlCol="0">
              <a:spAutoFit/>
            </a:bodyPr>
            <a:lstStyle/>
            <a:p>
              <a:pPr algn="l"/>
              <a:r>
                <a:rPr lang="en-US" altLang="zh-CN" sz="1800" smtClean="0">
                  <a:solidFill>
                    <a:srgbClr val="006600"/>
                  </a:solidFill>
                </a:rPr>
                <a:t>0→5</a:t>
              </a:r>
              <a:endParaRPr lang="zh-CN" altLang="en-US" sz="1800">
                <a:solidFill>
                  <a:srgbClr val="006600"/>
                </a:solidFill>
              </a:endParaRPr>
            </a:p>
          </p:txBody>
        </p:sp>
      </p:grpSp>
      <p:grpSp>
        <p:nvGrpSpPr>
          <p:cNvPr id="40" name="组合 74"/>
          <p:cNvGrpSpPr/>
          <p:nvPr/>
        </p:nvGrpSpPr>
        <p:grpSpPr>
          <a:xfrm>
            <a:off x="2214546" y="2240813"/>
            <a:ext cx="2357454" cy="1560124"/>
            <a:chOff x="2214546" y="2240813"/>
            <a:chExt cx="2357454" cy="1560124"/>
          </a:xfrm>
        </p:grpSpPr>
        <p:sp>
          <p:nvSpPr>
            <p:cNvPr id="45" name="圆角矩形 44"/>
            <p:cNvSpPr/>
            <p:nvPr/>
          </p:nvSpPr>
          <p:spPr>
            <a:xfrm>
              <a:off x="3286116" y="3098069"/>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0" smtClean="0">
                  <a:solidFill>
                    <a:srgbClr val="C00000"/>
                  </a:solidFill>
                  <a:latin typeface="Consolas" pitchFamily="49" charset="0"/>
                  <a:cs typeface="Consolas" pitchFamily="49" charset="0"/>
                </a:rPr>
                <a:t>3</a:t>
              </a:r>
              <a:r>
                <a:rPr lang="en-US" altLang="zh-CN" sz="1800" b="0" smtClean="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rPr>
                <a:t>10+50&lt;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pPr algn="l">
                <a:lnSpc>
                  <a:spcPts val="2000"/>
                </a:lnSpc>
                <a:spcBef>
                  <a:spcPts val="0"/>
                </a:spcBef>
              </a:pPr>
              <a:r>
                <a:rPr lang="en-US" altLang="zh-CN" sz="1600" smtClean="0">
                  <a:solidFill>
                    <a:srgbClr val="FF0000"/>
                  </a:solidFill>
                </a:rPr>
                <a:t>prev[3]=2</a:t>
              </a:r>
              <a:endParaRPr lang="zh-CN" altLang="zh-CN" sz="1600" smtClean="0">
                <a:solidFill>
                  <a:srgbClr val="FF0000"/>
                </a:solidFill>
              </a:endParaRPr>
            </a:p>
            <a:p>
              <a:pPr algn="l">
                <a:lnSpc>
                  <a:spcPts val="2000"/>
                </a:lnSpc>
                <a:spcBef>
                  <a:spcPts val="0"/>
                </a:spcBef>
              </a:pPr>
              <a:r>
                <a:rPr lang="en-US" altLang="zh-CN" sz="1600" smtClean="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13932"/>
            </a:xfrm>
            <a:prstGeom prst="rect">
              <a:avLst/>
            </a:prstGeom>
            <a:noFill/>
          </p:spPr>
          <p:txBody>
            <a:bodyPr wrap="square" rtlCol="0">
              <a:spAutoFit/>
            </a:bodyPr>
            <a:lstStyle/>
            <a:p>
              <a:pPr algn="l"/>
              <a:r>
                <a:rPr lang="en-US" altLang="zh-CN" sz="1800" smtClean="0">
                  <a:solidFill>
                    <a:srgbClr val="006600"/>
                  </a:solidFill>
                </a:rPr>
                <a:t>2→3</a:t>
              </a:r>
              <a:endParaRPr lang="zh-CN" altLang="en-US" sz="1800">
                <a:solidFill>
                  <a:srgbClr val="006600"/>
                </a:solidFill>
              </a:endParaRPr>
            </a:p>
          </p:txBody>
        </p:sp>
      </p:grpSp>
      <p:grpSp>
        <p:nvGrpSpPr>
          <p:cNvPr id="47" name="组合 75"/>
          <p:cNvGrpSpPr/>
          <p:nvPr/>
        </p:nvGrpSpPr>
        <p:grpSpPr>
          <a:xfrm>
            <a:off x="4357686" y="2240812"/>
            <a:ext cx="1857389" cy="1617607"/>
            <a:chOff x="4357686" y="2240812"/>
            <a:chExt cx="1857389" cy="1617607"/>
          </a:xfrm>
        </p:grpSpPr>
        <p:sp>
          <p:nvSpPr>
            <p:cNvPr id="51" name="圆角矩形 50"/>
            <p:cNvSpPr/>
            <p:nvPr/>
          </p:nvSpPr>
          <p:spPr>
            <a:xfrm>
              <a:off x="5429256" y="3071810"/>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0" smtClean="0">
                  <a:solidFill>
                    <a:srgbClr val="C00000"/>
                  </a:solidFill>
                  <a:latin typeface="Consolas" pitchFamily="49" charset="0"/>
                  <a:cs typeface="Consolas" pitchFamily="49" charset="0"/>
                </a:rPr>
                <a:t>3</a:t>
              </a:r>
              <a:r>
                <a:rPr lang="en-US" altLang="zh-CN" sz="1800" b="0" smtClean="0">
                  <a:solidFill>
                    <a:srgbClr val="0000FF"/>
                  </a:solidFill>
                  <a:latin typeface="Consolas" pitchFamily="49" charset="0"/>
                  <a:cs typeface="Consolas" pitchFamily="49" charset="0"/>
                </a:rPr>
                <a:t>,50</a:t>
              </a:r>
              <a:endParaRPr lang="zh-CN" altLang="en-US" sz="1800" b="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929485"/>
            </a:xfrm>
            <a:prstGeom prst="rect">
              <a:avLst/>
            </a:prstGeom>
            <a:noFill/>
          </p:spPr>
          <p:txBody>
            <a:bodyPr wrap="square" rtlCol="0">
              <a:spAutoFit/>
            </a:bodyPr>
            <a:lstStyle/>
            <a:p>
              <a:pPr algn="l"/>
              <a:r>
                <a:rPr lang="en-US" altLang="zh-CN" sz="1600" smtClean="0">
                  <a:solidFill>
                    <a:srgbClr val="0000FF"/>
                  </a:solidFill>
                </a:rPr>
                <a:t>30+20&lt;60:</a:t>
              </a:r>
              <a:endParaRPr lang="zh-CN" altLang="zh-CN" sz="1600" smtClean="0">
                <a:solidFill>
                  <a:srgbClr val="0000FF"/>
                </a:solidFill>
              </a:endParaRPr>
            </a:p>
            <a:p>
              <a:pPr algn="l"/>
              <a:r>
                <a:rPr lang="en-US" altLang="zh-CN" sz="1600" smtClean="0">
                  <a:solidFill>
                    <a:srgbClr val="FF0000"/>
                  </a:solidFill>
                </a:rPr>
                <a:t>prev[3]=4</a:t>
              </a:r>
              <a:endParaRPr lang="zh-CN" altLang="zh-CN" sz="1600" smtClean="0">
                <a:solidFill>
                  <a:srgbClr val="FF0000"/>
                </a:solidFill>
              </a:endParaRPr>
            </a:p>
            <a:p>
              <a:pPr algn="l"/>
              <a:r>
                <a:rPr lang="en-US" altLang="zh-CN" sz="1600" smtClean="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13932"/>
            </a:xfrm>
            <a:prstGeom prst="rect">
              <a:avLst/>
            </a:prstGeom>
            <a:noFill/>
          </p:spPr>
          <p:txBody>
            <a:bodyPr wrap="square" rtlCol="0">
              <a:spAutoFit/>
            </a:bodyPr>
            <a:lstStyle/>
            <a:p>
              <a:pPr algn="l"/>
              <a:r>
                <a:rPr lang="en-US" altLang="zh-CN" sz="1800" smtClean="0">
                  <a:solidFill>
                    <a:srgbClr val="006600"/>
                  </a:solidFill>
                </a:rPr>
                <a:t>4→3</a:t>
              </a:r>
              <a:endParaRPr lang="zh-CN" altLang="en-US" sz="1800">
                <a:solidFill>
                  <a:srgbClr val="006600"/>
                </a:solidFill>
              </a:endParaRPr>
            </a:p>
          </p:txBody>
        </p:sp>
      </p:grpSp>
      <p:grpSp>
        <p:nvGrpSpPr>
          <p:cNvPr id="49" name="组合 76"/>
          <p:cNvGrpSpPr/>
          <p:nvPr/>
        </p:nvGrpSpPr>
        <p:grpSpPr>
          <a:xfrm>
            <a:off x="6215074" y="2240812"/>
            <a:ext cx="2152666" cy="1495766"/>
            <a:chOff x="6215074" y="2240812"/>
            <a:chExt cx="2152666" cy="1495766"/>
          </a:xfrm>
        </p:grpSpPr>
        <p:sp>
          <p:nvSpPr>
            <p:cNvPr id="53" name="圆角矩形 52"/>
            <p:cNvSpPr/>
            <p:nvPr/>
          </p:nvSpPr>
          <p:spPr>
            <a:xfrm>
              <a:off x="6362713" y="3071810"/>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0" smtClean="0">
                  <a:solidFill>
                    <a:srgbClr val="C00000"/>
                  </a:solidFill>
                  <a:latin typeface="Consolas" pitchFamily="49" charset="0"/>
                  <a:cs typeface="Consolas" pitchFamily="49" charset="0"/>
                </a:rPr>
                <a:t>5</a:t>
              </a:r>
              <a:r>
                <a:rPr lang="en-US" altLang="zh-CN" sz="1800" b="0" smtClean="0">
                  <a:solidFill>
                    <a:srgbClr val="0000FF"/>
                  </a:solidFill>
                  <a:latin typeface="Consolas" pitchFamily="49" charset="0"/>
                  <a:cs typeface="Consolas" pitchFamily="49" charset="0"/>
                </a:rPr>
                <a:t>,90</a:t>
              </a:r>
              <a:endParaRPr lang="zh-CN" altLang="en-US" sz="1800" b="0">
                <a:solidFill>
                  <a:srgbClr val="0000FF"/>
                </a:solidFill>
                <a:latin typeface="Consolas" pitchFamily="49" charset="0"/>
                <a:cs typeface="Consolas" pitchFamily="49" charset="0"/>
              </a:endParaRPr>
            </a:p>
          </p:txBody>
        </p:sp>
        <p:sp>
          <p:nvSpPr>
            <p:cNvPr id="54" name="TextBox 53"/>
            <p:cNvSpPr txBox="1"/>
            <p:nvPr/>
          </p:nvSpPr>
          <p:spPr>
            <a:xfrm>
              <a:off x="7153294" y="2890834"/>
              <a:ext cx="1214446"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rPr>
                <a:t>30+60&lt;100:</a:t>
              </a:r>
              <a:endParaRPr lang="zh-CN" altLang="zh-CN" sz="1600" smtClean="0">
                <a:solidFill>
                  <a:srgbClr val="0000FF"/>
                </a:solidFill>
              </a:endParaRPr>
            </a:p>
            <a:p>
              <a:pPr algn="l">
                <a:lnSpc>
                  <a:spcPts val="2000"/>
                </a:lnSpc>
                <a:spcBef>
                  <a:spcPts val="0"/>
                </a:spcBef>
              </a:pPr>
              <a:r>
                <a:rPr lang="en-US" altLang="zh-CN" sz="1600" smtClean="0">
                  <a:solidFill>
                    <a:srgbClr val="FF0000"/>
                  </a:solidFill>
                </a:rPr>
                <a:t>prev[5]=4</a:t>
              </a:r>
              <a:endParaRPr lang="zh-CN" altLang="zh-CN" sz="1600" smtClean="0">
                <a:solidFill>
                  <a:srgbClr val="FF0000"/>
                </a:solidFill>
              </a:endParaRPr>
            </a:p>
            <a:p>
              <a:pPr algn="l">
                <a:lnSpc>
                  <a:spcPts val="2000"/>
                </a:lnSpc>
                <a:spcBef>
                  <a:spcPts val="0"/>
                </a:spcBef>
              </a:pPr>
              <a:r>
                <a:rPr lang="en-US" altLang="zh-CN" sz="1600" smtClean="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51990" y="2403896"/>
              <a:ext cx="830997" cy="504829"/>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13932"/>
            </a:xfrm>
            <a:prstGeom prst="rect">
              <a:avLst/>
            </a:prstGeom>
            <a:noFill/>
          </p:spPr>
          <p:txBody>
            <a:bodyPr wrap="square" rtlCol="0">
              <a:spAutoFit/>
            </a:bodyPr>
            <a:lstStyle/>
            <a:p>
              <a:pPr algn="l"/>
              <a:r>
                <a:rPr lang="en-US" altLang="zh-CN" sz="1800" smtClean="0">
                  <a:solidFill>
                    <a:srgbClr val="006600"/>
                  </a:solidFill>
                </a:rPr>
                <a:t>4→5</a:t>
              </a:r>
              <a:endParaRPr lang="zh-CN" altLang="en-US" sz="1800">
                <a:solidFill>
                  <a:srgbClr val="006600"/>
                </a:solidFill>
              </a:endParaRPr>
            </a:p>
          </p:txBody>
        </p:sp>
      </p:grpSp>
      <p:grpSp>
        <p:nvGrpSpPr>
          <p:cNvPr id="55" name="组合 77"/>
          <p:cNvGrpSpPr/>
          <p:nvPr/>
        </p:nvGrpSpPr>
        <p:grpSpPr>
          <a:xfrm>
            <a:off x="2205021" y="3527491"/>
            <a:ext cx="1795475" cy="1754594"/>
            <a:chOff x="2205021" y="3527491"/>
            <a:chExt cx="1795475" cy="1754594"/>
          </a:xfrm>
        </p:grpSpPr>
        <p:sp>
          <p:nvSpPr>
            <p:cNvPr id="62" name="圆角矩形 61"/>
            <p:cNvSpPr/>
            <p:nvPr/>
          </p:nvSpPr>
          <p:spPr>
            <a:xfrm>
              <a:off x="3286116" y="4598267"/>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0" smtClean="0">
                  <a:solidFill>
                    <a:srgbClr val="C00000"/>
                  </a:solidFill>
                  <a:latin typeface="Consolas" pitchFamily="49" charset="0"/>
                  <a:cs typeface="Consolas" pitchFamily="49" charset="0"/>
                </a:rPr>
                <a:t>5</a:t>
              </a:r>
              <a:r>
                <a:rPr lang="en-US" altLang="zh-CN" sz="1800" b="0" smtClean="0">
                  <a:solidFill>
                    <a:srgbClr val="0000FF"/>
                  </a:solidFill>
                  <a:latin typeface="Consolas" pitchFamily="49" charset="0"/>
                  <a:cs typeface="Consolas" pitchFamily="49" charset="0"/>
                </a:rPr>
                <a:t>,70</a:t>
              </a:r>
              <a:endParaRPr lang="zh-CN" altLang="en-US" sz="1800" b="0">
                <a:solidFill>
                  <a:srgbClr val="0000FF"/>
                </a:solidFill>
                <a:latin typeface="Consolas" pitchFamily="49" charset="0"/>
                <a:cs typeface="Consolas" pitchFamily="49" charset="0"/>
              </a:endParaRPr>
            </a:p>
          </p:txBody>
        </p:sp>
        <p:sp>
          <p:nvSpPr>
            <p:cNvPr id="63" name="TextBox 62"/>
            <p:cNvSpPr txBox="1"/>
            <p:nvPr/>
          </p:nvSpPr>
          <p:spPr>
            <a:xfrm>
              <a:off x="2205021" y="4436341"/>
              <a:ext cx="107157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rPr>
                <a:t>60+10&lt;90:</a:t>
              </a:r>
              <a:endParaRPr lang="zh-CN" altLang="zh-CN" sz="1600" smtClean="0">
                <a:solidFill>
                  <a:srgbClr val="0000FF"/>
                </a:solidFill>
              </a:endParaRPr>
            </a:p>
            <a:p>
              <a:pPr algn="l">
                <a:lnSpc>
                  <a:spcPts val="2000"/>
                </a:lnSpc>
                <a:spcBef>
                  <a:spcPts val="0"/>
                </a:spcBef>
              </a:pPr>
              <a:r>
                <a:rPr lang="en-US" altLang="zh-CN" sz="1600" smtClean="0">
                  <a:solidFill>
                    <a:srgbClr val="FF0000"/>
                  </a:solidFill>
                </a:rPr>
                <a:t>prev[5]=3</a:t>
              </a:r>
              <a:endParaRPr lang="zh-CN" altLang="zh-CN" sz="1600" smtClean="0">
                <a:solidFill>
                  <a:srgbClr val="FF0000"/>
                </a:solidFill>
              </a:endParaRPr>
            </a:p>
            <a:p>
              <a:pPr algn="l">
                <a:lnSpc>
                  <a:spcPts val="2000"/>
                </a:lnSpc>
                <a:spcBef>
                  <a:spcPts val="0"/>
                </a:spcBef>
              </a:pPr>
              <a:r>
                <a:rPr lang="en-US" altLang="zh-CN" sz="1600" smtClean="0">
                  <a:solidFill>
                    <a:srgbClr val="FF0000"/>
                  </a:solidFill>
                </a:rPr>
                <a:t>dist[5]=70</a:t>
              </a:r>
              <a:endParaRPr lang="zh-CN" altLang="zh-CN" sz="1600">
                <a:solidFill>
                  <a:srgbClr val="FF0000"/>
                </a:solidFill>
              </a:endParaRPr>
            </a:p>
          </p:txBody>
        </p:sp>
        <p:cxnSp>
          <p:nvCxnSpPr>
            <p:cNvPr id="65" name="直接箭头连接符 64"/>
            <p:cNvCxnSpPr>
              <a:stCxn id="45" idx="2"/>
              <a:endCxn id="62" idx="0"/>
            </p:cNvCxnSpPr>
            <p:nvPr/>
          </p:nvCxnSpPr>
          <p:spPr>
            <a:xfrm rot="5400000">
              <a:off x="3107521" y="4062482"/>
              <a:ext cx="1071570"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928926" y="3845486"/>
              <a:ext cx="642942" cy="313932"/>
            </a:xfrm>
            <a:prstGeom prst="rect">
              <a:avLst/>
            </a:prstGeom>
            <a:noFill/>
          </p:spPr>
          <p:txBody>
            <a:bodyPr wrap="square" rtlCol="0">
              <a:spAutoFit/>
            </a:bodyPr>
            <a:lstStyle/>
            <a:p>
              <a:pPr algn="l"/>
              <a:r>
                <a:rPr lang="en-US" altLang="zh-CN" sz="1800" smtClean="0">
                  <a:solidFill>
                    <a:srgbClr val="006600"/>
                  </a:solidFill>
                </a:rPr>
                <a:t>3→5</a:t>
              </a:r>
              <a:endParaRPr lang="zh-CN" altLang="en-US" sz="1800">
                <a:solidFill>
                  <a:srgbClr val="006600"/>
                </a:solidFill>
              </a:endParaRPr>
            </a:p>
          </p:txBody>
        </p:sp>
      </p:grpSp>
      <p:grpSp>
        <p:nvGrpSpPr>
          <p:cNvPr id="57" name="组合 78"/>
          <p:cNvGrpSpPr/>
          <p:nvPr/>
        </p:nvGrpSpPr>
        <p:grpSpPr>
          <a:xfrm>
            <a:off x="4370212" y="3512964"/>
            <a:ext cx="2144902" cy="1773644"/>
            <a:chOff x="4370212" y="3512964"/>
            <a:chExt cx="2144902" cy="1773644"/>
          </a:xfrm>
        </p:grpSpPr>
        <p:sp>
          <p:nvSpPr>
            <p:cNvPr id="67" name="圆角矩形 66"/>
            <p:cNvSpPr/>
            <p:nvPr/>
          </p:nvSpPr>
          <p:spPr>
            <a:xfrm>
              <a:off x="5441782" y="4583740"/>
              <a:ext cx="714380" cy="428628"/>
            </a:xfrm>
            <a:prstGeom prst="round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0" smtClean="0">
                  <a:solidFill>
                    <a:srgbClr val="C00000"/>
                  </a:solidFill>
                  <a:latin typeface="Consolas" pitchFamily="49" charset="0"/>
                  <a:cs typeface="Consolas" pitchFamily="49" charset="0"/>
                </a:rPr>
                <a:t>5</a:t>
              </a:r>
              <a:r>
                <a:rPr lang="en-US" altLang="zh-CN" sz="1800" b="0" smtClean="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45744"/>
            </a:xfrm>
            <a:prstGeom prst="rect">
              <a:avLst/>
            </a:prstGeom>
            <a:noFill/>
          </p:spPr>
          <p:txBody>
            <a:bodyPr wrap="square" rtlCol="0">
              <a:spAutoFit/>
            </a:bodyPr>
            <a:lstStyle/>
            <a:p>
              <a:pPr algn="l">
                <a:lnSpc>
                  <a:spcPts val="2000"/>
                </a:lnSpc>
                <a:spcBef>
                  <a:spcPts val="0"/>
                </a:spcBef>
              </a:pPr>
              <a:r>
                <a:rPr lang="en-US" altLang="zh-CN" sz="1600" smtClean="0">
                  <a:solidFill>
                    <a:srgbClr val="0000FF"/>
                  </a:solidFill>
                </a:rPr>
                <a:t>50+10&lt;70</a:t>
              </a:r>
              <a:endParaRPr lang="zh-CN" altLang="zh-CN" sz="1600" smtClean="0">
                <a:solidFill>
                  <a:srgbClr val="0000FF"/>
                </a:solidFill>
              </a:endParaRPr>
            </a:p>
            <a:p>
              <a:pPr algn="l">
                <a:lnSpc>
                  <a:spcPts val="2000"/>
                </a:lnSpc>
                <a:spcBef>
                  <a:spcPts val="0"/>
                </a:spcBef>
              </a:pPr>
              <a:r>
                <a:rPr lang="en-US" altLang="zh-CN" sz="1600" smtClean="0">
                  <a:solidFill>
                    <a:srgbClr val="FF0000"/>
                  </a:solidFill>
                </a:rPr>
                <a:t>prev[5]=3</a:t>
              </a:r>
              <a:endParaRPr lang="zh-CN" altLang="zh-CN" sz="1600" smtClean="0">
                <a:solidFill>
                  <a:srgbClr val="FF0000"/>
                </a:solidFill>
              </a:endParaRPr>
            </a:p>
            <a:p>
              <a:pPr algn="l">
                <a:lnSpc>
                  <a:spcPts val="2000"/>
                </a:lnSpc>
                <a:spcBef>
                  <a:spcPts val="0"/>
                </a:spcBef>
              </a:pPr>
              <a:r>
                <a:rPr lang="en-US" altLang="zh-CN" sz="1600" smtClean="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w="19050">
              <a:tailEnd type="arrow"/>
            </a:ln>
            <a:effectLst/>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872172" y="3916924"/>
              <a:ext cx="642942" cy="313932"/>
            </a:xfrm>
            <a:prstGeom prst="rect">
              <a:avLst/>
            </a:prstGeom>
            <a:noFill/>
          </p:spPr>
          <p:txBody>
            <a:bodyPr wrap="square" rtlCol="0">
              <a:spAutoFit/>
            </a:bodyPr>
            <a:lstStyle/>
            <a:p>
              <a:pPr algn="l"/>
              <a:r>
                <a:rPr lang="en-US" altLang="zh-CN" sz="1800" smtClean="0">
                  <a:solidFill>
                    <a:srgbClr val="006600"/>
                  </a:solidFill>
                </a:rPr>
                <a:t>3→5</a:t>
              </a:r>
              <a:endParaRPr lang="zh-CN" altLang="en-US" sz="1800">
                <a:solidFill>
                  <a:srgbClr val="006600"/>
                </a:solidFill>
              </a:endParaRPr>
            </a:p>
          </p:txBody>
        </p:sp>
      </p:grpSp>
      <p:grpSp>
        <p:nvGrpSpPr>
          <p:cNvPr id="61" name="组合 83"/>
          <p:cNvGrpSpPr/>
          <p:nvPr/>
        </p:nvGrpSpPr>
        <p:grpSpPr>
          <a:xfrm>
            <a:off x="1071538" y="4071942"/>
            <a:ext cx="5786478" cy="2434540"/>
            <a:chOff x="1071538" y="4071942"/>
            <a:chExt cx="5786478" cy="2434540"/>
          </a:xfrm>
        </p:grpSpPr>
        <p:sp>
          <p:nvSpPr>
            <p:cNvPr id="80" name="TextBox 79"/>
            <p:cNvSpPr txBox="1"/>
            <p:nvPr/>
          </p:nvSpPr>
          <p:spPr>
            <a:xfrm>
              <a:off x="1285852" y="5429264"/>
              <a:ext cx="5572164" cy="1077218"/>
            </a:xfrm>
            <a:prstGeom prst="rect">
              <a:avLst/>
            </a:prstGeom>
            <a:solidFill>
              <a:schemeClr val="accent6">
                <a:lumMod val="20000"/>
                <a:lumOff val="80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dist[1]=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 prev[1]=*	dist[2]=10</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prev[2]=0</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ct val="1000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dist[3]=50</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prev[3]=4	dist[4]=30</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prev[4]=0</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ct val="1000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dist[5]=60</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prev[5]=3</a:t>
              </a:r>
              <a:endParaRPr lang="zh-CN" altLang="en-US" sz="1800">
                <a:solidFill>
                  <a:srgbClr val="0000FF"/>
                </a:solidFill>
                <a:latin typeface="Times New Roman" pitchFamily="18" charset="0"/>
                <a:ea typeface="仿宋" pitchFamily="49" charset="-122"/>
                <a:cs typeface="Times New Roman" pitchFamily="18" charset="0"/>
              </a:endParaRPr>
            </a:p>
          </p:txBody>
        </p:sp>
        <p:sp>
          <p:nvSpPr>
            <p:cNvPr id="81" name="左弧形箭头 80"/>
            <p:cNvSpPr/>
            <p:nvPr/>
          </p:nvSpPr>
          <p:spPr>
            <a:xfrm>
              <a:off x="1071538" y="4071942"/>
              <a:ext cx="428628" cy="1285884"/>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a:solidFill>
                  <a:schemeClr val="tx1"/>
                </a:solidFill>
              </a:endParaRPr>
            </a:p>
          </p:txBody>
        </p:sp>
      </p:grpSp>
      <p:grpSp>
        <p:nvGrpSpPr>
          <p:cNvPr id="64" name="组合 84"/>
          <p:cNvGrpSpPr/>
          <p:nvPr/>
        </p:nvGrpSpPr>
        <p:grpSpPr>
          <a:xfrm>
            <a:off x="7000892" y="5572140"/>
            <a:ext cx="1928826" cy="584775"/>
            <a:chOff x="7000892" y="5572140"/>
            <a:chExt cx="1928826" cy="584775"/>
          </a:xfrm>
        </p:grpSpPr>
        <p:sp>
          <p:nvSpPr>
            <p:cNvPr id="82" name="TextBox 81"/>
            <p:cNvSpPr txBox="1"/>
            <p:nvPr/>
          </p:nvSpPr>
          <p:spPr>
            <a:xfrm>
              <a:off x="7286644" y="5572140"/>
              <a:ext cx="1643074" cy="584775"/>
            </a:xfrm>
            <a:prstGeom prst="rect">
              <a:avLst/>
            </a:prstGeom>
            <a:noFill/>
          </p:spPr>
          <p:txBody>
            <a:bodyPr wrap="square" rtlCol="0">
              <a:spAutoFit/>
            </a:bodyPr>
            <a:lstStyle/>
            <a:p>
              <a:pPr algn="l"/>
              <a:r>
                <a:rPr lang="zh-CN" altLang="en-US" sz="2000" smtClean="0">
                  <a:solidFill>
                    <a:srgbClr val="0000FF"/>
                  </a:solidFill>
                  <a:ea typeface="仿宋" pitchFamily="49" charset="-122"/>
                  <a:cs typeface="Times New Roman" pitchFamily="18" charset="0"/>
                </a:rPr>
                <a:t>求顶点</a:t>
              </a:r>
              <a:r>
                <a:rPr lang="en-US" altLang="zh-CN" sz="2000" smtClean="0">
                  <a:solidFill>
                    <a:srgbClr val="0000FF"/>
                  </a:solidFill>
                  <a:ea typeface="仿宋" pitchFamily="49" charset="-122"/>
                  <a:cs typeface="Times New Roman" pitchFamily="18" charset="0"/>
                </a:rPr>
                <a:t>0</a:t>
              </a:r>
              <a:r>
                <a:rPr lang="zh-CN" altLang="en-US" sz="2000" smtClean="0">
                  <a:solidFill>
                    <a:srgbClr val="0000FF"/>
                  </a:solidFill>
                  <a:ea typeface="仿宋" pitchFamily="49" charset="-122"/>
                  <a:cs typeface="Times New Roman" pitchFamily="18" charset="0"/>
                </a:rPr>
                <a:t>出发的最短路径</a:t>
              </a:r>
              <a:endParaRPr lang="zh-CN" altLang="en-US" sz="2000">
                <a:solidFill>
                  <a:srgbClr val="0000FF"/>
                </a:solidFill>
                <a:ea typeface="仿宋" pitchFamily="49" charset="-122"/>
                <a:cs typeface="Times New Roman" pitchFamily="18" charset="0"/>
              </a:endParaRPr>
            </a:p>
          </p:txBody>
        </p:sp>
        <p:sp>
          <p:nvSpPr>
            <p:cNvPr id="83" name="右箭头 82"/>
            <p:cNvSpPr/>
            <p:nvPr/>
          </p:nvSpPr>
          <p:spPr>
            <a:xfrm>
              <a:off x="7000892" y="5715016"/>
              <a:ext cx="285752"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a:p>
          </p:txBody>
        </p:sp>
      </p:grpSp>
      <p:sp>
        <p:nvSpPr>
          <p:cNvPr id="77" name="灯片编号占位符 76"/>
          <p:cNvSpPr>
            <a:spLocks noGrp="1"/>
          </p:cNvSpPr>
          <p:nvPr>
            <p:ph type="sldNum" sz="quarter" idx="12"/>
          </p:nvPr>
        </p:nvSpPr>
        <p:spPr/>
        <p:txBody>
          <a:bodyPr/>
          <a:lstStyle/>
          <a:p>
            <a:fld id="{7AF016A1-9F15-429F-9EFD-84004B73C732}" type="slidenum">
              <a:rPr lang="en-US" altLang="zh-CN" smtClean="0"/>
              <a:pPr/>
              <a:t>9</a:t>
            </a:fld>
            <a:r>
              <a:rPr lang="en-US" altLang="zh-CN" smtClean="0"/>
              <a:t>/73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50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楷体"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5794</TotalTime>
  <Words>4722</Words>
  <Application>Microsoft Office PowerPoint</Application>
  <PresentationFormat>全屏显示(4:3)</PresentationFormat>
  <Paragraphs>1210</Paragraphs>
  <Slides>73</Slides>
  <Notes>5</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2354</cp:revision>
  <dcterms:created xsi:type="dcterms:W3CDTF">2004-03-31T23:50:14Z</dcterms:created>
  <dcterms:modified xsi:type="dcterms:W3CDTF">2022-11-08T02:16:56Z</dcterms:modified>
</cp:coreProperties>
</file>