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83"/>
  </p:notesMasterIdLst>
  <p:handoutMasterIdLst>
    <p:handoutMasterId r:id="rId84"/>
  </p:handoutMasterIdLst>
  <p:sldIdLst>
    <p:sldId id="522" r:id="rId2"/>
    <p:sldId id="365" r:id="rId3"/>
    <p:sldId id="366" r:id="rId4"/>
    <p:sldId id="655" r:id="rId5"/>
    <p:sldId id="886" r:id="rId6"/>
    <p:sldId id="615" r:id="rId7"/>
    <p:sldId id="858" r:id="rId8"/>
    <p:sldId id="892" r:id="rId9"/>
    <p:sldId id="864" r:id="rId10"/>
    <p:sldId id="887" r:id="rId11"/>
    <p:sldId id="862" r:id="rId12"/>
    <p:sldId id="906" r:id="rId13"/>
    <p:sldId id="865" r:id="rId14"/>
    <p:sldId id="866" r:id="rId15"/>
    <p:sldId id="661" r:id="rId16"/>
    <p:sldId id="860" r:id="rId17"/>
    <p:sldId id="867" r:id="rId18"/>
    <p:sldId id="888" r:id="rId19"/>
    <p:sldId id="861" r:id="rId20"/>
    <p:sldId id="868" r:id="rId21"/>
    <p:sldId id="744" r:id="rId22"/>
    <p:sldId id="869" r:id="rId23"/>
    <p:sldId id="889" r:id="rId24"/>
    <p:sldId id="870" r:id="rId25"/>
    <p:sldId id="873" r:id="rId26"/>
    <p:sldId id="871" r:id="rId27"/>
    <p:sldId id="872" r:id="rId28"/>
    <p:sldId id="890" r:id="rId29"/>
    <p:sldId id="891" r:id="rId30"/>
    <p:sldId id="875" r:id="rId31"/>
    <p:sldId id="876" r:id="rId32"/>
    <p:sldId id="877" r:id="rId33"/>
    <p:sldId id="878" r:id="rId34"/>
    <p:sldId id="879" r:id="rId35"/>
    <p:sldId id="880" r:id="rId36"/>
    <p:sldId id="663" r:id="rId37"/>
    <p:sldId id="745" r:id="rId38"/>
    <p:sldId id="894" r:id="rId39"/>
    <p:sldId id="893" r:id="rId40"/>
    <p:sldId id="746" r:id="rId41"/>
    <p:sldId id="883" r:id="rId42"/>
    <p:sldId id="884" r:id="rId43"/>
    <p:sldId id="885" r:id="rId44"/>
    <p:sldId id="895" r:id="rId45"/>
    <p:sldId id="897" r:id="rId46"/>
    <p:sldId id="898" r:id="rId47"/>
    <p:sldId id="899" r:id="rId48"/>
    <p:sldId id="907" r:id="rId49"/>
    <p:sldId id="908" r:id="rId50"/>
    <p:sldId id="900" r:id="rId51"/>
    <p:sldId id="901" r:id="rId52"/>
    <p:sldId id="909" r:id="rId53"/>
    <p:sldId id="910" r:id="rId54"/>
    <p:sldId id="911" r:id="rId55"/>
    <p:sldId id="912" r:id="rId56"/>
    <p:sldId id="902" r:id="rId57"/>
    <p:sldId id="903" r:id="rId58"/>
    <p:sldId id="904" r:id="rId59"/>
    <p:sldId id="913" r:id="rId60"/>
    <p:sldId id="938" r:id="rId61"/>
    <p:sldId id="914" r:id="rId62"/>
    <p:sldId id="915" r:id="rId63"/>
    <p:sldId id="905" r:id="rId64"/>
    <p:sldId id="916" r:id="rId65"/>
    <p:sldId id="917" r:id="rId66"/>
    <p:sldId id="918" r:id="rId67"/>
    <p:sldId id="919" r:id="rId68"/>
    <p:sldId id="920" r:id="rId69"/>
    <p:sldId id="921" r:id="rId70"/>
    <p:sldId id="930" r:id="rId71"/>
    <p:sldId id="925" r:id="rId72"/>
    <p:sldId id="923" r:id="rId73"/>
    <p:sldId id="926" r:id="rId74"/>
    <p:sldId id="927" r:id="rId75"/>
    <p:sldId id="939" r:id="rId76"/>
    <p:sldId id="940" r:id="rId77"/>
    <p:sldId id="941" r:id="rId78"/>
    <p:sldId id="942" r:id="rId79"/>
    <p:sldId id="943" r:id="rId80"/>
    <p:sldId id="944" r:id="rId81"/>
    <p:sldId id="945" r:id="rId82"/>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0000FF"/>
    <a:srgbClr val="FF00FF"/>
    <a:srgbClr val="FF3300"/>
    <a:srgbClr val="FF3399"/>
    <a:srgbClr val="339933"/>
    <a:srgbClr val="000000"/>
    <a:srgbClr val="3333FF"/>
    <a:srgbClr val="6600CC"/>
    <a:srgbClr val="0033CC"/>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95" d="100"/>
          <a:sy n="95"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2021/9/12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6553200" y="6447152"/>
            <a:ext cx="2133600" cy="365125"/>
          </a:xfrm>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/81</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14546" y="428604"/>
            <a:ext cx="3786214"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7</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章   贪心法</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5" name="TextBox 4">
            <a:hlinkClick r:id="rId3" action="ppaction://hlinksldjump"/>
          </p:cNvPr>
          <p:cNvSpPr txBox="1"/>
          <p:nvPr/>
        </p:nvSpPr>
        <p:spPr>
          <a:xfrm>
            <a:off x="3543768" y="1977086"/>
            <a:ext cx="36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7.1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贪心法概述</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9" name="TextBox 8">
            <a:hlinkClick r:id="rId4" action="ppaction://hlinksldjump"/>
          </p:cNvPr>
          <p:cNvSpPr txBox="1"/>
          <p:nvPr/>
        </p:nvSpPr>
        <p:spPr>
          <a:xfrm>
            <a:off x="3543768" y="2729867"/>
            <a:ext cx="36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7.2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求解组合问题</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grpSp>
        <p:nvGrpSpPr>
          <p:cNvPr id="16" name="组合 79"/>
          <p:cNvGrpSpPr>
            <a:grpSpLocks/>
          </p:cNvGrpSpPr>
          <p:nvPr/>
        </p:nvGrpSpPr>
        <p:grpSpPr bwMode="auto">
          <a:xfrm>
            <a:off x="1114876" y="2428868"/>
            <a:ext cx="2160000" cy="2177998"/>
            <a:chOff x="6379728" y="2488774"/>
            <a:chExt cx="2513016" cy="2533955"/>
          </a:xfrm>
        </p:grpSpPr>
        <p:sp>
          <p:nvSpPr>
            <p:cNvPr id="17"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1366398" y="3538645"/>
            <a:ext cx="167871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1510414" y="2858635"/>
            <a:ext cx="141222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5" name="TextBox 14">
            <a:hlinkClick r:id="rId4" action="ppaction://hlinksldjump"/>
          </p:cNvPr>
          <p:cNvSpPr txBox="1"/>
          <p:nvPr/>
        </p:nvSpPr>
        <p:spPr>
          <a:xfrm>
            <a:off x="3543768" y="3500438"/>
            <a:ext cx="36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7.3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求解图问题</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2" name="TextBox 11">
            <a:hlinkClick r:id="rId4" action="ppaction://hlinksldjump"/>
          </p:cNvPr>
          <p:cNvSpPr txBox="1"/>
          <p:nvPr/>
        </p:nvSpPr>
        <p:spPr>
          <a:xfrm>
            <a:off x="3543768" y="4311386"/>
            <a:ext cx="36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7.4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求解调度问题</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4" name="TextBox 13">
            <a:hlinkClick r:id="rId4" action="ppaction://hlinksldjump"/>
          </p:cNvPr>
          <p:cNvSpPr txBox="1"/>
          <p:nvPr/>
        </p:nvSpPr>
        <p:spPr>
          <a:xfrm>
            <a:off x="3543768" y="5120358"/>
            <a:ext cx="36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7.5  </a:t>
            </a:r>
            <a:r>
              <a:rPr lang="zh-CN" altLang="zh-CN" sz="2800" smtClean="0">
                <a:solidFill>
                  <a:schemeClr val="bg1">
                    <a:lumMod val="50000"/>
                  </a:schemeClr>
                </a:solidFill>
                <a:ea typeface="楷体" pitchFamily="49" charset="-122"/>
              </a:rPr>
              <a:t>哈夫曼编码</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85720" y="928670"/>
            <a:ext cx="8643998" cy="46338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jump</a:t>
            </a:r>
            <a:r>
              <a:rPr lang="en-US" altLang="zh-CN" sz="1800" smtClean="0">
                <a:solidFill>
                  <a:srgbClr val="0000FF"/>
                </a:solidFill>
                <a:latin typeface="Times New Roman" pitchFamily="18" charset="0"/>
                <a:ea typeface="仿宋" pitchFamily="49" charset="-122"/>
                <a:cs typeface="Times New Roman" pitchFamily="18" charset="0"/>
              </a:rPr>
              <a:t>(vector&lt;int&gt;&amp; nums)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n=nums.size();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end=0;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表示</a:t>
            </a:r>
            <a:r>
              <a:rPr lang="en-US" altLang="zh-CN" sz="1800" smtClean="0">
                <a:solidFill>
                  <a:srgbClr val="00B0F0"/>
                </a:solidFill>
                <a:latin typeface="Times New Roman" pitchFamily="18" charset="0"/>
                <a:ea typeface="仿宋" pitchFamily="49" charset="-122"/>
                <a:cs typeface="Times New Roman" pitchFamily="18" charset="0"/>
              </a:rPr>
              <a:t>[i..end]</a:t>
            </a:r>
            <a:r>
              <a:rPr lang="zh-CN" altLang="zh-CN" sz="1800" smtClean="0">
                <a:solidFill>
                  <a:srgbClr val="00B0F0"/>
                </a:solidFill>
                <a:latin typeface="Times New Roman" pitchFamily="18" charset="0"/>
                <a:ea typeface="仿宋" pitchFamily="49" charset="-122"/>
                <a:cs typeface="Times New Roman" pitchFamily="18" charset="0"/>
              </a:rPr>
              <a:t>区间的未端</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maxp=0; 							</a:t>
            </a:r>
            <a:r>
              <a:rPr lang="en-US" altLang="zh-CN" sz="1800" smtClean="0">
                <a:solidFill>
                  <a:srgbClr val="00B0F0"/>
                </a:solidFill>
                <a:latin typeface="Times New Roman" pitchFamily="18" charset="0"/>
                <a:ea typeface="仿宋" pitchFamily="49" charset="-122"/>
                <a:cs typeface="Times New Roman" pitchFamily="18" charset="0"/>
              </a:rPr>
              <a:t>//[i..end]</a:t>
            </a:r>
            <a:r>
              <a:rPr lang="zh-CN" altLang="zh-CN" sz="1800" smtClean="0">
                <a:solidFill>
                  <a:srgbClr val="00B0F0"/>
                </a:solidFill>
                <a:latin typeface="Times New Roman" pitchFamily="18" charset="0"/>
                <a:ea typeface="仿宋" pitchFamily="49" charset="-122"/>
                <a:cs typeface="Times New Roman" pitchFamily="18" charset="0"/>
              </a:rPr>
              <a:t>中任意位置起跳最多到达的位置</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steps=0;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最少跳跃次数</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i=0;i&lt;n-1;i++)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006600"/>
                </a:solidFill>
                <a:latin typeface="Times New Roman" pitchFamily="18" charset="0"/>
                <a:ea typeface="仿宋" pitchFamily="49" charset="-122"/>
                <a:cs typeface="Times New Roman" pitchFamily="18" charset="0"/>
              </a:rPr>
              <a:t>maxp=max(maxp,nums[i]+i);</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取位置</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的最大跳跃长度</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i==end</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区间</a:t>
            </a:r>
            <a:r>
              <a:rPr lang="en-US" altLang="zh-CN" sz="1800" smtClean="0">
                <a:solidFill>
                  <a:srgbClr val="00B0F0"/>
                </a:solidFill>
                <a:latin typeface="Times New Roman" pitchFamily="18" charset="0"/>
                <a:ea typeface="仿宋" pitchFamily="49" charset="-122"/>
                <a:cs typeface="Times New Roman" pitchFamily="18" charset="0"/>
              </a:rPr>
              <a:t>[i..end]</a:t>
            </a:r>
            <a:r>
              <a:rPr lang="zh-CN" altLang="zh-CN" sz="1800" smtClean="0">
                <a:solidFill>
                  <a:srgbClr val="00B0F0"/>
                </a:solidFill>
                <a:latin typeface="Times New Roman" pitchFamily="18" charset="0"/>
                <a:ea typeface="仿宋" pitchFamily="49" charset="-122"/>
                <a:cs typeface="Times New Roman" pitchFamily="18" charset="0"/>
              </a:rPr>
              <a:t>处理完</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end=maxp;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新区间为</a:t>
            </a:r>
            <a:r>
              <a:rPr lang="en-US" altLang="zh-CN" sz="1800" smtClean="0">
                <a:solidFill>
                  <a:srgbClr val="00B0F0"/>
                </a:solidFill>
                <a:latin typeface="Times New Roman" pitchFamily="18" charset="0"/>
                <a:ea typeface="仿宋" pitchFamily="49" charset="-122"/>
                <a:cs typeface="Times New Roman" pitchFamily="18" charset="0"/>
              </a:rPr>
              <a:t>[i+1..maxp]</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steps++;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跳跃次数增加</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steps;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500034" y="285728"/>
            <a:ext cx="400052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ea typeface="仿宋" pitchFamily="49" charset="-122"/>
                <a:cs typeface="Times New Roman" pitchFamily="18" charset="0"/>
              </a:rPr>
              <a:t>等效的算法（仅求</a:t>
            </a:r>
            <a:r>
              <a:rPr lang="zh-CN" altLang="zh-CN" sz="2000" smtClean="0">
                <a:solidFill>
                  <a:srgbClr val="0000FF"/>
                </a:solidFill>
                <a:ea typeface="仿宋" pitchFamily="49" charset="-122"/>
                <a:cs typeface="Times New Roman" pitchFamily="18" charset="0"/>
              </a:rPr>
              <a:t>最少跳跃次数</a:t>
            </a:r>
            <a:r>
              <a:rPr lang="zh-CN" altLang="en-US" sz="2000" smtClean="0">
                <a:solidFill>
                  <a:srgbClr val="0000FF"/>
                </a:solidFill>
                <a:ea typeface="仿宋" pitchFamily="49" charset="-122"/>
                <a:cs typeface="Times New Roman" pitchFamily="18" charset="0"/>
              </a:rPr>
              <a:t>）</a:t>
            </a:r>
          </a:p>
        </p:txBody>
      </p:sp>
      <p:pic>
        <p:nvPicPr>
          <p:cNvPr id="2049" name="Picture 1"/>
          <p:cNvPicPr>
            <a:picLocks noChangeAspect="1" noChangeArrowheads="1"/>
          </p:cNvPicPr>
          <p:nvPr/>
        </p:nvPicPr>
        <p:blipFill>
          <a:blip r:embed="rId2" cstate="print"/>
          <a:srcRect/>
          <a:stretch>
            <a:fillRect/>
          </a:stretch>
        </p:blipFill>
        <p:spPr bwMode="auto">
          <a:xfrm>
            <a:off x="2857488" y="4643446"/>
            <a:ext cx="4038600" cy="134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灯片编号占位符 7"/>
          <p:cNvSpPr>
            <a:spLocks noGrp="1"/>
          </p:cNvSpPr>
          <p:nvPr>
            <p:ph type="sldNum" sz="quarter" idx="12"/>
          </p:nvPr>
        </p:nvSpPr>
        <p:spPr/>
        <p:txBody>
          <a:bodyPr/>
          <a:lstStyle/>
          <a:p>
            <a:fld id="{7AF016A1-9F15-429F-9EFD-84004B73C732}" type="slidenum">
              <a:rPr lang="en-US" altLang="zh-CN" smtClean="0"/>
              <a:pPr/>
              <a:t>10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974622"/>
            <a:ext cx="7500990" cy="216312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800"/>
              </a:lnSpc>
              <a:spcBef>
                <a:spcPts val="600"/>
              </a:spcBef>
            </a:pPr>
            <a:r>
              <a:rPr lang="zh-CN" altLang="zh-CN" sz="2000" smtClean="0">
                <a:solidFill>
                  <a:srgbClr val="FF0000"/>
                </a:solidFill>
                <a:latin typeface="楷体" pitchFamily="49" charset="-122"/>
                <a:ea typeface="楷体" pitchFamily="49" charset="-122"/>
                <a:cs typeface="Times New Roman" pitchFamily="18" charset="0"/>
              </a:rPr>
              <a:t>① 最优子结构性质。</a:t>
            </a:r>
            <a:endParaRPr lang="en-US" altLang="zh-CN" sz="2000" smtClean="0">
              <a:solidFill>
                <a:srgbClr val="FF0000"/>
              </a:solidFill>
              <a:latin typeface="楷体" pitchFamily="49" charset="-122"/>
              <a:ea typeface="楷体" pitchFamily="49" charset="-122"/>
              <a:cs typeface="Times New Roman" pitchFamily="18" charset="0"/>
            </a:endParaRPr>
          </a:p>
          <a:p>
            <a:pPr algn="l">
              <a:lnSpc>
                <a:spcPts val="2800"/>
              </a:lnSpc>
              <a:spcBef>
                <a:spcPts val="600"/>
              </a:spcBef>
            </a:pPr>
            <a:r>
              <a:rPr lang="zh-CN" altLang="zh-CN" sz="2000" smtClean="0">
                <a:solidFill>
                  <a:srgbClr val="FF0000"/>
                </a:solidFill>
                <a:latin typeface="Times New Roman" pitchFamily="18" charset="0"/>
                <a:ea typeface="仿宋" pitchFamily="49" charset="-122"/>
                <a:cs typeface="Times New Roman" pitchFamily="18" charset="0"/>
              </a:rPr>
              <a:t>反证法证明</a:t>
            </a:r>
            <a:r>
              <a:rPr lang="zh-CN" altLang="zh-CN" sz="2000" smtClean="0">
                <a:solidFill>
                  <a:srgbClr val="0000FF"/>
                </a:solidFill>
                <a:latin typeface="Times New Roman" pitchFamily="18" charset="0"/>
                <a:ea typeface="仿宋" pitchFamily="49" charset="-122"/>
                <a:cs typeface="Times New Roman" pitchFamily="18" charset="0"/>
              </a:rPr>
              <a:t>，假设最优解是</a:t>
            </a:r>
            <a:r>
              <a:rPr lang="en-US" altLang="zh-CN" sz="2000" smtClean="0">
                <a:solidFill>
                  <a:srgbClr val="0000FF"/>
                </a:solidFill>
                <a:latin typeface="Times New Roman" pitchFamily="18" charset="0"/>
                <a:ea typeface="仿宋" pitchFamily="49" charset="-122"/>
                <a:cs typeface="Times New Roman" pitchFamily="18" charset="0"/>
              </a:rPr>
              <a:t>steps=steps1+1</a:t>
            </a:r>
            <a:r>
              <a:rPr lang="zh-CN" altLang="zh-CN" sz="2000" smtClean="0">
                <a:solidFill>
                  <a:srgbClr val="0000FF"/>
                </a:solidFill>
                <a:latin typeface="Times New Roman" pitchFamily="18" charset="0"/>
                <a:ea typeface="仿宋" pitchFamily="49" charset="-122"/>
                <a:cs typeface="Times New Roman" pitchFamily="18" charset="0"/>
              </a:rPr>
              <a:t>，第一次跳到</a:t>
            </a:r>
            <a:r>
              <a:rPr lang="en-US" altLang="zh-CN" sz="2000" smtClean="0">
                <a:solidFill>
                  <a:srgbClr val="0000FF"/>
                </a:solidFill>
                <a:latin typeface="Times New Roman" pitchFamily="18" charset="0"/>
                <a:ea typeface="仿宋" pitchFamily="49" charset="-122"/>
                <a:cs typeface="Times New Roman" pitchFamily="18" charset="0"/>
              </a:rPr>
              <a:t>maxi</a:t>
            </a:r>
            <a:r>
              <a:rPr lang="zh-CN" altLang="zh-CN" sz="2000" smtClean="0">
                <a:solidFill>
                  <a:srgbClr val="0000FF"/>
                </a:solidFill>
                <a:latin typeface="Times New Roman" pitchFamily="18" charset="0"/>
                <a:ea typeface="仿宋" pitchFamily="49" charset="-122"/>
                <a:cs typeface="Times New Roman" pitchFamily="18" charset="0"/>
              </a:rPr>
              <a:t>，而</a:t>
            </a:r>
            <a:r>
              <a:rPr lang="en-US" altLang="zh-CN" sz="2000" smtClean="0">
                <a:solidFill>
                  <a:srgbClr val="0000FF"/>
                </a:solidFill>
                <a:latin typeface="Times New Roman" pitchFamily="18" charset="0"/>
                <a:ea typeface="仿宋" pitchFamily="49" charset="-122"/>
                <a:cs typeface="Times New Roman" pitchFamily="18" charset="0"/>
              </a:rPr>
              <a:t>steps1</a:t>
            </a:r>
            <a:r>
              <a:rPr lang="zh-CN" altLang="zh-CN" sz="2000" smtClean="0">
                <a:solidFill>
                  <a:srgbClr val="0000FF"/>
                </a:solidFill>
                <a:latin typeface="Times New Roman" pitchFamily="18" charset="0"/>
                <a:ea typeface="仿宋" pitchFamily="49" charset="-122"/>
                <a:cs typeface="Times New Roman" pitchFamily="18" charset="0"/>
              </a:rPr>
              <a:t>不是子序列</a:t>
            </a:r>
            <a:r>
              <a:rPr lang="en-US" altLang="zh-CN" sz="2000" smtClean="0">
                <a:solidFill>
                  <a:srgbClr val="0000FF"/>
                </a:solidFill>
                <a:latin typeface="Times New Roman" pitchFamily="18" charset="0"/>
                <a:ea typeface="仿宋" pitchFamily="49" charset="-122"/>
                <a:cs typeface="Times New Roman" pitchFamily="18" charset="0"/>
              </a:rPr>
              <a:t>nums[maxi..</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的最优解，说明该子序列有一个更优解</a:t>
            </a:r>
            <a:r>
              <a:rPr lang="en-US" altLang="zh-CN" sz="2000" smtClean="0">
                <a:solidFill>
                  <a:srgbClr val="0000FF"/>
                </a:solidFill>
                <a:latin typeface="Times New Roman" pitchFamily="18" charset="0"/>
                <a:ea typeface="仿宋" pitchFamily="49" charset="-122"/>
                <a:cs typeface="Times New Roman" pitchFamily="18" charset="0"/>
              </a:rPr>
              <a:t>step2&lt;step1</a:t>
            </a:r>
            <a:r>
              <a:rPr lang="zh-CN" altLang="zh-CN" sz="2000" smtClean="0">
                <a:solidFill>
                  <a:srgbClr val="0000FF"/>
                </a:solidFill>
                <a:latin typeface="Times New Roman" pitchFamily="18" charset="0"/>
                <a:ea typeface="仿宋" pitchFamily="49" charset="-122"/>
                <a:cs typeface="Times New Roman" pitchFamily="18" charset="0"/>
              </a:rPr>
              <a:t>，这样</a:t>
            </a:r>
            <a:r>
              <a:rPr lang="en-US" altLang="zh-CN" sz="2000" smtClean="0">
                <a:solidFill>
                  <a:srgbClr val="0000FF"/>
                </a:solidFill>
                <a:latin typeface="Times New Roman" pitchFamily="18" charset="0"/>
                <a:ea typeface="仿宋" pitchFamily="49" charset="-122"/>
                <a:cs typeface="Times New Roman" pitchFamily="18" charset="0"/>
              </a:rPr>
              <a:t>steps=step2+1</a:t>
            </a:r>
            <a:r>
              <a:rPr lang="zh-CN" altLang="zh-CN" sz="2000" smtClean="0">
                <a:solidFill>
                  <a:srgbClr val="0000FF"/>
                </a:solidFill>
                <a:latin typeface="Times New Roman" pitchFamily="18" charset="0"/>
                <a:ea typeface="仿宋" pitchFamily="49" charset="-122"/>
                <a:cs typeface="Times New Roman" pitchFamily="18" charset="0"/>
              </a:rPr>
              <a:t>更小，与</a:t>
            </a:r>
            <a:r>
              <a:rPr lang="en-US" altLang="zh-CN" sz="2000" smtClean="0">
                <a:solidFill>
                  <a:srgbClr val="0000FF"/>
                </a:solidFill>
                <a:latin typeface="Times New Roman" pitchFamily="18" charset="0"/>
                <a:ea typeface="仿宋" pitchFamily="49" charset="-122"/>
                <a:cs typeface="Times New Roman" pitchFamily="18" charset="0"/>
              </a:rPr>
              <a:t>steps</a:t>
            </a:r>
            <a:r>
              <a:rPr lang="zh-CN" altLang="zh-CN" sz="2000" smtClean="0">
                <a:solidFill>
                  <a:srgbClr val="0000FF"/>
                </a:solidFill>
                <a:latin typeface="Times New Roman" pitchFamily="18" charset="0"/>
                <a:ea typeface="仿宋" pitchFamily="49" charset="-122"/>
                <a:cs typeface="Times New Roman" pitchFamily="18" charset="0"/>
              </a:rPr>
              <a:t>是</a:t>
            </a:r>
            <a:r>
              <a:rPr lang="en-US" altLang="zh-CN" sz="2000" smtClean="0">
                <a:solidFill>
                  <a:srgbClr val="0000FF"/>
                </a:solidFill>
                <a:latin typeface="Times New Roman" pitchFamily="18" charset="0"/>
                <a:ea typeface="仿宋" pitchFamily="49" charset="-122"/>
                <a:cs typeface="Times New Roman" pitchFamily="18" charset="0"/>
              </a:rPr>
              <a:t>nums</a:t>
            </a:r>
            <a:r>
              <a:rPr lang="zh-CN" altLang="zh-CN" sz="2000" smtClean="0">
                <a:solidFill>
                  <a:srgbClr val="0000FF"/>
                </a:solidFill>
                <a:latin typeface="Times New Roman" pitchFamily="18" charset="0"/>
                <a:ea typeface="仿宋" pitchFamily="49" charset="-122"/>
                <a:cs typeface="Times New Roman" pitchFamily="18" charset="0"/>
              </a:rPr>
              <a:t>的最优解矛盾。</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5" name="TextBox 4"/>
          <p:cNvSpPr txBox="1"/>
          <p:nvPr/>
        </p:nvSpPr>
        <p:spPr>
          <a:xfrm>
            <a:off x="571472" y="285728"/>
            <a:ext cx="6143668"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z="2000" smtClean="0">
                <a:solidFill>
                  <a:srgbClr val="FF0000"/>
                </a:solidFill>
                <a:latin typeface="微软雅黑" pitchFamily="34" charset="-122"/>
                <a:ea typeface="微软雅黑" pitchFamily="34" charset="-122"/>
              </a:rPr>
              <a:t>证明上述贪心算法得到的</a:t>
            </a:r>
            <a:r>
              <a:rPr lang="en-US" altLang="zh-CN" sz="2000" smtClean="0">
                <a:solidFill>
                  <a:srgbClr val="FF0000"/>
                </a:solidFill>
                <a:latin typeface="微软雅黑" pitchFamily="34" charset="-122"/>
                <a:ea typeface="微软雅黑" pitchFamily="34" charset="-122"/>
              </a:rPr>
              <a:t>steps</a:t>
            </a:r>
            <a:r>
              <a:rPr lang="zh-CN" altLang="zh-CN" sz="2000" smtClean="0">
                <a:solidFill>
                  <a:srgbClr val="FF0000"/>
                </a:solidFill>
                <a:latin typeface="微软雅黑" pitchFamily="34" charset="-122"/>
                <a:ea typeface="微软雅黑" pitchFamily="34" charset="-122"/>
              </a:rPr>
              <a:t>一定是最少跳跃次数。</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27" name="组合 26"/>
          <p:cNvGrpSpPr/>
          <p:nvPr/>
        </p:nvGrpSpPr>
        <p:grpSpPr>
          <a:xfrm>
            <a:off x="1009960" y="3357562"/>
            <a:ext cx="5123716" cy="2143847"/>
            <a:chOff x="1009960" y="3857628"/>
            <a:chExt cx="5123716" cy="2143847"/>
          </a:xfrm>
        </p:grpSpPr>
        <p:sp>
          <p:nvSpPr>
            <p:cNvPr id="17" name="Oval 21"/>
            <p:cNvSpPr>
              <a:spLocks noChangeArrowheads="1"/>
            </p:cNvSpPr>
            <p:nvPr/>
          </p:nvSpPr>
          <p:spPr bwMode="auto">
            <a:xfrm>
              <a:off x="3624201" y="5036744"/>
              <a:ext cx="627369" cy="4891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end</a:t>
              </a:r>
            </a:p>
          </p:txBody>
        </p:sp>
        <p:sp>
          <p:nvSpPr>
            <p:cNvPr id="18" name="Oval 20"/>
            <p:cNvSpPr>
              <a:spLocks noChangeArrowheads="1"/>
            </p:cNvSpPr>
            <p:nvPr/>
          </p:nvSpPr>
          <p:spPr bwMode="auto">
            <a:xfrm>
              <a:off x="1009960" y="5036744"/>
              <a:ext cx="489323" cy="4903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=0</a:t>
              </a:r>
            </a:p>
          </p:txBody>
        </p:sp>
        <p:sp>
          <p:nvSpPr>
            <p:cNvPr id="19" name="Oval 19"/>
            <p:cNvSpPr>
              <a:spLocks noChangeArrowheads="1"/>
            </p:cNvSpPr>
            <p:nvPr/>
          </p:nvSpPr>
          <p:spPr bwMode="auto">
            <a:xfrm>
              <a:off x="5364564" y="5036744"/>
              <a:ext cx="769112" cy="4903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maxp</a:t>
              </a:r>
            </a:p>
          </p:txBody>
        </p:sp>
        <p:sp>
          <p:nvSpPr>
            <p:cNvPr id="20" name="AutoShape 18"/>
            <p:cNvSpPr>
              <a:spLocks noChangeShapeType="1"/>
            </p:cNvSpPr>
            <p:nvPr/>
          </p:nvSpPr>
          <p:spPr bwMode="auto">
            <a:xfrm>
              <a:off x="1499283" y="5281931"/>
              <a:ext cx="587927" cy="12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 name="Freeform 17"/>
            <p:cNvSpPr>
              <a:spLocks/>
            </p:cNvSpPr>
            <p:nvPr/>
          </p:nvSpPr>
          <p:spPr bwMode="auto">
            <a:xfrm>
              <a:off x="2652951" y="4472444"/>
              <a:ext cx="2890333" cy="564300"/>
            </a:xfrm>
            <a:custGeom>
              <a:avLst/>
              <a:gdLst/>
              <a:ahLst/>
              <a:cxnLst>
                <a:cxn ang="0">
                  <a:pos x="0" y="522"/>
                </a:cxn>
                <a:cxn ang="0">
                  <a:pos x="177" y="257"/>
                </a:cxn>
                <a:cxn ang="0">
                  <a:pos x="539" y="45"/>
                </a:cxn>
                <a:cxn ang="0">
                  <a:pos x="1069" y="1"/>
                </a:cxn>
                <a:cxn ang="0">
                  <a:pos x="1520" y="54"/>
                </a:cxn>
                <a:cxn ang="0">
                  <a:pos x="1820" y="213"/>
                </a:cxn>
                <a:cxn ang="0">
                  <a:pos x="2094" y="486"/>
                </a:cxn>
              </a:cxnLst>
              <a:rect l="0" t="0" r="r" b="b"/>
              <a:pathLst>
                <a:path w="2094" h="522">
                  <a:moveTo>
                    <a:pt x="0" y="522"/>
                  </a:moveTo>
                  <a:cubicBezTo>
                    <a:pt x="31" y="478"/>
                    <a:pt x="87" y="336"/>
                    <a:pt x="177" y="257"/>
                  </a:cubicBezTo>
                  <a:cubicBezTo>
                    <a:pt x="267" y="178"/>
                    <a:pt x="390" y="88"/>
                    <a:pt x="539" y="45"/>
                  </a:cubicBezTo>
                  <a:cubicBezTo>
                    <a:pt x="688" y="2"/>
                    <a:pt x="906" y="0"/>
                    <a:pt x="1069" y="1"/>
                  </a:cubicBezTo>
                  <a:cubicBezTo>
                    <a:pt x="1232" y="2"/>
                    <a:pt x="1395" y="19"/>
                    <a:pt x="1520" y="54"/>
                  </a:cubicBezTo>
                  <a:cubicBezTo>
                    <a:pt x="1645" y="89"/>
                    <a:pt x="1724" y="141"/>
                    <a:pt x="1820" y="213"/>
                  </a:cubicBezTo>
                  <a:cubicBezTo>
                    <a:pt x="1916" y="285"/>
                    <a:pt x="2037" y="429"/>
                    <a:pt x="2094" y="486"/>
                  </a:cubicBez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2" name="Rectangle 16"/>
            <p:cNvSpPr>
              <a:spLocks noChangeArrowheads="1"/>
            </p:cNvSpPr>
            <p:nvPr/>
          </p:nvSpPr>
          <p:spPr bwMode="auto">
            <a:xfrm>
              <a:off x="3245808" y="3857628"/>
              <a:ext cx="2118755" cy="54951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,end]</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中跳</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次能够到达的最远位置</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maxp</a:t>
              </a:r>
            </a:p>
          </p:txBody>
        </p:sp>
        <p:sp>
          <p:nvSpPr>
            <p:cNvPr id="23" name="Rectangle 15"/>
            <p:cNvSpPr>
              <a:spLocks noChangeArrowheads="1"/>
            </p:cNvSpPr>
            <p:nvPr/>
          </p:nvSpPr>
          <p:spPr bwMode="auto">
            <a:xfrm>
              <a:off x="1426563" y="5498780"/>
              <a:ext cx="776507" cy="50269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跳一次</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steps=1</a:t>
              </a:r>
            </a:p>
          </p:txBody>
        </p:sp>
        <p:sp>
          <p:nvSpPr>
            <p:cNvPr id="24" name="Rectangle 14"/>
            <p:cNvSpPr>
              <a:spLocks noChangeArrowheads="1"/>
            </p:cNvSpPr>
            <p:nvPr/>
          </p:nvSpPr>
          <p:spPr bwMode="auto">
            <a:xfrm>
              <a:off x="3354273" y="5605972"/>
              <a:ext cx="1459341" cy="33143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end=nums[</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5" name="Oval 13"/>
            <p:cNvSpPr>
              <a:spLocks noChangeArrowheads="1"/>
            </p:cNvSpPr>
            <p:nvPr/>
          </p:nvSpPr>
          <p:spPr bwMode="auto">
            <a:xfrm>
              <a:off x="2087210" y="5036744"/>
              <a:ext cx="769112" cy="49037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maxi</a:t>
              </a:r>
            </a:p>
          </p:txBody>
        </p:sp>
        <p:sp>
          <p:nvSpPr>
            <p:cNvPr id="26" name="AutoShape 12"/>
            <p:cNvSpPr>
              <a:spLocks noChangeShapeType="1"/>
            </p:cNvSpPr>
            <p:nvPr/>
          </p:nvSpPr>
          <p:spPr bwMode="auto">
            <a:xfrm>
              <a:off x="2856322" y="5281931"/>
              <a:ext cx="767879" cy="12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sp>
        <p:nvSpPr>
          <p:cNvPr id="28" name="灯片编号占位符 27"/>
          <p:cNvSpPr>
            <a:spLocks noGrp="1"/>
          </p:cNvSpPr>
          <p:nvPr>
            <p:ph type="sldNum" sz="quarter" idx="12"/>
          </p:nvPr>
        </p:nvSpPr>
        <p:spPr/>
        <p:txBody>
          <a:bodyPr/>
          <a:lstStyle/>
          <a:p>
            <a:fld id="{7AF016A1-9F15-429F-9EFD-84004B73C732}" type="slidenum">
              <a:rPr lang="en-US" altLang="zh-CN" smtClean="0"/>
              <a:pPr/>
              <a:t>11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500034" y="428604"/>
            <a:ext cx="8429684" cy="352205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② 贪心选择性质</a:t>
            </a:r>
            <a:r>
              <a:rPr lang="zh-CN" altLang="en-US" sz="2000" smtClean="0">
                <a:solidFill>
                  <a:srgbClr val="FF0000"/>
                </a:solidFill>
                <a:latin typeface="Times New Roman" pitchFamily="18" charset="0"/>
                <a:ea typeface="楷体" pitchFamily="49" charset="-122"/>
                <a:cs typeface="Times New Roman" pitchFamily="18" charset="0"/>
              </a:rPr>
              <a:t>。</a:t>
            </a:r>
            <a:r>
              <a:rPr lang="zh-CN" altLang="zh-CN" sz="2000" smtClean="0">
                <a:solidFill>
                  <a:srgbClr val="FF0000"/>
                </a:solidFill>
                <a:latin typeface="Times New Roman" pitchFamily="18" charset="0"/>
                <a:ea typeface="楷体" pitchFamily="49" charset="-122"/>
                <a:cs typeface="Times New Roman" pitchFamily="18" charset="0"/>
              </a:rPr>
              <a:t>采用数学归纳法证明</a:t>
            </a:r>
            <a:r>
              <a:rPr lang="zh-CN" altLang="en-US" sz="2000" smtClean="0">
                <a:solidFill>
                  <a:srgbClr val="FF0000"/>
                </a:solidFill>
                <a:latin typeface="Times New Roman" pitchFamily="18" charset="0"/>
                <a:ea typeface="楷体" pitchFamily="49" charset="-122"/>
                <a:cs typeface="Times New Roman" pitchFamily="18" charset="0"/>
              </a:rPr>
              <a:t>。</a:t>
            </a:r>
            <a:endParaRPr lang="en-US" altLang="zh-CN" sz="2000" smtClean="0">
              <a:solidFill>
                <a:srgbClr val="FF0000"/>
              </a:solidFill>
              <a:latin typeface="Times New Roman" pitchFamily="18" charset="0"/>
              <a:ea typeface="楷体" pitchFamily="49" charset="-122"/>
              <a:cs typeface="Times New Roman" pitchFamily="18" charset="0"/>
            </a:endParaRPr>
          </a:p>
          <a:p>
            <a:pPr algn="l">
              <a:lnSpc>
                <a:spcPts val="2800"/>
              </a:lnSpc>
              <a:spcBef>
                <a:spcPts val="600"/>
              </a:spcBef>
            </a:pPr>
            <a:r>
              <a:rPr lang="zh-CN" altLang="en-US" sz="2000" smtClean="0">
                <a:solidFill>
                  <a:srgbClr val="0000FF"/>
                </a:solidFill>
                <a:latin typeface="Times New Roman" pitchFamily="18" charset="0"/>
                <a:ea typeface="仿宋" pitchFamily="49" charset="-122"/>
                <a:cs typeface="Times New Roman" pitchFamily="18" charset="0"/>
              </a:rPr>
              <a:t>第一次跳跃按</a:t>
            </a:r>
            <a:r>
              <a:rPr lang="zh-CN" altLang="zh-CN" sz="2000" smtClean="0">
                <a:solidFill>
                  <a:srgbClr val="0000FF"/>
                </a:solidFill>
                <a:latin typeface="Times New Roman" pitchFamily="18" charset="0"/>
                <a:ea typeface="仿宋" pitchFamily="49" charset="-122"/>
                <a:cs typeface="Times New Roman" pitchFamily="18" charset="0"/>
              </a:rPr>
              <a:t>最优子结构性质</a:t>
            </a:r>
            <a:r>
              <a:rPr lang="zh-CN" altLang="en-US" sz="2000" smtClean="0">
                <a:solidFill>
                  <a:srgbClr val="0000FF"/>
                </a:solidFill>
                <a:latin typeface="Times New Roman" pitchFamily="18" charset="0"/>
                <a:ea typeface="仿宋" pitchFamily="49" charset="-122"/>
                <a:cs typeface="Times New Roman" pitchFamily="18" charset="0"/>
              </a:rPr>
              <a:t>的证明过程看出是最优的。</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假设第</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次跳跃</a:t>
            </a:r>
            <a:r>
              <a:rPr lang="zh-CN" altLang="en-US" sz="2000" smtClean="0">
                <a:solidFill>
                  <a:srgbClr val="0000FF"/>
                </a:solidFill>
                <a:latin typeface="Times New Roman" pitchFamily="18" charset="0"/>
                <a:ea typeface="仿宋" pitchFamily="49" charset="-122"/>
                <a:cs typeface="Times New Roman" pitchFamily="18" charset="0"/>
              </a:rPr>
              <a:t>是最优的，其</a:t>
            </a:r>
            <a:r>
              <a:rPr lang="zh-CN" altLang="zh-CN" sz="2000" smtClean="0">
                <a:solidFill>
                  <a:srgbClr val="0000FF"/>
                </a:solidFill>
                <a:latin typeface="Times New Roman" pitchFamily="18" charset="0"/>
                <a:ea typeface="仿宋" pitchFamily="49" charset="-122"/>
                <a:cs typeface="Times New Roman" pitchFamily="18" charset="0"/>
              </a:rPr>
              <a:t>起点位置为</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end=nums[</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在</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end]</a:t>
            </a:r>
            <a:r>
              <a:rPr lang="zh-CN" altLang="zh-CN" sz="2000" smtClean="0">
                <a:solidFill>
                  <a:srgbClr val="0000FF"/>
                </a:solidFill>
                <a:latin typeface="Times New Roman" pitchFamily="18" charset="0"/>
                <a:ea typeface="仿宋" pitchFamily="49" charset="-122"/>
                <a:cs typeface="Times New Roman" pitchFamily="18" charset="0"/>
              </a:rPr>
              <a:t>中找到位置</a:t>
            </a:r>
            <a:r>
              <a:rPr lang="en-US" altLang="zh-CN" sz="2000" smtClean="0">
                <a:solidFill>
                  <a:srgbClr val="0000FF"/>
                </a:solidFill>
                <a:latin typeface="Times New Roman" pitchFamily="18" charset="0"/>
                <a:ea typeface="仿宋" pitchFamily="49" charset="-122"/>
                <a:cs typeface="Times New Roman" pitchFamily="18" charset="0"/>
              </a:rPr>
              <a:t>maxi</a:t>
            </a:r>
            <a:r>
              <a:rPr lang="zh-CN" altLang="zh-CN" sz="2000" smtClean="0">
                <a:solidFill>
                  <a:srgbClr val="0000FF"/>
                </a:solidFill>
                <a:latin typeface="Times New Roman" pitchFamily="18" charset="0"/>
                <a:ea typeface="仿宋" pitchFamily="49" charset="-122"/>
                <a:cs typeface="Times New Roman" pitchFamily="18" charset="0"/>
              </a:rPr>
              <a:t>，该位置可以跳到最远位置</a:t>
            </a:r>
            <a:r>
              <a:rPr lang="en-US" altLang="zh-CN" sz="2000" smtClean="0">
                <a:solidFill>
                  <a:srgbClr val="0000FF"/>
                </a:solidFill>
                <a:latin typeface="Times New Roman" pitchFamily="18" charset="0"/>
                <a:ea typeface="仿宋" pitchFamily="49" charset="-122"/>
                <a:cs typeface="Times New Roman" pitchFamily="18" charset="0"/>
              </a:rPr>
              <a:t>maxp</a:t>
            </a:r>
            <a:r>
              <a:rPr lang="zh-CN" altLang="zh-CN" sz="2000" smtClean="0">
                <a:solidFill>
                  <a:srgbClr val="0000FF"/>
                </a:solidFill>
                <a:latin typeface="Times New Roman" pitchFamily="18" charset="0"/>
                <a:ea typeface="仿宋" pitchFamily="49" charset="-122"/>
                <a:cs typeface="Times New Roman" pitchFamily="18" charset="0"/>
              </a:rPr>
              <a:t>，则第</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次跳跃应该是从</a:t>
            </a:r>
            <a:r>
              <a:rPr lang="en-US" altLang="zh-CN" sz="2000" smtClean="0">
                <a:solidFill>
                  <a:srgbClr val="0000FF"/>
                </a:solidFill>
                <a:latin typeface="Times New Roman" pitchFamily="18" charset="0"/>
                <a:ea typeface="仿宋" pitchFamily="49" charset="-122"/>
                <a:cs typeface="Times New Roman" pitchFamily="18" charset="0"/>
              </a:rPr>
              <a:t>maxi</a:t>
            </a:r>
            <a:r>
              <a:rPr lang="zh-CN" altLang="zh-CN" sz="2000" smtClean="0">
                <a:solidFill>
                  <a:srgbClr val="0000FF"/>
                </a:solidFill>
                <a:latin typeface="Times New Roman" pitchFamily="18" charset="0"/>
                <a:ea typeface="仿宋" pitchFamily="49" charset="-122"/>
                <a:cs typeface="Times New Roman" pitchFamily="18" charset="0"/>
              </a:rPr>
              <a:t>位置开始跳跃一次</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spcBef>
                <a:spcPts val="600"/>
              </a:spcBef>
            </a:pPr>
            <a:r>
              <a:rPr lang="zh-CN" altLang="zh-CN" sz="2000" smtClean="0">
                <a:solidFill>
                  <a:srgbClr val="FF00FF"/>
                </a:solidFill>
                <a:latin typeface="Times New Roman" pitchFamily="18" charset="0"/>
                <a:ea typeface="仿宋" pitchFamily="49" charset="-122"/>
                <a:cs typeface="Times New Roman" pitchFamily="18" charset="0"/>
              </a:rPr>
              <a:t>假设第</a:t>
            </a:r>
            <a:r>
              <a:rPr lang="en-US" altLang="zh-CN" sz="2000" i="1" smtClean="0">
                <a:solidFill>
                  <a:srgbClr val="FF00FF"/>
                </a:solidFill>
                <a:latin typeface="Times New Roman" pitchFamily="18" charset="0"/>
                <a:ea typeface="仿宋" pitchFamily="49" charset="-122"/>
                <a:cs typeface="Times New Roman" pitchFamily="18" charset="0"/>
              </a:rPr>
              <a:t>k</a:t>
            </a:r>
            <a:r>
              <a:rPr lang="en-US" altLang="zh-CN" sz="2000" smtClean="0">
                <a:solidFill>
                  <a:srgbClr val="FF00FF"/>
                </a:solidFill>
                <a:latin typeface="Times New Roman" pitchFamily="18" charset="0"/>
                <a:ea typeface="仿宋" pitchFamily="49" charset="-122"/>
                <a:cs typeface="Times New Roman" pitchFamily="18" charset="0"/>
              </a:rPr>
              <a:t>+1</a:t>
            </a:r>
            <a:r>
              <a:rPr lang="zh-CN" altLang="zh-CN" sz="2000" smtClean="0">
                <a:solidFill>
                  <a:srgbClr val="FF00FF"/>
                </a:solidFill>
                <a:latin typeface="Times New Roman" pitchFamily="18" charset="0"/>
                <a:ea typeface="仿宋" pitchFamily="49" charset="-122"/>
                <a:cs typeface="Times New Roman" pitchFamily="18" charset="0"/>
              </a:rPr>
              <a:t>次</a:t>
            </a:r>
            <a:r>
              <a:rPr lang="zh-CN" altLang="en-US" sz="2000" smtClean="0">
                <a:solidFill>
                  <a:srgbClr val="FF00FF"/>
                </a:solidFill>
                <a:latin typeface="Times New Roman" pitchFamily="18" charset="0"/>
                <a:ea typeface="仿宋" pitchFamily="49" charset="-122"/>
                <a:cs typeface="Times New Roman" pitchFamily="18" charset="0"/>
              </a:rPr>
              <a:t>的上述</a:t>
            </a:r>
            <a:r>
              <a:rPr lang="zh-CN" altLang="zh-CN" sz="2000" smtClean="0">
                <a:solidFill>
                  <a:srgbClr val="FF00FF"/>
                </a:solidFill>
                <a:latin typeface="Times New Roman" pitchFamily="18" charset="0"/>
                <a:ea typeface="仿宋" pitchFamily="49" charset="-122"/>
                <a:cs typeface="Times New Roman" pitchFamily="18" charset="0"/>
              </a:rPr>
              <a:t>跳跃</a:t>
            </a:r>
            <a:r>
              <a:rPr lang="zh-CN" altLang="en-US" sz="2000" smtClean="0">
                <a:solidFill>
                  <a:srgbClr val="FF00FF"/>
                </a:solidFill>
                <a:latin typeface="Times New Roman" pitchFamily="18" charset="0"/>
                <a:ea typeface="仿宋" pitchFamily="49" charset="-122"/>
                <a:cs typeface="Times New Roman" pitchFamily="18" charset="0"/>
              </a:rPr>
              <a:t>不是最优的，即</a:t>
            </a:r>
            <a:r>
              <a:rPr lang="zh-CN" altLang="zh-CN" sz="2000" smtClean="0">
                <a:solidFill>
                  <a:srgbClr val="FF00FF"/>
                </a:solidFill>
                <a:latin typeface="Times New Roman" pitchFamily="18" charset="0"/>
                <a:ea typeface="仿宋" pitchFamily="49" charset="-122"/>
                <a:cs typeface="Times New Roman" pitchFamily="18" charset="0"/>
              </a:rPr>
              <a:t>不是从</a:t>
            </a:r>
            <a:r>
              <a:rPr lang="en-US" altLang="zh-CN" sz="2000" smtClean="0">
                <a:solidFill>
                  <a:srgbClr val="FF00FF"/>
                </a:solidFill>
                <a:latin typeface="Times New Roman" pitchFamily="18" charset="0"/>
                <a:ea typeface="仿宋" pitchFamily="49" charset="-122"/>
                <a:cs typeface="Times New Roman" pitchFamily="18" charset="0"/>
              </a:rPr>
              <a:t>maxi</a:t>
            </a:r>
            <a:r>
              <a:rPr lang="zh-CN" altLang="zh-CN" sz="2000" smtClean="0">
                <a:solidFill>
                  <a:srgbClr val="FF00FF"/>
                </a:solidFill>
                <a:latin typeface="Times New Roman" pitchFamily="18" charset="0"/>
                <a:ea typeface="仿宋" pitchFamily="49" charset="-122"/>
                <a:cs typeface="Times New Roman" pitchFamily="18" charset="0"/>
              </a:rPr>
              <a:t>而是从</a:t>
            </a:r>
            <a:r>
              <a:rPr lang="en-US" altLang="zh-CN" sz="2000" smtClean="0">
                <a:solidFill>
                  <a:srgbClr val="FF00FF"/>
                </a:solidFill>
                <a:latin typeface="Times New Roman" pitchFamily="18" charset="0"/>
                <a:ea typeface="仿宋" pitchFamily="49" charset="-122"/>
                <a:cs typeface="Times New Roman" pitchFamily="18" charset="0"/>
              </a:rPr>
              <a:t>maxi'</a:t>
            </a:r>
            <a:r>
              <a:rPr lang="zh-CN" altLang="zh-CN" sz="2000" smtClean="0">
                <a:solidFill>
                  <a:srgbClr val="FF00FF"/>
                </a:solidFill>
                <a:latin typeface="Times New Roman" pitchFamily="18" charset="0"/>
                <a:ea typeface="仿宋" pitchFamily="49" charset="-122"/>
                <a:cs typeface="Times New Roman" pitchFamily="18" charset="0"/>
              </a:rPr>
              <a:t>开始，</a:t>
            </a:r>
            <a:r>
              <a:rPr lang="en-US" altLang="zh-CN" sz="2000" smtClean="0">
                <a:solidFill>
                  <a:srgbClr val="FF00FF"/>
                </a:solidFill>
                <a:latin typeface="Times New Roman" pitchFamily="18" charset="0"/>
                <a:ea typeface="仿宋" pitchFamily="49" charset="-122"/>
                <a:cs typeface="Times New Roman" pitchFamily="18" charset="0"/>
              </a:rPr>
              <a:t>maxp'=nums[maxi']+maxi'</a:t>
            </a:r>
            <a:r>
              <a:rPr lang="zh-CN" altLang="zh-CN" sz="2000" smtClean="0">
                <a:solidFill>
                  <a:srgbClr val="FF00FF"/>
                </a:solidFill>
                <a:latin typeface="Times New Roman" pitchFamily="18" charset="0"/>
                <a:ea typeface="仿宋" pitchFamily="49" charset="-122"/>
                <a:cs typeface="Times New Roman" pitchFamily="18" charset="0"/>
              </a:rPr>
              <a:t>，显然</a:t>
            </a:r>
            <a:r>
              <a:rPr lang="en-US" altLang="zh-CN" sz="2000" smtClean="0">
                <a:solidFill>
                  <a:srgbClr val="FF00FF"/>
                </a:solidFill>
                <a:latin typeface="Times New Roman" pitchFamily="18" charset="0"/>
                <a:ea typeface="仿宋" pitchFamily="49" charset="-122"/>
                <a:cs typeface="Times New Roman" pitchFamily="18" charset="0"/>
              </a:rPr>
              <a:t>maxp'&lt;maxp</a:t>
            </a:r>
            <a:r>
              <a:rPr lang="zh-CN" altLang="zh-CN" sz="2000" smtClean="0">
                <a:solidFill>
                  <a:srgbClr val="FF00FF"/>
                </a:solidFill>
                <a:latin typeface="Times New Roman" pitchFamily="18" charset="0"/>
                <a:ea typeface="仿宋" pitchFamily="49" charset="-122"/>
                <a:cs typeface="Times New Roman" pitchFamily="18" charset="0"/>
              </a:rPr>
              <a:t>，这样从</a:t>
            </a:r>
            <a:r>
              <a:rPr lang="en-US" altLang="zh-CN" sz="2000" smtClean="0">
                <a:solidFill>
                  <a:srgbClr val="FF00FF"/>
                </a:solidFill>
                <a:latin typeface="Times New Roman" pitchFamily="18" charset="0"/>
                <a:ea typeface="仿宋" pitchFamily="49" charset="-122"/>
                <a:cs typeface="Times New Roman" pitchFamily="18" charset="0"/>
              </a:rPr>
              <a:t>maxi'</a:t>
            </a:r>
            <a:r>
              <a:rPr lang="zh-CN" altLang="zh-CN" sz="2000" smtClean="0">
                <a:solidFill>
                  <a:srgbClr val="FF00FF"/>
                </a:solidFill>
                <a:latin typeface="Times New Roman" pitchFamily="18" charset="0"/>
                <a:ea typeface="仿宋" pitchFamily="49" charset="-122"/>
                <a:cs typeface="Times New Roman" pitchFamily="18" charset="0"/>
              </a:rPr>
              <a:t>跳跃到终点的跳跃次数一定不少于从</a:t>
            </a:r>
            <a:r>
              <a:rPr lang="en-US" altLang="zh-CN" sz="2000" smtClean="0">
                <a:solidFill>
                  <a:srgbClr val="FF00FF"/>
                </a:solidFill>
                <a:latin typeface="Times New Roman" pitchFamily="18" charset="0"/>
                <a:ea typeface="仿宋" pitchFamily="49" charset="-122"/>
                <a:cs typeface="Times New Roman" pitchFamily="18" charset="0"/>
              </a:rPr>
              <a:t>maxi</a:t>
            </a:r>
            <a:r>
              <a:rPr lang="zh-CN" altLang="zh-CN" sz="2000" smtClean="0">
                <a:solidFill>
                  <a:srgbClr val="FF00FF"/>
                </a:solidFill>
                <a:latin typeface="Times New Roman" pitchFamily="18" charset="0"/>
                <a:ea typeface="仿宋" pitchFamily="49" charset="-122"/>
                <a:cs typeface="Times New Roman" pitchFamily="18" charset="0"/>
              </a:rPr>
              <a:t>跳跃到终点的跳跃次数，与最优跳跃的假设矛盾。</a:t>
            </a:r>
            <a:endParaRPr lang="zh-CN" altLang="en-US" sz="2000" smtClean="0">
              <a:solidFill>
                <a:srgbClr val="FF00FF"/>
              </a:solidFill>
              <a:latin typeface="Times New Roman" pitchFamily="18" charset="0"/>
              <a:ea typeface="仿宋" pitchFamily="49" charset="-122"/>
              <a:cs typeface="Times New Roman" pitchFamily="18" charset="0"/>
            </a:endParaRPr>
          </a:p>
        </p:txBody>
      </p:sp>
      <p:sp>
        <p:nvSpPr>
          <p:cNvPr id="206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1" name="组合 20"/>
          <p:cNvGrpSpPr/>
          <p:nvPr/>
        </p:nvGrpSpPr>
        <p:grpSpPr>
          <a:xfrm>
            <a:off x="1142976" y="4149436"/>
            <a:ext cx="6837667" cy="1708456"/>
            <a:chOff x="1142976" y="3857628"/>
            <a:chExt cx="6837667" cy="1708456"/>
          </a:xfrm>
        </p:grpSpPr>
        <p:sp>
          <p:nvSpPr>
            <p:cNvPr id="2064" name="Rectangle 16"/>
            <p:cNvSpPr>
              <a:spLocks noChangeArrowheads="1"/>
            </p:cNvSpPr>
            <p:nvPr/>
          </p:nvSpPr>
          <p:spPr bwMode="auto">
            <a:xfrm>
              <a:off x="4329981" y="5001695"/>
              <a:ext cx="1724702" cy="31723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end=nums[</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063" name="Oval 15"/>
            <p:cNvSpPr>
              <a:spLocks noChangeArrowheads="1"/>
            </p:cNvSpPr>
            <p:nvPr/>
          </p:nvSpPr>
          <p:spPr bwMode="auto">
            <a:xfrm>
              <a:off x="4691736" y="4441128"/>
              <a:ext cx="866172" cy="50578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end</a:t>
              </a:r>
            </a:p>
          </p:txBody>
        </p:sp>
        <p:sp>
          <p:nvSpPr>
            <p:cNvPr id="2062" name="Oval 14"/>
            <p:cNvSpPr>
              <a:spLocks noChangeArrowheads="1"/>
            </p:cNvSpPr>
            <p:nvPr/>
          </p:nvSpPr>
          <p:spPr bwMode="auto">
            <a:xfrm>
              <a:off x="1142976" y="4439854"/>
              <a:ext cx="505692" cy="50705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2061" name="Oval 13"/>
            <p:cNvSpPr>
              <a:spLocks noChangeArrowheads="1"/>
            </p:cNvSpPr>
            <p:nvPr/>
          </p:nvSpPr>
          <p:spPr bwMode="auto">
            <a:xfrm>
              <a:off x="5871259" y="4439854"/>
              <a:ext cx="866172" cy="507058"/>
            </a:xfrm>
            <a:prstGeom prst="ellipse">
              <a:avLst/>
            </a:prstGeom>
            <a:solidFill>
              <a:srgbClr val="FF00FF"/>
            </a:solidFill>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maxp'</a:t>
              </a:r>
            </a:p>
          </p:txBody>
        </p:sp>
        <p:sp>
          <p:nvSpPr>
            <p:cNvPr id="2059" name="Freeform 11"/>
            <p:cNvSpPr>
              <a:spLocks/>
            </p:cNvSpPr>
            <p:nvPr/>
          </p:nvSpPr>
          <p:spPr bwMode="auto">
            <a:xfrm>
              <a:off x="3997524" y="3857628"/>
              <a:ext cx="3465964" cy="582225"/>
            </a:xfrm>
            <a:custGeom>
              <a:avLst/>
              <a:gdLst/>
              <a:ahLst/>
              <a:cxnLst>
                <a:cxn ang="0">
                  <a:pos x="0" y="457"/>
                </a:cxn>
                <a:cxn ang="0">
                  <a:pos x="160" y="291"/>
                </a:cxn>
                <a:cxn ang="0">
                  <a:pos x="645" y="79"/>
                </a:cxn>
                <a:cxn ang="0">
                  <a:pos x="1197" y="0"/>
                </a:cxn>
                <a:cxn ang="0">
                  <a:pos x="1882" y="79"/>
                </a:cxn>
                <a:cxn ang="0">
                  <a:pos x="2395" y="229"/>
                </a:cxn>
                <a:cxn ang="0">
                  <a:pos x="2721" y="441"/>
                </a:cxn>
              </a:cxnLst>
              <a:rect l="0" t="0" r="r" b="b"/>
              <a:pathLst>
                <a:path w="2721" h="457">
                  <a:moveTo>
                    <a:pt x="0" y="457"/>
                  </a:moveTo>
                  <a:cubicBezTo>
                    <a:pt x="26" y="430"/>
                    <a:pt x="53" y="354"/>
                    <a:pt x="160" y="291"/>
                  </a:cubicBezTo>
                  <a:cubicBezTo>
                    <a:pt x="267" y="228"/>
                    <a:pt x="472" y="127"/>
                    <a:pt x="645" y="79"/>
                  </a:cubicBezTo>
                  <a:cubicBezTo>
                    <a:pt x="818" y="31"/>
                    <a:pt x="991" y="0"/>
                    <a:pt x="1197" y="0"/>
                  </a:cubicBezTo>
                  <a:cubicBezTo>
                    <a:pt x="1403" y="0"/>
                    <a:pt x="1682" y="41"/>
                    <a:pt x="1882" y="79"/>
                  </a:cubicBezTo>
                  <a:cubicBezTo>
                    <a:pt x="2082" y="117"/>
                    <a:pt x="2255" y="169"/>
                    <a:pt x="2395" y="229"/>
                  </a:cubicBezTo>
                  <a:cubicBezTo>
                    <a:pt x="2535" y="289"/>
                    <a:pt x="2653" y="397"/>
                    <a:pt x="2721" y="441"/>
                  </a:cubicBez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58" name="Rectangle 10"/>
            <p:cNvSpPr>
              <a:spLocks noChangeArrowheads="1"/>
            </p:cNvSpPr>
            <p:nvPr/>
          </p:nvSpPr>
          <p:spPr bwMode="auto">
            <a:xfrm>
              <a:off x="5059251" y="3949904"/>
              <a:ext cx="1105644" cy="30194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第</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k</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跳跃</a:t>
              </a:r>
            </a:p>
          </p:txBody>
        </p:sp>
        <p:sp>
          <p:nvSpPr>
            <p:cNvPr id="2057" name="Oval 9"/>
            <p:cNvSpPr>
              <a:spLocks noChangeArrowheads="1"/>
            </p:cNvSpPr>
            <p:nvPr/>
          </p:nvSpPr>
          <p:spPr bwMode="auto">
            <a:xfrm>
              <a:off x="2156908" y="4439854"/>
              <a:ext cx="794841" cy="507058"/>
            </a:xfrm>
            <a:prstGeom prst="ellipse">
              <a:avLst/>
            </a:prstGeom>
            <a:solidFill>
              <a:srgbClr val="FF00FF"/>
            </a:solidFill>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Times New Roman" pitchFamily="18" charset="0"/>
                  <a:ea typeface="仿宋" pitchFamily="49" charset="-122"/>
                  <a:cs typeface="Times New Roman" pitchFamily="18" charset="0"/>
                </a:rPr>
                <a:t>maxi'</a:t>
              </a:r>
            </a:p>
          </p:txBody>
        </p:sp>
        <p:sp>
          <p:nvSpPr>
            <p:cNvPr id="2056" name="AutoShape 8"/>
            <p:cNvSpPr>
              <a:spLocks noChangeShapeType="1"/>
            </p:cNvSpPr>
            <p:nvPr/>
          </p:nvSpPr>
          <p:spPr bwMode="auto">
            <a:xfrm>
              <a:off x="4207698" y="4693383"/>
              <a:ext cx="484038" cy="1274"/>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55" name="Oval 7"/>
            <p:cNvSpPr>
              <a:spLocks noChangeArrowheads="1"/>
            </p:cNvSpPr>
            <p:nvPr/>
          </p:nvSpPr>
          <p:spPr bwMode="auto">
            <a:xfrm>
              <a:off x="3412858" y="4439854"/>
              <a:ext cx="794841" cy="50705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maxi</a:t>
              </a:r>
            </a:p>
          </p:txBody>
        </p:sp>
        <p:sp>
          <p:nvSpPr>
            <p:cNvPr id="2054" name="AutoShape 6"/>
            <p:cNvSpPr>
              <a:spLocks noChangeShapeType="1"/>
            </p:cNvSpPr>
            <p:nvPr/>
          </p:nvSpPr>
          <p:spPr bwMode="auto">
            <a:xfrm>
              <a:off x="1648668" y="4693383"/>
              <a:ext cx="508239" cy="1274"/>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53" name="Oval 5"/>
            <p:cNvSpPr>
              <a:spLocks noChangeArrowheads="1"/>
            </p:cNvSpPr>
            <p:nvPr/>
          </p:nvSpPr>
          <p:spPr bwMode="auto">
            <a:xfrm>
              <a:off x="7114471" y="4439854"/>
              <a:ext cx="866172" cy="50705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maxp</a:t>
              </a:r>
            </a:p>
          </p:txBody>
        </p:sp>
        <p:sp>
          <p:nvSpPr>
            <p:cNvPr id="2052" name="Freeform 4"/>
            <p:cNvSpPr>
              <a:spLocks/>
            </p:cNvSpPr>
            <p:nvPr/>
          </p:nvSpPr>
          <p:spPr bwMode="auto">
            <a:xfrm>
              <a:off x="2625660" y="4946912"/>
              <a:ext cx="3818802" cy="619172"/>
            </a:xfrm>
            <a:custGeom>
              <a:avLst/>
              <a:gdLst/>
              <a:ahLst/>
              <a:cxnLst>
                <a:cxn ang="0">
                  <a:pos x="0" y="19"/>
                </a:cxn>
                <a:cxn ang="0">
                  <a:pos x="300" y="293"/>
                </a:cxn>
                <a:cxn ang="0">
                  <a:pos x="971" y="452"/>
                </a:cxn>
                <a:cxn ang="0">
                  <a:pos x="1669" y="479"/>
                </a:cxn>
                <a:cxn ang="0">
                  <a:pos x="2438" y="408"/>
                </a:cxn>
                <a:cxn ang="0">
                  <a:pos x="2791" y="249"/>
                </a:cxn>
                <a:cxn ang="0">
                  <a:pos x="2998" y="0"/>
                </a:cxn>
              </a:cxnLst>
              <a:rect l="0" t="0" r="r" b="b"/>
              <a:pathLst>
                <a:path w="2998" h="486">
                  <a:moveTo>
                    <a:pt x="0" y="19"/>
                  </a:moveTo>
                  <a:cubicBezTo>
                    <a:pt x="50" y="65"/>
                    <a:pt x="138" y="221"/>
                    <a:pt x="300" y="293"/>
                  </a:cubicBezTo>
                  <a:cubicBezTo>
                    <a:pt x="462" y="365"/>
                    <a:pt x="743" y="421"/>
                    <a:pt x="971" y="452"/>
                  </a:cubicBezTo>
                  <a:cubicBezTo>
                    <a:pt x="1199" y="483"/>
                    <a:pt x="1425" y="486"/>
                    <a:pt x="1669" y="479"/>
                  </a:cubicBezTo>
                  <a:cubicBezTo>
                    <a:pt x="1913" y="472"/>
                    <a:pt x="2251" y="446"/>
                    <a:pt x="2438" y="408"/>
                  </a:cubicBezTo>
                  <a:cubicBezTo>
                    <a:pt x="2625" y="370"/>
                    <a:pt x="2698" y="317"/>
                    <a:pt x="2791" y="249"/>
                  </a:cubicBezTo>
                  <a:cubicBezTo>
                    <a:pt x="2884" y="181"/>
                    <a:pt x="2955" y="52"/>
                    <a:pt x="2998" y="0"/>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51" name="AutoShape 3"/>
            <p:cNvSpPr>
              <a:spLocks noChangeShapeType="1"/>
            </p:cNvSpPr>
            <p:nvPr/>
          </p:nvSpPr>
          <p:spPr bwMode="auto">
            <a:xfrm flipV="1">
              <a:off x="5557908" y="4693383"/>
              <a:ext cx="313351" cy="1274"/>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50" name="AutoShape 2"/>
            <p:cNvSpPr>
              <a:spLocks noChangeShapeType="1"/>
            </p:cNvSpPr>
            <p:nvPr/>
          </p:nvSpPr>
          <p:spPr bwMode="auto">
            <a:xfrm>
              <a:off x="6737431" y="4693383"/>
              <a:ext cx="377040" cy="1274"/>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cxnSp>
          <p:nvCxnSpPr>
            <p:cNvPr id="37" name="直接箭头连接符 36"/>
            <p:cNvCxnSpPr>
              <a:stCxn id="2057" idx="6"/>
              <a:endCxn id="2055" idx="2"/>
            </p:cNvCxnSpPr>
            <p:nvPr/>
          </p:nvCxnSpPr>
          <p:spPr>
            <a:xfrm>
              <a:off x="2951749" y="4693383"/>
              <a:ext cx="46110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2" name="灯片编号占位符 21"/>
          <p:cNvSpPr>
            <a:spLocks noGrp="1"/>
          </p:cNvSpPr>
          <p:nvPr>
            <p:ph type="sldNum" sz="quarter" idx="12"/>
          </p:nvPr>
        </p:nvSpPr>
        <p:spPr/>
        <p:txBody>
          <a:bodyPr/>
          <a:lstStyle/>
          <a:p>
            <a:fld id="{7AF016A1-9F15-429F-9EFD-84004B73C732}" type="slidenum">
              <a:rPr lang="en-US" altLang="zh-CN" smtClean="0"/>
              <a:pPr/>
              <a:t>12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a:xfrm>
            <a:off x="285720" y="500042"/>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7.1.3 </a:t>
            </a:r>
            <a:r>
              <a:rPr lang="zh-CN" altLang="zh-CN" smtClean="0">
                <a:ea typeface="微软雅黑" pitchFamily="34" charset="-122"/>
              </a:rPr>
              <a:t>贪心法的一般求解过程</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3" name="TextBox 12"/>
          <p:cNvSpPr txBox="1"/>
          <p:nvPr/>
        </p:nvSpPr>
        <p:spPr>
          <a:xfrm>
            <a:off x="571472" y="1500174"/>
            <a:ext cx="7000924" cy="198358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zh-CN" altLang="zh-CN" sz="2000" smtClean="0">
                <a:solidFill>
                  <a:srgbClr val="0000FF"/>
                </a:solidFill>
                <a:latin typeface="Times New Roman" pitchFamily="18" charset="0"/>
                <a:ea typeface="楷体" pitchFamily="49" charset="-122"/>
                <a:cs typeface="Times New Roman" pitchFamily="18" charset="0"/>
              </a:rPr>
              <a:t>① 建立数学模型来描述问题。</a:t>
            </a:r>
          </a:p>
          <a:p>
            <a:pPr algn="l">
              <a:lnSpc>
                <a:spcPct val="100000"/>
              </a:lnSpc>
            </a:pPr>
            <a:r>
              <a:rPr lang="zh-CN" altLang="zh-CN" sz="2000" smtClean="0">
                <a:solidFill>
                  <a:srgbClr val="0000FF"/>
                </a:solidFill>
                <a:latin typeface="Times New Roman" pitchFamily="18" charset="0"/>
                <a:ea typeface="楷体" pitchFamily="49" charset="-122"/>
                <a:cs typeface="Times New Roman" pitchFamily="18" charset="0"/>
              </a:rPr>
              <a:t>② 把求解的问题分成若干个子问题。</a:t>
            </a:r>
          </a:p>
          <a:p>
            <a:pPr algn="l">
              <a:lnSpc>
                <a:spcPct val="100000"/>
              </a:lnSpc>
            </a:pPr>
            <a:r>
              <a:rPr lang="zh-CN" altLang="zh-CN" sz="2000" smtClean="0">
                <a:solidFill>
                  <a:srgbClr val="0000FF"/>
                </a:solidFill>
                <a:latin typeface="Times New Roman" pitchFamily="18" charset="0"/>
                <a:ea typeface="楷体" pitchFamily="49" charset="-122"/>
                <a:cs typeface="Times New Roman" pitchFamily="18" charset="0"/>
              </a:rPr>
              <a:t>③ 对每一子问题求解，得到子问题的局部最优解。</a:t>
            </a:r>
          </a:p>
          <a:p>
            <a:pPr algn="l">
              <a:lnSpc>
                <a:spcPct val="100000"/>
              </a:lnSpc>
            </a:pPr>
            <a:r>
              <a:rPr lang="zh-CN" altLang="zh-CN" sz="2000" smtClean="0">
                <a:solidFill>
                  <a:srgbClr val="0000FF"/>
                </a:solidFill>
                <a:latin typeface="Times New Roman" pitchFamily="18" charset="0"/>
                <a:ea typeface="楷体" pitchFamily="49" charset="-122"/>
                <a:cs typeface="Times New Roman" pitchFamily="18" charset="0"/>
              </a:rPr>
              <a:t>④ 把子问题的解局部最优解合成原问题的一个最优解。</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28596" y="1357298"/>
            <a:ext cx="8358246" cy="2915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SolutionType </a:t>
            </a:r>
            <a:r>
              <a:rPr lang="en-US" altLang="zh-CN" sz="1800" smtClean="0">
                <a:solidFill>
                  <a:srgbClr val="FF0000"/>
                </a:solidFill>
                <a:latin typeface="Times New Roman" pitchFamily="18" charset="0"/>
                <a:ea typeface="仿宋" pitchFamily="49" charset="-122"/>
                <a:cs typeface="Times New Roman" pitchFamily="18" charset="0"/>
              </a:rPr>
              <a:t>Greedy</a:t>
            </a:r>
            <a:r>
              <a:rPr lang="en-US" altLang="zh-CN" sz="1800" smtClean="0">
                <a:solidFill>
                  <a:srgbClr val="0000FF"/>
                </a:solidFill>
                <a:latin typeface="Times New Roman" pitchFamily="18" charset="0"/>
                <a:ea typeface="仿宋" pitchFamily="49" charset="-122"/>
                <a:cs typeface="Times New Roman" pitchFamily="18" charset="0"/>
              </a:rPr>
              <a:t>(SType a[],int 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SolutionType x={}</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初始时，解向量为空</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执行</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步操作</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SType x</a:t>
            </a:r>
            <a:r>
              <a:rPr lang="en-US" altLang="zh-CN" sz="1800" baseline="-250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Select</a:t>
            </a:r>
            <a:r>
              <a:rPr lang="en-US" altLang="zh-CN" sz="1800" smtClean="0">
                <a:solidFill>
                  <a:srgbClr val="0000FF"/>
                </a:solidFill>
                <a:latin typeface="Times New Roman" pitchFamily="18" charset="0"/>
                <a:ea typeface="仿宋" pitchFamily="49" charset="-122"/>
                <a:cs typeface="Times New Roman" pitchFamily="18" charset="0"/>
              </a:rPr>
              <a:t>(a);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从输入</a:t>
            </a:r>
            <a:r>
              <a:rPr lang="en-US" altLang="zh-CN" sz="1800" smtClean="0">
                <a:solidFill>
                  <a:srgbClr val="00B0F0"/>
                </a:solidFill>
                <a:latin typeface="Times New Roman" pitchFamily="18" charset="0"/>
                <a:ea typeface="仿宋" pitchFamily="49" charset="-122"/>
                <a:cs typeface="Times New Roman" pitchFamily="18" charset="0"/>
              </a:rPr>
              <a:t>a</a:t>
            </a:r>
            <a:r>
              <a:rPr lang="zh-CN" altLang="zh-CN" sz="1800" smtClean="0">
                <a:solidFill>
                  <a:srgbClr val="00B0F0"/>
                </a:solidFill>
                <a:latin typeface="Times New Roman" pitchFamily="18" charset="0"/>
                <a:ea typeface="仿宋" pitchFamily="49" charset="-122"/>
                <a:cs typeface="Times New Roman" pitchFamily="18" charset="0"/>
              </a:rPr>
              <a:t>中选择一个当前最好的分量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en-US" altLang="zh-CN" sz="1800" smtClean="0">
                <a:solidFill>
                  <a:srgbClr val="FF0000"/>
                </a:solidFill>
                <a:latin typeface="Times New Roman" pitchFamily="18" charset="0"/>
                <a:ea typeface="仿宋" pitchFamily="49" charset="-122"/>
                <a:cs typeface="Times New Roman" pitchFamily="18" charset="0"/>
              </a:rPr>
              <a:t>Feasiable</a:t>
            </a:r>
            <a:r>
              <a:rPr lang="en-US" altLang="zh-CN" sz="1800" smtClean="0">
                <a:solidFill>
                  <a:srgbClr val="0000FF"/>
                </a:solidFill>
                <a:latin typeface="Times New Roman" pitchFamily="18" charset="0"/>
                <a:ea typeface="仿宋" pitchFamily="49" charset="-122"/>
                <a:cs typeface="Times New Roman" pitchFamily="18" charset="0"/>
              </a:rPr>
              <a:t>(x</a:t>
            </a:r>
            <a:r>
              <a:rPr lang="en-US" altLang="zh-CN" sz="1800" baseline="-250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判断</a:t>
            </a:r>
            <a:r>
              <a:rPr lang="en-US" altLang="zh-CN" sz="1800" smtClean="0">
                <a:solidFill>
                  <a:srgbClr val="00B0F0"/>
                </a:solidFill>
                <a:latin typeface="Times New Roman" pitchFamily="18" charset="0"/>
                <a:ea typeface="仿宋" pitchFamily="49" charset="-122"/>
                <a:cs typeface="Times New Roman" pitchFamily="18" charset="0"/>
              </a:rPr>
              <a:t>x</a:t>
            </a:r>
            <a:r>
              <a:rPr lang="en-US" altLang="zh-CN" sz="1800" baseline="-250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是否包含在当前解中</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x=</a:t>
            </a:r>
            <a:r>
              <a:rPr lang="en-US" altLang="zh-CN" sz="1800" smtClean="0">
                <a:solidFill>
                  <a:srgbClr val="FF0000"/>
                </a:solidFill>
                <a:latin typeface="Times New Roman" pitchFamily="18" charset="0"/>
                <a:ea typeface="仿宋" pitchFamily="49" charset="-122"/>
                <a:cs typeface="Times New Roman" pitchFamily="18" charset="0"/>
              </a:rPr>
              <a:t>Union</a:t>
            </a:r>
            <a:r>
              <a:rPr lang="en-US" altLang="zh-CN" sz="1800" smtClean="0">
                <a:solidFill>
                  <a:srgbClr val="0000FF"/>
                </a:solidFill>
                <a:latin typeface="Times New Roman" pitchFamily="18" charset="0"/>
                <a:ea typeface="仿宋" pitchFamily="49" charset="-122"/>
                <a:cs typeface="Times New Roman" pitchFamily="18" charset="0"/>
              </a:rPr>
              <a:t>(x</a:t>
            </a:r>
            <a:r>
              <a:rPr lang="en-US" altLang="zh-CN" sz="1800" baseline="-25000"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a:t>
            </a:r>
            <a:r>
              <a:rPr lang="en-US" altLang="zh-CN" sz="1800" smtClean="0">
                <a:solidFill>
                  <a:srgbClr val="00B0F0"/>
                </a:solidFill>
                <a:latin typeface="Times New Roman" pitchFamily="18" charset="0"/>
                <a:ea typeface="仿宋" pitchFamily="49" charset="-122"/>
                <a:cs typeface="Times New Roman" pitchFamily="18" charset="0"/>
              </a:rPr>
              <a:t>x</a:t>
            </a:r>
            <a:r>
              <a:rPr lang="en-US" altLang="zh-CN" sz="1800" baseline="-250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分量合并形成</a:t>
            </a:r>
            <a:r>
              <a:rPr lang="en-US" altLang="zh-CN" sz="1800" smtClean="0">
                <a:solidFill>
                  <a:srgbClr val="00B0F0"/>
                </a:solidFill>
                <a:latin typeface="Times New Roman" pitchFamily="18" charset="0"/>
                <a:ea typeface="仿宋" pitchFamily="49" charset="-122"/>
                <a:cs typeface="Times New Roman" pitchFamily="18" charset="0"/>
              </a:rPr>
              <a:t>x</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返回生成的最优解</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12" name="TextBox 11"/>
          <p:cNvSpPr txBox="1"/>
          <p:nvPr/>
        </p:nvSpPr>
        <p:spPr>
          <a:xfrm>
            <a:off x="500034" y="571480"/>
            <a:ext cx="492922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贪心法求解问题的算法框架</a:t>
            </a:r>
            <a:endParaRPr lang="zh-CN" altLang="en-US" sz="2000" smtClean="0">
              <a:solidFill>
                <a:srgbClr val="0000FF"/>
              </a:solidFill>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42910" y="1571612"/>
            <a:ext cx="335758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7.2.1   </a:t>
            </a:r>
            <a:r>
              <a:rPr lang="zh-CN" altLang="zh-CN" smtClean="0">
                <a:ea typeface="微软雅黑" pitchFamily="34" charset="-122"/>
              </a:rPr>
              <a:t>活动安排问题Ⅰ</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8" name="TextBox 7">
            <a:hlinkClick r:id="rId2" action="ppaction://hlinksldjump"/>
          </p:cNvPr>
          <p:cNvSpPr txBox="1"/>
          <p:nvPr/>
        </p:nvSpPr>
        <p:spPr>
          <a:xfrm>
            <a:off x="2500298" y="428604"/>
            <a:ext cx="35719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求解组合问题</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9" name="TextBox 8"/>
          <p:cNvSpPr txBox="1"/>
          <p:nvPr/>
        </p:nvSpPr>
        <p:spPr>
          <a:xfrm>
            <a:off x="857224" y="2571744"/>
            <a:ext cx="7858180" cy="240065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1200"/>
              </a:spcBef>
              <a:buBlip>
                <a:blip r:embed="rId3"/>
              </a:buBlip>
            </a:pPr>
            <a:r>
              <a:rPr lang="zh-CN" altLang="zh-CN" sz="2000" smtClean="0">
                <a:solidFill>
                  <a:srgbClr val="0000FF"/>
                </a:solidFill>
                <a:latin typeface="Times New Roman" pitchFamily="18" charset="0"/>
                <a:ea typeface="楷体" pitchFamily="49" charset="-122"/>
                <a:cs typeface="Times New Roman" pitchFamily="18" charset="0"/>
              </a:rPr>
              <a:t>假设有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个活动</a:t>
            </a:r>
            <a:r>
              <a:rPr lang="en-US" altLang="zh-CN" sz="2000" i="1" smtClean="0">
                <a:solidFill>
                  <a:srgbClr val="0000FF"/>
                </a:solidFill>
                <a:latin typeface="Times New Roman" pitchFamily="18" charset="0"/>
                <a:ea typeface="楷体" pitchFamily="49" charset="-122"/>
                <a:cs typeface="Times New Roman" pitchFamily="18" charset="0"/>
              </a:rPr>
              <a:t>S</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），有一个资源，每个活动执行时都要占用该资源，并且该资源任何时刻只能被一个活动所占用，一旦某个活动开始执行，中间不能被打断，直到其执行完毕。每个活动</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有一个开始时间</a:t>
            </a:r>
            <a:r>
              <a:rPr lang="en-US" altLang="zh-CN" sz="2000" i="1" smtClean="0">
                <a:solidFill>
                  <a:srgbClr val="0000FF"/>
                </a:solidFill>
                <a:latin typeface="Times New Roman" pitchFamily="18" charset="0"/>
                <a:ea typeface="楷体" pitchFamily="49" charset="-122"/>
                <a:cs typeface="Times New Roman" pitchFamily="18" charset="0"/>
              </a:rPr>
              <a:t>b</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和结束时间</a:t>
            </a:r>
            <a:r>
              <a:rPr lang="en-US" altLang="zh-CN" sz="2000" i="1" smtClean="0">
                <a:solidFill>
                  <a:srgbClr val="0000FF"/>
                </a:solidFill>
                <a:latin typeface="Times New Roman" pitchFamily="18" charset="0"/>
                <a:ea typeface="楷体" pitchFamily="49" charset="-122"/>
                <a:cs typeface="Times New Roman" pitchFamily="18" charset="0"/>
              </a:rPr>
              <a:t>e</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b</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&lt;</a:t>
            </a:r>
            <a:r>
              <a:rPr lang="en-US" altLang="zh-CN" sz="2000" i="1" smtClean="0">
                <a:solidFill>
                  <a:srgbClr val="0000FF"/>
                </a:solidFill>
                <a:latin typeface="Times New Roman" pitchFamily="18" charset="0"/>
                <a:ea typeface="楷体" pitchFamily="49" charset="-122"/>
                <a:cs typeface="Times New Roman" pitchFamily="18" charset="0"/>
              </a:rPr>
              <a:t>e</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），它是一个半开时间区间</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b</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e</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），假设最早活动执行时间为</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1200"/>
              </a:spcBef>
              <a:buBlip>
                <a:blip r:embed="rId3"/>
              </a:buBlip>
            </a:pPr>
            <a:r>
              <a:rPr lang="zh-CN" altLang="zh-CN" sz="2000" smtClean="0">
                <a:solidFill>
                  <a:srgbClr val="0000FF"/>
                </a:solidFill>
                <a:latin typeface="Times New Roman" pitchFamily="18" charset="0"/>
                <a:ea typeface="楷体" pitchFamily="49" charset="-122"/>
                <a:cs typeface="Times New Roman" pitchFamily="18" charset="0"/>
              </a:rPr>
              <a:t>求一种最优活动安排方案，使得安排的活动个数最多。</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15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85720" y="1071546"/>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2868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87" name="Rectangle 15"/>
          <p:cNvSpPr>
            <a:spLocks noChangeArrowheads="1"/>
          </p:cNvSpPr>
          <p:nvPr/>
        </p:nvSpPr>
        <p:spPr bwMode="auto">
          <a:xfrm>
            <a:off x="1561456" y="2691565"/>
            <a:ext cx="1080517" cy="40216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8686" name="Rectangle 14"/>
          <p:cNvSpPr>
            <a:spLocks noChangeArrowheads="1"/>
          </p:cNvSpPr>
          <p:nvPr/>
        </p:nvSpPr>
        <p:spPr bwMode="auto">
          <a:xfrm>
            <a:off x="1500166" y="2289400"/>
            <a:ext cx="303044"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i</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85" name="Rectangle 13"/>
          <p:cNvSpPr>
            <a:spLocks noChangeArrowheads="1"/>
          </p:cNvSpPr>
          <p:nvPr/>
        </p:nvSpPr>
        <p:spPr bwMode="auto">
          <a:xfrm>
            <a:off x="2391138" y="2289400"/>
            <a:ext cx="301909"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i</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84" name="Rectangle 12"/>
          <p:cNvSpPr>
            <a:spLocks noChangeArrowheads="1"/>
          </p:cNvSpPr>
          <p:nvPr/>
        </p:nvSpPr>
        <p:spPr bwMode="auto">
          <a:xfrm>
            <a:off x="5233169" y="3228920"/>
            <a:ext cx="1043062" cy="27151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 </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mj-ea"/>
                <a:ea typeface="+mj-ea"/>
                <a:cs typeface="Times New Roman" pitchFamily="18" charset="0"/>
              </a:rPr>
              <a:t>≥</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j</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83" name="Rectangle 11"/>
          <p:cNvSpPr>
            <a:spLocks noChangeArrowheads="1"/>
          </p:cNvSpPr>
          <p:nvPr/>
        </p:nvSpPr>
        <p:spPr bwMode="auto">
          <a:xfrm>
            <a:off x="2794062" y="2691565"/>
            <a:ext cx="1080517" cy="40216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8682" name="Rectangle 10"/>
          <p:cNvSpPr>
            <a:spLocks noChangeArrowheads="1"/>
          </p:cNvSpPr>
          <p:nvPr/>
        </p:nvSpPr>
        <p:spPr bwMode="auto">
          <a:xfrm>
            <a:off x="2733907" y="2289400"/>
            <a:ext cx="301909"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j</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81" name="Rectangle 9"/>
          <p:cNvSpPr>
            <a:spLocks noChangeArrowheads="1"/>
          </p:cNvSpPr>
          <p:nvPr/>
        </p:nvSpPr>
        <p:spPr bwMode="auto">
          <a:xfrm>
            <a:off x="3623744" y="2289400"/>
            <a:ext cx="301909"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j</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80" name="Rectangle 8"/>
          <p:cNvSpPr>
            <a:spLocks noChangeArrowheads="1"/>
          </p:cNvSpPr>
          <p:nvPr/>
        </p:nvSpPr>
        <p:spPr bwMode="auto">
          <a:xfrm>
            <a:off x="2144844" y="3228920"/>
            <a:ext cx="1043062" cy="27151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(a) </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j</a:t>
            </a:r>
            <a:r>
              <a:rPr kumimoji="0" lang="en-US" altLang="zh-CN" sz="1800" b="0" i="0" u="none" strike="noStrike" cap="none" normalizeH="0" baseline="0" smtClean="0">
                <a:ln>
                  <a:noFill/>
                </a:ln>
                <a:solidFill>
                  <a:srgbClr val="0000FF"/>
                </a:solidFill>
                <a:effectLst/>
                <a:latin typeface="+mn-ea"/>
                <a:ea typeface="+mn-ea"/>
                <a:cs typeface="Times New Roman" pitchFamily="18" charset="0"/>
              </a:rPr>
              <a:t>≥</a:t>
            </a: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i</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79" name="Rectangle 7"/>
          <p:cNvSpPr>
            <a:spLocks noChangeArrowheads="1"/>
          </p:cNvSpPr>
          <p:nvPr/>
        </p:nvSpPr>
        <p:spPr bwMode="auto">
          <a:xfrm>
            <a:off x="4714476" y="2688157"/>
            <a:ext cx="1080517" cy="40216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8678" name="Rectangle 6"/>
          <p:cNvSpPr>
            <a:spLocks noChangeArrowheads="1"/>
          </p:cNvSpPr>
          <p:nvPr/>
        </p:nvSpPr>
        <p:spPr bwMode="auto">
          <a:xfrm>
            <a:off x="4653186" y="2285992"/>
            <a:ext cx="303044"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j</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77" name="Rectangle 5"/>
          <p:cNvSpPr>
            <a:spLocks noChangeArrowheads="1"/>
          </p:cNvSpPr>
          <p:nvPr/>
        </p:nvSpPr>
        <p:spPr bwMode="auto">
          <a:xfrm>
            <a:off x="5544158" y="2285992"/>
            <a:ext cx="301909"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j</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76" name="Rectangle 4"/>
          <p:cNvSpPr>
            <a:spLocks noChangeArrowheads="1"/>
          </p:cNvSpPr>
          <p:nvPr/>
        </p:nvSpPr>
        <p:spPr bwMode="auto">
          <a:xfrm>
            <a:off x="5947082" y="2688157"/>
            <a:ext cx="1080517" cy="40216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ndParaRPr>
          </a:p>
        </p:txBody>
      </p:sp>
      <p:sp>
        <p:nvSpPr>
          <p:cNvPr id="28675" name="Rectangle 3"/>
          <p:cNvSpPr>
            <a:spLocks noChangeArrowheads="1"/>
          </p:cNvSpPr>
          <p:nvPr/>
        </p:nvSpPr>
        <p:spPr bwMode="auto">
          <a:xfrm>
            <a:off x="5886927" y="2285992"/>
            <a:ext cx="301909"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b</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i</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8674" name="Rectangle 2"/>
          <p:cNvSpPr>
            <a:spLocks noChangeArrowheads="1"/>
          </p:cNvSpPr>
          <p:nvPr/>
        </p:nvSpPr>
        <p:spPr bwMode="auto">
          <a:xfrm>
            <a:off x="6776764" y="2285992"/>
            <a:ext cx="301909" cy="2726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e</a:t>
            </a:r>
            <a:r>
              <a:rPr kumimoji="0" lang="en-US" altLang="zh-CN" sz="1800" b="0" i="1" u="none" strike="noStrike" cap="none" normalizeH="0" baseline="-30000" smtClean="0">
                <a:ln>
                  <a:noFill/>
                </a:ln>
                <a:solidFill>
                  <a:srgbClr val="0000FF"/>
                </a:solidFill>
                <a:effectLst/>
                <a:latin typeface="Times New Roman" pitchFamily="18" charset="0"/>
                <a:ea typeface="宋体" pitchFamily="2" charset="-122"/>
                <a:cs typeface="Times New Roman" pitchFamily="18" charset="0"/>
              </a:rPr>
              <a:t>i</a:t>
            </a:r>
            <a:endParaRPr kumimoji="0" lang="en-US" altLang="zh-CN" sz="1800" b="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25" name="TextBox 24"/>
          <p:cNvSpPr txBox="1"/>
          <p:nvPr/>
        </p:nvSpPr>
        <p:spPr>
          <a:xfrm>
            <a:off x="1214414" y="936775"/>
            <a:ext cx="7143800"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对于两个活动</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，若满足</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i="1" baseline="-25000"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mn-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或</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mn-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，则它们是不重叠的，称为两个</a:t>
            </a:r>
            <a:r>
              <a:rPr lang="zh-CN" altLang="zh-CN" sz="2000" smtClean="0">
                <a:solidFill>
                  <a:srgbClr val="FF0000"/>
                </a:solidFill>
                <a:latin typeface="Times New Roman" pitchFamily="18" charset="0"/>
                <a:ea typeface="仿宋" pitchFamily="49" charset="-122"/>
                <a:cs typeface="Times New Roman" pitchFamily="18" charset="0"/>
              </a:rPr>
              <a:t>兼容活动</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26" name="TextBox 25"/>
          <p:cNvSpPr txBox="1"/>
          <p:nvPr/>
        </p:nvSpPr>
        <p:spPr>
          <a:xfrm>
            <a:off x="1214414" y="4500570"/>
            <a:ext cx="7143800" cy="7777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本问题就是在</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个活动中选择最多的兼容活动即求最多兼容活动的个数。</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16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34" y="714356"/>
            <a:ext cx="8072494" cy="291361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用数组</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存放所有的活动，</a:t>
            </a:r>
            <a:r>
              <a:rPr lang="en-US" altLang="zh-CN" sz="2000" smtClean="0">
                <a:solidFill>
                  <a:srgbClr val="0000FF"/>
                </a:solidFill>
                <a:latin typeface="Times New Roman" pitchFamily="18" charset="0"/>
                <a:ea typeface="仿宋" pitchFamily="49" charset="-122"/>
                <a:cs typeface="Times New Roman" pitchFamily="18" charset="0"/>
              </a:rPr>
              <a:t>A[</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mn-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）存放活动起始时间，</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存放活动结束时间。</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FF0000"/>
                </a:solidFill>
                <a:latin typeface="Times New Roman" pitchFamily="18" charset="0"/>
                <a:ea typeface="仿宋" pitchFamily="49" charset="-122"/>
                <a:cs typeface="Times New Roman" pitchFamily="18" charset="0"/>
              </a:rPr>
              <a:t>贪心策略</a:t>
            </a:r>
            <a:r>
              <a:rPr lang="zh-CN" altLang="zh-CN" sz="2000" smtClean="0">
                <a:solidFill>
                  <a:srgbClr val="0000FF"/>
                </a:solidFill>
                <a:latin typeface="Times New Roman" pitchFamily="18" charset="0"/>
                <a:ea typeface="仿宋" pitchFamily="49" charset="-122"/>
                <a:cs typeface="Times New Roman" pitchFamily="18" charset="0"/>
              </a:rPr>
              <a:t>：每一步总是选择执行这样的一个活动，它能够使得余下的活动的时间最大化即余下活动中兼容活动尽可能多。</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为此先</a:t>
            </a:r>
            <a:r>
              <a:rPr lang="zh-CN" altLang="zh-CN" sz="2000" smtClean="0">
                <a:solidFill>
                  <a:srgbClr val="FF0000"/>
                </a:solidFill>
                <a:latin typeface="Times New Roman" pitchFamily="18" charset="0"/>
                <a:ea typeface="仿宋" pitchFamily="49" charset="-122"/>
                <a:cs typeface="Times New Roman" pitchFamily="18" charset="0"/>
              </a:rPr>
              <a:t>按活动结束时间递增排序</a:t>
            </a:r>
            <a:r>
              <a:rPr lang="zh-CN" altLang="zh-CN" sz="2000" smtClean="0">
                <a:solidFill>
                  <a:srgbClr val="0000FF"/>
                </a:solidFill>
                <a:latin typeface="Times New Roman" pitchFamily="18" charset="0"/>
                <a:ea typeface="仿宋" pitchFamily="49" charset="-122"/>
                <a:cs typeface="Times New Roman" pitchFamily="18" charset="0"/>
              </a:rPr>
              <a:t>，再从头开始依次选择兼容活动（用</a:t>
            </a:r>
            <a:r>
              <a:rPr lang="en-US" altLang="zh-CN" sz="2000"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集合表示），从而得到最大兼容活动子集即包含兼容活动个数最多的子集。</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857221" y="571480"/>
          <a:ext cx="7000927" cy="1285884"/>
        </p:xfrm>
        <a:graphic>
          <a:graphicData uri="http://schemas.openxmlformats.org/drawingml/2006/table">
            <a:tbl>
              <a:tblPr>
                <a:tableStyleId>{35758FB7-9AC5-4552-8A53-C91805E547FA}</a:tableStyleId>
              </a:tblPr>
              <a:tblGrid>
                <a:gridCol w="1188351"/>
                <a:gridCol w="528416"/>
                <a:gridCol w="528416"/>
                <a:gridCol w="528416"/>
                <a:gridCol w="528416"/>
                <a:gridCol w="528416"/>
                <a:gridCol w="528416"/>
                <a:gridCol w="528416"/>
                <a:gridCol w="528416"/>
                <a:gridCol w="528416"/>
                <a:gridCol w="528416"/>
                <a:gridCol w="528416"/>
              </a:tblGrid>
              <a:tr h="428628">
                <a:tc>
                  <a:txBody>
                    <a:bodyPr/>
                    <a:lstStyle/>
                    <a:p>
                      <a:pPr algn="ctr">
                        <a:lnSpc>
                          <a:spcPts val="2800"/>
                        </a:lnSpc>
                        <a:spcAft>
                          <a:spcPts val="0"/>
                        </a:spcAft>
                      </a:pPr>
                      <a:r>
                        <a:rPr lang="en-US" sz="1800" i="1" kern="100">
                          <a:solidFill>
                            <a:srgbClr val="FF00FF"/>
                          </a:solidFill>
                          <a:latin typeface="Times New Roman" pitchFamily="18" charset="0"/>
                          <a:ea typeface="仿宋" pitchFamily="49" charset="-122"/>
                          <a:cs typeface="Times New Roman" pitchFamily="18" charset="0"/>
                        </a:rPr>
                        <a:t>i</a:t>
                      </a:r>
                      <a:endParaRPr lang="zh-CN" sz="1800" i="1"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2</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3</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4</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5</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6</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7</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8</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9</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10</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28628">
                <a:tc>
                  <a:txBody>
                    <a:bodyPr/>
                    <a:lstStyle/>
                    <a:p>
                      <a:pPr algn="just">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开始时</a:t>
                      </a:r>
                      <a:r>
                        <a:rPr lang="zh-CN" sz="1800" kern="100" smtClean="0">
                          <a:solidFill>
                            <a:srgbClr val="0000FF"/>
                          </a:solidFill>
                          <a:latin typeface="Times New Roman" pitchFamily="18" charset="0"/>
                          <a:ea typeface="仿宋" pitchFamily="49" charset="-122"/>
                          <a:cs typeface="Times New Roman" pitchFamily="18" charset="0"/>
                        </a:rPr>
                        <a:t>间</a:t>
                      </a:r>
                      <a:r>
                        <a:rPr lang="en-US" altLang="zh-CN" sz="1800" kern="100" smtClean="0">
                          <a:solidFill>
                            <a:srgbClr val="0000FF"/>
                          </a:solidFill>
                          <a:latin typeface="Times New Roman" pitchFamily="18" charset="0"/>
                          <a:ea typeface="仿宋" pitchFamily="49" charset="-122"/>
                          <a:cs typeface="Times New Roman" pitchFamily="18" charset="0"/>
                        </a:rPr>
                        <a:t>b</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6</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8</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8</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28628">
                <a:tc>
                  <a:txBody>
                    <a:bodyPr/>
                    <a:lstStyle/>
                    <a:p>
                      <a:pPr algn="just">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结束时</a:t>
                      </a:r>
                      <a:r>
                        <a:rPr lang="zh-CN" sz="1800" kern="100" smtClean="0">
                          <a:solidFill>
                            <a:srgbClr val="0000FF"/>
                          </a:solidFill>
                          <a:latin typeface="Times New Roman" pitchFamily="18" charset="0"/>
                          <a:ea typeface="仿宋" pitchFamily="49" charset="-122"/>
                          <a:cs typeface="Times New Roman" pitchFamily="18" charset="0"/>
                        </a:rPr>
                        <a:t>间</a:t>
                      </a:r>
                      <a:r>
                        <a:rPr lang="en-US" altLang="zh-CN" sz="1800" kern="100" smtClean="0">
                          <a:solidFill>
                            <a:srgbClr val="0000FF"/>
                          </a:solidFill>
                          <a:latin typeface="Times New Roman" pitchFamily="18" charset="0"/>
                          <a:ea typeface="仿宋" pitchFamily="49" charset="-122"/>
                          <a:cs typeface="Times New Roman" pitchFamily="18" charset="0"/>
                        </a:rPr>
                        <a:t>e</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6</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7</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8</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9</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bl>
          </a:graphicData>
        </a:graphic>
      </p:graphicFrame>
      <p:sp>
        <p:nvSpPr>
          <p:cNvPr id="7" name="TextBox 6"/>
          <p:cNvSpPr txBox="1"/>
          <p:nvPr/>
        </p:nvSpPr>
        <p:spPr>
          <a:xfrm>
            <a:off x="500034" y="2357430"/>
            <a:ext cx="528641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求最大兼容活动集</a:t>
            </a:r>
            <a:r>
              <a:rPr lang="en-US" altLang="zh-CN" sz="2000" smtClean="0">
                <a:solidFill>
                  <a:srgbClr val="0000FF"/>
                </a:solidFill>
                <a:ea typeface="仿宋" pitchFamily="49" charset="-122"/>
                <a:cs typeface="Times New Roman" pitchFamily="18" charset="0"/>
              </a:rPr>
              <a:t>B</a:t>
            </a:r>
            <a:r>
              <a:rPr lang="zh-CN" altLang="zh-CN" sz="2000" smtClean="0">
                <a:solidFill>
                  <a:srgbClr val="0000FF"/>
                </a:solidFill>
                <a:ea typeface="仿宋" pitchFamily="49" charset="-122"/>
                <a:cs typeface="Times New Roman" pitchFamily="18" charset="0"/>
              </a:rPr>
              <a:t>的过程</a:t>
            </a:r>
            <a:endParaRPr lang="zh-CN" altLang="en-US" sz="2000" smtClean="0">
              <a:solidFill>
                <a:srgbClr val="0000FF"/>
              </a:solidFill>
              <a:ea typeface="仿宋" pitchFamily="49" charset="-122"/>
              <a:cs typeface="Times New Roman" pitchFamily="18" charset="0"/>
            </a:endParaRPr>
          </a:p>
        </p:txBody>
      </p:sp>
      <p:sp>
        <p:nvSpPr>
          <p:cNvPr id="8" name="TextBox 7"/>
          <p:cNvSpPr txBox="1"/>
          <p:nvPr/>
        </p:nvSpPr>
        <p:spPr>
          <a:xfrm>
            <a:off x="642910" y="3000372"/>
            <a:ext cx="7929618" cy="291361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preend=0</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1[1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的开始时间大于</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，选择它，</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的结束时间</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B={1}</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2[3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5)</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，不选取。</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3[0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6)</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，不选取。</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4[5</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7)</a:t>
            </a:r>
            <a:r>
              <a:rPr lang="zh-CN" altLang="zh-CN" sz="2000" smtClean="0">
                <a:solidFill>
                  <a:srgbClr val="0000FF"/>
                </a:solidFill>
                <a:latin typeface="Times New Roman" pitchFamily="18" charset="0"/>
                <a:ea typeface="仿宋" pitchFamily="49" charset="-122"/>
                <a:cs typeface="Times New Roman" pitchFamily="18" charset="0"/>
              </a:rPr>
              <a:t>的开始时间大于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，选择它，</a:t>
            </a:r>
            <a:r>
              <a:rPr lang="en-US" altLang="zh-CN" sz="2000" smtClean="0">
                <a:solidFill>
                  <a:srgbClr val="0000FF"/>
                </a:solidFill>
                <a:latin typeface="Times New Roman" pitchFamily="18" charset="0"/>
                <a:ea typeface="仿宋" pitchFamily="49" charset="-122"/>
                <a:cs typeface="Times New Roman" pitchFamily="18" charset="0"/>
              </a:rPr>
              <a:t>preend=7</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B={1</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=5</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5[3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8)</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，不选取。</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18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857221" y="571480"/>
          <a:ext cx="7000927" cy="1285884"/>
        </p:xfrm>
        <a:graphic>
          <a:graphicData uri="http://schemas.openxmlformats.org/drawingml/2006/table">
            <a:tbl>
              <a:tblPr>
                <a:tableStyleId>{35758FB7-9AC5-4552-8A53-C91805E547FA}</a:tableStyleId>
              </a:tblPr>
              <a:tblGrid>
                <a:gridCol w="1188351"/>
                <a:gridCol w="528416"/>
                <a:gridCol w="528416"/>
                <a:gridCol w="528416"/>
                <a:gridCol w="528416"/>
                <a:gridCol w="528416"/>
                <a:gridCol w="528416"/>
                <a:gridCol w="528416"/>
                <a:gridCol w="528416"/>
                <a:gridCol w="528416"/>
                <a:gridCol w="528416"/>
                <a:gridCol w="528416"/>
              </a:tblGrid>
              <a:tr h="428628">
                <a:tc>
                  <a:txBody>
                    <a:bodyPr/>
                    <a:lstStyle/>
                    <a:p>
                      <a:pPr algn="ctr">
                        <a:lnSpc>
                          <a:spcPts val="2800"/>
                        </a:lnSpc>
                        <a:spcAft>
                          <a:spcPts val="0"/>
                        </a:spcAft>
                      </a:pPr>
                      <a:r>
                        <a:rPr lang="en-US" sz="1800" i="1" kern="100">
                          <a:solidFill>
                            <a:srgbClr val="FF00FF"/>
                          </a:solidFill>
                          <a:latin typeface="Times New Roman" pitchFamily="18" charset="0"/>
                          <a:ea typeface="仿宋" pitchFamily="49" charset="-122"/>
                          <a:cs typeface="Times New Roman" pitchFamily="18" charset="0"/>
                        </a:rPr>
                        <a:t>i</a:t>
                      </a:r>
                      <a:endParaRPr lang="zh-CN" sz="1800" i="1"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2</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3</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4</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5</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6</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7</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8</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9</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10</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428628">
                <a:tc>
                  <a:txBody>
                    <a:bodyPr/>
                    <a:lstStyle/>
                    <a:p>
                      <a:pPr algn="just">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开始时</a:t>
                      </a:r>
                      <a:r>
                        <a:rPr lang="zh-CN" sz="1800" kern="100" smtClean="0">
                          <a:solidFill>
                            <a:srgbClr val="0000FF"/>
                          </a:solidFill>
                          <a:latin typeface="Times New Roman" pitchFamily="18" charset="0"/>
                          <a:ea typeface="仿宋" pitchFamily="49" charset="-122"/>
                          <a:cs typeface="Times New Roman" pitchFamily="18" charset="0"/>
                        </a:rPr>
                        <a:t>间</a:t>
                      </a:r>
                      <a:r>
                        <a:rPr lang="en-US" altLang="zh-CN" sz="1800" kern="100" smtClean="0">
                          <a:solidFill>
                            <a:srgbClr val="0000FF"/>
                          </a:solidFill>
                          <a:latin typeface="Times New Roman" pitchFamily="18" charset="0"/>
                          <a:ea typeface="仿宋" pitchFamily="49" charset="-122"/>
                          <a:cs typeface="Times New Roman" pitchFamily="18" charset="0"/>
                        </a:rPr>
                        <a:t>b</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6</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8</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8</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r h="428628">
                <a:tc>
                  <a:txBody>
                    <a:bodyPr/>
                    <a:lstStyle/>
                    <a:p>
                      <a:pPr algn="just">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结束时</a:t>
                      </a:r>
                      <a:r>
                        <a:rPr lang="zh-CN" sz="1800" kern="100" smtClean="0">
                          <a:solidFill>
                            <a:srgbClr val="0000FF"/>
                          </a:solidFill>
                          <a:latin typeface="Times New Roman" pitchFamily="18" charset="0"/>
                          <a:ea typeface="仿宋" pitchFamily="49" charset="-122"/>
                          <a:cs typeface="Times New Roman" pitchFamily="18" charset="0"/>
                        </a:rPr>
                        <a:t>间</a:t>
                      </a:r>
                      <a:r>
                        <a:rPr lang="en-US" altLang="zh-CN" sz="1800" kern="100" smtClean="0">
                          <a:solidFill>
                            <a:srgbClr val="0000FF"/>
                          </a:solidFill>
                          <a:latin typeface="Times New Roman" pitchFamily="18" charset="0"/>
                          <a:ea typeface="仿宋" pitchFamily="49" charset="-122"/>
                          <a:cs typeface="Times New Roman" pitchFamily="18" charset="0"/>
                        </a:rPr>
                        <a:t>e</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6</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7</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8</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9</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20000"/>
                        <a:lumOff val="80000"/>
                      </a:schemeClr>
                    </a:solidFill>
                  </a:tcPr>
                </a:tc>
              </a:tr>
            </a:tbl>
          </a:graphicData>
        </a:graphic>
      </p:graphicFrame>
      <p:sp>
        <p:nvSpPr>
          <p:cNvPr id="8" name="TextBox 7"/>
          <p:cNvSpPr txBox="1"/>
          <p:nvPr/>
        </p:nvSpPr>
        <p:spPr>
          <a:xfrm>
            <a:off x="571472" y="2428868"/>
            <a:ext cx="7929618" cy="332398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=6</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6[5</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9)</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 </a:t>
            </a:r>
            <a:r>
              <a:rPr lang="zh-CN" altLang="zh-CN" sz="2000" smtClean="0">
                <a:solidFill>
                  <a:srgbClr val="0000FF"/>
                </a:solidFill>
                <a:latin typeface="Times New Roman" pitchFamily="18" charset="0"/>
                <a:ea typeface="仿宋" pitchFamily="49" charset="-122"/>
                <a:cs typeface="Times New Roman" pitchFamily="18" charset="0"/>
              </a:rPr>
              <a:t>，不选取。</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=7</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7[6</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10)</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，不选取。</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=8</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8[8</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11)</a:t>
            </a:r>
            <a:r>
              <a:rPr lang="zh-CN" altLang="zh-CN" sz="2000" smtClean="0">
                <a:solidFill>
                  <a:srgbClr val="0000FF"/>
                </a:solidFill>
                <a:latin typeface="Times New Roman" pitchFamily="18" charset="0"/>
                <a:ea typeface="仿宋" pitchFamily="49" charset="-122"/>
                <a:cs typeface="Times New Roman" pitchFamily="18" charset="0"/>
              </a:rPr>
              <a:t>的开始时间大于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，选择它，</a:t>
            </a:r>
            <a:r>
              <a:rPr lang="en-US" altLang="zh-CN" sz="2000" smtClean="0">
                <a:solidFill>
                  <a:srgbClr val="0000FF"/>
                </a:solidFill>
                <a:latin typeface="Times New Roman" pitchFamily="18" charset="0"/>
                <a:ea typeface="仿宋" pitchFamily="49" charset="-122"/>
                <a:cs typeface="Times New Roman" pitchFamily="18" charset="0"/>
              </a:rPr>
              <a:t>preend=11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B={1</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4</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8}</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=9</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9[8</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12)</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，不选取。</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=10</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10[2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13)</a:t>
            </a:r>
            <a:r>
              <a:rPr lang="zh-CN" altLang="zh-CN" sz="2000" smtClean="0">
                <a:solidFill>
                  <a:srgbClr val="0000FF"/>
                </a:solidFill>
                <a:latin typeface="Times New Roman" pitchFamily="18" charset="0"/>
                <a:ea typeface="仿宋" pitchFamily="49" charset="-122"/>
                <a:cs typeface="Times New Roman" pitchFamily="18" charset="0"/>
              </a:rPr>
              <a:t>的开始时间小于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，不选取。</a:t>
            </a:r>
          </a:p>
          <a:p>
            <a:pPr marL="457200" indent="-457200" algn="l">
              <a:lnSpc>
                <a:spcPts val="2800"/>
              </a:lnSpc>
              <a:spcBef>
                <a:spcPts val="600"/>
              </a:spcBef>
              <a:buBlip>
                <a:blip r:embed="rId2"/>
              </a:buBlip>
            </a:pP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=11</a:t>
            </a:r>
            <a:r>
              <a:rPr lang="zh-CN" altLang="zh-CN" sz="2000" smtClean="0">
                <a:solidFill>
                  <a:srgbClr val="0000FF"/>
                </a:solidFill>
                <a:latin typeface="Times New Roman" pitchFamily="18" charset="0"/>
                <a:ea typeface="仿宋" pitchFamily="49" charset="-122"/>
                <a:cs typeface="Times New Roman" pitchFamily="18" charset="0"/>
              </a:rPr>
              <a:t>：活动</a:t>
            </a:r>
            <a:r>
              <a:rPr lang="en-US" altLang="zh-CN" sz="2000" smtClean="0">
                <a:solidFill>
                  <a:srgbClr val="0000FF"/>
                </a:solidFill>
                <a:latin typeface="Times New Roman" pitchFamily="18" charset="0"/>
                <a:ea typeface="仿宋" pitchFamily="49" charset="-122"/>
                <a:cs typeface="Times New Roman" pitchFamily="18" charset="0"/>
              </a:rPr>
              <a:t>11[12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14) </a:t>
            </a:r>
            <a:r>
              <a:rPr lang="zh-CN" altLang="zh-CN" sz="2000" smtClean="0">
                <a:solidFill>
                  <a:srgbClr val="0000FF"/>
                </a:solidFill>
                <a:latin typeface="Times New Roman" pitchFamily="18" charset="0"/>
                <a:ea typeface="仿宋" pitchFamily="49" charset="-122"/>
                <a:cs typeface="Times New Roman" pitchFamily="18" charset="0"/>
              </a:rPr>
              <a:t>的开始时间大于</a:t>
            </a:r>
            <a:r>
              <a:rPr lang="en-US" altLang="zh-CN" sz="2000" smtClean="0">
                <a:solidFill>
                  <a:srgbClr val="0000FF"/>
                </a:solidFill>
                <a:latin typeface="Times New Roman" pitchFamily="18" charset="0"/>
                <a:ea typeface="仿宋" pitchFamily="49" charset="-122"/>
                <a:cs typeface="Times New Roman" pitchFamily="18" charset="0"/>
              </a:rPr>
              <a:t>preend</a:t>
            </a:r>
            <a:r>
              <a:rPr lang="zh-CN" altLang="zh-CN" sz="2000" smtClean="0">
                <a:solidFill>
                  <a:srgbClr val="0000FF"/>
                </a:solidFill>
                <a:latin typeface="Times New Roman" pitchFamily="18" charset="0"/>
                <a:ea typeface="仿宋" pitchFamily="49" charset="-122"/>
                <a:cs typeface="Times New Roman" pitchFamily="18" charset="0"/>
              </a:rPr>
              <a:t>，选择它，</a:t>
            </a:r>
            <a:r>
              <a:rPr lang="en-US" altLang="zh-CN" sz="2000" smtClean="0">
                <a:solidFill>
                  <a:srgbClr val="0000FF"/>
                </a:solidFill>
                <a:latin typeface="Times New Roman" pitchFamily="18" charset="0"/>
                <a:ea typeface="仿宋" pitchFamily="49" charset="-122"/>
                <a:cs typeface="Times New Roman" pitchFamily="18" charset="0"/>
              </a:rPr>
              <a:t>preend=14</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B={1</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4</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8</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11}</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19</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5720" y="1428736"/>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7.1.1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什么是贪心法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a:hlinkClick r:id="rId3" action="ppaction://hlinksldjump"/>
          </p:cNvPr>
          <p:cNvSpPr txBox="1"/>
          <p:nvPr/>
        </p:nvSpPr>
        <p:spPr>
          <a:xfrm>
            <a:off x="2714612" y="500042"/>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贪心法概述</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9" name="TextBox 8"/>
          <p:cNvSpPr txBox="1"/>
          <p:nvPr/>
        </p:nvSpPr>
        <p:spPr>
          <a:xfrm>
            <a:off x="785786" y="4475910"/>
            <a:ext cx="7500990" cy="129532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457200" indent="-457200" algn="l">
              <a:lnSpc>
                <a:spcPts val="2800"/>
              </a:lnSpc>
              <a:spcBef>
                <a:spcPts val="0"/>
              </a:spcBef>
              <a:buBlip>
                <a:blip r:embed="rId4"/>
              </a:buBlip>
            </a:pPr>
            <a:r>
              <a:rPr lang="zh-CN" altLang="en-US" sz="2000" smtClean="0">
                <a:solidFill>
                  <a:srgbClr val="0000FF"/>
                </a:solidFill>
                <a:latin typeface="Times New Roman" pitchFamily="18" charset="0"/>
                <a:ea typeface="楷体" pitchFamily="49" charset="-122"/>
                <a:cs typeface="Times New Roman" pitchFamily="18" charset="0"/>
              </a:rPr>
              <a:t>每一步</a:t>
            </a:r>
            <a:r>
              <a:rPr lang="zh-CN" altLang="zh-CN" sz="2000" smtClean="0">
                <a:solidFill>
                  <a:srgbClr val="0000FF"/>
                </a:solidFill>
                <a:latin typeface="Times New Roman" pitchFamily="18" charset="0"/>
                <a:ea typeface="楷体" pitchFamily="49" charset="-122"/>
                <a:cs typeface="Times New Roman" pitchFamily="18" charset="0"/>
              </a:rPr>
              <a:t>总是</a:t>
            </a:r>
            <a:r>
              <a:rPr lang="zh-CN" altLang="zh-CN" sz="2000" smtClean="0">
                <a:solidFill>
                  <a:srgbClr val="FF00FF"/>
                </a:solidFill>
                <a:latin typeface="Times New Roman" pitchFamily="18" charset="0"/>
                <a:ea typeface="楷体" pitchFamily="49" charset="-122"/>
                <a:cs typeface="Times New Roman" pitchFamily="18" charset="0"/>
              </a:rPr>
              <a:t>做出在当前看来是最好的选择</a:t>
            </a:r>
            <a:r>
              <a:rPr lang="zh-CN" altLang="zh-CN" sz="2000" smtClean="0">
                <a:solidFill>
                  <a:srgbClr val="0000FF"/>
                </a:solidFill>
                <a:latin typeface="Times New Roman" pitchFamily="18" charset="0"/>
                <a:ea typeface="楷体" pitchFamily="49" charset="-122"/>
                <a:cs typeface="Times New Roman" pitchFamily="18" charset="0"/>
              </a:rPr>
              <a:t>，也就是说贪心法不从整体最优上考虑，所做出的仅是在某种意义上的局部最优解。</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10" name="TextBox 9"/>
          <p:cNvSpPr txBox="1"/>
          <p:nvPr/>
        </p:nvSpPr>
        <p:spPr>
          <a:xfrm>
            <a:off x="785786" y="2357430"/>
            <a:ext cx="5143536" cy="52588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457200" indent="-457200" algn="l">
              <a:lnSpc>
                <a:spcPct val="100000"/>
              </a:lnSpc>
              <a:spcBef>
                <a:spcPts val="0"/>
              </a:spcBef>
              <a:buBlip>
                <a:blip r:embed="rId4"/>
              </a:buBlip>
            </a:pPr>
            <a:r>
              <a:rPr lang="zh-CN" altLang="zh-CN" sz="2000" smtClean="0">
                <a:solidFill>
                  <a:srgbClr val="0000FF"/>
                </a:solidFill>
                <a:latin typeface="Times New Roman" pitchFamily="18" charset="0"/>
                <a:ea typeface="楷体" pitchFamily="49" charset="-122"/>
                <a:cs typeface="Times New Roman" pitchFamily="18" charset="0"/>
              </a:rPr>
              <a:t>解向量</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x</a:t>
            </a:r>
            <a:r>
              <a:rPr lang="en-US" altLang="zh-CN" sz="2000" i="1" baseline="-25000" smtClean="0">
                <a:solidFill>
                  <a:srgbClr val="0000FF"/>
                </a:solidFill>
                <a:latin typeface="Times New Roman" pitchFamily="18" charset="0"/>
                <a:ea typeface="楷体" pitchFamily="49" charset="-122"/>
                <a:cs typeface="Times New Roman" pitchFamily="18" charset="0"/>
              </a:rPr>
              <a:t>n</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11" name="椭圆 10"/>
          <p:cNvSpPr/>
          <p:nvPr/>
        </p:nvSpPr>
        <p:spPr>
          <a:xfrm>
            <a:off x="5429256" y="3223439"/>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0" smtClean="0">
                <a:solidFill>
                  <a:srgbClr val="FF0000"/>
                </a:solidFill>
              </a:rPr>
              <a:t>s</a:t>
            </a:r>
            <a:r>
              <a:rPr lang="en-US" altLang="zh-CN" sz="1800" b="0" i="1" baseline="-25000" smtClean="0">
                <a:solidFill>
                  <a:srgbClr val="FF0000"/>
                </a:solidFill>
              </a:rPr>
              <a:t>n</a:t>
            </a:r>
            <a:r>
              <a:rPr lang="en-US" altLang="zh-CN" sz="1800" b="0" baseline="-25000" smtClean="0">
                <a:solidFill>
                  <a:srgbClr val="FF0000"/>
                </a:solidFill>
              </a:rPr>
              <a:t>-1</a:t>
            </a:r>
            <a:endParaRPr lang="zh-CN" altLang="en-US" sz="1800" b="0" baseline="-25000">
              <a:solidFill>
                <a:srgbClr val="FF0000"/>
              </a:solidFill>
            </a:endParaRPr>
          </a:p>
        </p:txBody>
      </p:sp>
      <p:sp>
        <p:nvSpPr>
          <p:cNvPr id="12" name="椭圆 11"/>
          <p:cNvSpPr/>
          <p:nvPr/>
        </p:nvSpPr>
        <p:spPr>
          <a:xfrm>
            <a:off x="1357290" y="3223439"/>
            <a:ext cx="428628" cy="428628"/>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0" smtClean="0">
                <a:solidFill>
                  <a:srgbClr val="FF0000"/>
                </a:solidFill>
              </a:rPr>
              <a:t>s</a:t>
            </a:r>
            <a:r>
              <a:rPr lang="en-US" altLang="zh-CN" sz="1800" b="0" baseline="-25000" smtClean="0">
                <a:solidFill>
                  <a:srgbClr val="FF0000"/>
                </a:solidFill>
              </a:rPr>
              <a:t>0</a:t>
            </a:r>
            <a:endParaRPr lang="zh-CN" altLang="en-US" sz="1800" b="0" baseline="-25000">
              <a:solidFill>
                <a:srgbClr val="FF0000"/>
              </a:solidFill>
            </a:endParaRPr>
          </a:p>
        </p:txBody>
      </p:sp>
      <p:sp>
        <p:nvSpPr>
          <p:cNvPr id="13" name="椭圆 12"/>
          <p:cNvSpPr/>
          <p:nvPr/>
        </p:nvSpPr>
        <p:spPr>
          <a:xfrm>
            <a:off x="2357422" y="3223439"/>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0" smtClean="0">
                <a:solidFill>
                  <a:srgbClr val="FF0000"/>
                </a:solidFill>
              </a:rPr>
              <a:t>s</a:t>
            </a:r>
            <a:r>
              <a:rPr lang="en-US" altLang="zh-CN" sz="1800" b="0" baseline="-25000" smtClean="0">
                <a:solidFill>
                  <a:srgbClr val="FF0000"/>
                </a:solidFill>
              </a:rPr>
              <a:t>1</a:t>
            </a:r>
            <a:endParaRPr lang="zh-CN" altLang="en-US" sz="1800" b="0" baseline="-25000">
              <a:solidFill>
                <a:srgbClr val="FF0000"/>
              </a:solidFill>
            </a:endParaRPr>
          </a:p>
        </p:txBody>
      </p:sp>
      <p:sp>
        <p:nvSpPr>
          <p:cNvPr id="16" name="椭圆 15"/>
          <p:cNvSpPr/>
          <p:nvPr/>
        </p:nvSpPr>
        <p:spPr>
          <a:xfrm>
            <a:off x="3357554" y="3223439"/>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0" smtClean="0">
                <a:solidFill>
                  <a:srgbClr val="FF0000"/>
                </a:solidFill>
              </a:rPr>
              <a:t>s</a:t>
            </a:r>
            <a:r>
              <a:rPr lang="en-US" altLang="zh-CN" sz="1800" b="0" baseline="-25000" smtClean="0">
                <a:solidFill>
                  <a:srgbClr val="FF0000"/>
                </a:solidFill>
              </a:rPr>
              <a:t>2</a:t>
            </a:r>
            <a:endParaRPr lang="zh-CN" altLang="en-US" sz="1800" b="0" baseline="-25000">
              <a:solidFill>
                <a:srgbClr val="FF0000"/>
              </a:solidFill>
            </a:endParaRPr>
          </a:p>
        </p:txBody>
      </p:sp>
      <p:cxnSp>
        <p:nvCxnSpPr>
          <p:cNvPr id="18" name="直接箭头连接符 17"/>
          <p:cNvCxnSpPr>
            <a:stCxn id="12" idx="6"/>
            <a:endCxn id="13" idx="2"/>
          </p:cNvCxnSpPr>
          <p:nvPr/>
        </p:nvCxnSpPr>
        <p:spPr>
          <a:xfrm>
            <a:off x="1785918" y="3437753"/>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3" idx="6"/>
            <a:endCxn id="16" idx="2"/>
          </p:cNvCxnSpPr>
          <p:nvPr/>
        </p:nvCxnSpPr>
        <p:spPr>
          <a:xfrm>
            <a:off x="2786050" y="3437753"/>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1928794" y="3080563"/>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itchFamily="49" charset="-122"/>
                <a:cs typeface="Times New Roman" pitchFamily="18" charset="0"/>
              </a:rPr>
              <a:t>x</a:t>
            </a:r>
            <a:r>
              <a:rPr lang="en-US" altLang="zh-CN" sz="1800" b="0" baseline="-25000" smtClean="0">
                <a:solidFill>
                  <a:srgbClr val="0000FF"/>
                </a:solidFill>
                <a:ea typeface="楷体" pitchFamily="49" charset="-122"/>
                <a:cs typeface="Times New Roman" pitchFamily="18" charset="0"/>
              </a:rPr>
              <a:t>0</a:t>
            </a:r>
            <a:endParaRPr lang="zh-CN" altLang="en-US" sz="1800" b="0" baseline="-25000" smtClean="0">
              <a:solidFill>
                <a:srgbClr val="0000FF"/>
              </a:solidFill>
              <a:ea typeface="楷体" pitchFamily="49" charset="-122"/>
              <a:cs typeface="Times New Roman" pitchFamily="18" charset="0"/>
            </a:endParaRPr>
          </a:p>
        </p:txBody>
      </p:sp>
      <p:sp>
        <p:nvSpPr>
          <p:cNvPr id="23" name="TextBox 22"/>
          <p:cNvSpPr txBox="1"/>
          <p:nvPr/>
        </p:nvSpPr>
        <p:spPr>
          <a:xfrm>
            <a:off x="3000364" y="3080563"/>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itchFamily="49" charset="-122"/>
                <a:cs typeface="Times New Roman" pitchFamily="18" charset="0"/>
              </a:rPr>
              <a:t>x</a:t>
            </a:r>
            <a:r>
              <a:rPr lang="en-US" altLang="zh-CN" sz="1800" b="0" baseline="-25000" smtClean="0">
                <a:solidFill>
                  <a:srgbClr val="0000FF"/>
                </a:solidFill>
                <a:ea typeface="楷体" pitchFamily="49" charset="-122"/>
                <a:cs typeface="Times New Roman" pitchFamily="18" charset="0"/>
              </a:rPr>
              <a:t>1</a:t>
            </a:r>
            <a:endParaRPr lang="zh-CN" altLang="en-US" sz="1800" b="0" baseline="-25000" smtClean="0">
              <a:solidFill>
                <a:srgbClr val="0000FF"/>
              </a:solidFill>
              <a:ea typeface="楷体" pitchFamily="49" charset="-122"/>
              <a:cs typeface="Times New Roman" pitchFamily="18" charset="0"/>
            </a:endParaRPr>
          </a:p>
        </p:txBody>
      </p:sp>
      <p:sp>
        <p:nvSpPr>
          <p:cNvPr id="24" name="TextBox 23"/>
          <p:cNvSpPr txBox="1"/>
          <p:nvPr/>
        </p:nvSpPr>
        <p:spPr>
          <a:xfrm>
            <a:off x="1071538" y="3794943"/>
            <a:ext cx="1071570" cy="276999"/>
          </a:xfrm>
          <a:prstGeom prst="rect">
            <a:avLst/>
          </a:prstGeom>
          <a:noFill/>
        </p:spPr>
        <p:txBody>
          <a:bodyPr wrap="square" lIns="0" tIns="0" rIns="0" bIns="0" rtlCol="0">
            <a:spAutoFit/>
          </a:bodyPr>
          <a:lstStyle/>
          <a:p>
            <a:pPr algn="l">
              <a:lnSpc>
                <a:spcPct val="100000"/>
              </a:lnSpc>
              <a:spcBef>
                <a:spcPts val="0"/>
              </a:spcBef>
            </a:pPr>
            <a:r>
              <a:rPr lang="zh-CN" altLang="en-US" sz="1800" b="0" smtClean="0">
                <a:solidFill>
                  <a:srgbClr val="0000FF"/>
                </a:solidFill>
                <a:ea typeface="楷体" pitchFamily="49" charset="-122"/>
                <a:cs typeface="Times New Roman" pitchFamily="18" charset="0"/>
              </a:rPr>
              <a:t>起始状态</a:t>
            </a:r>
            <a:endParaRPr lang="zh-CN" altLang="en-US" sz="1800" b="0" baseline="-25000" smtClean="0">
              <a:solidFill>
                <a:srgbClr val="0000FF"/>
              </a:solidFill>
              <a:ea typeface="楷体" pitchFamily="49" charset="-122"/>
              <a:cs typeface="Times New Roman" pitchFamily="18" charset="0"/>
            </a:endParaRPr>
          </a:p>
        </p:txBody>
      </p:sp>
      <p:sp>
        <p:nvSpPr>
          <p:cNvPr id="25" name="TextBox 24"/>
          <p:cNvSpPr txBox="1"/>
          <p:nvPr/>
        </p:nvSpPr>
        <p:spPr>
          <a:xfrm>
            <a:off x="4500562" y="3290115"/>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latin typeface="+mj-ea"/>
                <a:ea typeface="+mj-ea"/>
                <a:cs typeface="Times New Roman" pitchFamily="18" charset="0"/>
              </a:rPr>
              <a:t>… </a:t>
            </a:r>
            <a:endParaRPr lang="zh-CN" altLang="en-US" sz="1800" b="0" baseline="-25000" smtClean="0">
              <a:solidFill>
                <a:srgbClr val="0000FF"/>
              </a:solidFill>
              <a:latin typeface="+mj-ea"/>
              <a:ea typeface="+mj-ea"/>
              <a:cs typeface="Times New Roman" pitchFamily="18" charset="0"/>
            </a:endParaRPr>
          </a:p>
        </p:txBody>
      </p:sp>
      <p:cxnSp>
        <p:nvCxnSpPr>
          <p:cNvPr id="27" name="直接箭头连接符 26"/>
          <p:cNvCxnSpPr>
            <a:stCxn id="16" idx="6"/>
          </p:cNvCxnSpPr>
          <p:nvPr/>
        </p:nvCxnSpPr>
        <p:spPr>
          <a:xfrm>
            <a:off x="3786182" y="3437753"/>
            <a:ext cx="64294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929058" y="3089316"/>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itchFamily="49" charset="-122"/>
                <a:cs typeface="Times New Roman" pitchFamily="18" charset="0"/>
              </a:rPr>
              <a:t>x</a:t>
            </a:r>
            <a:r>
              <a:rPr lang="en-US" altLang="zh-CN" sz="1800" b="0" baseline="-25000" smtClean="0">
                <a:solidFill>
                  <a:srgbClr val="0000FF"/>
                </a:solidFill>
                <a:ea typeface="楷体" pitchFamily="49" charset="-122"/>
                <a:cs typeface="Times New Roman" pitchFamily="18" charset="0"/>
              </a:rPr>
              <a:t>2</a:t>
            </a:r>
            <a:endParaRPr lang="zh-CN" altLang="en-US" sz="1800" b="0" baseline="-25000" smtClean="0">
              <a:solidFill>
                <a:srgbClr val="0000FF"/>
              </a:solidFill>
              <a:ea typeface="楷体" pitchFamily="49" charset="-122"/>
              <a:cs typeface="Times New Roman" pitchFamily="18" charset="0"/>
            </a:endParaRPr>
          </a:p>
        </p:txBody>
      </p:sp>
      <p:sp>
        <p:nvSpPr>
          <p:cNvPr id="29" name="椭圆 28"/>
          <p:cNvSpPr/>
          <p:nvPr/>
        </p:nvSpPr>
        <p:spPr>
          <a:xfrm>
            <a:off x="6643702" y="3223439"/>
            <a:ext cx="428628" cy="428628"/>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0" smtClean="0">
                <a:solidFill>
                  <a:srgbClr val="FF0000"/>
                </a:solidFill>
              </a:rPr>
              <a:t>s</a:t>
            </a:r>
            <a:r>
              <a:rPr lang="en-US" altLang="zh-CN" sz="1800" b="0" i="1" baseline="-25000" smtClean="0">
                <a:solidFill>
                  <a:srgbClr val="FF0000"/>
                </a:solidFill>
              </a:rPr>
              <a:t>n</a:t>
            </a:r>
            <a:endParaRPr lang="zh-CN" altLang="en-US" sz="1800" b="0" i="1" baseline="-25000">
              <a:solidFill>
                <a:srgbClr val="FF0000"/>
              </a:solidFill>
            </a:endParaRPr>
          </a:p>
        </p:txBody>
      </p:sp>
      <p:cxnSp>
        <p:nvCxnSpPr>
          <p:cNvPr id="31" name="直接箭头连接符 30"/>
          <p:cNvCxnSpPr/>
          <p:nvPr/>
        </p:nvCxnSpPr>
        <p:spPr>
          <a:xfrm>
            <a:off x="4857752" y="3437753"/>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1" idx="6"/>
            <a:endCxn id="29" idx="2"/>
          </p:cNvCxnSpPr>
          <p:nvPr/>
        </p:nvCxnSpPr>
        <p:spPr>
          <a:xfrm>
            <a:off x="5857884" y="3437753"/>
            <a:ext cx="785818"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6143636" y="3080563"/>
            <a:ext cx="428628"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itchFamily="49" charset="-122"/>
                <a:cs typeface="Times New Roman" pitchFamily="18" charset="0"/>
              </a:rPr>
              <a:t>x</a:t>
            </a:r>
            <a:r>
              <a:rPr lang="en-US" altLang="zh-CN" sz="1800" b="0" i="1" baseline="-25000" smtClean="0">
                <a:solidFill>
                  <a:srgbClr val="0000FF"/>
                </a:solidFill>
                <a:ea typeface="楷体" pitchFamily="49" charset="-122"/>
                <a:cs typeface="Times New Roman" pitchFamily="18" charset="0"/>
              </a:rPr>
              <a:t>n</a:t>
            </a:r>
            <a:r>
              <a:rPr lang="en-US" altLang="zh-CN" sz="1800" b="0" baseline="-25000" smtClean="0">
                <a:solidFill>
                  <a:srgbClr val="0000FF"/>
                </a:solidFill>
                <a:ea typeface="楷体" pitchFamily="49" charset="-122"/>
                <a:cs typeface="Times New Roman" pitchFamily="18" charset="0"/>
              </a:rPr>
              <a:t>-1</a:t>
            </a:r>
            <a:endParaRPr lang="zh-CN" altLang="en-US" sz="1800" b="0" baseline="-25000" smtClean="0">
              <a:solidFill>
                <a:srgbClr val="0000FF"/>
              </a:solidFill>
              <a:ea typeface="楷体" pitchFamily="49" charset="-122"/>
              <a:cs typeface="Times New Roman" pitchFamily="18" charset="0"/>
            </a:endParaRPr>
          </a:p>
        </p:txBody>
      </p:sp>
      <p:sp>
        <p:nvSpPr>
          <p:cNvPr id="36" name="TextBox 35"/>
          <p:cNvSpPr txBox="1"/>
          <p:nvPr/>
        </p:nvSpPr>
        <p:spPr>
          <a:xfrm>
            <a:off x="6429388" y="3794943"/>
            <a:ext cx="1071570" cy="276999"/>
          </a:xfrm>
          <a:prstGeom prst="rect">
            <a:avLst/>
          </a:prstGeom>
          <a:noFill/>
        </p:spPr>
        <p:txBody>
          <a:bodyPr wrap="square" lIns="0" tIns="0" rIns="0" bIns="0" rtlCol="0">
            <a:spAutoFit/>
          </a:bodyPr>
          <a:lstStyle/>
          <a:p>
            <a:pPr algn="l">
              <a:lnSpc>
                <a:spcPct val="100000"/>
              </a:lnSpc>
              <a:spcBef>
                <a:spcPts val="0"/>
              </a:spcBef>
            </a:pPr>
            <a:r>
              <a:rPr lang="zh-CN" altLang="en-US" sz="1800" b="0" smtClean="0">
                <a:solidFill>
                  <a:srgbClr val="0000FF"/>
                </a:solidFill>
                <a:ea typeface="楷体" pitchFamily="49" charset="-122"/>
                <a:cs typeface="Times New Roman" pitchFamily="18" charset="0"/>
              </a:rPr>
              <a:t>目标状态</a:t>
            </a:r>
            <a:endParaRPr lang="zh-CN" altLang="en-US" sz="1800" b="0" baseline="-25000" smtClean="0">
              <a:solidFill>
                <a:srgbClr val="0000FF"/>
              </a:solidFill>
              <a:ea typeface="楷体" pitchFamily="49" charset="-122"/>
              <a:cs typeface="Times New Roman" pitchFamily="18" charset="0"/>
            </a:endParaRPr>
          </a:p>
        </p:txBody>
      </p:sp>
      <p:sp>
        <p:nvSpPr>
          <p:cNvPr id="26" name="灯片编号占位符 25"/>
          <p:cNvSpPr>
            <a:spLocks noGrp="1"/>
          </p:cNvSpPr>
          <p:nvPr>
            <p:ph type="sldNum" sz="quarter" idx="12"/>
          </p:nvPr>
        </p:nvSpPr>
        <p:spPr/>
        <p:txBody>
          <a:bodyPr/>
          <a:lstStyle/>
          <a:p>
            <a:fld id="{7AF016A1-9F15-429F-9EFD-84004B73C732}" type="slidenum">
              <a:rPr lang="en-US" altLang="zh-CN" smtClean="0"/>
              <a:pPr/>
              <a:t>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500042"/>
            <a:ext cx="8643998" cy="34796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struct </a:t>
            </a:r>
            <a:r>
              <a:rPr lang="en-US" altLang="zh-CN" sz="1800" smtClean="0">
                <a:solidFill>
                  <a:srgbClr val="FF0000"/>
                </a:solidFill>
                <a:latin typeface="Times New Roman" pitchFamily="18" charset="0"/>
                <a:ea typeface="仿宋" pitchFamily="49" charset="-122"/>
                <a:cs typeface="Times New Roman" pitchFamily="18" charset="0"/>
              </a:rPr>
              <a:t>Action</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活动类型</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b;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活动起始时间</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活动结束时间</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a:t>
            </a:r>
            <a:r>
              <a:rPr lang="en-US" altLang="zh-CN" sz="1800" smtClean="0">
                <a:solidFill>
                  <a:srgbClr val="FF0000"/>
                </a:solidFill>
                <a:latin typeface="Times New Roman" pitchFamily="18" charset="0"/>
                <a:ea typeface="仿宋" pitchFamily="49" charset="-122"/>
                <a:cs typeface="Times New Roman" pitchFamily="18" charset="0"/>
              </a:rPr>
              <a:t>operator&lt;</a:t>
            </a:r>
            <a:r>
              <a:rPr lang="en-US" altLang="zh-CN" sz="1800" smtClean="0">
                <a:solidFill>
                  <a:srgbClr val="0000FF"/>
                </a:solidFill>
                <a:latin typeface="Times New Roman" pitchFamily="18" charset="0"/>
                <a:ea typeface="仿宋" pitchFamily="49" charset="-122"/>
                <a:cs typeface="Times New Roman" pitchFamily="18" charset="0"/>
              </a:rPr>
              <a:t>(const Action &amp;s) const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e&lt;=s.e;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用于按活动结束时间递增排序</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defTabSz="360000">
              <a:lnSpc>
                <a:spcPts val="2600"/>
              </a:lnSpc>
              <a:spcBef>
                <a:spcPts val="0"/>
              </a:spcBef>
            </a:pP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bool </a:t>
            </a:r>
            <a:r>
              <a:rPr lang="en-US" altLang="zh-CN" sz="1800" smtClean="0">
                <a:solidFill>
                  <a:srgbClr val="006600"/>
                </a:solidFill>
                <a:latin typeface="Times New Roman" pitchFamily="18" charset="0"/>
                <a:ea typeface="仿宋" pitchFamily="49" charset="-122"/>
                <a:cs typeface="Times New Roman" pitchFamily="18" charset="0"/>
              </a:rPr>
              <a:t>flag</a:t>
            </a:r>
            <a:r>
              <a:rPr lang="en-US" altLang="zh-CN" sz="1800" smtClean="0">
                <a:solidFill>
                  <a:srgbClr val="0000FF"/>
                </a:solidFill>
                <a:latin typeface="Times New Roman" pitchFamily="18" charset="0"/>
                <a:ea typeface="仿宋" pitchFamily="49" charset="-122"/>
                <a:cs typeface="Times New Roman" pitchFamily="18" charset="0"/>
              </a:rPr>
              <a:t>[MAX];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标记选择的活动</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 name="TextBox 103"/>
          <p:cNvSpPr txBox="1"/>
          <p:nvPr/>
        </p:nvSpPr>
        <p:spPr>
          <a:xfrm>
            <a:off x="285720" y="428604"/>
            <a:ext cx="8429684" cy="41465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greedly</a:t>
            </a:r>
            <a:r>
              <a:rPr lang="en-US" altLang="zh-CN" sz="1800" smtClean="0">
                <a:solidFill>
                  <a:srgbClr val="0000FF"/>
                </a:solidFill>
                <a:latin typeface="Times New Roman" pitchFamily="18" charset="0"/>
                <a:ea typeface="仿宋" pitchFamily="49" charset="-122"/>
                <a:cs typeface="Times New Roman" pitchFamily="18" charset="0"/>
              </a:rPr>
              <a:t>(vector&lt;Action&gt;&amp; A)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求解最大兼容活动子集</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memset(flag,0,sizeof(flag));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初始化为</a:t>
            </a:r>
            <a:r>
              <a:rPr lang="en-US" altLang="zh-CN" sz="1800" smtClean="0">
                <a:solidFill>
                  <a:srgbClr val="00B0F0"/>
                </a:solidFill>
                <a:latin typeface="Times New Roman" pitchFamily="18" charset="0"/>
                <a:ea typeface="仿宋" pitchFamily="49" charset="-122"/>
                <a:cs typeface="Times New Roman" pitchFamily="18" charset="0"/>
              </a:rPr>
              <a:t>false</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sort(A.begin(),A.end());				</a:t>
            </a:r>
            <a:r>
              <a:rPr lang="en-US" altLang="zh-CN" sz="1800" smtClean="0">
                <a:solidFill>
                  <a:srgbClr val="00B0F0"/>
                </a:solidFill>
                <a:latin typeface="Times New Roman" pitchFamily="18" charset="0"/>
                <a:ea typeface="仿宋" pitchFamily="49" charset="-122"/>
                <a:cs typeface="Times New Roman" pitchFamily="18" charset="0"/>
              </a:rPr>
              <a:t>//A</a:t>
            </a:r>
            <a:r>
              <a:rPr lang="zh-CN" altLang="zh-CN" sz="1800" smtClean="0">
                <a:solidFill>
                  <a:srgbClr val="00B0F0"/>
                </a:solidFill>
                <a:latin typeface="Times New Roman" pitchFamily="18" charset="0"/>
                <a:ea typeface="仿宋" pitchFamily="49" charset="-122"/>
                <a:cs typeface="Times New Roman" pitchFamily="18" charset="0"/>
              </a:rPr>
              <a:t>按活动结束时间递增排序</a:t>
            </a: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	int preend=0;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前一个兼容活动的结束时间</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a:t>
            </a:r>
            <a:r>
              <a:rPr lang="en-US" altLang="zh-CN" sz="1800" smtClean="0">
                <a:solidFill>
                  <a:srgbClr val="FF00FF"/>
                </a:solidFill>
                <a:latin typeface="Times New Roman" pitchFamily="18" charset="0"/>
                <a:ea typeface="仿宋" pitchFamily="49" charset="-122"/>
                <a:cs typeface="Times New Roman" pitchFamily="18" charset="0"/>
              </a:rPr>
              <a:t>A[i].b&gt;=preend</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flag[i]=true;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选择</a:t>
            </a:r>
            <a:r>
              <a:rPr lang="en-US" altLang="zh-CN" sz="1800" smtClean="0">
                <a:solidFill>
                  <a:srgbClr val="00B0F0"/>
                </a:solidFill>
                <a:latin typeface="Times New Roman" pitchFamily="18" charset="0"/>
                <a:ea typeface="仿宋" pitchFamily="49" charset="-122"/>
                <a:cs typeface="Times New Roman" pitchFamily="18" charset="0"/>
              </a:rPr>
              <a:t>A[i]</a:t>
            </a:r>
            <a:r>
              <a:rPr lang="zh-CN" altLang="zh-CN" sz="1800" smtClean="0">
                <a:solidFill>
                  <a:srgbClr val="00B0F0"/>
                </a:solidFill>
                <a:latin typeface="Times New Roman" pitchFamily="18" charset="0"/>
                <a:ea typeface="仿宋" pitchFamily="49" charset="-122"/>
                <a:cs typeface="Times New Roman" pitchFamily="18" charset="0"/>
              </a:rPr>
              <a:t>活动</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preend=A[i].e;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7" name="TextBox 6"/>
          <p:cNvSpPr txBox="1"/>
          <p:nvPr/>
        </p:nvSpPr>
        <p:spPr>
          <a:xfrm>
            <a:off x="500034" y="4929198"/>
            <a:ext cx="7715304" cy="810478"/>
          </a:xfrm>
          <a:prstGeom prst="rect">
            <a:avLst/>
          </a:prstGeom>
          <a:noFill/>
        </p:spPr>
        <p:txBody>
          <a:bodyPr wrap="square" rtlCol="0">
            <a:spAutoFit/>
          </a:bodyPr>
          <a:lstStyle/>
          <a:p>
            <a:pPr algn="l">
              <a:lnSpc>
                <a:spcPts val="2800"/>
              </a:lnSpc>
              <a:spcBef>
                <a:spcPts val="0"/>
              </a:spcBef>
            </a:pPr>
            <a:r>
              <a:rPr lang="zh-CN" altLang="zh-CN" sz="2000" smtClean="0">
                <a:solidFill>
                  <a:srgbClr val="FF0000"/>
                </a:solidFill>
                <a:ea typeface="仿宋" pitchFamily="49" charset="-122"/>
                <a:cs typeface="Times New Roman" pitchFamily="18" charset="0"/>
              </a:rPr>
              <a:t>【算法分析】</a:t>
            </a:r>
            <a:r>
              <a:rPr lang="zh-CN" altLang="zh-CN" sz="2000" smtClean="0">
                <a:solidFill>
                  <a:srgbClr val="0000FF"/>
                </a:solidFill>
                <a:ea typeface="仿宋" pitchFamily="49" charset="-122"/>
                <a:cs typeface="Times New Roman" pitchFamily="18" charset="0"/>
              </a:rPr>
              <a:t>算法的主要时间花费在排序上，排序时间为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log</a:t>
            </a:r>
            <a:r>
              <a:rPr lang="en-US" altLang="zh-CN" sz="2000" baseline="-25000" smtClean="0">
                <a:solidFill>
                  <a:srgbClr val="0000FF"/>
                </a:solidFill>
                <a:ea typeface="仿宋" pitchFamily="49" charset="-122"/>
                <a:cs typeface="Times New Roman" pitchFamily="18" charset="0"/>
              </a:rPr>
              <a:t>2</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，所以整个算法的时间复杂度为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log</a:t>
            </a:r>
            <a:r>
              <a:rPr lang="en-US" altLang="zh-CN" sz="2000" baseline="-25000" smtClean="0">
                <a:solidFill>
                  <a:srgbClr val="0000FF"/>
                </a:solidFill>
                <a:ea typeface="仿宋" pitchFamily="49" charset="-122"/>
                <a:cs typeface="Times New Roman" pitchFamily="18" charset="0"/>
              </a:rPr>
              <a:t>2</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357158" y="285728"/>
            <a:ext cx="192882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pPr>
            <a:r>
              <a:rPr lang="zh-CN" altLang="en-US" sz="2000" smtClean="0">
                <a:ea typeface="微软雅黑" pitchFamily="34" charset="-122"/>
              </a:rPr>
              <a:t>算法证明</a:t>
            </a:r>
            <a:endParaRPr lang="zh-CN" altLang="zh-CN" sz="2000">
              <a:solidFill>
                <a:schemeClr val="bg1"/>
              </a:solidFill>
              <a:ea typeface="微软雅黑" pitchFamily="34" charset="-122"/>
              <a:cs typeface="Times New Roman" pitchFamily="18" charset="0"/>
            </a:endParaRPr>
          </a:p>
        </p:txBody>
      </p:sp>
      <p:sp>
        <p:nvSpPr>
          <p:cNvPr id="8" name="TextBox 7"/>
          <p:cNvSpPr txBox="1"/>
          <p:nvPr/>
        </p:nvSpPr>
        <p:spPr>
          <a:xfrm>
            <a:off x="571472" y="1643050"/>
            <a:ext cx="8001056" cy="470898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所有活动按结束时间递增排序，这里就是要证明</a:t>
            </a:r>
            <a:r>
              <a:rPr lang="zh-CN" altLang="zh-CN" sz="2000" smtClean="0">
                <a:solidFill>
                  <a:srgbClr val="FF00FF"/>
                </a:solidFill>
                <a:latin typeface="Times New Roman" pitchFamily="18" charset="0"/>
                <a:ea typeface="仿宋" pitchFamily="49" charset="-122"/>
                <a:cs typeface="Times New Roman" pitchFamily="18" charset="0"/>
              </a:rPr>
              <a:t>若</a:t>
            </a:r>
            <a:r>
              <a:rPr lang="en-US" altLang="zh-CN" sz="2000" smtClean="0">
                <a:solidFill>
                  <a:srgbClr val="FF00FF"/>
                </a:solidFill>
                <a:latin typeface="Times New Roman" pitchFamily="18" charset="0"/>
                <a:ea typeface="仿宋" pitchFamily="49" charset="-122"/>
                <a:cs typeface="Times New Roman" pitchFamily="18" charset="0"/>
              </a:rPr>
              <a:t>X</a:t>
            </a:r>
            <a:r>
              <a:rPr lang="zh-CN" altLang="zh-CN" sz="2000" smtClean="0">
                <a:solidFill>
                  <a:srgbClr val="FF00FF"/>
                </a:solidFill>
                <a:latin typeface="Times New Roman" pitchFamily="18" charset="0"/>
                <a:ea typeface="仿宋" pitchFamily="49" charset="-122"/>
                <a:cs typeface="Times New Roman" pitchFamily="18" charset="0"/>
              </a:rPr>
              <a:t>是</a:t>
            </a:r>
            <a:r>
              <a:rPr lang="en-US" altLang="zh-CN" sz="2000" smtClean="0">
                <a:solidFill>
                  <a:srgbClr val="FF00FF"/>
                </a:solidFill>
                <a:latin typeface="Times New Roman" pitchFamily="18" charset="0"/>
                <a:ea typeface="仿宋" pitchFamily="49" charset="-122"/>
                <a:cs typeface="Times New Roman" pitchFamily="18" charset="0"/>
              </a:rPr>
              <a:t>A</a:t>
            </a:r>
            <a:r>
              <a:rPr lang="zh-CN" altLang="zh-CN" sz="2000" smtClean="0">
                <a:solidFill>
                  <a:srgbClr val="FF00FF"/>
                </a:solidFill>
                <a:latin typeface="Times New Roman" pitchFamily="18" charset="0"/>
                <a:ea typeface="仿宋" pitchFamily="49" charset="-122"/>
                <a:cs typeface="Times New Roman" pitchFamily="18" charset="0"/>
              </a:rPr>
              <a:t>的最优解，</a:t>
            </a:r>
            <a:r>
              <a:rPr lang="en-US" altLang="zh-CN" sz="2000" smtClean="0">
                <a:solidFill>
                  <a:srgbClr val="FF00FF"/>
                </a:solidFill>
                <a:latin typeface="Times New Roman" pitchFamily="18" charset="0"/>
                <a:ea typeface="仿宋" pitchFamily="49" charset="-122"/>
                <a:cs typeface="Times New Roman" pitchFamily="18" charset="0"/>
              </a:rPr>
              <a:t>X=X'</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{1}</a:t>
            </a:r>
            <a:r>
              <a:rPr lang="zh-CN" altLang="zh-CN" sz="2000" smtClean="0">
                <a:solidFill>
                  <a:srgbClr val="FF00FF"/>
                </a:solidFill>
                <a:latin typeface="Times New Roman" pitchFamily="18" charset="0"/>
                <a:ea typeface="仿宋" pitchFamily="49" charset="-122"/>
                <a:cs typeface="Times New Roman" pitchFamily="18" charset="0"/>
              </a:rPr>
              <a:t>，则</a:t>
            </a:r>
            <a:r>
              <a:rPr lang="en-US" altLang="zh-CN" sz="2000" smtClean="0">
                <a:solidFill>
                  <a:srgbClr val="FF00FF"/>
                </a:solidFill>
                <a:latin typeface="Times New Roman" pitchFamily="18" charset="0"/>
                <a:ea typeface="仿宋" pitchFamily="49" charset="-122"/>
                <a:cs typeface="Times New Roman" pitchFamily="18" charset="0"/>
              </a:rPr>
              <a:t>X'</a:t>
            </a:r>
            <a:r>
              <a:rPr lang="zh-CN" altLang="zh-CN" sz="2000" smtClean="0">
                <a:solidFill>
                  <a:srgbClr val="FF00FF"/>
                </a:solidFill>
                <a:latin typeface="Times New Roman" pitchFamily="18" charset="0"/>
                <a:ea typeface="仿宋" pitchFamily="49" charset="-122"/>
                <a:cs typeface="Times New Roman" pitchFamily="18" charset="0"/>
              </a:rPr>
              <a:t>是</a:t>
            </a:r>
            <a:r>
              <a:rPr lang="en-US" altLang="zh-CN" sz="2000" smtClean="0">
                <a:solidFill>
                  <a:srgbClr val="FF00FF"/>
                </a:solidFill>
                <a:latin typeface="Times New Roman" pitchFamily="18" charset="0"/>
                <a:ea typeface="仿宋" pitchFamily="49" charset="-122"/>
                <a:cs typeface="Times New Roman" pitchFamily="18" charset="0"/>
              </a:rPr>
              <a:t>A'={</a:t>
            </a:r>
            <a:r>
              <a:rPr lang="en-US" altLang="zh-CN" sz="2000" i="1" smtClean="0">
                <a:solidFill>
                  <a:srgbClr val="FF00FF"/>
                </a:solidFill>
                <a:latin typeface="Times New Roman" pitchFamily="18" charset="0"/>
                <a:ea typeface="仿宋" pitchFamily="49" charset="-122"/>
                <a:cs typeface="Times New Roman" pitchFamily="18" charset="0"/>
              </a:rPr>
              <a:t>i</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smtClean="0">
                <a:solidFill>
                  <a:srgbClr val="FF00FF"/>
                </a:solidFill>
                <a:latin typeface="Times New Roman" pitchFamily="18" charset="0"/>
                <a:ea typeface="仿宋" pitchFamily="49" charset="-122"/>
                <a:cs typeface="Times New Roman" pitchFamily="18" charset="0"/>
              </a:rPr>
              <a:t>A</a:t>
            </a:r>
            <a:r>
              <a:rPr lang="zh-CN" altLang="zh-CN" sz="2000" smtClean="0">
                <a:solidFill>
                  <a:srgbClr val="FF00FF"/>
                </a:solidFill>
                <a:latin typeface="Times New Roman" pitchFamily="18" charset="0"/>
                <a:ea typeface="仿宋" pitchFamily="49" charset="-122"/>
                <a:cs typeface="Times New Roman" pitchFamily="18" charset="0"/>
              </a:rPr>
              <a:t>：</a:t>
            </a:r>
            <a:r>
              <a:rPr lang="en-US" altLang="zh-CN" sz="2000" i="1" smtClean="0">
                <a:solidFill>
                  <a:srgbClr val="FF00FF"/>
                </a:solidFill>
                <a:latin typeface="Times New Roman" pitchFamily="18" charset="0"/>
                <a:ea typeface="仿宋" pitchFamily="49" charset="-122"/>
                <a:cs typeface="Times New Roman" pitchFamily="18" charset="0"/>
              </a:rPr>
              <a:t>e</a:t>
            </a:r>
            <a:r>
              <a:rPr lang="en-US" altLang="zh-CN" sz="2000" i="1" baseline="-25000" smtClean="0">
                <a:solidFill>
                  <a:srgbClr val="FF00FF"/>
                </a:solidFill>
                <a:latin typeface="Times New Roman" pitchFamily="18" charset="0"/>
                <a:ea typeface="仿宋" pitchFamily="49" charset="-122"/>
                <a:cs typeface="Times New Roman" pitchFamily="18" charset="0"/>
              </a:rPr>
              <a:t>i</a:t>
            </a:r>
            <a:r>
              <a:rPr lang="zh-CN" altLang="zh-CN" sz="2000" smtClean="0">
                <a:solidFill>
                  <a:srgbClr val="FF00FF"/>
                </a:solidFill>
                <a:latin typeface="+mn-ea"/>
                <a:cs typeface="Times New Roman" pitchFamily="18" charset="0"/>
              </a:rPr>
              <a:t>≥</a:t>
            </a:r>
            <a:r>
              <a:rPr lang="en-US" altLang="zh-CN" sz="2000" i="1" smtClean="0">
                <a:solidFill>
                  <a:srgbClr val="FF00FF"/>
                </a:solidFill>
                <a:latin typeface="Times New Roman" pitchFamily="18" charset="0"/>
                <a:ea typeface="仿宋" pitchFamily="49" charset="-122"/>
                <a:cs typeface="Times New Roman" pitchFamily="18" charset="0"/>
              </a:rPr>
              <a:t>b</a:t>
            </a:r>
            <a:r>
              <a:rPr lang="en-US" altLang="zh-CN" sz="2000" baseline="-25000" smtClean="0">
                <a:solidFill>
                  <a:srgbClr val="FF00FF"/>
                </a:solidFill>
                <a:latin typeface="Times New Roman" pitchFamily="18" charset="0"/>
                <a:ea typeface="仿宋" pitchFamily="49" charset="-122"/>
                <a:cs typeface="Times New Roman" pitchFamily="18" charset="0"/>
              </a:rPr>
              <a:t>1</a:t>
            </a:r>
            <a:r>
              <a:rPr lang="en-US" altLang="zh-CN" sz="2000" smtClean="0">
                <a:solidFill>
                  <a:srgbClr val="FF00FF"/>
                </a:solidFill>
                <a:latin typeface="Times New Roman" pitchFamily="18" charset="0"/>
                <a:ea typeface="仿宋" pitchFamily="49" charset="-122"/>
                <a:cs typeface="Times New Roman" pitchFamily="18" charset="0"/>
              </a:rPr>
              <a:t>}</a:t>
            </a:r>
            <a:r>
              <a:rPr lang="zh-CN" altLang="zh-CN" sz="2000" smtClean="0">
                <a:solidFill>
                  <a:srgbClr val="FF00FF"/>
                </a:solidFill>
                <a:latin typeface="Times New Roman" pitchFamily="18" charset="0"/>
                <a:ea typeface="仿宋" pitchFamily="49" charset="-122"/>
                <a:cs typeface="Times New Roman" pitchFamily="18" charset="0"/>
              </a:rPr>
              <a:t>的最优解</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那么</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是不是</a:t>
            </a:r>
            <a:r>
              <a:rPr lang="zh-CN" altLang="zh-CN" sz="2000" smtClean="0">
                <a:solidFill>
                  <a:srgbClr val="FF00FF"/>
                </a:solidFill>
                <a:latin typeface="Times New Roman" pitchFamily="18" charset="0"/>
                <a:ea typeface="仿宋" pitchFamily="49" charset="-122"/>
                <a:cs typeface="Times New Roman" pitchFamily="18" charset="0"/>
              </a:rPr>
              <a:t>总存在一个以活动</a:t>
            </a:r>
            <a:r>
              <a:rPr lang="en-US" altLang="zh-CN" sz="2000" smtClean="0">
                <a:solidFill>
                  <a:srgbClr val="FF00FF"/>
                </a:solidFill>
                <a:latin typeface="Times New Roman" pitchFamily="18" charset="0"/>
                <a:ea typeface="仿宋" pitchFamily="49" charset="-122"/>
                <a:cs typeface="Times New Roman" pitchFamily="18" charset="0"/>
              </a:rPr>
              <a:t>1</a:t>
            </a:r>
            <a:r>
              <a:rPr lang="zh-CN" altLang="zh-CN" sz="2000" smtClean="0">
                <a:solidFill>
                  <a:srgbClr val="FF00FF"/>
                </a:solidFill>
                <a:latin typeface="Times New Roman" pitchFamily="18" charset="0"/>
                <a:ea typeface="仿宋" pitchFamily="49" charset="-122"/>
                <a:cs typeface="Times New Roman" pitchFamily="18" charset="0"/>
              </a:rPr>
              <a:t>开始的最优解</a:t>
            </a:r>
            <a:r>
              <a:rPr lang="zh-CN" altLang="zh-CN" sz="2000" smtClean="0">
                <a:solidFill>
                  <a:srgbClr val="0000FF"/>
                </a:solidFill>
                <a:latin typeface="Times New Roman" pitchFamily="18" charset="0"/>
                <a:ea typeface="仿宋" pitchFamily="49" charset="-122"/>
                <a:cs typeface="Times New Roman" pitchFamily="18" charset="0"/>
              </a:rPr>
              <a:t>。如果第一个选择的活动为</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），可以构造另一个最优解</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与</a:t>
            </a:r>
            <a:r>
              <a:rPr lang="en-US" altLang="zh-CN" sz="2000"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的活动数相同。那么在</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中用活动</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取代活动</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得到</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，因为</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mn-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，所以</a:t>
            </a:r>
            <a:r>
              <a:rPr lang="en-US" altLang="zh-CN" sz="2000" smtClean="0">
                <a:solidFill>
                  <a:srgbClr val="0000FF"/>
                </a:solidFill>
                <a:latin typeface="Times New Roman" pitchFamily="18" charset="0"/>
                <a:ea typeface="仿宋" pitchFamily="49" charset="-122"/>
                <a:cs typeface="Times New Roman" pitchFamily="18" charset="0"/>
              </a:rPr>
              <a:t>Y</a:t>
            </a:r>
            <a:r>
              <a:rPr lang="en-US" altLang="zh-CN" sz="2000" i="1"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中活动也是兼容的，即</a:t>
            </a:r>
            <a:r>
              <a:rPr lang="en-US" altLang="zh-CN" sz="2000" smtClean="0">
                <a:solidFill>
                  <a:srgbClr val="0000FF"/>
                </a:solidFill>
                <a:latin typeface="Times New Roman" pitchFamily="18" charset="0"/>
                <a:ea typeface="仿宋" pitchFamily="49" charset="-122"/>
                <a:cs typeface="Times New Roman" pitchFamily="18" charset="0"/>
              </a:rPr>
              <a:t>Y</a:t>
            </a:r>
            <a:r>
              <a:rPr lang="en-US" altLang="zh-CN" sz="2000" i="1"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也是最优解，这就说明</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总存在一个以活动</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开始的最优解。</a:t>
            </a: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当选择活动</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后，原问题就变成了在</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中找兼容活动的子问题。如果</a:t>
            </a:r>
            <a:r>
              <a:rPr lang="en-US" altLang="zh-CN" sz="2000"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为原问题的一个最优解，而</a:t>
            </a:r>
            <a:r>
              <a:rPr lang="en-US" altLang="zh-CN" sz="2000" smtClean="0">
                <a:solidFill>
                  <a:srgbClr val="0000FF"/>
                </a:solidFill>
                <a:latin typeface="Times New Roman" pitchFamily="18" charset="0"/>
                <a:ea typeface="仿宋" pitchFamily="49" charset="-122"/>
                <a:cs typeface="Times New Roman" pitchFamily="18" charset="0"/>
              </a:rPr>
              <a:t>X'=X-{1}</a:t>
            </a:r>
            <a:r>
              <a:rPr lang="zh-CN" altLang="zh-CN" sz="2000" smtClean="0">
                <a:solidFill>
                  <a:srgbClr val="0000FF"/>
                </a:solidFill>
                <a:latin typeface="Times New Roman" pitchFamily="18" charset="0"/>
                <a:ea typeface="仿宋" pitchFamily="49" charset="-122"/>
                <a:cs typeface="Times New Roman" pitchFamily="18" charset="0"/>
              </a:rPr>
              <a:t>不是</a:t>
            </a:r>
            <a:r>
              <a:rPr lang="en-US" altLang="zh-CN" sz="2000" smtClean="0">
                <a:solidFill>
                  <a:srgbClr val="0000FF"/>
                </a:solidFill>
                <a:latin typeface="Times New Roman" pitchFamily="18" charset="0"/>
                <a:ea typeface="仿宋" pitchFamily="49" charset="-122"/>
                <a:cs typeface="Times New Roman" pitchFamily="18" charset="0"/>
              </a:rPr>
              <a:t>A</a:t>
            </a:r>
            <a:r>
              <a:rPr lang="pt-BR"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的一个最优解，说明</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能够找到的一个更优解</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中的兼容活动个数多于</a:t>
            </a:r>
            <a:r>
              <a:rPr lang="en-US" altLang="zh-CN" sz="2000"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，这样将活动</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加入</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后就得到</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的一个更有解</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中兼容活动个数多于</a:t>
            </a:r>
            <a:r>
              <a:rPr lang="en-US" altLang="zh-CN" sz="2000"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，这就与</a:t>
            </a:r>
            <a:r>
              <a:rPr lang="en-US" altLang="zh-CN" sz="2000" smtClean="0">
                <a:solidFill>
                  <a:srgbClr val="0000FF"/>
                </a:solidFill>
                <a:latin typeface="Times New Roman" pitchFamily="18" charset="0"/>
                <a:ea typeface="仿宋" pitchFamily="49" charset="-122"/>
                <a:cs typeface="Times New Roman" pitchFamily="18" charset="0"/>
              </a:rPr>
              <a:t>X</a:t>
            </a:r>
            <a:r>
              <a:rPr lang="zh-CN" altLang="zh-CN" sz="2000" smtClean="0">
                <a:solidFill>
                  <a:srgbClr val="0000FF"/>
                </a:solidFill>
                <a:latin typeface="Times New Roman" pitchFamily="18" charset="0"/>
                <a:ea typeface="仿宋" pitchFamily="49" charset="-122"/>
                <a:cs typeface="Times New Roman" pitchFamily="18" charset="0"/>
              </a:rPr>
              <a:t>是最优解的假设相矛盾。</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9" name="TextBox 8"/>
          <p:cNvSpPr txBox="1"/>
          <p:nvPr/>
        </p:nvSpPr>
        <p:spPr>
          <a:xfrm>
            <a:off x="642910" y="1071546"/>
            <a:ext cx="271464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楷体" pitchFamily="49" charset="-122"/>
                <a:ea typeface="楷体" pitchFamily="49" charset="-122"/>
              </a:rPr>
              <a:t>最优子结构性质</a:t>
            </a:r>
            <a:endParaRPr lang="zh-CN" altLang="en-US" sz="2000" smtClean="0">
              <a:solidFill>
                <a:srgbClr val="FF0000"/>
              </a:solidFill>
              <a:latin typeface="楷体" pitchFamily="49" charset="-122"/>
              <a:ea typeface="楷体"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22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714356"/>
            <a:ext cx="307183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楷体" pitchFamily="49" charset="-122"/>
                <a:ea typeface="楷体" pitchFamily="49" charset="-122"/>
              </a:rPr>
              <a:t>贪心选择性质</a:t>
            </a:r>
            <a:endParaRPr lang="zh-CN" altLang="en-US" sz="2000" smtClean="0">
              <a:solidFill>
                <a:srgbClr val="FF0000"/>
              </a:solidFill>
              <a:latin typeface="楷体" pitchFamily="49" charset="-122"/>
              <a:ea typeface="楷体" pitchFamily="49" charset="-122"/>
              <a:cs typeface="Consolas" pitchFamily="49" charset="0"/>
            </a:endParaRPr>
          </a:p>
        </p:txBody>
      </p:sp>
      <p:sp>
        <p:nvSpPr>
          <p:cNvPr id="5" name="TextBox 4"/>
          <p:cNvSpPr txBox="1"/>
          <p:nvPr/>
        </p:nvSpPr>
        <p:spPr>
          <a:xfrm>
            <a:off x="714348" y="1428736"/>
            <a:ext cx="7786742" cy="127785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200"/>
              </a:lnSpc>
              <a:spcBef>
                <a:spcPts val="0"/>
              </a:spcBef>
            </a:pPr>
            <a:r>
              <a:rPr lang="zh-CN" altLang="zh-CN" sz="2000" smtClean="0">
                <a:solidFill>
                  <a:srgbClr val="0000FF"/>
                </a:solidFill>
                <a:latin typeface="Times New Roman" pitchFamily="18" charset="0"/>
                <a:ea typeface="仿宋" pitchFamily="49" charset="-122"/>
                <a:cs typeface="Times New Roman" pitchFamily="18" charset="0"/>
              </a:rPr>
              <a:t>从前面最优子结构性质证明可以看出，每一步所做的贪心选择都将问题简化为一个更小的与原问题具有相同形式的子问题，可以对贪心选择次数用</a:t>
            </a:r>
            <a:r>
              <a:rPr lang="zh-CN" altLang="zh-CN" sz="2000" smtClean="0">
                <a:solidFill>
                  <a:srgbClr val="FF00FF"/>
                </a:solidFill>
                <a:latin typeface="Times New Roman" pitchFamily="18" charset="0"/>
                <a:ea typeface="仿宋" pitchFamily="49" charset="-122"/>
                <a:cs typeface="Times New Roman" pitchFamily="18" charset="0"/>
              </a:rPr>
              <a:t>数学归纳法证明</a:t>
            </a:r>
            <a:r>
              <a:rPr lang="zh-CN" altLang="zh-CN" sz="2000" smtClean="0">
                <a:solidFill>
                  <a:srgbClr val="0000FF"/>
                </a:solidFill>
                <a:latin typeface="Times New Roman" pitchFamily="18" charset="0"/>
                <a:ea typeface="仿宋" pitchFamily="49" charset="-122"/>
                <a:cs typeface="Times New Roman" pitchFamily="18" charset="0"/>
              </a:rPr>
              <a:t>，这里不再详述。</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285720" y="357166"/>
            <a:ext cx="485778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7.2.2   </a:t>
            </a:r>
            <a:r>
              <a:rPr lang="zh-CN" altLang="zh-CN" smtClean="0">
                <a:latin typeface="+mj-lt"/>
                <a:ea typeface="微软雅黑" pitchFamily="34" charset="-122"/>
              </a:rPr>
              <a:t>实战—加工木棍（</a:t>
            </a:r>
            <a:r>
              <a:rPr lang="en-US" altLang="zh-CN" smtClean="0">
                <a:latin typeface="+mj-lt"/>
                <a:ea typeface="微软雅黑" pitchFamily="34" charset="-122"/>
              </a:rPr>
              <a:t>POJ1065</a:t>
            </a:r>
            <a:r>
              <a:rPr lang="zh-CN" altLang="zh-CN" smtClean="0">
                <a:latin typeface="+mj-lt"/>
                <a:ea typeface="微软雅黑" pitchFamily="34" charset="-122"/>
              </a:rPr>
              <a:t>）</a:t>
            </a:r>
            <a:endParaRPr lang="zh-CN" altLang="zh-CN">
              <a:latin typeface="+mj-lt"/>
              <a:ea typeface="微软雅黑" pitchFamily="34" charset="-122"/>
            </a:endParaRPr>
          </a:p>
        </p:txBody>
      </p:sp>
      <p:sp>
        <p:nvSpPr>
          <p:cNvPr id="10" name="TextBox 9"/>
          <p:cNvSpPr txBox="1"/>
          <p:nvPr/>
        </p:nvSpPr>
        <p:spPr>
          <a:xfrm>
            <a:off x="428596" y="1093849"/>
            <a:ext cx="8143932" cy="434990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问题描述</a:t>
            </a:r>
            <a:r>
              <a:rPr lang="zh-CN" altLang="zh-CN" sz="2000" smtClean="0">
                <a:solidFill>
                  <a:srgbClr val="0000FF"/>
                </a:solidFill>
                <a:latin typeface="Times New Roman" pitchFamily="18" charset="0"/>
                <a:ea typeface="楷体" pitchFamily="49" charset="-122"/>
                <a:cs typeface="Times New Roman" pitchFamily="18" charset="0"/>
              </a:rPr>
              <a:t>：有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根木棍，已知每根木棍的长度和重量。这些木棍在木工机器上加工。机器准备加工木棍需要一些时间，称为设置时间。机器的设置时间如下：</a:t>
            </a:r>
            <a:endParaRPr lang="zh-CN" altLang="zh-CN" sz="2000" smtClean="0">
              <a:solidFill>
                <a:srgbClr val="006600"/>
              </a:solidFill>
              <a:latin typeface="Times New Roman" pitchFamily="18" charset="0"/>
              <a:ea typeface="楷体" pitchFamily="49" charset="-122"/>
              <a:cs typeface="Times New Roman" pitchFamily="18" charset="0"/>
            </a:endParaRPr>
          </a:p>
          <a:p>
            <a:pPr marL="914400" lvl="1" indent="-457200" algn="l">
              <a:lnSpc>
                <a:spcPts val="2800"/>
              </a:lnSpc>
              <a:spcBef>
                <a:spcPts val="600"/>
              </a:spcBef>
              <a:buFont typeface="+mj-ea"/>
              <a:buAutoNum type="circleNumDbPlain"/>
            </a:pPr>
            <a:r>
              <a:rPr lang="zh-CN" altLang="zh-CN" sz="2000" smtClean="0">
                <a:solidFill>
                  <a:srgbClr val="006600"/>
                </a:solidFill>
                <a:latin typeface="Times New Roman" pitchFamily="18" charset="0"/>
                <a:ea typeface="楷体" pitchFamily="49" charset="-122"/>
                <a:cs typeface="Times New Roman" pitchFamily="18" charset="0"/>
              </a:rPr>
              <a:t>第一根木棒的设置时间为</a:t>
            </a:r>
            <a:r>
              <a:rPr lang="en-US" altLang="zh-CN" sz="2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分钟。</a:t>
            </a:r>
          </a:p>
          <a:p>
            <a:pPr marL="914400" lvl="1" indent="-457200" algn="l">
              <a:lnSpc>
                <a:spcPts val="2800"/>
              </a:lnSpc>
              <a:spcBef>
                <a:spcPts val="600"/>
              </a:spcBef>
              <a:buFont typeface="+mj-ea"/>
              <a:buAutoNum type="circleNumDbPlain"/>
            </a:pPr>
            <a:r>
              <a:rPr lang="zh-CN" altLang="zh-CN" sz="2000" smtClean="0">
                <a:solidFill>
                  <a:srgbClr val="006600"/>
                </a:solidFill>
                <a:latin typeface="Times New Roman" pitchFamily="18" charset="0"/>
                <a:ea typeface="楷体" pitchFamily="49" charset="-122"/>
                <a:cs typeface="Times New Roman" pitchFamily="18" charset="0"/>
              </a:rPr>
              <a:t>在处理长度为</a:t>
            </a:r>
            <a:r>
              <a:rPr lang="en-US" altLang="zh-CN" sz="2000" i="1" smtClean="0">
                <a:solidFill>
                  <a:srgbClr val="006600"/>
                </a:solidFill>
                <a:latin typeface="Times New Roman" pitchFamily="18" charset="0"/>
                <a:ea typeface="楷体" pitchFamily="49" charset="-122"/>
                <a:cs typeface="Times New Roman" pitchFamily="18" charset="0"/>
              </a:rPr>
              <a:t>l</a:t>
            </a:r>
            <a:r>
              <a:rPr lang="zh-CN" altLang="zh-CN" sz="2000" smtClean="0">
                <a:solidFill>
                  <a:srgbClr val="006600"/>
                </a:solidFill>
                <a:latin typeface="Times New Roman" pitchFamily="18" charset="0"/>
                <a:ea typeface="楷体" pitchFamily="49" charset="-122"/>
                <a:cs typeface="Times New Roman" pitchFamily="18" charset="0"/>
              </a:rPr>
              <a:t>和重量为</a:t>
            </a:r>
            <a:r>
              <a:rPr lang="en-US" altLang="zh-CN" sz="2000" i="1" smtClean="0">
                <a:solidFill>
                  <a:srgbClr val="006600"/>
                </a:solidFill>
                <a:latin typeface="Times New Roman" pitchFamily="18" charset="0"/>
                <a:ea typeface="楷体" pitchFamily="49" charset="-122"/>
                <a:cs typeface="Times New Roman" pitchFamily="18" charset="0"/>
              </a:rPr>
              <a:t>w</a:t>
            </a:r>
            <a:r>
              <a:rPr lang="zh-CN" altLang="zh-CN" sz="2000" smtClean="0">
                <a:solidFill>
                  <a:srgbClr val="006600"/>
                </a:solidFill>
                <a:latin typeface="Times New Roman" pitchFamily="18" charset="0"/>
                <a:ea typeface="楷体" pitchFamily="49" charset="-122"/>
                <a:cs typeface="Times New Roman" pitchFamily="18" charset="0"/>
              </a:rPr>
              <a:t>的木棍之后，如果</a:t>
            </a:r>
            <a:r>
              <a:rPr lang="en-US" altLang="zh-CN" sz="2000" i="1" smtClean="0">
                <a:solidFill>
                  <a:srgbClr val="006600"/>
                </a:solidFill>
                <a:latin typeface="Times New Roman" pitchFamily="18" charset="0"/>
                <a:ea typeface="楷体" pitchFamily="49" charset="-122"/>
                <a:cs typeface="Times New Roman" pitchFamily="18" charset="0"/>
              </a:rPr>
              <a:t>l</a:t>
            </a:r>
            <a:r>
              <a:rPr lang="zh-CN" altLang="zh-CN" sz="2000" smtClean="0">
                <a:solidFill>
                  <a:srgbClr val="006600"/>
                </a:solidFill>
                <a:latin typeface="+mj-ea"/>
                <a:ea typeface="+mj-ea"/>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l</a:t>
            </a:r>
            <a:r>
              <a:rPr lang="en-US" altLang="zh-CN" sz="2000" smtClean="0">
                <a:solidFill>
                  <a:srgbClr val="006600"/>
                </a:solidFill>
                <a:latin typeface="Times New Roman" pitchFamily="18" charset="0"/>
                <a:ea typeface="楷体" pitchFamily="49" charset="-122"/>
                <a:cs typeface="Times New Roman" pitchFamily="18" charset="0"/>
              </a:rPr>
              <a:t>'</a:t>
            </a:r>
            <a:r>
              <a:rPr lang="zh-CN" altLang="zh-CN" sz="2000" smtClean="0">
                <a:solidFill>
                  <a:srgbClr val="006600"/>
                </a:solidFill>
                <a:latin typeface="Times New Roman" pitchFamily="18" charset="0"/>
                <a:ea typeface="楷体" pitchFamily="49" charset="-122"/>
                <a:cs typeface="Times New Roman" pitchFamily="18" charset="0"/>
              </a:rPr>
              <a:t>且</a:t>
            </a:r>
            <a:r>
              <a:rPr lang="en-US" altLang="zh-CN" sz="2000" i="1" smtClean="0">
                <a:solidFill>
                  <a:srgbClr val="006600"/>
                </a:solidFill>
                <a:latin typeface="Times New Roman" pitchFamily="18" charset="0"/>
                <a:ea typeface="楷体" pitchFamily="49" charset="-122"/>
                <a:cs typeface="Times New Roman" pitchFamily="18" charset="0"/>
              </a:rPr>
              <a:t>w</a:t>
            </a:r>
            <a:r>
              <a:rPr lang="zh-CN" altLang="zh-CN" sz="2000" smtClean="0">
                <a:solidFill>
                  <a:srgbClr val="006600"/>
                </a:solidFill>
                <a:latin typeface="+mj-ea"/>
                <a:ea typeface="+mj-ea"/>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w</a:t>
            </a:r>
            <a:r>
              <a:rPr lang="en-US" altLang="zh-CN" sz="2000" smtClean="0">
                <a:solidFill>
                  <a:srgbClr val="006600"/>
                </a:solidFill>
                <a:latin typeface="Times New Roman" pitchFamily="18" charset="0"/>
                <a:ea typeface="楷体" pitchFamily="49" charset="-122"/>
                <a:cs typeface="Times New Roman" pitchFamily="18" charset="0"/>
              </a:rPr>
              <a:t>'</a:t>
            </a:r>
            <a:r>
              <a:rPr lang="zh-CN" altLang="zh-CN" sz="2000" smtClean="0">
                <a:solidFill>
                  <a:srgbClr val="006600"/>
                </a:solidFill>
                <a:latin typeface="Times New Roman" pitchFamily="18" charset="0"/>
                <a:ea typeface="楷体" pitchFamily="49" charset="-122"/>
                <a:cs typeface="Times New Roman" pitchFamily="18" charset="0"/>
              </a:rPr>
              <a:t>，则长度为</a:t>
            </a:r>
            <a:r>
              <a:rPr lang="en-US" altLang="zh-CN" sz="2000" i="1" smtClean="0">
                <a:solidFill>
                  <a:srgbClr val="006600"/>
                </a:solidFill>
                <a:latin typeface="Times New Roman" pitchFamily="18" charset="0"/>
                <a:ea typeface="楷体" pitchFamily="49" charset="-122"/>
                <a:cs typeface="Times New Roman" pitchFamily="18" charset="0"/>
              </a:rPr>
              <a:t>l</a:t>
            </a:r>
            <a:r>
              <a:rPr lang="en-US" altLang="zh-CN" sz="2000" smtClean="0">
                <a:solidFill>
                  <a:srgbClr val="006600"/>
                </a:solidFill>
                <a:latin typeface="Times New Roman" pitchFamily="18" charset="0"/>
                <a:ea typeface="楷体" pitchFamily="49" charset="-122"/>
                <a:cs typeface="Times New Roman" pitchFamily="18" charset="0"/>
              </a:rPr>
              <a:t>'</a:t>
            </a:r>
            <a:r>
              <a:rPr lang="zh-CN" altLang="zh-CN" sz="2000" smtClean="0">
                <a:solidFill>
                  <a:srgbClr val="006600"/>
                </a:solidFill>
                <a:latin typeface="Times New Roman" pitchFamily="18" charset="0"/>
                <a:ea typeface="楷体" pitchFamily="49" charset="-122"/>
                <a:cs typeface="Times New Roman" pitchFamily="18" charset="0"/>
              </a:rPr>
              <a:t>和重量为</a:t>
            </a:r>
            <a:r>
              <a:rPr lang="en-US" altLang="zh-CN" sz="2000" i="1" smtClean="0">
                <a:solidFill>
                  <a:srgbClr val="006600"/>
                </a:solidFill>
                <a:latin typeface="Times New Roman" pitchFamily="18" charset="0"/>
                <a:ea typeface="楷体" pitchFamily="49" charset="-122"/>
                <a:cs typeface="Times New Roman" pitchFamily="18" charset="0"/>
              </a:rPr>
              <a:t>w</a:t>
            </a:r>
            <a:r>
              <a:rPr lang="en-US" altLang="zh-CN" sz="2000" smtClean="0">
                <a:solidFill>
                  <a:srgbClr val="006600"/>
                </a:solidFill>
                <a:latin typeface="Times New Roman" pitchFamily="18" charset="0"/>
                <a:ea typeface="楷体" pitchFamily="49" charset="-122"/>
                <a:cs typeface="Times New Roman" pitchFamily="18" charset="0"/>
              </a:rPr>
              <a:t>'</a:t>
            </a:r>
            <a:r>
              <a:rPr lang="zh-CN" altLang="zh-CN" sz="2000" smtClean="0">
                <a:solidFill>
                  <a:srgbClr val="006600"/>
                </a:solidFill>
                <a:latin typeface="Times New Roman" pitchFamily="18" charset="0"/>
                <a:ea typeface="楷体" pitchFamily="49" charset="-122"/>
                <a:cs typeface="Times New Roman" pitchFamily="18" charset="0"/>
              </a:rPr>
              <a:t>的木棍不需要设置时间，否则需要</a:t>
            </a:r>
            <a:r>
              <a:rPr lang="en-US" altLang="zh-CN" sz="2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分钟的设置时间。</a:t>
            </a:r>
            <a:endParaRPr lang="en-US" altLang="zh-CN" sz="2000" smtClean="0">
              <a:solidFill>
                <a:srgbClr val="006600"/>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你要找到处理</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根木棍的</a:t>
            </a:r>
            <a:r>
              <a:rPr lang="zh-CN" altLang="zh-CN" sz="2000" smtClean="0">
                <a:solidFill>
                  <a:srgbClr val="FF00FF"/>
                </a:solidFill>
                <a:latin typeface="Times New Roman" pitchFamily="18" charset="0"/>
                <a:ea typeface="楷体" pitchFamily="49" charset="-122"/>
                <a:cs typeface="Times New Roman" pitchFamily="18" charset="0"/>
              </a:rPr>
              <a:t>最短设置时间</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例如，如果有五根木棍，其长度和重量对分别为</a:t>
            </a:r>
            <a:r>
              <a:rPr lang="en-US" altLang="zh-CN" sz="2000" smtClean="0">
                <a:solidFill>
                  <a:srgbClr val="0000FF"/>
                </a:solidFill>
                <a:latin typeface="Times New Roman" pitchFamily="18" charset="0"/>
                <a:ea typeface="楷体" pitchFamily="49" charset="-122"/>
                <a:cs typeface="Times New Roman" pitchFamily="18" charset="0"/>
              </a:rPr>
              <a:t>(9</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4 )</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，那么最小设置时间应该是</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分钟，加工顺序是</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(9</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28596" y="928670"/>
            <a:ext cx="8143932" cy="275973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z="2000" smtClean="0">
                <a:solidFill>
                  <a:srgbClr val="FF0000"/>
                </a:solidFill>
                <a:latin typeface="Times New Roman" pitchFamily="18" charset="0"/>
                <a:ea typeface="楷体" pitchFamily="49" charset="-122"/>
                <a:cs typeface="Times New Roman" pitchFamily="18" charset="0"/>
              </a:rPr>
              <a:t>输入格式</a:t>
            </a:r>
            <a:r>
              <a:rPr lang="zh-CN" altLang="zh-CN" sz="2000" smtClean="0">
                <a:solidFill>
                  <a:srgbClr val="0000FF"/>
                </a:solidFill>
                <a:latin typeface="Times New Roman" pitchFamily="18" charset="0"/>
                <a:ea typeface="楷体" pitchFamily="49" charset="-122"/>
                <a:cs typeface="Times New Roman" pitchFamily="18" charset="0"/>
              </a:rPr>
              <a:t>：输入由</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个测试用例组成，在输入文件的第一行给出</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 每个测试用例由两行组成：第一行有一个整数</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mn-ea"/>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5000</a:t>
            </a:r>
            <a:r>
              <a:rPr lang="zh-CN" altLang="zh-CN" sz="2000" smtClean="0">
                <a:solidFill>
                  <a:srgbClr val="0000FF"/>
                </a:solidFill>
                <a:latin typeface="Times New Roman" pitchFamily="18" charset="0"/>
                <a:ea typeface="楷体" pitchFamily="49" charset="-122"/>
                <a:cs typeface="Times New Roman" pitchFamily="18" charset="0"/>
              </a:rPr>
              <a:t>），表示测试用例中木棒的数量，第二行包含</a:t>
            </a:r>
            <a:r>
              <a:rPr lang="en-US" altLang="zh-CN" sz="2000" smtClean="0">
                <a:solidFill>
                  <a:srgbClr val="0000FF"/>
                </a:solidFill>
                <a:latin typeface="Times New Roman" pitchFamily="18" charset="0"/>
                <a:ea typeface="楷体" pitchFamily="49" charset="-122"/>
                <a:cs typeface="Times New Roman" pitchFamily="18" charset="0"/>
              </a:rPr>
              <a:t> 2</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个正整数</a:t>
            </a:r>
            <a:r>
              <a:rPr lang="en-US" altLang="zh-CN" sz="2000" i="1" smtClean="0">
                <a:solidFill>
                  <a:srgbClr val="0000FF"/>
                </a:solidFill>
                <a:latin typeface="Times New Roman" pitchFamily="18" charset="0"/>
                <a:ea typeface="楷体" pitchFamily="49" charset="-122"/>
                <a:cs typeface="Times New Roman" pitchFamily="18" charset="0"/>
              </a:rPr>
              <a:t>l</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w</a:t>
            </a:r>
            <a:r>
              <a:rPr lang="en-US"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l</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w</a:t>
            </a:r>
            <a:r>
              <a:rPr lang="en-US" altLang="zh-CN" sz="2000" baseline="-25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l</a:t>
            </a:r>
            <a:r>
              <a:rPr lang="en-US" altLang="zh-CN" sz="2000" i="1" baseline="-25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w</a:t>
            </a:r>
            <a:r>
              <a:rPr lang="en-US" altLang="zh-CN" sz="2000" i="1" baseline="-25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，每个整数最大为</a:t>
            </a:r>
            <a:r>
              <a:rPr lang="en-US" altLang="zh-CN" sz="2000" smtClean="0">
                <a:solidFill>
                  <a:srgbClr val="0000FF"/>
                </a:solidFill>
                <a:latin typeface="Times New Roman" pitchFamily="18" charset="0"/>
                <a:ea typeface="楷体" pitchFamily="49" charset="-122"/>
                <a:cs typeface="Times New Roman" pitchFamily="18" charset="0"/>
              </a:rPr>
              <a:t>10000</a:t>
            </a:r>
            <a:r>
              <a:rPr lang="zh-CN" altLang="zh-CN" sz="2000" smtClean="0">
                <a:solidFill>
                  <a:srgbClr val="0000FF"/>
                </a:solidFill>
                <a:latin typeface="Times New Roman" pitchFamily="18" charset="0"/>
                <a:ea typeface="楷体" pitchFamily="49" charset="-122"/>
                <a:cs typeface="Times New Roman" pitchFamily="18" charset="0"/>
              </a:rPr>
              <a:t>，其中</a:t>
            </a:r>
            <a:r>
              <a:rPr lang="en-US" altLang="zh-CN" sz="2000" i="1" smtClean="0">
                <a:solidFill>
                  <a:srgbClr val="0000FF"/>
                </a:solidFill>
                <a:latin typeface="Times New Roman" pitchFamily="18" charset="0"/>
                <a:ea typeface="楷体" pitchFamily="49" charset="-122"/>
                <a:cs typeface="Times New Roman" pitchFamily="18" charset="0"/>
              </a:rPr>
              <a:t>l</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w</a:t>
            </a:r>
            <a:r>
              <a:rPr lang="en-US" altLang="zh-CN" sz="2000" i="1" baseline="-25000"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分别是第</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根木棒的长度和重量，</a:t>
            </a:r>
            <a:r>
              <a:rPr lang="en-US" altLang="zh-CN" sz="2000" smtClean="0">
                <a:solidFill>
                  <a:srgbClr val="0000FF"/>
                </a:solidFill>
                <a:latin typeface="Times New Roman" pitchFamily="18" charset="0"/>
                <a:ea typeface="楷体" pitchFamily="49" charset="-122"/>
                <a:cs typeface="Times New Roman" pitchFamily="18" charset="0"/>
              </a:rPr>
              <a:t>2</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个整数由一个或多个空格分隔。</a:t>
            </a:r>
          </a:p>
          <a:p>
            <a:pPr algn="l">
              <a:lnSpc>
                <a:spcPts val="2800"/>
              </a:lnSpc>
            </a:pPr>
            <a:r>
              <a:rPr lang="zh-CN" altLang="zh-CN" sz="2000" smtClean="0">
                <a:solidFill>
                  <a:srgbClr val="FF0000"/>
                </a:solidFill>
                <a:latin typeface="Times New Roman" pitchFamily="18" charset="0"/>
                <a:ea typeface="楷体" pitchFamily="49" charset="-122"/>
                <a:cs typeface="Times New Roman" pitchFamily="18" charset="0"/>
              </a:rPr>
              <a:t>输出格式</a:t>
            </a:r>
            <a:r>
              <a:rPr lang="zh-CN" altLang="zh-CN" sz="2000" smtClean="0">
                <a:solidFill>
                  <a:srgbClr val="0000FF"/>
                </a:solidFill>
                <a:latin typeface="Times New Roman" pitchFamily="18" charset="0"/>
                <a:ea typeface="楷体" pitchFamily="49" charset="-122"/>
                <a:cs typeface="Times New Roman" pitchFamily="18" charset="0"/>
              </a:rPr>
              <a:t>：每个测试用例在一行中输出应包含以分钟为单位的最短设置时间。</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14282" y="671436"/>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9" name="TextBox 8"/>
          <p:cNvSpPr txBox="1"/>
          <p:nvPr/>
        </p:nvSpPr>
        <p:spPr>
          <a:xfrm>
            <a:off x="928662" y="285728"/>
            <a:ext cx="7715304" cy="25264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本问题可以看成活动安排问题，假如依次两根木棍为</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，其兼容性是指</a:t>
            </a:r>
            <a:r>
              <a:rPr lang="en-US" altLang="zh-CN" sz="2000" i="1" smtClean="0">
                <a:solidFill>
                  <a:srgbClr val="0000FF"/>
                </a:solidFill>
                <a:latin typeface="Times New Roman" pitchFamily="18" charset="0"/>
                <a:ea typeface="仿宋" pitchFamily="49" charset="-122"/>
                <a:cs typeface="Times New Roman" pitchFamily="18" charset="0"/>
              </a:rPr>
              <a:t>l</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l</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且</a:t>
            </a:r>
            <a:r>
              <a:rPr lang="en-US" altLang="zh-CN" sz="2000" i="1" smtClean="0">
                <a:solidFill>
                  <a:srgbClr val="0000FF"/>
                </a:solidFill>
                <a:latin typeface="Times New Roman" pitchFamily="18" charset="0"/>
                <a:ea typeface="仿宋" pitchFamily="49" charset="-122"/>
                <a:cs typeface="Times New Roman" pitchFamily="18" charset="0"/>
              </a:rPr>
              <a:t>w</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，所有的兼容木棍仅需要</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分钟的设置时间，这样转换为</a:t>
            </a:r>
            <a:r>
              <a:rPr lang="zh-CN" altLang="zh-CN" sz="2000" smtClean="0">
                <a:solidFill>
                  <a:srgbClr val="FF0000"/>
                </a:solidFill>
                <a:latin typeface="Times New Roman" pitchFamily="18" charset="0"/>
                <a:ea typeface="仿宋" pitchFamily="49" charset="-122"/>
                <a:cs typeface="Times New Roman" pitchFamily="18" charset="0"/>
              </a:rPr>
              <a:t>求</a:t>
            </a:r>
            <a:r>
              <a:rPr lang="en-US" altLang="zh-CN" sz="2000" i="1" smtClean="0">
                <a:solidFill>
                  <a:srgbClr val="FF0000"/>
                </a:solidFill>
                <a:latin typeface="Times New Roman" pitchFamily="18" charset="0"/>
                <a:ea typeface="仿宋" pitchFamily="49" charset="-122"/>
                <a:cs typeface="Times New Roman" pitchFamily="18" charset="0"/>
              </a:rPr>
              <a:t>n</a:t>
            </a:r>
            <a:r>
              <a:rPr lang="zh-CN" altLang="zh-CN" sz="2000" smtClean="0">
                <a:solidFill>
                  <a:srgbClr val="FF0000"/>
                </a:solidFill>
                <a:latin typeface="Times New Roman" pitchFamily="18" charset="0"/>
                <a:ea typeface="仿宋" pitchFamily="49" charset="-122"/>
                <a:cs typeface="Times New Roman" pitchFamily="18" charset="0"/>
              </a:rPr>
              <a:t>根木棍</a:t>
            </a:r>
            <a:r>
              <a:rPr lang="en-US" altLang="zh-CN" sz="2000" i="1" smtClean="0">
                <a:solidFill>
                  <a:srgbClr val="FF0000"/>
                </a:solidFill>
                <a:latin typeface="Times New Roman" pitchFamily="18" charset="0"/>
                <a:ea typeface="仿宋" pitchFamily="49" charset="-122"/>
                <a:cs typeface="Times New Roman" pitchFamily="18" charset="0"/>
              </a:rPr>
              <a:t>a</a:t>
            </a:r>
            <a:r>
              <a:rPr lang="zh-CN" altLang="zh-CN" sz="2000" smtClean="0">
                <a:solidFill>
                  <a:srgbClr val="FF0000"/>
                </a:solidFill>
                <a:latin typeface="Times New Roman" pitchFamily="18" charset="0"/>
                <a:ea typeface="仿宋" pitchFamily="49" charset="-122"/>
                <a:cs typeface="Times New Roman" pitchFamily="18" charset="0"/>
              </a:rPr>
              <a:t>的最大兼容活动子集的个数</a:t>
            </a:r>
            <a:r>
              <a:rPr lang="zh-CN" altLang="zh-CN" sz="2000" smtClean="0">
                <a:solidFill>
                  <a:srgbClr val="0000FF"/>
                </a:solidFill>
                <a:latin typeface="Times New Roman" pitchFamily="18" charset="0"/>
                <a:ea typeface="仿宋" pitchFamily="49" charset="-122"/>
                <a:cs typeface="Times New Roman" pitchFamily="18" charset="0"/>
              </a:rPr>
              <a:t>，每个最大兼容活动子集的设置时间为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分钟。</a:t>
            </a: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为此将</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中木棍按兼容性排序，即长度</a:t>
            </a:r>
            <a:r>
              <a:rPr lang="en-US" altLang="zh-CN" sz="2000" i="1" smtClean="0">
                <a:solidFill>
                  <a:srgbClr val="0000FF"/>
                </a:solidFill>
                <a:latin typeface="Times New Roman" pitchFamily="18" charset="0"/>
                <a:ea typeface="仿宋" pitchFamily="49" charset="-122"/>
                <a:cs typeface="Times New Roman" pitchFamily="18" charset="0"/>
              </a:rPr>
              <a:t>l</a:t>
            </a:r>
            <a:r>
              <a:rPr lang="zh-CN" altLang="zh-CN" sz="2000" smtClean="0">
                <a:solidFill>
                  <a:srgbClr val="0000FF"/>
                </a:solidFill>
                <a:latin typeface="Times New Roman" pitchFamily="18" charset="0"/>
                <a:ea typeface="仿宋" pitchFamily="49" charset="-122"/>
                <a:cs typeface="Times New Roman" pitchFamily="18" charset="0"/>
              </a:rPr>
              <a:t>相同时按重量</a:t>
            </a:r>
            <a:r>
              <a:rPr lang="en-US" altLang="zh-CN" sz="2000" i="1" smtClean="0">
                <a:solidFill>
                  <a:srgbClr val="0000FF"/>
                </a:solidFill>
                <a:latin typeface="Times New Roman" pitchFamily="18" charset="0"/>
                <a:ea typeface="仿宋" pitchFamily="49" charset="-122"/>
                <a:cs typeface="Times New Roman" pitchFamily="18" charset="0"/>
              </a:rPr>
              <a:t>w</a:t>
            </a:r>
            <a:r>
              <a:rPr lang="zh-CN" altLang="zh-CN" sz="2000" smtClean="0">
                <a:solidFill>
                  <a:srgbClr val="0000FF"/>
                </a:solidFill>
                <a:latin typeface="Times New Roman" pitchFamily="18" charset="0"/>
                <a:ea typeface="仿宋" pitchFamily="49" charset="-122"/>
                <a:cs typeface="Times New Roman" pitchFamily="18" charset="0"/>
              </a:rPr>
              <a:t>递增排序，长度</a:t>
            </a:r>
            <a:r>
              <a:rPr lang="en-US" altLang="zh-CN" sz="2000" i="1" smtClean="0">
                <a:solidFill>
                  <a:srgbClr val="0000FF"/>
                </a:solidFill>
                <a:latin typeface="Times New Roman" pitchFamily="18" charset="0"/>
                <a:ea typeface="仿宋" pitchFamily="49" charset="-122"/>
                <a:cs typeface="Times New Roman" pitchFamily="18" charset="0"/>
              </a:rPr>
              <a:t>l</a:t>
            </a:r>
            <a:r>
              <a:rPr lang="zh-CN" altLang="zh-CN" sz="2000" smtClean="0">
                <a:solidFill>
                  <a:srgbClr val="0000FF"/>
                </a:solidFill>
                <a:latin typeface="Times New Roman" pitchFamily="18" charset="0"/>
                <a:ea typeface="仿宋" pitchFamily="49" charset="-122"/>
                <a:cs typeface="Times New Roman" pitchFamily="18" charset="0"/>
              </a:rPr>
              <a:t>不相同时长度递增排序。</a:t>
            </a:r>
            <a:endParaRPr lang="zh-CN" altLang="zh-CN" sz="2000">
              <a:solidFill>
                <a:srgbClr val="0000FF"/>
              </a:solidFill>
              <a:latin typeface="Times New Roman" pitchFamily="18" charset="0"/>
              <a:ea typeface="仿宋" pitchFamily="49" charset="-122"/>
              <a:cs typeface="Times New Roman" pitchFamily="18" charset="0"/>
            </a:endParaRPr>
          </a:p>
        </p:txBody>
      </p:sp>
      <p:graphicFrame>
        <p:nvGraphicFramePr>
          <p:cNvPr id="8" name="表格 7"/>
          <p:cNvGraphicFramePr>
            <a:graphicFrameLocks noGrp="1"/>
          </p:cNvGraphicFramePr>
          <p:nvPr/>
        </p:nvGraphicFramePr>
        <p:xfrm>
          <a:off x="2214548" y="3071810"/>
          <a:ext cx="4429154" cy="1357323"/>
        </p:xfrm>
        <a:graphic>
          <a:graphicData uri="http://schemas.openxmlformats.org/drawingml/2006/table">
            <a:tbl>
              <a:tblPr>
                <a:tableStyleId>{35758FB7-9AC5-4552-8A53-C91805E547FA}</a:tableStyleId>
              </a:tblPr>
              <a:tblGrid>
                <a:gridCol w="1374104"/>
                <a:gridCol w="611010"/>
                <a:gridCol w="611010"/>
                <a:gridCol w="611010"/>
                <a:gridCol w="611010"/>
                <a:gridCol w="611010"/>
              </a:tblGrid>
              <a:tr h="452441">
                <a:tc>
                  <a:txBody>
                    <a:bodyPr/>
                    <a:lstStyle/>
                    <a:p>
                      <a:pPr algn="ctr">
                        <a:lnSpc>
                          <a:spcPts val="2800"/>
                        </a:lnSpc>
                        <a:spcAft>
                          <a:spcPts val="0"/>
                        </a:spcAft>
                      </a:pPr>
                      <a:r>
                        <a:rPr lang="en-US" sz="1800" i="1" kern="100">
                          <a:solidFill>
                            <a:srgbClr val="FF00FF"/>
                          </a:solidFill>
                          <a:latin typeface="Times New Roman" pitchFamily="18" charset="0"/>
                          <a:ea typeface="仿宋" pitchFamily="49" charset="-122"/>
                          <a:cs typeface="Times New Roman" pitchFamily="18" charset="0"/>
                        </a:rPr>
                        <a:t>i</a:t>
                      </a:r>
                      <a:endParaRPr lang="zh-CN" sz="1800" i="1"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0</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2</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3</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4</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52441">
                <a:tc>
                  <a:txBody>
                    <a:bodyPr/>
                    <a:lstStyle/>
                    <a:p>
                      <a:pPr algn="ctr">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长度</a:t>
                      </a:r>
                      <a:r>
                        <a:rPr lang="en-US" sz="1800" i="1" kern="100">
                          <a:solidFill>
                            <a:srgbClr val="0000FF"/>
                          </a:solidFill>
                          <a:latin typeface="Times New Roman" pitchFamily="18" charset="0"/>
                          <a:ea typeface="仿宋" pitchFamily="49" charset="-122"/>
                          <a:cs typeface="Times New Roman" pitchFamily="18" charset="0"/>
                        </a:rPr>
                        <a:t>l</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52441">
                <a:tc>
                  <a:txBody>
                    <a:bodyPr/>
                    <a:lstStyle/>
                    <a:p>
                      <a:pPr algn="ctr">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重量</a:t>
                      </a:r>
                      <a:r>
                        <a:rPr lang="en-US" sz="1800" i="1" kern="100">
                          <a:solidFill>
                            <a:srgbClr val="0000FF"/>
                          </a:solidFill>
                          <a:latin typeface="Times New Roman" pitchFamily="18" charset="0"/>
                          <a:ea typeface="仿宋" pitchFamily="49" charset="-122"/>
                          <a:cs typeface="Times New Roman" pitchFamily="18" charset="0"/>
                        </a:rPr>
                        <a:t>w</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9</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bl>
          </a:graphicData>
        </a:graphic>
      </p:graphicFrame>
      <p:graphicFrame>
        <p:nvGraphicFramePr>
          <p:cNvPr id="10" name="表格 9"/>
          <p:cNvGraphicFramePr>
            <a:graphicFrameLocks noGrp="1"/>
          </p:cNvGraphicFramePr>
          <p:nvPr/>
        </p:nvGraphicFramePr>
        <p:xfrm>
          <a:off x="2214548" y="5000636"/>
          <a:ext cx="4429154" cy="1357323"/>
        </p:xfrm>
        <a:graphic>
          <a:graphicData uri="http://schemas.openxmlformats.org/drawingml/2006/table">
            <a:tbl>
              <a:tblPr>
                <a:tableStyleId>{35758FB7-9AC5-4552-8A53-C91805E547FA}</a:tableStyleId>
              </a:tblPr>
              <a:tblGrid>
                <a:gridCol w="1374104"/>
                <a:gridCol w="611010"/>
                <a:gridCol w="611010"/>
                <a:gridCol w="611010"/>
                <a:gridCol w="611010"/>
                <a:gridCol w="611010"/>
              </a:tblGrid>
              <a:tr h="452441">
                <a:tc>
                  <a:txBody>
                    <a:bodyPr/>
                    <a:lstStyle/>
                    <a:p>
                      <a:pPr algn="ctr">
                        <a:lnSpc>
                          <a:spcPts val="2800"/>
                        </a:lnSpc>
                        <a:spcAft>
                          <a:spcPts val="0"/>
                        </a:spcAft>
                      </a:pPr>
                      <a:r>
                        <a:rPr lang="en-US" sz="1800" i="1" kern="100">
                          <a:solidFill>
                            <a:srgbClr val="FF00FF"/>
                          </a:solidFill>
                          <a:latin typeface="Times New Roman" pitchFamily="18" charset="0"/>
                          <a:ea typeface="仿宋" pitchFamily="49" charset="-122"/>
                          <a:cs typeface="Times New Roman" pitchFamily="18" charset="0"/>
                        </a:rPr>
                        <a:t>i</a:t>
                      </a:r>
                      <a:endParaRPr lang="zh-CN" sz="1800" i="1"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0</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2</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3</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FF00FF"/>
                          </a:solidFill>
                          <a:latin typeface="Times New Roman" pitchFamily="18" charset="0"/>
                          <a:ea typeface="仿宋" pitchFamily="49" charset="-122"/>
                          <a:cs typeface="Times New Roman" pitchFamily="18" charset="0"/>
                        </a:rPr>
                        <a:t>4</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52441">
                <a:tc>
                  <a:txBody>
                    <a:bodyPr/>
                    <a:lstStyle/>
                    <a:p>
                      <a:pPr algn="ctr">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长度</a:t>
                      </a:r>
                      <a:r>
                        <a:rPr lang="en-US" sz="1800" i="1" kern="100">
                          <a:solidFill>
                            <a:srgbClr val="0000FF"/>
                          </a:solidFill>
                          <a:latin typeface="Times New Roman" pitchFamily="18" charset="0"/>
                          <a:ea typeface="仿宋" pitchFamily="49" charset="-122"/>
                          <a:cs typeface="Times New Roman" pitchFamily="18" charset="0"/>
                        </a:rPr>
                        <a:t>l</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60000"/>
                        <a:lumOff val="4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rgbClr val="00B0F0"/>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60000"/>
                        <a:lumOff val="4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60000"/>
                        <a:lumOff val="4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rgbClr val="00B0F0"/>
                    </a:solidFill>
                  </a:tcPr>
                </a:tc>
              </a:tr>
              <a:tr h="452441">
                <a:tc>
                  <a:txBody>
                    <a:bodyPr/>
                    <a:lstStyle/>
                    <a:p>
                      <a:pPr algn="ctr">
                        <a:lnSpc>
                          <a:spcPts val="2800"/>
                        </a:lnSpc>
                        <a:spcAft>
                          <a:spcPts val="0"/>
                        </a:spcAft>
                      </a:pPr>
                      <a:r>
                        <a:rPr lang="zh-CN" sz="1800" kern="100">
                          <a:solidFill>
                            <a:srgbClr val="0000FF"/>
                          </a:solidFill>
                          <a:latin typeface="Times New Roman" pitchFamily="18" charset="0"/>
                          <a:ea typeface="仿宋" pitchFamily="49" charset="-122"/>
                          <a:cs typeface="Times New Roman" pitchFamily="18" charset="0"/>
                        </a:rPr>
                        <a:t>重量</a:t>
                      </a:r>
                      <a:r>
                        <a:rPr lang="en-US" sz="1800" i="1" kern="100">
                          <a:solidFill>
                            <a:srgbClr val="0000FF"/>
                          </a:solidFill>
                          <a:latin typeface="Times New Roman" pitchFamily="18" charset="0"/>
                          <a:ea typeface="仿宋" pitchFamily="49" charset="-122"/>
                          <a:cs typeface="Times New Roman" pitchFamily="18" charset="0"/>
                        </a:rPr>
                        <a:t>w</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60000"/>
                        <a:lumOff val="4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rgbClr val="00B0F0"/>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60000"/>
                        <a:lumOff val="4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9</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accent6">
                        <a:lumMod val="60000"/>
                        <a:lumOff val="40000"/>
                      </a:schemeClr>
                    </a:solidFill>
                  </a:tcPr>
                </a:tc>
                <a:tc>
                  <a:txBody>
                    <a:bodyPr/>
                    <a:lstStyle/>
                    <a:p>
                      <a:pPr algn="ctr">
                        <a:lnSpc>
                          <a:spcPts val="28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rgbClr val="00B0F0"/>
                    </a:solidFill>
                  </a:tcPr>
                </a:tc>
              </a:tr>
            </a:tbl>
          </a:graphicData>
        </a:graphic>
      </p:graphicFrame>
      <p:sp>
        <p:nvSpPr>
          <p:cNvPr id="12" name="下箭头 11"/>
          <p:cNvSpPr/>
          <p:nvPr/>
        </p:nvSpPr>
        <p:spPr>
          <a:xfrm>
            <a:off x="4286248" y="4572008"/>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TextBox 12"/>
          <p:cNvSpPr txBox="1"/>
          <p:nvPr/>
        </p:nvSpPr>
        <p:spPr>
          <a:xfrm>
            <a:off x="6858016" y="5500702"/>
            <a:ext cx="107157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结果为</a:t>
            </a:r>
            <a:r>
              <a:rPr lang="en-US" altLang="zh-CN" sz="1800" smtClean="0">
                <a:solidFill>
                  <a:srgbClr val="0000FF"/>
                </a:solidFill>
                <a:latin typeface="Consolas" pitchFamily="49" charset="0"/>
                <a:ea typeface="楷体" pitchFamily="49" charset="-122"/>
                <a:cs typeface="Consolas" pitchFamily="49" charset="0"/>
              </a:rPr>
              <a:t>2</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26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500042"/>
            <a:ext cx="8643998" cy="58008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#include&lt;vector&gt;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#include&lt;cstring&gt;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#include&lt;algorithm&gt;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#define MAXN 10050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1800"/>
              </a:spcBef>
            </a:pPr>
            <a:r>
              <a:rPr lang="en-US" altLang="zh-CN" sz="1800" smtClean="0">
                <a:solidFill>
                  <a:srgbClr val="0000FF"/>
                </a:solidFill>
                <a:latin typeface="Times New Roman" pitchFamily="18" charset="0"/>
                <a:ea typeface="仿宋" pitchFamily="49" charset="-122"/>
                <a:cs typeface="Times New Roman" pitchFamily="18" charset="0"/>
              </a:rPr>
              <a:t>struct </a:t>
            </a:r>
            <a:r>
              <a:rPr lang="en-US" altLang="zh-CN" sz="1800" smtClean="0">
                <a:solidFill>
                  <a:srgbClr val="FF0000"/>
                </a:solidFill>
                <a:latin typeface="Times New Roman" pitchFamily="18" charset="0"/>
                <a:ea typeface="仿宋" pitchFamily="49" charset="-122"/>
                <a:cs typeface="Times New Roman" pitchFamily="18" charset="0"/>
              </a:rPr>
              <a:t>Wooden</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木棍的类型</a:t>
            </a: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int l,w;</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Wooden(int l,int w):l(l),w(w) {}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构造函数</a:t>
            </a: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bool </a:t>
            </a:r>
            <a:r>
              <a:rPr lang="en-US" altLang="zh-CN" sz="1800" smtClean="0">
                <a:solidFill>
                  <a:srgbClr val="FF0000"/>
                </a:solidFill>
                <a:latin typeface="Times New Roman" pitchFamily="18" charset="0"/>
                <a:ea typeface="仿宋" pitchFamily="49" charset="-122"/>
                <a:cs typeface="Times New Roman" pitchFamily="18" charset="0"/>
              </a:rPr>
              <a:t>operator&lt;</a:t>
            </a:r>
            <a:r>
              <a:rPr lang="en-US" altLang="zh-CN" sz="1800" smtClean="0">
                <a:solidFill>
                  <a:srgbClr val="0000FF"/>
                </a:solidFill>
                <a:latin typeface="Times New Roman" pitchFamily="18" charset="0"/>
                <a:ea typeface="仿宋" pitchFamily="49" charset="-122"/>
                <a:cs typeface="Times New Roman" pitchFamily="18" charset="0"/>
              </a:rPr>
              <a:t>(const Wooden&amp; b) const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	if(l==b.l)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长度相同时</a:t>
            </a: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return w&lt;b.w;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按重量递增排序</a:t>
            </a: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return l&lt;b.l;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按长度递增排序</a:t>
            </a: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14290"/>
            <a:ext cx="8643998" cy="63009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greedly</a:t>
            </a:r>
            <a:r>
              <a:rPr lang="en-US" altLang="zh-CN" sz="1800" smtClean="0">
                <a:solidFill>
                  <a:srgbClr val="0000FF"/>
                </a:solidFill>
                <a:latin typeface="Times New Roman" pitchFamily="18" charset="0"/>
                <a:ea typeface="仿宋" pitchFamily="49" charset="-122"/>
                <a:cs typeface="Times New Roman" pitchFamily="18" charset="0"/>
              </a:rPr>
              <a:t>(vector&lt;Wooden&gt;&amp; a)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贪心算法</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flag[MAXN];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memset(flag,false,sizeof(flag));</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sort(a.begin(),a.end());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int ans=0;</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a:t>
            </a:r>
            <a:r>
              <a:rPr lang="en-US" altLang="zh-CN" sz="1800" smtClean="0">
                <a:solidFill>
                  <a:srgbClr val="FF00FF"/>
                </a:solidFill>
                <a:latin typeface="Times New Roman" pitchFamily="18" charset="0"/>
                <a:ea typeface="仿宋" pitchFamily="49" charset="-122"/>
                <a:cs typeface="Times New Roman" pitchFamily="18" charset="0"/>
              </a:rPr>
              <a:t>flag[i]==0</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int prew=a[i].w;</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j=i;j&lt;n;j++)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a:t>
            </a:r>
            <a:r>
              <a:rPr lang="en-US" altLang="zh-CN" sz="1800" smtClean="0">
                <a:solidFill>
                  <a:srgbClr val="FF00FF"/>
                </a:solidFill>
                <a:latin typeface="Times New Roman" pitchFamily="18" charset="0"/>
                <a:ea typeface="仿宋" pitchFamily="49" charset="-122"/>
                <a:cs typeface="Times New Roman" pitchFamily="18" charset="0"/>
              </a:rPr>
              <a:t>flag[j]==0 &amp;&amp; a[j].w&gt;=prew</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已按</a:t>
            </a:r>
            <a:r>
              <a:rPr lang="en-US" altLang="zh-CN" sz="1800" smtClean="0">
                <a:solidFill>
                  <a:srgbClr val="00B0F0"/>
                </a:solidFill>
                <a:latin typeface="Times New Roman" pitchFamily="18" charset="0"/>
                <a:ea typeface="仿宋" pitchFamily="49" charset="-122"/>
                <a:cs typeface="Times New Roman" pitchFamily="18" charset="0"/>
              </a:rPr>
              <a:t>l</a:t>
            </a:r>
            <a:r>
              <a:rPr lang="zh-CN" altLang="zh-CN" sz="1800" smtClean="0">
                <a:solidFill>
                  <a:srgbClr val="00B0F0"/>
                </a:solidFill>
                <a:latin typeface="Times New Roman" pitchFamily="18" charset="0"/>
                <a:ea typeface="仿宋" pitchFamily="49" charset="-122"/>
                <a:cs typeface="Times New Roman" pitchFamily="18" charset="0"/>
              </a:rPr>
              <a:t>递增排序</a:t>
            </a:r>
            <a:r>
              <a:rPr lang="zh-CN" altLang="en-US" sz="1800" smtClean="0">
                <a:solidFill>
                  <a:srgbClr val="00B0F0"/>
                </a:solidFill>
                <a:latin typeface="Times New Roman" pitchFamily="18" charset="0"/>
                <a:ea typeface="仿宋" pitchFamily="49" charset="-122"/>
                <a:cs typeface="Times New Roman" pitchFamily="18" charset="0"/>
                <a:sym typeface="Wingdings"/>
              </a:rPr>
              <a:t></a:t>
            </a:r>
            <a:r>
              <a:rPr lang="zh-CN" altLang="zh-CN" sz="1800" smtClean="0">
                <a:solidFill>
                  <a:srgbClr val="00B0F0"/>
                </a:solidFill>
                <a:latin typeface="Times New Roman" pitchFamily="18" charset="0"/>
                <a:ea typeface="仿宋" pitchFamily="49" charset="-122"/>
                <a:cs typeface="Times New Roman" pitchFamily="18" charset="0"/>
              </a:rPr>
              <a:t>满足兼容性</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prew=a[j].w;</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flag[j]=true;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ans++;</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t>
            </a:r>
            <a:r>
              <a:rPr lang="en-US" altLang="zh-CN" sz="1800" smtClean="0">
                <a:solidFill>
                  <a:srgbClr val="006600"/>
                </a:solidFill>
                <a:latin typeface="Times New Roman" pitchFamily="18" charset="0"/>
                <a:ea typeface="仿宋" pitchFamily="49" charset="-122"/>
                <a:cs typeface="Times New Roman" pitchFamily="18" charset="0"/>
              </a:rPr>
              <a:t>ans</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569185"/>
            <a:ext cx="7572428" cy="44314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t,n,l,w;</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scanf("%d",&amp;t);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vector&lt;Wooden&gt; a;</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scanf("%d",&amp;n);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scanf("%d%d",&amp;l,&amp;w);</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a.push_back(Wooden(l,w));</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printf("%d\n",</a:t>
            </a:r>
            <a:r>
              <a:rPr lang="en-US" altLang="zh-CN" sz="1800" smtClean="0">
                <a:solidFill>
                  <a:srgbClr val="FF0000"/>
                </a:solidFill>
                <a:latin typeface="Times New Roman" pitchFamily="18" charset="0"/>
                <a:ea typeface="仿宋" pitchFamily="49" charset="-122"/>
                <a:cs typeface="Times New Roman" pitchFamily="18" charset="0"/>
              </a:rPr>
              <a:t>greedly</a:t>
            </a:r>
            <a:r>
              <a:rPr lang="en-US" altLang="zh-CN" sz="1800" smtClean="0">
                <a:solidFill>
                  <a:srgbClr val="0000FF"/>
                </a:solidFill>
                <a:latin typeface="Times New Roman" pitchFamily="18" charset="0"/>
                <a:ea typeface="仿宋" pitchFamily="49" charset="-122"/>
                <a:cs typeface="Times New Roman" pitchFamily="18" charset="0"/>
              </a:rPr>
              <a:t>(a));</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29</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TextBox 57"/>
          <p:cNvSpPr txBox="1"/>
          <p:nvPr/>
        </p:nvSpPr>
        <p:spPr>
          <a:xfrm>
            <a:off x="571472" y="1478453"/>
            <a:ext cx="7715304" cy="259913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457200" indent="-457200" algn="l">
              <a:lnSpc>
                <a:spcPts val="2800"/>
              </a:lnSpc>
              <a:spcBef>
                <a:spcPts val="600"/>
              </a:spcBef>
              <a:buBlip>
                <a:blip r:embed="rId2"/>
              </a:buBlip>
            </a:pPr>
            <a:r>
              <a:rPr lang="zh-CN" altLang="en-US" sz="2000" smtClean="0">
                <a:solidFill>
                  <a:srgbClr val="0000FF"/>
                </a:solidFill>
                <a:latin typeface="Times New Roman" pitchFamily="18" charset="0"/>
                <a:ea typeface="楷体" pitchFamily="49" charset="-122"/>
                <a:cs typeface="Times New Roman" pitchFamily="18" charset="0"/>
              </a:rPr>
              <a:t>每一步的</a:t>
            </a:r>
            <a:r>
              <a:rPr lang="zh-CN" altLang="zh-CN" sz="2000" smtClean="0">
                <a:solidFill>
                  <a:srgbClr val="FF00FF"/>
                </a:solidFill>
                <a:latin typeface="Times New Roman" pitchFamily="18" charset="0"/>
                <a:ea typeface="楷体" pitchFamily="49" charset="-122"/>
                <a:cs typeface="Times New Roman" pitchFamily="18" charset="0"/>
              </a:rPr>
              <a:t>局部最优选择</a:t>
            </a:r>
            <a:r>
              <a:rPr lang="zh-CN" altLang="zh-CN" sz="2000" smtClean="0">
                <a:solidFill>
                  <a:srgbClr val="0000FF"/>
                </a:solidFill>
                <a:latin typeface="Times New Roman" pitchFamily="18" charset="0"/>
                <a:ea typeface="楷体" pitchFamily="49" charset="-122"/>
                <a:cs typeface="Times New Roman" pitchFamily="18" charset="0"/>
              </a:rPr>
              <a:t>仅依赖以前的决策，且不依赖于以后的决策。</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所有局部最优解合起来</a:t>
            </a:r>
            <a:r>
              <a:rPr lang="zh-CN" altLang="zh-CN" sz="2000" smtClean="0">
                <a:solidFill>
                  <a:srgbClr val="FF00FF"/>
                </a:solidFill>
                <a:latin typeface="Times New Roman" pitchFamily="18" charset="0"/>
                <a:ea typeface="楷体" pitchFamily="49" charset="-122"/>
                <a:cs typeface="Times New Roman" pitchFamily="18" charset="0"/>
              </a:rPr>
              <a:t>不一定构成整体最优解</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所以贪心法不能保证对所有问题都得到整体最优解。</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因此采用贪心法求最优解时，必须</a:t>
            </a:r>
            <a:r>
              <a:rPr lang="zh-CN" altLang="zh-CN" sz="2000" smtClean="0">
                <a:solidFill>
                  <a:srgbClr val="FF00FF"/>
                </a:solidFill>
                <a:latin typeface="Times New Roman" pitchFamily="18" charset="0"/>
                <a:ea typeface="楷体" pitchFamily="49" charset="-122"/>
                <a:cs typeface="Times New Roman" pitchFamily="18" charset="0"/>
              </a:rPr>
              <a:t>证明该算法</a:t>
            </a:r>
            <a:r>
              <a:rPr lang="zh-CN" altLang="zh-CN" sz="2000" smtClean="0">
                <a:solidFill>
                  <a:srgbClr val="0000FF"/>
                </a:solidFill>
                <a:latin typeface="Times New Roman" pitchFamily="18" charset="0"/>
                <a:ea typeface="楷体" pitchFamily="49" charset="-122"/>
                <a:cs typeface="Times New Roman" pitchFamily="18" charset="0"/>
              </a:rPr>
              <a:t>的每一步上做出的选择都必然得到整体最优解。</a:t>
            </a:r>
            <a:endParaRPr lang="zh-CN" altLang="zh-CN" sz="2000">
              <a:solidFill>
                <a:srgbClr val="0000FF"/>
              </a:solidFill>
              <a:latin typeface="Times New Roman" pitchFamily="18" charset="0"/>
              <a:ea typeface="楷体" pitchFamily="49" charset="-122"/>
              <a:cs typeface="Times New Roman" pitchFamily="18" charset="0"/>
            </a:endParaRPr>
          </a:p>
        </p:txBody>
      </p:sp>
      <p:pic>
        <p:nvPicPr>
          <p:cNvPr id="11"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3" cstate="print"/>
          <a:srcRect/>
          <a:stretch>
            <a:fillRect/>
          </a:stretch>
        </p:blipFill>
        <p:spPr bwMode="auto">
          <a:xfrm>
            <a:off x="1857356" y="142852"/>
            <a:ext cx="1285884" cy="1285885"/>
          </a:xfrm>
          <a:prstGeom prst="rect">
            <a:avLst/>
          </a:prstGeom>
          <a:noFill/>
        </p:spPr>
      </p:pic>
      <p:sp>
        <p:nvSpPr>
          <p:cNvPr id="6" name="灯片编号占位符 5"/>
          <p:cNvSpPr>
            <a:spLocks noGrp="1"/>
          </p:cNvSpPr>
          <p:nvPr>
            <p:ph type="sldNum" sz="quarter" idx="12"/>
          </p:nvPr>
        </p:nvSpPr>
        <p:spPr/>
        <p:txBody>
          <a:bodyPr/>
          <a:lstStyle/>
          <a:p>
            <a:fld id="{7AF016A1-9F15-429F-9EFD-84004B73C732}" type="slidenum">
              <a:rPr lang="en-US" altLang="zh-CN" smtClean="0"/>
              <a:pPr/>
              <a:t>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060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TextBox 19"/>
          <p:cNvSpPr txBox="1"/>
          <p:nvPr/>
        </p:nvSpPr>
        <p:spPr>
          <a:xfrm>
            <a:off x="285720" y="357166"/>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7.2.3    </a:t>
            </a:r>
            <a:r>
              <a:rPr lang="zh-CN" altLang="zh-CN" smtClean="0">
                <a:ea typeface="微软雅黑" pitchFamily="34" charset="-122"/>
              </a:rPr>
              <a:t>求解背包问题</a:t>
            </a:r>
            <a:endParaRPr lang="zh-CN" altLang="zh-CN">
              <a:ea typeface="微软雅黑" pitchFamily="34" charset="-122"/>
            </a:endParaRPr>
          </a:p>
        </p:txBody>
      </p:sp>
      <p:sp>
        <p:nvSpPr>
          <p:cNvPr id="21" name="TextBox 20"/>
          <p:cNvSpPr txBox="1"/>
          <p:nvPr/>
        </p:nvSpPr>
        <p:spPr>
          <a:xfrm>
            <a:off x="642910" y="1142984"/>
            <a:ext cx="7643866" cy="259913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有</a:t>
            </a:r>
            <a:r>
              <a:rPr lang="pt-BR"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个编号为</a:t>
            </a:r>
            <a:r>
              <a:rPr lang="pt-BR"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n</a:t>
            </a:r>
            <a:r>
              <a:rPr lang="pt-BR"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的物品，重量为</a:t>
            </a:r>
            <a:r>
              <a:rPr lang="pt-BR" altLang="zh-CN" sz="2000" i="1" smtClean="0">
                <a:solidFill>
                  <a:srgbClr val="0000FF"/>
                </a:solidFill>
                <a:latin typeface="Times New Roman" pitchFamily="18" charset="0"/>
                <a:ea typeface="楷体" pitchFamily="49" charset="-122"/>
                <a:cs typeface="Times New Roman" pitchFamily="18" charset="0"/>
              </a:rPr>
              <a:t>w</a:t>
            </a:r>
            <a:r>
              <a:rPr lang="pt-BR"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w</a:t>
            </a:r>
            <a:r>
              <a:rPr lang="pt-BR" altLang="zh-CN" sz="2000" baseline="-25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w</a:t>
            </a:r>
            <a:r>
              <a:rPr lang="pt-BR"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w</a:t>
            </a:r>
            <a:r>
              <a:rPr lang="pt-BR" altLang="zh-CN" sz="2000" i="1" baseline="-25000" smtClean="0">
                <a:solidFill>
                  <a:srgbClr val="0000FF"/>
                </a:solidFill>
                <a:latin typeface="Times New Roman" pitchFamily="18" charset="0"/>
                <a:ea typeface="楷体" pitchFamily="49" charset="-122"/>
                <a:cs typeface="Times New Roman" pitchFamily="18" charset="0"/>
              </a:rPr>
              <a:t>n</a:t>
            </a:r>
            <a:r>
              <a:rPr lang="pt-BR" altLang="zh-CN" sz="2000" baseline="-25000" smtClean="0">
                <a:solidFill>
                  <a:srgbClr val="0000FF"/>
                </a:solidFill>
                <a:latin typeface="Times New Roman" pitchFamily="18" charset="0"/>
                <a:ea typeface="楷体" pitchFamily="49" charset="-122"/>
                <a:cs typeface="Times New Roman" pitchFamily="18" charset="0"/>
              </a:rPr>
              <a:t>-1</a:t>
            </a:r>
            <a:r>
              <a:rPr lang="pt-BR"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，价值为</a:t>
            </a:r>
            <a:r>
              <a:rPr lang="pt-BR" altLang="zh-CN" sz="2000" i="1" smtClean="0">
                <a:solidFill>
                  <a:srgbClr val="0000FF"/>
                </a:solidFill>
                <a:latin typeface="Times New Roman" pitchFamily="18" charset="0"/>
                <a:ea typeface="楷体" pitchFamily="49" charset="-122"/>
                <a:cs typeface="Times New Roman" pitchFamily="18" charset="0"/>
              </a:rPr>
              <a:t>v</a:t>
            </a:r>
            <a:r>
              <a:rPr lang="pt-BR"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v</a:t>
            </a:r>
            <a:r>
              <a:rPr lang="pt-BR" altLang="zh-CN" sz="2000" baseline="-25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v</a:t>
            </a:r>
            <a:r>
              <a:rPr lang="pt-BR" altLang="zh-CN" sz="2000" baseline="-25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pt-BR" altLang="zh-CN" sz="2000" i="1" smtClean="0">
                <a:solidFill>
                  <a:srgbClr val="0000FF"/>
                </a:solidFill>
                <a:latin typeface="Times New Roman" pitchFamily="18" charset="0"/>
                <a:ea typeface="楷体" pitchFamily="49" charset="-122"/>
                <a:cs typeface="Times New Roman" pitchFamily="18" charset="0"/>
              </a:rPr>
              <a:t>v</a:t>
            </a:r>
            <a:r>
              <a:rPr lang="pt-BR" altLang="zh-CN" sz="2000" i="1" baseline="-25000" smtClean="0">
                <a:solidFill>
                  <a:srgbClr val="0000FF"/>
                </a:solidFill>
                <a:latin typeface="Times New Roman" pitchFamily="18" charset="0"/>
                <a:ea typeface="楷体" pitchFamily="49" charset="-122"/>
                <a:cs typeface="Times New Roman" pitchFamily="18" charset="0"/>
              </a:rPr>
              <a:t>n</a:t>
            </a:r>
            <a:r>
              <a:rPr lang="pt-BR" altLang="zh-CN" sz="2000" baseline="-25000" smtClean="0">
                <a:solidFill>
                  <a:srgbClr val="0000FF"/>
                </a:solidFill>
                <a:latin typeface="Times New Roman" pitchFamily="18" charset="0"/>
                <a:ea typeface="楷体" pitchFamily="49" charset="-122"/>
                <a:cs typeface="Times New Roman" pitchFamily="18" charset="0"/>
              </a:rPr>
              <a:t>-1</a:t>
            </a:r>
            <a:r>
              <a:rPr lang="pt-BR"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，给定一个容量为</a:t>
            </a:r>
            <a:r>
              <a:rPr lang="pt-BR" altLang="zh-CN" sz="2000" smtClean="0">
                <a:solidFill>
                  <a:srgbClr val="0000FF"/>
                </a:solidFill>
                <a:latin typeface="Times New Roman" pitchFamily="18" charset="0"/>
                <a:ea typeface="楷体" pitchFamily="49" charset="-122"/>
                <a:cs typeface="Times New Roman" pitchFamily="18" charset="0"/>
              </a:rPr>
              <a:t>W</a:t>
            </a:r>
            <a:r>
              <a:rPr lang="zh-CN" altLang="zh-CN" sz="2000" smtClean="0">
                <a:solidFill>
                  <a:srgbClr val="0000FF"/>
                </a:solidFill>
                <a:latin typeface="Times New Roman" pitchFamily="18" charset="0"/>
                <a:ea typeface="楷体" pitchFamily="49" charset="-122"/>
                <a:cs typeface="Times New Roman" pitchFamily="18" charset="0"/>
              </a:rPr>
              <a:t>的背包。</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从这些物品中选取全部或者部分物品装入该背包中，找到选中物品不仅能够放到背包中而且价值最大的方案。</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与</a:t>
            </a:r>
            <a:r>
              <a:rPr lang="en-US" altLang="zh-CN" sz="2000" smtClean="0">
                <a:solidFill>
                  <a:srgbClr val="0000FF"/>
                </a:solidFill>
                <a:latin typeface="Times New Roman" pitchFamily="18" charset="0"/>
                <a:ea typeface="楷体" pitchFamily="49" charset="-122"/>
                <a:cs typeface="Times New Roman" pitchFamily="18" charset="0"/>
              </a:rPr>
              <a:t>0/1</a:t>
            </a:r>
            <a:r>
              <a:rPr lang="zh-CN" altLang="zh-CN" sz="2000" smtClean="0">
                <a:solidFill>
                  <a:srgbClr val="0000FF"/>
                </a:solidFill>
                <a:latin typeface="Times New Roman" pitchFamily="18" charset="0"/>
                <a:ea typeface="楷体" pitchFamily="49" charset="-122"/>
                <a:cs typeface="Times New Roman" pitchFamily="18" charset="0"/>
              </a:rPr>
              <a:t>背包问题的区别是这里的每个物品</a:t>
            </a:r>
            <a:r>
              <a:rPr lang="zh-CN" altLang="zh-CN" sz="2000" smtClean="0">
                <a:solidFill>
                  <a:srgbClr val="FF00FF"/>
                </a:solidFill>
                <a:latin typeface="Times New Roman" pitchFamily="18" charset="0"/>
                <a:ea typeface="楷体" pitchFamily="49" charset="-122"/>
                <a:cs typeface="Times New Roman" pitchFamily="18" charset="0"/>
              </a:rPr>
              <a:t>可以取一部分装入背包</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p:txBody>
      </p:sp>
      <p:graphicFrame>
        <p:nvGraphicFramePr>
          <p:cNvPr id="22" name="表格 21"/>
          <p:cNvGraphicFramePr>
            <a:graphicFrameLocks noGrp="1"/>
          </p:cNvGraphicFramePr>
          <p:nvPr/>
        </p:nvGraphicFramePr>
        <p:xfrm>
          <a:off x="1214414" y="4429132"/>
          <a:ext cx="5643601" cy="1428759"/>
        </p:xfrm>
        <a:graphic>
          <a:graphicData uri="http://schemas.openxmlformats.org/drawingml/2006/table">
            <a:tbl>
              <a:tblPr>
                <a:tableStyleId>{35758FB7-9AC5-4552-8A53-C91805E547FA}</a:tableStyleId>
              </a:tblPr>
              <a:tblGrid>
                <a:gridCol w="1785951"/>
                <a:gridCol w="785818"/>
                <a:gridCol w="714380"/>
                <a:gridCol w="857256"/>
                <a:gridCol w="785818"/>
                <a:gridCol w="714378"/>
              </a:tblGrid>
              <a:tr h="476253">
                <a:tc>
                  <a:txBody>
                    <a:bodyPr/>
                    <a:lstStyle/>
                    <a:p>
                      <a:pPr algn="ctr">
                        <a:lnSpc>
                          <a:spcPts val="3300"/>
                        </a:lnSpc>
                        <a:spcAft>
                          <a:spcPts val="0"/>
                        </a:spcAft>
                      </a:pPr>
                      <a:r>
                        <a:rPr lang="zh-CN" sz="1800" kern="100">
                          <a:solidFill>
                            <a:srgbClr val="FF00FF"/>
                          </a:solidFill>
                          <a:latin typeface="Times New Roman" pitchFamily="18" charset="0"/>
                          <a:ea typeface="仿宋" pitchFamily="49" charset="-122"/>
                          <a:cs typeface="Times New Roman" pitchFamily="18" charset="0"/>
                        </a:rPr>
                        <a:t>物品编号</a:t>
                      </a:r>
                      <a:r>
                        <a:rPr lang="en-US" sz="1800" kern="100">
                          <a:solidFill>
                            <a:srgbClr val="FF00FF"/>
                          </a:solidFill>
                          <a:latin typeface="Times New Roman" pitchFamily="18" charset="0"/>
                          <a:ea typeface="仿宋" pitchFamily="49" charset="-122"/>
                          <a:cs typeface="Times New Roman" pitchFamily="18" charset="0"/>
                        </a:rPr>
                        <a:t>no</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0</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2</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3</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4</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76253">
                <a:tc>
                  <a:txBody>
                    <a:bodyPr/>
                    <a:lstStyle/>
                    <a:p>
                      <a:pPr algn="ctr">
                        <a:lnSpc>
                          <a:spcPts val="3300"/>
                        </a:lnSpc>
                        <a:spcAft>
                          <a:spcPts val="0"/>
                        </a:spcAft>
                      </a:pPr>
                      <a:r>
                        <a:rPr lang="en-US" sz="1800" i="1" kern="100">
                          <a:solidFill>
                            <a:srgbClr val="0000FF"/>
                          </a:solidFill>
                          <a:latin typeface="Times New Roman" pitchFamily="18" charset="0"/>
                          <a:ea typeface="仿宋" pitchFamily="49" charset="-122"/>
                          <a:cs typeface="Times New Roman" pitchFamily="18" charset="0"/>
                        </a:rPr>
                        <a:t>w</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10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20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30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40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50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76253">
                <a:tc>
                  <a:txBody>
                    <a:bodyPr/>
                    <a:lstStyle/>
                    <a:p>
                      <a:pPr algn="ctr">
                        <a:lnSpc>
                          <a:spcPts val="3300"/>
                        </a:lnSpc>
                        <a:spcAft>
                          <a:spcPts val="0"/>
                        </a:spcAft>
                      </a:pPr>
                      <a:r>
                        <a:rPr lang="en-US" sz="1800" i="1" kern="100">
                          <a:solidFill>
                            <a:srgbClr val="0000FF"/>
                          </a:solidFill>
                          <a:latin typeface="Times New Roman" pitchFamily="18" charset="0"/>
                          <a:ea typeface="仿宋" pitchFamily="49" charset="-122"/>
                          <a:cs typeface="Times New Roman" pitchFamily="18" charset="0"/>
                        </a:rPr>
                        <a:t>v</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20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30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66</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40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60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bl>
          </a:graphicData>
        </a:graphic>
      </p:graphicFrame>
      <p:sp>
        <p:nvSpPr>
          <p:cNvPr id="24" name="TextBox 23"/>
          <p:cNvSpPr txBox="1"/>
          <p:nvPr/>
        </p:nvSpPr>
        <p:spPr>
          <a:xfrm>
            <a:off x="7143768" y="4857760"/>
            <a:ext cx="142876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ea typeface="楷体" pitchFamily="49" charset="-122"/>
                <a:cs typeface="Times New Roman" pitchFamily="18" charset="0"/>
              </a:rPr>
              <a:t>W=100</a:t>
            </a:r>
            <a:endParaRPr lang="zh-CN" altLang="en-US" sz="1800" smtClean="0">
              <a:solidFill>
                <a:srgbClr val="0000FF"/>
              </a:solidFill>
              <a:ea typeface="楷体"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060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214282" y="671436"/>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34" name="TextBox 33"/>
          <p:cNvSpPr txBox="1"/>
          <p:nvPr/>
        </p:nvSpPr>
        <p:spPr>
          <a:xfrm>
            <a:off x="1000100" y="637240"/>
            <a:ext cx="6572296" cy="57718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buBlip>
                <a:blip r:embed="rId2"/>
              </a:buBlip>
            </a:pPr>
            <a:r>
              <a:rPr lang="zh-CN" altLang="zh-CN" sz="2000" smtClean="0">
                <a:solidFill>
                  <a:srgbClr val="FF0000"/>
                </a:solidFill>
                <a:latin typeface="Times New Roman" pitchFamily="18" charset="0"/>
                <a:ea typeface="楷体" pitchFamily="49" charset="-122"/>
                <a:cs typeface="Times New Roman" pitchFamily="18" charset="0"/>
              </a:rPr>
              <a:t>贪心策略</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每次选择单位重量价值最大的物品</a:t>
            </a:r>
            <a:r>
              <a:rPr lang="zh-CN" altLang="en-US" sz="2000" smtClean="0">
                <a:solidFill>
                  <a:srgbClr val="0000FF"/>
                </a:solidFill>
                <a:latin typeface="Times New Roman" pitchFamily="18" charset="0"/>
                <a:ea typeface="楷体" pitchFamily="49" charset="-122"/>
                <a:cs typeface="Times New Roman" pitchFamily="18" charset="0"/>
              </a:rPr>
              <a:t>。</a:t>
            </a:r>
            <a:endParaRPr lang="zh-CN" altLang="zh-CN" sz="2000">
              <a:solidFill>
                <a:srgbClr val="0000FF"/>
              </a:solidFill>
              <a:latin typeface="Times New Roman" pitchFamily="18" charset="0"/>
              <a:ea typeface="楷体" pitchFamily="49" charset="-122"/>
              <a:cs typeface="Times New Roman" pitchFamily="18" charset="0"/>
            </a:endParaRPr>
          </a:p>
        </p:txBody>
      </p:sp>
      <p:graphicFrame>
        <p:nvGraphicFramePr>
          <p:cNvPr id="35" name="表格 34"/>
          <p:cNvGraphicFramePr>
            <a:graphicFrameLocks noGrp="1"/>
          </p:cNvGraphicFramePr>
          <p:nvPr/>
        </p:nvGraphicFramePr>
        <p:xfrm>
          <a:off x="428596" y="1500174"/>
          <a:ext cx="6715169" cy="2344750"/>
        </p:xfrm>
        <a:graphic>
          <a:graphicData uri="http://schemas.openxmlformats.org/drawingml/2006/table">
            <a:tbl>
              <a:tblPr>
                <a:tableStyleId>{35758FB7-9AC5-4552-8A53-C91805E547FA}</a:tableStyleId>
              </a:tblPr>
              <a:tblGrid>
                <a:gridCol w="1928824"/>
                <a:gridCol w="1000132"/>
                <a:gridCol w="928694"/>
                <a:gridCol w="857256"/>
                <a:gridCol w="785818"/>
                <a:gridCol w="1214445"/>
              </a:tblGrid>
              <a:tr h="468950">
                <a:tc>
                  <a:txBody>
                    <a:bodyPr/>
                    <a:lstStyle/>
                    <a:p>
                      <a:pPr algn="ctr">
                        <a:lnSpc>
                          <a:spcPts val="3300"/>
                        </a:lnSpc>
                        <a:spcAft>
                          <a:spcPts val="0"/>
                        </a:spcAft>
                      </a:pPr>
                      <a:r>
                        <a:rPr lang="zh-CN" sz="1800" kern="100">
                          <a:solidFill>
                            <a:srgbClr val="FF00FF"/>
                          </a:solidFill>
                          <a:latin typeface="Times New Roman" pitchFamily="18" charset="0"/>
                          <a:ea typeface="仿宋" pitchFamily="49" charset="-122"/>
                          <a:cs typeface="Times New Roman" pitchFamily="18" charset="0"/>
                        </a:rPr>
                        <a:t>序号</a:t>
                      </a:r>
                      <a:r>
                        <a:rPr lang="en-US" sz="1800" i="1" kern="100">
                          <a:solidFill>
                            <a:srgbClr val="FF00FF"/>
                          </a:solidFill>
                          <a:latin typeface="Times New Roman" pitchFamily="18" charset="0"/>
                          <a:ea typeface="仿宋" pitchFamily="49" charset="-122"/>
                          <a:cs typeface="Times New Roman" pitchFamily="18" charset="0"/>
                        </a:rPr>
                        <a:t>i</a:t>
                      </a:r>
                      <a:endParaRPr lang="zh-CN" sz="1800" i="1"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0</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1</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2</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3</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FF00FF"/>
                          </a:solidFill>
                          <a:latin typeface="Times New Roman" pitchFamily="18" charset="0"/>
                          <a:ea typeface="仿宋" pitchFamily="49" charset="-122"/>
                          <a:cs typeface="Times New Roman" pitchFamily="18" charset="0"/>
                        </a:rPr>
                        <a:t>4</a:t>
                      </a:r>
                      <a:endParaRPr lang="zh-CN" sz="1800" kern="100">
                        <a:solidFill>
                          <a:srgbClr val="FF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68950">
                <a:tc>
                  <a:txBody>
                    <a:bodyPr/>
                    <a:lstStyle/>
                    <a:p>
                      <a:pPr algn="ctr">
                        <a:lnSpc>
                          <a:spcPts val="3300"/>
                        </a:lnSpc>
                        <a:spcAft>
                          <a:spcPts val="0"/>
                        </a:spcAft>
                      </a:pPr>
                      <a:r>
                        <a:rPr lang="zh-CN" sz="1800" kern="100">
                          <a:solidFill>
                            <a:srgbClr val="0000FF"/>
                          </a:solidFill>
                          <a:latin typeface="Times New Roman" pitchFamily="18" charset="0"/>
                          <a:ea typeface="仿宋" pitchFamily="49" charset="-122"/>
                          <a:cs typeface="Times New Roman" pitchFamily="18" charset="0"/>
                        </a:rPr>
                        <a:t>物品编号</a:t>
                      </a:r>
                      <a:r>
                        <a:rPr lang="en-US" sz="1800" kern="100">
                          <a:solidFill>
                            <a:srgbClr val="0000FF"/>
                          </a:solidFill>
                          <a:latin typeface="Times New Roman" pitchFamily="18" charset="0"/>
                          <a:ea typeface="仿宋" pitchFamily="49" charset="-122"/>
                          <a:cs typeface="Times New Roman" pitchFamily="18" charset="0"/>
                        </a:rPr>
                        <a:t>no</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3</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1</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2</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5</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4</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68950">
                <a:tc>
                  <a:txBody>
                    <a:bodyPr/>
                    <a:lstStyle/>
                    <a:p>
                      <a:pPr algn="ctr">
                        <a:lnSpc>
                          <a:spcPts val="3300"/>
                        </a:lnSpc>
                        <a:spcAft>
                          <a:spcPts val="0"/>
                        </a:spcAft>
                      </a:pPr>
                      <a:r>
                        <a:rPr lang="en-US" sz="1800" i="1" kern="100">
                          <a:solidFill>
                            <a:srgbClr val="0000FF"/>
                          </a:solidFill>
                          <a:latin typeface="Times New Roman" pitchFamily="18" charset="0"/>
                          <a:ea typeface="仿宋" pitchFamily="49" charset="-122"/>
                          <a:cs typeface="Times New Roman" pitchFamily="18" charset="0"/>
                        </a:rPr>
                        <a:t>w</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30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10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20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50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40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68950">
                <a:tc>
                  <a:txBody>
                    <a:bodyPr/>
                    <a:lstStyle/>
                    <a:p>
                      <a:pPr algn="ctr">
                        <a:lnSpc>
                          <a:spcPts val="3300"/>
                        </a:lnSpc>
                        <a:spcAft>
                          <a:spcPts val="0"/>
                        </a:spcAft>
                      </a:pPr>
                      <a:r>
                        <a:rPr lang="en-US" sz="1800" i="1" kern="100">
                          <a:solidFill>
                            <a:srgbClr val="0000FF"/>
                          </a:solidFill>
                          <a:latin typeface="Times New Roman" pitchFamily="18" charset="0"/>
                          <a:ea typeface="仿宋" pitchFamily="49" charset="-122"/>
                          <a:cs typeface="Times New Roman" pitchFamily="18" charset="0"/>
                        </a:rPr>
                        <a:t>v</a:t>
                      </a:r>
                      <a:endParaRPr lang="zh-CN" sz="1800" i="1"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66</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20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30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60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00FF"/>
                          </a:solidFill>
                          <a:latin typeface="Times New Roman" pitchFamily="18" charset="0"/>
                          <a:ea typeface="仿宋" pitchFamily="49" charset="-122"/>
                          <a:cs typeface="Times New Roman" pitchFamily="18" charset="0"/>
                        </a:rPr>
                        <a:t>40</a:t>
                      </a:r>
                      <a:endParaRPr lang="zh-CN" sz="1800" kern="100">
                        <a:solidFill>
                          <a:srgbClr val="0000FF"/>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r h="468950">
                <a:tc>
                  <a:txBody>
                    <a:bodyPr/>
                    <a:lstStyle/>
                    <a:p>
                      <a:pPr algn="ctr">
                        <a:lnSpc>
                          <a:spcPts val="3300"/>
                        </a:lnSpc>
                        <a:spcAft>
                          <a:spcPts val="0"/>
                        </a:spcAft>
                      </a:pPr>
                      <a:r>
                        <a:rPr lang="en-US" sz="1800" i="1" kern="100">
                          <a:solidFill>
                            <a:srgbClr val="006600"/>
                          </a:solidFill>
                          <a:latin typeface="Times New Roman" pitchFamily="18" charset="0"/>
                          <a:ea typeface="仿宋" pitchFamily="49" charset="-122"/>
                          <a:cs typeface="Times New Roman" pitchFamily="18" charset="0"/>
                        </a:rPr>
                        <a:t>v</a:t>
                      </a:r>
                      <a:r>
                        <a:rPr lang="en-US" sz="1800" i="0" kern="100">
                          <a:solidFill>
                            <a:srgbClr val="006600"/>
                          </a:solidFill>
                          <a:latin typeface="Times New Roman" pitchFamily="18" charset="0"/>
                          <a:ea typeface="仿宋" pitchFamily="49" charset="-122"/>
                          <a:cs typeface="Times New Roman" pitchFamily="18" charset="0"/>
                        </a:rPr>
                        <a:t>/</a:t>
                      </a:r>
                      <a:r>
                        <a:rPr lang="en-US" sz="1800" i="1" kern="100">
                          <a:solidFill>
                            <a:srgbClr val="006600"/>
                          </a:solidFill>
                          <a:latin typeface="Times New Roman" pitchFamily="18" charset="0"/>
                          <a:ea typeface="仿宋" pitchFamily="49" charset="-122"/>
                          <a:cs typeface="Times New Roman" pitchFamily="18" charset="0"/>
                        </a:rPr>
                        <a:t>w</a:t>
                      </a:r>
                      <a:endParaRPr lang="zh-CN" sz="1800" i="1" kern="100">
                        <a:solidFill>
                          <a:srgbClr val="006600"/>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6600"/>
                          </a:solidFill>
                          <a:latin typeface="Times New Roman" pitchFamily="18" charset="0"/>
                          <a:ea typeface="仿宋" pitchFamily="49" charset="-122"/>
                          <a:cs typeface="Times New Roman" pitchFamily="18" charset="0"/>
                        </a:rPr>
                        <a:t>2.2</a:t>
                      </a:r>
                      <a:endParaRPr lang="zh-CN" sz="1800" kern="100">
                        <a:solidFill>
                          <a:srgbClr val="006600"/>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6600"/>
                          </a:solidFill>
                          <a:latin typeface="Times New Roman" pitchFamily="18" charset="0"/>
                          <a:ea typeface="仿宋" pitchFamily="49" charset="-122"/>
                          <a:cs typeface="Times New Roman" pitchFamily="18" charset="0"/>
                        </a:rPr>
                        <a:t>2.0</a:t>
                      </a:r>
                      <a:endParaRPr lang="zh-CN" sz="1800" kern="100">
                        <a:solidFill>
                          <a:srgbClr val="006600"/>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6600"/>
                          </a:solidFill>
                          <a:latin typeface="Times New Roman" pitchFamily="18" charset="0"/>
                          <a:ea typeface="仿宋" pitchFamily="49" charset="-122"/>
                          <a:cs typeface="Times New Roman" pitchFamily="18" charset="0"/>
                        </a:rPr>
                        <a:t>1.5</a:t>
                      </a:r>
                      <a:endParaRPr lang="zh-CN" sz="1800" kern="100">
                        <a:solidFill>
                          <a:srgbClr val="006600"/>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6600"/>
                          </a:solidFill>
                          <a:latin typeface="Times New Roman" pitchFamily="18" charset="0"/>
                          <a:ea typeface="仿宋" pitchFamily="49" charset="-122"/>
                          <a:cs typeface="Times New Roman" pitchFamily="18" charset="0"/>
                        </a:rPr>
                        <a:t>1.2</a:t>
                      </a:r>
                      <a:endParaRPr lang="zh-CN" sz="1800" kern="100">
                        <a:solidFill>
                          <a:srgbClr val="006600"/>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c>
                  <a:txBody>
                    <a:bodyPr/>
                    <a:lstStyle/>
                    <a:p>
                      <a:pPr algn="ctr">
                        <a:lnSpc>
                          <a:spcPts val="3300"/>
                        </a:lnSpc>
                        <a:spcAft>
                          <a:spcPts val="0"/>
                        </a:spcAft>
                      </a:pPr>
                      <a:r>
                        <a:rPr lang="en-US" sz="1800" kern="100">
                          <a:solidFill>
                            <a:srgbClr val="006600"/>
                          </a:solidFill>
                          <a:latin typeface="Times New Roman" pitchFamily="18" charset="0"/>
                          <a:ea typeface="仿宋" pitchFamily="49" charset="-122"/>
                          <a:cs typeface="Times New Roman" pitchFamily="18" charset="0"/>
                        </a:rPr>
                        <a:t>1.0</a:t>
                      </a:r>
                      <a:endParaRPr lang="zh-CN" sz="1800" kern="100">
                        <a:solidFill>
                          <a:srgbClr val="006600"/>
                        </a:solidFill>
                        <a:latin typeface="Times New Roman" pitchFamily="18" charset="0"/>
                        <a:ea typeface="仿宋" pitchFamily="49" charset="-122"/>
                        <a:cs typeface="Times New Roman" pitchFamily="18" charset="0"/>
                      </a:endParaRPr>
                    </a:p>
                  </a:txBody>
                  <a:tcPr marL="68580" marR="68580" marT="0" marB="0">
                    <a:solidFill>
                      <a:schemeClr val="bg1">
                        <a:lumMod val="95000"/>
                      </a:schemeClr>
                    </a:solidFill>
                  </a:tcPr>
                </a:tc>
              </a:tr>
            </a:tbl>
          </a:graphicData>
        </a:graphic>
      </p:graphicFrame>
      <p:sp>
        <p:nvSpPr>
          <p:cNvPr id="36" name="TextBox 35"/>
          <p:cNvSpPr txBox="1"/>
          <p:nvPr/>
        </p:nvSpPr>
        <p:spPr>
          <a:xfrm>
            <a:off x="857221" y="4291620"/>
            <a:ext cx="1785950"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ea typeface="仿宋" pitchFamily="49" charset="-122"/>
                <a:cs typeface="Times New Roman" pitchFamily="18" charset="0"/>
              </a:rPr>
              <a:t>x</a:t>
            </a:r>
            <a:r>
              <a:rPr lang="en-US" altLang="zh-CN" sz="1800" smtClean="0">
                <a:solidFill>
                  <a:srgbClr val="0000FF"/>
                </a:solidFill>
                <a:ea typeface="仿宋" pitchFamily="49" charset="-122"/>
                <a:cs typeface="Times New Roman" pitchFamily="18" charset="0"/>
              </a:rPr>
              <a:t>[0]=1</a:t>
            </a:r>
          </a:p>
          <a:p>
            <a:pPr algn="l">
              <a:lnSpc>
                <a:spcPct val="100000"/>
              </a:lnSpc>
              <a:spcBef>
                <a:spcPts val="0"/>
              </a:spcBef>
            </a:pPr>
            <a:r>
              <a:rPr lang="en-US" altLang="zh-CN" sz="1800" smtClean="0">
                <a:solidFill>
                  <a:srgbClr val="0000FF"/>
                </a:solidFill>
                <a:ea typeface="仿宋" pitchFamily="49" charset="-122"/>
                <a:cs typeface="Times New Roman" pitchFamily="18" charset="0"/>
              </a:rPr>
              <a:t>bestv=66</a:t>
            </a:r>
          </a:p>
          <a:p>
            <a:pPr algn="l">
              <a:lnSpc>
                <a:spcPct val="100000"/>
              </a:lnSpc>
              <a:spcBef>
                <a:spcPts val="0"/>
              </a:spcBef>
            </a:pPr>
            <a:r>
              <a:rPr lang="en-US" altLang="zh-CN" sz="1800" smtClean="0">
                <a:solidFill>
                  <a:srgbClr val="0000FF"/>
                </a:solidFill>
                <a:ea typeface="仿宋" pitchFamily="49" charset="-122"/>
                <a:cs typeface="Times New Roman" pitchFamily="18" charset="0"/>
              </a:rPr>
              <a:t>rw=rw-</a:t>
            </a:r>
            <a:r>
              <a:rPr lang="en-US" altLang="zh-CN" sz="1800" i="1" smtClean="0">
                <a:solidFill>
                  <a:srgbClr val="0000FF"/>
                </a:solidFill>
                <a:ea typeface="仿宋" pitchFamily="49" charset="-122"/>
                <a:cs typeface="Times New Roman" pitchFamily="18" charset="0"/>
              </a:rPr>
              <a:t>w</a:t>
            </a:r>
            <a:r>
              <a:rPr lang="en-US" altLang="zh-CN" sz="1800" smtClean="0">
                <a:solidFill>
                  <a:srgbClr val="0000FF"/>
                </a:solidFill>
                <a:ea typeface="仿宋" pitchFamily="49" charset="-122"/>
                <a:cs typeface="Times New Roman" pitchFamily="18" charset="0"/>
              </a:rPr>
              <a:t>[0]=70</a:t>
            </a:r>
            <a:endParaRPr lang="zh-CN" altLang="en-US" sz="1800" smtClean="0">
              <a:solidFill>
                <a:srgbClr val="0000FF"/>
              </a:solidFill>
              <a:ea typeface="仿宋" pitchFamily="49" charset="-122"/>
              <a:cs typeface="Times New Roman" pitchFamily="18" charset="0"/>
            </a:endParaRPr>
          </a:p>
        </p:txBody>
      </p:sp>
      <p:sp>
        <p:nvSpPr>
          <p:cNvPr id="37" name="TextBox 36"/>
          <p:cNvSpPr txBox="1"/>
          <p:nvPr/>
        </p:nvSpPr>
        <p:spPr>
          <a:xfrm>
            <a:off x="2821766" y="4291620"/>
            <a:ext cx="1857388"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ea typeface="仿宋" pitchFamily="49" charset="-122"/>
                <a:cs typeface="Times New Roman" pitchFamily="18" charset="0"/>
              </a:rPr>
              <a:t>x</a:t>
            </a:r>
            <a:r>
              <a:rPr lang="en-US" altLang="zh-CN" sz="1800" smtClean="0">
                <a:solidFill>
                  <a:srgbClr val="0000FF"/>
                </a:solidFill>
                <a:ea typeface="仿宋" pitchFamily="49" charset="-122"/>
                <a:cs typeface="Times New Roman" pitchFamily="18" charset="0"/>
              </a:rPr>
              <a:t>[1]=1</a:t>
            </a:r>
          </a:p>
          <a:p>
            <a:pPr algn="l">
              <a:lnSpc>
                <a:spcPct val="100000"/>
              </a:lnSpc>
              <a:spcBef>
                <a:spcPts val="0"/>
              </a:spcBef>
            </a:pPr>
            <a:r>
              <a:rPr lang="en-US" altLang="zh-CN" sz="1800" smtClean="0">
                <a:solidFill>
                  <a:srgbClr val="0000FF"/>
                </a:solidFill>
                <a:ea typeface="仿宋" pitchFamily="49" charset="-122"/>
                <a:cs typeface="Times New Roman" pitchFamily="18" charset="0"/>
              </a:rPr>
              <a:t>bestv=66+20=86</a:t>
            </a:r>
          </a:p>
          <a:p>
            <a:pPr algn="l">
              <a:lnSpc>
                <a:spcPct val="100000"/>
              </a:lnSpc>
              <a:spcBef>
                <a:spcPts val="0"/>
              </a:spcBef>
            </a:pPr>
            <a:r>
              <a:rPr lang="en-US" altLang="zh-CN" sz="1800" smtClean="0">
                <a:solidFill>
                  <a:srgbClr val="0000FF"/>
                </a:solidFill>
                <a:ea typeface="仿宋" pitchFamily="49" charset="-122"/>
                <a:cs typeface="Times New Roman" pitchFamily="18" charset="0"/>
              </a:rPr>
              <a:t>rw=rw-</a:t>
            </a:r>
            <a:r>
              <a:rPr lang="en-US" altLang="zh-CN" sz="1800" i="1" smtClean="0">
                <a:solidFill>
                  <a:srgbClr val="0000FF"/>
                </a:solidFill>
                <a:ea typeface="仿宋" pitchFamily="49" charset="-122"/>
                <a:cs typeface="Times New Roman" pitchFamily="18" charset="0"/>
              </a:rPr>
              <a:t>w</a:t>
            </a:r>
            <a:r>
              <a:rPr lang="en-US" altLang="zh-CN" sz="1800" smtClean="0">
                <a:solidFill>
                  <a:srgbClr val="0000FF"/>
                </a:solidFill>
                <a:ea typeface="仿宋" pitchFamily="49" charset="-122"/>
                <a:cs typeface="Times New Roman" pitchFamily="18" charset="0"/>
              </a:rPr>
              <a:t>[1]=60</a:t>
            </a:r>
            <a:endParaRPr lang="zh-CN" altLang="en-US" sz="1800" smtClean="0">
              <a:solidFill>
                <a:srgbClr val="0000FF"/>
              </a:solidFill>
              <a:ea typeface="仿宋" pitchFamily="49" charset="-122"/>
              <a:cs typeface="Times New Roman" pitchFamily="18" charset="0"/>
            </a:endParaRPr>
          </a:p>
        </p:txBody>
      </p:sp>
      <p:sp>
        <p:nvSpPr>
          <p:cNvPr id="38" name="TextBox 37"/>
          <p:cNvSpPr txBox="1"/>
          <p:nvPr/>
        </p:nvSpPr>
        <p:spPr>
          <a:xfrm>
            <a:off x="4786314" y="4291620"/>
            <a:ext cx="2000264"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ea typeface="仿宋" pitchFamily="49" charset="-122"/>
                <a:cs typeface="Times New Roman" pitchFamily="18" charset="0"/>
              </a:rPr>
              <a:t>x</a:t>
            </a:r>
            <a:r>
              <a:rPr lang="en-US" altLang="zh-CN" sz="1800" smtClean="0">
                <a:solidFill>
                  <a:srgbClr val="0000FF"/>
                </a:solidFill>
                <a:ea typeface="仿宋" pitchFamily="49" charset="-122"/>
                <a:cs typeface="Times New Roman" pitchFamily="18" charset="0"/>
              </a:rPr>
              <a:t>[2]=1</a:t>
            </a:r>
          </a:p>
          <a:p>
            <a:pPr algn="l">
              <a:lnSpc>
                <a:spcPct val="100000"/>
              </a:lnSpc>
              <a:spcBef>
                <a:spcPts val="0"/>
              </a:spcBef>
            </a:pPr>
            <a:r>
              <a:rPr lang="en-US" altLang="zh-CN" sz="1800" smtClean="0">
                <a:solidFill>
                  <a:srgbClr val="0000FF"/>
                </a:solidFill>
                <a:ea typeface="仿宋" pitchFamily="49" charset="-122"/>
                <a:cs typeface="Times New Roman" pitchFamily="18" charset="0"/>
              </a:rPr>
              <a:t>bestv=86+30=116</a:t>
            </a:r>
          </a:p>
          <a:p>
            <a:pPr algn="l">
              <a:lnSpc>
                <a:spcPct val="100000"/>
              </a:lnSpc>
              <a:spcBef>
                <a:spcPts val="0"/>
              </a:spcBef>
            </a:pPr>
            <a:r>
              <a:rPr lang="en-US" altLang="zh-CN" sz="1800" smtClean="0">
                <a:solidFill>
                  <a:srgbClr val="0000FF"/>
                </a:solidFill>
                <a:ea typeface="仿宋" pitchFamily="49" charset="-122"/>
                <a:cs typeface="Times New Roman" pitchFamily="18" charset="0"/>
              </a:rPr>
              <a:t>rw=rw-</a:t>
            </a:r>
            <a:r>
              <a:rPr lang="en-US" altLang="zh-CN" sz="1800" i="1" smtClean="0">
                <a:solidFill>
                  <a:srgbClr val="0000FF"/>
                </a:solidFill>
                <a:ea typeface="仿宋" pitchFamily="49" charset="-122"/>
                <a:cs typeface="Times New Roman" pitchFamily="18" charset="0"/>
              </a:rPr>
              <a:t>w</a:t>
            </a:r>
            <a:r>
              <a:rPr lang="en-US" altLang="zh-CN" sz="1800" smtClean="0">
                <a:solidFill>
                  <a:srgbClr val="0000FF"/>
                </a:solidFill>
                <a:ea typeface="仿宋" pitchFamily="49" charset="-122"/>
                <a:cs typeface="Times New Roman" pitchFamily="18" charset="0"/>
              </a:rPr>
              <a:t>[2]=40</a:t>
            </a:r>
            <a:endParaRPr lang="zh-CN" altLang="en-US" sz="1800" smtClean="0">
              <a:solidFill>
                <a:srgbClr val="0000FF"/>
              </a:solidFill>
              <a:ea typeface="仿宋" pitchFamily="49" charset="-122"/>
              <a:cs typeface="Times New Roman" pitchFamily="18" charset="0"/>
            </a:endParaRPr>
          </a:p>
        </p:txBody>
      </p:sp>
      <p:sp>
        <p:nvSpPr>
          <p:cNvPr id="39" name="TextBox 38"/>
          <p:cNvSpPr txBox="1"/>
          <p:nvPr/>
        </p:nvSpPr>
        <p:spPr>
          <a:xfrm>
            <a:off x="6858016" y="4291620"/>
            <a:ext cx="1928826"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ea typeface="仿宋" pitchFamily="49" charset="-122"/>
                <a:cs typeface="Times New Roman" pitchFamily="18" charset="0"/>
              </a:rPr>
              <a:t>x</a:t>
            </a:r>
            <a:r>
              <a:rPr lang="en-US" altLang="zh-CN" sz="1800" smtClean="0">
                <a:solidFill>
                  <a:srgbClr val="0000FF"/>
                </a:solidFill>
                <a:ea typeface="仿宋" pitchFamily="49" charset="-122"/>
                <a:cs typeface="Times New Roman" pitchFamily="18" charset="0"/>
              </a:rPr>
              <a:t>[3]=0.8</a:t>
            </a:r>
            <a:endParaRPr lang="zh-CN" altLang="en-US" sz="1800" smtClean="0">
              <a:solidFill>
                <a:srgbClr val="0000FF"/>
              </a:solidFill>
              <a:ea typeface="仿宋" pitchFamily="49" charset="-122"/>
              <a:cs typeface="Times New Roman" pitchFamily="18" charset="0"/>
            </a:endParaRPr>
          </a:p>
          <a:p>
            <a:pPr algn="l">
              <a:lnSpc>
                <a:spcPct val="100000"/>
              </a:lnSpc>
              <a:spcBef>
                <a:spcPts val="0"/>
              </a:spcBef>
            </a:pPr>
            <a:r>
              <a:rPr lang="en-US" altLang="zh-CN" sz="1800" smtClean="0">
                <a:solidFill>
                  <a:srgbClr val="0000FF"/>
                </a:solidFill>
                <a:ea typeface="仿宋" pitchFamily="49" charset="-122"/>
                <a:cs typeface="Times New Roman" pitchFamily="18" charset="0"/>
              </a:rPr>
              <a:t>bestv=116+0.8*60</a:t>
            </a:r>
          </a:p>
          <a:p>
            <a:pPr algn="l">
              <a:lnSpc>
                <a:spcPct val="100000"/>
              </a:lnSpc>
              <a:spcBef>
                <a:spcPts val="0"/>
              </a:spcBef>
            </a:pPr>
            <a:r>
              <a:rPr lang="en-US" altLang="zh-CN" sz="1800" smtClean="0">
                <a:solidFill>
                  <a:srgbClr val="0000FF"/>
                </a:solidFill>
                <a:ea typeface="仿宋" pitchFamily="49" charset="-122"/>
                <a:cs typeface="Times New Roman" pitchFamily="18" charset="0"/>
              </a:rPr>
              <a:t>=164</a:t>
            </a:r>
          </a:p>
        </p:txBody>
      </p:sp>
      <p:cxnSp>
        <p:nvCxnSpPr>
          <p:cNvPr id="41" name="直接箭头连接符 40"/>
          <p:cNvCxnSpPr/>
          <p:nvPr/>
        </p:nvCxnSpPr>
        <p:spPr>
          <a:xfrm flipV="1">
            <a:off x="1714480" y="3786190"/>
            <a:ext cx="1143005" cy="78581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p:nvPr/>
        </p:nvCxnSpPr>
        <p:spPr>
          <a:xfrm rot="5400000" flipH="1" flipV="1">
            <a:off x="3304770" y="3910413"/>
            <a:ext cx="570709" cy="1793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p:nvPr/>
        </p:nvCxnSpPr>
        <p:spPr>
          <a:xfrm rot="16200000" flipV="1">
            <a:off x="4643437" y="3857626"/>
            <a:ext cx="571504" cy="28575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p:nvPr/>
        </p:nvCxnSpPr>
        <p:spPr>
          <a:xfrm rot="10800000">
            <a:off x="5643570" y="3786190"/>
            <a:ext cx="1428760" cy="57150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 name="灯片编号占位符 15"/>
          <p:cNvSpPr>
            <a:spLocks noGrp="1"/>
          </p:cNvSpPr>
          <p:nvPr>
            <p:ph type="sldNum" sz="quarter" idx="12"/>
          </p:nvPr>
        </p:nvSpPr>
        <p:spPr/>
        <p:txBody>
          <a:bodyPr/>
          <a:lstStyle/>
          <a:p>
            <a:fld id="{7AF016A1-9F15-429F-9EFD-84004B73C732}" type="slidenum">
              <a:rPr lang="en-US" altLang="zh-CN" smtClean="0"/>
              <a:pPr/>
              <a:t>31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14290"/>
            <a:ext cx="8643998" cy="50470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knap</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贪心法求解背包问题</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bestv=0;									</a:t>
            </a:r>
            <a:r>
              <a:rPr lang="en-US" altLang="zh-CN" sz="1800" smtClean="0">
                <a:solidFill>
                  <a:srgbClr val="00B0F0"/>
                </a:solidFill>
                <a:latin typeface="Times New Roman" pitchFamily="18" charset="0"/>
                <a:ea typeface="仿宋" pitchFamily="49" charset="-122"/>
                <a:cs typeface="Times New Roman" pitchFamily="18" charset="0"/>
              </a:rPr>
              <a:t>//bestv</a:t>
            </a:r>
            <a:r>
              <a:rPr lang="zh-CN" altLang="zh-CN" sz="1800" smtClean="0">
                <a:solidFill>
                  <a:srgbClr val="00B0F0"/>
                </a:solidFill>
                <a:latin typeface="Times New Roman" pitchFamily="18" charset="0"/>
                <a:ea typeface="仿宋" pitchFamily="49" charset="-122"/>
                <a:cs typeface="Times New Roman" pitchFamily="18" charset="0"/>
              </a:rPr>
              <a:t>初始化为</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double rw=W;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背包中能装入的余下重量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memset(x,0,sizeof(x));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初始化</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向量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i=0;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 (i&lt;n &amp;&amp; A[i].w&lt;rw)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物品</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能够全部装入时循环</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x[i]=1;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装入物品</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rw-=A[i].w;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减少背包中能装入的余下重量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bestv+=A[i].v;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累计总价值</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继续循环</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(i&lt;n &amp;&amp; rw&gt;0)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当余下重量大于</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x[i]=rw/A[i].w;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将物品</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的一部分装入</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bestv+=x[i]*A[i].v;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累计总价值</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20" name="TextBox 19"/>
          <p:cNvSpPr txBox="1"/>
          <p:nvPr/>
        </p:nvSpPr>
        <p:spPr>
          <a:xfrm>
            <a:off x="500034" y="5500702"/>
            <a:ext cx="8072494" cy="810478"/>
          </a:xfrm>
          <a:prstGeom prst="rect">
            <a:avLst/>
          </a:prstGeom>
          <a:noFill/>
        </p:spPr>
        <p:txBody>
          <a:bodyPr wrap="square" rtlCol="0">
            <a:spAutoFit/>
          </a:bodyPr>
          <a:lstStyle/>
          <a:p>
            <a:pPr algn="l">
              <a:lnSpc>
                <a:spcPts val="2800"/>
              </a:lnSpc>
              <a:spcBef>
                <a:spcPts val="0"/>
              </a:spcBef>
            </a:pPr>
            <a:r>
              <a:rPr lang="zh-CN" altLang="zh-CN" sz="2000" smtClean="0">
                <a:solidFill>
                  <a:srgbClr val="FF0000"/>
                </a:solidFill>
                <a:ea typeface="仿宋" pitchFamily="49" charset="-122"/>
                <a:cs typeface="Times New Roman" pitchFamily="18" charset="0"/>
              </a:rPr>
              <a:t>【算法分析】</a:t>
            </a:r>
            <a:r>
              <a:rPr lang="zh-CN" altLang="zh-CN" sz="2000" smtClean="0">
                <a:solidFill>
                  <a:srgbClr val="0000FF"/>
                </a:solidFill>
                <a:ea typeface="仿宋" pitchFamily="49" charset="-122"/>
                <a:cs typeface="Times New Roman" pitchFamily="18" charset="0"/>
              </a:rPr>
              <a:t>排序算法</a:t>
            </a:r>
            <a:r>
              <a:rPr lang="en-US" altLang="zh-CN" sz="2000" smtClean="0">
                <a:solidFill>
                  <a:srgbClr val="0000FF"/>
                </a:solidFill>
                <a:ea typeface="仿宋" pitchFamily="49" charset="-122"/>
                <a:cs typeface="Times New Roman" pitchFamily="18" charset="0"/>
              </a:rPr>
              <a:t>sort()</a:t>
            </a:r>
            <a:r>
              <a:rPr lang="zh-CN" altLang="zh-CN" sz="2000" smtClean="0">
                <a:solidFill>
                  <a:srgbClr val="0000FF"/>
                </a:solidFill>
                <a:ea typeface="仿宋" pitchFamily="49" charset="-122"/>
                <a:cs typeface="Times New Roman" pitchFamily="18" charset="0"/>
              </a:rPr>
              <a:t>的时间复杂性为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log</a:t>
            </a:r>
            <a:r>
              <a:rPr lang="en-US" altLang="zh-CN" sz="2000" baseline="-25000" smtClean="0">
                <a:solidFill>
                  <a:srgbClr val="0000FF"/>
                </a:solidFill>
                <a:ea typeface="仿宋" pitchFamily="49" charset="-122"/>
                <a:cs typeface="Times New Roman" pitchFamily="18" charset="0"/>
              </a:rPr>
              <a:t>2</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while</a:t>
            </a:r>
            <a:r>
              <a:rPr lang="zh-CN" altLang="zh-CN" sz="2000" smtClean="0">
                <a:solidFill>
                  <a:srgbClr val="0000FF"/>
                </a:solidFill>
                <a:ea typeface="仿宋" pitchFamily="49" charset="-122"/>
                <a:cs typeface="Times New Roman" pitchFamily="18" charset="0"/>
              </a:rPr>
              <a:t>循环的时间为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，所以算法的时间复杂度为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log</a:t>
            </a:r>
            <a:r>
              <a:rPr lang="en-US" altLang="zh-CN" sz="2000" baseline="-25000" smtClean="0">
                <a:solidFill>
                  <a:srgbClr val="0000FF"/>
                </a:solidFill>
                <a:ea typeface="仿宋" pitchFamily="49" charset="-122"/>
                <a:cs typeface="Times New Roman" pitchFamily="18" charset="0"/>
              </a:rPr>
              <a:t>2</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71472" y="928670"/>
            <a:ext cx="7643866" cy="124649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latin typeface="+mj-lt"/>
                <a:ea typeface="楷体" pitchFamily="49" charset="-122"/>
                <a:cs typeface="Times New Roman" pitchFamily="18" charset="0"/>
              </a:rPr>
              <a:t>【例</a:t>
            </a:r>
            <a:r>
              <a:rPr lang="en-US" altLang="zh-CN" sz="2000" smtClean="0">
                <a:solidFill>
                  <a:srgbClr val="FF0000"/>
                </a:solidFill>
                <a:latin typeface="+mj-lt"/>
                <a:ea typeface="楷体" pitchFamily="49" charset="-122"/>
                <a:cs typeface="Times New Roman" pitchFamily="18" charset="0"/>
              </a:rPr>
              <a:t>7-2</a:t>
            </a:r>
            <a:r>
              <a:rPr lang="zh-CN" altLang="zh-CN" sz="2000" smtClean="0">
                <a:solidFill>
                  <a:srgbClr val="FF0000"/>
                </a:solidFill>
                <a:latin typeface="+mj-lt"/>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给定一个非负整数序列</a:t>
            </a:r>
            <a:r>
              <a:rPr lang="en-US" altLang="zh-CN" sz="2000" i="1"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，设计一个算法求</a:t>
            </a:r>
            <a:r>
              <a:rPr lang="en-US" altLang="zh-CN" sz="2000" i="1"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中的数字排列成的最大数字串。</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例如，给定</a:t>
            </a:r>
            <a:r>
              <a:rPr lang="en-US" altLang="zh-CN" sz="2000" i="1" smtClean="0">
                <a:solidFill>
                  <a:srgbClr val="0000FF"/>
                </a:solidFill>
                <a:latin typeface="Times New Roman" pitchFamily="18" charset="0"/>
                <a:ea typeface="楷体" pitchFamily="49" charset="-122"/>
                <a:cs typeface="Times New Roman" pitchFamily="18" charset="0"/>
              </a:rPr>
              <a:t>a</a:t>
            </a:r>
            <a:r>
              <a:rPr lang="en-US" altLang="zh-CN" sz="2000" smtClean="0">
                <a:solidFill>
                  <a:srgbClr val="0000FF"/>
                </a:solidFill>
                <a:latin typeface="Times New Roman" pitchFamily="18" charset="0"/>
                <a:ea typeface="楷体" pitchFamily="49" charset="-122"/>
                <a:cs typeface="Times New Roman" pitchFamily="18" charset="0"/>
              </a:rPr>
              <a:t>={50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9}</a:t>
            </a:r>
            <a:r>
              <a:rPr lang="zh-CN" altLang="zh-CN" sz="2000" smtClean="0">
                <a:solidFill>
                  <a:srgbClr val="0000FF"/>
                </a:solidFill>
                <a:latin typeface="Times New Roman" pitchFamily="18" charset="0"/>
                <a:ea typeface="楷体" pitchFamily="49" charset="-122"/>
                <a:cs typeface="Times New Roman" pitchFamily="18" charset="0"/>
              </a:rPr>
              <a:t>，最大数字串为</a:t>
            </a:r>
            <a:r>
              <a:rPr lang="en-US" altLang="zh-CN" sz="2000" smtClean="0">
                <a:solidFill>
                  <a:srgbClr val="0000FF"/>
                </a:solidFill>
                <a:latin typeface="Times New Roman" pitchFamily="18" charset="0"/>
                <a:ea typeface="楷体" pitchFamily="49" charset="-122"/>
                <a:cs typeface="Times New Roman" pitchFamily="18" charset="0"/>
              </a:rPr>
              <a:t>"95021"</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14282" y="1214422"/>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TextBox 6"/>
          <p:cNvSpPr txBox="1"/>
          <p:nvPr/>
        </p:nvSpPr>
        <p:spPr>
          <a:xfrm>
            <a:off x="1000100" y="637240"/>
            <a:ext cx="7572428" cy="288550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buBlip>
                <a:blip r:embed="rId2"/>
              </a:buBlip>
            </a:pPr>
            <a:r>
              <a:rPr lang="zh-CN" altLang="zh-CN" sz="2000" smtClean="0">
                <a:solidFill>
                  <a:srgbClr val="FF0000"/>
                </a:solidFill>
                <a:latin typeface="Times New Roman" pitchFamily="18" charset="0"/>
                <a:ea typeface="仿宋" pitchFamily="49" charset="-122"/>
                <a:cs typeface="Times New Roman" pitchFamily="18" charset="0"/>
              </a:rPr>
              <a:t>贪心策略</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将数字位的越大的数字越排在前面，那么是不是将整数序列递减排序后，从前向后合并就可以了呢？答案是错误的，如果这样做，（</a:t>
            </a:r>
            <a:r>
              <a:rPr lang="en-US" altLang="zh-CN" sz="2000" smtClean="0">
                <a:solidFill>
                  <a:srgbClr val="0000FF"/>
                </a:solidFill>
                <a:latin typeface="Times New Roman" pitchFamily="18" charset="0"/>
                <a:ea typeface="仿宋" pitchFamily="49" charset="-122"/>
                <a:cs typeface="Times New Roman" pitchFamily="18" charset="0"/>
              </a:rPr>
              <a:t>50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9</a:t>
            </a:r>
            <a:r>
              <a:rPr lang="zh-CN" altLang="zh-CN" sz="2000" smtClean="0">
                <a:solidFill>
                  <a:srgbClr val="0000FF"/>
                </a:solidFill>
                <a:latin typeface="Times New Roman" pitchFamily="18" charset="0"/>
                <a:ea typeface="仿宋" pitchFamily="49" charset="-122"/>
                <a:cs typeface="Times New Roman" pitchFamily="18" charset="0"/>
              </a:rPr>
              <a:t>）递减排序后为（</a:t>
            </a:r>
            <a:r>
              <a:rPr lang="en-US" altLang="zh-CN" sz="2000" smtClean="0">
                <a:solidFill>
                  <a:srgbClr val="0000FF"/>
                </a:solidFill>
                <a:latin typeface="Times New Roman" pitchFamily="18" charset="0"/>
                <a:ea typeface="仿宋" pitchFamily="49" charset="-122"/>
                <a:cs typeface="Times New Roman" pitchFamily="18" charset="0"/>
              </a:rPr>
              <a:t>50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9</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），合并后的结果是</a:t>
            </a:r>
            <a:r>
              <a:rPr lang="en-US" altLang="zh-CN" sz="2000" smtClean="0">
                <a:solidFill>
                  <a:srgbClr val="0000FF"/>
                </a:solidFill>
                <a:latin typeface="Times New Roman" pitchFamily="18" charset="0"/>
                <a:ea typeface="仿宋" pitchFamily="49" charset="-122"/>
                <a:cs typeface="Times New Roman" pitchFamily="18" charset="0"/>
              </a:rPr>
              <a:t>50921</a:t>
            </a:r>
            <a:r>
              <a:rPr lang="zh-CN" altLang="zh-CN" sz="2000" smtClean="0">
                <a:solidFill>
                  <a:srgbClr val="0000FF"/>
                </a:solidFill>
                <a:latin typeface="Times New Roman" pitchFamily="18" charset="0"/>
                <a:ea typeface="仿宋" pitchFamily="49" charset="-122"/>
                <a:cs typeface="Times New Roman" pitchFamily="18" charset="0"/>
              </a:rPr>
              <a:t>而不是正确的</a:t>
            </a:r>
            <a:r>
              <a:rPr lang="en-US" altLang="zh-CN" sz="2000" smtClean="0">
                <a:solidFill>
                  <a:srgbClr val="0000FF"/>
                </a:solidFill>
                <a:latin typeface="Times New Roman" pitchFamily="18" charset="0"/>
                <a:ea typeface="仿宋" pitchFamily="49" charset="-122"/>
                <a:cs typeface="Times New Roman" pitchFamily="18" charset="0"/>
              </a:rPr>
              <a:t>95021</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两个整数</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的排序方式</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将它们转换为字符串</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，若</a:t>
            </a:r>
            <a:r>
              <a:rPr lang="en-US" altLang="zh-CN" sz="2000" smtClean="0">
                <a:solidFill>
                  <a:srgbClr val="FF0000"/>
                </a:solidFill>
                <a:latin typeface="Times New Roman" pitchFamily="18" charset="0"/>
                <a:ea typeface="仿宋" pitchFamily="49" charset="-122"/>
                <a:cs typeface="Times New Roman" pitchFamily="18" charset="0"/>
              </a:rPr>
              <a:t>s+t&gt;t+s</a:t>
            </a:r>
            <a:r>
              <a:rPr lang="zh-CN" altLang="zh-CN" sz="2000" smtClean="0">
                <a:solidFill>
                  <a:srgbClr val="0000FF"/>
                </a:solidFill>
                <a:latin typeface="Times New Roman" pitchFamily="18" charset="0"/>
                <a:ea typeface="仿宋" pitchFamily="49" charset="-122"/>
                <a:cs typeface="Times New Roman" pitchFamily="18" charset="0"/>
              </a:rPr>
              <a:t>，则</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排在</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的前面，例如，对于</a:t>
            </a:r>
            <a:r>
              <a:rPr lang="en-US" altLang="zh-CN" sz="2000" smtClean="0">
                <a:solidFill>
                  <a:srgbClr val="0000FF"/>
                </a:solidFill>
                <a:latin typeface="Times New Roman" pitchFamily="18" charset="0"/>
                <a:ea typeface="仿宋" pitchFamily="49" charset="-122"/>
                <a:cs typeface="Times New Roman" pitchFamily="18" charset="0"/>
              </a:rPr>
              <a:t>50</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9</a:t>
            </a:r>
            <a:r>
              <a:rPr lang="zh-CN" altLang="zh-CN" sz="2000" smtClean="0">
                <a:solidFill>
                  <a:srgbClr val="0000FF"/>
                </a:solidFill>
                <a:latin typeface="Times New Roman" pitchFamily="18" charset="0"/>
                <a:ea typeface="仿宋" pitchFamily="49" charset="-122"/>
                <a:cs typeface="Times New Roman" pitchFamily="18" charset="0"/>
              </a:rPr>
              <a:t>两个整数，转换为字符串</a:t>
            </a:r>
            <a:r>
              <a:rPr lang="en-US" altLang="zh-CN" sz="2000" smtClean="0">
                <a:solidFill>
                  <a:srgbClr val="0000FF"/>
                </a:solidFill>
                <a:latin typeface="Times New Roman" pitchFamily="18" charset="0"/>
                <a:ea typeface="仿宋" pitchFamily="49" charset="-122"/>
                <a:cs typeface="Times New Roman" pitchFamily="18" charset="0"/>
              </a:rPr>
              <a:t>"50"</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"9"</a:t>
            </a:r>
            <a:r>
              <a:rPr lang="zh-CN" altLang="zh-CN" sz="2000" smtClean="0">
                <a:solidFill>
                  <a:srgbClr val="0000FF"/>
                </a:solidFill>
                <a:latin typeface="Times New Roman" pitchFamily="18" charset="0"/>
                <a:ea typeface="仿宋" pitchFamily="49" charset="-122"/>
                <a:cs typeface="Times New Roman" pitchFamily="18" charset="0"/>
              </a:rPr>
              <a:t>，由于</a:t>
            </a:r>
            <a:r>
              <a:rPr lang="en-US" altLang="zh-CN" sz="2000" smtClean="0">
                <a:solidFill>
                  <a:srgbClr val="0000FF"/>
                </a:solidFill>
                <a:latin typeface="Times New Roman" pitchFamily="18" charset="0"/>
                <a:ea typeface="仿宋" pitchFamily="49" charset="-122"/>
                <a:cs typeface="Times New Roman" pitchFamily="18" charset="0"/>
              </a:rPr>
              <a:t>"950"&gt;"509"</a:t>
            </a:r>
            <a:r>
              <a:rPr lang="zh-CN" altLang="zh-CN" sz="2000" smtClean="0">
                <a:solidFill>
                  <a:srgbClr val="0000FF"/>
                </a:solidFill>
                <a:latin typeface="Times New Roman" pitchFamily="18" charset="0"/>
                <a:ea typeface="仿宋" pitchFamily="49" charset="-122"/>
                <a:cs typeface="Times New Roman" pitchFamily="18" charset="0"/>
              </a:rPr>
              <a:t>，所以</a:t>
            </a:r>
            <a:r>
              <a:rPr lang="en-US" altLang="zh-CN" sz="2000" smtClean="0">
                <a:solidFill>
                  <a:srgbClr val="0000FF"/>
                </a:solidFill>
                <a:latin typeface="Times New Roman" pitchFamily="18" charset="0"/>
                <a:ea typeface="仿宋" pitchFamily="49" charset="-122"/>
                <a:cs typeface="Times New Roman" pitchFamily="18" charset="0"/>
              </a:rPr>
              <a:t>9&gt;50</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142852"/>
            <a:ext cx="8429684" cy="46338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struct </a:t>
            </a:r>
            <a:r>
              <a:rPr lang="en-US" altLang="zh-CN" sz="1800" smtClean="0">
                <a:solidFill>
                  <a:srgbClr val="FF0000"/>
                </a:solidFill>
                <a:latin typeface="Times New Roman" pitchFamily="18" charset="0"/>
                <a:ea typeface="仿宋" pitchFamily="49" charset="-122"/>
                <a:cs typeface="Times New Roman" pitchFamily="18" charset="0"/>
              </a:rPr>
              <a:t>Cmp</a:t>
            </a:r>
            <a:endParaRPr lang="zh-CN" altLang="zh-CN" sz="1800" smtClean="0">
              <a:solidFill>
                <a:srgbClr val="FF000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operator()(const int&amp; a,const int&amp; b) const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string s=to_string(a),t=to_string(b);</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s+t&gt;t+s;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递减排序</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defTabSz="360000">
              <a:lnSpc>
                <a:spcPts val="2500"/>
              </a:lnSpc>
              <a:spcBef>
                <a:spcPts val="0"/>
              </a:spcBef>
            </a:pP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string </a:t>
            </a:r>
            <a:r>
              <a:rPr lang="en-US" altLang="zh-CN" sz="1800" smtClean="0">
                <a:solidFill>
                  <a:srgbClr val="FF0000"/>
                </a:solidFill>
                <a:latin typeface="Times New Roman" pitchFamily="18" charset="0"/>
                <a:ea typeface="仿宋" pitchFamily="49" charset="-122"/>
                <a:cs typeface="Times New Roman" pitchFamily="18" charset="0"/>
              </a:rPr>
              <a:t>solve</a:t>
            </a:r>
            <a:r>
              <a:rPr lang="en-US" altLang="zh-CN" sz="1800" smtClean="0">
                <a:solidFill>
                  <a:srgbClr val="0000FF"/>
                </a:solidFill>
                <a:latin typeface="Times New Roman" pitchFamily="18" charset="0"/>
                <a:ea typeface="仿宋" pitchFamily="49" charset="-122"/>
                <a:cs typeface="Times New Roman" pitchFamily="18" charset="0"/>
              </a:rPr>
              <a:t>(vector&lt;int&gt;&amp; a)</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sort(a.begin(),a.end(),Cmp());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按指定方式排序</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string ans="";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i=0;i&lt;a.size();i++)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ans+=to_string(a[i]);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ans;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35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285720" y="1285860"/>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7.3.1  Prim</a:t>
            </a:r>
            <a:r>
              <a:rPr lang="zh-CN" altLang="zh-CN" smtClean="0">
                <a:latin typeface="+mj-lt"/>
                <a:ea typeface="微软雅黑" pitchFamily="34" charset="-122"/>
              </a:rPr>
              <a:t>算法构造最小生成树</a:t>
            </a:r>
            <a:endParaRPr lang="zh-CN" altLang="zh-CN">
              <a:latin typeface="+mj-lt"/>
              <a:ea typeface="微软雅黑" pitchFamily="34" charset="-122"/>
            </a:endParaRPr>
          </a:p>
        </p:txBody>
      </p:sp>
      <p:sp>
        <p:nvSpPr>
          <p:cNvPr id="6" name="TextBox 5">
            <a:hlinkClick r:id="rId2" action="ppaction://hlinksldjump"/>
          </p:cNvPr>
          <p:cNvSpPr txBox="1"/>
          <p:nvPr/>
        </p:nvSpPr>
        <p:spPr>
          <a:xfrm>
            <a:off x="2071670" y="285728"/>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求解图问题</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TextBox 7"/>
          <p:cNvSpPr txBox="1"/>
          <p:nvPr/>
        </p:nvSpPr>
        <p:spPr>
          <a:xfrm>
            <a:off x="642910" y="2143116"/>
            <a:ext cx="7786742" cy="160556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en-US" altLang="zh-CN" sz="2000" smtClean="0">
                <a:solidFill>
                  <a:srgbClr val="0000FF"/>
                </a:solidFill>
                <a:latin typeface="Times New Roman" pitchFamily="18" charset="0"/>
                <a:ea typeface="楷体" pitchFamily="49" charset="-122"/>
                <a:cs typeface="Times New Roman" pitchFamily="18" charset="0"/>
              </a:rPr>
              <a:t>Prim</a:t>
            </a:r>
            <a:r>
              <a:rPr lang="zh-CN" altLang="zh-CN" sz="2000" smtClean="0">
                <a:solidFill>
                  <a:srgbClr val="0000FF"/>
                </a:solidFill>
                <a:latin typeface="Times New Roman" pitchFamily="18" charset="0"/>
                <a:ea typeface="楷体" pitchFamily="49" charset="-122"/>
                <a:cs typeface="Times New Roman" pitchFamily="18" charset="0"/>
              </a:rPr>
              <a:t>（普里姆）算法是一种构造性算法。</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3"/>
              </a:buBlip>
            </a:pPr>
            <a:r>
              <a:rPr lang="zh-CN" altLang="zh-CN" sz="2000" smtClean="0">
                <a:solidFill>
                  <a:srgbClr val="0000FF"/>
                </a:solidFill>
                <a:latin typeface="Times New Roman" pitchFamily="18" charset="0"/>
                <a:ea typeface="楷体" pitchFamily="49" charset="-122"/>
                <a:cs typeface="Times New Roman" pitchFamily="18" charset="0"/>
              </a:rPr>
              <a:t>假设</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E</a:t>
            </a:r>
            <a:r>
              <a:rPr lang="zh-CN" altLang="zh-CN" sz="2000" smtClean="0">
                <a:solidFill>
                  <a:srgbClr val="0000FF"/>
                </a:solidFill>
                <a:latin typeface="Times New Roman" pitchFamily="18" charset="0"/>
                <a:ea typeface="楷体" pitchFamily="49" charset="-122"/>
                <a:cs typeface="Times New Roman" pitchFamily="18" charset="0"/>
              </a:rPr>
              <a:t>）是一个具有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个顶点的</a:t>
            </a:r>
            <a:r>
              <a:rPr lang="zh-CN" altLang="zh-CN" sz="2000" smtClean="0">
                <a:solidFill>
                  <a:srgbClr val="FF00FF"/>
                </a:solidFill>
                <a:latin typeface="Times New Roman" pitchFamily="18" charset="0"/>
                <a:ea typeface="楷体" pitchFamily="49" charset="-122"/>
                <a:cs typeface="Times New Roman" pitchFamily="18" charset="0"/>
              </a:rPr>
              <a:t>带权连通图</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U</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TE</a:t>
            </a:r>
            <a:r>
              <a:rPr lang="zh-CN" altLang="zh-CN" sz="2000" smtClean="0">
                <a:solidFill>
                  <a:srgbClr val="0000FF"/>
                </a:solidFill>
                <a:latin typeface="Times New Roman" pitchFamily="18" charset="0"/>
                <a:ea typeface="楷体" pitchFamily="49" charset="-122"/>
                <a:cs typeface="Times New Roman" pitchFamily="18" charset="0"/>
              </a:rPr>
              <a:t>）是</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的最小生成树，其中</a:t>
            </a:r>
            <a:r>
              <a:rPr lang="en-US" altLang="zh-CN" sz="2000" smtClean="0">
                <a:solidFill>
                  <a:srgbClr val="0000FF"/>
                </a:solidFill>
                <a:latin typeface="Times New Roman" pitchFamily="18" charset="0"/>
                <a:ea typeface="楷体" pitchFamily="49" charset="-122"/>
                <a:cs typeface="Times New Roman" pitchFamily="18" charset="0"/>
              </a:rPr>
              <a:t>U</a:t>
            </a:r>
            <a:r>
              <a:rPr lang="zh-CN" altLang="zh-CN" sz="2000" smtClean="0">
                <a:solidFill>
                  <a:srgbClr val="0000FF"/>
                </a:solidFill>
                <a:latin typeface="Times New Roman" pitchFamily="18" charset="0"/>
                <a:ea typeface="楷体" pitchFamily="49" charset="-122"/>
                <a:cs typeface="Times New Roman" pitchFamily="18" charset="0"/>
              </a:rPr>
              <a:t>是</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的顶点集，</a:t>
            </a:r>
            <a:r>
              <a:rPr lang="en-US" altLang="zh-CN" sz="2000" smtClean="0">
                <a:solidFill>
                  <a:srgbClr val="0000FF"/>
                </a:solidFill>
                <a:latin typeface="Times New Roman" pitchFamily="18" charset="0"/>
                <a:ea typeface="楷体" pitchFamily="49" charset="-122"/>
                <a:cs typeface="Times New Roman" pitchFamily="18" charset="0"/>
              </a:rPr>
              <a:t>TE</a:t>
            </a:r>
            <a:r>
              <a:rPr lang="zh-CN" altLang="zh-CN" sz="2000" smtClean="0">
                <a:solidFill>
                  <a:srgbClr val="0000FF"/>
                </a:solidFill>
                <a:latin typeface="Times New Roman" pitchFamily="18" charset="0"/>
                <a:ea typeface="楷体" pitchFamily="49" charset="-122"/>
                <a:cs typeface="Times New Roman" pitchFamily="18" charset="0"/>
              </a:rPr>
              <a:t>是</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的边集，由</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构造从起始顶点</a:t>
            </a:r>
            <a:r>
              <a:rPr lang="en-US" altLang="zh-CN" sz="2000" i="1"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出发的最小生成树</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en-US" sz="2000" smtClean="0">
                <a:solidFill>
                  <a:srgbClr val="0000FF"/>
                </a:solidFill>
                <a:latin typeface="Times New Roman" pitchFamily="18" charset="0"/>
                <a:ea typeface="楷体" pitchFamily="49" charset="-122"/>
                <a:cs typeface="Times New Roman" pitchFamily="18" charset="0"/>
              </a:rPr>
              <a:t>。</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41"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39" name="Rectangle 47"/>
          <p:cNvSpPr>
            <a:spLocks noChangeArrowheads="1"/>
          </p:cNvSpPr>
          <p:nvPr/>
        </p:nvSpPr>
        <p:spPr bwMode="auto">
          <a:xfrm>
            <a:off x="2540342" y="99846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8238" name="Rectangle 46"/>
          <p:cNvSpPr>
            <a:spLocks noChangeArrowheads="1"/>
          </p:cNvSpPr>
          <p:nvPr/>
        </p:nvSpPr>
        <p:spPr bwMode="auto">
          <a:xfrm>
            <a:off x="1089031" y="16578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8237" name="Rectangle 45"/>
          <p:cNvSpPr>
            <a:spLocks noChangeArrowheads="1"/>
          </p:cNvSpPr>
          <p:nvPr/>
        </p:nvSpPr>
        <p:spPr bwMode="auto">
          <a:xfrm>
            <a:off x="2111444" y="209788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236" name="Rectangle 44"/>
          <p:cNvSpPr>
            <a:spLocks noChangeArrowheads="1"/>
          </p:cNvSpPr>
          <p:nvPr/>
        </p:nvSpPr>
        <p:spPr bwMode="auto">
          <a:xfrm>
            <a:off x="1089031" y="83388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8235" name="Rectangle 43"/>
          <p:cNvSpPr>
            <a:spLocks noChangeArrowheads="1"/>
          </p:cNvSpPr>
          <p:nvPr/>
        </p:nvSpPr>
        <p:spPr bwMode="auto">
          <a:xfrm>
            <a:off x="1806847" y="149667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8234" name="Rectangle 42"/>
          <p:cNvSpPr>
            <a:spLocks noChangeArrowheads="1"/>
          </p:cNvSpPr>
          <p:nvPr/>
        </p:nvSpPr>
        <p:spPr bwMode="auto">
          <a:xfrm>
            <a:off x="3166332" y="777911"/>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8233" name="Rectangle 41"/>
          <p:cNvSpPr>
            <a:spLocks noChangeArrowheads="1"/>
          </p:cNvSpPr>
          <p:nvPr/>
        </p:nvSpPr>
        <p:spPr bwMode="auto">
          <a:xfrm>
            <a:off x="3166332" y="16578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8232" name="Rectangle 40"/>
          <p:cNvSpPr>
            <a:spLocks noChangeArrowheads="1"/>
          </p:cNvSpPr>
          <p:nvPr/>
        </p:nvSpPr>
        <p:spPr bwMode="auto">
          <a:xfrm>
            <a:off x="2111444" y="45211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231" name="Rectangle 39"/>
          <p:cNvSpPr>
            <a:spLocks noChangeArrowheads="1"/>
          </p:cNvSpPr>
          <p:nvPr/>
        </p:nvSpPr>
        <p:spPr bwMode="auto">
          <a:xfrm>
            <a:off x="2520185" y="149667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8230" name="Oval 38"/>
          <p:cNvSpPr>
            <a:spLocks noChangeArrowheads="1"/>
          </p:cNvSpPr>
          <p:nvPr/>
        </p:nvSpPr>
        <p:spPr bwMode="auto">
          <a:xfrm>
            <a:off x="1458577" y="509213"/>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8229" name="Oval 37"/>
          <p:cNvSpPr>
            <a:spLocks noChangeArrowheads="1"/>
          </p:cNvSpPr>
          <p:nvPr/>
        </p:nvSpPr>
        <p:spPr bwMode="auto">
          <a:xfrm>
            <a:off x="866183" y="1170881"/>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8228" name="Oval 36"/>
          <p:cNvSpPr>
            <a:spLocks noChangeArrowheads="1"/>
          </p:cNvSpPr>
          <p:nvPr/>
        </p:nvSpPr>
        <p:spPr bwMode="auto">
          <a:xfrm>
            <a:off x="1458577" y="190644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8227" name="Oval 35"/>
          <p:cNvSpPr>
            <a:spLocks noChangeArrowheads="1"/>
          </p:cNvSpPr>
          <p:nvPr/>
        </p:nvSpPr>
        <p:spPr bwMode="auto">
          <a:xfrm>
            <a:off x="2717276" y="509213"/>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8226" name="Oval 34"/>
          <p:cNvSpPr>
            <a:spLocks noChangeArrowheads="1"/>
          </p:cNvSpPr>
          <p:nvPr/>
        </p:nvSpPr>
        <p:spPr bwMode="auto">
          <a:xfrm>
            <a:off x="3280555" y="1170881"/>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8225" name="Oval 33"/>
          <p:cNvSpPr>
            <a:spLocks noChangeArrowheads="1"/>
          </p:cNvSpPr>
          <p:nvPr/>
        </p:nvSpPr>
        <p:spPr bwMode="auto">
          <a:xfrm>
            <a:off x="2111444" y="117200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224" name="Oval 32"/>
          <p:cNvSpPr>
            <a:spLocks noChangeArrowheads="1"/>
          </p:cNvSpPr>
          <p:nvPr/>
        </p:nvSpPr>
        <p:spPr bwMode="auto">
          <a:xfrm>
            <a:off x="2717276" y="190644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8223" name="AutoShape 31"/>
          <p:cNvSpPr>
            <a:spLocks noChangeShapeType="1"/>
          </p:cNvSpPr>
          <p:nvPr/>
        </p:nvSpPr>
        <p:spPr bwMode="auto">
          <a:xfrm flipV="1">
            <a:off x="1162940" y="833889"/>
            <a:ext cx="347150"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22" name="AutoShape 30"/>
          <p:cNvSpPr>
            <a:spLocks noChangeShapeType="1"/>
          </p:cNvSpPr>
          <p:nvPr/>
        </p:nvSpPr>
        <p:spPr bwMode="auto">
          <a:xfrm>
            <a:off x="1162940" y="1496677"/>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21" name="AutoShape 29"/>
          <p:cNvSpPr>
            <a:spLocks noChangeShapeType="1"/>
          </p:cNvSpPr>
          <p:nvPr/>
        </p:nvSpPr>
        <p:spPr bwMode="auto">
          <a:xfrm>
            <a:off x="1806847" y="699541"/>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20" name="AutoShape 28"/>
          <p:cNvSpPr>
            <a:spLocks noChangeShapeType="1"/>
          </p:cNvSpPr>
          <p:nvPr/>
        </p:nvSpPr>
        <p:spPr bwMode="auto">
          <a:xfrm>
            <a:off x="1806847" y="2096768"/>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9" name="AutoShape 27"/>
          <p:cNvSpPr>
            <a:spLocks noChangeShapeType="1"/>
          </p:cNvSpPr>
          <p:nvPr/>
        </p:nvSpPr>
        <p:spPr bwMode="auto">
          <a:xfrm>
            <a:off x="3014034" y="833889"/>
            <a:ext cx="318034"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8" name="AutoShape 26"/>
          <p:cNvSpPr>
            <a:spLocks noChangeShapeType="1"/>
          </p:cNvSpPr>
          <p:nvPr/>
        </p:nvSpPr>
        <p:spPr bwMode="auto">
          <a:xfrm flipH="1">
            <a:off x="3014034" y="1496677"/>
            <a:ext cx="318034"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7" name="AutoShape 25"/>
          <p:cNvSpPr>
            <a:spLocks noChangeShapeType="1"/>
          </p:cNvSpPr>
          <p:nvPr/>
        </p:nvSpPr>
        <p:spPr bwMode="auto">
          <a:xfrm flipH="1">
            <a:off x="2408201" y="833889"/>
            <a:ext cx="360588" cy="3940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6" name="AutoShape 24"/>
          <p:cNvSpPr>
            <a:spLocks noChangeShapeType="1"/>
          </p:cNvSpPr>
          <p:nvPr/>
        </p:nvSpPr>
        <p:spPr bwMode="auto">
          <a:xfrm>
            <a:off x="2408201" y="1496677"/>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5" name="AutoShape 23"/>
          <p:cNvSpPr>
            <a:spLocks noChangeShapeType="1"/>
          </p:cNvSpPr>
          <p:nvPr/>
        </p:nvSpPr>
        <p:spPr bwMode="auto">
          <a:xfrm flipH="1">
            <a:off x="1755335" y="1496677"/>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4" name="Rectangle 22"/>
          <p:cNvSpPr>
            <a:spLocks noChangeArrowheads="1"/>
          </p:cNvSpPr>
          <p:nvPr/>
        </p:nvSpPr>
        <p:spPr bwMode="auto">
          <a:xfrm>
            <a:off x="1214414" y="2534521"/>
            <a:ext cx="2026638"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一个带权连通图</a:t>
            </a:r>
          </a:p>
        </p:txBody>
      </p:sp>
      <p:grpSp>
        <p:nvGrpSpPr>
          <p:cNvPr id="113" name="组合 112"/>
          <p:cNvGrpSpPr/>
          <p:nvPr/>
        </p:nvGrpSpPr>
        <p:grpSpPr>
          <a:xfrm>
            <a:off x="4643438" y="357166"/>
            <a:ext cx="2763762" cy="2000264"/>
            <a:chOff x="4643438" y="357166"/>
            <a:chExt cx="2763762" cy="2000264"/>
          </a:xfrm>
        </p:grpSpPr>
        <p:sp>
          <p:nvSpPr>
            <p:cNvPr id="60" name="Rectangle 47"/>
            <p:cNvSpPr>
              <a:spLocks noChangeArrowheads="1"/>
            </p:cNvSpPr>
            <p:nvPr/>
          </p:nvSpPr>
          <p:spPr bwMode="auto">
            <a:xfrm>
              <a:off x="6317597" y="100946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61" name="Rectangle 46"/>
            <p:cNvSpPr>
              <a:spLocks noChangeArrowheads="1"/>
            </p:cNvSpPr>
            <p:nvPr/>
          </p:nvSpPr>
          <p:spPr bwMode="auto">
            <a:xfrm>
              <a:off x="4866286" y="166889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62" name="Rectangle 45"/>
            <p:cNvSpPr>
              <a:spLocks noChangeArrowheads="1"/>
            </p:cNvSpPr>
            <p:nvPr/>
          </p:nvSpPr>
          <p:spPr bwMode="auto">
            <a:xfrm>
              <a:off x="5888699" y="210888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63" name="Rectangle 44"/>
            <p:cNvSpPr>
              <a:spLocks noChangeArrowheads="1"/>
            </p:cNvSpPr>
            <p:nvPr/>
          </p:nvSpPr>
          <p:spPr bwMode="auto">
            <a:xfrm>
              <a:off x="4866286" y="84488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64" name="Rectangle 43"/>
            <p:cNvSpPr>
              <a:spLocks noChangeArrowheads="1"/>
            </p:cNvSpPr>
            <p:nvPr/>
          </p:nvSpPr>
          <p:spPr bwMode="auto">
            <a:xfrm>
              <a:off x="5584102" y="15076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65" name="Rectangle 42"/>
            <p:cNvSpPr>
              <a:spLocks noChangeArrowheads="1"/>
            </p:cNvSpPr>
            <p:nvPr/>
          </p:nvSpPr>
          <p:spPr bwMode="auto">
            <a:xfrm>
              <a:off x="6943587" y="78890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66" name="Rectangle 41"/>
            <p:cNvSpPr>
              <a:spLocks noChangeArrowheads="1"/>
            </p:cNvSpPr>
            <p:nvPr/>
          </p:nvSpPr>
          <p:spPr bwMode="auto">
            <a:xfrm>
              <a:off x="6943587" y="166889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67" name="Rectangle 40"/>
            <p:cNvSpPr>
              <a:spLocks noChangeArrowheads="1"/>
            </p:cNvSpPr>
            <p:nvPr/>
          </p:nvSpPr>
          <p:spPr bwMode="auto">
            <a:xfrm>
              <a:off x="5888699" y="46311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68" name="Rectangle 39"/>
            <p:cNvSpPr>
              <a:spLocks noChangeArrowheads="1"/>
            </p:cNvSpPr>
            <p:nvPr/>
          </p:nvSpPr>
          <p:spPr bwMode="auto">
            <a:xfrm>
              <a:off x="6297440" y="15076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69" name="Oval 38"/>
            <p:cNvSpPr>
              <a:spLocks noChangeArrowheads="1"/>
            </p:cNvSpPr>
            <p:nvPr/>
          </p:nvSpPr>
          <p:spPr bwMode="auto">
            <a:xfrm>
              <a:off x="5235832" y="520211"/>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70" name="Oval 37"/>
            <p:cNvSpPr>
              <a:spLocks noChangeArrowheads="1"/>
            </p:cNvSpPr>
            <p:nvPr/>
          </p:nvSpPr>
          <p:spPr bwMode="auto">
            <a:xfrm>
              <a:off x="4643438" y="1181879"/>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71" name="Oval 36"/>
            <p:cNvSpPr>
              <a:spLocks noChangeArrowheads="1"/>
            </p:cNvSpPr>
            <p:nvPr/>
          </p:nvSpPr>
          <p:spPr bwMode="auto">
            <a:xfrm>
              <a:off x="5235832" y="191743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72" name="Oval 35"/>
            <p:cNvSpPr>
              <a:spLocks noChangeArrowheads="1"/>
            </p:cNvSpPr>
            <p:nvPr/>
          </p:nvSpPr>
          <p:spPr bwMode="auto">
            <a:xfrm>
              <a:off x="6494531" y="52021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3" name="Oval 34"/>
            <p:cNvSpPr>
              <a:spLocks noChangeArrowheads="1"/>
            </p:cNvSpPr>
            <p:nvPr/>
          </p:nvSpPr>
          <p:spPr bwMode="auto">
            <a:xfrm>
              <a:off x="7057810" y="1181879"/>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4" name="Oval 33"/>
            <p:cNvSpPr>
              <a:spLocks noChangeArrowheads="1"/>
            </p:cNvSpPr>
            <p:nvPr/>
          </p:nvSpPr>
          <p:spPr bwMode="auto">
            <a:xfrm>
              <a:off x="5888699" y="118299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75" name="Oval 32"/>
            <p:cNvSpPr>
              <a:spLocks noChangeArrowheads="1"/>
            </p:cNvSpPr>
            <p:nvPr/>
          </p:nvSpPr>
          <p:spPr bwMode="auto">
            <a:xfrm>
              <a:off x="6494531" y="191743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76" name="AutoShape 31"/>
            <p:cNvSpPr>
              <a:spLocks noChangeShapeType="1"/>
            </p:cNvSpPr>
            <p:nvPr/>
          </p:nvSpPr>
          <p:spPr bwMode="auto">
            <a:xfrm flipV="1">
              <a:off x="4940195" y="844887"/>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7" name="AutoShape 30"/>
            <p:cNvSpPr>
              <a:spLocks noChangeShapeType="1"/>
            </p:cNvSpPr>
            <p:nvPr/>
          </p:nvSpPr>
          <p:spPr bwMode="auto">
            <a:xfrm>
              <a:off x="4940195" y="1507675"/>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8" name="AutoShape 29"/>
            <p:cNvSpPr>
              <a:spLocks noChangeShapeType="1"/>
            </p:cNvSpPr>
            <p:nvPr/>
          </p:nvSpPr>
          <p:spPr bwMode="auto">
            <a:xfrm>
              <a:off x="5584102" y="710539"/>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9" name="AutoShape 28"/>
            <p:cNvSpPr>
              <a:spLocks noChangeShapeType="1"/>
            </p:cNvSpPr>
            <p:nvPr/>
          </p:nvSpPr>
          <p:spPr bwMode="auto">
            <a:xfrm>
              <a:off x="5584102" y="2107766"/>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0" name="AutoShape 27"/>
            <p:cNvSpPr>
              <a:spLocks noChangeShapeType="1"/>
            </p:cNvSpPr>
            <p:nvPr/>
          </p:nvSpPr>
          <p:spPr bwMode="auto">
            <a:xfrm>
              <a:off x="6791289" y="844887"/>
              <a:ext cx="318034"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1" name="AutoShape 26"/>
            <p:cNvSpPr>
              <a:spLocks noChangeShapeType="1"/>
            </p:cNvSpPr>
            <p:nvPr/>
          </p:nvSpPr>
          <p:spPr bwMode="auto">
            <a:xfrm flipH="1">
              <a:off x="6791289" y="1507675"/>
              <a:ext cx="318034"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 name="AutoShape 25"/>
            <p:cNvSpPr>
              <a:spLocks noChangeShapeType="1"/>
            </p:cNvSpPr>
            <p:nvPr/>
          </p:nvSpPr>
          <p:spPr bwMode="auto">
            <a:xfrm flipH="1">
              <a:off x="6185456" y="844887"/>
              <a:ext cx="360588" cy="3940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3" name="AutoShape 24"/>
            <p:cNvSpPr>
              <a:spLocks noChangeShapeType="1"/>
            </p:cNvSpPr>
            <p:nvPr/>
          </p:nvSpPr>
          <p:spPr bwMode="auto">
            <a:xfrm>
              <a:off x="6185456" y="1507675"/>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4" name="AutoShape 23"/>
            <p:cNvSpPr>
              <a:spLocks noChangeShapeType="1"/>
            </p:cNvSpPr>
            <p:nvPr/>
          </p:nvSpPr>
          <p:spPr bwMode="auto">
            <a:xfrm flipH="1">
              <a:off x="5532590" y="1507675"/>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5" name="椭圆 84"/>
            <p:cNvSpPr/>
            <p:nvPr/>
          </p:nvSpPr>
          <p:spPr>
            <a:xfrm>
              <a:off x="5029203" y="357166"/>
              <a:ext cx="714380" cy="785818"/>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42" name="组合 141"/>
          <p:cNvGrpSpPr/>
          <p:nvPr/>
        </p:nvGrpSpPr>
        <p:grpSpPr>
          <a:xfrm>
            <a:off x="4637182" y="3133723"/>
            <a:ext cx="3006652" cy="2009789"/>
            <a:chOff x="4400548" y="2705095"/>
            <a:chExt cx="3006652" cy="2009789"/>
          </a:xfrm>
        </p:grpSpPr>
        <p:sp>
          <p:nvSpPr>
            <p:cNvPr id="86" name="Rectangle 47"/>
            <p:cNvSpPr>
              <a:spLocks noChangeArrowheads="1"/>
            </p:cNvSpPr>
            <p:nvPr/>
          </p:nvSpPr>
          <p:spPr bwMode="auto">
            <a:xfrm>
              <a:off x="6317597" y="336691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87" name="Rectangle 46"/>
            <p:cNvSpPr>
              <a:spLocks noChangeArrowheads="1"/>
            </p:cNvSpPr>
            <p:nvPr/>
          </p:nvSpPr>
          <p:spPr bwMode="auto">
            <a:xfrm>
              <a:off x="4866286" y="402634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88" name="Rectangle 45"/>
            <p:cNvSpPr>
              <a:spLocks noChangeArrowheads="1"/>
            </p:cNvSpPr>
            <p:nvPr/>
          </p:nvSpPr>
          <p:spPr bwMode="auto">
            <a:xfrm>
              <a:off x="5888699" y="446633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9" name="Rectangle 44"/>
            <p:cNvSpPr>
              <a:spLocks noChangeArrowheads="1"/>
            </p:cNvSpPr>
            <p:nvPr/>
          </p:nvSpPr>
          <p:spPr bwMode="auto">
            <a:xfrm>
              <a:off x="4866286" y="3202341"/>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90" name="Rectangle 43"/>
            <p:cNvSpPr>
              <a:spLocks noChangeArrowheads="1"/>
            </p:cNvSpPr>
            <p:nvPr/>
          </p:nvSpPr>
          <p:spPr bwMode="auto">
            <a:xfrm>
              <a:off x="5584102" y="386512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91" name="Rectangle 42"/>
            <p:cNvSpPr>
              <a:spLocks noChangeArrowheads="1"/>
            </p:cNvSpPr>
            <p:nvPr/>
          </p:nvSpPr>
          <p:spPr bwMode="auto">
            <a:xfrm>
              <a:off x="6943587" y="314636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92" name="Rectangle 41"/>
            <p:cNvSpPr>
              <a:spLocks noChangeArrowheads="1"/>
            </p:cNvSpPr>
            <p:nvPr/>
          </p:nvSpPr>
          <p:spPr bwMode="auto">
            <a:xfrm>
              <a:off x="6943587" y="402634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93" name="Rectangle 40"/>
            <p:cNvSpPr>
              <a:spLocks noChangeArrowheads="1"/>
            </p:cNvSpPr>
            <p:nvPr/>
          </p:nvSpPr>
          <p:spPr bwMode="auto">
            <a:xfrm>
              <a:off x="5888699" y="282056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94" name="Rectangle 39"/>
            <p:cNvSpPr>
              <a:spLocks noChangeArrowheads="1"/>
            </p:cNvSpPr>
            <p:nvPr/>
          </p:nvSpPr>
          <p:spPr bwMode="auto">
            <a:xfrm>
              <a:off x="6297440" y="386512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95" name="Oval 38"/>
            <p:cNvSpPr>
              <a:spLocks noChangeArrowheads="1"/>
            </p:cNvSpPr>
            <p:nvPr/>
          </p:nvSpPr>
          <p:spPr bwMode="auto">
            <a:xfrm>
              <a:off x="5235832" y="2877665"/>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96" name="Oval 37"/>
            <p:cNvSpPr>
              <a:spLocks noChangeArrowheads="1"/>
            </p:cNvSpPr>
            <p:nvPr/>
          </p:nvSpPr>
          <p:spPr bwMode="auto">
            <a:xfrm>
              <a:off x="4643438" y="3539333"/>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97" name="Oval 36"/>
            <p:cNvSpPr>
              <a:spLocks noChangeArrowheads="1"/>
            </p:cNvSpPr>
            <p:nvPr/>
          </p:nvSpPr>
          <p:spPr bwMode="auto">
            <a:xfrm>
              <a:off x="5235832" y="427489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98" name="Oval 35"/>
            <p:cNvSpPr>
              <a:spLocks noChangeArrowheads="1"/>
            </p:cNvSpPr>
            <p:nvPr/>
          </p:nvSpPr>
          <p:spPr bwMode="auto">
            <a:xfrm>
              <a:off x="6494531" y="2877665"/>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99" name="Oval 34"/>
            <p:cNvSpPr>
              <a:spLocks noChangeArrowheads="1"/>
            </p:cNvSpPr>
            <p:nvPr/>
          </p:nvSpPr>
          <p:spPr bwMode="auto">
            <a:xfrm>
              <a:off x="7057810" y="3539333"/>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01" name="Oval 33"/>
            <p:cNvSpPr>
              <a:spLocks noChangeArrowheads="1"/>
            </p:cNvSpPr>
            <p:nvPr/>
          </p:nvSpPr>
          <p:spPr bwMode="auto">
            <a:xfrm>
              <a:off x="5888699" y="354045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02" name="Oval 32"/>
            <p:cNvSpPr>
              <a:spLocks noChangeArrowheads="1"/>
            </p:cNvSpPr>
            <p:nvPr/>
          </p:nvSpPr>
          <p:spPr bwMode="auto">
            <a:xfrm>
              <a:off x="6494531" y="427489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03" name="AutoShape 31"/>
            <p:cNvSpPr>
              <a:spLocks noChangeShapeType="1"/>
            </p:cNvSpPr>
            <p:nvPr/>
          </p:nvSpPr>
          <p:spPr bwMode="auto">
            <a:xfrm flipV="1">
              <a:off x="4940195" y="3202341"/>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4" name="AutoShape 30"/>
            <p:cNvSpPr>
              <a:spLocks noChangeShapeType="1"/>
            </p:cNvSpPr>
            <p:nvPr/>
          </p:nvSpPr>
          <p:spPr bwMode="auto">
            <a:xfrm>
              <a:off x="4940195" y="3865129"/>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5" name="AutoShape 29"/>
            <p:cNvSpPr>
              <a:spLocks noChangeShapeType="1"/>
            </p:cNvSpPr>
            <p:nvPr/>
          </p:nvSpPr>
          <p:spPr bwMode="auto">
            <a:xfrm>
              <a:off x="5584102" y="3067993"/>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6" name="AutoShape 28"/>
            <p:cNvSpPr>
              <a:spLocks noChangeShapeType="1"/>
            </p:cNvSpPr>
            <p:nvPr/>
          </p:nvSpPr>
          <p:spPr bwMode="auto">
            <a:xfrm>
              <a:off x="5584102" y="4465220"/>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7" name="AutoShape 27"/>
            <p:cNvSpPr>
              <a:spLocks noChangeShapeType="1"/>
            </p:cNvSpPr>
            <p:nvPr/>
          </p:nvSpPr>
          <p:spPr bwMode="auto">
            <a:xfrm>
              <a:off x="6791289" y="3202341"/>
              <a:ext cx="318034"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 name="AutoShape 26"/>
            <p:cNvSpPr>
              <a:spLocks noChangeShapeType="1"/>
            </p:cNvSpPr>
            <p:nvPr/>
          </p:nvSpPr>
          <p:spPr bwMode="auto">
            <a:xfrm flipH="1">
              <a:off x="6791289" y="3865129"/>
              <a:ext cx="318034"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9" name="AutoShape 25"/>
            <p:cNvSpPr>
              <a:spLocks noChangeShapeType="1"/>
            </p:cNvSpPr>
            <p:nvPr/>
          </p:nvSpPr>
          <p:spPr bwMode="auto">
            <a:xfrm flipH="1">
              <a:off x="6185456" y="3202341"/>
              <a:ext cx="360588" cy="3940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0" name="AutoShape 24"/>
            <p:cNvSpPr>
              <a:spLocks noChangeShapeType="1"/>
            </p:cNvSpPr>
            <p:nvPr/>
          </p:nvSpPr>
          <p:spPr bwMode="auto">
            <a:xfrm>
              <a:off x="6185456" y="3865129"/>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1" name="AutoShape 23"/>
            <p:cNvSpPr>
              <a:spLocks noChangeShapeType="1"/>
            </p:cNvSpPr>
            <p:nvPr/>
          </p:nvSpPr>
          <p:spPr bwMode="auto">
            <a:xfrm flipH="1">
              <a:off x="5532590" y="3865129"/>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2" name="椭圆 111"/>
            <p:cNvSpPr/>
            <p:nvPr/>
          </p:nvSpPr>
          <p:spPr>
            <a:xfrm>
              <a:off x="4400548" y="2705095"/>
              <a:ext cx="1457335" cy="1357322"/>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141" name="组合 140"/>
          <p:cNvGrpSpPr/>
          <p:nvPr/>
        </p:nvGrpSpPr>
        <p:grpSpPr>
          <a:xfrm>
            <a:off x="1028700" y="3886200"/>
            <a:ext cx="2906614" cy="2124093"/>
            <a:chOff x="1028700" y="3886200"/>
            <a:chExt cx="2906614" cy="2124093"/>
          </a:xfrm>
        </p:grpSpPr>
        <p:sp>
          <p:nvSpPr>
            <p:cNvPr id="114" name="Rectangle 47"/>
            <p:cNvSpPr>
              <a:spLocks noChangeArrowheads="1"/>
            </p:cNvSpPr>
            <p:nvPr/>
          </p:nvSpPr>
          <p:spPr bwMode="auto">
            <a:xfrm>
              <a:off x="2845711" y="466232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15" name="Rectangle 46"/>
            <p:cNvSpPr>
              <a:spLocks noChangeArrowheads="1"/>
            </p:cNvSpPr>
            <p:nvPr/>
          </p:nvSpPr>
          <p:spPr bwMode="auto">
            <a:xfrm>
              <a:off x="1394400" y="532175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16" name="Rectangle 45"/>
            <p:cNvSpPr>
              <a:spLocks noChangeArrowheads="1"/>
            </p:cNvSpPr>
            <p:nvPr/>
          </p:nvSpPr>
          <p:spPr bwMode="auto">
            <a:xfrm>
              <a:off x="2416813" y="576174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17" name="Rectangle 44"/>
            <p:cNvSpPr>
              <a:spLocks noChangeArrowheads="1"/>
            </p:cNvSpPr>
            <p:nvPr/>
          </p:nvSpPr>
          <p:spPr bwMode="auto">
            <a:xfrm>
              <a:off x="1394400" y="4497750"/>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18" name="Rectangle 43"/>
            <p:cNvSpPr>
              <a:spLocks noChangeArrowheads="1"/>
            </p:cNvSpPr>
            <p:nvPr/>
          </p:nvSpPr>
          <p:spPr bwMode="auto">
            <a:xfrm>
              <a:off x="2112216" y="516053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119" name="Rectangle 42"/>
            <p:cNvSpPr>
              <a:spLocks noChangeArrowheads="1"/>
            </p:cNvSpPr>
            <p:nvPr/>
          </p:nvSpPr>
          <p:spPr bwMode="auto">
            <a:xfrm>
              <a:off x="3471701" y="4441772"/>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0" name="Rectangle 41"/>
            <p:cNvSpPr>
              <a:spLocks noChangeArrowheads="1"/>
            </p:cNvSpPr>
            <p:nvPr/>
          </p:nvSpPr>
          <p:spPr bwMode="auto">
            <a:xfrm>
              <a:off x="3471701" y="532175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1" name="Rectangle 40"/>
            <p:cNvSpPr>
              <a:spLocks noChangeArrowheads="1"/>
            </p:cNvSpPr>
            <p:nvPr/>
          </p:nvSpPr>
          <p:spPr bwMode="auto">
            <a:xfrm>
              <a:off x="2416813" y="411597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22" name="Rectangle 39"/>
            <p:cNvSpPr>
              <a:spLocks noChangeArrowheads="1"/>
            </p:cNvSpPr>
            <p:nvPr/>
          </p:nvSpPr>
          <p:spPr bwMode="auto">
            <a:xfrm>
              <a:off x="2825554" y="516053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3" name="Oval 38"/>
            <p:cNvSpPr>
              <a:spLocks noChangeArrowheads="1"/>
            </p:cNvSpPr>
            <p:nvPr/>
          </p:nvSpPr>
          <p:spPr bwMode="auto">
            <a:xfrm>
              <a:off x="1763946" y="4173074"/>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24" name="Oval 37"/>
            <p:cNvSpPr>
              <a:spLocks noChangeArrowheads="1"/>
            </p:cNvSpPr>
            <p:nvPr/>
          </p:nvSpPr>
          <p:spPr bwMode="auto">
            <a:xfrm>
              <a:off x="1171552" y="4834742"/>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5" name="Oval 36"/>
            <p:cNvSpPr>
              <a:spLocks noChangeArrowheads="1"/>
            </p:cNvSpPr>
            <p:nvPr/>
          </p:nvSpPr>
          <p:spPr bwMode="auto">
            <a:xfrm>
              <a:off x="1763946" y="55703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6" name="Oval 35"/>
            <p:cNvSpPr>
              <a:spLocks noChangeArrowheads="1"/>
            </p:cNvSpPr>
            <p:nvPr/>
          </p:nvSpPr>
          <p:spPr bwMode="auto">
            <a:xfrm>
              <a:off x="3022645" y="4173074"/>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27" name="Oval 34"/>
            <p:cNvSpPr>
              <a:spLocks noChangeArrowheads="1"/>
            </p:cNvSpPr>
            <p:nvPr/>
          </p:nvSpPr>
          <p:spPr bwMode="auto">
            <a:xfrm>
              <a:off x="3585924" y="4834742"/>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8" name="Oval 33"/>
            <p:cNvSpPr>
              <a:spLocks noChangeArrowheads="1"/>
            </p:cNvSpPr>
            <p:nvPr/>
          </p:nvSpPr>
          <p:spPr bwMode="auto">
            <a:xfrm>
              <a:off x="2416813" y="483586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29" name="Oval 32"/>
            <p:cNvSpPr>
              <a:spLocks noChangeArrowheads="1"/>
            </p:cNvSpPr>
            <p:nvPr/>
          </p:nvSpPr>
          <p:spPr bwMode="auto">
            <a:xfrm>
              <a:off x="3022645" y="55703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30" name="AutoShape 31"/>
            <p:cNvSpPr>
              <a:spLocks noChangeShapeType="1"/>
            </p:cNvSpPr>
            <p:nvPr/>
          </p:nvSpPr>
          <p:spPr bwMode="auto">
            <a:xfrm flipV="1">
              <a:off x="1468309" y="4497750"/>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1" name="AutoShape 30"/>
            <p:cNvSpPr>
              <a:spLocks noChangeShapeType="1"/>
            </p:cNvSpPr>
            <p:nvPr/>
          </p:nvSpPr>
          <p:spPr bwMode="auto">
            <a:xfrm>
              <a:off x="1468309" y="5160538"/>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2" name="AutoShape 29"/>
            <p:cNvSpPr>
              <a:spLocks noChangeShapeType="1"/>
            </p:cNvSpPr>
            <p:nvPr/>
          </p:nvSpPr>
          <p:spPr bwMode="auto">
            <a:xfrm>
              <a:off x="2112216" y="4363402"/>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3" name="AutoShape 28"/>
            <p:cNvSpPr>
              <a:spLocks noChangeShapeType="1"/>
            </p:cNvSpPr>
            <p:nvPr/>
          </p:nvSpPr>
          <p:spPr bwMode="auto">
            <a:xfrm>
              <a:off x="2112216" y="5760629"/>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4" name="AutoShape 27"/>
            <p:cNvSpPr>
              <a:spLocks noChangeShapeType="1"/>
            </p:cNvSpPr>
            <p:nvPr/>
          </p:nvSpPr>
          <p:spPr bwMode="auto">
            <a:xfrm>
              <a:off x="3319403" y="4497750"/>
              <a:ext cx="318034"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5" name="AutoShape 26"/>
            <p:cNvSpPr>
              <a:spLocks noChangeShapeType="1"/>
            </p:cNvSpPr>
            <p:nvPr/>
          </p:nvSpPr>
          <p:spPr bwMode="auto">
            <a:xfrm flipH="1">
              <a:off x="3319403" y="5160538"/>
              <a:ext cx="318034"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6" name="AutoShape 25"/>
            <p:cNvSpPr>
              <a:spLocks noChangeShapeType="1"/>
            </p:cNvSpPr>
            <p:nvPr/>
          </p:nvSpPr>
          <p:spPr bwMode="auto">
            <a:xfrm flipH="1">
              <a:off x="2713570" y="4497750"/>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7" name="AutoShape 24"/>
            <p:cNvSpPr>
              <a:spLocks noChangeShapeType="1"/>
            </p:cNvSpPr>
            <p:nvPr/>
          </p:nvSpPr>
          <p:spPr bwMode="auto">
            <a:xfrm>
              <a:off x="2713570" y="5160538"/>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8" name="AutoShape 23"/>
            <p:cNvSpPr>
              <a:spLocks noChangeShapeType="1"/>
            </p:cNvSpPr>
            <p:nvPr/>
          </p:nvSpPr>
          <p:spPr bwMode="auto">
            <a:xfrm flipH="1">
              <a:off x="2060704" y="5160538"/>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40" name="任意多边形 139"/>
            <p:cNvSpPr/>
            <p:nvPr/>
          </p:nvSpPr>
          <p:spPr>
            <a:xfrm>
              <a:off x="1028700" y="3886200"/>
              <a:ext cx="2495550" cy="1638300"/>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5550" h="1638300">
                  <a:moveTo>
                    <a:pt x="571500" y="161925"/>
                  </a:moveTo>
                  <a:lnTo>
                    <a:pt x="38100" y="800100"/>
                  </a:lnTo>
                  <a:lnTo>
                    <a:pt x="0" y="1419225"/>
                  </a:lnTo>
                  <a:lnTo>
                    <a:pt x="323850" y="1638300"/>
                  </a:lnTo>
                  <a:lnTo>
                    <a:pt x="1095375" y="895350"/>
                  </a:lnTo>
                  <a:lnTo>
                    <a:pt x="1466850" y="695325"/>
                  </a:lnTo>
                  <a:lnTo>
                    <a:pt x="2133600" y="809625"/>
                  </a:lnTo>
                  <a:lnTo>
                    <a:pt x="2428875" y="695325"/>
                  </a:ln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43" name="下箭头 142"/>
          <p:cNvSpPr/>
          <p:nvPr/>
        </p:nvSpPr>
        <p:spPr>
          <a:xfrm>
            <a:off x="5857884" y="2571744"/>
            <a:ext cx="214314" cy="36000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4" name="下箭头 143"/>
          <p:cNvSpPr/>
          <p:nvPr/>
        </p:nvSpPr>
        <p:spPr>
          <a:xfrm rot="2700000">
            <a:off x="4049215" y="4084943"/>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9" name="灯片编号占位符 138"/>
          <p:cNvSpPr>
            <a:spLocks noGrp="1"/>
          </p:cNvSpPr>
          <p:nvPr>
            <p:ph type="sldNum" sz="quarter" idx="12"/>
          </p:nvPr>
        </p:nvSpPr>
        <p:spPr/>
        <p:txBody>
          <a:bodyPr/>
          <a:lstStyle/>
          <a:p>
            <a:fld id="{7AF016A1-9F15-429F-9EFD-84004B73C732}" type="slidenum">
              <a:rPr lang="en-US" altLang="zh-CN" smtClean="0"/>
              <a:pPr/>
              <a:t>37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41"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4" name="Rectangle 47"/>
          <p:cNvSpPr>
            <a:spLocks noChangeArrowheads="1"/>
          </p:cNvSpPr>
          <p:nvPr/>
        </p:nvSpPr>
        <p:spPr bwMode="auto">
          <a:xfrm>
            <a:off x="2339389" y="136665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15" name="Rectangle 46"/>
          <p:cNvSpPr>
            <a:spLocks noChangeArrowheads="1"/>
          </p:cNvSpPr>
          <p:nvPr/>
        </p:nvSpPr>
        <p:spPr bwMode="auto">
          <a:xfrm>
            <a:off x="916653" y="210228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16" name="Rectangle 45"/>
          <p:cNvSpPr>
            <a:spLocks noChangeArrowheads="1"/>
          </p:cNvSpPr>
          <p:nvPr/>
        </p:nvSpPr>
        <p:spPr bwMode="auto">
          <a:xfrm>
            <a:off x="1910491" y="24660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17" name="Rectangle 44"/>
          <p:cNvSpPr>
            <a:spLocks noChangeArrowheads="1"/>
          </p:cNvSpPr>
          <p:nvPr/>
        </p:nvSpPr>
        <p:spPr bwMode="auto">
          <a:xfrm>
            <a:off x="888078" y="120207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18" name="Rectangle 43"/>
          <p:cNvSpPr>
            <a:spLocks noChangeArrowheads="1"/>
          </p:cNvSpPr>
          <p:nvPr/>
        </p:nvSpPr>
        <p:spPr bwMode="auto">
          <a:xfrm>
            <a:off x="1605894" y="186486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119" name="Rectangle 42"/>
          <p:cNvSpPr>
            <a:spLocks noChangeArrowheads="1"/>
          </p:cNvSpPr>
          <p:nvPr/>
        </p:nvSpPr>
        <p:spPr bwMode="auto">
          <a:xfrm>
            <a:off x="2965379" y="114609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0" name="Rectangle 41"/>
          <p:cNvSpPr>
            <a:spLocks noChangeArrowheads="1"/>
          </p:cNvSpPr>
          <p:nvPr/>
        </p:nvSpPr>
        <p:spPr bwMode="auto">
          <a:xfrm>
            <a:off x="2965379" y="202608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1" name="Rectangle 40"/>
          <p:cNvSpPr>
            <a:spLocks noChangeArrowheads="1"/>
          </p:cNvSpPr>
          <p:nvPr/>
        </p:nvSpPr>
        <p:spPr bwMode="auto">
          <a:xfrm>
            <a:off x="1910491" y="82030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22" name="Rectangle 39"/>
          <p:cNvSpPr>
            <a:spLocks noChangeArrowheads="1"/>
          </p:cNvSpPr>
          <p:nvPr/>
        </p:nvSpPr>
        <p:spPr bwMode="auto">
          <a:xfrm>
            <a:off x="2319232" y="186486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3" name="Oval 38"/>
          <p:cNvSpPr>
            <a:spLocks noChangeArrowheads="1"/>
          </p:cNvSpPr>
          <p:nvPr/>
        </p:nvSpPr>
        <p:spPr bwMode="auto">
          <a:xfrm>
            <a:off x="1257624" y="877401"/>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24" name="Oval 37"/>
          <p:cNvSpPr>
            <a:spLocks noChangeArrowheads="1"/>
          </p:cNvSpPr>
          <p:nvPr/>
        </p:nvSpPr>
        <p:spPr bwMode="auto">
          <a:xfrm>
            <a:off x="665230" y="1539069"/>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5" name="Oval 36"/>
          <p:cNvSpPr>
            <a:spLocks noChangeArrowheads="1"/>
          </p:cNvSpPr>
          <p:nvPr/>
        </p:nvSpPr>
        <p:spPr bwMode="auto">
          <a:xfrm>
            <a:off x="1257624" y="227462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6" name="Oval 35"/>
          <p:cNvSpPr>
            <a:spLocks noChangeArrowheads="1"/>
          </p:cNvSpPr>
          <p:nvPr/>
        </p:nvSpPr>
        <p:spPr bwMode="auto">
          <a:xfrm>
            <a:off x="2516323" y="8774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27" name="Oval 34"/>
          <p:cNvSpPr>
            <a:spLocks noChangeArrowheads="1"/>
          </p:cNvSpPr>
          <p:nvPr/>
        </p:nvSpPr>
        <p:spPr bwMode="auto">
          <a:xfrm>
            <a:off x="3079602" y="1539069"/>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8" name="Oval 33"/>
          <p:cNvSpPr>
            <a:spLocks noChangeArrowheads="1"/>
          </p:cNvSpPr>
          <p:nvPr/>
        </p:nvSpPr>
        <p:spPr bwMode="auto">
          <a:xfrm>
            <a:off x="1910491" y="154018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29" name="Oval 32"/>
          <p:cNvSpPr>
            <a:spLocks noChangeArrowheads="1"/>
          </p:cNvSpPr>
          <p:nvPr/>
        </p:nvSpPr>
        <p:spPr bwMode="auto">
          <a:xfrm>
            <a:off x="2516323" y="227462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30" name="AutoShape 31"/>
          <p:cNvSpPr>
            <a:spLocks noChangeShapeType="1"/>
          </p:cNvSpPr>
          <p:nvPr/>
        </p:nvSpPr>
        <p:spPr bwMode="auto">
          <a:xfrm flipV="1">
            <a:off x="961987" y="1202077"/>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1" name="AutoShape 30"/>
          <p:cNvSpPr>
            <a:spLocks noChangeShapeType="1"/>
          </p:cNvSpPr>
          <p:nvPr/>
        </p:nvSpPr>
        <p:spPr bwMode="auto">
          <a:xfrm>
            <a:off x="961987" y="1864865"/>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2" name="AutoShape 29"/>
          <p:cNvSpPr>
            <a:spLocks noChangeShapeType="1"/>
          </p:cNvSpPr>
          <p:nvPr/>
        </p:nvSpPr>
        <p:spPr bwMode="auto">
          <a:xfrm>
            <a:off x="1605894" y="1067729"/>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3" name="AutoShape 28"/>
          <p:cNvSpPr>
            <a:spLocks noChangeShapeType="1"/>
          </p:cNvSpPr>
          <p:nvPr/>
        </p:nvSpPr>
        <p:spPr bwMode="auto">
          <a:xfrm>
            <a:off x="1605894" y="2464956"/>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4" name="AutoShape 27"/>
          <p:cNvSpPr>
            <a:spLocks noChangeShapeType="1"/>
          </p:cNvSpPr>
          <p:nvPr/>
        </p:nvSpPr>
        <p:spPr bwMode="auto">
          <a:xfrm>
            <a:off x="2813081" y="1202077"/>
            <a:ext cx="318034" cy="39297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5" name="AutoShape 26"/>
          <p:cNvSpPr>
            <a:spLocks noChangeShapeType="1"/>
          </p:cNvSpPr>
          <p:nvPr/>
        </p:nvSpPr>
        <p:spPr bwMode="auto">
          <a:xfrm flipH="1">
            <a:off x="2813081" y="1864865"/>
            <a:ext cx="318034"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6" name="AutoShape 25"/>
          <p:cNvSpPr>
            <a:spLocks noChangeShapeType="1"/>
          </p:cNvSpPr>
          <p:nvPr/>
        </p:nvSpPr>
        <p:spPr bwMode="auto">
          <a:xfrm flipH="1">
            <a:off x="2207248" y="1202077"/>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7" name="AutoShape 24"/>
          <p:cNvSpPr>
            <a:spLocks noChangeShapeType="1"/>
          </p:cNvSpPr>
          <p:nvPr/>
        </p:nvSpPr>
        <p:spPr bwMode="auto">
          <a:xfrm>
            <a:off x="2207248" y="1864865"/>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8" name="AutoShape 23"/>
          <p:cNvSpPr>
            <a:spLocks noChangeShapeType="1"/>
          </p:cNvSpPr>
          <p:nvPr/>
        </p:nvSpPr>
        <p:spPr bwMode="auto">
          <a:xfrm flipH="1">
            <a:off x="1554382" y="1864865"/>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40" name="任意多边形 139"/>
          <p:cNvSpPr/>
          <p:nvPr/>
        </p:nvSpPr>
        <p:spPr>
          <a:xfrm>
            <a:off x="522378" y="590527"/>
            <a:ext cx="2495550" cy="1638300"/>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614474 w 2495550"/>
              <a:gd name="connsiteY5" fmla="*/ 1571636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614474 w 2495550"/>
              <a:gd name="connsiteY5" fmla="*/ 1571636 h 1638300"/>
              <a:gd name="connsiteX6" fmla="*/ 2185978 w 2495550"/>
              <a:gd name="connsiteY6" fmla="*/ 857256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42970 w 2495550"/>
              <a:gd name="connsiteY4" fmla="*/ 1071570 h 1638300"/>
              <a:gd name="connsiteX5" fmla="*/ 1614474 w 2495550"/>
              <a:gd name="connsiteY5" fmla="*/ 1571636 h 1638300"/>
              <a:gd name="connsiteX6" fmla="*/ 2185978 w 2495550"/>
              <a:gd name="connsiteY6" fmla="*/ 857256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5550" h="1638300">
                <a:moveTo>
                  <a:pt x="571500" y="161925"/>
                </a:moveTo>
                <a:lnTo>
                  <a:pt x="38100" y="800100"/>
                </a:lnTo>
                <a:lnTo>
                  <a:pt x="0" y="1419225"/>
                </a:lnTo>
                <a:lnTo>
                  <a:pt x="323850" y="1638300"/>
                </a:lnTo>
                <a:lnTo>
                  <a:pt x="1042970" y="1071570"/>
                </a:lnTo>
                <a:lnTo>
                  <a:pt x="1614474" y="1571636"/>
                </a:lnTo>
                <a:lnTo>
                  <a:pt x="2185978" y="857256"/>
                </a:lnTo>
                <a:lnTo>
                  <a:pt x="2428875" y="695325"/>
                </a:ln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12" name="组合 211"/>
          <p:cNvGrpSpPr/>
          <p:nvPr/>
        </p:nvGrpSpPr>
        <p:grpSpPr>
          <a:xfrm>
            <a:off x="4258216" y="571480"/>
            <a:ext cx="3054496" cy="2124093"/>
            <a:chOff x="3874958" y="571480"/>
            <a:chExt cx="3054496" cy="2124093"/>
          </a:xfrm>
        </p:grpSpPr>
        <p:sp>
          <p:nvSpPr>
            <p:cNvPr id="113" name="Rectangle 47"/>
            <p:cNvSpPr>
              <a:spLocks noChangeArrowheads="1"/>
            </p:cNvSpPr>
            <p:nvPr/>
          </p:nvSpPr>
          <p:spPr bwMode="auto">
            <a:xfrm>
              <a:off x="5691969" y="134760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39" name="Rectangle 46"/>
            <p:cNvSpPr>
              <a:spLocks noChangeArrowheads="1"/>
            </p:cNvSpPr>
            <p:nvPr/>
          </p:nvSpPr>
          <p:spPr bwMode="auto">
            <a:xfrm>
              <a:off x="4259708" y="208323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41" name="Rectangle 45"/>
            <p:cNvSpPr>
              <a:spLocks noChangeArrowheads="1"/>
            </p:cNvSpPr>
            <p:nvPr/>
          </p:nvSpPr>
          <p:spPr bwMode="auto">
            <a:xfrm>
              <a:off x="5263071" y="244702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42" name="Rectangle 44"/>
            <p:cNvSpPr>
              <a:spLocks noChangeArrowheads="1"/>
            </p:cNvSpPr>
            <p:nvPr/>
          </p:nvSpPr>
          <p:spPr bwMode="auto">
            <a:xfrm>
              <a:off x="4240658" y="1183030"/>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43" name="Rectangle 43"/>
            <p:cNvSpPr>
              <a:spLocks noChangeArrowheads="1"/>
            </p:cNvSpPr>
            <p:nvPr/>
          </p:nvSpPr>
          <p:spPr bwMode="auto">
            <a:xfrm>
              <a:off x="4958474" y="184581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144" name="Rectangle 42"/>
            <p:cNvSpPr>
              <a:spLocks noChangeArrowheads="1"/>
            </p:cNvSpPr>
            <p:nvPr/>
          </p:nvSpPr>
          <p:spPr bwMode="auto">
            <a:xfrm>
              <a:off x="6317959" y="1127052"/>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45" name="Rectangle 41"/>
            <p:cNvSpPr>
              <a:spLocks noChangeArrowheads="1"/>
            </p:cNvSpPr>
            <p:nvPr/>
          </p:nvSpPr>
          <p:spPr bwMode="auto">
            <a:xfrm>
              <a:off x="6317959" y="200703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46" name="Rectangle 40"/>
            <p:cNvSpPr>
              <a:spLocks noChangeArrowheads="1"/>
            </p:cNvSpPr>
            <p:nvPr/>
          </p:nvSpPr>
          <p:spPr bwMode="auto">
            <a:xfrm>
              <a:off x="5263071" y="80125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47" name="Rectangle 39"/>
            <p:cNvSpPr>
              <a:spLocks noChangeArrowheads="1"/>
            </p:cNvSpPr>
            <p:nvPr/>
          </p:nvSpPr>
          <p:spPr bwMode="auto">
            <a:xfrm>
              <a:off x="5671812" y="184581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48" name="Oval 38"/>
            <p:cNvSpPr>
              <a:spLocks noChangeArrowheads="1"/>
            </p:cNvSpPr>
            <p:nvPr/>
          </p:nvSpPr>
          <p:spPr bwMode="auto">
            <a:xfrm>
              <a:off x="4610204" y="858354"/>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49" name="Oval 37"/>
            <p:cNvSpPr>
              <a:spLocks noChangeArrowheads="1"/>
            </p:cNvSpPr>
            <p:nvPr/>
          </p:nvSpPr>
          <p:spPr bwMode="auto">
            <a:xfrm>
              <a:off x="4017810" y="1520022"/>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50" name="Oval 36"/>
            <p:cNvSpPr>
              <a:spLocks noChangeArrowheads="1"/>
            </p:cNvSpPr>
            <p:nvPr/>
          </p:nvSpPr>
          <p:spPr bwMode="auto">
            <a:xfrm>
              <a:off x="4610204" y="225558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51" name="Oval 35"/>
            <p:cNvSpPr>
              <a:spLocks noChangeArrowheads="1"/>
            </p:cNvSpPr>
            <p:nvPr/>
          </p:nvSpPr>
          <p:spPr bwMode="auto">
            <a:xfrm>
              <a:off x="5868903" y="858354"/>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52" name="Oval 34"/>
            <p:cNvSpPr>
              <a:spLocks noChangeArrowheads="1"/>
            </p:cNvSpPr>
            <p:nvPr/>
          </p:nvSpPr>
          <p:spPr bwMode="auto">
            <a:xfrm>
              <a:off x="6432182" y="1520022"/>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53" name="Oval 33"/>
            <p:cNvSpPr>
              <a:spLocks noChangeArrowheads="1"/>
            </p:cNvSpPr>
            <p:nvPr/>
          </p:nvSpPr>
          <p:spPr bwMode="auto">
            <a:xfrm>
              <a:off x="5263071" y="152114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54" name="Oval 32"/>
            <p:cNvSpPr>
              <a:spLocks noChangeArrowheads="1"/>
            </p:cNvSpPr>
            <p:nvPr/>
          </p:nvSpPr>
          <p:spPr bwMode="auto">
            <a:xfrm>
              <a:off x="5868903" y="225558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55" name="AutoShape 31"/>
            <p:cNvSpPr>
              <a:spLocks noChangeShapeType="1"/>
            </p:cNvSpPr>
            <p:nvPr/>
          </p:nvSpPr>
          <p:spPr bwMode="auto">
            <a:xfrm flipV="1">
              <a:off x="4314567" y="1183030"/>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6" name="AutoShape 30"/>
            <p:cNvSpPr>
              <a:spLocks noChangeShapeType="1"/>
            </p:cNvSpPr>
            <p:nvPr/>
          </p:nvSpPr>
          <p:spPr bwMode="auto">
            <a:xfrm>
              <a:off x="4314567" y="1845818"/>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7" name="AutoShape 29"/>
            <p:cNvSpPr>
              <a:spLocks noChangeShapeType="1"/>
            </p:cNvSpPr>
            <p:nvPr/>
          </p:nvSpPr>
          <p:spPr bwMode="auto">
            <a:xfrm>
              <a:off x="4958474" y="1048682"/>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8" name="AutoShape 28"/>
            <p:cNvSpPr>
              <a:spLocks noChangeShapeType="1"/>
            </p:cNvSpPr>
            <p:nvPr/>
          </p:nvSpPr>
          <p:spPr bwMode="auto">
            <a:xfrm>
              <a:off x="4958474" y="2445909"/>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9" name="AutoShape 27"/>
            <p:cNvSpPr>
              <a:spLocks noChangeShapeType="1"/>
            </p:cNvSpPr>
            <p:nvPr/>
          </p:nvSpPr>
          <p:spPr bwMode="auto">
            <a:xfrm>
              <a:off x="6165661" y="1183030"/>
              <a:ext cx="318034" cy="39297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0" name="AutoShape 26"/>
            <p:cNvSpPr>
              <a:spLocks noChangeShapeType="1"/>
            </p:cNvSpPr>
            <p:nvPr/>
          </p:nvSpPr>
          <p:spPr bwMode="auto">
            <a:xfrm flipH="1">
              <a:off x="6165661" y="1845818"/>
              <a:ext cx="318034" cy="465742"/>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1" name="AutoShape 25"/>
            <p:cNvSpPr>
              <a:spLocks noChangeShapeType="1"/>
            </p:cNvSpPr>
            <p:nvPr/>
          </p:nvSpPr>
          <p:spPr bwMode="auto">
            <a:xfrm flipH="1">
              <a:off x="5559828" y="1183030"/>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2" name="AutoShape 24"/>
            <p:cNvSpPr>
              <a:spLocks noChangeShapeType="1"/>
            </p:cNvSpPr>
            <p:nvPr/>
          </p:nvSpPr>
          <p:spPr bwMode="auto">
            <a:xfrm>
              <a:off x="5559828" y="1845818"/>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3" name="AutoShape 23"/>
            <p:cNvSpPr>
              <a:spLocks noChangeShapeType="1"/>
            </p:cNvSpPr>
            <p:nvPr/>
          </p:nvSpPr>
          <p:spPr bwMode="auto">
            <a:xfrm flipH="1">
              <a:off x="4906962" y="1845818"/>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4" name="任意多边形 163"/>
            <p:cNvSpPr/>
            <p:nvPr/>
          </p:nvSpPr>
          <p:spPr>
            <a:xfrm>
              <a:off x="3874958" y="571480"/>
              <a:ext cx="3054496" cy="1638300"/>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614474 w 2495550"/>
                <a:gd name="connsiteY5" fmla="*/ 1571636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614474 w 2495550"/>
                <a:gd name="connsiteY5" fmla="*/ 1571636 h 1638300"/>
                <a:gd name="connsiteX6" fmla="*/ 2185978 w 2495550"/>
                <a:gd name="connsiteY6" fmla="*/ 857256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42970 w 2495550"/>
                <a:gd name="connsiteY4" fmla="*/ 1071570 h 1638300"/>
                <a:gd name="connsiteX5" fmla="*/ 1614474 w 2495550"/>
                <a:gd name="connsiteY5" fmla="*/ 1571636 h 1638300"/>
                <a:gd name="connsiteX6" fmla="*/ 2185978 w 2495550"/>
                <a:gd name="connsiteY6" fmla="*/ 857256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978052"/>
                <a:gd name="connsiteY0" fmla="*/ 161925 h 1638300"/>
                <a:gd name="connsiteX1" fmla="*/ 38100 w 2978052"/>
                <a:gd name="connsiteY1" fmla="*/ 800100 h 1638300"/>
                <a:gd name="connsiteX2" fmla="*/ 0 w 2978052"/>
                <a:gd name="connsiteY2" fmla="*/ 1419225 h 1638300"/>
                <a:gd name="connsiteX3" fmla="*/ 323850 w 2978052"/>
                <a:gd name="connsiteY3" fmla="*/ 1638300 h 1638300"/>
                <a:gd name="connsiteX4" fmla="*/ 1042970 w 2978052"/>
                <a:gd name="connsiteY4" fmla="*/ 1071570 h 1638300"/>
                <a:gd name="connsiteX5" fmla="*/ 1614474 w 2978052"/>
                <a:gd name="connsiteY5" fmla="*/ 1571636 h 1638300"/>
                <a:gd name="connsiteX6" fmla="*/ 2185978 w 2978052"/>
                <a:gd name="connsiteY6" fmla="*/ 857256 h 1638300"/>
                <a:gd name="connsiteX7" fmla="*/ 2978052 w 2978052"/>
                <a:gd name="connsiteY7" fmla="*/ 928694 h 1638300"/>
                <a:gd name="connsiteX8" fmla="*/ 2495550 w 2978052"/>
                <a:gd name="connsiteY8" fmla="*/ 209550 h 1638300"/>
                <a:gd name="connsiteX9" fmla="*/ 2019300 w 2978052"/>
                <a:gd name="connsiteY9" fmla="*/ 0 h 1638300"/>
                <a:gd name="connsiteX10" fmla="*/ 614342 w 2978052"/>
                <a:gd name="connsiteY10" fmla="*/ 185742 h 1638300"/>
                <a:gd name="connsiteX0" fmla="*/ 571500 w 2978052"/>
                <a:gd name="connsiteY0" fmla="*/ 161925 h 1638300"/>
                <a:gd name="connsiteX1" fmla="*/ 38100 w 2978052"/>
                <a:gd name="connsiteY1" fmla="*/ 800100 h 1638300"/>
                <a:gd name="connsiteX2" fmla="*/ 0 w 2978052"/>
                <a:gd name="connsiteY2" fmla="*/ 1419225 h 1638300"/>
                <a:gd name="connsiteX3" fmla="*/ 323850 w 2978052"/>
                <a:gd name="connsiteY3" fmla="*/ 1638300 h 1638300"/>
                <a:gd name="connsiteX4" fmla="*/ 1042970 w 2978052"/>
                <a:gd name="connsiteY4" fmla="*/ 1071570 h 1638300"/>
                <a:gd name="connsiteX5" fmla="*/ 1614474 w 2978052"/>
                <a:gd name="connsiteY5" fmla="*/ 1571636 h 1638300"/>
                <a:gd name="connsiteX6" fmla="*/ 2620862 w 2978052"/>
                <a:gd name="connsiteY6" fmla="*/ 1428760 h 1638300"/>
                <a:gd name="connsiteX7" fmla="*/ 2978052 w 2978052"/>
                <a:gd name="connsiteY7" fmla="*/ 928694 h 1638300"/>
                <a:gd name="connsiteX8" fmla="*/ 2495550 w 2978052"/>
                <a:gd name="connsiteY8" fmla="*/ 209550 h 1638300"/>
                <a:gd name="connsiteX9" fmla="*/ 2019300 w 2978052"/>
                <a:gd name="connsiteY9" fmla="*/ 0 h 1638300"/>
                <a:gd name="connsiteX10" fmla="*/ 614342 w 2978052"/>
                <a:gd name="connsiteY10" fmla="*/ 185742 h 1638300"/>
                <a:gd name="connsiteX0" fmla="*/ 571500 w 3178053"/>
                <a:gd name="connsiteY0" fmla="*/ 161925 h 1662132"/>
                <a:gd name="connsiteX1" fmla="*/ 38100 w 3178053"/>
                <a:gd name="connsiteY1" fmla="*/ 800100 h 1662132"/>
                <a:gd name="connsiteX2" fmla="*/ 0 w 3178053"/>
                <a:gd name="connsiteY2" fmla="*/ 1419225 h 1662132"/>
                <a:gd name="connsiteX3" fmla="*/ 323850 w 3178053"/>
                <a:gd name="connsiteY3" fmla="*/ 1638300 h 1662132"/>
                <a:gd name="connsiteX4" fmla="*/ 1042970 w 3178053"/>
                <a:gd name="connsiteY4" fmla="*/ 1071570 h 1662132"/>
                <a:gd name="connsiteX5" fmla="*/ 1614474 w 3178053"/>
                <a:gd name="connsiteY5" fmla="*/ 1571636 h 1662132"/>
                <a:gd name="connsiteX6" fmla="*/ 2620862 w 3178053"/>
                <a:gd name="connsiteY6" fmla="*/ 1428760 h 1662132"/>
                <a:gd name="connsiteX7" fmla="*/ 2978052 w 3178053"/>
                <a:gd name="connsiteY7" fmla="*/ 928694 h 1662132"/>
                <a:gd name="connsiteX8" fmla="*/ 2495550 w 3178053"/>
                <a:gd name="connsiteY8" fmla="*/ 209550 h 1662132"/>
                <a:gd name="connsiteX9" fmla="*/ 2019300 w 3178053"/>
                <a:gd name="connsiteY9" fmla="*/ 0 h 1662132"/>
                <a:gd name="connsiteX10" fmla="*/ 614342 w 3178053"/>
                <a:gd name="connsiteY10" fmla="*/ 185742 h 1662132"/>
                <a:gd name="connsiteX0" fmla="*/ 571500 w 3054496"/>
                <a:gd name="connsiteY0" fmla="*/ 161925 h 1638300"/>
                <a:gd name="connsiteX1" fmla="*/ 38100 w 3054496"/>
                <a:gd name="connsiteY1" fmla="*/ 800100 h 1638300"/>
                <a:gd name="connsiteX2" fmla="*/ 0 w 3054496"/>
                <a:gd name="connsiteY2" fmla="*/ 1419225 h 1638300"/>
                <a:gd name="connsiteX3" fmla="*/ 323850 w 3054496"/>
                <a:gd name="connsiteY3" fmla="*/ 1638300 h 1638300"/>
                <a:gd name="connsiteX4" fmla="*/ 1042970 w 3054496"/>
                <a:gd name="connsiteY4" fmla="*/ 1071570 h 1638300"/>
                <a:gd name="connsiteX5" fmla="*/ 1614474 w 3054496"/>
                <a:gd name="connsiteY5" fmla="*/ 1571636 h 1638300"/>
                <a:gd name="connsiteX6" fmla="*/ 2620862 w 3054496"/>
                <a:gd name="connsiteY6" fmla="*/ 1428760 h 1638300"/>
                <a:gd name="connsiteX7" fmla="*/ 2978052 w 3054496"/>
                <a:gd name="connsiteY7" fmla="*/ 1428760 h 1638300"/>
                <a:gd name="connsiteX8" fmla="*/ 2978052 w 3054496"/>
                <a:gd name="connsiteY8" fmla="*/ 928694 h 1638300"/>
                <a:gd name="connsiteX9" fmla="*/ 2495550 w 3054496"/>
                <a:gd name="connsiteY9" fmla="*/ 209550 h 1638300"/>
                <a:gd name="connsiteX10" fmla="*/ 2019300 w 3054496"/>
                <a:gd name="connsiteY10" fmla="*/ 0 h 1638300"/>
                <a:gd name="connsiteX11" fmla="*/ 614342 w 3054496"/>
                <a:gd name="connsiteY11" fmla="*/ 18574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54496" h="1638300">
                  <a:moveTo>
                    <a:pt x="571500" y="161925"/>
                  </a:moveTo>
                  <a:lnTo>
                    <a:pt x="38100" y="800100"/>
                  </a:lnTo>
                  <a:lnTo>
                    <a:pt x="0" y="1419225"/>
                  </a:lnTo>
                  <a:lnTo>
                    <a:pt x="323850" y="1638300"/>
                  </a:lnTo>
                  <a:lnTo>
                    <a:pt x="1042970" y="1071570"/>
                  </a:lnTo>
                  <a:lnTo>
                    <a:pt x="1614474" y="1571636"/>
                  </a:lnTo>
                  <a:lnTo>
                    <a:pt x="2620862" y="1428760"/>
                  </a:lnTo>
                  <a:cubicBezTo>
                    <a:pt x="2844152" y="1355736"/>
                    <a:pt x="2918520" y="1512104"/>
                    <a:pt x="2978052" y="1428760"/>
                  </a:cubicBezTo>
                  <a:cubicBezTo>
                    <a:pt x="3037584" y="1345416"/>
                    <a:pt x="3054496" y="1082685"/>
                    <a:pt x="2978052" y="928694"/>
                  </a:cubicBez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65" name="Rectangle 47"/>
          <p:cNvSpPr>
            <a:spLocks noChangeArrowheads="1"/>
          </p:cNvSpPr>
          <p:nvPr/>
        </p:nvSpPr>
        <p:spPr bwMode="auto">
          <a:xfrm>
            <a:off x="5746069" y="42241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66" name="Rectangle 46"/>
          <p:cNvSpPr>
            <a:spLocks noChangeArrowheads="1"/>
          </p:cNvSpPr>
          <p:nvPr/>
        </p:nvSpPr>
        <p:spPr bwMode="auto">
          <a:xfrm>
            <a:off x="4313808" y="498837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67" name="Rectangle 45"/>
          <p:cNvSpPr>
            <a:spLocks noChangeArrowheads="1"/>
          </p:cNvSpPr>
          <p:nvPr/>
        </p:nvSpPr>
        <p:spPr bwMode="auto">
          <a:xfrm>
            <a:off x="5317171" y="53235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68" name="Rectangle 44"/>
          <p:cNvSpPr>
            <a:spLocks noChangeArrowheads="1"/>
          </p:cNvSpPr>
          <p:nvPr/>
        </p:nvSpPr>
        <p:spPr bwMode="auto">
          <a:xfrm>
            <a:off x="4490085" y="427583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69" name="Rectangle 43"/>
          <p:cNvSpPr>
            <a:spLocks noChangeArrowheads="1"/>
          </p:cNvSpPr>
          <p:nvPr/>
        </p:nvSpPr>
        <p:spPr bwMode="auto">
          <a:xfrm>
            <a:off x="5012574" y="472238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170" name="Rectangle 42"/>
          <p:cNvSpPr>
            <a:spLocks noChangeArrowheads="1"/>
          </p:cNvSpPr>
          <p:nvPr/>
        </p:nvSpPr>
        <p:spPr bwMode="auto">
          <a:xfrm>
            <a:off x="6372059" y="400361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71" name="Rectangle 41"/>
          <p:cNvSpPr>
            <a:spLocks noChangeArrowheads="1"/>
          </p:cNvSpPr>
          <p:nvPr/>
        </p:nvSpPr>
        <p:spPr bwMode="auto">
          <a:xfrm>
            <a:off x="6372059" y="488360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2" name="Rectangle 40"/>
          <p:cNvSpPr>
            <a:spLocks noChangeArrowheads="1"/>
          </p:cNvSpPr>
          <p:nvPr/>
        </p:nvSpPr>
        <p:spPr bwMode="auto">
          <a:xfrm>
            <a:off x="5317171" y="367782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3" name="Rectangle 39"/>
          <p:cNvSpPr>
            <a:spLocks noChangeArrowheads="1"/>
          </p:cNvSpPr>
          <p:nvPr/>
        </p:nvSpPr>
        <p:spPr bwMode="auto">
          <a:xfrm>
            <a:off x="5725912" y="472238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4" name="Oval 38"/>
          <p:cNvSpPr>
            <a:spLocks noChangeArrowheads="1"/>
          </p:cNvSpPr>
          <p:nvPr/>
        </p:nvSpPr>
        <p:spPr bwMode="auto">
          <a:xfrm>
            <a:off x="4664304" y="3734921"/>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75" name="Oval 37"/>
          <p:cNvSpPr>
            <a:spLocks noChangeArrowheads="1"/>
          </p:cNvSpPr>
          <p:nvPr/>
        </p:nvSpPr>
        <p:spPr bwMode="auto">
          <a:xfrm>
            <a:off x="4071910" y="4396589"/>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6" name="Oval 36"/>
          <p:cNvSpPr>
            <a:spLocks noChangeArrowheads="1"/>
          </p:cNvSpPr>
          <p:nvPr/>
        </p:nvSpPr>
        <p:spPr bwMode="auto">
          <a:xfrm>
            <a:off x="4664304" y="513214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77" name="Oval 35"/>
          <p:cNvSpPr>
            <a:spLocks noChangeArrowheads="1"/>
          </p:cNvSpPr>
          <p:nvPr/>
        </p:nvSpPr>
        <p:spPr bwMode="auto">
          <a:xfrm>
            <a:off x="5923003" y="373492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78" name="Oval 34"/>
          <p:cNvSpPr>
            <a:spLocks noChangeArrowheads="1"/>
          </p:cNvSpPr>
          <p:nvPr/>
        </p:nvSpPr>
        <p:spPr bwMode="auto">
          <a:xfrm>
            <a:off x="6486282" y="4396589"/>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9" name="Oval 33"/>
          <p:cNvSpPr>
            <a:spLocks noChangeArrowheads="1"/>
          </p:cNvSpPr>
          <p:nvPr/>
        </p:nvSpPr>
        <p:spPr bwMode="auto">
          <a:xfrm>
            <a:off x="5317171" y="439770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80" name="Oval 32"/>
          <p:cNvSpPr>
            <a:spLocks noChangeArrowheads="1"/>
          </p:cNvSpPr>
          <p:nvPr/>
        </p:nvSpPr>
        <p:spPr bwMode="auto">
          <a:xfrm>
            <a:off x="5923003" y="513214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81" name="AutoShape 31"/>
          <p:cNvSpPr>
            <a:spLocks noChangeShapeType="1"/>
          </p:cNvSpPr>
          <p:nvPr/>
        </p:nvSpPr>
        <p:spPr bwMode="auto">
          <a:xfrm flipV="1">
            <a:off x="4368667" y="4059597"/>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2" name="AutoShape 30"/>
          <p:cNvSpPr>
            <a:spLocks noChangeShapeType="1"/>
          </p:cNvSpPr>
          <p:nvPr/>
        </p:nvSpPr>
        <p:spPr bwMode="auto">
          <a:xfrm>
            <a:off x="4368667" y="4722385"/>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3" name="AutoShape 29"/>
          <p:cNvSpPr>
            <a:spLocks noChangeShapeType="1"/>
          </p:cNvSpPr>
          <p:nvPr/>
        </p:nvSpPr>
        <p:spPr bwMode="auto">
          <a:xfrm>
            <a:off x="5012574" y="3925249"/>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4" name="AutoShape 28"/>
          <p:cNvSpPr>
            <a:spLocks noChangeShapeType="1"/>
          </p:cNvSpPr>
          <p:nvPr/>
        </p:nvSpPr>
        <p:spPr bwMode="auto">
          <a:xfrm>
            <a:off x="5012574" y="5322476"/>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5" name="AutoShape 27"/>
          <p:cNvSpPr>
            <a:spLocks noChangeShapeType="1"/>
          </p:cNvSpPr>
          <p:nvPr/>
        </p:nvSpPr>
        <p:spPr bwMode="auto">
          <a:xfrm>
            <a:off x="6219761" y="4059597"/>
            <a:ext cx="318034" cy="39297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6" name="AutoShape 26"/>
          <p:cNvSpPr>
            <a:spLocks noChangeShapeType="1"/>
          </p:cNvSpPr>
          <p:nvPr/>
        </p:nvSpPr>
        <p:spPr bwMode="auto">
          <a:xfrm flipH="1">
            <a:off x="6219761" y="4722385"/>
            <a:ext cx="318034" cy="465742"/>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7" name="AutoShape 25"/>
          <p:cNvSpPr>
            <a:spLocks noChangeShapeType="1"/>
          </p:cNvSpPr>
          <p:nvPr/>
        </p:nvSpPr>
        <p:spPr bwMode="auto">
          <a:xfrm flipH="1">
            <a:off x="5613928" y="4059597"/>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8" name="AutoShape 24"/>
          <p:cNvSpPr>
            <a:spLocks noChangeShapeType="1"/>
          </p:cNvSpPr>
          <p:nvPr/>
        </p:nvSpPr>
        <p:spPr bwMode="auto">
          <a:xfrm>
            <a:off x="5613928" y="4722385"/>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9" name="AutoShape 23"/>
          <p:cNvSpPr>
            <a:spLocks noChangeShapeType="1"/>
          </p:cNvSpPr>
          <p:nvPr/>
        </p:nvSpPr>
        <p:spPr bwMode="auto">
          <a:xfrm flipH="1">
            <a:off x="4961062" y="4722385"/>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0" name="任意多边形 189"/>
          <p:cNvSpPr/>
          <p:nvPr/>
        </p:nvSpPr>
        <p:spPr>
          <a:xfrm>
            <a:off x="4312316" y="3448047"/>
            <a:ext cx="3117204" cy="2266969"/>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614474 w 2495550"/>
              <a:gd name="connsiteY5" fmla="*/ 1571636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614474 w 2495550"/>
              <a:gd name="connsiteY5" fmla="*/ 1571636 h 1638300"/>
              <a:gd name="connsiteX6" fmla="*/ 2185978 w 2495550"/>
              <a:gd name="connsiteY6" fmla="*/ 857256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42970 w 2495550"/>
              <a:gd name="connsiteY4" fmla="*/ 1071570 h 1638300"/>
              <a:gd name="connsiteX5" fmla="*/ 1614474 w 2495550"/>
              <a:gd name="connsiteY5" fmla="*/ 1571636 h 1638300"/>
              <a:gd name="connsiteX6" fmla="*/ 2185978 w 2495550"/>
              <a:gd name="connsiteY6" fmla="*/ 857256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614342 w 2495550"/>
              <a:gd name="connsiteY10" fmla="*/ 185742 h 1638300"/>
              <a:gd name="connsiteX0" fmla="*/ 571500 w 2978052"/>
              <a:gd name="connsiteY0" fmla="*/ 161925 h 1638300"/>
              <a:gd name="connsiteX1" fmla="*/ 38100 w 2978052"/>
              <a:gd name="connsiteY1" fmla="*/ 800100 h 1638300"/>
              <a:gd name="connsiteX2" fmla="*/ 0 w 2978052"/>
              <a:gd name="connsiteY2" fmla="*/ 1419225 h 1638300"/>
              <a:gd name="connsiteX3" fmla="*/ 323850 w 2978052"/>
              <a:gd name="connsiteY3" fmla="*/ 1638300 h 1638300"/>
              <a:gd name="connsiteX4" fmla="*/ 1042970 w 2978052"/>
              <a:gd name="connsiteY4" fmla="*/ 1071570 h 1638300"/>
              <a:gd name="connsiteX5" fmla="*/ 1614474 w 2978052"/>
              <a:gd name="connsiteY5" fmla="*/ 1571636 h 1638300"/>
              <a:gd name="connsiteX6" fmla="*/ 2185978 w 2978052"/>
              <a:gd name="connsiteY6" fmla="*/ 857256 h 1638300"/>
              <a:gd name="connsiteX7" fmla="*/ 2978052 w 2978052"/>
              <a:gd name="connsiteY7" fmla="*/ 928694 h 1638300"/>
              <a:gd name="connsiteX8" fmla="*/ 2495550 w 2978052"/>
              <a:gd name="connsiteY8" fmla="*/ 209550 h 1638300"/>
              <a:gd name="connsiteX9" fmla="*/ 2019300 w 2978052"/>
              <a:gd name="connsiteY9" fmla="*/ 0 h 1638300"/>
              <a:gd name="connsiteX10" fmla="*/ 614342 w 2978052"/>
              <a:gd name="connsiteY10" fmla="*/ 185742 h 1638300"/>
              <a:gd name="connsiteX0" fmla="*/ 571500 w 2978052"/>
              <a:gd name="connsiteY0" fmla="*/ 161925 h 1638300"/>
              <a:gd name="connsiteX1" fmla="*/ 38100 w 2978052"/>
              <a:gd name="connsiteY1" fmla="*/ 800100 h 1638300"/>
              <a:gd name="connsiteX2" fmla="*/ 0 w 2978052"/>
              <a:gd name="connsiteY2" fmla="*/ 1419225 h 1638300"/>
              <a:gd name="connsiteX3" fmla="*/ 323850 w 2978052"/>
              <a:gd name="connsiteY3" fmla="*/ 1638300 h 1638300"/>
              <a:gd name="connsiteX4" fmla="*/ 1042970 w 2978052"/>
              <a:gd name="connsiteY4" fmla="*/ 1071570 h 1638300"/>
              <a:gd name="connsiteX5" fmla="*/ 1614474 w 2978052"/>
              <a:gd name="connsiteY5" fmla="*/ 1571636 h 1638300"/>
              <a:gd name="connsiteX6" fmla="*/ 2620862 w 2978052"/>
              <a:gd name="connsiteY6" fmla="*/ 1428760 h 1638300"/>
              <a:gd name="connsiteX7" fmla="*/ 2978052 w 2978052"/>
              <a:gd name="connsiteY7" fmla="*/ 928694 h 1638300"/>
              <a:gd name="connsiteX8" fmla="*/ 2495550 w 2978052"/>
              <a:gd name="connsiteY8" fmla="*/ 209550 h 1638300"/>
              <a:gd name="connsiteX9" fmla="*/ 2019300 w 2978052"/>
              <a:gd name="connsiteY9" fmla="*/ 0 h 1638300"/>
              <a:gd name="connsiteX10" fmla="*/ 614342 w 2978052"/>
              <a:gd name="connsiteY10" fmla="*/ 185742 h 1638300"/>
              <a:gd name="connsiteX0" fmla="*/ 571500 w 3178053"/>
              <a:gd name="connsiteY0" fmla="*/ 161925 h 1662132"/>
              <a:gd name="connsiteX1" fmla="*/ 38100 w 3178053"/>
              <a:gd name="connsiteY1" fmla="*/ 800100 h 1662132"/>
              <a:gd name="connsiteX2" fmla="*/ 0 w 3178053"/>
              <a:gd name="connsiteY2" fmla="*/ 1419225 h 1662132"/>
              <a:gd name="connsiteX3" fmla="*/ 323850 w 3178053"/>
              <a:gd name="connsiteY3" fmla="*/ 1638300 h 1662132"/>
              <a:gd name="connsiteX4" fmla="*/ 1042970 w 3178053"/>
              <a:gd name="connsiteY4" fmla="*/ 1071570 h 1662132"/>
              <a:gd name="connsiteX5" fmla="*/ 1614474 w 3178053"/>
              <a:gd name="connsiteY5" fmla="*/ 1571636 h 1662132"/>
              <a:gd name="connsiteX6" fmla="*/ 2620862 w 3178053"/>
              <a:gd name="connsiteY6" fmla="*/ 1428760 h 1662132"/>
              <a:gd name="connsiteX7" fmla="*/ 2978052 w 3178053"/>
              <a:gd name="connsiteY7" fmla="*/ 928694 h 1662132"/>
              <a:gd name="connsiteX8" fmla="*/ 2495550 w 3178053"/>
              <a:gd name="connsiteY8" fmla="*/ 209550 h 1662132"/>
              <a:gd name="connsiteX9" fmla="*/ 2019300 w 3178053"/>
              <a:gd name="connsiteY9" fmla="*/ 0 h 1662132"/>
              <a:gd name="connsiteX10" fmla="*/ 614342 w 3178053"/>
              <a:gd name="connsiteY10" fmla="*/ 185742 h 1662132"/>
              <a:gd name="connsiteX0" fmla="*/ 571500 w 3054496"/>
              <a:gd name="connsiteY0" fmla="*/ 161925 h 1638300"/>
              <a:gd name="connsiteX1" fmla="*/ 38100 w 3054496"/>
              <a:gd name="connsiteY1" fmla="*/ 800100 h 1638300"/>
              <a:gd name="connsiteX2" fmla="*/ 0 w 3054496"/>
              <a:gd name="connsiteY2" fmla="*/ 1419225 h 1638300"/>
              <a:gd name="connsiteX3" fmla="*/ 323850 w 3054496"/>
              <a:gd name="connsiteY3" fmla="*/ 1638300 h 1638300"/>
              <a:gd name="connsiteX4" fmla="*/ 1042970 w 3054496"/>
              <a:gd name="connsiteY4" fmla="*/ 1071570 h 1638300"/>
              <a:gd name="connsiteX5" fmla="*/ 1614474 w 3054496"/>
              <a:gd name="connsiteY5" fmla="*/ 1571636 h 1638300"/>
              <a:gd name="connsiteX6" fmla="*/ 2620862 w 3054496"/>
              <a:gd name="connsiteY6" fmla="*/ 1428760 h 1638300"/>
              <a:gd name="connsiteX7" fmla="*/ 2978052 w 3054496"/>
              <a:gd name="connsiteY7" fmla="*/ 1428760 h 1638300"/>
              <a:gd name="connsiteX8" fmla="*/ 2978052 w 3054496"/>
              <a:gd name="connsiteY8" fmla="*/ 928694 h 1638300"/>
              <a:gd name="connsiteX9" fmla="*/ 2495550 w 3054496"/>
              <a:gd name="connsiteY9" fmla="*/ 209550 h 1638300"/>
              <a:gd name="connsiteX10" fmla="*/ 2019300 w 3054496"/>
              <a:gd name="connsiteY10" fmla="*/ 0 h 1638300"/>
              <a:gd name="connsiteX11" fmla="*/ 614342 w 3054496"/>
              <a:gd name="connsiteY11" fmla="*/ 185742 h 1638300"/>
              <a:gd name="connsiteX0" fmla="*/ 571500 w 3117204"/>
              <a:gd name="connsiteY0" fmla="*/ 161925 h 2266969"/>
              <a:gd name="connsiteX1" fmla="*/ 38100 w 3117204"/>
              <a:gd name="connsiteY1" fmla="*/ 800100 h 2266969"/>
              <a:gd name="connsiteX2" fmla="*/ 0 w 3117204"/>
              <a:gd name="connsiteY2" fmla="*/ 1419225 h 2266969"/>
              <a:gd name="connsiteX3" fmla="*/ 323850 w 3117204"/>
              <a:gd name="connsiteY3" fmla="*/ 1638300 h 2266969"/>
              <a:gd name="connsiteX4" fmla="*/ 1042970 w 3117204"/>
              <a:gd name="connsiteY4" fmla="*/ 1071570 h 2266969"/>
              <a:gd name="connsiteX5" fmla="*/ 1614474 w 3117204"/>
              <a:gd name="connsiteY5" fmla="*/ 1571636 h 2266969"/>
              <a:gd name="connsiteX6" fmla="*/ 2143140 w 3117204"/>
              <a:gd name="connsiteY6" fmla="*/ 2266969 h 2266969"/>
              <a:gd name="connsiteX7" fmla="*/ 2978052 w 3117204"/>
              <a:gd name="connsiteY7" fmla="*/ 1428760 h 2266969"/>
              <a:gd name="connsiteX8" fmla="*/ 2978052 w 3117204"/>
              <a:gd name="connsiteY8" fmla="*/ 928694 h 2266969"/>
              <a:gd name="connsiteX9" fmla="*/ 2495550 w 3117204"/>
              <a:gd name="connsiteY9" fmla="*/ 209550 h 2266969"/>
              <a:gd name="connsiteX10" fmla="*/ 2019300 w 3117204"/>
              <a:gd name="connsiteY10" fmla="*/ 0 h 2266969"/>
              <a:gd name="connsiteX11" fmla="*/ 614342 w 3117204"/>
              <a:gd name="connsiteY11" fmla="*/ 185742 h 226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17204" h="2266969">
                <a:moveTo>
                  <a:pt x="571500" y="161925"/>
                </a:moveTo>
                <a:lnTo>
                  <a:pt x="38100" y="800100"/>
                </a:lnTo>
                <a:lnTo>
                  <a:pt x="0" y="1419225"/>
                </a:lnTo>
                <a:lnTo>
                  <a:pt x="323850" y="1638300"/>
                </a:lnTo>
                <a:lnTo>
                  <a:pt x="1042970" y="1071570"/>
                </a:lnTo>
                <a:lnTo>
                  <a:pt x="1614474" y="1571636"/>
                </a:lnTo>
                <a:lnTo>
                  <a:pt x="2143140" y="2266969"/>
                </a:lnTo>
                <a:cubicBezTo>
                  <a:pt x="2366430" y="2193945"/>
                  <a:pt x="2838900" y="1651806"/>
                  <a:pt x="2978052" y="1428760"/>
                </a:cubicBezTo>
                <a:cubicBezTo>
                  <a:pt x="3117204" y="1205714"/>
                  <a:pt x="3054496" y="1082685"/>
                  <a:pt x="2978052" y="928694"/>
                </a:cubicBez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191" name="组合 190"/>
          <p:cNvGrpSpPr/>
          <p:nvPr/>
        </p:nvGrpSpPr>
        <p:grpSpPr>
          <a:xfrm>
            <a:off x="571472" y="3789182"/>
            <a:ext cx="2763763" cy="2354462"/>
            <a:chOff x="4299609" y="428604"/>
            <a:chExt cx="2763763" cy="2354462"/>
          </a:xfrm>
        </p:grpSpPr>
        <p:sp>
          <p:nvSpPr>
            <p:cNvPr id="192" name="Rectangle 21"/>
            <p:cNvSpPr>
              <a:spLocks noChangeArrowheads="1"/>
            </p:cNvSpPr>
            <p:nvPr/>
          </p:nvSpPr>
          <p:spPr bwMode="auto">
            <a:xfrm>
              <a:off x="5943532" y="1025336"/>
              <a:ext cx="36842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③</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93" name="Rectangle 20"/>
            <p:cNvSpPr>
              <a:spLocks noChangeArrowheads="1"/>
            </p:cNvSpPr>
            <p:nvPr/>
          </p:nvSpPr>
          <p:spPr bwMode="auto">
            <a:xfrm>
              <a:off x="5554948" y="2124757"/>
              <a:ext cx="348270"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94" name="Rectangle 19"/>
            <p:cNvSpPr>
              <a:spLocks noChangeArrowheads="1"/>
            </p:cNvSpPr>
            <p:nvPr/>
          </p:nvSpPr>
          <p:spPr bwMode="auto">
            <a:xfrm>
              <a:off x="4421671" y="810378"/>
              <a:ext cx="36954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①</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95" name="Rectangle 18"/>
            <p:cNvSpPr>
              <a:spLocks noChangeArrowheads="1"/>
            </p:cNvSpPr>
            <p:nvPr/>
          </p:nvSpPr>
          <p:spPr bwMode="auto">
            <a:xfrm>
              <a:off x="6599758" y="774552"/>
              <a:ext cx="36618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④</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96" name="Rectangle 17"/>
            <p:cNvSpPr>
              <a:spLocks noChangeArrowheads="1"/>
            </p:cNvSpPr>
            <p:nvPr/>
          </p:nvSpPr>
          <p:spPr bwMode="auto">
            <a:xfrm>
              <a:off x="6599758" y="1654536"/>
              <a:ext cx="36618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⑤</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97" name="Rectangle 16"/>
            <p:cNvSpPr>
              <a:spLocks noChangeArrowheads="1"/>
            </p:cNvSpPr>
            <p:nvPr/>
          </p:nvSpPr>
          <p:spPr bwMode="auto">
            <a:xfrm>
              <a:off x="5544870" y="428604"/>
              <a:ext cx="348270"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②</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98" name="Oval 15"/>
            <p:cNvSpPr>
              <a:spLocks noChangeArrowheads="1"/>
            </p:cNvSpPr>
            <p:nvPr/>
          </p:nvSpPr>
          <p:spPr bwMode="auto">
            <a:xfrm>
              <a:off x="4892004" y="505855"/>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9" name="Oval 14"/>
            <p:cNvSpPr>
              <a:spLocks noChangeArrowheads="1"/>
            </p:cNvSpPr>
            <p:nvPr/>
          </p:nvSpPr>
          <p:spPr bwMode="auto">
            <a:xfrm>
              <a:off x="4299609" y="1167522"/>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200" name="Oval 13"/>
            <p:cNvSpPr>
              <a:spLocks noChangeArrowheads="1"/>
            </p:cNvSpPr>
            <p:nvPr/>
          </p:nvSpPr>
          <p:spPr bwMode="auto">
            <a:xfrm>
              <a:off x="4892004" y="190308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201" name="Oval 12"/>
            <p:cNvSpPr>
              <a:spLocks noChangeArrowheads="1"/>
            </p:cNvSpPr>
            <p:nvPr/>
          </p:nvSpPr>
          <p:spPr bwMode="auto">
            <a:xfrm>
              <a:off x="6150703" y="505855"/>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02" name="Oval 11"/>
            <p:cNvSpPr>
              <a:spLocks noChangeArrowheads="1"/>
            </p:cNvSpPr>
            <p:nvPr/>
          </p:nvSpPr>
          <p:spPr bwMode="auto">
            <a:xfrm>
              <a:off x="6713982" y="1167522"/>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203" name="Oval 10"/>
            <p:cNvSpPr>
              <a:spLocks noChangeArrowheads="1"/>
            </p:cNvSpPr>
            <p:nvPr/>
          </p:nvSpPr>
          <p:spPr bwMode="auto">
            <a:xfrm>
              <a:off x="5544870" y="116864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204" name="Oval 9"/>
            <p:cNvSpPr>
              <a:spLocks noChangeArrowheads="1"/>
            </p:cNvSpPr>
            <p:nvPr/>
          </p:nvSpPr>
          <p:spPr bwMode="auto">
            <a:xfrm>
              <a:off x="6150703" y="190308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205" name="AutoShape 8"/>
            <p:cNvSpPr>
              <a:spLocks noChangeShapeType="1"/>
            </p:cNvSpPr>
            <p:nvPr/>
          </p:nvSpPr>
          <p:spPr bwMode="auto">
            <a:xfrm flipV="1">
              <a:off x="4596366" y="830531"/>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6" name="AutoShape 7"/>
            <p:cNvSpPr>
              <a:spLocks noChangeShapeType="1"/>
            </p:cNvSpPr>
            <p:nvPr/>
          </p:nvSpPr>
          <p:spPr bwMode="auto">
            <a:xfrm>
              <a:off x="5240274" y="696182"/>
              <a:ext cx="910429" cy="112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7" name="AutoShape 6"/>
            <p:cNvSpPr>
              <a:spLocks noChangeShapeType="1"/>
            </p:cNvSpPr>
            <p:nvPr/>
          </p:nvSpPr>
          <p:spPr bwMode="auto">
            <a:xfrm>
              <a:off x="5240274" y="2093409"/>
              <a:ext cx="910429" cy="112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8" name="AutoShape 5"/>
            <p:cNvSpPr>
              <a:spLocks noChangeShapeType="1"/>
            </p:cNvSpPr>
            <p:nvPr/>
          </p:nvSpPr>
          <p:spPr bwMode="auto">
            <a:xfrm>
              <a:off x="6447460" y="830531"/>
              <a:ext cx="318034"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9" name="AutoShape 4"/>
            <p:cNvSpPr>
              <a:spLocks noChangeShapeType="1"/>
            </p:cNvSpPr>
            <p:nvPr/>
          </p:nvSpPr>
          <p:spPr bwMode="auto">
            <a:xfrm flipH="1">
              <a:off x="6447460" y="1493318"/>
              <a:ext cx="318034" cy="465742"/>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0" name="AutoShape 3"/>
            <p:cNvSpPr>
              <a:spLocks noChangeShapeType="1"/>
            </p:cNvSpPr>
            <p:nvPr/>
          </p:nvSpPr>
          <p:spPr bwMode="auto">
            <a:xfrm flipH="1">
              <a:off x="5841627" y="830531"/>
              <a:ext cx="360588" cy="39409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1" name="Rectangle 2"/>
            <p:cNvSpPr>
              <a:spLocks noChangeArrowheads="1"/>
            </p:cNvSpPr>
            <p:nvPr/>
          </p:nvSpPr>
          <p:spPr bwMode="auto">
            <a:xfrm>
              <a:off x="4764342" y="2534521"/>
              <a:ext cx="209367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一棵最小生成树</a:t>
              </a:r>
            </a:p>
          </p:txBody>
        </p:sp>
      </p:grpSp>
      <p:sp>
        <p:nvSpPr>
          <p:cNvPr id="213" name="右箭头 212"/>
          <p:cNvSpPr/>
          <p:nvPr/>
        </p:nvSpPr>
        <p:spPr>
          <a:xfrm>
            <a:off x="3643306" y="1643050"/>
            <a:ext cx="285752"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4" name="下箭头 213"/>
          <p:cNvSpPr/>
          <p:nvPr/>
        </p:nvSpPr>
        <p:spPr>
          <a:xfrm>
            <a:off x="5643570" y="292893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5" name="左箭头 214"/>
          <p:cNvSpPr/>
          <p:nvPr/>
        </p:nvSpPr>
        <p:spPr>
          <a:xfrm>
            <a:off x="3643306" y="4572008"/>
            <a:ext cx="357190" cy="285752"/>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8" name="灯片编号占位符 107"/>
          <p:cNvSpPr>
            <a:spLocks noGrp="1"/>
          </p:cNvSpPr>
          <p:nvPr>
            <p:ph type="sldNum" sz="quarter" idx="12"/>
          </p:nvPr>
        </p:nvSpPr>
        <p:spPr/>
        <p:txBody>
          <a:bodyPr/>
          <a:lstStyle/>
          <a:p>
            <a:fld id="{7AF016A1-9F15-429F-9EFD-84004B73C732}" type="slidenum">
              <a:rPr lang="en-US" altLang="zh-CN" smtClean="0"/>
              <a:pPr/>
              <a:t>38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41"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13" name="Text Box 13"/>
          <p:cNvSpPr txBox="1">
            <a:spLocks noChangeArrowheads="1"/>
          </p:cNvSpPr>
          <p:nvPr/>
        </p:nvSpPr>
        <p:spPr bwMode="auto">
          <a:xfrm>
            <a:off x="1428728" y="1555715"/>
            <a:ext cx="1499594" cy="2921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 </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 U[</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51212" name="Text Box 12"/>
          <p:cNvSpPr txBox="1">
            <a:spLocks noChangeArrowheads="1"/>
          </p:cNvSpPr>
          <p:nvPr/>
        </p:nvSpPr>
        <p:spPr bwMode="auto">
          <a:xfrm>
            <a:off x="6057910" y="1610048"/>
            <a:ext cx="1884756" cy="3779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V-U={ </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 | U[</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51211" name="Oval 11"/>
          <p:cNvSpPr>
            <a:spLocks noChangeArrowheads="1"/>
          </p:cNvSpPr>
          <p:nvPr/>
        </p:nvSpPr>
        <p:spPr bwMode="auto">
          <a:xfrm>
            <a:off x="2849841" y="1509833"/>
            <a:ext cx="1085455" cy="1695194"/>
          </a:xfrm>
          <a:prstGeom prst="ellipse">
            <a:avLst/>
          </a:prstGeom>
          <a:solidFill>
            <a:srgbClr val="FFFFFF"/>
          </a:solid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1210" name="Text Box 10"/>
          <p:cNvSpPr txBox="1">
            <a:spLocks noChangeArrowheads="1"/>
          </p:cNvSpPr>
          <p:nvPr/>
        </p:nvSpPr>
        <p:spPr bwMode="auto">
          <a:xfrm>
            <a:off x="4065696" y="2182357"/>
            <a:ext cx="980411" cy="3755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lowcost[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51209" name="Text Box 9"/>
          <p:cNvSpPr txBox="1">
            <a:spLocks noChangeArrowheads="1"/>
          </p:cNvSpPr>
          <p:nvPr/>
        </p:nvSpPr>
        <p:spPr bwMode="auto">
          <a:xfrm>
            <a:off x="1780082" y="2740177"/>
            <a:ext cx="1083040" cy="3767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closest[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j</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51208" name="Oval 8"/>
          <p:cNvSpPr>
            <a:spLocks noChangeArrowheads="1"/>
          </p:cNvSpPr>
          <p:nvPr/>
        </p:nvSpPr>
        <p:spPr bwMode="auto">
          <a:xfrm>
            <a:off x="3185499" y="1665588"/>
            <a:ext cx="376710" cy="41051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v</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51207" name="Oval 7"/>
          <p:cNvSpPr>
            <a:spLocks noChangeArrowheads="1"/>
          </p:cNvSpPr>
          <p:nvPr/>
        </p:nvSpPr>
        <p:spPr bwMode="auto">
          <a:xfrm>
            <a:off x="3161351" y="2595288"/>
            <a:ext cx="376710" cy="4117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k</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51206" name="Line 6"/>
          <p:cNvSpPr>
            <a:spLocks noChangeShapeType="1"/>
          </p:cNvSpPr>
          <p:nvPr/>
        </p:nvSpPr>
        <p:spPr bwMode="auto">
          <a:xfrm>
            <a:off x="3370634" y="2103875"/>
            <a:ext cx="1207" cy="520391"/>
          </a:xfrm>
          <a:prstGeom prst="line">
            <a:avLst/>
          </a:prstGeom>
          <a:noFill/>
          <a:ln w="285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1205" name="Freeform 5"/>
          <p:cNvSpPr>
            <a:spLocks/>
          </p:cNvSpPr>
          <p:nvPr/>
        </p:nvSpPr>
        <p:spPr bwMode="auto">
          <a:xfrm>
            <a:off x="2832937" y="2790888"/>
            <a:ext cx="325999" cy="63992"/>
          </a:xfrm>
          <a:custGeom>
            <a:avLst/>
            <a:gdLst/>
            <a:ahLst/>
            <a:cxnLst>
              <a:cxn ang="0">
                <a:pos x="0" y="53"/>
              </a:cxn>
              <a:cxn ang="0">
                <a:pos x="270" y="0"/>
              </a:cxn>
            </a:cxnLst>
            <a:rect l="0" t="0" r="r" b="b"/>
            <a:pathLst>
              <a:path w="270" h="53">
                <a:moveTo>
                  <a:pt x="0" y="53"/>
                </a:moveTo>
                <a:lnTo>
                  <a:pt x="270" y="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1204" name="Oval 4"/>
          <p:cNvSpPr>
            <a:spLocks noChangeArrowheads="1"/>
          </p:cNvSpPr>
          <p:nvPr/>
        </p:nvSpPr>
        <p:spPr bwMode="auto">
          <a:xfrm>
            <a:off x="5176506" y="1548470"/>
            <a:ext cx="1086663" cy="1568416"/>
          </a:xfrm>
          <a:prstGeom prst="ellipse">
            <a:avLst/>
          </a:prstGeom>
          <a:solidFill>
            <a:srgbClr val="FFFFFF"/>
          </a:solid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1203" name="Oval 3"/>
          <p:cNvSpPr>
            <a:spLocks noChangeArrowheads="1"/>
          </p:cNvSpPr>
          <p:nvPr/>
        </p:nvSpPr>
        <p:spPr bwMode="auto">
          <a:xfrm>
            <a:off x="5436098" y="2158209"/>
            <a:ext cx="376710" cy="40931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51202" name="Freeform 2"/>
          <p:cNvSpPr>
            <a:spLocks/>
          </p:cNvSpPr>
          <p:nvPr/>
        </p:nvSpPr>
        <p:spPr bwMode="auto">
          <a:xfrm>
            <a:off x="3551342" y="2388822"/>
            <a:ext cx="1882341" cy="400858"/>
          </a:xfrm>
          <a:custGeom>
            <a:avLst/>
            <a:gdLst/>
            <a:ahLst/>
            <a:cxnLst>
              <a:cxn ang="0">
                <a:pos x="0" y="332"/>
              </a:cxn>
              <a:cxn ang="0">
                <a:pos x="1559" y="0"/>
              </a:cxn>
            </a:cxnLst>
            <a:rect l="0" t="0" r="r" b="b"/>
            <a:pathLst>
              <a:path w="1559" h="332">
                <a:moveTo>
                  <a:pt x="0" y="332"/>
                </a:moveTo>
                <a:lnTo>
                  <a:pt x="1559" y="0"/>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 name="灯片编号占位符 17"/>
          <p:cNvSpPr>
            <a:spLocks noGrp="1"/>
          </p:cNvSpPr>
          <p:nvPr>
            <p:ph type="sldNum" sz="quarter" idx="12"/>
          </p:nvPr>
        </p:nvSpPr>
        <p:spPr/>
        <p:txBody>
          <a:bodyPr/>
          <a:lstStyle/>
          <a:p>
            <a:fld id="{7AF016A1-9F15-429F-9EFD-84004B73C732}" type="slidenum">
              <a:rPr lang="en-US" altLang="zh-CN" smtClean="0"/>
              <a:pPr/>
              <a:t>39</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285720" y="571480"/>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7.1.2   </a:t>
            </a:r>
            <a:r>
              <a:rPr lang="zh-CN" altLang="zh-CN" smtClean="0">
                <a:ea typeface="微软雅黑" pitchFamily="34" charset="-122"/>
              </a:rPr>
              <a:t>贪心法求解问题具有的性质</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30" name="TextBox 29"/>
          <p:cNvSpPr txBox="1"/>
          <p:nvPr/>
        </p:nvSpPr>
        <p:spPr>
          <a:xfrm>
            <a:off x="428596" y="1428736"/>
            <a:ext cx="264320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pPr>
            <a:r>
              <a:rPr lang="en-US" altLang="zh-CN" sz="2000" smtClean="0">
                <a:ea typeface="微软雅黑" pitchFamily="34" charset="-122"/>
              </a:rPr>
              <a:t>1.  </a:t>
            </a:r>
            <a:r>
              <a:rPr lang="zh-CN" altLang="zh-CN" sz="2000" smtClean="0">
                <a:ea typeface="微软雅黑" pitchFamily="34" charset="-122"/>
              </a:rPr>
              <a:t>最优子结构性质</a:t>
            </a:r>
            <a:endParaRPr lang="zh-CN" altLang="zh-CN" sz="2000">
              <a:solidFill>
                <a:schemeClr val="bg1"/>
              </a:solidFill>
              <a:ea typeface="微软雅黑" pitchFamily="34" charset="-122"/>
              <a:cs typeface="Times New Roman" pitchFamily="18" charset="0"/>
            </a:endParaRPr>
          </a:p>
        </p:txBody>
      </p:sp>
      <p:sp>
        <p:nvSpPr>
          <p:cNvPr id="10140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TextBox 35"/>
          <p:cNvSpPr txBox="1"/>
          <p:nvPr/>
        </p:nvSpPr>
        <p:spPr>
          <a:xfrm>
            <a:off x="642910" y="2285992"/>
            <a:ext cx="7786742" cy="2090417"/>
          </a:xfrm>
          <a:prstGeom prst="rect">
            <a:avLst/>
          </a:prstGeom>
          <a:solidFill>
            <a:schemeClr val="bg1"/>
          </a:solidFill>
          <a:ln>
            <a:solidFill>
              <a:schemeClr val="accent6">
                <a:lumMod val="40000"/>
                <a:lumOff val="60000"/>
              </a:schemeClr>
            </a:solidFill>
          </a:ln>
        </p:spPr>
        <p:txBody>
          <a:bodyPr wrap="square" lIns="180000" tIns="108000" bIns="108000" rtlCol="0">
            <a:spAutoFit/>
          </a:bodyPr>
          <a:lstStyle/>
          <a:p>
            <a:pPr marL="457200" indent="-457200" algn="l">
              <a:lnSpc>
                <a:spcPts val="2800"/>
              </a:lnSpc>
              <a:spcBef>
                <a:spcPts val="600"/>
              </a:spcBef>
              <a:buBlip>
                <a:blip r:embed="rId2"/>
              </a:buBlip>
            </a:pPr>
            <a:r>
              <a:rPr lang="zh-CN" altLang="zh-CN" sz="2000" smtClean="0">
                <a:solidFill>
                  <a:srgbClr val="0000FF"/>
                </a:solidFill>
                <a:ea typeface="楷体" pitchFamily="49" charset="-122"/>
                <a:cs typeface="Times New Roman" pitchFamily="18" charset="0"/>
              </a:rPr>
              <a:t>如果一个问题的最优解包含其子问题的最优解，则称此问题具有</a:t>
            </a:r>
            <a:r>
              <a:rPr lang="zh-CN" altLang="zh-CN" sz="2000" smtClean="0">
                <a:solidFill>
                  <a:srgbClr val="FF0000"/>
                </a:solidFill>
                <a:ea typeface="楷体" pitchFamily="49" charset="-122"/>
                <a:cs typeface="Times New Roman" pitchFamily="18" charset="0"/>
              </a:rPr>
              <a:t>最优子结构性质</a:t>
            </a:r>
            <a:r>
              <a:rPr lang="zh-CN" altLang="zh-CN"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ea typeface="楷体" pitchFamily="49" charset="-122"/>
                <a:cs typeface="Times New Roman" pitchFamily="18" charset="0"/>
              </a:rPr>
              <a:t>证明</a:t>
            </a:r>
            <a:r>
              <a:rPr lang="zh-CN" altLang="en-US" sz="2000" smtClean="0">
                <a:solidFill>
                  <a:srgbClr val="0000FF"/>
                </a:solidFill>
                <a:ea typeface="楷体" pitchFamily="49" charset="-122"/>
                <a:cs typeface="Times New Roman" pitchFamily="18" charset="0"/>
              </a:rPr>
              <a:t>方法：</a:t>
            </a:r>
            <a:r>
              <a:rPr lang="zh-CN" altLang="zh-CN" sz="2000" smtClean="0">
                <a:solidFill>
                  <a:srgbClr val="0000FF"/>
                </a:solidFill>
                <a:ea typeface="楷体" pitchFamily="49" charset="-122"/>
                <a:cs typeface="Times New Roman" pitchFamily="18" charset="0"/>
              </a:rPr>
              <a:t>采用</a:t>
            </a:r>
            <a:r>
              <a:rPr lang="zh-CN" altLang="zh-CN" sz="2000" smtClean="0">
                <a:solidFill>
                  <a:srgbClr val="FF0000"/>
                </a:solidFill>
                <a:ea typeface="楷体" pitchFamily="49" charset="-122"/>
                <a:cs typeface="Times New Roman" pitchFamily="18" charset="0"/>
              </a:rPr>
              <a:t>反证法</a:t>
            </a:r>
            <a:r>
              <a:rPr lang="zh-CN" altLang="zh-CN" sz="2000" smtClean="0">
                <a:solidFill>
                  <a:srgbClr val="0000FF"/>
                </a:solidFill>
                <a:ea typeface="楷体" pitchFamily="49" charset="-122"/>
                <a:cs typeface="Times New Roman" pitchFamily="18" charset="0"/>
              </a:rPr>
              <a:t>，先假设由问题的最优解导出的子问题的解不是最优的，然后证明在这个假设下可以构造出比原问题的最优解更好的解，从而导致矛盾。</a:t>
            </a:r>
            <a:endParaRPr lang="zh-CN" altLang="en-US" sz="2000" smtClean="0">
              <a:solidFill>
                <a:srgbClr val="0000FF"/>
              </a:solidFill>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00042"/>
            <a:ext cx="8643998" cy="38387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Prim</a:t>
            </a:r>
            <a:r>
              <a:rPr lang="en-US" altLang="zh-CN" sz="1800" smtClean="0">
                <a:solidFill>
                  <a:srgbClr val="0000FF"/>
                </a:solidFill>
                <a:latin typeface="Times New Roman" pitchFamily="18" charset="0"/>
                <a:ea typeface="仿宋" pitchFamily="49" charset="-122"/>
                <a:cs typeface="Times New Roman" pitchFamily="18" charset="0"/>
              </a:rPr>
              <a:t>(vector&lt;vector&lt;int&gt;&gt;&amp; A,int 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vector&lt;vector&lt;int&gt;&gt; T;</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存放最小生成树，每条边为</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起点</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终点</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边权值</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 lowcost(n,INF);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 U(n,0);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 closest(n);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mincost;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初始化</a:t>
            </a:r>
            <a:r>
              <a:rPr lang="en-US" altLang="zh-CN" sz="1800" smtClean="0">
                <a:solidFill>
                  <a:srgbClr val="00B0F0"/>
                </a:solidFill>
                <a:latin typeface="Times New Roman" pitchFamily="18" charset="0"/>
                <a:ea typeface="仿宋" pitchFamily="49" charset="-122"/>
                <a:cs typeface="Times New Roman" pitchFamily="18" charset="0"/>
              </a:rPr>
              <a:t>lowcost</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closest</a:t>
            </a:r>
            <a:r>
              <a:rPr lang="zh-CN" altLang="zh-CN" sz="1800" smtClean="0">
                <a:solidFill>
                  <a:srgbClr val="00B0F0"/>
                </a:solidFill>
                <a:latin typeface="Times New Roman" pitchFamily="18" charset="0"/>
                <a:ea typeface="仿宋" pitchFamily="49" charset="-122"/>
                <a:cs typeface="Times New Roman" pitchFamily="18" charset="0"/>
              </a:rPr>
              <a:t>数组</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lowcost[j]=A[v][j];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closest[j]=v;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U[v]=1;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源点</a:t>
            </a:r>
            <a:r>
              <a:rPr lang="en-US" altLang="zh-CN" sz="1800" smtClean="0">
                <a:solidFill>
                  <a:srgbClr val="00B0F0"/>
                </a:solidFill>
                <a:latin typeface="Times New Roman" pitchFamily="18" charset="0"/>
                <a:ea typeface="仿宋" pitchFamily="49" charset="-122"/>
                <a:cs typeface="Times New Roman" pitchFamily="18" charset="0"/>
              </a:rPr>
              <a:t>v</a:t>
            </a:r>
            <a:r>
              <a:rPr lang="zh-CN" altLang="zh-CN" sz="1800" smtClean="0">
                <a:solidFill>
                  <a:srgbClr val="00B0F0"/>
                </a:solidFill>
                <a:latin typeface="Times New Roman" pitchFamily="18" charset="0"/>
                <a:ea typeface="仿宋" pitchFamily="49" charset="-122"/>
                <a:cs typeface="Times New Roman" pitchFamily="18" charset="0"/>
              </a:rPr>
              <a:t>加入</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40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42852"/>
            <a:ext cx="8643998" cy="57715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i=1;i&lt;n;i++)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找出</a:t>
            </a:r>
            <a:r>
              <a:rPr lang="en-US" altLang="zh-CN" sz="1800" smtClean="0">
                <a:solidFill>
                  <a:srgbClr val="00B0F0"/>
                </a:solidFill>
                <a:latin typeface="Times New Roman" pitchFamily="18" charset="0"/>
                <a:ea typeface="仿宋" pitchFamily="49" charset="-122"/>
                <a:cs typeface="Times New Roman" pitchFamily="18" charset="0"/>
              </a:rPr>
              <a:t>(n-1)</a:t>
            </a:r>
            <a:r>
              <a:rPr lang="zh-CN" altLang="zh-CN" sz="1800" smtClean="0">
                <a:solidFill>
                  <a:srgbClr val="00B0F0"/>
                </a:solidFill>
                <a:latin typeface="Times New Roman" pitchFamily="18" charset="0"/>
                <a:ea typeface="仿宋" pitchFamily="49" charset="-122"/>
                <a:cs typeface="Times New Roman" pitchFamily="18" charset="0"/>
              </a:rPr>
              <a:t>个顶点</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mincost=INF;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t>
            </a:r>
            <a:r>
              <a:rPr lang="en-US" altLang="zh-CN" sz="1800" smtClean="0">
                <a:solidFill>
                  <a:srgbClr val="FF0000"/>
                </a:solidFill>
                <a:latin typeface="Times New Roman" pitchFamily="18" charset="0"/>
                <a:ea typeface="仿宋" pitchFamily="49" charset="-122"/>
                <a:cs typeface="Times New Roman" pitchFamily="18" charset="0"/>
              </a:rPr>
              <a:t>k</a:t>
            </a:r>
            <a:r>
              <a:rPr lang="en-US" altLang="zh-CN" sz="1800" smtClean="0">
                <a:solidFill>
                  <a:srgbClr val="0000FF"/>
                </a:solidFill>
                <a:latin typeface="Times New Roman" pitchFamily="18" charset="0"/>
                <a:ea typeface="仿宋" pitchFamily="49" charset="-122"/>
                <a:cs typeface="Times New Roman" pitchFamily="18" charset="0"/>
              </a:rPr>
              <a:t>=-1;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(V-U)</a:t>
            </a:r>
            <a:r>
              <a:rPr lang="zh-CN" altLang="zh-CN" sz="1800" smtClean="0">
                <a:solidFill>
                  <a:srgbClr val="00B0F0"/>
                </a:solidFill>
                <a:latin typeface="Times New Roman" pitchFamily="18" charset="0"/>
                <a:ea typeface="仿宋" pitchFamily="49" charset="-122"/>
                <a:cs typeface="Times New Roman" pitchFamily="18" charset="0"/>
              </a:rPr>
              <a:t>中找出离</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最近的顶点</a:t>
            </a:r>
            <a:r>
              <a:rPr lang="en-US" altLang="zh-CN" sz="1800" smtClean="0">
                <a:solidFill>
                  <a:srgbClr val="00B0F0"/>
                </a:solidFill>
                <a:latin typeface="Times New Roman" pitchFamily="18" charset="0"/>
                <a:ea typeface="仿宋" pitchFamily="49" charset="-122"/>
                <a:cs typeface="Times New Roman" pitchFamily="18" charset="0"/>
              </a:rPr>
              <a:t>k</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(U[j]==0 &amp;&amp; lowcost[j]&lt;mincost)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mincost=lowcost[j];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k</a:t>
            </a:r>
            <a:r>
              <a:rPr lang="en-US" altLang="zh-CN" sz="1800" smtClean="0">
                <a:solidFill>
                  <a:srgbClr val="0000FF"/>
                </a:solidFill>
                <a:latin typeface="Times New Roman" pitchFamily="18" charset="0"/>
                <a:ea typeface="仿宋" pitchFamily="49" charset="-122"/>
                <a:cs typeface="Times New Roman" pitchFamily="18" charset="0"/>
              </a:rPr>
              <a:t>=j;									</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记录最近顶点的编号</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T.push_back({closest[k],k,mincost});	</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产生最小生成树的一条边</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U[</a:t>
            </a:r>
            <a:r>
              <a:rPr lang="en-US" altLang="zh-CN" sz="1800" smtClean="0">
                <a:solidFill>
                  <a:srgbClr val="FF0000"/>
                </a:solidFill>
                <a:latin typeface="Times New Roman" pitchFamily="18" charset="0"/>
                <a:ea typeface="仿宋" pitchFamily="49" charset="-122"/>
                <a:cs typeface="Times New Roman" pitchFamily="18" charset="0"/>
              </a:rPr>
              <a:t>k</a:t>
            </a:r>
            <a:r>
              <a:rPr lang="en-US" altLang="zh-CN" sz="1800" smtClean="0">
                <a:solidFill>
                  <a:srgbClr val="0000FF"/>
                </a:solidFill>
                <a:latin typeface="Times New Roman" pitchFamily="18" charset="0"/>
                <a:ea typeface="仿宋" pitchFamily="49" charset="-122"/>
                <a:cs typeface="Times New Roman" pitchFamily="18" charset="0"/>
              </a:rPr>
              <a:t>]=1;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顶点</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加入</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修改数组</a:t>
            </a:r>
            <a:r>
              <a:rPr lang="en-US" altLang="zh-CN" sz="1800" smtClean="0">
                <a:solidFill>
                  <a:srgbClr val="00B0F0"/>
                </a:solidFill>
                <a:latin typeface="Times New Roman" pitchFamily="18" charset="0"/>
                <a:ea typeface="仿宋" pitchFamily="49" charset="-122"/>
                <a:cs typeface="Times New Roman" pitchFamily="18" charset="0"/>
              </a:rPr>
              <a:t>lowcost</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closest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(U[j]==0 &amp;&amp; A[k][j]&lt;lowcost[j])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lowcost[j]=A[k][j];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closest[j]=k;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TextBox 3"/>
          <p:cNvSpPr txBox="1"/>
          <p:nvPr/>
        </p:nvSpPr>
        <p:spPr>
          <a:xfrm>
            <a:off x="142844" y="6072206"/>
            <a:ext cx="792961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ea typeface="仿宋" pitchFamily="49" charset="-122"/>
                <a:cs typeface="Times New Roman" pitchFamily="18" charset="0"/>
              </a:rPr>
              <a:t>【算法分析】</a:t>
            </a:r>
            <a:r>
              <a:rPr lang="en-US" altLang="zh-CN" sz="2000" smtClean="0">
                <a:solidFill>
                  <a:srgbClr val="0000FF"/>
                </a:solidFill>
                <a:ea typeface="仿宋" pitchFamily="49" charset="-122"/>
                <a:cs typeface="Times New Roman" pitchFamily="18" charset="0"/>
              </a:rPr>
              <a:t>Prim()</a:t>
            </a:r>
            <a:r>
              <a:rPr lang="zh-CN" altLang="zh-CN" sz="2000" smtClean="0">
                <a:solidFill>
                  <a:srgbClr val="0000FF"/>
                </a:solidFill>
                <a:ea typeface="仿宋" pitchFamily="49" charset="-122"/>
                <a:cs typeface="Times New Roman" pitchFamily="18" charset="0"/>
              </a:rPr>
              <a:t>算法中有两重</a:t>
            </a:r>
            <a:r>
              <a:rPr lang="en-US" altLang="zh-CN" sz="2000" smtClean="0">
                <a:solidFill>
                  <a:srgbClr val="0000FF"/>
                </a:solidFill>
                <a:ea typeface="仿宋" pitchFamily="49" charset="-122"/>
                <a:cs typeface="Times New Roman" pitchFamily="18" charset="0"/>
              </a:rPr>
              <a:t>for</a:t>
            </a:r>
            <a:r>
              <a:rPr lang="zh-CN" altLang="zh-CN" sz="2000" smtClean="0">
                <a:solidFill>
                  <a:srgbClr val="0000FF"/>
                </a:solidFill>
                <a:ea typeface="仿宋" pitchFamily="49" charset="-122"/>
                <a:cs typeface="Times New Roman" pitchFamily="18" charset="0"/>
              </a:rPr>
              <a:t>循环，所以时间复杂度为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928670"/>
            <a:ext cx="785818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ea typeface="仿宋" pitchFamily="49" charset="-122"/>
                <a:cs typeface="Times New Roman" pitchFamily="18" charset="0"/>
              </a:rPr>
              <a:t>Prim</a:t>
            </a:r>
            <a:r>
              <a:rPr lang="zh-CN" altLang="zh-CN" sz="2000" smtClean="0">
                <a:solidFill>
                  <a:srgbClr val="0000FF"/>
                </a:solidFill>
                <a:ea typeface="仿宋" pitchFamily="49" charset="-122"/>
                <a:cs typeface="Times New Roman" pitchFamily="18" charset="0"/>
              </a:rPr>
              <a:t>算法是一种贪心算法，如何理解</a:t>
            </a:r>
            <a:r>
              <a:rPr lang="en-US" altLang="zh-CN" sz="2000" smtClean="0">
                <a:solidFill>
                  <a:srgbClr val="0000FF"/>
                </a:solidFill>
                <a:ea typeface="仿宋" pitchFamily="49" charset="-122"/>
                <a:cs typeface="Times New Roman" pitchFamily="18" charset="0"/>
              </a:rPr>
              <a:t>Prim</a:t>
            </a:r>
            <a:r>
              <a:rPr lang="zh-CN" altLang="zh-CN" sz="2000" smtClean="0">
                <a:solidFill>
                  <a:srgbClr val="0000FF"/>
                </a:solidFill>
                <a:ea typeface="仿宋" pitchFamily="49" charset="-122"/>
                <a:cs typeface="Times New Roman" pitchFamily="18" charset="0"/>
              </a:rPr>
              <a:t>算法的最优子结构性质呢？</a:t>
            </a:r>
            <a:endParaRPr lang="zh-CN" altLang="en-US" sz="2000" smtClean="0">
              <a:solidFill>
                <a:srgbClr val="0000FF"/>
              </a:solidFill>
              <a:ea typeface="仿宋" pitchFamily="49" charset="-122"/>
              <a:cs typeface="Times New Roman" pitchFamily="18" charset="0"/>
            </a:endParaRPr>
          </a:p>
        </p:txBody>
      </p:sp>
      <p:sp>
        <p:nvSpPr>
          <p:cNvPr id="4130"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28" name="Rectangle 32"/>
          <p:cNvSpPr>
            <a:spLocks noChangeArrowheads="1"/>
          </p:cNvSpPr>
          <p:nvPr/>
        </p:nvSpPr>
        <p:spPr bwMode="auto">
          <a:xfrm>
            <a:off x="1866713" y="3458447"/>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10</a:t>
            </a:r>
          </a:p>
        </p:txBody>
      </p:sp>
      <p:sp>
        <p:nvSpPr>
          <p:cNvPr id="4127" name="Rectangle 31"/>
          <p:cNvSpPr>
            <a:spLocks noChangeArrowheads="1"/>
          </p:cNvSpPr>
          <p:nvPr/>
        </p:nvSpPr>
        <p:spPr bwMode="auto">
          <a:xfrm>
            <a:off x="2185242" y="2914054"/>
            <a:ext cx="255510"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126" name="Rectangle 30"/>
          <p:cNvSpPr>
            <a:spLocks noChangeArrowheads="1"/>
          </p:cNvSpPr>
          <p:nvPr/>
        </p:nvSpPr>
        <p:spPr bwMode="auto">
          <a:xfrm>
            <a:off x="1516103" y="2915200"/>
            <a:ext cx="254364" cy="2532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125" name="Rectangle 29"/>
          <p:cNvSpPr>
            <a:spLocks noChangeArrowheads="1"/>
          </p:cNvSpPr>
          <p:nvPr/>
        </p:nvSpPr>
        <p:spPr bwMode="auto">
          <a:xfrm>
            <a:off x="1866713" y="2193164"/>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124" name="Rectangle 28"/>
          <p:cNvSpPr>
            <a:spLocks noChangeArrowheads="1"/>
          </p:cNvSpPr>
          <p:nvPr/>
        </p:nvSpPr>
        <p:spPr bwMode="auto">
          <a:xfrm>
            <a:off x="2566788" y="2848727"/>
            <a:ext cx="253219"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123" name="Rectangle 27"/>
          <p:cNvSpPr>
            <a:spLocks noChangeArrowheads="1"/>
          </p:cNvSpPr>
          <p:nvPr/>
        </p:nvSpPr>
        <p:spPr bwMode="auto">
          <a:xfrm>
            <a:off x="1136848" y="2848727"/>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122" name="Oval 26"/>
          <p:cNvSpPr>
            <a:spLocks noChangeArrowheads="1"/>
          </p:cNvSpPr>
          <p:nvPr/>
        </p:nvSpPr>
        <p:spPr bwMode="auto">
          <a:xfrm>
            <a:off x="1211324" y="2249322"/>
            <a:ext cx="357485" cy="39081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4121" name="Oval 25"/>
          <p:cNvSpPr>
            <a:spLocks noChangeArrowheads="1"/>
          </p:cNvSpPr>
          <p:nvPr/>
        </p:nvSpPr>
        <p:spPr bwMode="auto">
          <a:xfrm>
            <a:off x="1211324" y="3261320"/>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120" name="Oval 24"/>
          <p:cNvSpPr>
            <a:spLocks noChangeArrowheads="1"/>
          </p:cNvSpPr>
          <p:nvPr/>
        </p:nvSpPr>
        <p:spPr bwMode="auto">
          <a:xfrm>
            <a:off x="2388046" y="2249322"/>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119" name="Oval 23"/>
          <p:cNvSpPr>
            <a:spLocks noChangeArrowheads="1"/>
          </p:cNvSpPr>
          <p:nvPr/>
        </p:nvSpPr>
        <p:spPr bwMode="auto">
          <a:xfrm>
            <a:off x="2388046" y="3261320"/>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118" name="AutoShape 22"/>
          <p:cNvSpPr>
            <a:spLocks noChangeShapeType="1"/>
          </p:cNvSpPr>
          <p:nvPr/>
        </p:nvSpPr>
        <p:spPr bwMode="auto">
          <a:xfrm>
            <a:off x="1568809" y="2445303"/>
            <a:ext cx="819237" cy="11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17" name="AutoShape 21"/>
          <p:cNvSpPr>
            <a:spLocks noChangeShapeType="1"/>
          </p:cNvSpPr>
          <p:nvPr/>
        </p:nvSpPr>
        <p:spPr bwMode="auto">
          <a:xfrm>
            <a:off x="1390066" y="2640139"/>
            <a:ext cx="1146" cy="621181"/>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16" name="AutoShape 20"/>
          <p:cNvSpPr>
            <a:spLocks noChangeShapeType="1"/>
          </p:cNvSpPr>
          <p:nvPr/>
        </p:nvSpPr>
        <p:spPr bwMode="auto">
          <a:xfrm>
            <a:off x="1567663" y="3457301"/>
            <a:ext cx="820383" cy="11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15" name="AutoShape 19"/>
          <p:cNvSpPr>
            <a:spLocks noChangeShapeType="1"/>
          </p:cNvSpPr>
          <p:nvPr/>
        </p:nvSpPr>
        <p:spPr bwMode="auto">
          <a:xfrm>
            <a:off x="2566788" y="2640139"/>
            <a:ext cx="1146" cy="62118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14" name="AutoShape 18"/>
          <p:cNvSpPr>
            <a:spLocks noChangeShapeType="1"/>
          </p:cNvSpPr>
          <p:nvPr/>
        </p:nvSpPr>
        <p:spPr bwMode="auto">
          <a:xfrm>
            <a:off x="1516103" y="2582834"/>
            <a:ext cx="924649" cy="7357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13" name="AutoShape 17"/>
          <p:cNvSpPr>
            <a:spLocks noChangeShapeType="1"/>
          </p:cNvSpPr>
          <p:nvPr/>
        </p:nvSpPr>
        <p:spPr bwMode="auto">
          <a:xfrm flipV="1">
            <a:off x="1514957" y="2582834"/>
            <a:ext cx="925795" cy="7357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12" name="Rectangle 16"/>
          <p:cNvSpPr>
            <a:spLocks noChangeArrowheads="1"/>
          </p:cNvSpPr>
          <p:nvPr/>
        </p:nvSpPr>
        <p:spPr bwMode="auto">
          <a:xfrm>
            <a:off x="1000100" y="3962727"/>
            <a:ext cx="2143140"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 </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一个带权连通图</a:t>
            </a:r>
          </a:p>
        </p:txBody>
      </p:sp>
      <p:sp>
        <p:nvSpPr>
          <p:cNvPr id="4111" name="Rectangle 15"/>
          <p:cNvSpPr>
            <a:spLocks noChangeArrowheads="1"/>
          </p:cNvSpPr>
          <p:nvPr/>
        </p:nvSpPr>
        <p:spPr bwMode="auto">
          <a:xfrm>
            <a:off x="4865234" y="3027517"/>
            <a:ext cx="255510"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110" name="Rectangle 14"/>
          <p:cNvSpPr>
            <a:spLocks noChangeArrowheads="1"/>
          </p:cNvSpPr>
          <p:nvPr/>
        </p:nvSpPr>
        <p:spPr bwMode="auto">
          <a:xfrm>
            <a:off x="4843464" y="2158781"/>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109" name="Rectangle 13"/>
          <p:cNvSpPr>
            <a:spLocks noChangeArrowheads="1"/>
          </p:cNvSpPr>
          <p:nvPr/>
        </p:nvSpPr>
        <p:spPr bwMode="auto">
          <a:xfrm>
            <a:off x="5533227" y="2865918"/>
            <a:ext cx="253219"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108" name="Rectangle 12"/>
          <p:cNvSpPr>
            <a:spLocks noChangeArrowheads="1"/>
          </p:cNvSpPr>
          <p:nvPr/>
        </p:nvSpPr>
        <p:spPr bwMode="auto">
          <a:xfrm>
            <a:off x="4103287" y="2865918"/>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107" name="Oval 11"/>
          <p:cNvSpPr>
            <a:spLocks noChangeArrowheads="1"/>
          </p:cNvSpPr>
          <p:nvPr/>
        </p:nvSpPr>
        <p:spPr bwMode="auto">
          <a:xfrm>
            <a:off x="4177763" y="2266513"/>
            <a:ext cx="357485" cy="39081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4106" name="Oval 10"/>
          <p:cNvSpPr>
            <a:spLocks noChangeArrowheads="1"/>
          </p:cNvSpPr>
          <p:nvPr/>
        </p:nvSpPr>
        <p:spPr bwMode="auto">
          <a:xfrm>
            <a:off x="4177763" y="3278511"/>
            <a:ext cx="356339" cy="39081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4105" name="Oval 9"/>
          <p:cNvSpPr>
            <a:spLocks noChangeArrowheads="1"/>
          </p:cNvSpPr>
          <p:nvPr/>
        </p:nvSpPr>
        <p:spPr bwMode="auto">
          <a:xfrm>
            <a:off x="5354485" y="2266513"/>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4104" name="Oval 8"/>
          <p:cNvSpPr>
            <a:spLocks noChangeArrowheads="1"/>
          </p:cNvSpPr>
          <p:nvPr/>
        </p:nvSpPr>
        <p:spPr bwMode="auto">
          <a:xfrm>
            <a:off x="5354485" y="3278511"/>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4103" name="AutoShape 7"/>
          <p:cNvSpPr>
            <a:spLocks noChangeShapeType="1"/>
          </p:cNvSpPr>
          <p:nvPr/>
        </p:nvSpPr>
        <p:spPr bwMode="auto">
          <a:xfrm>
            <a:off x="4535248" y="2462495"/>
            <a:ext cx="819237" cy="11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02" name="AutoShape 6"/>
          <p:cNvSpPr>
            <a:spLocks noChangeShapeType="1"/>
          </p:cNvSpPr>
          <p:nvPr/>
        </p:nvSpPr>
        <p:spPr bwMode="auto">
          <a:xfrm>
            <a:off x="4356505" y="2657330"/>
            <a:ext cx="1146" cy="62118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01" name="AutoShape 5"/>
          <p:cNvSpPr>
            <a:spLocks noChangeShapeType="1"/>
          </p:cNvSpPr>
          <p:nvPr/>
        </p:nvSpPr>
        <p:spPr bwMode="auto">
          <a:xfrm>
            <a:off x="5533227" y="2657330"/>
            <a:ext cx="1146" cy="62118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100" name="Rectangle 4"/>
          <p:cNvSpPr>
            <a:spLocks noChangeArrowheads="1"/>
          </p:cNvSpPr>
          <p:nvPr/>
        </p:nvSpPr>
        <p:spPr bwMode="auto">
          <a:xfrm>
            <a:off x="4316403" y="3979918"/>
            <a:ext cx="1103392"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 </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子问题</a:t>
            </a:r>
          </a:p>
        </p:txBody>
      </p:sp>
      <p:sp>
        <p:nvSpPr>
          <p:cNvPr id="4099" name="Oval 3"/>
          <p:cNvSpPr>
            <a:spLocks noChangeArrowheads="1"/>
          </p:cNvSpPr>
          <p:nvPr/>
        </p:nvSpPr>
        <p:spPr bwMode="auto">
          <a:xfrm>
            <a:off x="3953189" y="2080847"/>
            <a:ext cx="790592" cy="1771855"/>
          </a:xfrm>
          <a:prstGeom prst="ellipse">
            <a:avLst/>
          </a:pr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4098" name="AutoShape 2"/>
          <p:cNvSpPr>
            <a:spLocks noChangeShapeType="1"/>
          </p:cNvSpPr>
          <p:nvPr/>
        </p:nvSpPr>
        <p:spPr bwMode="auto">
          <a:xfrm>
            <a:off x="4482542" y="2600026"/>
            <a:ext cx="924649" cy="7357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6" name="灯片编号占位符 35"/>
          <p:cNvSpPr>
            <a:spLocks noGrp="1"/>
          </p:cNvSpPr>
          <p:nvPr>
            <p:ph type="sldNum" sz="quarter" idx="12"/>
          </p:nvPr>
        </p:nvSpPr>
        <p:spPr/>
        <p:txBody>
          <a:bodyPr/>
          <a:lstStyle/>
          <a:p>
            <a:fld id="{7AF016A1-9F15-429F-9EFD-84004B73C732}" type="slidenum">
              <a:rPr lang="en-US" altLang="zh-CN" smtClean="0"/>
              <a:pPr/>
              <a:t>42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571480"/>
            <a:ext cx="7786742" cy="2477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000" smtClean="0">
                <a:solidFill>
                  <a:srgbClr val="0000FF"/>
                </a:solidFill>
                <a:latin typeface="Times New Roman" pitchFamily="18" charset="0"/>
                <a:ea typeface="楷体" pitchFamily="49" charset="-122"/>
                <a:cs typeface="Times New Roman" pitchFamily="18" charset="0"/>
              </a:rPr>
              <a:t>采用反证法证明</a:t>
            </a:r>
            <a:r>
              <a:rPr lang="en-US" altLang="zh-CN" sz="2000" smtClean="0">
                <a:solidFill>
                  <a:srgbClr val="0000FF"/>
                </a:solidFill>
                <a:latin typeface="Times New Roman" pitchFamily="18" charset="0"/>
                <a:ea typeface="楷体" pitchFamily="49" charset="-122"/>
                <a:cs typeface="Times New Roman" pitchFamily="18" charset="0"/>
              </a:rPr>
              <a:t>Prim</a:t>
            </a:r>
            <a:r>
              <a:rPr lang="zh-CN" altLang="zh-CN" sz="2000" smtClean="0">
                <a:solidFill>
                  <a:srgbClr val="0000FF"/>
                </a:solidFill>
                <a:latin typeface="Times New Roman" pitchFamily="18" charset="0"/>
                <a:ea typeface="楷体" pitchFamily="49" charset="-122"/>
                <a:cs typeface="Times New Roman" pitchFamily="18" charset="0"/>
              </a:rPr>
              <a:t>算法满足</a:t>
            </a:r>
            <a:r>
              <a:rPr lang="zh-CN" altLang="zh-CN" sz="2000" smtClean="0">
                <a:solidFill>
                  <a:srgbClr val="FF0000"/>
                </a:solidFill>
                <a:latin typeface="Times New Roman" pitchFamily="18" charset="0"/>
                <a:ea typeface="楷体" pitchFamily="49" charset="-122"/>
                <a:cs typeface="Times New Roman" pitchFamily="18" charset="0"/>
              </a:rPr>
              <a:t>最优子结构性质</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spcBef>
                <a:spcPts val="600"/>
              </a:spcBef>
            </a:pPr>
            <a:r>
              <a:rPr lang="zh-CN" altLang="en-US" sz="2000" smtClean="0">
                <a:solidFill>
                  <a:srgbClr val="FF0000"/>
                </a:solidFill>
                <a:latin typeface="Times New Roman" pitchFamily="18" charset="0"/>
                <a:ea typeface="仿宋" pitchFamily="49" charset="-122"/>
                <a:cs typeface="Times New Roman" pitchFamily="18" charset="0"/>
              </a:rPr>
              <a:t>证明</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如果采用</a:t>
            </a:r>
            <a:r>
              <a:rPr lang="en-US" altLang="zh-CN" sz="2000" smtClean="0">
                <a:solidFill>
                  <a:srgbClr val="0000FF"/>
                </a:solidFill>
                <a:latin typeface="Times New Roman" pitchFamily="18" charset="0"/>
                <a:ea typeface="仿宋" pitchFamily="49" charset="-122"/>
                <a:cs typeface="Times New Roman" pitchFamily="18" charset="0"/>
              </a:rPr>
              <a:t>Prim</a:t>
            </a:r>
            <a:r>
              <a:rPr lang="zh-CN" altLang="zh-CN" sz="2000" smtClean="0">
                <a:solidFill>
                  <a:srgbClr val="0000FF"/>
                </a:solidFill>
                <a:latin typeface="Times New Roman" pitchFamily="18" charset="0"/>
                <a:ea typeface="仿宋" pitchFamily="49" charset="-122"/>
                <a:cs typeface="Times New Roman" pitchFamily="18" charset="0"/>
              </a:rPr>
              <a:t>算法求出原问题的生成树</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是最小生成树，选择第一条边</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后得到相应的子问题，假设该子问题采用</a:t>
            </a:r>
            <a:r>
              <a:rPr lang="en-US" altLang="zh-CN" sz="2000" smtClean="0">
                <a:solidFill>
                  <a:srgbClr val="0000FF"/>
                </a:solidFill>
                <a:latin typeface="Times New Roman" pitchFamily="18" charset="0"/>
                <a:ea typeface="仿宋" pitchFamily="49" charset="-122"/>
                <a:cs typeface="Times New Roman" pitchFamily="18" charset="0"/>
              </a:rPr>
              <a:t>Prim</a:t>
            </a:r>
            <a:r>
              <a:rPr lang="zh-CN" altLang="zh-CN" sz="2000" smtClean="0">
                <a:solidFill>
                  <a:srgbClr val="0000FF"/>
                </a:solidFill>
                <a:latin typeface="Times New Roman" pitchFamily="18" charset="0"/>
                <a:ea typeface="仿宋" pitchFamily="49" charset="-122"/>
                <a:cs typeface="Times New Roman" pitchFamily="18" charset="0"/>
              </a:rPr>
              <a:t>算法求出的生成树</a:t>
            </a:r>
            <a:r>
              <a:rPr lang="en-US" altLang="zh-CN" sz="2000" smtClean="0">
                <a:solidFill>
                  <a:srgbClr val="0000FF"/>
                </a:solidFill>
                <a:latin typeface="Times New Roman" pitchFamily="18" charset="0"/>
                <a:ea typeface="仿宋" pitchFamily="49" charset="-122"/>
                <a:cs typeface="Times New Roman" pitchFamily="18" charset="0"/>
              </a:rPr>
              <a:t>T</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T=(</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T</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）不是最小的，而是最小生成树为</a:t>
            </a:r>
            <a:r>
              <a:rPr lang="en-US" altLang="zh-CN" sz="2000" smtClean="0">
                <a:solidFill>
                  <a:srgbClr val="0000FF"/>
                </a:solidFill>
                <a:latin typeface="Times New Roman" pitchFamily="18" charset="0"/>
                <a:ea typeface="仿宋" pitchFamily="49" charset="-122"/>
                <a:cs typeface="Times New Roman" pitchFamily="18" charset="0"/>
              </a:rPr>
              <a:t>T</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，则</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T</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得到原问题的一棵不同于</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的更小的最小生成树，用</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是原问题的最小生成树矛盾。最优子结构性质即证。</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9" name="Rectangle 15"/>
          <p:cNvSpPr>
            <a:spLocks noChangeArrowheads="1"/>
          </p:cNvSpPr>
          <p:nvPr/>
        </p:nvSpPr>
        <p:spPr bwMode="auto">
          <a:xfrm>
            <a:off x="2722094" y="4447108"/>
            <a:ext cx="255510"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0" name="Rectangle 14"/>
          <p:cNvSpPr>
            <a:spLocks noChangeArrowheads="1"/>
          </p:cNvSpPr>
          <p:nvPr/>
        </p:nvSpPr>
        <p:spPr bwMode="auto">
          <a:xfrm>
            <a:off x="2700324" y="3578372"/>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1" name="Rectangle 13"/>
          <p:cNvSpPr>
            <a:spLocks noChangeArrowheads="1"/>
          </p:cNvSpPr>
          <p:nvPr/>
        </p:nvSpPr>
        <p:spPr bwMode="auto">
          <a:xfrm>
            <a:off x="3390087" y="4285509"/>
            <a:ext cx="253219"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 name="Rectangle 12"/>
          <p:cNvSpPr>
            <a:spLocks noChangeArrowheads="1"/>
          </p:cNvSpPr>
          <p:nvPr/>
        </p:nvSpPr>
        <p:spPr bwMode="auto">
          <a:xfrm>
            <a:off x="1960147" y="4285509"/>
            <a:ext cx="254364"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3" name="Oval 11"/>
          <p:cNvSpPr>
            <a:spLocks noChangeArrowheads="1"/>
          </p:cNvSpPr>
          <p:nvPr/>
        </p:nvSpPr>
        <p:spPr bwMode="auto">
          <a:xfrm>
            <a:off x="2034623" y="3686104"/>
            <a:ext cx="357485" cy="39081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4" name="Oval 10"/>
          <p:cNvSpPr>
            <a:spLocks noChangeArrowheads="1"/>
          </p:cNvSpPr>
          <p:nvPr/>
        </p:nvSpPr>
        <p:spPr bwMode="auto">
          <a:xfrm>
            <a:off x="2034623" y="4698102"/>
            <a:ext cx="356339" cy="39081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5" name="Oval 9"/>
          <p:cNvSpPr>
            <a:spLocks noChangeArrowheads="1"/>
          </p:cNvSpPr>
          <p:nvPr/>
        </p:nvSpPr>
        <p:spPr bwMode="auto">
          <a:xfrm>
            <a:off x="3211345" y="3686104"/>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6" name="Oval 8"/>
          <p:cNvSpPr>
            <a:spLocks noChangeArrowheads="1"/>
          </p:cNvSpPr>
          <p:nvPr/>
        </p:nvSpPr>
        <p:spPr bwMode="auto">
          <a:xfrm>
            <a:off x="3211345" y="4698102"/>
            <a:ext cx="356339" cy="39081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 name="AutoShape 7"/>
          <p:cNvSpPr>
            <a:spLocks noChangeShapeType="1"/>
          </p:cNvSpPr>
          <p:nvPr/>
        </p:nvSpPr>
        <p:spPr bwMode="auto">
          <a:xfrm>
            <a:off x="2392108" y="3882086"/>
            <a:ext cx="819237" cy="11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 name="AutoShape 6"/>
          <p:cNvSpPr>
            <a:spLocks noChangeShapeType="1"/>
          </p:cNvSpPr>
          <p:nvPr/>
        </p:nvSpPr>
        <p:spPr bwMode="auto">
          <a:xfrm>
            <a:off x="2213365" y="4076921"/>
            <a:ext cx="1146" cy="621181"/>
          </a:xfrm>
          <a:prstGeom prst="straightConnector1">
            <a:avLst/>
          </a:prstGeom>
          <a:noFill/>
          <a:ln w="28575">
            <a:solidFill>
              <a:srgbClr val="FF33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 name="AutoShape 5"/>
          <p:cNvSpPr>
            <a:spLocks noChangeShapeType="1"/>
          </p:cNvSpPr>
          <p:nvPr/>
        </p:nvSpPr>
        <p:spPr bwMode="auto">
          <a:xfrm>
            <a:off x="3390087" y="4076921"/>
            <a:ext cx="1146" cy="62118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 name="Rectangle 4"/>
          <p:cNvSpPr>
            <a:spLocks noChangeArrowheads="1"/>
          </p:cNvSpPr>
          <p:nvPr/>
        </p:nvSpPr>
        <p:spPr bwMode="auto">
          <a:xfrm>
            <a:off x="2173263" y="5399509"/>
            <a:ext cx="1103392" cy="25443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 </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子问题</a:t>
            </a:r>
          </a:p>
        </p:txBody>
      </p:sp>
      <p:sp>
        <p:nvSpPr>
          <p:cNvPr id="21" name="Oval 3"/>
          <p:cNvSpPr>
            <a:spLocks noChangeArrowheads="1"/>
          </p:cNvSpPr>
          <p:nvPr/>
        </p:nvSpPr>
        <p:spPr bwMode="auto">
          <a:xfrm>
            <a:off x="1810049" y="3500438"/>
            <a:ext cx="790592" cy="1771855"/>
          </a:xfrm>
          <a:prstGeom prst="ellipse">
            <a:avLst/>
          </a:pr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2" name="AutoShape 2"/>
          <p:cNvSpPr>
            <a:spLocks noChangeShapeType="1"/>
          </p:cNvSpPr>
          <p:nvPr/>
        </p:nvSpPr>
        <p:spPr bwMode="auto">
          <a:xfrm>
            <a:off x="2339402" y="4019617"/>
            <a:ext cx="924649" cy="7357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pPr/>
              <a:t>43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42910" y="428604"/>
            <a:ext cx="2786082" cy="451406"/>
          </a:xfrm>
          <a:prstGeom prst="rect">
            <a:avLst/>
          </a:prstGeom>
          <a:noFill/>
        </p:spPr>
        <p:txBody>
          <a:bodyPr wrap="square" rtlCol="0">
            <a:spAutoFit/>
          </a:bodyPr>
          <a:lstStyle/>
          <a:p>
            <a:pPr algn="l">
              <a:lnSpc>
                <a:spcPts val="2800"/>
              </a:lnSpc>
            </a:pPr>
            <a:r>
              <a:rPr lang="zh-CN" altLang="zh-CN" sz="2000" smtClean="0">
                <a:solidFill>
                  <a:srgbClr val="FF0000"/>
                </a:solidFill>
                <a:ea typeface="楷体" pitchFamily="49" charset="-122"/>
                <a:cs typeface="Times New Roman" pitchFamily="18" charset="0"/>
              </a:rPr>
              <a:t>贪心选择性质</a:t>
            </a:r>
            <a:r>
              <a:rPr lang="zh-CN" altLang="zh-CN" sz="2000" smtClean="0">
                <a:solidFill>
                  <a:srgbClr val="0000FF"/>
                </a:solidFill>
                <a:ea typeface="楷体" pitchFamily="49" charset="-122"/>
                <a:cs typeface="Times New Roman" pitchFamily="18" charset="0"/>
              </a:rPr>
              <a:t>证明。</a:t>
            </a:r>
            <a:endParaRPr lang="zh-CN" altLang="zh-CN" sz="2000">
              <a:solidFill>
                <a:srgbClr val="0000FF"/>
              </a:solidFill>
              <a:ea typeface="楷体" pitchFamily="49" charset="-122"/>
              <a:cs typeface="Times New Roman" pitchFamily="18" charset="0"/>
            </a:endParaRPr>
          </a:p>
        </p:txBody>
      </p:sp>
      <p:sp>
        <p:nvSpPr>
          <p:cNvPr id="4" name="TextBox 3"/>
          <p:cNvSpPr txBox="1"/>
          <p:nvPr/>
        </p:nvSpPr>
        <p:spPr>
          <a:xfrm>
            <a:off x="714348" y="2643182"/>
            <a:ext cx="8001056" cy="338554"/>
          </a:xfrm>
          <a:prstGeom prst="rect">
            <a:avLst/>
          </a:prstGeom>
          <a:noFill/>
        </p:spPr>
        <p:txBody>
          <a:bodyPr wrap="square" rtlCol="0">
            <a:spAutoFit/>
          </a:bodyPr>
          <a:lstStyle/>
          <a:p>
            <a:pPr algn="l"/>
            <a:r>
              <a:rPr lang="zh-CN" altLang="zh-CN" sz="2000" smtClean="0">
                <a:solidFill>
                  <a:srgbClr val="FF0000"/>
                </a:solidFill>
                <a:ea typeface="仿宋" pitchFamily="49" charset="-122"/>
                <a:cs typeface="Times New Roman" pitchFamily="18" charset="0"/>
              </a:rPr>
              <a:t>证明</a:t>
            </a:r>
            <a:r>
              <a:rPr lang="zh-CN" altLang="zh-CN" sz="2000" smtClean="0">
                <a:solidFill>
                  <a:srgbClr val="0000FF"/>
                </a:solidFill>
                <a:ea typeface="仿宋" pitchFamily="49" charset="-122"/>
                <a:cs typeface="Times New Roman" pitchFamily="18" charset="0"/>
              </a:rPr>
              <a:t>： </a:t>
            </a:r>
            <a:r>
              <a:rPr lang="en-US" altLang="zh-CN" sz="2000" i="1" smtClean="0">
                <a:solidFill>
                  <a:srgbClr val="0000FF"/>
                </a:solidFill>
                <a:ea typeface="仿宋" pitchFamily="49" charset="-122"/>
                <a:cs typeface="Times New Roman" pitchFamily="18" charset="0"/>
              </a:rPr>
              <a:t>k</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时，由前面最优子结构性质证明可以得出命题是成立的。 </a:t>
            </a:r>
            <a:endParaRPr lang="zh-CN" altLang="en-US" sz="2000" smtClean="0">
              <a:solidFill>
                <a:srgbClr val="0000FF"/>
              </a:solidFill>
              <a:ea typeface="仿宋" pitchFamily="49" charset="-122"/>
              <a:cs typeface="Times New Roman" pitchFamily="18" charset="0"/>
            </a:endParaRPr>
          </a:p>
        </p:txBody>
      </p:sp>
      <p:sp>
        <p:nvSpPr>
          <p:cNvPr id="5" name="TextBox 4"/>
          <p:cNvSpPr txBox="1"/>
          <p:nvPr/>
        </p:nvSpPr>
        <p:spPr>
          <a:xfrm>
            <a:off x="714348" y="1142984"/>
            <a:ext cx="7786742" cy="9091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smtClean="0">
                <a:solidFill>
                  <a:srgbClr val="FF0000"/>
                </a:solidFill>
                <a:ea typeface="楷体" pitchFamily="49" charset="-122"/>
                <a:cs typeface="Times New Roman" pitchFamily="18" charset="0"/>
              </a:rPr>
              <a:t>命题</a:t>
            </a:r>
            <a:r>
              <a:rPr lang="en-US" altLang="zh-CN" sz="2000" smtClean="0">
                <a:solidFill>
                  <a:srgbClr val="FF0000"/>
                </a:solidFill>
                <a:ea typeface="楷体" pitchFamily="49" charset="-122"/>
                <a:cs typeface="Times New Roman" pitchFamily="18" charset="0"/>
              </a:rPr>
              <a:t>7.1  </a:t>
            </a:r>
            <a:r>
              <a:rPr lang="zh-CN" altLang="zh-CN" sz="2000" smtClean="0">
                <a:solidFill>
                  <a:srgbClr val="0000FF"/>
                </a:solidFill>
                <a:ea typeface="楷体" pitchFamily="49" charset="-122"/>
                <a:cs typeface="Times New Roman" pitchFamily="18" charset="0"/>
              </a:rPr>
              <a:t>对于任意正整数</a:t>
            </a:r>
            <a:r>
              <a:rPr lang="en-US" altLang="zh-CN" sz="2000" i="1" smtClean="0">
                <a:solidFill>
                  <a:srgbClr val="0000FF"/>
                </a:solidFill>
                <a:ea typeface="楷体" pitchFamily="49" charset="-122"/>
                <a:cs typeface="Times New Roman" pitchFamily="18" charset="0"/>
              </a:rPr>
              <a:t>k</a:t>
            </a:r>
            <a:r>
              <a:rPr lang="en-US" altLang="zh-CN" sz="2000" smtClean="0">
                <a:solidFill>
                  <a:srgbClr val="0000FF"/>
                </a:solidFill>
                <a:ea typeface="楷体" pitchFamily="49" charset="-122"/>
                <a:cs typeface="Times New Roman" pitchFamily="18" charset="0"/>
              </a:rPr>
              <a:t>&lt;</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，存在一棵最小生成树</a:t>
            </a:r>
            <a:r>
              <a:rPr lang="en-US" altLang="zh-CN" sz="2000" smtClean="0">
                <a:solidFill>
                  <a:srgbClr val="0000FF"/>
                </a:solidFill>
                <a:ea typeface="楷体" pitchFamily="49" charset="-122"/>
                <a:cs typeface="Times New Roman" pitchFamily="18" charset="0"/>
              </a:rPr>
              <a:t>T</a:t>
            </a:r>
            <a:r>
              <a:rPr lang="zh-CN" altLang="zh-CN" sz="2000" smtClean="0">
                <a:solidFill>
                  <a:srgbClr val="0000FF"/>
                </a:solidFill>
                <a:ea typeface="楷体" pitchFamily="49" charset="-122"/>
                <a:cs typeface="Times New Roman" pitchFamily="18" charset="0"/>
              </a:rPr>
              <a:t>包含</a:t>
            </a:r>
            <a:r>
              <a:rPr lang="en-US" altLang="zh-CN" sz="2000" smtClean="0">
                <a:solidFill>
                  <a:srgbClr val="0000FF"/>
                </a:solidFill>
                <a:ea typeface="楷体" pitchFamily="49" charset="-122"/>
                <a:cs typeface="Times New Roman" pitchFamily="18" charset="0"/>
              </a:rPr>
              <a:t>Prim</a:t>
            </a:r>
            <a:r>
              <a:rPr lang="zh-CN" altLang="zh-CN" sz="2000" smtClean="0">
                <a:solidFill>
                  <a:srgbClr val="0000FF"/>
                </a:solidFill>
                <a:ea typeface="楷体" pitchFamily="49" charset="-122"/>
                <a:cs typeface="Times New Roman" pitchFamily="18" charset="0"/>
              </a:rPr>
              <a:t>算法前</a:t>
            </a:r>
            <a:r>
              <a:rPr lang="en-US" altLang="zh-CN" sz="2000" i="1" smtClean="0">
                <a:solidFill>
                  <a:srgbClr val="0000FF"/>
                </a:solidFill>
                <a:ea typeface="楷体" pitchFamily="49" charset="-122"/>
                <a:cs typeface="Times New Roman" pitchFamily="18" charset="0"/>
              </a:rPr>
              <a:t>k</a:t>
            </a:r>
            <a:r>
              <a:rPr lang="zh-CN" altLang="zh-CN" sz="2000" smtClean="0">
                <a:solidFill>
                  <a:srgbClr val="0000FF"/>
                </a:solidFill>
                <a:ea typeface="楷体" pitchFamily="49" charset="-122"/>
                <a:cs typeface="Times New Roman" pitchFamily="18" charset="0"/>
              </a:rPr>
              <a:t>步选择的边。</a:t>
            </a:r>
            <a:endParaRPr lang="zh-CN" altLang="zh-CN" sz="2000">
              <a:solidFill>
                <a:srgbClr val="0000FF"/>
              </a:solidFill>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44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组合 21"/>
          <p:cNvGrpSpPr/>
          <p:nvPr/>
        </p:nvGrpSpPr>
        <p:grpSpPr>
          <a:xfrm>
            <a:off x="1571604" y="3000372"/>
            <a:ext cx="3786214" cy="1705072"/>
            <a:chOff x="1643042" y="1785926"/>
            <a:chExt cx="3786214" cy="1705072"/>
          </a:xfrm>
        </p:grpSpPr>
        <p:sp>
          <p:nvSpPr>
            <p:cNvPr id="12304" name="Text Box 16"/>
            <p:cNvSpPr txBox="1">
              <a:spLocks noChangeArrowheads="1"/>
            </p:cNvSpPr>
            <p:nvPr/>
          </p:nvSpPr>
          <p:spPr bwMode="auto">
            <a:xfrm>
              <a:off x="2928926" y="1899204"/>
              <a:ext cx="991522" cy="36815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00"/>
                  </a:solidFill>
                  <a:effectLst/>
                  <a:ea typeface="仿宋" pitchFamily="49" charset="-122"/>
                  <a:cs typeface="Times New Roman" pitchFamily="18" charset="0"/>
                </a:rPr>
                <a:t>e</a:t>
              </a:r>
              <a:r>
                <a:rPr kumimoji="0" lang="en-US" altLang="zh-CN" sz="1800" b="0" i="1" u="none" strike="noStrike" cap="none" normalizeH="0" baseline="-30000" smtClean="0">
                  <a:ln>
                    <a:noFill/>
                  </a:ln>
                  <a:solidFill>
                    <a:srgbClr val="FF0000"/>
                  </a:solidFill>
                  <a:effectLst/>
                  <a:ea typeface="仿宋" pitchFamily="49" charset="-122"/>
                  <a:cs typeface="Times New Roman" pitchFamily="18" charset="0"/>
                </a:rPr>
                <a:t>k</a:t>
              </a:r>
              <a:r>
                <a:rPr kumimoji="0" lang="en-US" altLang="zh-CN" sz="1800" b="0" i="1" u="none" strike="noStrike" cap="none" normalizeH="0" baseline="0" smtClean="0">
                  <a:ln>
                    <a:noFill/>
                  </a:ln>
                  <a:solidFill>
                    <a:srgbClr val="FF0000"/>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FF0000"/>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FF0000"/>
                  </a:solidFill>
                  <a:effectLst/>
                  <a:ea typeface="仿宋" pitchFamily="49" charset="-122"/>
                  <a:cs typeface="Times New Roman" pitchFamily="18" charset="0"/>
                </a:rPr>
                <a:t>i</a:t>
              </a:r>
              <a:r>
                <a:rPr kumimoji="0" lang="en-US" altLang="zh-CN" sz="1800" b="0" i="1" baseline="-30000" smtClean="0">
                  <a:solidFill>
                    <a:srgbClr val="FF0000"/>
                  </a:solidFill>
                  <a:ea typeface="仿宋" pitchFamily="49" charset="-122"/>
                  <a:cs typeface="Times New Roman" pitchFamily="18" charset="0"/>
                </a:rPr>
                <a:t>l</a:t>
              </a:r>
              <a:r>
                <a:rPr kumimoji="0" lang="zh-CN" altLang="en-US" sz="1800" b="0" i="1" u="none" strike="noStrike" cap="none" normalizeH="0" baseline="0" smtClean="0">
                  <a:ln>
                    <a:noFill/>
                  </a:ln>
                  <a:solidFill>
                    <a:srgbClr val="FF0000"/>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FF0000"/>
                  </a:solidFill>
                  <a:effectLst/>
                  <a:ea typeface="仿宋" pitchFamily="49" charset="-122"/>
                  <a:cs typeface="Times New Roman" pitchFamily="18" charset="0"/>
                </a:rPr>
                <a:t>i</a:t>
              </a:r>
              <a:r>
                <a:rPr kumimoji="0" lang="en-US" altLang="zh-CN" sz="1800" b="0" i="1" baseline="-30000" smtClean="0">
                  <a:solidFill>
                    <a:srgbClr val="FF0000"/>
                  </a:solidFill>
                  <a:ea typeface="仿宋" pitchFamily="49" charset="-122"/>
                  <a:cs typeface="Times New Roman" pitchFamily="18" charset="0"/>
                </a:rPr>
                <a:t>k</a:t>
              </a:r>
              <a:r>
                <a:rPr kumimoji="0" lang="en-US" altLang="zh-CN" sz="1800" b="0" u="none" strike="noStrike" cap="none" normalizeH="0" baseline="0" smtClean="0">
                  <a:ln>
                    <a:noFill/>
                  </a:ln>
                  <a:solidFill>
                    <a:srgbClr val="FF0000"/>
                  </a:solidFill>
                  <a:effectLst/>
                  <a:ea typeface="仿宋" pitchFamily="49" charset="-122"/>
                  <a:cs typeface="Times New Roman" pitchFamily="18" charset="0"/>
                </a:rPr>
                <a:t>)</a:t>
              </a:r>
            </a:p>
          </p:txBody>
        </p:sp>
        <p:sp>
          <p:nvSpPr>
            <p:cNvPr id="12303" name="Text Box 15"/>
            <p:cNvSpPr txBox="1">
              <a:spLocks noChangeArrowheads="1"/>
            </p:cNvSpPr>
            <p:nvPr/>
          </p:nvSpPr>
          <p:spPr bwMode="auto">
            <a:xfrm>
              <a:off x="3251527" y="3035526"/>
              <a:ext cx="410677" cy="2607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e'</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302" name="Text Box 14"/>
            <p:cNvSpPr txBox="1">
              <a:spLocks noChangeArrowheads="1"/>
            </p:cNvSpPr>
            <p:nvPr/>
          </p:nvSpPr>
          <p:spPr bwMode="auto">
            <a:xfrm>
              <a:off x="1643042" y="1785926"/>
              <a:ext cx="325120" cy="31859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a:t>
              </a:r>
            </a:p>
          </p:txBody>
        </p:sp>
        <p:sp>
          <p:nvSpPr>
            <p:cNvPr id="12301" name="Text Box 13"/>
            <p:cNvSpPr txBox="1">
              <a:spLocks noChangeArrowheads="1"/>
            </p:cNvSpPr>
            <p:nvPr/>
          </p:nvSpPr>
          <p:spPr bwMode="auto">
            <a:xfrm>
              <a:off x="4813241" y="1785926"/>
              <a:ext cx="616015" cy="36815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V-U</a:t>
              </a:r>
            </a:p>
          </p:txBody>
        </p:sp>
        <p:sp>
          <p:nvSpPr>
            <p:cNvPr id="12300" name="Oval 12"/>
            <p:cNvSpPr>
              <a:spLocks noChangeArrowheads="1"/>
            </p:cNvSpPr>
            <p:nvPr/>
          </p:nvSpPr>
          <p:spPr bwMode="auto">
            <a:xfrm>
              <a:off x="1827847" y="1796546"/>
              <a:ext cx="1025552" cy="1656693"/>
            </a:xfrm>
            <a:prstGeom prst="ellipse">
              <a:avLst/>
            </a:prstGeom>
            <a:solidFill>
              <a:srgbClr val="FFFFFF"/>
            </a:solid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2299" name="Oval 11"/>
            <p:cNvSpPr>
              <a:spLocks noChangeArrowheads="1"/>
            </p:cNvSpPr>
            <p:nvPr/>
          </p:nvSpPr>
          <p:spPr bwMode="auto">
            <a:xfrm>
              <a:off x="2144980" y="2034902"/>
              <a:ext cx="410677" cy="42833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800" i="1"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l</a:t>
              </a: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298" name="Oval 10"/>
            <p:cNvSpPr>
              <a:spLocks noChangeArrowheads="1"/>
            </p:cNvSpPr>
            <p:nvPr/>
          </p:nvSpPr>
          <p:spPr bwMode="auto">
            <a:xfrm>
              <a:off x="4026109" y="1834305"/>
              <a:ext cx="1026692" cy="1656693"/>
            </a:xfrm>
            <a:prstGeom prst="ellipse">
              <a:avLst/>
            </a:prstGeom>
            <a:solidFill>
              <a:srgbClr val="FFFFFF"/>
            </a:solid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2297" name="Oval 9"/>
            <p:cNvSpPr>
              <a:spLocks noChangeArrowheads="1"/>
            </p:cNvSpPr>
            <p:nvPr/>
          </p:nvSpPr>
          <p:spPr bwMode="auto">
            <a:xfrm>
              <a:off x="4336399" y="2024282"/>
              <a:ext cx="410677" cy="42833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800" i="1" u="none" strike="noStrike" cap="none" normalizeH="0" baseline="-30000" smtClean="0">
                  <a:ln>
                    <a:noFill/>
                  </a:ln>
                  <a:solidFill>
                    <a:srgbClr val="0000FF"/>
                  </a:solidFill>
                  <a:effectLst/>
                  <a:latin typeface="Times New Roman" pitchFamily="18" charset="0"/>
                  <a:ea typeface="仿宋" pitchFamily="49" charset="-122"/>
                  <a:cs typeface="Times New Roman" pitchFamily="18" charset="0"/>
                </a:rPr>
                <a:t>k</a:t>
              </a: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296" name="Freeform 8"/>
            <p:cNvSpPr>
              <a:spLocks/>
            </p:cNvSpPr>
            <p:nvPr/>
          </p:nvSpPr>
          <p:spPr bwMode="auto">
            <a:xfrm>
              <a:off x="2559080" y="2215439"/>
              <a:ext cx="1770475" cy="25960"/>
            </a:xfrm>
            <a:custGeom>
              <a:avLst/>
              <a:gdLst/>
              <a:ahLst/>
              <a:cxnLst>
                <a:cxn ang="0">
                  <a:pos x="0" y="22"/>
                </a:cxn>
                <a:cxn ang="0">
                  <a:pos x="1552" y="0"/>
                </a:cxn>
              </a:cxnLst>
              <a:rect l="0" t="0" r="r" b="b"/>
              <a:pathLst>
                <a:path w="1552" h="22">
                  <a:moveTo>
                    <a:pt x="0" y="22"/>
                  </a:moveTo>
                  <a:lnTo>
                    <a:pt x="1552" y="0"/>
                  </a:lnTo>
                </a:path>
              </a:pathLst>
            </a:custGeom>
            <a:noFill/>
            <a:ln w="28575">
              <a:solidFill>
                <a:srgbClr val="FF33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2295" name="Oval 7"/>
            <p:cNvSpPr>
              <a:spLocks noChangeArrowheads="1"/>
            </p:cNvSpPr>
            <p:nvPr/>
          </p:nvSpPr>
          <p:spPr bwMode="auto">
            <a:xfrm>
              <a:off x="2132433" y="2804249"/>
              <a:ext cx="411818" cy="42833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x</a:t>
              </a: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294" name="Oval 6"/>
            <p:cNvSpPr>
              <a:spLocks noChangeArrowheads="1"/>
            </p:cNvSpPr>
            <p:nvPr/>
          </p:nvSpPr>
          <p:spPr bwMode="auto">
            <a:xfrm>
              <a:off x="4323850" y="2793630"/>
              <a:ext cx="410677" cy="42833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y</a:t>
              </a:r>
              <a:endParaRPr kumimoji="0" lang="en-US" altLang="zh-CN" sz="180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2293" name="Freeform 5"/>
            <p:cNvSpPr>
              <a:spLocks/>
            </p:cNvSpPr>
            <p:nvPr/>
          </p:nvSpPr>
          <p:spPr bwMode="auto">
            <a:xfrm>
              <a:off x="2538398" y="3043235"/>
              <a:ext cx="1770475" cy="0"/>
            </a:xfrm>
            <a:custGeom>
              <a:avLst/>
              <a:gdLst/>
              <a:ahLst/>
              <a:cxnLst>
                <a:cxn ang="0">
                  <a:pos x="0" y="22"/>
                </a:cxn>
                <a:cxn ang="0">
                  <a:pos x="1552" y="0"/>
                </a:cxn>
              </a:cxnLst>
              <a:rect l="0" t="0" r="r" b="b"/>
              <a:pathLst>
                <a:path w="1552" h="22">
                  <a:moveTo>
                    <a:pt x="0" y="22"/>
                  </a:moveTo>
                  <a:lnTo>
                    <a:pt x="1552" y="0"/>
                  </a:lnTo>
                </a:path>
              </a:pathLst>
            </a:custGeom>
            <a:noFill/>
            <a:ln w="19050">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2292" name="Freeform 4"/>
            <p:cNvSpPr>
              <a:spLocks/>
            </p:cNvSpPr>
            <p:nvPr/>
          </p:nvSpPr>
          <p:spPr bwMode="auto">
            <a:xfrm>
              <a:off x="2319518" y="2465595"/>
              <a:ext cx="65024" cy="332755"/>
            </a:xfrm>
            <a:custGeom>
              <a:avLst/>
              <a:gdLst/>
              <a:ahLst/>
              <a:cxnLst>
                <a:cxn ang="0">
                  <a:pos x="33" y="0"/>
                </a:cxn>
                <a:cxn ang="0">
                  <a:pos x="4" y="112"/>
                </a:cxn>
                <a:cxn ang="0">
                  <a:pos x="55" y="193"/>
                </a:cxn>
                <a:cxn ang="0">
                  <a:pos x="19" y="283"/>
                </a:cxn>
              </a:cxnLst>
              <a:rect l="0" t="0" r="r" b="b"/>
              <a:pathLst>
                <a:path w="57" h="283">
                  <a:moveTo>
                    <a:pt x="33" y="0"/>
                  </a:moveTo>
                  <a:cubicBezTo>
                    <a:pt x="28" y="19"/>
                    <a:pt x="0" y="80"/>
                    <a:pt x="4" y="112"/>
                  </a:cubicBezTo>
                  <a:cubicBezTo>
                    <a:pt x="8" y="144"/>
                    <a:pt x="53" y="165"/>
                    <a:pt x="55" y="193"/>
                  </a:cubicBezTo>
                  <a:cubicBezTo>
                    <a:pt x="57" y="221"/>
                    <a:pt x="26" y="264"/>
                    <a:pt x="19" y="283"/>
                  </a:cubicBez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2291" name="Freeform 3"/>
            <p:cNvSpPr>
              <a:spLocks/>
            </p:cNvSpPr>
            <p:nvPr/>
          </p:nvSpPr>
          <p:spPr bwMode="auto">
            <a:xfrm>
              <a:off x="4524626" y="2457335"/>
              <a:ext cx="65024" cy="333935"/>
            </a:xfrm>
            <a:custGeom>
              <a:avLst/>
              <a:gdLst/>
              <a:ahLst/>
              <a:cxnLst>
                <a:cxn ang="0">
                  <a:pos x="33" y="0"/>
                </a:cxn>
                <a:cxn ang="0">
                  <a:pos x="4" y="112"/>
                </a:cxn>
                <a:cxn ang="0">
                  <a:pos x="55" y="193"/>
                </a:cxn>
                <a:cxn ang="0">
                  <a:pos x="19" y="283"/>
                </a:cxn>
              </a:cxnLst>
              <a:rect l="0" t="0" r="r" b="b"/>
              <a:pathLst>
                <a:path w="57" h="283">
                  <a:moveTo>
                    <a:pt x="33" y="0"/>
                  </a:moveTo>
                  <a:cubicBezTo>
                    <a:pt x="28" y="19"/>
                    <a:pt x="0" y="80"/>
                    <a:pt x="4" y="112"/>
                  </a:cubicBezTo>
                  <a:cubicBezTo>
                    <a:pt x="8" y="144"/>
                    <a:pt x="53" y="165"/>
                    <a:pt x="55" y="193"/>
                  </a:cubicBezTo>
                  <a:cubicBezTo>
                    <a:pt x="57" y="221"/>
                    <a:pt x="26" y="264"/>
                    <a:pt x="19" y="283"/>
                  </a:cubicBez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2290" name="Freeform 2"/>
            <p:cNvSpPr>
              <a:spLocks/>
            </p:cNvSpPr>
            <p:nvPr/>
          </p:nvSpPr>
          <p:spPr bwMode="auto">
            <a:xfrm>
              <a:off x="2430173" y="2469135"/>
              <a:ext cx="1984939" cy="446033"/>
            </a:xfrm>
            <a:custGeom>
              <a:avLst/>
              <a:gdLst/>
              <a:ahLst/>
              <a:cxnLst>
                <a:cxn ang="0">
                  <a:pos x="0" y="15"/>
                </a:cxn>
                <a:cxn ang="0">
                  <a:pos x="0" y="135"/>
                </a:cxn>
                <a:cxn ang="0">
                  <a:pos x="21" y="231"/>
                </a:cxn>
                <a:cxn ang="0">
                  <a:pos x="117" y="342"/>
                </a:cxn>
                <a:cxn ang="0">
                  <a:pos x="222" y="378"/>
                </a:cxn>
                <a:cxn ang="0">
                  <a:pos x="1584" y="342"/>
                </a:cxn>
                <a:cxn ang="0">
                  <a:pos x="1701" y="279"/>
                </a:cxn>
                <a:cxn ang="0">
                  <a:pos x="1737" y="192"/>
                </a:cxn>
                <a:cxn ang="0">
                  <a:pos x="1740" y="120"/>
                </a:cxn>
                <a:cxn ang="0">
                  <a:pos x="1725" y="0"/>
                </a:cxn>
              </a:cxnLst>
              <a:rect l="0" t="0" r="r" b="b"/>
              <a:pathLst>
                <a:path w="1740" h="378">
                  <a:moveTo>
                    <a:pt x="0" y="15"/>
                  </a:moveTo>
                  <a:lnTo>
                    <a:pt x="0" y="135"/>
                  </a:lnTo>
                  <a:lnTo>
                    <a:pt x="21" y="231"/>
                  </a:lnTo>
                  <a:lnTo>
                    <a:pt x="117" y="342"/>
                  </a:lnTo>
                  <a:lnTo>
                    <a:pt x="222" y="378"/>
                  </a:lnTo>
                  <a:lnTo>
                    <a:pt x="1584" y="342"/>
                  </a:lnTo>
                  <a:lnTo>
                    <a:pt x="1701" y="279"/>
                  </a:lnTo>
                  <a:lnTo>
                    <a:pt x="1737" y="192"/>
                  </a:lnTo>
                  <a:lnTo>
                    <a:pt x="1740" y="120"/>
                  </a:lnTo>
                  <a:lnTo>
                    <a:pt x="1725" y="0"/>
                  </a:lnTo>
                </a:path>
              </a:pathLst>
            </a:custGeom>
            <a:noFill/>
            <a:ln w="19050">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sp>
        <p:nvSpPr>
          <p:cNvPr id="23" name="TextBox 22"/>
          <p:cNvSpPr txBox="1"/>
          <p:nvPr/>
        </p:nvSpPr>
        <p:spPr>
          <a:xfrm>
            <a:off x="214282" y="428604"/>
            <a:ext cx="8572560" cy="23237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假设算法进行了</a:t>
            </a:r>
            <a:r>
              <a:rPr lang="en-US" altLang="zh-CN" sz="2000" i="1"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步，生成树的边为</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，这些边的</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个顶点构成集合</a:t>
            </a:r>
            <a:r>
              <a:rPr lang="en-US" altLang="zh-CN" sz="2000"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，并且存在</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的一棵最小生成树</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包含这些边。算法第</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步选择了顶点</a:t>
            </a:r>
            <a:r>
              <a:rPr lang="en-US" altLang="zh-CN" sz="2000" i="1" smtClean="0">
                <a:solidFill>
                  <a:srgbClr val="FF0000"/>
                </a:solidFill>
                <a:latin typeface="Times New Roman" pitchFamily="18" charset="0"/>
                <a:ea typeface="仿宋" pitchFamily="49" charset="-122"/>
                <a:cs typeface="Times New Roman" pitchFamily="18" charset="0"/>
              </a:rPr>
              <a:t>i</a:t>
            </a:r>
            <a:r>
              <a:rPr lang="en-US" altLang="zh-CN" sz="2000" i="1" baseline="-25000" smtClean="0">
                <a:solidFill>
                  <a:srgbClr val="FF0000"/>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，则</a:t>
            </a:r>
            <a:r>
              <a:rPr lang="en-US" altLang="zh-CN" sz="2000" i="1" smtClean="0">
                <a:solidFill>
                  <a:srgbClr val="FF0000"/>
                </a:solidFill>
                <a:latin typeface="Times New Roman" pitchFamily="18" charset="0"/>
                <a:ea typeface="仿宋" pitchFamily="49" charset="-122"/>
                <a:cs typeface="Times New Roman" pitchFamily="18" charset="0"/>
              </a:rPr>
              <a:t>i</a:t>
            </a:r>
            <a:r>
              <a:rPr lang="en-US" altLang="zh-CN" sz="2000" i="1" baseline="-25000" smtClean="0">
                <a:solidFill>
                  <a:srgbClr val="FF0000"/>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到</a:t>
            </a:r>
            <a:r>
              <a:rPr lang="en-US" altLang="zh-CN" sz="2000"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中顶点的边的权值最小，设这条边为</a:t>
            </a:r>
            <a:r>
              <a:rPr lang="en-US" altLang="zh-CN" sz="2000" i="1" smtClean="0">
                <a:solidFill>
                  <a:srgbClr val="FF0000"/>
                </a:solidFill>
                <a:latin typeface="Times New Roman" pitchFamily="18" charset="0"/>
                <a:ea typeface="仿宋" pitchFamily="49" charset="-122"/>
                <a:cs typeface="Times New Roman" pitchFamily="18" charset="0"/>
              </a:rPr>
              <a:t>e</a:t>
            </a:r>
            <a:r>
              <a:rPr lang="en-US" altLang="zh-CN" sz="2000" i="1" baseline="-25000" smtClean="0">
                <a:solidFill>
                  <a:srgbClr val="FF0000"/>
                </a:solidFill>
                <a:latin typeface="Times New Roman" pitchFamily="18" charset="0"/>
                <a:ea typeface="仿宋" pitchFamily="49" charset="-122"/>
                <a:cs typeface="Times New Roman" pitchFamily="18" charset="0"/>
              </a:rPr>
              <a:t>k</a:t>
            </a:r>
            <a:r>
              <a:rPr lang="en-US" altLang="zh-CN" sz="2000" smtClean="0">
                <a:solidFill>
                  <a:srgbClr val="FF0000"/>
                </a:solidFill>
                <a:latin typeface="Times New Roman" pitchFamily="18" charset="0"/>
                <a:ea typeface="仿宋" pitchFamily="49" charset="-122"/>
                <a:cs typeface="Times New Roman" pitchFamily="18" charset="0"/>
              </a:rPr>
              <a:t>=(</a:t>
            </a:r>
            <a:r>
              <a:rPr lang="en-US" altLang="zh-CN" sz="2000" i="1" smtClean="0">
                <a:solidFill>
                  <a:srgbClr val="FF0000"/>
                </a:solidFill>
                <a:latin typeface="Times New Roman" pitchFamily="18" charset="0"/>
                <a:ea typeface="仿宋" pitchFamily="49" charset="-122"/>
                <a:cs typeface="Times New Roman" pitchFamily="18" charset="0"/>
              </a:rPr>
              <a:t>i</a:t>
            </a:r>
            <a:r>
              <a:rPr lang="en-US" altLang="zh-CN" sz="2000" i="1" baseline="-25000" smtClean="0">
                <a:solidFill>
                  <a:srgbClr val="FF0000"/>
                </a:solidFill>
                <a:latin typeface="Times New Roman" pitchFamily="18" charset="0"/>
                <a:ea typeface="仿宋" pitchFamily="49" charset="-122"/>
                <a:cs typeface="Times New Roman" pitchFamily="18" charset="0"/>
              </a:rPr>
              <a:t>l</a:t>
            </a:r>
            <a:r>
              <a:rPr lang="zh-CN" altLang="zh-CN" sz="2000" smtClean="0">
                <a:solidFill>
                  <a:srgbClr val="FF0000"/>
                </a:solidFill>
                <a:latin typeface="Times New Roman" pitchFamily="18" charset="0"/>
                <a:ea typeface="仿宋" pitchFamily="49" charset="-122"/>
                <a:cs typeface="Times New Roman" pitchFamily="18" charset="0"/>
              </a:rPr>
              <a:t>，</a:t>
            </a:r>
            <a:r>
              <a:rPr lang="en-US" altLang="zh-CN" sz="2000" i="1" smtClean="0">
                <a:solidFill>
                  <a:srgbClr val="FF0000"/>
                </a:solidFill>
                <a:latin typeface="Times New Roman" pitchFamily="18" charset="0"/>
                <a:ea typeface="仿宋" pitchFamily="49" charset="-122"/>
                <a:cs typeface="Times New Roman" pitchFamily="18" charset="0"/>
              </a:rPr>
              <a:t>i</a:t>
            </a:r>
            <a:r>
              <a:rPr lang="en-US" altLang="zh-CN" sz="2000" i="1" baseline="-25000" smtClean="0">
                <a:solidFill>
                  <a:srgbClr val="FF0000"/>
                </a:solidFill>
                <a:latin typeface="Times New Roman" pitchFamily="18" charset="0"/>
                <a:ea typeface="仿宋" pitchFamily="49" charset="-122"/>
                <a:cs typeface="Times New Roman" pitchFamily="18" charset="0"/>
              </a:rPr>
              <a:t>k</a:t>
            </a:r>
            <a:r>
              <a:rPr lang="en-US" altLang="zh-CN" sz="2000" smtClean="0">
                <a:solidFill>
                  <a:srgbClr val="FF0000"/>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假设最小生成树</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不含有边</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，将</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添加到</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中形成一个回路，如</a:t>
            </a:r>
            <a:r>
              <a:rPr lang="zh-CN" altLang="en-US" sz="2000" smtClean="0">
                <a:solidFill>
                  <a:srgbClr val="0000FF"/>
                </a:solidFill>
                <a:latin typeface="Times New Roman" pitchFamily="18" charset="0"/>
                <a:ea typeface="仿宋" pitchFamily="49" charset="-122"/>
                <a:cs typeface="Times New Roman" pitchFamily="18" charset="0"/>
              </a:rPr>
              <a:t>下</a:t>
            </a:r>
            <a:r>
              <a:rPr lang="zh-CN" altLang="zh-CN" sz="2000" smtClean="0">
                <a:solidFill>
                  <a:srgbClr val="0000FF"/>
                </a:solidFill>
                <a:latin typeface="Times New Roman" pitchFamily="18" charset="0"/>
                <a:ea typeface="仿宋" pitchFamily="49" charset="-122"/>
                <a:cs typeface="Times New Roman" pitchFamily="18" charset="0"/>
              </a:rPr>
              <a:t>图所示，这个回路一定有连接</a:t>
            </a:r>
            <a:r>
              <a:rPr lang="en-US" altLang="zh-CN" sz="2000"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与</a:t>
            </a:r>
            <a:r>
              <a:rPr lang="en-US" altLang="zh-CN" sz="2000" smtClean="0">
                <a:solidFill>
                  <a:srgbClr val="0000FF"/>
                </a:solidFill>
                <a:latin typeface="Times New Roman" pitchFamily="18" charset="0"/>
                <a:ea typeface="仿宋" pitchFamily="49" charset="-122"/>
                <a:cs typeface="Times New Roman" pitchFamily="18" charset="0"/>
              </a:rPr>
              <a:t>V-U</a:t>
            </a:r>
            <a:r>
              <a:rPr lang="zh-CN" altLang="zh-CN" sz="2000" smtClean="0">
                <a:solidFill>
                  <a:srgbClr val="0000FF"/>
                </a:solidFill>
                <a:latin typeface="Times New Roman" pitchFamily="18" charset="0"/>
                <a:ea typeface="仿宋" pitchFamily="49" charset="-122"/>
                <a:cs typeface="Times New Roman" pitchFamily="18" charset="0"/>
              </a:rPr>
              <a:t>中顶点的边</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，用</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替换</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得到树</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，即</a:t>
            </a:r>
            <a:r>
              <a:rPr lang="en-US" altLang="zh-CN" sz="2000" smtClean="0">
                <a:solidFill>
                  <a:srgbClr val="0000FF"/>
                </a:solidFill>
                <a:latin typeface="Times New Roman" pitchFamily="18" charset="0"/>
                <a:ea typeface="仿宋" pitchFamily="49" charset="-122"/>
                <a:cs typeface="Times New Roman" pitchFamily="18" charset="0"/>
              </a:rPr>
              <a:t>T'=(T-{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24" name="TextBox 23"/>
          <p:cNvSpPr txBox="1"/>
          <p:nvPr/>
        </p:nvSpPr>
        <p:spPr>
          <a:xfrm>
            <a:off x="223441" y="5072074"/>
            <a:ext cx="8206211"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则</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也是一棵生成树，包含边</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，并且</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所有边权值和更小（除非</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与</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i="1" baseline="-25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的权相同），与</a:t>
            </a:r>
            <a:r>
              <a:rPr lang="en-US" altLang="zh-CN" sz="2000"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为一棵最小生成树矛盾，命题</a:t>
            </a:r>
            <a:r>
              <a:rPr lang="en-US" altLang="zh-CN" sz="2000" smtClean="0">
                <a:solidFill>
                  <a:srgbClr val="0000FF"/>
                </a:solidFill>
                <a:latin typeface="Times New Roman" pitchFamily="18" charset="0"/>
                <a:ea typeface="仿宋" pitchFamily="49" charset="-122"/>
                <a:cs typeface="Times New Roman" pitchFamily="18" charset="0"/>
              </a:rPr>
              <a:t>7.1</a:t>
            </a:r>
            <a:r>
              <a:rPr lang="zh-CN" altLang="zh-CN" sz="2000" smtClean="0">
                <a:solidFill>
                  <a:srgbClr val="0000FF"/>
                </a:solidFill>
                <a:latin typeface="Times New Roman" pitchFamily="18" charset="0"/>
                <a:ea typeface="仿宋" pitchFamily="49" charset="-122"/>
                <a:cs typeface="Times New Roman" pitchFamily="18" charset="0"/>
              </a:rPr>
              <a:t>即证。</a:t>
            </a: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pPr/>
              <a:t>45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785926"/>
            <a:ext cx="7643866" cy="810478"/>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ea typeface="仿宋" pitchFamily="49" charset="-122"/>
                <a:cs typeface="Times New Roman" pitchFamily="18" charset="0"/>
              </a:rPr>
              <a:t>当命题</a:t>
            </a:r>
            <a:r>
              <a:rPr lang="en-US" altLang="zh-CN" sz="2000" smtClean="0">
                <a:solidFill>
                  <a:srgbClr val="0000FF"/>
                </a:solidFill>
                <a:ea typeface="仿宋" pitchFamily="49" charset="-122"/>
                <a:cs typeface="Times New Roman" pitchFamily="18" charset="0"/>
              </a:rPr>
              <a:t>7.1</a:t>
            </a:r>
            <a:r>
              <a:rPr lang="zh-CN" altLang="zh-CN" sz="2000" smtClean="0">
                <a:solidFill>
                  <a:srgbClr val="0000FF"/>
                </a:solidFill>
                <a:ea typeface="仿宋" pitchFamily="49" charset="-122"/>
                <a:cs typeface="Times New Roman" pitchFamily="18" charset="0"/>
              </a:rPr>
              <a:t>成立时，</a:t>
            </a:r>
            <a:r>
              <a:rPr lang="en-US" altLang="zh-CN" sz="2000" i="1" smtClean="0">
                <a:solidFill>
                  <a:srgbClr val="0000FF"/>
                </a:solidFill>
                <a:ea typeface="仿宋" pitchFamily="49" charset="-122"/>
                <a:cs typeface="Times New Roman" pitchFamily="18" charset="0"/>
              </a:rPr>
              <a:t>k</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即选择了</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条边，此时</a:t>
            </a:r>
            <a:r>
              <a:rPr lang="en-US" altLang="zh-CN" sz="2000" smtClean="0">
                <a:solidFill>
                  <a:srgbClr val="0000FF"/>
                </a:solidFill>
                <a:ea typeface="仿宋" pitchFamily="49" charset="-122"/>
                <a:cs typeface="Times New Roman" pitchFamily="18" charset="0"/>
              </a:rPr>
              <a:t>U</a:t>
            </a:r>
            <a:r>
              <a:rPr lang="zh-CN" altLang="zh-CN" sz="2000" smtClean="0">
                <a:solidFill>
                  <a:srgbClr val="0000FF"/>
                </a:solidFill>
                <a:ea typeface="仿宋" pitchFamily="49" charset="-122"/>
                <a:cs typeface="Times New Roman" pitchFamily="18" charset="0"/>
              </a:rPr>
              <a:t>包含</a:t>
            </a:r>
            <a:r>
              <a:rPr lang="en-US" altLang="zh-CN" sz="2000" smtClean="0">
                <a:solidFill>
                  <a:srgbClr val="0000FF"/>
                </a:solidFill>
                <a:ea typeface="仿宋" pitchFamily="49" charset="-122"/>
                <a:cs typeface="Times New Roman" pitchFamily="18" charset="0"/>
              </a:rPr>
              <a:t>G</a:t>
            </a:r>
            <a:r>
              <a:rPr lang="zh-CN" altLang="zh-CN" sz="2000" smtClean="0">
                <a:solidFill>
                  <a:srgbClr val="0000FF"/>
                </a:solidFill>
                <a:ea typeface="仿宋" pitchFamily="49" charset="-122"/>
                <a:cs typeface="Times New Roman" pitchFamily="18" charset="0"/>
              </a:rPr>
              <a:t>中所有顶点，由</a:t>
            </a:r>
            <a:r>
              <a:rPr lang="en-US" altLang="zh-CN" sz="2000" smtClean="0">
                <a:solidFill>
                  <a:srgbClr val="0000FF"/>
                </a:solidFill>
                <a:ea typeface="仿宋" pitchFamily="49" charset="-122"/>
                <a:cs typeface="Times New Roman" pitchFamily="18" charset="0"/>
              </a:rPr>
              <a:t>Prim</a:t>
            </a:r>
            <a:r>
              <a:rPr lang="zh-CN" altLang="zh-CN" sz="2000" smtClean="0">
                <a:solidFill>
                  <a:srgbClr val="0000FF"/>
                </a:solidFill>
                <a:ea typeface="仿宋" pitchFamily="49" charset="-122"/>
                <a:cs typeface="Times New Roman" pitchFamily="18" charset="0"/>
              </a:rPr>
              <a:t>算法构造的</a:t>
            </a:r>
            <a:r>
              <a:rPr lang="en-US" altLang="zh-CN" sz="2000" smtClean="0">
                <a:solidFill>
                  <a:srgbClr val="0000FF"/>
                </a:solidFill>
                <a:ea typeface="仿宋" pitchFamily="49" charset="-122"/>
                <a:cs typeface="Times New Roman" pitchFamily="18" charset="0"/>
              </a:rPr>
              <a:t>T=</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U</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TE</a:t>
            </a:r>
            <a:r>
              <a:rPr lang="zh-CN" altLang="zh-CN" sz="2000" smtClean="0">
                <a:solidFill>
                  <a:srgbClr val="0000FF"/>
                </a:solidFill>
                <a:ea typeface="仿宋" pitchFamily="49" charset="-122"/>
                <a:cs typeface="Times New Roman" pitchFamily="18" charset="0"/>
              </a:rPr>
              <a:t>）就是</a:t>
            </a:r>
            <a:r>
              <a:rPr lang="en-US" altLang="zh-CN" sz="2000" smtClean="0">
                <a:solidFill>
                  <a:srgbClr val="0000FF"/>
                </a:solidFill>
                <a:ea typeface="仿宋" pitchFamily="49" charset="-122"/>
                <a:cs typeface="Times New Roman" pitchFamily="18" charset="0"/>
              </a:rPr>
              <a:t>G</a:t>
            </a:r>
            <a:r>
              <a:rPr lang="zh-CN" altLang="zh-CN" sz="2000" smtClean="0">
                <a:solidFill>
                  <a:srgbClr val="0000FF"/>
                </a:solidFill>
                <a:ea typeface="仿宋" pitchFamily="49" charset="-122"/>
                <a:cs typeface="Times New Roman" pitchFamily="18" charset="0"/>
              </a:rPr>
              <a:t>的最小生成树。</a:t>
            </a:r>
          </a:p>
        </p:txBody>
      </p:sp>
      <p:sp>
        <p:nvSpPr>
          <p:cNvPr id="4" name="TextBox 3"/>
          <p:cNvSpPr txBox="1"/>
          <p:nvPr/>
        </p:nvSpPr>
        <p:spPr>
          <a:xfrm>
            <a:off x="571472" y="571480"/>
            <a:ext cx="7786742" cy="9091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smtClean="0">
                <a:solidFill>
                  <a:srgbClr val="FF0000"/>
                </a:solidFill>
                <a:ea typeface="楷体" pitchFamily="49" charset="-122"/>
                <a:cs typeface="Times New Roman" pitchFamily="18" charset="0"/>
              </a:rPr>
              <a:t>命题</a:t>
            </a:r>
            <a:r>
              <a:rPr lang="en-US" altLang="zh-CN" sz="2000" smtClean="0">
                <a:solidFill>
                  <a:srgbClr val="FF0000"/>
                </a:solidFill>
                <a:ea typeface="楷体" pitchFamily="49" charset="-122"/>
                <a:cs typeface="Times New Roman" pitchFamily="18" charset="0"/>
              </a:rPr>
              <a:t>7.1  </a:t>
            </a:r>
            <a:r>
              <a:rPr lang="zh-CN" altLang="zh-CN" sz="2000" smtClean="0">
                <a:solidFill>
                  <a:srgbClr val="0000FF"/>
                </a:solidFill>
                <a:ea typeface="楷体" pitchFamily="49" charset="-122"/>
                <a:cs typeface="Times New Roman" pitchFamily="18" charset="0"/>
              </a:rPr>
              <a:t>对于任意正整数</a:t>
            </a:r>
            <a:r>
              <a:rPr lang="en-US" altLang="zh-CN" sz="2000" i="1" smtClean="0">
                <a:solidFill>
                  <a:srgbClr val="0000FF"/>
                </a:solidFill>
                <a:ea typeface="楷体" pitchFamily="49" charset="-122"/>
                <a:cs typeface="Times New Roman" pitchFamily="18" charset="0"/>
              </a:rPr>
              <a:t>k</a:t>
            </a:r>
            <a:r>
              <a:rPr lang="en-US" altLang="zh-CN" sz="2000" smtClean="0">
                <a:solidFill>
                  <a:srgbClr val="0000FF"/>
                </a:solidFill>
                <a:ea typeface="楷体" pitchFamily="49" charset="-122"/>
                <a:cs typeface="Times New Roman" pitchFamily="18" charset="0"/>
              </a:rPr>
              <a:t>&lt;</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，存在一棵最小生成树</a:t>
            </a:r>
            <a:r>
              <a:rPr lang="en-US" altLang="zh-CN" sz="2000" smtClean="0">
                <a:solidFill>
                  <a:srgbClr val="0000FF"/>
                </a:solidFill>
                <a:ea typeface="楷体" pitchFamily="49" charset="-122"/>
                <a:cs typeface="Times New Roman" pitchFamily="18" charset="0"/>
              </a:rPr>
              <a:t>T</a:t>
            </a:r>
            <a:r>
              <a:rPr lang="zh-CN" altLang="zh-CN" sz="2000" smtClean="0">
                <a:solidFill>
                  <a:srgbClr val="0000FF"/>
                </a:solidFill>
                <a:ea typeface="楷体" pitchFamily="49" charset="-122"/>
                <a:cs typeface="Times New Roman" pitchFamily="18" charset="0"/>
              </a:rPr>
              <a:t>包含</a:t>
            </a:r>
            <a:r>
              <a:rPr lang="en-US" altLang="zh-CN" sz="2000" smtClean="0">
                <a:solidFill>
                  <a:srgbClr val="0000FF"/>
                </a:solidFill>
                <a:ea typeface="楷体" pitchFamily="49" charset="-122"/>
                <a:cs typeface="Times New Roman" pitchFamily="18" charset="0"/>
              </a:rPr>
              <a:t>Prim</a:t>
            </a:r>
            <a:r>
              <a:rPr lang="zh-CN" altLang="zh-CN" sz="2000" smtClean="0">
                <a:solidFill>
                  <a:srgbClr val="0000FF"/>
                </a:solidFill>
                <a:ea typeface="楷体" pitchFamily="49" charset="-122"/>
                <a:cs typeface="Times New Roman" pitchFamily="18" charset="0"/>
              </a:rPr>
              <a:t>算法前</a:t>
            </a:r>
            <a:r>
              <a:rPr lang="en-US" altLang="zh-CN" sz="2000" i="1" smtClean="0">
                <a:solidFill>
                  <a:srgbClr val="0000FF"/>
                </a:solidFill>
                <a:ea typeface="楷体" pitchFamily="49" charset="-122"/>
                <a:cs typeface="Times New Roman" pitchFamily="18" charset="0"/>
              </a:rPr>
              <a:t>k</a:t>
            </a:r>
            <a:r>
              <a:rPr lang="zh-CN" altLang="zh-CN" sz="2000" smtClean="0">
                <a:solidFill>
                  <a:srgbClr val="0000FF"/>
                </a:solidFill>
                <a:ea typeface="楷体" pitchFamily="49" charset="-122"/>
                <a:cs typeface="Times New Roman" pitchFamily="18" charset="0"/>
              </a:rPr>
              <a:t>步选择的边。</a:t>
            </a:r>
            <a:endParaRPr lang="zh-CN" altLang="zh-CN" sz="2000">
              <a:solidFill>
                <a:srgbClr val="0000FF"/>
              </a:solidFill>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46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85794"/>
            <a:ext cx="500066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7.3.2  Kruskal</a:t>
            </a:r>
            <a:r>
              <a:rPr lang="zh-CN" altLang="zh-CN" smtClean="0">
                <a:latin typeface="+mj-lt"/>
                <a:ea typeface="微软雅黑" pitchFamily="34" charset="-122"/>
              </a:rPr>
              <a:t>算法构造最小生成树</a:t>
            </a:r>
            <a:endParaRPr lang="zh-CN" altLang="zh-CN">
              <a:latin typeface="+mj-lt"/>
              <a:ea typeface="微软雅黑" pitchFamily="34" charset="-122"/>
            </a:endParaRPr>
          </a:p>
        </p:txBody>
      </p:sp>
      <p:sp>
        <p:nvSpPr>
          <p:cNvPr id="4" name="TextBox 3"/>
          <p:cNvSpPr txBox="1"/>
          <p:nvPr/>
        </p:nvSpPr>
        <p:spPr>
          <a:xfrm>
            <a:off x="571472" y="1714488"/>
            <a:ext cx="7786742" cy="160556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en-US" altLang="zh-CN" sz="2000" smtClean="0">
                <a:solidFill>
                  <a:srgbClr val="0000FF"/>
                </a:solidFill>
                <a:latin typeface="Times New Roman" pitchFamily="18" charset="0"/>
                <a:ea typeface="楷体" pitchFamily="49" charset="-122"/>
                <a:cs typeface="Times New Roman" pitchFamily="18" charset="0"/>
              </a:rPr>
              <a:t>Kruskal</a:t>
            </a:r>
            <a:r>
              <a:rPr lang="zh-CN" altLang="zh-CN" sz="2000" smtClean="0">
                <a:solidFill>
                  <a:srgbClr val="0000FF"/>
                </a:solidFill>
                <a:latin typeface="Times New Roman" pitchFamily="18" charset="0"/>
                <a:ea typeface="楷体" pitchFamily="49" charset="-122"/>
                <a:cs typeface="Times New Roman" pitchFamily="18" charset="0"/>
              </a:rPr>
              <a:t>（克鲁斯卡尔）算法按权值的递增次序选择合适的边来构造最小生成树。</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假设</a:t>
            </a:r>
            <a:r>
              <a:rPr lang="en-US" altLang="zh-CN" sz="2000" smtClean="0">
                <a:solidFill>
                  <a:srgbClr val="0000FF"/>
                </a:solidFill>
                <a:latin typeface="Times New Roman" pitchFamily="18" charset="0"/>
                <a:ea typeface="楷体" pitchFamily="49" charset="-122"/>
                <a:cs typeface="Times New Roman" pitchFamily="18" charset="0"/>
              </a:rPr>
              <a:t>G=(V</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E)</a:t>
            </a:r>
            <a:r>
              <a:rPr lang="zh-CN" altLang="zh-CN" sz="2000" smtClean="0">
                <a:solidFill>
                  <a:srgbClr val="0000FF"/>
                </a:solidFill>
                <a:latin typeface="Times New Roman" pitchFamily="18" charset="0"/>
                <a:ea typeface="楷体" pitchFamily="49" charset="-122"/>
                <a:cs typeface="Times New Roman" pitchFamily="18" charset="0"/>
              </a:rPr>
              <a:t>是一个具有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个顶点</a:t>
            </a:r>
            <a:r>
              <a:rPr lang="en-US" altLang="zh-CN" sz="2000" i="1" smtClean="0">
                <a:solidFill>
                  <a:srgbClr val="0000FF"/>
                </a:solidFill>
                <a:latin typeface="Times New Roman" pitchFamily="18" charset="0"/>
                <a:ea typeface="楷体" pitchFamily="49" charset="-122"/>
                <a:cs typeface="Times New Roman" pitchFamily="18" charset="0"/>
              </a:rPr>
              <a:t>e</a:t>
            </a:r>
            <a:r>
              <a:rPr lang="zh-CN" altLang="zh-CN" sz="2000" smtClean="0">
                <a:solidFill>
                  <a:srgbClr val="0000FF"/>
                </a:solidFill>
                <a:latin typeface="Times New Roman" pitchFamily="18" charset="0"/>
                <a:ea typeface="楷体" pitchFamily="49" charset="-122"/>
                <a:cs typeface="Times New Roman" pitchFamily="18" charset="0"/>
              </a:rPr>
              <a:t>条边的带权连通无向图，</a:t>
            </a:r>
            <a:r>
              <a:rPr lang="en-US" altLang="zh-CN" sz="2000" smtClean="0">
                <a:solidFill>
                  <a:srgbClr val="0000FF"/>
                </a:solidFill>
                <a:latin typeface="Times New Roman" pitchFamily="18" charset="0"/>
                <a:ea typeface="楷体" pitchFamily="49" charset="-122"/>
                <a:cs typeface="Times New Roman" pitchFamily="18" charset="0"/>
              </a:rPr>
              <a:t>T=(U</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TE)</a:t>
            </a:r>
            <a:r>
              <a:rPr lang="zh-CN" altLang="zh-CN" sz="2000" smtClean="0">
                <a:solidFill>
                  <a:srgbClr val="0000FF"/>
                </a:solidFill>
                <a:latin typeface="Times New Roman" pitchFamily="18" charset="0"/>
                <a:ea typeface="楷体" pitchFamily="49" charset="-122"/>
                <a:cs typeface="Times New Roman" pitchFamily="18" charset="0"/>
              </a:rPr>
              <a:t>是</a:t>
            </a:r>
            <a:r>
              <a:rPr lang="en-US" altLang="zh-CN" sz="2000" smtClean="0">
                <a:solidFill>
                  <a:srgbClr val="0000FF"/>
                </a:solidFill>
                <a:latin typeface="Times New Roman" pitchFamily="18" charset="0"/>
                <a:ea typeface="楷体" pitchFamily="49" charset="-122"/>
                <a:cs typeface="Times New Roman" pitchFamily="18" charset="0"/>
              </a:rPr>
              <a:t>G</a:t>
            </a:r>
            <a:r>
              <a:rPr lang="zh-CN" altLang="zh-CN" sz="2000" smtClean="0">
                <a:solidFill>
                  <a:srgbClr val="0000FF"/>
                </a:solidFill>
                <a:latin typeface="Times New Roman" pitchFamily="18" charset="0"/>
                <a:ea typeface="楷体" pitchFamily="49" charset="-122"/>
                <a:cs typeface="Times New Roman" pitchFamily="18" charset="0"/>
              </a:rPr>
              <a:t>的最小生成树</a:t>
            </a:r>
            <a:r>
              <a:rPr lang="zh-CN" altLang="en-US" sz="2000" smtClean="0">
                <a:solidFill>
                  <a:srgbClr val="0000FF"/>
                </a:solidFill>
                <a:latin typeface="Times New Roman" pitchFamily="18" charset="0"/>
                <a:ea typeface="楷体" pitchFamily="49" charset="-122"/>
                <a:cs typeface="Times New Roman" pitchFamily="18" charset="0"/>
              </a:rPr>
              <a:t>。</a:t>
            </a:r>
            <a:endParaRPr lang="zh-CN" altLang="zh-CN" sz="2000" smtClean="0">
              <a:solidFill>
                <a:srgbClr val="0000FF"/>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47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41"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39" name="Rectangle 47"/>
          <p:cNvSpPr>
            <a:spLocks noChangeArrowheads="1"/>
          </p:cNvSpPr>
          <p:nvPr/>
        </p:nvSpPr>
        <p:spPr bwMode="auto">
          <a:xfrm>
            <a:off x="2540342" y="99846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8238" name="Rectangle 46"/>
          <p:cNvSpPr>
            <a:spLocks noChangeArrowheads="1"/>
          </p:cNvSpPr>
          <p:nvPr/>
        </p:nvSpPr>
        <p:spPr bwMode="auto">
          <a:xfrm>
            <a:off x="1089031" y="16578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8237" name="Rectangle 45"/>
          <p:cNvSpPr>
            <a:spLocks noChangeArrowheads="1"/>
          </p:cNvSpPr>
          <p:nvPr/>
        </p:nvSpPr>
        <p:spPr bwMode="auto">
          <a:xfrm>
            <a:off x="2111444" y="209788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236" name="Rectangle 44"/>
          <p:cNvSpPr>
            <a:spLocks noChangeArrowheads="1"/>
          </p:cNvSpPr>
          <p:nvPr/>
        </p:nvSpPr>
        <p:spPr bwMode="auto">
          <a:xfrm>
            <a:off x="1089031" y="83388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8235" name="Rectangle 43"/>
          <p:cNvSpPr>
            <a:spLocks noChangeArrowheads="1"/>
          </p:cNvSpPr>
          <p:nvPr/>
        </p:nvSpPr>
        <p:spPr bwMode="auto">
          <a:xfrm>
            <a:off x="1806847" y="149667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8234" name="Rectangle 42"/>
          <p:cNvSpPr>
            <a:spLocks noChangeArrowheads="1"/>
          </p:cNvSpPr>
          <p:nvPr/>
        </p:nvSpPr>
        <p:spPr bwMode="auto">
          <a:xfrm>
            <a:off x="3166332" y="777911"/>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8233" name="Rectangle 41"/>
          <p:cNvSpPr>
            <a:spLocks noChangeArrowheads="1"/>
          </p:cNvSpPr>
          <p:nvPr/>
        </p:nvSpPr>
        <p:spPr bwMode="auto">
          <a:xfrm>
            <a:off x="3166332" y="16578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8232" name="Rectangle 40"/>
          <p:cNvSpPr>
            <a:spLocks noChangeArrowheads="1"/>
          </p:cNvSpPr>
          <p:nvPr/>
        </p:nvSpPr>
        <p:spPr bwMode="auto">
          <a:xfrm>
            <a:off x="2111444" y="45211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231" name="Rectangle 39"/>
          <p:cNvSpPr>
            <a:spLocks noChangeArrowheads="1"/>
          </p:cNvSpPr>
          <p:nvPr/>
        </p:nvSpPr>
        <p:spPr bwMode="auto">
          <a:xfrm>
            <a:off x="2520185" y="149667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8230" name="Oval 38"/>
          <p:cNvSpPr>
            <a:spLocks noChangeArrowheads="1"/>
          </p:cNvSpPr>
          <p:nvPr/>
        </p:nvSpPr>
        <p:spPr bwMode="auto">
          <a:xfrm>
            <a:off x="1458577" y="509213"/>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8229" name="Oval 37"/>
          <p:cNvSpPr>
            <a:spLocks noChangeArrowheads="1"/>
          </p:cNvSpPr>
          <p:nvPr/>
        </p:nvSpPr>
        <p:spPr bwMode="auto">
          <a:xfrm>
            <a:off x="866183" y="1170881"/>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8228" name="Oval 36"/>
          <p:cNvSpPr>
            <a:spLocks noChangeArrowheads="1"/>
          </p:cNvSpPr>
          <p:nvPr/>
        </p:nvSpPr>
        <p:spPr bwMode="auto">
          <a:xfrm>
            <a:off x="1458577" y="190644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8227" name="Oval 35"/>
          <p:cNvSpPr>
            <a:spLocks noChangeArrowheads="1"/>
          </p:cNvSpPr>
          <p:nvPr/>
        </p:nvSpPr>
        <p:spPr bwMode="auto">
          <a:xfrm>
            <a:off x="2717276" y="509213"/>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8226" name="Oval 34"/>
          <p:cNvSpPr>
            <a:spLocks noChangeArrowheads="1"/>
          </p:cNvSpPr>
          <p:nvPr/>
        </p:nvSpPr>
        <p:spPr bwMode="auto">
          <a:xfrm>
            <a:off x="3280555" y="1170881"/>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8225" name="Oval 33"/>
          <p:cNvSpPr>
            <a:spLocks noChangeArrowheads="1"/>
          </p:cNvSpPr>
          <p:nvPr/>
        </p:nvSpPr>
        <p:spPr bwMode="auto">
          <a:xfrm>
            <a:off x="2111444" y="117200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8224" name="Oval 32"/>
          <p:cNvSpPr>
            <a:spLocks noChangeArrowheads="1"/>
          </p:cNvSpPr>
          <p:nvPr/>
        </p:nvSpPr>
        <p:spPr bwMode="auto">
          <a:xfrm>
            <a:off x="2717276" y="190644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8223" name="AutoShape 31"/>
          <p:cNvSpPr>
            <a:spLocks noChangeShapeType="1"/>
          </p:cNvSpPr>
          <p:nvPr/>
        </p:nvSpPr>
        <p:spPr bwMode="auto">
          <a:xfrm flipV="1">
            <a:off x="1162940" y="833889"/>
            <a:ext cx="347150"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22" name="AutoShape 30"/>
          <p:cNvSpPr>
            <a:spLocks noChangeShapeType="1"/>
          </p:cNvSpPr>
          <p:nvPr/>
        </p:nvSpPr>
        <p:spPr bwMode="auto">
          <a:xfrm>
            <a:off x="1162940" y="1496677"/>
            <a:ext cx="347150"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21" name="AutoShape 29"/>
          <p:cNvSpPr>
            <a:spLocks noChangeShapeType="1"/>
          </p:cNvSpPr>
          <p:nvPr/>
        </p:nvSpPr>
        <p:spPr bwMode="auto">
          <a:xfrm>
            <a:off x="1806847" y="699541"/>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20" name="AutoShape 28"/>
          <p:cNvSpPr>
            <a:spLocks noChangeShapeType="1"/>
          </p:cNvSpPr>
          <p:nvPr/>
        </p:nvSpPr>
        <p:spPr bwMode="auto">
          <a:xfrm>
            <a:off x="1806847" y="2096768"/>
            <a:ext cx="910429" cy="11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9" name="AutoShape 27"/>
          <p:cNvSpPr>
            <a:spLocks noChangeShapeType="1"/>
          </p:cNvSpPr>
          <p:nvPr/>
        </p:nvSpPr>
        <p:spPr bwMode="auto">
          <a:xfrm>
            <a:off x="3014034" y="833889"/>
            <a:ext cx="318034" cy="3929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8" name="AutoShape 26"/>
          <p:cNvSpPr>
            <a:spLocks noChangeShapeType="1"/>
          </p:cNvSpPr>
          <p:nvPr/>
        </p:nvSpPr>
        <p:spPr bwMode="auto">
          <a:xfrm flipH="1">
            <a:off x="3014034" y="1496677"/>
            <a:ext cx="318034"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7" name="AutoShape 25"/>
          <p:cNvSpPr>
            <a:spLocks noChangeShapeType="1"/>
          </p:cNvSpPr>
          <p:nvPr/>
        </p:nvSpPr>
        <p:spPr bwMode="auto">
          <a:xfrm flipH="1">
            <a:off x="2408201" y="833889"/>
            <a:ext cx="360588" cy="39409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6" name="AutoShape 24"/>
          <p:cNvSpPr>
            <a:spLocks noChangeShapeType="1"/>
          </p:cNvSpPr>
          <p:nvPr/>
        </p:nvSpPr>
        <p:spPr bwMode="auto">
          <a:xfrm>
            <a:off x="2408201" y="1496677"/>
            <a:ext cx="360588"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5" name="AutoShape 23"/>
          <p:cNvSpPr>
            <a:spLocks noChangeShapeType="1"/>
          </p:cNvSpPr>
          <p:nvPr/>
        </p:nvSpPr>
        <p:spPr bwMode="auto">
          <a:xfrm flipH="1">
            <a:off x="1755335" y="1496677"/>
            <a:ext cx="407621" cy="46574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14" name="Rectangle 22"/>
          <p:cNvSpPr>
            <a:spLocks noChangeArrowheads="1"/>
          </p:cNvSpPr>
          <p:nvPr/>
        </p:nvSpPr>
        <p:spPr bwMode="auto">
          <a:xfrm>
            <a:off x="1214414" y="2534521"/>
            <a:ext cx="2026638"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一个带权连通图</a:t>
            </a:r>
          </a:p>
        </p:txBody>
      </p:sp>
      <p:sp>
        <p:nvSpPr>
          <p:cNvPr id="60" name="Rectangle 47"/>
          <p:cNvSpPr>
            <a:spLocks noChangeArrowheads="1"/>
          </p:cNvSpPr>
          <p:nvPr/>
        </p:nvSpPr>
        <p:spPr bwMode="auto">
          <a:xfrm>
            <a:off x="6317597" y="100946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3</a:t>
            </a:r>
          </a:p>
        </p:txBody>
      </p:sp>
      <p:sp>
        <p:nvSpPr>
          <p:cNvPr id="61" name="Rectangle 46"/>
          <p:cNvSpPr>
            <a:spLocks noChangeArrowheads="1"/>
          </p:cNvSpPr>
          <p:nvPr/>
        </p:nvSpPr>
        <p:spPr bwMode="auto">
          <a:xfrm>
            <a:off x="4866286" y="166889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8</a:t>
            </a:r>
          </a:p>
        </p:txBody>
      </p:sp>
      <p:sp>
        <p:nvSpPr>
          <p:cNvPr id="62" name="Rectangle 45"/>
          <p:cNvSpPr>
            <a:spLocks noChangeArrowheads="1"/>
          </p:cNvSpPr>
          <p:nvPr/>
        </p:nvSpPr>
        <p:spPr bwMode="auto">
          <a:xfrm>
            <a:off x="5888699" y="210888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63" name="Rectangle 44"/>
          <p:cNvSpPr>
            <a:spLocks noChangeArrowheads="1"/>
          </p:cNvSpPr>
          <p:nvPr/>
        </p:nvSpPr>
        <p:spPr bwMode="auto">
          <a:xfrm>
            <a:off x="4866286" y="84488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64" name="Rectangle 43"/>
          <p:cNvSpPr>
            <a:spLocks noChangeArrowheads="1"/>
          </p:cNvSpPr>
          <p:nvPr/>
        </p:nvSpPr>
        <p:spPr bwMode="auto">
          <a:xfrm>
            <a:off x="5584102" y="15076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7</a:t>
            </a:r>
          </a:p>
        </p:txBody>
      </p:sp>
      <p:sp>
        <p:nvSpPr>
          <p:cNvPr id="65" name="Rectangle 42"/>
          <p:cNvSpPr>
            <a:spLocks noChangeArrowheads="1"/>
          </p:cNvSpPr>
          <p:nvPr/>
        </p:nvSpPr>
        <p:spPr bwMode="auto">
          <a:xfrm>
            <a:off x="6943587" y="78890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4</a:t>
            </a:r>
          </a:p>
        </p:txBody>
      </p:sp>
      <p:sp>
        <p:nvSpPr>
          <p:cNvPr id="66" name="Rectangle 41"/>
          <p:cNvSpPr>
            <a:spLocks noChangeArrowheads="1"/>
          </p:cNvSpPr>
          <p:nvPr/>
        </p:nvSpPr>
        <p:spPr bwMode="auto">
          <a:xfrm>
            <a:off x="6943587" y="166889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2</a:t>
            </a:r>
          </a:p>
        </p:txBody>
      </p:sp>
      <p:sp>
        <p:nvSpPr>
          <p:cNvPr id="67" name="Rectangle 40"/>
          <p:cNvSpPr>
            <a:spLocks noChangeArrowheads="1"/>
          </p:cNvSpPr>
          <p:nvPr/>
        </p:nvSpPr>
        <p:spPr bwMode="auto">
          <a:xfrm>
            <a:off x="5888699" y="46311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68" name="Rectangle 39"/>
          <p:cNvSpPr>
            <a:spLocks noChangeArrowheads="1"/>
          </p:cNvSpPr>
          <p:nvPr/>
        </p:nvSpPr>
        <p:spPr bwMode="auto">
          <a:xfrm>
            <a:off x="6297440" y="15076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5</a:t>
            </a:r>
          </a:p>
        </p:txBody>
      </p:sp>
      <p:sp>
        <p:nvSpPr>
          <p:cNvPr id="69" name="Oval 38"/>
          <p:cNvSpPr>
            <a:spLocks noChangeArrowheads="1"/>
          </p:cNvSpPr>
          <p:nvPr/>
        </p:nvSpPr>
        <p:spPr bwMode="auto">
          <a:xfrm>
            <a:off x="5235832" y="52021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70" name="Oval 37"/>
          <p:cNvSpPr>
            <a:spLocks noChangeArrowheads="1"/>
          </p:cNvSpPr>
          <p:nvPr/>
        </p:nvSpPr>
        <p:spPr bwMode="auto">
          <a:xfrm>
            <a:off x="4643438" y="1181879"/>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71" name="Oval 36"/>
          <p:cNvSpPr>
            <a:spLocks noChangeArrowheads="1"/>
          </p:cNvSpPr>
          <p:nvPr/>
        </p:nvSpPr>
        <p:spPr bwMode="auto">
          <a:xfrm>
            <a:off x="5235832" y="191743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72" name="Oval 35"/>
          <p:cNvSpPr>
            <a:spLocks noChangeArrowheads="1"/>
          </p:cNvSpPr>
          <p:nvPr/>
        </p:nvSpPr>
        <p:spPr bwMode="auto">
          <a:xfrm>
            <a:off x="6494531" y="52021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3" name="Oval 34"/>
          <p:cNvSpPr>
            <a:spLocks noChangeArrowheads="1"/>
          </p:cNvSpPr>
          <p:nvPr/>
        </p:nvSpPr>
        <p:spPr bwMode="auto">
          <a:xfrm>
            <a:off x="7057810" y="1181879"/>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4" name="Oval 33"/>
          <p:cNvSpPr>
            <a:spLocks noChangeArrowheads="1"/>
          </p:cNvSpPr>
          <p:nvPr/>
        </p:nvSpPr>
        <p:spPr bwMode="auto">
          <a:xfrm>
            <a:off x="5888699" y="118299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75" name="Oval 32"/>
          <p:cNvSpPr>
            <a:spLocks noChangeArrowheads="1"/>
          </p:cNvSpPr>
          <p:nvPr/>
        </p:nvSpPr>
        <p:spPr bwMode="auto">
          <a:xfrm>
            <a:off x="6494531" y="191743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76" name="AutoShape 31"/>
          <p:cNvSpPr>
            <a:spLocks noChangeShapeType="1"/>
          </p:cNvSpPr>
          <p:nvPr/>
        </p:nvSpPr>
        <p:spPr bwMode="auto">
          <a:xfrm flipV="1">
            <a:off x="4940195" y="844887"/>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7" name="AutoShape 30"/>
          <p:cNvSpPr>
            <a:spLocks noChangeShapeType="1"/>
          </p:cNvSpPr>
          <p:nvPr/>
        </p:nvSpPr>
        <p:spPr bwMode="auto">
          <a:xfrm>
            <a:off x="4940195" y="1507675"/>
            <a:ext cx="347150" cy="465742"/>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8" name="AutoShape 29"/>
          <p:cNvSpPr>
            <a:spLocks noChangeShapeType="1"/>
          </p:cNvSpPr>
          <p:nvPr/>
        </p:nvSpPr>
        <p:spPr bwMode="auto">
          <a:xfrm>
            <a:off x="5584102" y="710539"/>
            <a:ext cx="910429" cy="1120"/>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9" name="AutoShape 28"/>
          <p:cNvSpPr>
            <a:spLocks noChangeShapeType="1"/>
          </p:cNvSpPr>
          <p:nvPr/>
        </p:nvSpPr>
        <p:spPr bwMode="auto">
          <a:xfrm>
            <a:off x="5584102" y="2107766"/>
            <a:ext cx="910429" cy="1120"/>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0" name="AutoShape 27"/>
          <p:cNvSpPr>
            <a:spLocks noChangeShapeType="1"/>
          </p:cNvSpPr>
          <p:nvPr/>
        </p:nvSpPr>
        <p:spPr bwMode="auto">
          <a:xfrm>
            <a:off x="6791289" y="844887"/>
            <a:ext cx="318034" cy="392970"/>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1" name="AutoShape 26"/>
          <p:cNvSpPr>
            <a:spLocks noChangeShapeType="1"/>
          </p:cNvSpPr>
          <p:nvPr/>
        </p:nvSpPr>
        <p:spPr bwMode="auto">
          <a:xfrm flipH="1">
            <a:off x="6791289" y="1507675"/>
            <a:ext cx="318034" cy="465742"/>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2" name="AutoShape 25"/>
          <p:cNvSpPr>
            <a:spLocks noChangeShapeType="1"/>
          </p:cNvSpPr>
          <p:nvPr/>
        </p:nvSpPr>
        <p:spPr bwMode="auto">
          <a:xfrm flipH="1">
            <a:off x="6185456" y="844887"/>
            <a:ext cx="360588" cy="394090"/>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3" name="AutoShape 24"/>
          <p:cNvSpPr>
            <a:spLocks noChangeShapeType="1"/>
          </p:cNvSpPr>
          <p:nvPr/>
        </p:nvSpPr>
        <p:spPr bwMode="auto">
          <a:xfrm>
            <a:off x="6185456" y="1507675"/>
            <a:ext cx="360588" cy="465742"/>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4" name="AutoShape 23"/>
          <p:cNvSpPr>
            <a:spLocks noChangeShapeType="1"/>
          </p:cNvSpPr>
          <p:nvPr/>
        </p:nvSpPr>
        <p:spPr bwMode="auto">
          <a:xfrm flipH="1">
            <a:off x="5532590" y="1507675"/>
            <a:ext cx="407621" cy="465742"/>
          </a:xfrm>
          <a:prstGeom prst="straightConnector1">
            <a:avLst/>
          </a:prstGeom>
          <a:noFill/>
          <a:ln w="19050">
            <a:solidFill>
              <a:schemeClr val="bg1">
                <a:lumMod val="7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86" name="Rectangle 47"/>
          <p:cNvSpPr>
            <a:spLocks noChangeArrowheads="1"/>
          </p:cNvSpPr>
          <p:nvPr/>
        </p:nvSpPr>
        <p:spPr bwMode="auto">
          <a:xfrm>
            <a:off x="6554231" y="379554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3</a:t>
            </a:r>
          </a:p>
        </p:txBody>
      </p:sp>
      <p:sp>
        <p:nvSpPr>
          <p:cNvPr id="87" name="Rectangle 46"/>
          <p:cNvSpPr>
            <a:spLocks noChangeArrowheads="1"/>
          </p:cNvSpPr>
          <p:nvPr/>
        </p:nvSpPr>
        <p:spPr bwMode="auto">
          <a:xfrm>
            <a:off x="5102920" y="44549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8</a:t>
            </a:r>
          </a:p>
        </p:txBody>
      </p:sp>
      <p:sp>
        <p:nvSpPr>
          <p:cNvPr id="88" name="Rectangle 45"/>
          <p:cNvSpPr>
            <a:spLocks noChangeArrowheads="1"/>
          </p:cNvSpPr>
          <p:nvPr/>
        </p:nvSpPr>
        <p:spPr bwMode="auto">
          <a:xfrm>
            <a:off x="6125333" y="489496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89" name="Rectangle 44"/>
          <p:cNvSpPr>
            <a:spLocks noChangeArrowheads="1"/>
          </p:cNvSpPr>
          <p:nvPr/>
        </p:nvSpPr>
        <p:spPr bwMode="auto">
          <a:xfrm>
            <a:off x="5102920" y="363096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90" name="Rectangle 43"/>
          <p:cNvSpPr>
            <a:spLocks noChangeArrowheads="1"/>
          </p:cNvSpPr>
          <p:nvPr/>
        </p:nvSpPr>
        <p:spPr bwMode="auto">
          <a:xfrm>
            <a:off x="5820736" y="429375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7</a:t>
            </a:r>
          </a:p>
        </p:txBody>
      </p:sp>
      <p:sp>
        <p:nvSpPr>
          <p:cNvPr id="91" name="Rectangle 42"/>
          <p:cNvSpPr>
            <a:spLocks noChangeArrowheads="1"/>
          </p:cNvSpPr>
          <p:nvPr/>
        </p:nvSpPr>
        <p:spPr bwMode="auto">
          <a:xfrm>
            <a:off x="7180221" y="3574991"/>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4</a:t>
            </a:r>
          </a:p>
        </p:txBody>
      </p:sp>
      <p:sp>
        <p:nvSpPr>
          <p:cNvPr id="92" name="Rectangle 41"/>
          <p:cNvSpPr>
            <a:spLocks noChangeArrowheads="1"/>
          </p:cNvSpPr>
          <p:nvPr/>
        </p:nvSpPr>
        <p:spPr bwMode="auto">
          <a:xfrm>
            <a:off x="7180221" y="44549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93" name="Rectangle 40"/>
          <p:cNvSpPr>
            <a:spLocks noChangeArrowheads="1"/>
          </p:cNvSpPr>
          <p:nvPr/>
        </p:nvSpPr>
        <p:spPr bwMode="auto">
          <a:xfrm>
            <a:off x="6125333" y="32491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94" name="Rectangle 39"/>
          <p:cNvSpPr>
            <a:spLocks noChangeArrowheads="1"/>
          </p:cNvSpPr>
          <p:nvPr/>
        </p:nvSpPr>
        <p:spPr bwMode="auto">
          <a:xfrm>
            <a:off x="6534074" y="429375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5</a:t>
            </a:r>
          </a:p>
        </p:txBody>
      </p:sp>
      <p:sp>
        <p:nvSpPr>
          <p:cNvPr id="95" name="Oval 38"/>
          <p:cNvSpPr>
            <a:spLocks noChangeArrowheads="1"/>
          </p:cNvSpPr>
          <p:nvPr/>
        </p:nvSpPr>
        <p:spPr bwMode="auto">
          <a:xfrm>
            <a:off x="5472466" y="3306293"/>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96" name="Oval 37"/>
          <p:cNvSpPr>
            <a:spLocks noChangeArrowheads="1"/>
          </p:cNvSpPr>
          <p:nvPr/>
        </p:nvSpPr>
        <p:spPr bwMode="auto">
          <a:xfrm>
            <a:off x="4880072" y="3967961"/>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97" name="Oval 36"/>
          <p:cNvSpPr>
            <a:spLocks noChangeArrowheads="1"/>
          </p:cNvSpPr>
          <p:nvPr/>
        </p:nvSpPr>
        <p:spPr bwMode="auto">
          <a:xfrm>
            <a:off x="5472466" y="470352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98" name="Oval 35"/>
          <p:cNvSpPr>
            <a:spLocks noChangeArrowheads="1"/>
          </p:cNvSpPr>
          <p:nvPr/>
        </p:nvSpPr>
        <p:spPr bwMode="auto">
          <a:xfrm>
            <a:off x="6731165" y="3306293"/>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99" name="Oval 34"/>
          <p:cNvSpPr>
            <a:spLocks noChangeArrowheads="1"/>
          </p:cNvSpPr>
          <p:nvPr/>
        </p:nvSpPr>
        <p:spPr bwMode="auto">
          <a:xfrm>
            <a:off x="7294444" y="3967961"/>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01" name="Oval 33"/>
          <p:cNvSpPr>
            <a:spLocks noChangeArrowheads="1"/>
          </p:cNvSpPr>
          <p:nvPr/>
        </p:nvSpPr>
        <p:spPr bwMode="auto">
          <a:xfrm>
            <a:off x="6125333" y="396908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02" name="Oval 32"/>
          <p:cNvSpPr>
            <a:spLocks noChangeArrowheads="1"/>
          </p:cNvSpPr>
          <p:nvPr/>
        </p:nvSpPr>
        <p:spPr bwMode="auto">
          <a:xfrm>
            <a:off x="6731165" y="4703520"/>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03" name="AutoShape 31"/>
          <p:cNvSpPr>
            <a:spLocks noChangeShapeType="1"/>
          </p:cNvSpPr>
          <p:nvPr/>
        </p:nvSpPr>
        <p:spPr bwMode="auto">
          <a:xfrm flipV="1">
            <a:off x="5176829" y="3630969"/>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4" name="AutoShape 30"/>
          <p:cNvSpPr>
            <a:spLocks noChangeShapeType="1"/>
          </p:cNvSpPr>
          <p:nvPr/>
        </p:nvSpPr>
        <p:spPr bwMode="auto">
          <a:xfrm>
            <a:off x="5176829" y="4293757"/>
            <a:ext cx="347150"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5" name="AutoShape 29"/>
          <p:cNvSpPr>
            <a:spLocks noChangeShapeType="1"/>
          </p:cNvSpPr>
          <p:nvPr/>
        </p:nvSpPr>
        <p:spPr bwMode="auto">
          <a:xfrm>
            <a:off x="5820736" y="3496621"/>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6" name="AutoShape 28"/>
          <p:cNvSpPr>
            <a:spLocks noChangeShapeType="1"/>
          </p:cNvSpPr>
          <p:nvPr/>
        </p:nvSpPr>
        <p:spPr bwMode="auto">
          <a:xfrm>
            <a:off x="5820736" y="4893848"/>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7" name="AutoShape 27"/>
          <p:cNvSpPr>
            <a:spLocks noChangeShapeType="1"/>
          </p:cNvSpPr>
          <p:nvPr/>
        </p:nvSpPr>
        <p:spPr bwMode="auto">
          <a:xfrm>
            <a:off x="7027923" y="3630969"/>
            <a:ext cx="318034" cy="39297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8" name="AutoShape 26"/>
          <p:cNvSpPr>
            <a:spLocks noChangeShapeType="1"/>
          </p:cNvSpPr>
          <p:nvPr/>
        </p:nvSpPr>
        <p:spPr bwMode="auto">
          <a:xfrm flipH="1">
            <a:off x="7027923" y="4293757"/>
            <a:ext cx="318034" cy="465742"/>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09" name="AutoShape 25"/>
          <p:cNvSpPr>
            <a:spLocks noChangeShapeType="1"/>
          </p:cNvSpPr>
          <p:nvPr/>
        </p:nvSpPr>
        <p:spPr bwMode="auto">
          <a:xfrm flipH="1">
            <a:off x="6422090" y="3630969"/>
            <a:ext cx="360588" cy="39409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0" name="AutoShape 24"/>
          <p:cNvSpPr>
            <a:spLocks noChangeShapeType="1"/>
          </p:cNvSpPr>
          <p:nvPr/>
        </p:nvSpPr>
        <p:spPr bwMode="auto">
          <a:xfrm>
            <a:off x="6422090" y="4293757"/>
            <a:ext cx="360588"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1" name="AutoShape 23"/>
          <p:cNvSpPr>
            <a:spLocks noChangeShapeType="1"/>
          </p:cNvSpPr>
          <p:nvPr/>
        </p:nvSpPr>
        <p:spPr bwMode="auto">
          <a:xfrm flipH="1">
            <a:off x="5769224" y="4293757"/>
            <a:ext cx="407621"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4" name="Rectangle 47"/>
          <p:cNvSpPr>
            <a:spLocks noChangeArrowheads="1"/>
          </p:cNvSpPr>
          <p:nvPr/>
        </p:nvSpPr>
        <p:spPr bwMode="auto">
          <a:xfrm>
            <a:off x="2845711" y="466232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15" name="Rectangle 46"/>
          <p:cNvSpPr>
            <a:spLocks noChangeArrowheads="1"/>
          </p:cNvSpPr>
          <p:nvPr/>
        </p:nvSpPr>
        <p:spPr bwMode="auto">
          <a:xfrm>
            <a:off x="1394400" y="532175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8</a:t>
            </a:r>
          </a:p>
        </p:txBody>
      </p:sp>
      <p:sp>
        <p:nvSpPr>
          <p:cNvPr id="116" name="Rectangle 45"/>
          <p:cNvSpPr>
            <a:spLocks noChangeArrowheads="1"/>
          </p:cNvSpPr>
          <p:nvPr/>
        </p:nvSpPr>
        <p:spPr bwMode="auto">
          <a:xfrm>
            <a:off x="2416813" y="576174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117" name="Rectangle 44"/>
          <p:cNvSpPr>
            <a:spLocks noChangeArrowheads="1"/>
          </p:cNvSpPr>
          <p:nvPr/>
        </p:nvSpPr>
        <p:spPr bwMode="auto">
          <a:xfrm>
            <a:off x="1394400" y="4497750"/>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18" name="Rectangle 43"/>
          <p:cNvSpPr>
            <a:spLocks noChangeArrowheads="1"/>
          </p:cNvSpPr>
          <p:nvPr/>
        </p:nvSpPr>
        <p:spPr bwMode="auto">
          <a:xfrm>
            <a:off x="2112216" y="516053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7</a:t>
            </a:r>
          </a:p>
        </p:txBody>
      </p:sp>
      <p:sp>
        <p:nvSpPr>
          <p:cNvPr id="119" name="Rectangle 42"/>
          <p:cNvSpPr>
            <a:spLocks noChangeArrowheads="1"/>
          </p:cNvSpPr>
          <p:nvPr/>
        </p:nvSpPr>
        <p:spPr bwMode="auto">
          <a:xfrm>
            <a:off x="3471701" y="4441772"/>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4</a:t>
            </a:r>
          </a:p>
        </p:txBody>
      </p:sp>
      <p:sp>
        <p:nvSpPr>
          <p:cNvPr id="120" name="Rectangle 41"/>
          <p:cNvSpPr>
            <a:spLocks noChangeArrowheads="1"/>
          </p:cNvSpPr>
          <p:nvPr/>
        </p:nvSpPr>
        <p:spPr bwMode="auto">
          <a:xfrm>
            <a:off x="3471701" y="532175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1" name="Rectangle 40"/>
          <p:cNvSpPr>
            <a:spLocks noChangeArrowheads="1"/>
          </p:cNvSpPr>
          <p:nvPr/>
        </p:nvSpPr>
        <p:spPr bwMode="auto">
          <a:xfrm>
            <a:off x="2416813" y="411597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122" name="Rectangle 39"/>
          <p:cNvSpPr>
            <a:spLocks noChangeArrowheads="1"/>
          </p:cNvSpPr>
          <p:nvPr/>
        </p:nvSpPr>
        <p:spPr bwMode="auto">
          <a:xfrm>
            <a:off x="2825554" y="516053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5</a:t>
            </a:r>
          </a:p>
        </p:txBody>
      </p:sp>
      <p:sp>
        <p:nvSpPr>
          <p:cNvPr id="123" name="Oval 38"/>
          <p:cNvSpPr>
            <a:spLocks noChangeArrowheads="1"/>
          </p:cNvSpPr>
          <p:nvPr/>
        </p:nvSpPr>
        <p:spPr bwMode="auto">
          <a:xfrm>
            <a:off x="1763946" y="4173074"/>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24" name="Oval 37"/>
          <p:cNvSpPr>
            <a:spLocks noChangeArrowheads="1"/>
          </p:cNvSpPr>
          <p:nvPr/>
        </p:nvSpPr>
        <p:spPr bwMode="auto">
          <a:xfrm>
            <a:off x="1171552" y="4834742"/>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5" name="Oval 36"/>
          <p:cNvSpPr>
            <a:spLocks noChangeArrowheads="1"/>
          </p:cNvSpPr>
          <p:nvPr/>
        </p:nvSpPr>
        <p:spPr bwMode="auto">
          <a:xfrm>
            <a:off x="1763946" y="55703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6" name="Oval 35"/>
          <p:cNvSpPr>
            <a:spLocks noChangeArrowheads="1"/>
          </p:cNvSpPr>
          <p:nvPr/>
        </p:nvSpPr>
        <p:spPr bwMode="auto">
          <a:xfrm>
            <a:off x="3022645" y="4173074"/>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27" name="Oval 34"/>
          <p:cNvSpPr>
            <a:spLocks noChangeArrowheads="1"/>
          </p:cNvSpPr>
          <p:nvPr/>
        </p:nvSpPr>
        <p:spPr bwMode="auto">
          <a:xfrm>
            <a:off x="3585924" y="4834742"/>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8" name="Oval 33"/>
          <p:cNvSpPr>
            <a:spLocks noChangeArrowheads="1"/>
          </p:cNvSpPr>
          <p:nvPr/>
        </p:nvSpPr>
        <p:spPr bwMode="auto">
          <a:xfrm>
            <a:off x="2416813" y="483586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29" name="Oval 32"/>
          <p:cNvSpPr>
            <a:spLocks noChangeArrowheads="1"/>
          </p:cNvSpPr>
          <p:nvPr/>
        </p:nvSpPr>
        <p:spPr bwMode="auto">
          <a:xfrm>
            <a:off x="3022645" y="55703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30" name="AutoShape 31"/>
          <p:cNvSpPr>
            <a:spLocks noChangeShapeType="1"/>
          </p:cNvSpPr>
          <p:nvPr/>
        </p:nvSpPr>
        <p:spPr bwMode="auto">
          <a:xfrm flipV="1">
            <a:off x="1468309" y="4497750"/>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1" name="AutoShape 30"/>
          <p:cNvSpPr>
            <a:spLocks noChangeShapeType="1"/>
          </p:cNvSpPr>
          <p:nvPr/>
        </p:nvSpPr>
        <p:spPr bwMode="auto">
          <a:xfrm>
            <a:off x="1468309" y="5160538"/>
            <a:ext cx="347150"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2" name="AutoShape 29"/>
          <p:cNvSpPr>
            <a:spLocks noChangeShapeType="1"/>
          </p:cNvSpPr>
          <p:nvPr/>
        </p:nvSpPr>
        <p:spPr bwMode="auto">
          <a:xfrm>
            <a:off x="2112216" y="4363402"/>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3" name="AutoShape 28"/>
          <p:cNvSpPr>
            <a:spLocks noChangeShapeType="1"/>
          </p:cNvSpPr>
          <p:nvPr/>
        </p:nvSpPr>
        <p:spPr bwMode="auto">
          <a:xfrm>
            <a:off x="2112216" y="5760629"/>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4" name="AutoShape 27"/>
          <p:cNvSpPr>
            <a:spLocks noChangeShapeType="1"/>
          </p:cNvSpPr>
          <p:nvPr/>
        </p:nvSpPr>
        <p:spPr bwMode="auto">
          <a:xfrm>
            <a:off x="3319403" y="4497750"/>
            <a:ext cx="318034" cy="39297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5" name="AutoShape 26"/>
          <p:cNvSpPr>
            <a:spLocks noChangeShapeType="1"/>
          </p:cNvSpPr>
          <p:nvPr/>
        </p:nvSpPr>
        <p:spPr bwMode="auto">
          <a:xfrm flipH="1">
            <a:off x="3319403" y="5160538"/>
            <a:ext cx="318034" cy="465742"/>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6" name="AutoShape 25"/>
          <p:cNvSpPr>
            <a:spLocks noChangeShapeType="1"/>
          </p:cNvSpPr>
          <p:nvPr/>
        </p:nvSpPr>
        <p:spPr bwMode="auto">
          <a:xfrm flipH="1">
            <a:off x="2713570" y="4497750"/>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7" name="AutoShape 24"/>
          <p:cNvSpPr>
            <a:spLocks noChangeShapeType="1"/>
          </p:cNvSpPr>
          <p:nvPr/>
        </p:nvSpPr>
        <p:spPr bwMode="auto">
          <a:xfrm>
            <a:off x="2713570" y="5160538"/>
            <a:ext cx="360588"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8" name="AutoShape 23"/>
          <p:cNvSpPr>
            <a:spLocks noChangeShapeType="1"/>
          </p:cNvSpPr>
          <p:nvPr/>
        </p:nvSpPr>
        <p:spPr bwMode="auto">
          <a:xfrm flipH="1">
            <a:off x="2060704" y="5160538"/>
            <a:ext cx="407621"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43" name="下箭头 142"/>
          <p:cNvSpPr/>
          <p:nvPr/>
        </p:nvSpPr>
        <p:spPr>
          <a:xfrm>
            <a:off x="5857884" y="2571744"/>
            <a:ext cx="214314" cy="36000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4" name="下箭头 143"/>
          <p:cNvSpPr/>
          <p:nvPr/>
        </p:nvSpPr>
        <p:spPr>
          <a:xfrm rot="2700000">
            <a:off x="4049215" y="4084943"/>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2" name="灯片编号占位符 111"/>
          <p:cNvSpPr>
            <a:spLocks noGrp="1"/>
          </p:cNvSpPr>
          <p:nvPr>
            <p:ph type="sldNum" sz="quarter" idx="12"/>
          </p:nvPr>
        </p:nvSpPr>
        <p:spPr/>
        <p:txBody>
          <a:bodyPr/>
          <a:lstStyle/>
          <a:p>
            <a:fld id="{7AF016A1-9F15-429F-9EFD-84004B73C732}" type="slidenum">
              <a:rPr lang="en-US" altLang="zh-CN" smtClean="0"/>
              <a:pPr/>
              <a:t>48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41"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4" name="Rectangle 47"/>
          <p:cNvSpPr>
            <a:spLocks noChangeArrowheads="1"/>
          </p:cNvSpPr>
          <p:nvPr/>
        </p:nvSpPr>
        <p:spPr bwMode="auto">
          <a:xfrm>
            <a:off x="2339389" y="136665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15" name="Rectangle 46"/>
          <p:cNvSpPr>
            <a:spLocks noChangeArrowheads="1"/>
          </p:cNvSpPr>
          <p:nvPr/>
        </p:nvSpPr>
        <p:spPr bwMode="auto">
          <a:xfrm>
            <a:off x="916653" y="210228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8</a:t>
            </a:r>
          </a:p>
        </p:txBody>
      </p:sp>
      <p:sp>
        <p:nvSpPr>
          <p:cNvPr id="116" name="Rectangle 45"/>
          <p:cNvSpPr>
            <a:spLocks noChangeArrowheads="1"/>
          </p:cNvSpPr>
          <p:nvPr/>
        </p:nvSpPr>
        <p:spPr bwMode="auto">
          <a:xfrm>
            <a:off x="1910491" y="24660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117" name="Rectangle 44"/>
          <p:cNvSpPr>
            <a:spLocks noChangeArrowheads="1"/>
          </p:cNvSpPr>
          <p:nvPr/>
        </p:nvSpPr>
        <p:spPr bwMode="auto">
          <a:xfrm>
            <a:off x="888078" y="1202077"/>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18" name="Rectangle 43"/>
          <p:cNvSpPr>
            <a:spLocks noChangeArrowheads="1"/>
          </p:cNvSpPr>
          <p:nvPr/>
        </p:nvSpPr>
        <p:spPr bwMode="auto">
          <a:xfrm>
            <a:off x="1605894" y="186486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7</a:t>
            </a:r>
          </a:p>
        </p:txBody>
      </p:sp>
      <p:sp>
        <p:nvSpPr>
          <p:cNvPr id="119" name="Rectangle 42"/>
          <p:cNvSpPr>
            <a:spLocks noChangeArrowheads="1"/>
          </p:cNvSpPr>
          <p:nvPr/>
        </p:nvSpPr>
        <p:spPr bwMode="auto">
          <a:xfrm>
            <a:off x="2965379" y="114609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0" name="Rectangle 41"/>
          <p:cNvSpPr>
            <a:spLocks noChangeArrowheads="1"/>
          </p:cNvSpPr>
          <p:nvPr/>
        </p:nvSpPr>
        <p:spPr bwMode="auto">
          <a:xfrm>
            <a:off x="2965379" y="202608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1" name="Rectangle 40"/>
          <p:cNvSpPr>
            <a:spLocks noChangeArrowheads="1"/>
          </p:cNvSpPr>
          <p:nvPr/>
        </p:nvSpPr>
        <p:spPr bwMode="auto">
          <a:xfrm>
            <a:off x="1910491" y="79172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122" name="Rectangle 39"/>
          <p:cNvSpPr>
            <a:spLocks noChangeArrowheads="1"/>
          </p:cNvSpPr>
          <p:nvPr/>
        </p:nvSpPr>
        <p:spPr bwMode="auto">
          <a:xfrm>
            <a:off x="2319232" y="186486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3" name="Oval 38"/>
          <p:cNvSpPr>
            <a:spLocks noChangeArrowheads="1"/>
          </p:cNvSpPr>
          <p:nvPr/>
        </p:nvSpPr>
        <p:spPr bwMode="auto">
          <a:xfrm>
            <a:off x="1257624" y="8774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24" name="Oval 37"/>
          <p:cNvSpPr>
            <a:spLocks noChangeArrowheads="1"/>
          </p:cNvSpPr>
          <p:nvPr/>
        </p:nvSpPr>
        <p:spPr bwMode="auto">
          <a:xfrm>
            <a:off x="665230" y="1539069"/>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25" name="Oval 36"/>
          <p:cNvSpPr>
            <a:spLocks noChangeArrowheads="1"/>
          </p:cNvSpPr>
          <p:nvPr/>
        </p:nvSpPr>
        <p:spPr bwMode="auto">
          <a:xfrm>
            <a:off x="1257624" y="227462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26" name="Oval 35"/>
          <p:cNvSpPr>
            <a:spLocks noChangeArrowheads="1"/>
          </p:cNvSpPr>
          <p:nvPr/>
        </p:nvSpPr>
        <p:spPr bwMode="auto">
          <a:xfrm>
            <a:off x="2516323" y="87740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27" name="Oval 34"/>
          <p:cNvSpPr>
            <a:spLocks noChangeArrowheads="1"/>
          </p:cNvSpPr>
          <p:nvPr/>
        </p:nvSpPr>
        <p:spPr bwMode="auto">
          <a:xfrm>
            <a:off x="3079602" y="1539069"/>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8" name="Oval 33"/>
          <p:cNvSpPr>
            <a:spLocks noChangeArrowheads="1"/>
          </p:cNvSpPr>
          <p:nvPr/>
        </p:nvSpPr>
        <p:spPr bwMode="auto">
          <a:xfrm>
            <a:off x="1910491" y="154018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29" name="Oval 32"/>
          <p:cNvSpPr>
            <a:spLocks noChangeArrowheads="1"/>
          </p:cNvSpPr>
          <p:nvPr/>
        </p:nvSpPr>
        <p:spPr bwMode="auto">
          <a:xfrm>
            <a:off x="2516323" y="227462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30" name="AutoShape 31"/>
          <p:cNvSpPr>
            <a:spLocks noChangeShapeType="1"/>
          </p:cNvSpPr>
          <p:nvPr/>
        </p:nvSpPr>
        <p:spPr bwMode="auto">
          <a:xfrm flipV="1">
            <a:off x="961987" y="1202077"/>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1" name="AutoShape 30"/>
          <p:cNvSpPr>
            <a:spLocks noChangeShapeType="1"/>
          </p:cNvSpPr>
          <p:nvPr/>
        </p:nvSpPr>
        <p:spPr bwMode="auto">
          <a:xfrm>
            <a:off x="961987" y="1864865"/>
            <a:ext cx="347150"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2" name="AutoShape 29"/>
          <p:cNvSpPr>
            <a:spLocks noChangeShapeType="1"/>
          </p:cNvSpPr>
          <p:nvPr/>
        </p:nvSpPr>
        <p:spPr bwMode="auto">
          <a:xfrm>
            <a:off x="1605894" y="1067729"/>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3" name="AutoShape 28"/>
          <p:cNvSpPr>
            <a:spLocks noChangeShapeType="1"/>
          </p:cNvSpPr>
          <p:nvPr/>
        </p:nvSpPr>
        <p:spPr bwMode="auto">
          <a:xfrm>
            <a:off x="1605894" y="2464956"/>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4" name="AutoShape 27"/>
          <p:cNvSpPr>
            <a:spLocks noChangeShapeType="1"/>
          </p:cNvSpPr>
          <p:nvPr/>
        </p:nvSpPr>
        <p:spPr bwMode="auto">
          <a:xfrm>
            <a:off x="2813081" y="1202077"/>
            <a:ext cx="318034" cy="39297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5" name="AutoShape 26"/>
          <p:cNvSpPr>
            <a:spLocks noChangeShapeType="1"/>
          </p:cNvSpPr>
          <p:nvPr/>
        </p:nvSpPr>
        <p:spPr bwMode="auto">
          <a:xfrm flipH="1">
            <a:off x="2813081" y="1864865"/>
            <a:ext cx="318034" cy="465742"/>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6" name="AutoShape 25"/>
          <p:cNvSpPr>
            <a:spLocks noChangeShapeType="1"/>
          </p:cNvSpPr>
          <p:nvPr/>
        </p:nvSpPr>
        <p:spPr bwMode="auto">
          <a:xfrm flipH="1">
            <a:off x="2207248" y="1202077"/>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7" name="AutoShape 24"/>
          <p:cNvSpPr>
            <a:spLocks noChangeShapeType="1"/>
          </p:cNvSpPr>
          <p:nvPr/>
        </p:nvSpPr>
        <p:spPr bwMode="auto">
          <a:xfrm>
            <a:off x="2207248" y="1864865"/>
            <a:ext cx="360588"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chemeClr val="bg1">
                  <a:lumMod val="50000"/>
                </a:schemeClr>
              </a:solidFill>
              <a:ea typeface="仿宋" pitchFamily="49" charset="-122"/>
              <a:cs typeface="Times New Roman" pitchFamily="18" charset="0"/>
            </a:endParaRPr>
          </a:p>
        </p:txBody>
      </p:sp>
      <p:sp>
        <p:nvSpPr>
          <p:cNvPr id="138" name="AutoShape 23"/>
          <p:cNvSpPr>
            <a:spLocks noChangeShapeType="1"/>
          </p:cNvSpPr>
          <p:nvPr/>
        </p:nvSpPr>
        <p:spPr bwMode="auto">
          <a:xfrm flipH="1">
            <a:off x="1554382" y="1864865"/>
            <a:ext cx="407621"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13" name="Rectangle 47"/>
          <p:cNvSpPr>
            <a:spLocks noChangeArrowheads="1"/>
          </p:cNvSpPr>
          <p:nvPr/>
        </p:nvSpPr>
        <p:spPr bwMode="auto">
          <a:xfrm>
            <a:off x="6075227" y="134760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39" name="Rectangle 46"/>
          <p:cNvSpPr>
            <a:spLocks noChangeArrowheads="1"/>
          </p:cNvSpPr>
          <p:nvPr/>
        </p:nvSpPr>
        <p:spPr bwMode="auto">
          <a:xfrm>
            <a:off x="4642966" y="208323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8</a:t>
            </a:r>
          </a:p>
        </p:txBody>
      </p:sp>
      <p:sp>
        <p:nvSpPr>
          <p:cNvPr id="141" name="Rectangle 45"/>
          <p:cNvSpPr>
            <a:spLocks noChangeArrowheads="1"/>
          </p:cNvSpPr>
          <p:nvPr/>
        </p:nvSpPr>
        <p:spPr bwMode="auto">
          <a:xfrm>
            <a:off x="5646329" y="244702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6</a:t>
            </a:r>
          </a:p>
        </p:txBody>
      </p:sp>
      <p:sp>
        <p:nvSpPr>
          <p:cNvPr id="142" name="Rectangle 44"/>
          <p:cNvSpPr>
            <a:spLocks noChangeArrowheads="1"/>
          </p:cNvSpPr>
          <p:nvPr/>
        </p:nvSpPr>
        <p:spPr bwMode="auto">
          <a:xfrm>
            <a:off x="4623916" y="1183030"/>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43" name="Rectangle 43"/>
          <p:cNvSpPr>
            <a:spLocks noChangeArrowheads="1"/>
          </p:cNvSpPr>
          <p:nvPr/>
        </p:nvSpPr>
        <p:spPr bwMode="auto">
          <a:xfrm>
            <a:off x="5341732" y="184581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7</a:t>
            </a:r>
          </a:p>
        </p:txBody>
      </p:sp>
      <p:sp>
        <p:nvSpPr>
          <p:cNvPr id="144" name="Rectangle 42"/>
          <p:cNvSpPr>
            <a:spLocks noChangeArrowheads="1"/>
          </p:cNvSpPr>
          <p:nvPr/>
        </p:nvSpPr>
        <p:spPr bwMode="auto">
          <a:xfrm>
            <a:off x="6701217" y="1127052"/>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45" name="Rectangle 41"/>
          <p:cNvSpPr>
            <a:spLocks noChangeArrowheads="1"/>
          </p:cNvSpPr>
          <p:nvPr/>
        </p:nvSpPr>
        <p:spPr bwMode="auto">
          <a:xfrm>
            <a:off x="6701217" y="2007036"/>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46" name="Rectangle 40"/>
          <p:cNvSpPr>
            <a:spLocks noChangeArrowheads="1"/>
          </p:cNvSpPr>
          <p:nvPr/>
        </p:nvSpPr>
        <p:spPr bwMode="auto">
          <a:xfrm>
            <a:off x="5646329" y="772681"/>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47" name="Rectangle 39"/>
          <p:cNvSpPr>
            <a:spLocks noChangeArrowheads="1"/>
          </p:cNvSpPr>
          <p:nvPr/>
        </p:nvSpPr>
        <p:spPr bwMode="auto">
          <a:xfrm>
            <a:off x="6055070" y="184581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5</a:t>
            </a:r>
          </a:p>
        </p:txBody>
      </p:sp>
      <p:sp>
        <p:nvSpPr>
          <p:cNvPr id="148" name="Oval 38"/>
          <p:cNvSpPr>
            <a:spLocks noChangeArrowheads="1"/>
          </p:cNvSpPr>
          <p:nvPr/>
        </p:nvSpPr>
        <p:spPr bwMode="auto">
          <a:xfrm>
            <a:off x="4993462" y="858354"/>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49" name="Oval 37"/>
          <p:cNvSpPr>
            <a:spLocks noChangeArrowheads="1"/>
          </p:cNvSpPr>
          <p:nvPr/>
        </p:nvSpPr>
        <p:spPr bwMode="auto">
          <a:xfrm>
            <a:off x="4401068" y="1520022"/>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50" name="Oval 36"/>
          <p:cNvSpPr>
            <a:spLocks noChangeArrowheads="1"/>
          </p:cNvSpPr>
          <p:nvPr/>
        </p:nvSpPr>
        <p:spPr bwMode="auto">
          <a:xfrm>
            <a:off x="4993462" y="225558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51" name="Oval 35"/>
          <p:cNvSpPr>
            <a:spLocks noChangeArrowheads="1"/>
          </p:cNvSpPr>
          <p:nvPr/>
        </p:nvSpPr>
        <p:spPr bwMode="auto">
          <a:xfrm>
            <a:off x="6252161" y="858354"/>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52" name="Oval 34"/>
          <p:cNvSpPr>
            <a:spLocks noChangeArrowheads="1"/>
          </p:cNvSpPr>
          <p:nvPr/>
        </p:nvSpPr>
        <p:spPr bwMode="auto">
          <a:xfrm>
            <a:off x="6815440" y="1520022"/>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53" name="Oval 33"/>
          <p:cNvSpPr>
            <a:spLocks noChangeArrowheads="1"/>
          </p:cNvSpPr>
          <p:nvPr/>
        </p:nvSpPr>
        <p:spPr bwMode="auto">
          <a:xfrm>
            <a:off x="5646329" y="152114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54" name="Oval 32"/>
          <p:cNvSpPr>
            <a:spLocks noChangeArrowheads="1"/>
          </p:cNvSpPr>
          <p:nvPr/>
        </p:nvSpPr>
        <p:spPr bwMode="auto">
          <a:xfrm>
            <a:off x="6252161" y="225558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55" name="AutoShape 31"/>
          <p:cNvSpPr>
            <a:spLocks noChangeShapeType="1"/>
          </p:cNvSpPr>
          <p:nvPr/>
        </p:nvSpPr>
        <p:spPr bwMode="auto">
          <a:xfrm flipV="1">
            <a:off x="4697825" y="1183030"/>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6" name="AutoShape 30"/>
          <p:cNvSpPr>
            <a:spLocks noChangeShapeType="1"/>
          </p:cNvSpPr>
          <p:nvPr/>
        </p:nvSpPr>
        <p:spPr bwMode="auto">
          <a:xfrm>
            <a:off x="4697825" y="1845818"/>
            <a:ext cx="347150"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7" name="AutoShape 29"/>
          <p:cNvSpPr>
            <a:spLocks noChangeShapeType="1"/>
          </p:cNvSpPr>
          <p:nvPr/>
        </p:nvSpPr>
        <p:spPr bwMode="auto">
          <a:xfrm>
            <a:off x="5341732" y="1048682"/>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8" name="AutoShape 28"/>
          <p:cNvSpPr>
            <a:spLocks noChangeShapeType="1"/>
          </p:cNvSpPr>
          <p:nvPr/>
        </p:nvSpPr>
        <p:spPr bwMode="auto">
          <a:xfrm>
            <a:off x="5341732" y="2445909"/>
            <a:ext cx="910429" cy="1120"/>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59" name="AutoShape 27"/>
          <p:cNvSpPr>
            <a:spLocks noChangeShapeType="1"/>
          </p:cNvSpPr>
          <p:nvPr/>
        </p:nvSpPr>
        <p:spPr bwMode="auto">
          <a:xfrm>
            <a:off x="6548919" y="1183030"/>
            <a:ext cx="318034" cy="39297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0" name="AutoShape 26"/>
          <p:cNvSpPr>
            <a:spLocks noChangeShapeType="1"/>
          </p:cNvSpPr>
          <p:nvPr/>
        </p:nvSpPr>
        <p:spPr bwMode="auto">
          <a:xfrm flipH="1">
            <a:off x="6548919" y="1845818"/>
            <a:ext cx="318034" cy="465742"/>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1" name="AutoShape 25"/>
          <p:cNvSpPr>
            <a:spLocks noChangeShapeType="1"/>
          </p:cNvSpPr>
          <p:nvPr/>
        </p:nvSpPr>
        <p:spPr bwMode="auto">
          <a:xfrm flipH="1">
            <a:off x="5943086" y="1183030"/>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2" name="AutoShape 24"/>
          <p:cNvSpPr>
            <a:spLocks noChangeShapeType="1"/>
          </p:cNvSpPr>
          <p:nvPr/>
        </p:nvSpPr>
        <p:spPr bwMode="auto">
          <a:xfrm>
            <a:off x="5943086" y="1845818"/>
            <a:ext cx="360588"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3" name="AutoShape 23"/>
          <p:cNvSpPr>
            <a:spLocks noChangeShapeType="1"/>
          </p:cNvSpPr>
          <p:nvPr/>
        </p:nvSpPr>
        <p:spPr bwMode="auto">
          <a:xfrm flipH="1">
            <a:off x="5290220" y="1845818"/>
            <a:ext cx="407621"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5" name="Rectangle 47"/>
          <p:cNvSpPr>
            <a:spLocks noChangeArrowheads="1"/>
          </p:cNvSpPr>
          <p:nvPr/>
        </p:nvSpPr>
        <p:spPr bwMode="auto">
          <a:xfrm>
            <a:off x="5746069" y="422417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66" name="Rectangle 46"/>
          <p:cNvSpPr>
            <a:spLocks noChangeArrowheads="1"/>
          </p:cNvSpPr>
          <p:nvPr/>
        </p:nvSpPr>
        <p:spPr bwMode="auto">
          <a:xfrm>
            <a:off x="4313808" y="498837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8</a:t>
            </a:r>
          </a:p>
        </p:txBody>
      </p:sp>
      <p:sp>
        <p:nvSpPr>
          <p:cNvPr id="167" name="Rectangle 45"/>
          <p:cNvSpPr>
            <a:spLocks noChangeArrowheads="1"/>
          </p:cNvSpPr>
          <p:nvPr/>
        </p:nvSpPr>
        <p:spPr bwMode="auto">
          <a:xfrm>
            <a:off x="5317171" y="532359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68" name="Rectangle 44"/>
          <p:cNvSpPr>
            <a:spLocks noChangeArrowheads="1"/>
          </p:cNvSpPr>
          <p:nvPr/>
        </p:nvSpPr>
        <p:spPr bwMode="auto">
          <a:xfrm>
            <a:off x="4490085" y="427583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69" name="Rectangle 43"/>
          <p:cNvSpPr>
            <a:spLocks noChangeArrowheads="1"/>
          </p:cNvSpPr>
          <p:nvPr/>
        </p:nvSpPr>
        <p:spPr bwMode="auto">
          <a:xfrm>
            <a:off x="5012574" y="472238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7</a:t>
            </a:r>
          </a:p>
        </p:txBody>
      </p:sp>
      <p:sp>
        <p:nvSpPr>
          <p:cNvPr id="170" name="Rectangle 42"/>
          <p:cNvSpPr>
            <a:spLocks noChangeArrowheads="1"/>
          </p:cNvSpPr>
          <p:nvPr/>
        </p:nvSpPr>
        <p:spPr bwMode="auto">
          <a:xfrm>
            <a:off x="6372059" y="4003619"/>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71" name="Rectangle 41"/>
          <p:cNvSpPr>
            <a:spLocks noChangeArrowheads="1"/>
          </p:cNvSpPr>
          <p:nvPr/>
        </p:nvSpPr>
        <p:spPr bwMode="auto">
          <a:xfrm>
            <a:off x="6372059" y="4883603"/>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2" name="Rectangle 40"/>
          <p:cNvSpPr>
            <a:spLocks noChangeArrowheads="1"/>
          </p:cNvSpPr>
          <p:nvPr/>
        </p:nvSpPr>
        <p:spPr bwMode="auto">
          <a:xfrm>
            <a:off x="5317171" y="3649248"/>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73" name="Rectangle 39"/>
          <p:cNvSpPr>
            <a:spLocks noChangeArrowheads="1"/>
          </p:cNvSpPr>
          <p:nvPr/>
        </p:nvSpPr>
        <p:spPr bwMode="auto">
          <a:xfrm>
            <a:off x="5725912" y="4722385"/>
            <a:ext cx="24860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ea typeface="仿宋" pitchFamily="49" charset="-122"/>
                <a:cs typeface="Times New Roman" pitchFamily="18" charset="0"/>
              </a:rPr>
              <a:t>5</a:t>
            </a:r>
          </a:p>
        </p:txBody>
      </p:sp>
      <p:sp>
        <p:nvSpPr>
          <p:cNvPr id="174" name="Oval 38"/>
          <p:cNvSpPr>
            <a:spLocks noChangeArrowheads="1"/>
          </p:cNvSpPr>
          <p:nvPr/>
        </p:nvSpPr>
        <p:spPr bwMode="auto">
          <a:xfrm>
            <a:off x="4664304" y="3734921"/>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75" name="Oval 37"/>
          <p:cNvSpPr>
            <a:spLocks noChangeArrowheads="1"/>
          </p:cNvSpPr>
          <p:nvPr/>
        </p:nvSpPr>
        <p:spPr bwMode="auto">
          <a:xfrm>
            <a:off x="4071910" y="4396589"/>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76" name="Oval 36"/>
          <p:cNvSpPr>
            <a:spLocks noChangeArrowheads="1"/>
          </p:cNvSpPr>
          <p:nvPr/>
        </p:nvSpPr>
        <p:spPr bwMode="auto">
          <a:xfrm>
            <a:off x="4664304" y="513214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77" name="Oval 35"/>
          <p:cNvSpPr>
            <a:spLocks noChangeArrowheads="1"/>
          </p:cNvSpPr>
          <p:nvPr/>
        </p:nvSpPr>
        <p:spPr bwMode="auto">
          <a:xfrm>
            <a:off x="5923003" y="3734921"/>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78" name="Oval 34"/>
          <p:cNvSpPr>
            <a:spLocks noChangeArrowheads="1"/>
          </p:cNvSpPr>
          <p:nvPr/>
        </p:nvSpPr>
        <p:spPr bwMode="auto">
          <a:xfrm>
            <a:off x="6486282" y="4396589"/>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79" name="Oval 33"/>
          <p:cNvSpPr>
            <a:spLocks noChangeArrowheads="1"/>
          </p:cNvSpPr>
          <p:nvPr/>
        </p:nvSpPr>
        <p:spPr bwMode="auto">
          <a:xfrm>
            <a:off x="5317171" y="439770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80" name="Oval 32"/>
          <p:cNvSpPr>
            <a:spLocks noChangeArrowheads="1"/>
          </p:cNvSpPr>
          <p:nvPr/>
        </p:nvSpPr>
        <p:spPr bwMode="auto">
          <a:xfrm>
            <a:off x="5923003" y="5132148"/>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81" name="AutoShape 31"/>
          <p:cNvSpPr>
            <a:spLocks noChangeShapeType="1"/>
          </p:cNvSpPr>
          <p:nvPr/>
        </p:nvSpPr>
        <p:spPr bwMode="auto">
          <a:xfrm flipV="1">
            <a:off x="4368667" y="4059597"/>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2" name="AutoShape 30"/>
          <p:cNvSpPr>
            <a:spLocks noChangeShapeType="1"/>
          </p:cNvSpPr>
          <p:nvPr/>
        </p:nvSpPr>
        <p:spPr bwMode="auto">
          <a:xfrm>
            <a:off x="4368667" y="4722385"/>
            <a:ext cx="347150"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3" name="AutoShape 29"/>
          <p:cNvSpPr>
            <a:spLocks noChangeShapeType="1"/>
          </p:cNvSpPr>
          <p:nvPr/>
        </p:nvSpPr>
        <p:spPr bwMode="auto">
          <a:xfrm>
            <a:off x="5012574" y="3925249"/>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4" name="AutoShape 28"/>
          <p:cNvSpPr>
            <a:spLocks noChangeShapeType="1"/>
          </p:cNvSpPr>
          <p:nvPr/>
        </p:nvSpPr>
        <p:spPr bwMode="auto">
          <a:xfrm>
            <a:off x="5012574" y="5322476"/>
            <a:ext cx="910429" cy="112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5" name="AutoShape 27"/>
          <p:cNvSpPr>
            <a:spLocks noChangeShapeType="1"/>
          </p:cNvSpPr>
          <p:nvPr/>
        </p:nvSpPr>
        <p:spPr bwMode="auto">
          <a:xfrm>
            <a:off x="6219761" y="4059597"/>
            <a:ext cx="318034" cy="39297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6" name="AutoShape 26"/>
          <p:cNvSpPr>
            <a:spLocks noChangeShapeType="1"/>
          </p:cNvSpPr>
          <p:nvPr/>
        </p:nvSpPr>
        <p:spPr bwMode="auto">
          <a:xfrm flipH="1">
            <a:off x="6219761" y="4722385"/>
            <a:ext cx="318034" cy="465742"/>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7" name="AutoShape 25"/>
          <p:cNvSpPr>
            <a:spLocks noChangeShapeType="1"/>
          </p:cNvSpPr>
          <p:nvPr/>
        </p:nvSpPr>
        <p:spPr bwMode="auto">
          <a:xfrm flipH="1">
            <a:off x="5613928" y="4059597"/>
            <a:ext cx="360588" cy="394090"/>
          </a:xfrm>
          <a:prstGeom prst="straightConnector1">
            <a:avLst/>
          </a:prstGeom>
          <a:noFill/>
          <a:ln w="38100">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8" name="AutoShape 24"/>
          <p:cNvSpPr>
            <a:spLocks noChangeShapeType="1"/>
          </p:cNvSpPr>
          <p:nvPr/>
        </p:nvSpPr>
        <p:spPr bwMode="auto">
          <a:xfrm>
            <a:off x="5613928" y="4722385"/>
            <a:ext cx="360588"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9" name="AutoShape 23"/>
          <p:cNvSpPr>
            <a:spLocks noChangeShapeType="1"/>
          </p:cNvSpPr>
          <p:nvPr/>
        </p:nvSpPr>
        <p:spPr bwMode="auto">
          <a:xfrm flipH="1">
            <a:off x="4961062" y="4722385"/>
            <a:ext cx="407621" cy="465742"/>
          </a:xfrm>
          <a:prstGeom prst="straightConnector1">
            <a:avLst/>
          </a:prstGeom>
          <a:noFill/>
          <a:ln w="19050">
            <a:solidFill>
              <a:schemeClr val="bg1">
                <a:lumMod val="65000"/>
              </a:schemeClr>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nvGrpSpPr>
          <p:cNvPr id="3" name="组合 190"/>
          <p:cNvGrpSpPr/>
          <p:nvPr/>
        </p:nvGrpSpPr>
        <p:grpSpPr>
          <a:xfrm>
            <a:off x="571472" y="3789182"/>
            <a:ext cx="2786082" cy="2354462"/>
            <a:chOff x="4299609" y="428604"/>
            <a:chExt cx="2786082" cy="2354462"/>
          </a:xfrm>
        </p:grpSpPr>
        <p:sp>
          <p:nvSpPr>
            <p:cNvPr id="192" name="Rectangle 21"/>
            <p:cNvSpPr>
              <a:spLocks noChangeArrowheads="1"/>
            </p:cNvSpPr>
            <p:nvPr/>
          </p:nvSpPr>
          <p:spPr bwMode="auto">
            <a:xfrm>
              <a:off x="5943532" y="1025336"/>
              <a:ext cx="36842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③</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193" name="Rectangle 20"/>
            <p:cNvSpPr>
              <a:spLocks noChangeArrowheads="1"/>
            </p:cNvSpPr>
            <p:nvPr/>
          </p:nvSpPr>
          <p:spPr bwMode="auto">
            <a:xfrm>
              <a:off x="5554948" y="2124757"/>
              <a:ext cx="348270"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94" name="Rectangle 19"/>
            <p:cNvSpPr>
              <a:spLocks noChangeArrowheads="1"/>
            </p:cNvSpPr>
            <p:nvPr/>
          </p:nvSpPr>
          <p:spPr bwMode="auto">
            <a:xfrm>
              <a:off x="4421671" y="810378"/>
              <a:ext cx="36954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①</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95" name="Rectangle 18"/>
            <p:cNvSpPr>
              <a:spLocks noChangeArrowheads="1"/>
            </p:cNvSpPr>
            <p:nvPr/>
          </p:nvSpPr>
          <p:spPr bwMode="auto">
            <a:xfrm>
              <a:off x="6599758" y="774552"/>
              <a:ext cx="366187"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ea typeface="仿宋" pitchFamily="49" charset="-122"/>
                  <a:cs typeface="Times New Roman" pitchFamily="18" charset="0"/>
                </a:rPr>
                <a:t>④</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196" name="Rectangle 17"/>
            <p:cNvSpPr>
              <a:spLocks noChangeArrowheads="1"/>
            </p:cNvSpPr>
            <p:nvPr/>
          </p:nvSpPr>
          <p:spPr bwMode="auto">
            <a:xfrm>
              <a:off x="6599758" y="1654536"/>
              <a:ext cx="485933"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lvl="0">
                <a:lnSpc>
                  <a:spcPct val="100000"/>
                </a:lnSpc>
                <a:spcBef>
                  <a:spcPct val="0"/>
                </a:spcBef>
              </a:pPr>
              <a:r>
                <a:rPr kumimoji="0" lang="en-US" altLang="zh-CN" sz="1800" b="0" smtClean="0">
                  <a:solidFill>
                    <a:srgbClr val="0000FF"/>
                  </a:solidFill>
                  <a:ea typeface="仿宋" pitchFamily="49" charset="-122"/>
                  <a:cs typeface="Times New Roman" pitchFamily="18" charset="0"/>
                </a:rPr>
                <a:t>② 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7" name="Rectangle 16"/>
            <p:cNvSpPr>
              <a:spLocks noChangeArrowheads="1"/>
            </p:cNvSpPr>
            <p:nvPr/>
          </p:nvSpPr>
          <p:spPr bwMode="auto">
            <a:xfrm>
              <a:off x="5544869" y="428604"/>
              <a:ext cx="469251"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altLang="en-US" sz="1800" b="0" smtClean="0">
                  <a:solidFill>
                    <a:srgbClr val="0000FF"/>
                  </a:solidFill>
                  <a:ea typeface="仿宋" pitchFamily="49" charset="-122"/>
                  <a:cs typeface="Times New Roman" pitchFamily="18" charset="0"/>
                </a:rPr>
                <a:t>⑤ </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198" name="Oval 15"/>
            <p:cNvSpPr>
              <a:spLocks noChangeArrowheads="1"/>
            </p:cNvSpPr>
            <p:nvPr/>
          </p:nvSpPr>
          <p:spPr bwMode="auto">
            <a:xfrm>
              <a:off x="4892004" y="505855"/>
              <a:ext cx="348270" cy="380655"/>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0</a:t>
              </a:r>
            </a:p>
          </p:txBody>
        </p:sp>
        <p:sp>
          <p:nvSpPr>
            <p:cNvPr id="199" name="Oval 14"/>
            <p:cNvSpPr>
              <a:spLocks noChangeArrowheads="1"/>
            </p:cNvSpPr>
            <p:nvPr/>
          </p:nvSpPr>
          <p:spPr bwMode="auto">
            <a:xfrm>
              <a:off x="4299609" y="1167522"/>
              <a:ext cx="34827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200" name="Oval 13"/>
            <p:cNvSpPr>
              <a:spLocks noChangeArrowheads="1"/>
            </p:cNvSpPr>
            <p:nvPr/>
          </p:nvSpPr>
          <p:spPr bwMode="auto">
            <a:xfrm>
              <a:off x="4892004" y="190308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201" name="Oval 12"/>
            <p:cNvSpPr>
              <a:spLocks noChangeArrowheads="1"/>
            </p:cNvSpPr>
            <p:nvPr/>
          </p:nvSpPr>
          <p:spPr bwMode="auto">
            <a:xfrm>
              <a:off x="6150703" y="505855"/>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202" name="Oval 11"/>
            <p:cNvSpPr>
              <a:spLocks noChangeArrowheads="1"/>
            </p:cNvSpPr>
            <p:nvPr/>
          </p:nvSpPr>
          <p:spPr bwMode="auto">
            <a:xfrm>
              <a:off x="6713982" y="1167522"/>
              <a:ext cx="349390" cy="38177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203" name="Oval 10"/>
            <p:cNvSpPr>
              <a:spLocks noChangeArrowheads="1"/>
            </p:cNvSpPr>
            <p:nvPr/>
          </p:nvSpPr>
          <p:spPr bwMode="auto">
            <a:xfrm>
              <a:off x="5544870" y="116864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6</a:t>
              </a:r>
            </a:p>
          </p:txBody>
        </p:sp>
        <p:sp>
          <p:nvSpPr>
            <p:cNvPr id="204" name="Oval 9"/>
            <p:cNvSpPr>
              <a:spLocks noChangeArrowheads="1"/>
            </p:cNvSpPr>
            <p:nvPr/>
          </p:nvSpPr>
          <p:spPr bwMode="auto">
            <a:xfrm>
              <a:off x="6150703" y="1903082"/>
              <a:ext cx="348270" cy="38065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3</a:t>
              </a:r>
            </a:p>
          </p:txBody>
        </p:sp>
        <p:sp>
          <p:nvSpPr>
            <p:cNvPr id="205" name="AutoShape 8"/>
            <p:cNvSpPr>
              <a:spLocks noChangeShapeType="1"/>
            </p:cNvSpPr>
            <p:nvPr/>
          </p:nvSpPr>
          <p:spPr bwMode="auto">
            <a:xfrm flipV="1">
              <a:off x="4596366" y="830531"/>
              <a:ext cx="347150"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6" name="AutoShape 7"/>
            <p:cNvSpPr>
              <a:spLocks noChangeShapeType="1"/>
            </p:cNvSpPr>
            <p:nvPr/>
          </p:nvSpPr>
          <p:spPr bwMode="auto">
            <a:xfrm>
              <a:off x="5240274" y="696182"/>
              <a:ext cx="910429" cy="112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7" name="AutoShape 6"/>
            <p:cNvSpPr>
              <a:spLocks noChangeShapeType="1"/>
            </p:cNvSpPr>
            <p:nvPr/>
          </p:nvSpPr>
          <p:spPr bwMode="auto">
            <a:xfrm>
              <a:off x="5240274" y="2093409"/>
              <a:ext cx="910429" cy="112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8" name="AutoShape 5"/>
            <p:cNvSpPr>
              <a:spLocks noChangeShapeType="1"/>
            </p:cNvSpPr>
            <p:nvPr/>
          </p:nvSpPr>
          <p:spPr bwMode="auto">
            <a:xfrm>
              <a:off x="6447460" y="830531"/>
              <a:ext cx="318034" cy="39297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9" name="AutoShape 4"/>
            <p:cNvSpPr>
              <a:spLocks noChangeShapeType="1"/>
            </p:cNvSpPr>
            <p:nvPr/>
          </p:nvSpPr>
          <p:spPr bwMode="auto">
            <a:xfrm flipH="1">
              <a:off x="6447460" y="1493318"/>
              <a:ext cx="318034" cy="465742"/>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0" name="AutoShape 3"/>
            <p:cNvSpPr>
              <a:spLocks noChangeShapeType="1"/>
            </p:cNvSpPr>
            <p:nvPr/>
          </p:nvSpPr>
          <p:spPr bwMode="auto">
            <a:xfrm flipH="1">
              <a:off x="5841627" y="830531"/>
              <a:ext cx="360588" cy="394090"/>
            </a:xfrm>
            <a:prstGeom prst="straightConnector1">
              <a:avLst/>
            </a:prstGeom>
            <a:noFill/>
            <a:ln w="2857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1" name="Rectangle 2"/>
            <p:cNvSpPr>
              <a:spLocks noChangeArrowheads="1"/>
            </p:cNvSpPr>
            <p:nvPr/>
          </p:nvSpPr>
          <p:spPr bwMode="auto">
            <a:xfrm>
              <a:off x="4764342" y="2534521"/>
              <a:ext cx="2093674" cy="24854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一棵最小生成树</a:t>
              </a:r>
            </a:p>
          </p:txBody>
        </p:sp>
      </p:grpSp>
      <p:sp>
        <p:nvSpPr>
          <p:cNvPr id="213" name="右箭头 212"/>
          <p:cNvSpPr/>
          <p:nvPr/>
        </p:nvSpPr>
        <p:spPr>
          <a:xfrm>
            <a:off x="3643306" y="1643050"/>
            <a:ext cx="285752"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4" name="下箭头 213"/>
          <p:cNvSpPr/>
          <p:nvPr/>
        </p:nvSpPr>
        <p:spPr>
          <a:xfrm>
            <a:off x="5643570" y="292893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5" name="左箭头 214"/>
          <p:cNvSpPr/>
          <p:nvPr/>
        </p:nvSpPr>
        <p:spPr>
          <a:xfrm>
            <a:off x="3643306" y="4572008"/>
            <a:ext cx="357190" cy="285752"/>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51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 name="灯片编号占位符 104"/>
          <p:cNvSpPr>
            <a:spLocks noGrp="1"/>
          </p:cNvSpPr>
          <p:nvPr>
            <p:ph type="sldNum" sz="quarter" idx="12"/>
          </p:nvPr>
        </p:nvSpPr>
        <p:spPr/>
        <p:txBody>
          <a:bodyPr/>
          <a:lstStyle/>
          <a:p>
            <a:fld id="{7AF016A1-9F15-429F-9EFD-84004B73C732}" type="slidenum">
              <a:rPr lang="en-US" altLang="zh-CN" smtClean="0"/>
              <a:pPr/>
              <a:t>49</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TextBox 29"/>
          <p:cNvSpPr txBox="1"/>
          <p:nvPr/>
        </p:nvSpPr>
        <p:spPr>
          <a:xfrm>
            <a:off x="428596" y="1428736"/>
            <a:ext cx="264320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pPr>
            <a:r>
              <a:rPr lang="en-US" altLang="zh-CN" sz="2000" smtClean="0">
                <a:ea typeface="微软雅黑" pitchFamily="34" charset="-122"/>
              </a:rPr>
              <a:t>2.   </a:t>
            </a:r>
            <a:r>
              <a:rPr lang="zh-CN" altLang="zh-CN" sz="2000" smtClean="0">
                <a:ea typeface="微软雅黑" pitchFamily="34" charset="-122"/>
              </a:rPr>
              <a:t>贪心选择性质</a:t>
            </a:r>
            <a:endParaRPr lang="zh-CN" altLang="zh-CN" sz="2000">
              <a:solidFill>
                <a:schemeClr val="bg1"/>
              </a:solidFill>
              <a:ea typeface="微软雅黑" pitchFamily="34" charset="-122"/>
              <a:cs typeface="Times New Roman" pitchFamily="18" charset="0"/>
            </a:endParaRPr>
          </a:p>
        </p:txBody>
      </p:sp>
      <p:sp>
        <p:nvSpPr>
          <p:cNvPr id="10140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TextBox 35"/>
          <p:cNvSpPr txBox="1"/>
          <p:nvPr/>
        </p:nvSpPr>
        <p:spPr>
          <a:xfrm>
            <a:off x="642910" y="2285992"/>
            <a:ext cx="7786742" cy="1808288"/>
          </a:xfrm>
          <a:prstGeom prst="rect">
            <a:avLst/>
          </a:prstGeom>
          <a:solidFill>
            <a:schemeClr val="bg1"/>
          </a:solidFill>
          <a:ln>
            <a:solidFill>
              <a:schemeClr val="accent6">
                <a:lumMod val="40000"/>
                <a:lumOff val="60000"/>
              </a:schemeClr>
            </a:solidFill>
          </a:ln>
        </p:spPr>
        <p:txBody>
          <a:bodyPr wrap="square" lIns="180000" tIns="108000" bIns="108000" rtlCol="0">
            <a:spAutoFit/>
          </a:bodyPr>
          <a:lstStyle/>
          <a:p>
            <a:pPr marL="457200" indent="-457200" algn="l">
              <a:lnSpc>
                <a:spcPts val="2800"/>
              </a:lnSpc>
              <a:buBlip>
                <a:blip r:embed="rId2"/>
              </a:buBlip>
            </a:pPr>
            <a:r>
              <a:rPr lang="zh-CN" altLang="zh-CN" sz="2000" smtClean="0">
                <a:solidFill>
                  <a:srgbClr val="0000FF"/>
                </a:solidFill>
                <a:ea typeface="楷体" pitchFamily="49" charset="-122"/>
                <a:cs typeface="Times New Roman" pitchFamily="18" charset="0"/>
              </a:rPr>
              <a:t>指整体最优解可以通过一系列局部最优选择（即贪心选择）来得到。</a:t>
            </a:r>
          </a:p>
          <a:p>
            <a:pPr marL="457200" indent="-457200" algn="l">
              <a:lnSpc>
                <a:spcPts val="2800"/>
              </a:lnSpc>
              <a:buBlip>
                <a:blip r:embed="rId2"/>
              </a:buBlip>
            </a:pPr>
            <a:r>
              <a:rPr lang="zh-CN" altLang="en-US" sz="2000" smtClean="0">
                <a:solidFill>
                  <a:srgbClr val="0000FF"/>
                </a:solidFill>
                <a:ea typeface="楷体" pitchFamily="49" charset="-122"/>
                <a:cs typeface="Times New Roman" pitchFamily="18" charset="0"/>
              </a:rPr>
              <a:t>证明方法：</a:t>
            </a:r>
            <a:r>
              <a:rPr lang="zh-CN" altLang="zh-CN" sz="2000" smtClean="0">
                <a:solidFill>
                  <a:srgbClr val="0000FF"/>
                </a:solidFill>
                <a:ea typeface="楷体" pitchFamily="49" charset="-122"/>
                <a:cs typeface="Times New Roman" pitchFamily="18" charset="0"/>
              </a:rPr>
              <a:t>采用</a:t>
            </a:r>
            <a:r>
              <a:rPr lang="zh-CN" altLang="zh-CN" sz="2000" smtClean="0">
                <a:solidFill>
                  <a:srgbClr val="FF0000"/>
                </a:solidFill>
                <a:ea typeface="楷体" pitchFamily="49" charset="-122"/>
                <a:cs typeface="Times New Roman" pitchFamily="18" charset="0"/>
              </a:rPr>
              <a:t>数学归纳法</a:t>
            </a:r>
            <a:r>
              <a:rPr lang="zh-CN" altLang="zh-CN" sz="2000" smtClean="0">
                <a:solidFill>
                  <a:srgbClr val="0000FF"/>
                </a:solidFill>
                <a:ea typeface="楷体" pitchFamily="49" charset="-122"/>
                <a:cs typeface="Times New Roman" pitchFamily="18" charset="0"/>
              </a:rPr>
              <a:t>证明，</a:t>
            </a:r>
            <a:r>
              <a:rPr lang="zh-CN" altLang="en-US" sz="2000" smtClean="0">
                <a:solidFill>
                  <a:srgbClr val="0000FF"/>
                </a:solidFill>
                <a:ea typeface="楷体" pitchFamily="49" charset="-122"/>
                <a:cs typeface="Times New Roman" pitchFamily="18" charset="0"/>
              </a:rPr>
              <a:t>即</a:t>
            </a:r>
            <a:r>
              <a:rPr lang="zh-CN" altLang="zh-CN" sz="2000" smtClean="0">
                <a:solidFill>
                  <a:srgbClr val="0000FF"/>
                </a:solidFill>
                <a:ea typeface="楷体" pitchFamily="49" charset="-122"/>
                <a:cs typeface="Times New Roman" pitchFamily="18" charset="0"/>
              </a:rPr>
              <a:t>证明每一步所做的贪心选择最终得到问题的整体最优解。</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7929618" cy="295820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首先，</a:t>
            </a:r>
            <a:r>
              <a:rPr lang="en-US" altLang="zh-CN" sz="2000"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中包含全部顶点，</a:t>
            </a:r>
            <a:r>
              <a:rPr lang="en-US" altLang="zh-CN" sz="2000" smtClean="0">
                <a:solidFill>
                  <a:srgbClr val="0000FF"/>
                </a:solidFill>
                <a:latin typeface="Times New Roman" pitchFamily="18" charset="0"/>
                <a:ea typeface="仿宋" pitchFamily="49" charset="-122"/>
                <a:cs typeface="Times New Roman" pitchFamily="18" charset="0"/>
              </a:rPr>
              <a:t>TE</a:t>
            </a:r>
            <a:r>
              <a:rPr lang="zh-CN" altLang="zh-CN" sz="2000" smtClean="0">
                <a:solidFill>
                  <a:srgbClr val="0000FF"/>
                </a:solidFill>
                <a:latin typeface="Times New Roman" pitchFamily="18" charset="0"/>
                <a:ea typeface="仿宋" pitchFamily="49" charset="-122"/>
                <a:cs typeface="Times New Roman" pitchFamily="18" charset="0"/>
              </a:rPr>
              <a:t>为空，看成是由</a:t>
            </a:r>
            <a:r>
              <a:rPr lang="en-US"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个连通分量构成的图，每个连通分量中只有一个顶点，当考虑一条边</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v</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时，</a:t>
            </a:r>
            <a:r>
              <a:rPr lang="zh-CN" altLang="zh-CN" sz="2000" smtClean="0">
                <a:solidFill>
                  <a:srgbClr val="FF00FF"/>
                </a:solidFill>
                <a:latin typeface="Times New Roman" pitchFamily="18" charset="0"/>
                <a:ea typeface="仿宋" pitchFamily="49" charset="-122"/>
                <a:cs typeface="Times New Roman" pitchFamily="18" charset="0"/>
              </a:rPr>
              <a:t>若</a:t>
            </a:r>
            <a:r>
              <a:rPr lang="en-US" altLang="zh-CN" sz="2000" i="1" smtClean="0">
                <a:solidFill>
                  <a:srgbClr val="FF00FF"/>
                </a:solidFill>
                <a:latin typeface="Times New Roman" pitchFamily="18" charset="0"/>
                <a:ea typeface="仿宋" pitchFamily="49" charset="-122"/>
                <a:cs typeface="Times New Roman" pitchFamily="18" charset="0"/>
              </a:rPr>
              <a:t>u</a:t>
            </a:r>
            <a:r>
              <a:rPr lang="zh-CN" altLang="zh-CN" sz="2000" smtClean="0">
                <a:solidFill>
                  <a:srgbClr val="FF00FF"/>
                </a:solidFill>
                <a:latin typeface="Times New Roman" pitchFamily="18" charset="0"/>
                <a:ea typeface="仿宋" pitchFamily="49" charset="-122"/>
                <a:cs typeface="Times New Roman" pitchFamily="18" charset="0"/>
              </a:rPr>
              <a:t>和</a:t>
            </a:r>
            <a:r>
              <a:rPr lang="en-US" altLang="zh-CN" sz="2000" i="1" smtClean="0">
                <a:solidFill>
                  <a:srgbClr val="FF00FF"/>
                </a:solidFill>
                <a:latin typeface="Times New Roman" pitchFamily="18" charset="0"/>
                <a:ea typeface="仿宋" pitchFamily="49" charset="-122"/>
                <a:cs typeface="Times New Roman" pitchFamily="18" charset="0"/>
              </a:rPr>
              <a:t>v</a:t>
            </a:r>
            <a:r>
              <a:rPr lang="zh-CN" altLang="zh-CN" sz="2000" smtClean="0">
                <a:solidFill>
                  <a:srgbClr val="FF00FF"/>
                </a:solidFill>
                <a:latin typeface="Times New Roman" pitchFamily="18" charset="0"/>
                <a:ea typeface="仿宋" pitchFamily="49" charset="-122"/>
                <a:cs typeface="Times New Roman" pitchFamily="18" charset="0"/>
              </a:rPr>
              <a:t>属于两个不同的连通分量，则加入该边不会出现回路</a:t>
            </a:r>
            <a:r>
              <a:rPr lang="zh-CN" altLang="zh-CN" sz="2000" smtClean="0">
                <a:solidFill>
                  <a:srgbClr val="0000FF"/>
                </a:solidFill>
                <a:latin typeface="Times New Roman" pitchFamily="18" charset="0"/>
                <a:ea typeface="仿宋" pitchFamily="49" charset="-122"/>
                <a:cs typeface="Times New Roman" pitchFamily="18" charset="0"/>
              </a:rPr>
              <a:t>，否则会出现回路。这里每个连通分量就是并查集中的子集树。</a:t>
            </a:r>
          </a:p>
          <a:p>
            <a:pPr marL="457200" indent="-457200" algn="l">
              <a:lnSpc>
                <a:spcPts val="28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用数组</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存放图</a:t>
            </a:r>
            <a:r>
              <a:rPr lang="en-US" altLang="zh-CN" sz="2000" smtClean="0">
                <a:solidFill>
                  <a:srgbClr val="0000FF"/>
                </a:solidFill>
                <a:latin typeface="Times New Roman" pitchFamily="18" charset="0"/>
                <a:ea typeface="仿宋" pitchFamily="49" charset="-122"/>
                <a:cs typeface="Times New Roman" pitchFamily="18" charset="0"/>
              </a:rPr>
              <a:t>G</a:t>
            </a:r>
            <a:r>
              <a:rPr lang="zh-CN" altLang="zh-CN" sz="2000" smtClean="0">
                <a:solidFill>
                  <a:srgbClr val="0000FF"/>
                </a:solidFill>
                <a:latin typeface="Times New Roman" pitchFamily="18" charset="0"/>
                <a:ea typeface="仿宋" pitchFamily="49" charset="-122"/>
                <a:cs typeface="Times New Roman" pitchFamily="18" charset="0"/>
              </a:rPr>
              <a:t>中的所有边，按权值递增排序，再从头到尾依次考虑每一条边，若可以加入则选择该边作为最小生成树的一条边，否则舍弃该边。</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8643998" cy="4454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parent[MAXN];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并查集存储结构</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rnk[MAXN];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存储结点的秩</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近似于高度</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Init</a:t>
            </a:r>
            <a:r>
              <a:rPr lang="en-US" altLang="zh-CN" sz="1800" smtClean="0">
                <a:solidFill>
                  <a:srgbClr val="0000FF"/>
                </a:solidFill>
                <a:latin typeface="Times New Roman" pitchFamily="18" charset="0"/>
                <a:ea typeface="仿宋" pitchFamily="49" charset="-122"/>
                <a:cs typeface="Times New Roman" pitchFamily="18" charset="0"/>
              </a:rPr>
              <a:t>(int 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并查集初始化</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parent[i]=i;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rnk[i]=0;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120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(int 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递归算法：并查集中查找</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结点的根结点</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(x!=parent[x])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parent[x]=Find(parent[x]);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路径压缩</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parent[x];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39820"/>
            <a:ext cx="8643998" cy="41465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Union</a:t>
            </a:r>
            <a:r>
              <a:rPr lang="en-US" altLang="zh-CN" sz="1800" smtClean="0">
                <a:solidFill>
                  <a:srgbClr val="0000FF"/>
                </a:solidFill>
                <a:latin typeface="Times New Roman" pitchFamily="18" charset="0"/>
                <a:ea typeface="仿宋" pitchFamily="49" charset="-122"/>
                <a:cs typeface="Times New Roman" pitchFamily="18" charset="0"/>
              </a:rPr>
              <a:t>(int x,int y)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并查集中</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y</a:t>
            </a:r>
            <a:r>
              <a:rPr lang="zh-CN" altLang="zh-CN" sz="1800" smtClean="0">
                <a:solidFill>
                  <a:srgbClr val="00B0F0"/>
                </a:solidFill>
                <a:latin typeface="Times New Roman" pitchFamily="18" charset="0"/>
                <a:ea typeface="仿宋" pitchFamily="49" charset="-122"/>
                <a:cs typeface="Times New Roman" pitchFamily="18" charset="0"/>
              </a:rPr>
              <a:t>的两个集合的合并</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rx=</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ry=</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(rx==ry)								</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y</a:t>
            </a:r>
            <a:r>
              <a:rPr lang="zh-CN" altLang="zh-CN" sz="1800" smtClean="0">
                <a:solidFill>
                  <a:srgbClr val="00B0F0"/>
                </a:solidFill>
                <a:latin typeface="Times New Roman" pitchFamily="18" charset="0"/>
                <a:ea typeface="仿宋" pitchFamily="49" charset="-122"/>
                <a:cs typeface="Times New Roman" pitchFamily="18" charset="0"/>
              </a:rPr>
              <a:t>属于同一棵树的情况</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(rnk[rx]&lt;rnk[ry])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parent[rx]=ry;						</a:t>
            </a:r>
            <a:r>
              <a:rPr lang="en-US" altLang="zh-CN" sz="1800" smtClean="0">
                <a:solidFill>
                  <a:srgbClr val="00B0F0"/>
                </a:solidFill>
                <a:latin typeface="Times New Roman" pitchFamily="18" charset="0"/>
                <a:ea typeface="仿宋" pitchFamily="49" charset="-122"/>
                <a:cs typeface="Times New Roman" pitchFamily="18" charset="0"/>
              </a:rPr>
              <a:t>//rx</a:t>
            </a:r>
            <a:r>
              <a:rPr lang="zh-CN" altLang="zh-CN" sz="1800" smtClean="0">
                <a:solidFill>
                  <a:srgbClr val="00B0F0"/>
                </a:solidFill>
                <a:latin typeface="Times New Roman" pitchFamily="18" charset="0"/>
                <a:ea typeface="仿宋" pitchFamily="49" charset="-122"/>
                <a:cs typeface="Times New Roman" pitchFamily="18" charset="0"/>
              </a:rPr>
              <a:t>结点作为</a:t>
            </a:r>
            <a:r>
              <a:rPr lang="en-US" altLang="zh-CN" sz="1800" smtClean="0">
                <a:solidFill>
                  <a:srgbClr val="00B0F0"/>
                </a:solidFill>
                <a:latin typeface="Times New Roman" pitchFamily="18" charset="0"/>
                <a:ea typeface="仿宋" pitchFamily="49" charset="-122"/>
                <a:cs typeface="Times New Roman" pitchFamily="18" charset="0"/>
              </a:rPr>
              <a:t>ry</a:t>
            </a:r>
            <a:r>
              <a:rPr lang="zh-CN" altLang="zh-CN" sz="1800" smtClean="0">
                <a:solidFill>
                  <a:srgbClr val="00B0F0"/>
                </a:solidFill>
                <a:latin typeface="Times New Roman" pitchFamily="18" charset="0"/>
                <a:ea typeface="仿宋" pitchFamily="49" charset="-122"/>
                <a:cs typeface="Times New Roman" pitchFamily="18" charset="0"/>
              </a:rPr>
              <a:t>的孩子</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(rnk[rx]==rnk[ry])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秩相同，合并后</a:t>
            </a:r>
            <a:r>
              <a:rPr lang="en-US" altLang="zh-CN" sz="1800" smtClean="0">
                <a:solidFill>
                  <a:srgbClr val="00B0F0"/>
                </a:solidFill>
                <a:latin typeface="Times New Roman" pitchFamily="18" charset="0"/>
                <a:ea typeface="仿宋" pitchFamily="49" charset="-122"/>
                <a:cs typeface="Times New Roman" pitchFamily="18" charset="0"/>
              </a:rPr>
              <a:t>rx</a:t>
            </a:r>
            <a:r>
              <a:rPr lang="zh-CN" altLang="zh-CN" sz="1800" smtClean="0">
                <a:solidFill>
                  <a:srgbClr val="00B0F0"/>
                </a:solidFill>
                <a:latin typeface="Times New Roman" pitchFamily="18" charset="0"/>
                <a:ea typeface="仿宋" pitchFamily="49" charset="-122"/>
                <a:cs typeface="Times New Roman" pitchFamily="18" charset="0"/>
              </a:rPr>
              <a:t>的秩增</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rnk[rx]++;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parent[ry]=rx;						</a:t>
            </a:r>
            <a:r>
              <a:rPr lang="en-US" altLang="zh-CN" sz="1800" smtClean="0">
                <a:solidFill>
                  <a:srgbClr val="00B0F0"/>
                </a:solidFill>
                <a:latin typeface="Times New Roman" pitchFamily="18" charset="0"/>
                <a:ea typeface="仿宋" pitchFamily="49" charset="-122"/>
                <a:cs typeface="Times New Roman" pitchFamily="18" charset="0"/>
              </a:rPr>
              <a:t>//ry</a:t>
            </a:r>
            <a:r>
              <a:rPr lang="zh-CN" altLang="zh-CN" sz="1800" smtClean="0">
                <a:solidFill>
                  <a:srgbClr val="00B0F0"/>
                </a:solidFill>
                <a:latin typeface="Times New Roman" pitchFamily="18" charset="0"/>
                <a:ea typeface="仿宋" pitchFamily="49" charset="-122"/>
                <a:cs typeface="Times New Roman" pitchFamily="18" charset="0"/>
              </a:rPr>
              <a:t>结点作为</a:t>
            </a:r>
            <a:r>
              <a:rPr lang="en-US" altLang="zh-CN" sz="1800" smtClean="0">
                <a:solidFill>
                  <a:srgbClr val="00B0F0"/>
                </a:solidFill>
                <a:latin typeface="Times New Roman" pitchFamily="18" charset="0"/>
                <a:ea typeface="仿宋" pitchFamily="49" charset="-122"/>
                <a:cs typeface="Times New Roman" pitchFamily="18" charset="0"/>
              </a:rPr>
              <a:t>rx</a:t>
            </a:r>
            <a:r>
              <a:rPr lang="zh-CN" altLang="zh-CN" sz="1800" smtClean="0">
                <a:solidFill>
                  <a:srgbClr val="00B0F0"/>
                </a:solidFill>
                <a:latin typeface="Times New Roman" pitchFamily="18" charset="0"/>
                <a:ea typeface="仿宋" pitchFamily="49" charset="-122"/>
                <a:cs typeface="Times New Roman" pitchFamily="18" charset="0"/>
              </a:rPr>
              <a:t>的孩子</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85794"/>
            <a:ext cx="8643998" cy="3325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struct </a:t>
            </a:r>
            <a:r>
              <a:rPr lang="en-US" altLang="zh-CN" sz="1800" smtClean="0">
                <a:solidFill>
                  <a:srgbClr val="FF0000"/>
                </a:solidFill>
                <a:latin typeface="Times New Roman" pitchFamily="18" charset="0"/>
                <a:ea typeface="仿宋" pitchFamily="49" charset="-122"/>
                <a:cs typeface="Times New Roman" pitchFamily="18" charset="0"/>
              </a:rPr>
              <a:t>Edge</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边类型</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u;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边的起点</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v;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边的顶点</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边的权值</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Edge(int u,int v,int w):u(u),v(v),w(w) {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a:t>
            </a:r>
            <a:r>
              <a:rPr lang="en-US" altLang="zh-CN" sz="1800" smtClean="0">
                <a:solidFill>
                  <a:srgbClr val="FF0000"/>
                </a:solidFill>
                <a:latin typeface="Times New Roman" pitchFamily="18" charset="0"/>
                <a:ea typeface="仿宋" pitchFamily="49" charset="-122"/>
                <a:cs typeface="Times New Roman" pitchFamily="18" charset="0"/>
              </a:rPr>
              <a:t>operator&lt;</a:t>
            </a:r>
            <a:r>
              <a:rPr lang="en-US" altLang="zh-CN" sz="1800" smtClean="0">
                <a:solidFill>
                  <a:srgbClr val="0000FF"/>
                </a:solidFill>
                <a:latin typeface="Times New Roman" pitchFamily="18" charset="0"/>
                <a:ea typeface="仿宋" pitchFamily="49" charset="-122"/>
                <a:cs typeface="Times New Roman" pitchFamily="18" charset="0"/>
              </a:rPr>
              <a:t>(const Edge &amp;b) const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w&lt;b.w;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用于按</a:t>
            </a:r>
            <a:r>
              <a:rPr lang="en-US" altLang="zh-CN" sz="1800" smtClean="0">
                <a:solidFill>
                  <a:srgbClr val="00B0F0"/>
                </a:solidFill>
                <a:latin typeface="Times New Roman" pitchFamily="18" charset="0"/>
                <a:ea typeface="仿宋" pitchFamily="49" charset="-122"/>
                <a:cs typeface="Times New Roman" pitchFamily="18" charset="0"/>
              </a:rPr>
              <a:t>w</a:t>
            </a:r>
            <a:r>
              <a:rPr lang="zh-CN" altLang="zh-CN" sz="1800" smtClean="0">
                <a:solidFill>
                  <a:srgbClr val="00B0F0"/>
                </a:solidFill>
                <a:latin typeface="Times New Roman" pitchFamily="18" charset="0"/>
                <a:ea typeface="仿宋" pitchFamily="49" charset="-122"/>
                <a:cs typeface="Times New Roman" pitchFamily="18" charset="0"/>
              </a:rPr>
              <a:t>递增排序</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8643998" cy="33514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Kruskal</a:t>
            </a:r>
            <a:r>
              <a:rPr lang="en-US" altLang="zh-CN" sz="1800" smtClean="0">
                <a:solidFill>
                  <a:srgbClr val="0000FF"/>
                </a:solidFill>
                <a:latin typeface="Times New Roman" pitchFamily="18" charset="0"/>
                <a:ea typeface="仿宋" pitchFamily="49" charset="-122"/>
                <a:cs typeface="Times New Roman" pitchFamily="18" charset="0"/>
              </a:rPr>
              <a:t>(vector&lt;vector&lt;int&gt;&gt;&amp; A)	</a:t>
            </a:r>
            <a:r>
              <a:rPr lang="en-US" altLang="zh-CN" sz="1800" smtClean="0">
                <a:solidFill>
                  <a:srgbClr val="00B0F0"/>
                </a:solidFill>
                <a:latin typeface="Times New Roman" pitchFamily="18" charset="0"/>
                <a:ea typeface="仿宋" pitchFamily="49" charset="-122"/>
                <a:cs typeface="Times New Roman" pitchFamily="18" charset="0"/>
              </a:rPr>
              <a:t>//Kruskal</a:t>
            </a:r>
            <a:r>
              <a:rPr lang="zh-CN" altLang="zh-CN" sz="1800" smtClean="0">
                <a:solidFill>
                  <a:srgbClr val="00B0F0"/>
                </a:solidFill>
                <a:latin typeface="Times New Roman" pitchFamily="18" charset="0"/>
                <a:ea typeface="仿宋" pitchFamily="49" charset="-122"/>
                <a:cs typeface="Times New Roman" pitchFamily="18" charset="0"/>
              </a:rPr>
              <a:t>算法</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T;		</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存放最小生成树，每条边为</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起点</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终点</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边权值</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vector&lt;Edge&gt; E;</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由</a:t>
            </a:r>
            <a:r>
              <a:rPr lang="en-US" altLang="zh-CN" sz="1800" smtClean="0">
                <a:solidFill>
                  <a:srgbClr val="00B0F0"/>
                </a:solidFill>
                <a:latin typeface="Times New Roman" pitchFamily="18" charset="0"/>
                <a:ea typeface="仿宋" pitchFamily="49" charset="-122"/>
                <a:cs typeface="Times New Roman" pitchFamily="18" charset="0"/>
              </a:rPr>
              <a:t>A</a:t>
            </a:r>
            <a:r>
              <a:rPr lang="zh-CN" altLang="zh-CN" sz="1800" smtClean="0">
                <a:solidFill>
                  <a:srgbClr val="00B0F0"/>
                </a:solidFill>
                <a:latin typeface="Times New Roman" pitchFamily="18" charset="0"/>
                <a:ea typeface="仿宋" pitchFamily="49" charset="-122"/>
                <a:cs typeface="Times New Roman" pitchFamily="18" charset="0"/>
              </a:rPr>
              <a:t>下三角部分产生的边集</a:t>
            </a:r>
            <a:r>
              <a:rPr lang="en-US" altLang="zh-CN" sz="1800" smtClean="0">
                <a:solidFill>
                  <a:srgbClr val="00B0F0"/>
                </a:solidFill>
                <a:latin typeface="Times New Roman" pitchFamily="18" charset="0"/>
                <a:ea typeface="仿宋" pitchFamily="49" charset="-122"/>
                <a:cs typeface="Times New Roman" pitchFamily="18" charset="0"/>
              </a:rPr>
              <a:t>E</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 (int j=0;j&lt;i;j++)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(A[i][j]!=0 &amp;&amp; A[i][j]!=INF)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E.push_back(Edge(i,j,A[i][j]));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15384"/>
            <a:ext cx="8643998" cy="568538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sort(E.begin(),E.end());</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按</a:t>
            </a:r>
            <a:r>
              <a:rPr lang="en-US" altLang="zh-CN" sz="1800" smtClean="0">
                <a:solidFill>
                  <a:srgbClr val="00B0F0"/>
                </a:solidFill>
                <a:latin typeface="Times New Roman" pitchFamily="18" charset="0"/>
                <a:ea typeface="仿宋" pitchFamily="49" charset="-122"/>
                <a:cs typeface="Times New Roman" pitchFamily="18" charset="0"/>
              </a:rPr>
              <a:t>w</a:t>
            </a:r>
            <a:r>
              <a:rPr lang="zh-CN" altLang="zh-CN" sz="1800" smtClean="0">
                <a:solidFill>
                  <a:srgbClr val="00B0F0"/>
                </a:solidFill>
                <a:latin typeface="Times New Roman" pitchFamily="18" charset="0"/>
                <a:ea typeface="仿宋" pitchFamily="49" charset="-122"/>
                <a:cs typeface="Times New Roman" pitchFamily="18" charset="0"/>
              </a:rPr>
              <a:t>递增排序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Init(n);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初始化并查集</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k=0;										</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表示生成树的边数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j=0;										</a:t>
            </a:r>
            <a:r>
              <a:rPr lang="en-US" altLang="zh-CN" sz="1800" smtClean="0">
                <a:solidFill>
                  <a:srgbClr val="00B0F0"/>
                </a:solidFill>
                <a:latin typeface="Times New Roman" pitchFamily="18" charset="0"/>
                <a:ea typeface="仿宋" pitchFamily="49" charset="-122"/>
                <a:cs typeface="Times New Roman" pitchFamily="18" charset="0"/>
              </a:rPr>
              <a:t>//E</a:t>
            </a:r>
            <a:r>
              <a:rPr lang="zh-CN" altLang="zh-CN" sz="1800" smtClean="0">
                <a:solidFill>
                  <a:srgbClr val="00B0F0"/>
                </a:solidFill>
                <a:latin typeface="Times New Roman" pitchFamily="18" charset="0"/>
                <a:ea typeface="仿宋" pitchFamily="49" charset="-122"/>
                <a:cs typeface="Times New Roman" pitchFamily="18" charset="0"/>
              </a:rPr>
              <a:t>中边的下标</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初值为</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 (k&lt;n-1)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生成的边数小于</a:t>
            </a:r>
            <a:r>
              <a:rPr lang="en-US" altLang="zh-CN" sz="1800" smtClean="0">
                <a:solidFill>
                  <a:srgbClr val="00B0F0"/>
                </a:solidFill>
                <a:latin typeface="Times New Roman" pitchFamily="18" charset="0"/>
                <a:ea typeface="仿宋" pitchFamily="49" charset="-122"/>
                <a:cs typeface="Times New Roman" pitchFamily="18" charset="0"/>
              </a:rPr>
              <a:t>n-1</a:t>
            </a:r>
            <a:r>
              <a:rPr lang="zh-CN" altLang="zh-CN" sz="1800" smtClean="0">
                <a:solidFill>
                  <a:srgbClr val="00B0F0"/>
                </a:solidFill>
                <a:latin typeface="Times New Roman" pitchFamily="18" charset="0"/>
                <a:ea typeface="仿宋" pitchFamily="49" charset="-122"/>
                <a:cs typeface="Times New Roman" pitchFamily="18" charset="0"/>
              </a:rPr>
              <a:t>时循环</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int u1=E[j].u;</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v1=E[j].v;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取一条边的头尾顶点编号</a:t>
            </a:r>
            <a:r>
              <a:rPr lang="en-US" altLang="zh-CN" sz="1800" smtClean="0">
                <a:solidFill>
                  <a:srgbClr val="00B0F0"/>
                </a:solidFill>
                <a:latin typeface="Times New Roman" pitchFamily="18" charset="0"/>
                <a:ea typeface="仿宋" pitchFamily="49" charset="-122"/>
                <a:cs typeface="Times New Roman" pitchFamily="18" charset="0"/>
              </a:rPr>
              <a:t>u1</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v2</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sn1=</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(u1);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sn2=</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(v1);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分别得到两个顶点所属的集合编号</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en-US" altLang="zh-CN" sz="1800" smtClean="0">
                <a:solidFill>
                  <a:srgbClr val="FF00FF"/>
                </a:solidFill>
                <a:latin typeface="Times New Roman" pitchFamily="18" charset="0"/>
                <a:ea typeface="仿宋" pitchFamily="49" charset="-122"/>
                <a:cs typeface="Times New Roman" pitchFamily="18" charset="0"/>
              </a:rPr>
              <a:t>sn1!=sn2</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添加该边不会构成回路</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T.push_back({u1,v1,E[j].w});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产生最小生成树的一条边 </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生成边数增</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Union</a:t>
            </a:r>
            <a:r>
              <a:rPr lang="en-US" altLang="zh-CN" sz="1800" smtClean="0">
                <a:solidFill>
                  <a:srgbClr val="0000FF"/>
                </a:solidFill>
                <a:latin typeface="Times New Roman" pitchFamily="18" charset="0"/>
                <a:ea typeface="仿宋" pitchFamily="49" charset="-122"/>
                <a:cs typeface="Times New Roman" pitchFamily="18" charset="0"/>
              </a:rPr>
              <a:t>(u1,v1);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a:t>
            </a:r>
            <a:r>
              <a:rPr lang="en-US" altLang="zh-CN" sz="1800" smtClean="0">
                <a:solidFill>
                  <a:srgbClr val="00B0F0"/>
                </a:solidFill>
                <a:latin typeface="Times New Roman" pitchFamily="18" charset="0"/>
                <a:ea typeface="仿宋" pitchFamily="49" charset="-122"/>
                <a:cs typeface="Times New Roman" pitchFamily="18" charset="0"/>
              </a:rPr>
              <a:t>u1</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v1</a:t>
            </a:r>
            <a:r>
              <a:rPr lang="zh-CN" altLang="zh-CN" sz="1800" smtClean="0">
                <a:solidFill>
                  <a:srgbClr val="00B0F0"/>
                </a:solidFill>
                <a:latin typeface="Times New Roman" pitchFamily="18" charset="0"/>
                <a:ea typeface="仿宋" pitchFamily="49" charset="-122"/>
                <a:cs typeface="Times New Roman" pitchFamily="18" charset="0"/>
              </a:rPr>
              <a:t>两棵子树合并</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遍历下一条边</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928670"/>
            <a:ext cx="7715304" cy="219547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2400"/>
              </a:spcBef>
            </a:pPr>
            <a:r>
              <a:rPr lang="zh-CN" altLang="zh-CN" sz="2000" smtClean="0">
                <a:solidFill>
                  <a:srgbClr val="FF0000"/>
                </a:solidFill>
                <a:latin typeface="Times New Roman" pitchFamily="18" charset="0"/>
                <a:ea typeface="仿宋" pitchFamily="49" charset="-122"/>
                <a:cs typeface="Times New Roman" pitchFamily="18" charset="0"/>
              </a:rPr>
              <a:t>【算法分析】</a:t>
            </a:r>
            <a:r>
              <a:rPr lang="zh-CN" altLang="zh-CN" sz="2000" smtClean="0">
                <a:solidFill>
                  <a:srgbClr val="0000FF"/>
                </a:solidFill>
                <a:latin typeface="Times New Roman" pitchFamily="18" charset="0"/>
                <a:ea typeface="仿宋" pitchFamily="49" charset="-122"/>
                <a:cs typeface="Times New Roman" pitchFamily="18" charset="0"/>
              </a:rPr>
              <a:t>排序时间为</a:t>
            </a:r>
            <a:r>
              <a:rPr lang="en-US" altLang="zh-CN" sz="2000" smtClean="0">
                <a:solidFill>
                  <a:srgbClr val="0000FF"/>
                </a:solidFill>
                <a:latin typeface="Times New Roman" pitchFamily="18" charset="0"/>
                <a:ea typeface="仿宋" pitchFamily="49" charset="-122"/>
                <a:cs typeface="Times New Roman" pitchFamily="18" charset="0"/>
              </a:rPr>
              <a:t>O(</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log</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while</a:t>
            </a:r>
            <a:r>
              <a:rPr lang="zh-CN" altLang="zh-CN" sz="2000" smtClean="0">
                <a:solidFill>
                  <a:srgbClr val="0000FF"/>
                </a:solidFill>
                <a:latin typeface="Times New Roman" pitchFamily="18" charset="0"/>
                <a:ea typeface="仿宋" pitchFamily="49" charset="-122"/>
                <a:cs typeface="Times New Roman" pitchFamily="18" charset="0"/>
              </a:rPr>
              <a:t>循环是在</a:t>
            </a:r>
            <a:r>
              <a:rPr lang="en-US" altLang="zh-CN" sz="2000" i="1"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条边中选取</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条边，最坏情况下执行</a:t>
            </a:r>
            <a:r>
              <a:rPr lang="en-US" altLang="zh-CN" sz="2000" i="1"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次，</a:t>
            </a:r>
            <a:r>
              <a:rPr lang="en-US" altLang="zh-CN" sz="2000" smtClean="0">
                <a:solidFill>
                  <a:srgbClr val="0000FF"/>
                </a:solidFill>
                <a:latin typeface="Times New Roman" pitchFamily="18" charset="0"/>
                <a:ea typeface="仿宋" pitchFamily="49" charset="-122"/>
                <a:cs typeface="Times New Roman" pitchFamily="18" charset="0"/>
              </a:rPr>
              <a:t>Union</a:t>
            </a:r>
            <a:r>
              <a:rPr lang="zh-CN" altLang="zh-CN" sz="2000" smtClean="0">
                <a:solidFill>
                  <a:srgbClr val="0000FF"/>
                </a:solidFill>
                <a:latin typeface="Times New Roman" pitchFamily="18" charset="0"/>
                <a:ea typeface="仿宋" pitchFamily="49" charset="-122"/>
                <a:cs typeface="Times New Roman" pitchFamily="18" charset="0"/>
              </a:rPr>
              <a:t>的执行时间为</a:t>
            </a:r>
            <a:r>
              <a:rPr lang="en-US" altLang="zh-CN" sz="2000" smtClean="0">
                <a:solidFill>
                  <a:srgbClr val="0000FF"/>
                </a:solidFill>
                <a:latin typeface="Times New Roman" pitchFamily="18" charset="0"/>
                <a:ea typeface="仿宋" pitchFamily="49" charset="-122"/>
                <a:cs typeface="Times New Roman" pitchFamily="18" charset="0"/>
              </a:rPr>
              <a:t>O(log</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，所以上述</a:t>
            </a:r>
            <a:r>
              <a:rPr lang="en-US" altLang="zh-CN" sz="2000" smtClean="0">
                <a:solidFill>
                  <a:srgbClr val="0000FF"/>
                </a:solidFill>
                <a:latin typeface="Times New Roman" pitchFamily="18" charset="0"/>
                <a:ea typeface="仿宋" pitchFamily="49" charset="-122"/>
                <a:cs typeface="Times New Roman" pitchFamily="18" charset="0"/>
              </a:rPr>
              <a:t>Kruskal</a:t>
            </a:r>
            <a:r>
              <a:rPr lang="zh-CN" altLang="zh-CN" sz="2000" smtClean="0">
                <a:solidFill>
                  <a:srgbClr val="0000FF"/>
                </a:solidFill>
                <a:latin typeface="Times New Roman" pitchFamily="18" charset="0"/>
                <a:ea typeface="仿宋" pitchFamily="49" charset="-122"/>
                <a:cs typeface="Times New Roman" pitchFamily="18" charset="0"/>
              </a:rPr>
              <a:t>算法构造最小生成树的时间复杂度为</a:t>
            </a:r>
            <a:r>
              <a:rPr lang="en-US" altLang="zh-CN" sz="2000" smtClean="0">
                <a:solidFill>
                  <a:srgbClr val="0000FF"/>
                </a:solidFill>
                <a:latin typeface="Times New Roman" pitchFamily="18" charset="0"/>
                <a:ea typeface="仿宋" pitchFamily="49" charset="-122"/>
                <a:cs typeface="Times New Roman" pitchFamily="18" charset="0"/>
              </a:rPr>
              <a:t>O(</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log</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e</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2800"/>
              </a:lnSpc>
              <a:spcBef>
                <a:spcPts val="2400"/>
              </a:spcBef>
            </a:pPr>
            <a:r>
              <a:rPr lang="zh-CN" altLang="zh-CN" sz="2000" smtClean="0">
                <a:solidFill>
                  <a:srgbClr val="FF0000"/>
                </a:solidFill>
                <a:latin typeface="Times New Roman" pitchFamily="18" charset="0"/>
                <a:ea typeface="仿宋" pitchFamily="49" charset="-122"/>
                <a:cs typeface="Times New Roman" pitchFamily="18" charset="0"/>
              </a:rPr>
              <a:t>【 </a:t>
            </a:r>
            <a:r>
              <a:rPr lang="en-US" altLang="zh-CN" sz="2000" smtClean="0">
                <a:solidFill>
                  <a:srgbClr val="FF0000"/>
                </a:solidFill>
                <a:latin typeface="Times New Roman" pitchFamily="18" charset="0"/>
                <a:ea typeface="仿宋" pitchFamily="49" charset="-122"/>
                <a:cs typeface="Times New Roman" pitchFamily="18" charset="0"/>
              </a:rPr>
              <a:t>Kruskal</a:t>
            </a:r>
            <a:r>
              <a:rPr lang="zh-CN" altLang="zh-CN" sz="2000" smtClean="0">
                <a:solidFill>
                  <a:srgbClr val="FF0000"/>
                </a:solidFill>
                <a:latin typeface="Times New Roman" pitchFamily="18" charset="0"/>
                <a:ea typeface="仿宋" pitchFamily="49" charset="-122"/>
                <a:cs typeface="Times New Roman" pitchFamily="18" charset="0"/>
              </a:rPr>
              <a:t>算法的正确性证明】 </a:t>
            </a:r>
            <a:r>
              <a:rPr lang="zh-CN" altLang="en-US"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Prim</a:t>
            </a:r>
            <a:r>
              <a:rPr lang="zh-CN" altLang="zh-CN" sz="2000" smtClean="0">
                <a:solidFill>
                  <a:srgbClr val="0000FF"/>
                </a:solidFill>
                <a:latin typeface="Times New Roman" pitchFamily="18" charset="0"/>
                <a:ea typeface="仿宋" pitchFamily="49" charset="-122"/>
                <a:cs typeface="Times New Roman" pitchFamily="18" charset="0"/>
              </a:rPr>
              <a:t>算法</a:t>
            </a:r>
            <a:r>
              <a:rPr lang="zh-CN" altLang="en-US" sz="2000" smtClean="0">
                <a:solidFill>
                  <a:srgbClr val="0000FF"/>
                </a:solidFill>
                <a:latin typeface="Times New Roman" pitchFamily="18" charset="0"/>
                <a:ea typeface="仿宋" pitchFamily="49" charset="-122"/>
                <a:cs typeface="Times New Roman" pitchFamily="18" charset="0"/>
              </a:rPr>
              <a:t>一样</a:t>
            </a:r>
            <a:r>
              <a:rPr lang="zh-CN" altLang="zh-CN" sz="2000" smtClean="0">
                <a:solidFill>
                  <a:srgbClr val="0000FF"/>
                </a:solidFill>
                <a:latin typeface="Times New Roman" pitchFamily="18" charset="0"/>
                <a:ea typeface="仿宋" pitchFamily="49" charset="-122"/>
                <a:cs typeface="Times New Roman" pitchFamily="18" charset="0"/>
              </a:rPr>
              <a:t>都是贪心算法，其正确性证明与</a:t>
            </a:r>
            <a:r>
              <a:rPr lang="en-US" altLang="zh-CN" sz="2000" smtClean="0">
                <a:solidFill>
                  <a:srgbClr val="0000FF"/>
                </a:solidFill>
                <a:latin typeface="Times New Roman" pitchFamily="18" charset="0"/>
                <a:ea typeface="仿宋" pitchFamily="49" charset="-122"/>
                <a:cs typeface="Times New Roman" pitchFamily="18" charset="0"/>
              </a:rPr>
              <a:t>Prim</a:t>
            </a:r>
            <a:r>
              <a:rPr lang="zh-CN" altLang="zh-CN" sz="2000" smtClean="0">
                <a:solidFill>
                  <a:srgbClr val="0000FF"/>
                </a:solidFill>
                <a:latin typeface="Times New Roman" pitchFamily="18" charset="0"/>
                <a:ea typeface="仿宋" pitchFamily="49" charset="-122"/>
                <a:cs typeface="Times New Roman" pitchFamily="18" charset="0"/>
              </a:rPr>
              <a:t>算法类似，这里不再详述。</a:t>
            </a: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500066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7.3.3   </a:t>
            </a:r>
            <a:r>
              <a:rPr lang="zh-CN" altLang="zh-CN" smtClean="0">
                <a:ea typeface="微软雅黑" pitchFamily="34" charset="-122"/>
              </a:rPr>
              <a:t>实战—建设道路（</a:t>
            </a:r>
            <a:r>
              <a:rPr lang="en-US" altLang="zh-CN" smtClean="0">
                <a:ea typeface="微软雅黑" pitchFamily="34" charset="-122"/>
              </a:rPr>
              <a:t>POJ3625</a:t>
            </a:r>
            <a:r>
              <a:rPr lang="zh-CN" altLang="zh-CN" smtClean="0">
                <a:ea typeface="微软雅黑" pitchFamily="34" charset="-122"/>
              </a:rPr>
              <a:t>）</a:t>
            </a:r>
            <a:endParaRPr lang="zh-CN" altLang="zh-CN">
              <a:ea typeface="微软雅黑" pitchFamily="34" charset="-122"/>
            </a:endParaRPr>
          </a:p>
        </p:txBody>
      </p:sp>
      <p:sp>
        <p:nvSpPr>
          <p:cNvPr id="4" name="TextBox 3"/>
          <p:cNvSpPr txBox="1"/>
          <p:nvPr/>
        </p:nvSpPr>
        <p:spPr>
          <a:xfrm>
            <a:off x="642910" y="1500174"/>
            <a:ext cx="7643866" cy="395807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en-US" sz="2000" smtClean="0">
                <a:solidFill>
                  <a:srgbClr val="FF0000"/>
                </a:solidFill>
                <a:latin typeface="Times New Roman" pitchFamily="18" charset="0"/>
                <a:ea typeface="楷体" pitchFamily="49" charset="-122"/>
                <a:cs typeface="Times New Roman" pitchFamily="18" charset="0"/>
              </a:rPr>
              <a:t>问题描述</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有</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1,000</a:t>
            </a:r>
            <a:r>
              <a:rPr lang="zh-CN" altLang="zh-CN" sz="2000" smtClean="0">
                <a:solidFill>
                  <a:srgbClr val="0000FF"/>
                </a:solidFill>
                <a:latin typeface="Times New Roman" pitchFamily="18" charset="0"/>
                <a:ea typeface="楷体" pitchFamily="49" charset="-122"/>
                <a:cs typeface="Times New Roman" pitchFamily="18" charset="0"/>
              </a:rPr>
              <a:t>）个农场（编号为</a:t>
            </a:r>
            <a:r>
              <a:rPr lang="en-US" altLang="zh-CN" sz="2000" smtClean="0">
                <a:solidFill>
                  <a:srgbClr val="0000FF"/>
                </a:solidFill>
                <a:latin typeface="Times New Roman" pitchFamily="18" charset="0"/>
                <a:ea typeface="楷体" pitchFamily="49" charset="-122"/>
                <a:cs typeface="Times New Roman" pitchFamily="18" charset="0"/>
              </a:rPr>
              <a:t> 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），每个农场的位置用</a:t>
            </a:r>
            <a:r>
              <a:rPr lang="en-US" altLang="zh-CN" sz="2000" smtClean="0">
                <a:solidFill>
                  <a:srgbClr val="0000FF"/>
                </a:solidFill>
                <a:latin typeface="Times New Roman" pitchFamily="18" charset="0"/>
                <a:ea typeface="楷体" pitchFamily="49" charset="-122"/>
                <a:cs typeface="Times New Roman" pitchFamily="18" charset="0"/>
              </a:rPr>
              <a:t>(Xi</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Yi)</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Xi</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Yi</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1,000,000</a:t>
            </a:r>
            <a:r>
              <a:rPr lang="zh-CN" altLang="zh-CN" sz="2000" smtClean="0">
                <a:solidFill>
                  <a:srgbClr val="0000FF"/>
                </a:solidFill>
                <a:latin typeface="Times New Roman" pitchFamily="18" charset="0"/>
                <a:ea typeface="楷体" pitchFamily="49" charset="-122"/>
                <a:cs typeface="Times New Roman" pitchFamily="18" charset="0"/>
              </a:rPr>
              <a:t>）表示。已经修建了</a:t>
            </a:r>
            <a:r>
              <a:rPr lang="en-US" altLang="zh-CN" sz="2000" smtClean="0">
                <a:solidFill>
                  <a:srgbClr val="0000FF"/>
                </a:solidFill>
                <a:latin typeface="Times New Roman" pitchFamily="18" charset="0"/>
                <a:ea typeface="楷体" pitchFamily="49" charset="-122"/>
                <a:cs typeface="Times New Roman" pitchFamily="18" charset="0"/>
              </a:rPr>
              <a:t>M </a:t>
            </a:r>
            <a:r>
              <a:rPr lang="zh-CN" altLang="zh-CN" sz="2000" smtClean="0">
                <a:solidFill>
                  <a:srgbClr val="0000FF"/>
                </a:solidFill>
                <a:latin typeface="Times New Roman" pitchFamily="18" charset="0"/>
                <a:ea typeface="楷体" pitchFamily="49" charset="-122"/>
                <a:cs typeface="Times New Roman" pitchFamily="18" charset="0"/>
              </a:rPr>
              <a:t>条道路（</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1,000</a:t>
            </a:r>
            <a:r>
              <a:rPr lang="zh-CN" altLang="zh-CN" sz="2000" smtClean="0">
                <a:solidFill>
                  <a:srgbClr val="0000FF"/>
                </a:solidFill>
                <a:latin typeface="Times New Roman" pitchFamily="18" charset="0"/>
                <a:ea typeface="楷体" pitchFamily="49" charset="-122"/>
                <a:cs typeface="Times New Roman" pitchFamily="18" charset="0"/>
              </a:rPr>
              <a:t>），每条道路连接两个农场。请问要连接所有的农场还需要建设额外道路的最小长度是多少。</a:t>
            </a:r>
          </a:p>
          <a:p>
            <a:pPr algn="l">
              <a:lnSpc>
                <a:spcPts val="2800"/>
              </a:lnSpc>
            </a:pPr>
            <a:r>
              <a:rPr lang="zh-CN" altLang="zh-CN" sz="2000" smtClean="0">
                <a:solidFill>
                  <a:srgbClr val="FF0000"/>
                </a:solidFill>
                <a:latin typeface="Times New Roman" pitchFamily="18" charset="0"/>
                <a:ea typeface="楷体" pitchFamily="49" charset="-122"/>
                <a:cs typeface="Times New Roman" pitchFamily="18" charset="0"/>
              </a:rPr>
              <a:t>输入格式</a:t>
            </a:r>
            <a:r>
              <a:rPr lang="zh-CN" altLang="zh-CN" sz="2000" smtClean="0">
                <a:solidFill>
                  <a:srgbClr val="0000FF"/>
                </a:solidFill>
                <a:latin typeface="Times New Roman" pitchFamily="18" charset="0"/>
                <a:ea typeface="楷体" pitchFamily="49" charset="-122"/>
                <a:cs typeface="Times New Roman" pitchFamily="18" charset="0"/>
              </a:rPr>
              <a:t>： 输入的第一行是两个空格分隔的整数</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Times New Roman" pitchFamily="18" charset="0"/>
                <a:ea typeface="楷体" pitchFamily="49" charset="-122"/>
                <a:cs typeface="Times New Roman" pitchFamily="18" charset="0"/>
              </a:rPr>
              <a:t>，然后</a:t>
            </a:r>
            <a:r>
              <a:rPr lang="en-US" altLang="zh-CN" sz="2000"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行每行是两个由空格分隔的整数</a:t>
            </a:r>
            <a:r>
              <a:rPr lang="en-US" altLang="zh-CN" sz="2000" smtClean="0">
                <a:solidFill>
                  <a:srgbClr val="0000FF"/>
                </a:solidFill>
                <a:latin typeface="Times New Roman" pitchFamily="18" charset="0"/>
                <a:ea typeface="楷体" pitchFamily="49" charset="-122"/>
                <a:cs typeface="Times New Roman" pitchFamily="18" charset="0"/>
              </a:rPr>
              <a:t>Xi</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smtClean="0">
                <a:solidFill>
                  <a:srgbClr val="0000FF"/>
                </a:solidFill>
                <a:latin typeface="Times New Roman" pitchFamily="18" charset="0"/>
                <a:ea typeface="楷体" pitchFamily="49" charset="-122"/>
                <a:cs typeface="Times New Roman" pitchFamily="18" charset="0"/>
              </a:rPr>
              <a:t>Yi</a:t>
            </a:r>
            <a:r>
              <a:rPr lang="zh-CN" altLang="zh-CN" sz="2000" smtClean="0">
                <a:solidFill>
                  <a:srgbClr val="0000FF"/>
                </a:solidFill>
                <a:latin typeface="Times New Roman" pitchFamily="18" charset="0"/>
                <a:ea typeface="楷体" pitchFamily="49" charset="-122"/>
                <a:cs typeface="Times New Roman" pitchFamily="18" charset="0"/>
              </a:rPr>
              <a:t>，接下来</a:t>
            </a:r>
            <a:r>
              <a:rPr lang="en-US" altLang="zh-CN" sz="2000"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Times New Roman" pitchFamily="18" charset="0"/>
                <a:ea typeface="楷体" pitchFamily="49" charset="-122"/>
                <a:cs typeface="Times New Roman" pitchFamily="18" charset="0"/>
              </a:rPr>
              <a:t>行每行两个由空格分隔的整数</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j</a:t>
            </a:r>
            <a:r>
              <a:rPr lang="zh-CN" altLang="zh-CN" sz="2000" smtClean="0">
                <a:solidFill>
                  <a:srgbClr val="0000FF"/>
                </a:solidFill>
                <a:latin typeface="Times New Roman" pitchFamily="18" charset="0"/>
                <a:ea typeface="楷体" pitchFamily="49" charset="-122"/>
                <a:cs typeface="Times New Roman" pitchFamily="18" charset="0"/>
              </a:rPr>
              <a:t>，表示已经有连接农场</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和农场</a:t>
            </a:r>
            <a:r>
              <a:rPr lang="en-US" altLang="zh-CN" sz="2000" i="1" smtClean="0">
                <a:solidFill>
                  <a:srgbClr val="0000FF"/>
                </a:solidFill>
                <a:latin typeface="Times New Roman" pitchFamily="18" charset="0"/>
                <a:ea typeface="楷体" pitchFamily="49" charset="-122"/>
                <a:cs typeface="Times New Roman" pitchFamily="18" charset="0"/>
              </a:rPr>
              <a:t>j</a:t>
            </a:r>
            <a:r>
              <a:rPr lang="zh-CN" altLang="zh-CN" sz="2000" smtClean="0">
                <a:solidFill>
                  <a:srgbClr val="0000FF"/>
                </a:solidFill>
                <a:latin typeface="Times New Roman" pitchFamily="18" charset="0"/>
                <a:ea typeface="楷体" pitchFamily="49" charset="-122"/>
                <a:cs typeface="Times New Roman" pitchFamily="18" charset="0"/>
              </a:rPr>
              <a:t>的道路。</a:t>
            </a:r>
          </a:p>
          <a:p>
            <a:pPr algn="l">
              <a:lnSpc>
                <a:spcPts val="2800"/>
              </a:lnSpc>
            </a:pPr>
            <a:r>
              <a:rPr lang="zh-CN" altLang="zh-CN" sz="2000" smtClean="0">
                <a:solidFill>
                  <a:srgbClr val="FF0000"/>
                </a:solidFill>
                <a:latin typeface="Times New Roman" pitchFamily="18" charset="0"/>
                <a:ea typeface="楷体" pitchFamily="49" charset="-122"/>
                <a:cs typeface="Times New Roman" pitchFamily="18" charset="0"/>
              </a:rPr>
              <a:t>输出格式</a:t>
            </a:r>
            <a:r>
              <a:rPr lang="zh-CN" altLang="zh-CN" sz="2000" smtClean="0">
                <a:solidFill>
                  <a:srgbClr val="0000FF"/>
                </a:solidFill>
                <a:latin typeface="Times New Roman" pitchFamily="18" charset="0"/>
                <a:ea typeface="楷体" pitchFamily="49" charset="-122"/>
                <a:cs typeface="Times New Roman" pitchFamily="18" charset="0"/>
              </a:rPr>
              <a:t>：在一行中输出连接所有农场所需的最小额外道路长度，输出时不四舍五入到小数点后两位。 请务必将距离计算为</a:t>
            </a:r>
            <a:r>
              <a:rPr lang="en-US" altLang="zh-CN" sz="2000" smtClean="0">
                <a:solidFill>
                  <a:srgbClr val="0000FF"/>
                </a:solidFill>
                <a:latin typeface="Times New Roman" pitchFamily="18" charset="0"/>
                <a:ea typeface="楷体" pitchFamily="49" charset="-122"/>
                <a:cs typeface="Times New Roman" pitchFamily="18" charset="0"/>
              </a:rPr>
              <a:t>64</a:t>
            </a:r>
            <a:r>
              <a:rPr lang="zh-CN" altLang="zh-CN" sz="2000" smtClean="0">
                <a:solidFill>
                  <a:srgbClr val="0000FF"/>
                </a:solidFill>
                <a:latin typeface="Times New Roman" pitchFamily="18" charset="0"/>
                <a:ea typeface="楷体" pitchFamily="49" charset="-122"/>
                <a:cs typeface="Times New Roman" pitchFamily="18" charset="0"/>
              </a:rPr>
              <a:t>位浮点数。</a:t>
            </a: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57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14290"/>
            <a:ext cx="7929618" cy="196464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每个农场看成图中一个顶点，为了统一将编号由</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改为</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N-1</a:t>
            </a:r>
            <a:r>
              <a:rPr lang="zh-CN" altLang="zh-CN" sz="2000" smtClean="0">
                <a:solidFill>
                  <a:srgbClr val="0000FF"/>
                </a:solidFill>
                <a:latin typeface="Times New Roman" pitchFamily="18" charset="0"/>
                <a:ea typeface="仿宋" pitchFamily="49" charset="-122"/>
                <a:cs typeface="Times New Roman" pitchFamily="18" charset="0"/>
              </a:rPr>
              <a:t>，采用邻接矩阵</a:t>
            </a:r>
            <a:r>
              <a:rPr lang="en-US" altLang="zh-CN" sz="2000"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存放农场无向图，两个顶点之间的权值为对应位置的距离，对于已经修建了</a:t>
            </a:r>
            <a:r>
              <a:rPr lang="en-US" altLang="zh-CN" sz="2000" smtClean="0">
                <a:solidFill>
                  <a:srgbClr val="0000FF"/>
                </a:solidFill>
                <a:latin typeface="Times New Roman" pitchFamily="18" charset="0"/>
                <a:ea typeface="仿宋" pitchFamily="49" charset="-122"/>
                <a:cs typeface="Times New Roman" pitchFamily="18" charset="0"/>
              </a:rPr>
              <a:t>M </a:t>
            </a:r>
            <a:r>
              <a:rPr lang="zh-CN" altLang="zh-CN" sz="2000" smtClean="0">
                <a:solidFill>
                  <a:srgbClr val="0000FF"/>
                </a:solidFill>
                <a:latin typeface="Times New Roman" pitchFamily="18" charset="0"/>
                <a:ea typeface="仿宋" pitchFamily="49" charset="-122"/>
                <a:cs typeface="Times New Roman" pitchFamily="18" charset="0"/>
              </a:rPr>
              <a:t>条道路</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，将</a:t>
            </a:r>
            <a:r>
              <a:rPr lang="en-US" altLang="zh-CN" sz="2000" smtClean="0">
                <a:solidFill>
                  <a:srgbClr val="0000FF"/>
                </a:solidFill>
                <a:latin typeface="Times New Roman" pitchFamily="18" charset="0"/>
                <a:ea typeface="仿宋" pitchFamily="49" charset="-122"/>
                <a:cs typeface="Times New Roman" pitchFamily="18" charset="0"/>
              </a:rPr>
              <a:t>A[</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和</a:t>
            </a:r>
            <a:r>
              <a:rPr lang="en-US" altLang="zh-CN" sz="2000" smtClean="0">
                <a:solidFill>
                  <a:srgbClr val="0000FF"/>
                </a:solidFill>
                <a:latin typeface="Times New Roman" pitchFamily="18" charset="0"/>
                <a:ea typeface="仿宋" pitchFamily="49" charset="-122"/>
                <a:cs typeface="Times New Roman" pitchFamily="18" charset="0"/>
              </a:rPr>
              <a:t>A[</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置为</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。本题就是求构造的最小生成树的所有边权值和</a:t>
            </a:r>
            <a:r>
              <a:rPr lang="en-US" altLang="zh-CN" sz="2000" smtClean="0">
                <a:solidFill>
                  <a:srgbClr val="0000FF"/>
                </a:solidFill>
                <a:latin typeface="Times New Roman" pitchFamily="18" charset="0"/>
                <a:ea typeface="仿宋" pitchFamily="49" charset="-122"/>
                <a:cs typeface="Times New Roman" pitchFamily="18" charset="0"/>
              </a:rPr>
              <a:t>ans</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spcBef>
                <a:spcPts val="600"/>
              </a:spcBef>
            </a:pPr>
            <a:r>
              <a:rPr lang="zh-CN" altLang="en-US" sz="2000" smtClean="0">
                <a:solidFill>
                  <a:srgbClr val="0000FF"/>
                </a:solidFill>
                <a:latin typeface="Times New Roman" pitchFamily="18" charset="0"/>
                <a:ea typeface="仿宋" pitchFamily="49" charset="-122"/>
                <a:cs typeface="Times New Roman" pitchFamily="18" charset="0"/>
              </a:rPr>
              <a:t>采用</a:t>
            </a:r>
            <a:r>
              <a:rPr lang="en-US" altLang="zh-CN" sz="2000" smtClean="0">
                <a:solidFill>
                  <a:srgbClr val="0000FF"/>
                </a:solidFill>
                <a:latin typeface="Times New Roman" pitchFamily="18" charset="0"/>
                <a:ea typeface="仿宋" pitchFamily="49" charset="-122"/>
                <a:cs typeface="Times New Roman" pitchFamily="18" charset="0"/>
              </a:rPr>
              <a:t>Prim</a:t>
            </a:r>
            <a:r>
              <a:rPr lang="zh-CN" altLang="en-US" sz="2000" smtClean="0">
                <a:solidFill>
                  <a:srgbClr val="0000FF"/>
                </a:solidFill>
                <a:latin typeface="Times New Roman" pitchFamily="18" charset="0"/>
                <a:ea typeface="仿宋" pitchFamily="49" charset="-122"/>
                <a:cs typeface="Times New Roman" pitchFamily="18" charset="0"/>
              </a:rPr>
              <a:t>算法</a:t>
            </a:r>
          </a:p>
        </p:txBody>
      </p:sp>
      <p:sp>
        <p:nvSpPr>
          <p:cNvPr id="4" name="TextBox 3"/>
          <p:cNvSpPr txBox="1"/>
          <p:nvPr/>
        </p:nvSpPr>
        <p:spPr>
          <a:xfrm>
            <a:off x="142844" y="785794"/>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928662" y="2428868"/>
            <a:ext cx="7286708" cy="3665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#include&lt;cstring&gt;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#include&lt;vector&gt;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#include&lt;cmath&gt;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#define INF 1000000000.0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#define MAXN 1010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A[MAXN][MAXN];</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lowcost[MAXN];</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bool U[MAXN];</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X[MAXN],Y[MAXN];</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N;</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28670"/>
            <a:ext cx="8643998" cy="27102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a:t>
            </a:r>
            <a:r>
              <a:rPr lang="en-US" altLang="zh-CN" sz="1800" smtClean="0">
                <a:solidFill>
                  <a:srgbClr val="FF0000"/>
                </a:solidFill>
                <a:latin typeface="Times New Roman" pitchFamily="18" charset="0"/>
                <a:ea typeface="仿宋" pitchFamily="49" charset="-122"/>
                <a:cs typeface="Times New Roman" pitchFamily="18" charset="0"/>
              </a:rPr>
              <a:t>Prim</a:t>
            </a:r>
            <a:r>
              <a:rPr lang="en-US" altLang="zh-CN" sz="1800" smtClean="0">
                <a:solidFill>
                  <a:srgbClr val="0000FF"/>
                </a:solidFill>
                <a:latin typeface="Times New Roman" pitchFamily="18" charset="0"/>
                <a:ea typeface="仿宋" pitchFamily="49" charset="-122"/>
                <a:cs typeface="Times New Roman" pitchFamily="18" charset="0"/>
              </a:rPr>
              <a:t>(int 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double ans=0.0;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 lowcost[i]=INF;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memset(U,0,sizeof(U));</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double mincost;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初始化</a:t>
            </a:r>
            <a:r>
              <a:rPr lang="en-US" altLang="zh-CN" sz="1800" smtClean="0">
                <a:solidFill>
                  <a:srgbClr val="00B0F0"/>
                </a:solidFill>
                <a:latin typeface="Times New Roman" pitchFamily="18" charset="0"/>
                <a:ea typeface="仿宋" pitchFamily="49" charset="-122"/>
                <a:cs typeface="Times New Roman" pitchFamily="18" charset="0"/>
              </a:rPr>
              <a:t>lowcost</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closest</a:t>
            </a:r>
            <a:r>
              <a:rPr lang="zh-CN" altLang="zh-CN" sz="1800" smtClean="0">
                <a:solidFill>
                  <a:srgbClr val="00B0F0"/>
                </a:solidFill>
                <a:latin typeface="Times New Roman" pitchFamily="18" charset="0"/>
                <a:ea typeface="仿宋" pitchFamily="49" charset="-122"/>
                <a:cs typeface="Times New Roman" pitchFamily="18" charset="0"/>
              </a:rPr>
              <a:t>数组</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lowcost[j]=A[v][j];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U[v]=1;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源点</a:t>
            </a:r>
            <a:r>
              <a:rPr lang="en-US" altLang="zh-CN" sz="1800" smtClean="0">
                <a:solidFill>
                  <a:srgbClr val="00B0F0"/>
                </a:solidFill>
                <a:latin typeface="Times New Roman" pitchFamily="18" charset="0"/>
                <a:ea typeface="仿宋" pitchFamily="49" charset="-122"/>
                <a:cs typeface="Times New Roman" pitchFamily="18" charset="0"/>
              </a:rPr>
              <a:t>v</a:t>
            </a:r>
            <a:r>
              <a:rPr lang="zh-CN" altLang="zh-CN" sz="1800" smtClean="0">
                <a:solidFill>
                  <a:srgbClr val="00B0F0"/>
                </a:solidFill>
                <a:latin typeface="Times New Roman" pitchFamily="18" charset="0"/>
                <a:ea typeface="仿宋" pitchFamily="49" charset="-122"/>
                <a:cs typeface="Times New Roman" pitchFamily="18" charset="0"/>
              </a:rPr>
              <a:t>加入</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59</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TextBox 19"/>
          <p:cNvSpPr txBox="1"/>
          <p:nvPr/>
        </p:nvSpPr>
        <p:spPr>
          <a:xfrm>
            <a:off x="500034" y="857232"/>
            <a:ext cx="8215370" cy="244948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en-US" altLang="zh-CN" sz="2000" smtClean="0">
                <a:solidFill>
                  <a:srgbClr val="FF0000"/>
                </a:solidFill>
                <a:ea typeface="楷体" pitchFamily="49" charset="-122"/>
                <a:cs typeface="Times New Roman" pitchFamily="18" charset="0"/>
              </a:rPr>
              <a:t>     </a:t>
            </a:r>
            <a:r>
              <a:rPr lang="zh-CN" altLang="zh-CN" sz="2000" smtClean="0">
                <a:solidFill>
                  <a:srgbClr val="FF0000"/>
                </a:solidFill>
                <a:ea typeface="楷体" pitchFamily="49" charset="-122"/>
                <a:cs typeface="Times New Roman" pitchFamily="18" charset="0"/>
              </a:rPr>
              <a:t>【例</a:t>
            </a:r>
            <a:r>
              <a:rPr lang="en-US" altLang="zh-CN" sz="2000" smtClean="0">
                <a:solidFill>
                  <a:srgbClr val="FF0000"/>
                </a:solidFill>
                <a:ea typeface="楷体" pitchFamily="49" charset="-122"/>
                <a:cs typeface="Times New Roman" pitchFamily="18" charset="0"/>
              </a:rPr>
              <a:t>7-1</a:t>
            </a:r>
            <a:r>
              <a:rPr lang="zh-CN" altLang="zh-CN" sz="2000" smtClean="0">
                <a:solidFill>
                  <a:srgbClr val="FF0000"/>
                </a:solidFill>
                <a:ea typeface="楷体" pitchFamily="49" charset="-122"/>
                <a:cs typeface="Times New Roman" pitchFamily="18" charset="0"/>
              </a:rPr>
              <a:t>】</a:t>
            </a:r>
            <a:r>
              <a:rPr lang="zh-CN" altLang="en-US" sz="2000" smtClean="0">
                <a:solidFill>
                  <a:srgbClr val="FF0000"/>
                </a:solidFill>
                <a:ea typeface="楷体" pitchFamily="49" charset="-122"/>
                <a:cs typeface="Times New Roman" pitchFamily="18" charset="0"/>
              </a:rPr>
              <a:t>（</a:t>
            </a:r>
            <a:r>
              <a:rPr lang="en-US" altLang="zh-CN" sz="2000" smtClean="0">
                <a:solidFill>
                  <a:srgbClr val="FF0000"/>
                </a:solidFill>
                <a:ea typeface="楷体" pitchFamily="49" charset="-122"/>
                <a:cs typeface="Times New Roman" pitchFamily="18" charset="0"/>
              </a:rPr>
              <a:t>LeetCode45</a:t>
            </a:r>
            <a:r>
              <a:rPr lang="zh-CN" altLang="en-US" sz="2000" smtClean="0">
                <a:solidFill>
                  <a:srgbClr val="FF0000"/>
                </a:solidFill>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给定一个含</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1000</a:t>
            </a:r>
            <a:r>
              <a:rPr lang="zh-CN" altLang="zh-CN" sz="2000" smtClean="0">
                <a:solidFill>
                  <a:srgbClr val="0000FF"/>
                </a:solidFill>
                <a:latin typeface="Times New Roman" pitchFamily="18" charset="0"/>
                <a:ea typeface="楷体" pitchFamily="49" charset="-122"/>
                <a:cs typeface="Times New Roman" pitchFamily="18" charset="0"/>
              </a:rPr>
              <a:t>）个非负整数数组</a:t>
            </a:r>
            <a:r>
              <a:rPr lang="en-US" altLang="zh-CN" sz="2000" smtClean="0">
                <a:solidFill>
                  <a:srgbClr val="0000FF"/>
                </a:solidFill>
                <a:latin typeface="Times New Roman" pitchFamily="18" charset="0"/>
                <a:ea typeface="楷体" pitchFamily="49" charset="-122"/>
                <a:cs typeface="Times New Roman" pitchFamily="18" charset="0"/>
              </a:rPr>
              <a:t> nums</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nums[</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1000</a:t>
            </a:r>
            <a:r>
              <a:rPr lang="zh-CN" altLang="zh-CN" sz="2000" smtClean="0">
                <a:solidFill>
                  <a:srgbClr val="0000FF"/>
                </a:solidFill>
                <a:latin typeface="Times New Roman" pitchFamily="18" charset="0"/>
                <a:ea typeface="楷体" pitchFamily="49" charset="-122"/>
                <a:cs typeface="Times New Roman" pitchFamily="18" charset="0"/>
              </a:rPr>
              <a:t>），数组中的每个元素表示在该位置可以跳跃的最大长度，假设总是可以从初始位置</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到达最后一个位置</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，设计一个算法求最少的跳跃次数。</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例如</a:t>
            </a:r>
            <a:r>
              <a:rPr lang="en-US" altLang="zh-CN" sz="2000" smtClean="0">
                <a:solidFill>
                  <a:srgbClr val="0000FF"/>
                </a:solidFill>
                <a:latin typeface="Times New Roman" pitchFamily="18" charset="0"/>
                <a:ea typeface="楷体" pitchFamily="49" charset="-122"/>
                <a:cs typeface="Times New Roman" pitchFamily="18" charset="0"/>
              </a:rPr>
              <a:t>nums={2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，从位置</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可以跳</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步到达位置</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，再从位置</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跳</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步到达位置</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，所以结果为</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57166"/>
            <a:ext cx="8643998" cy="59703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i=1;i&lt;N;i++)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找出</a:t>
            </a:r>
            <a:r>
              <a:rPr lang="en-US" altLang="zh-CN" sz="1800" smtClean="0">
                <a:solidFill>
                  <a:srgbClr val="00B0F0"/>
                </a:solidFill>
                <a:latin typeface="Times New Roman" pitchFamily="18" charset="0"/>
                <a:ea typeface="仿宋" pitchFamily="49" charset="-122"/>
                <a:cs typeface="Times New Roman" pitchFamily="18" charset="0"/>
              </a:rPr>
              <a:t>(n-1)</a:t>
            </a:r>
            <a:r>
              <a:rPr lang="zh-CN" altLang="zh-CN" sz="1800" smtClean="0">
                <a:solidFill>
                  <a:srgbClr val="00B0F0"/>
                </a:solidFill>
                <a:latin typeface="Times New Roman" pitchFamily="18" charset="0"/>
                <a:ea typeface="仿宋" pitchFamily="49" charset="-122"/>
                <a:cs typeface="Times New Roman" pitchFamily="18" charset="0"/>
              </a:rPr>
              <a:t>个顶点</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006600"/>
                </a:solidFill>
                <a:latin typeface="Times New Roman" pitchFamily="18" charset="0"/>
                <a:ea typeface="仿宋" pitchFamily="49" charset="-122"/>
                <a:cs typeface="Times New Roman" pitchFamily="18" charset="0"/>
              </a:rPr>
              <a:t>mincost</a:t>
            </a:r>
            <a:r>
              <a:rPr lang="en-US" altLang="zh-CN" sz="1800" smtClean="0">
                <a:solidFill>
                  <a:srgbClr val="0000FF"/>
                </a:solidFill>
                <a:latin typeface="Times New Roman" pitchFamily="18" charset="0"/>
                <a:ea typeface="仿宋" pitchFamily="49" charset="-122"/>
                <a:cs typeface="Times New Roman" pitchFamily="18" charset="0"/>
              </a:rPr>
              <a:t>=INF;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t>
            </a:r>
            <a:r>
              <a:rPr lang="en-US" altLang="zh-CN" sz="1800" smtClean="0">
                <a:solidFill>
                  <a:srgbClr val="006600"/>
                </a:solidFill>
                <a:latin typeface="Times New Roman" pitchFamily="18" charset="0"/>
                <a:ea typeface="仿宋" pitchFamily="49" charset="-122"/>
                <a:cs typeface="Times New Roman" pitchFamily="18" charset="0"/>
              </a:rPr>
              <a:t>k</a:t>
            </a:r>
            <a:r>
              <a:rPr lang="en-US" altLang="zh-CN" sz="1800" smtClean="0">
                <a:solidFill>
                  <a:srgbClr val="0000FF"/>
                </a:solidFill>
                <a:latin typeface="Times New Roman" pitchFamily="18" charset="0"/>
                <a:ea typeface="仿宋" pitchFamily="49" charset="-122"/>
                <a:cs typeface="Times New Roman" pitchFamily="18" charset="0"/>
              </a:rPr>
              <a:t>=-1;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(V-U)</a:t>
            </a:r>
            <a:r>
              <a:rPr lang="zh-CN" altLang="zh-CN" sz="1800" smtClean="0">
                <a:solidFill>
                  <a:srgbClr val="00B0F0"/>
                </a:solidFill>
                <a:latin typeface="Times New Roman" pitchFamily="18" charset="0"/>
                <a:ea typeface="仿宋" pitchFamily="49" charset="-122"/>
                <a:cs typeface="Times New Roman" pitchFamily="18" charset="0"/>
              </a:rPr>
              <a:t>中找出离</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最近的顶点</a:t>
            </a:r>
            <a:r>
              <a:rPr lang="en-US" altLang="zh-CN" sz="1800" smtClean="0">
                <a:solidFill>
                  <a:srgbClr val="00B0F0"/>
                </a:solidFill>
                <a:latin typeface="Times New Roman" pitchFamily="18" charset="0"/>
                <a:ea typeface="仿宋" pitchFamily="49" charset="-122"/>
                <a:cs typeface="Times New Roman" pitchFamily="18" charset="0"/>
              </a:rPr>
              <a:t>k</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(U[j]==0 &amp;&amp; lowcost[j]&lt;mincost)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006600"/>
                </a:solidFill>
                <a:latin typeface="Times New Roman" pitchFamily="18" charset="0"/>
                <a:ea typeface="仿宋" pitchFamily="49" charset="-122"/>
                <a:cs typeface="Times New Roman" pitchFamily="18" charset="0"/>
              </a:rPr>
              <a:t>mincost</a:t>
            </a:r>
            <a:r>
              <a:rPr lang="en-US" altLang="zh-CN" sz="1800" smtClean="0">
                <a:solidFill>
                  <a:srgbClr val="0000FF"/>
                </a:solidFill>
                <a:latin typeface="Times New Roman" pitchFamily="18" charset="0"/>
                <a:ea typeface="仿宋" pitchFamily="49" charset="-122"/>
                <a:cs typeface="Times New Roman" pitchFamily="18" charset="0"/>
              </a:rPr>
              <a:t>=lowcost[j];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k</a:t>
            </a:r>
            <a:r>
              <a:rPr lang="en-US" altLang="zh-CN" sz="1800" smtClean="0">
                <a:solidFill>
                  <a:srgbClr val="0000FF"/>
                </a:solidFill>
                <a:latin typeface="Times New Roman" pitchFamily="18" charset="0"/>
                <a:ea typeface="仿宋" pitchFamily="49" charset="-122"/>
                <a:cs typeface="Times New Roman" pitchFamily="18" charset="0"/>
              </a:rPr>
              <a:t>=j;									</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记录最近顶点的编号</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006600"/>
                </a:solidFill>
                <a:latin typeface="Times New Roman" pitchFamily="18" charset="0"/>
                <a:ea typeface="仿宋" pitchFamily="49" charset="-122"/>
                <a:cs typeface="Times New Roman" pitchFamily="18" charset="0"/>
              </a:rPr>
              <a:t>k</a:t>
            </a:r>
            <a:r>
              <a:rPr lang="en-US" altLang="zh-CN" sz="1800" smtClean="0">
                <a:solidFill>
                  <a:srgbClr val="0000FF"/>
                </a:solidFill>
                <a:latin typeface="Times New Roman" pitchFamily="18" charset="0"/>
                <a:ea typeface="仿宋" pitchFamily="49" charset="-122"/>
                <a:cs typeface="Times New Roman" pitchFamily="18" charset="0"/>
              </a:rPr>
              <a:t>==-1) break;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ans+=</a:t>
            </a:r>
            <a:r>
              <a:rPr lang="en-US" altLang="zh-CN" sz="1800" smtClean="0">
                <a:solidFill>
                  <a:srgbClr val="006600"/>
                </a:solidFill>
                <a:latin typeface="Times New Roman" pitchFamily="18" charset="0"/>
                <a:ea typeface="仿宋" pitchFamily="49" charset="-122"/>
                <a:cs typeface="Times New Roman" pitchFamily="18" charset="0"/>
              </a:rPr>
              <a:t>mincost</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产生最小生成树的一条边</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U[k]=1;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顶点</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加入</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修改数组</a:t>
            </a:r>
            <a:r>
              <a:rPr lang="en-US" altLang="zh-CN" sz="1800" smtClean="0">
                <a:solidFill>
                  <a:srgbClr val="00B0F0"/>
                </a:solidFill>
                <a:latin typeface="Times New Roman" pitchFamily="18" charset="0"/>
                <a:ea typeface="仿宋" pitchFamily="49" charset="-122"/>
                <a:cs typeface="Times New Roman" pitchFamily="18" charset="0"/>
              </a:rPr>
              <a:t>lowcost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(U[j]==0 &amp;&amp; A[k][j]&lt;lowcost[j])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lowcost[j]=A[k][j];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ans;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71414"/>
            <a:ext cx="8643998" cy="66147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a:t>
            </a:r>
            <a:r>
              <a:rPr lang="en-US" altLang="zh-CN" sz="1800" smtClean="0">
                <a:solidFill>
                  <a:srgbClr val="FF0000"/>
                </a:solidFill>
                <a:latin typeface="Times New Roman" pitchFamily="18" charset="0"/>
                <a:ea typeface="仿宋" pitchFamily="49" charset="-122"/>
                <a:cs typeface="Times New Roman" pitchFamily="18" charset="0"/>
              </a:rPr>
              <a:t>distance</a:t>
            </a:r>
            <a:r>
              <a:rPr lang="en-US" altLang="zh-CN" sz="1800" smtClean="0">
                <a:solidFill>
                  <a:srgbClr val="0000FF"/>
                </a:solidFill>
                <a:latin typeface="Times New Roman" pitchFamily="18" charset="0"/>
                <a:ea typeface="仿宋" pitchFamily="49" charset="-122"/>
                <a:cs typeface="Times New Roman" pitchFamily="18" charset="0"/>
              </a:rPr>
              <a:t>(int i,int 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求顶点</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到</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的距离</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sqrt(1.0*(X[i]-X[j])*(X[i]-X[j])+1.0*(Y[i]-Y[j])*(Y[i]-Y[j]));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cin &gt;&gt; N &gt;&gt; 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输入</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个农场的位置</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scanf("%d%d",&amp;X[i],&amp;Y[i]);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j=i+1;j&lt;N;j++)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A[i][j]=A[j][i]=</a:t>
            </a:r>
            <a:r>
              <a:rPr lang="en-US" altLang="zh-CN" sz="1800" smtClean="0">
                <a:solidFill>
                  <a:srgbClr val="FF0000"/>
                </a:solidFill>
                <a:latin typeface="Times New Roman" pitchFamily="18" charset="0"/>
                <a:ea typeface="仿宋" pitchFamily="49" charset="-122"/>
                <a:cs typeface="Times New Roman" pitchFamily="18" charset="0"/>
              </a:rPr>
              <a:t>distance</a:t>
            </a:r>
            <a:r>
              <a:rPr lang="en-US" altLang="zh-CN" sz="1800" smtClean="0">
                <a:solidFill>
                  <a:srgbClr val="0000FF"/>
                </a:solidFill>
                <a:latin typeface="Times New Roman" pitchFamily="18" charset="0"/>
                <a:ea typeface="仿宋" pitchFamily="49" charset="-122"/>
                <a:cs typeface="Times New Roman" pitchFamily="18" charset="0"/>
              </a:rPr>
              <a:t>(i,j);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 A[i][i]=INF;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自己到自己置为</a:t>
            </a:r>
            <a:r>
              <a:rPr lang="en-US" altLang="zh-CN" sz="1800" smtClean="0">
                <a:solidFill>
                  <a:srgbClr val="00B0F0"/>
                </a:solidFill>
                <a:latin typeface="Times New Roman" pitchFamily="18" charset="0"/>
                <a:ea typeface="仿宋" pitchFamily="49" charset="-122"/>
                <a:cs typeface="Times New Roman" pitchFamily="18" charset="0"/>
              </a:rPr>
              <a:t>INF</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scanf("%d%d",&amp;i,&amp;j);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A[i-1][j-1]=A[j-1][i-1]=0;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已有的道路长度置为</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printf("%.2f\n",</a:t>
            </a:r>
            <a:r>
              <a:rPr lang="en-US" altLang="zh-CN" sz="1800" smtClean="0">
                <a:solidFill>
                  <a:srgbClr val="FF0000"/>
                </a:solidFill>
                <a:latin typeface="Times New Roman" pitchFamily="18" charset="0"/>
                <a:ea typeface="仿宋" pitchFamily="49" charset="-122"/>
                <a:cs typeface="Times New Roman" pitchFamily="18" charset="0"/>
              </a:rPr>
              <a:t>Prim(0)</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57166"/>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ea typeface="仿宋" pitchFamily="49" charset="-122"/>
                <a:cs typeface="Times New Roman" pitchFamily="18" charset="0"/>
              </a:rPr>
              <a:t>采用</a:t>
            </a:r>
            <a:r>
              <a:rPr lang="en-US" altLang="zh-CN" sz="2000" smtClean="0">
                <a:solidFill>
                  <a:srgbClr val="0000FF"/>
                </a:solidFill>
                <a:ea typeface="仿宋" pitchFamily="49" charset="-122"/>
                <a:cs typeface="Times New Roman" pitchFamily="18" charset="0"/>
              </a:rPr>
              <a:t>Kruskal</a:t>
            </a:r>
            <a:r>
              <a:rPr lang="zh-CN" altLang="en-US" sz="2000" smtClean="0">
                <a:solidFill>
                  <a:srgbClr val="0000FF"/>
                </a:solidFill>
                <a:ea typeface="仿宋" pitchFamily="49" charset="-122"/>
                <a:cs typeface="Times New Roman" pitchFamily="18" charset="0"/>
              </a:rPr>
              <a:t>算法</a:t>
            </a:r>
          </a:p>
        </p:txBody>
      </p:sp>
      <p:sp>
        <p:nvSpPr>
          <p:cNvPr id="5" name="TextBox 4"/>
          <p:cNvSpPr txBox="1"/>
          <p:nvPr/>
        </p:nvSpPr>
        <p:spPr>
          <a:xfrm>
            <a:off x="357158" y="1000108"/>
            <a:ext cx="8643998" cy="47364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#include&lt;cstring&gt;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#include&lt;vector&gt;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#include&lt;cmath&gt;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#include&lt;algorithm&gt;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#define INF 1000000000.0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#define MAXN 1010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A[MAXN][MAXN];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lowcost[MAXN];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bool U[MAXN];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X[MAXN],Y[MAXN];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parent[MAXN];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并查集存储结构</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rnk[MAXN];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存储结点的秩</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近似于高度</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62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15384"/>
            <a:ext cx="8643998" cy="63009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Init</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并查集初始化</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parent[i]=i;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rnk[i]=0;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(int 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递归算法：并查集中查找</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结点的根结点</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(x!=parent[x])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parent[x]=Find(parent[x]);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路径压缩</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parent[x];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Union</a:t>
            </a:r>
            <a:r>
              <a:rPr lang="en-US" altLang="zh-CN" sz="1800" smtClean="0">
                <a:solidFill>
                  <a:srgbClr val="0000FF"/>
                </a:solidFill>
                <a:latin typeface="Times New Roman" pitchFamily="18" charset="0"/>
                <a:ea typeface="仿宋" pitchFamily="49" charset="-122"/>
                <a:cs typeface="Times New Roman" pitchFamily="18" charset="0"/>
              </a:rPr>
              <a:t>(int x,int y)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并查集中</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y</a:t>
            </a:r>
            <a:r>
              <a:rPr lang="zh-CN" altLang="zh-CN" sz="1800" smtClean="0">
                <a:solidFill>
                  <a:srgbClr val="00B0F0"/>
                </a:solidFill>
                <a:latin typeface="Times New Roman" pitchFamily="18" charset="0"/>
                <a:ea typeface="仿宋" pitchFamily="49" charset="-122"/>
                <a:cs typeface="Times New Roman" pitchFamily="18" charset="0"/>
              </a:rPr>
              <a:t>的两个集合的合并</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rx=</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ry=</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(rx==ry)								</a:t>
            </a:r>
            <a:r>
              <a:rPr lang="en-US" altLang="zh-CN" sz="1800" smtClean="0">
                <a:solidFill>
                  <a:srgbClr val="00B0F0"/>
                </a:solidFill>
                <a:latin typeface="Times New Roman" pitchFamily="18" charset="0"/>
                <a:ea typeface="仿宋" pitchFamily="49" charset="-122"/>
                <a:cs typeface="Times New Roman" pitchFamily="18" charset="0"/>
              </a:rPr>
              <a:t>//x</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y</a:t>
            </a:r>
            <a:r>
              <a:rPr lang="zh-CN" altLang="zh-CN" sz="1800" smtClean="0">
                <a:solidFill>
                  <a:srgbClr val="00B0F0"/>
                </a:solidFill>
                <a:latin typeface="Times New Roman" pitchFamily="18" charset="0"/>
                <a:ea typeface="仿宋" pitchFamily="49" charset="-122"/>
                <a:cs typeface="Times New Roman" pitchFamily="18" charset="0"/>
              </a:rPr>
              <a:t>属于同一棵树的情况</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(rnk[rx]&lt;rnk[ry])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parent[rx]=ry;						</a:t>
            </a:r>
            <a:r>
              <a:rPr lang="en-US" altLang="zh-CN" sz="1800" smtClean="0">
                <a:solidFill>
                  <a:srgbClr val="00B0F0"/>
                </a:solidFill>
                <a:latin typeface="Times New Roman" pitchFamily="18" charset="0"/>
                <a:ea typeface="仿宋" pitchFamily="49" charset="-122"/>
                <a:cs typeface="Times New Roman" pitchFamily="18" charset="0"/>
              </a:rPr>
              <a:t>//rx</a:t>
            </a:r>
            <a:r>
              <a:rPr lang="zh-CN" altLang="zh-CN" sz="1800" smtClean="0">
                <a:solidFill>
                  <a:srgbClr val="00B0F0"/>
                </a:solidFill>
                <a:latin typeface="Times New Roman" pitchFamily="18" charset="0"/>
                <a:ea typeface="仿宋" pitchFamily="49" charset="-122"/>
                <a:cs typeface="Times New Roman" pitchFamily="18" charset="0"/>
              </a:rPr>
              <a:t>结点作为</a:t>
            </a:r>
            <a:r>
              <a:rPr lang="en-US" altLang="zh-CN" sz="1800" smtClean="0">
                <a:solidFill>
                  <a:srgbClr val="00B0F0"/>
                </a:solidFill>
                <a:latin typeface="Times New Roman" pitchFamily="18" charset="0"/>
                <a:ea typeface="仿宋" pitchFamily="49" charset="-122"/>
                <a:cs typeface="Times New Roman" pitchFamily="18" charset="0"/>
              </a:rPr>
              <a:t>ry</a:t>
            </a:r>
            <a:r>
              <a:rPr lang="zh-CN" altLang="zh-CN" sz="1800" smtClean="0">
                <a:solidFill>
                  <a:srgbClr val="00B0F0"/>
                </a:solidFill>
                <a:latin typeface="Times New Roman" pitchFamily="18" charset="0"/>
                <a:ea typeface="仿宋" pitchFamily="49" charset="-122"/>
                <a:cs typeface="Times New Roman" pitchFamily="18" charset="0"/>
              </a:rPr>
              <a:t>的孩子</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(rnk[rx]==rnk[ry])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秩相同，合并后</a:t>
            </a:r>
            <a:r>
              <a:rPr lang="en-US" altLang="zh-CN" sz="1800" smtClean="0">
                <a:solidFill>
                  <a:srgbClr val="00B0F0"/>
                </a:solidFill>
                <a:latin typeface="Times New Roman" pitchFamily="18" charset="0"/>
                <a:ea typeface="仿宋" pitchFamily="49" charset="-122"/>
                <a:cs typeface="Times New Roman" pitchFamily="18" charset="0"/>
              </a:rPr>
              <a:t>rx</a:t>
            </a:r>
            <a:r>
              <a:rPr lang="zh-CN" altLang="zh-CN" sz="1800" smtClean="0">
                <a:solidFill>
                  <a:srgbClr val="00B0F0"/>
                </a:solidFill>
                <a:latin typeface="Times New Roman" pitchFamily="18" charset="0"/>
                <a:ea typeface="仿宋" pitchFamily="49" charset="-122"/>
                <a:cs typeface="Times New Roman" pitchFamily="18" charset="0"/>
              </a:rPr>
              <a:t>的秩增</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rnk[rx]++;</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parent[ry]=rx;						</a:t>
            </a:r>
            <a:r>
              <a:rPr lang="en-US" altLang="zh-CN" sz="1800" smtClean="0">
                <a:solidFill>
                  <a:srgbClr val="00B0F0"/>
                </a:solidFill>
                <a:latin typeface="Times New Roman" pitchFamily="18" charset="0"/>
                <a:ea typeface="仿宋" pitchFamily="49" charset="-122"/>
                <a:cs typeface="Times New Roman" pitchFamily="18" charset="0"/>
              </a:rPr>
              <a:t>//ry</a:t>
            </a:r>
            <a:r>
              <a:rPr lang="zh-CN" altLang="zh-CN" sz="1800" smtClean="0">
                <a:solidFill>
                  <a:srgbClr val="00B0F0"/>
                </a:solidFill>
                <a:latin typeface="Times New Roman" pitchFamily="18" charset="0"/>
                <a:ea typeface="仿宋" pitchFamily="49" charset="-122"/>
                <a:cs typeface="Times New Roman" pitchFamily="18" charset="0"/>
              </a:rPr>
              <a:t>结点作为</a:t>
            </a:r>
            <a:r>
              <a:rPr lang="en-US" altLang="zh-CN" sz="1800" smtClean="0">
                <a:solidFill>
                  <a:srgbClr val="00B0F0"/>
                </a:solidFill>
                <a:latin typeface="Times New Roman" pitchFamily="18" charset="0"/>
                <a:ea typeface="仿宋" pitchFamily="49" charset="-122"/>
                <a:cs typeface="Times New Roman" pitchFamily="18" charset="0"/>
              </a:rPr>
              <a:t>rx</a:t>
            </a:r>
            <a:r>
              <a:rPr lang="zh-CN" altLang="zh-CN" sz="1800" smtClean="0">
                <a:solidFill>
                  <a:srgbClr val="00B0F0"/>
                </a:solidFill>
                <a:latin typeface="Times New Roman" pitchFamily="18" charset="0"/>
                <a:ea typeface="仿宋" pitchFamily="49" charset="-122"/>
                <a:cs typeface="Times New Roman" pitchFamily="18" charset="0"/>
              </a:rPr>
              <a:t>的孩子</a:t>
            </a: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15384"/>
            <a:ext cx="8643998" cy="3325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struct </a:t>
            </a:r>
            <a:r>
              <a:rPr lang="en-US" altLang="zh-CN" sz="1800" smtClean="0">
                <a:solidFill>
                  <a:srgbClr val="FF0000"/>
                </a:solidFill>
                <a:latin typeface="Times New Roman" pitchFamily="18" charset="0"/>
                <a:ea typeface="仿宋" pitchFamily="49" charset="-122"/>
                <a:cs typeface="Times New Roman" pitchFamily="18" charset="0"/>
              </a:rPr>
              <a:t>Edge</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边类型</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u;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边的起点</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v;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边的顶点</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double 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边的权值</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Edge(int u,int v,double w):u(u),v(v),w(w) {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a:t>
            </a:r>
            <a:r>
              <a:rPr lang="en-US" altLang="zh-CN" sz="1800" smtClean="0">
                <a:solidFill>
                  <a:srgbClr val="FF0000"/>
                </a:solidFill>
                <a:latin typeface="Times New Roman" pitchFamily="18" charset="0"/>
                <a:ea typeface="仿宋" pitchFamily="49" charset="-122"/>
                <a:cs typeface="Times New Roman" pitchFamily="18" charset="0"/>
              </a:rPr>
              <a:t>operator&lt;</a:t>
            </a:r>
            <a:r>
              <a:rPr lang="en-US" altLang="zh-CN" sz="1800" smtClean="0">
                <a:solidFill>
                  <a:srgbClr val="0000FF"/>
                </a:solidFill>
                <a:latin typeface="Times New Roman" pitchFamily="18" charset="0"/>
                <a:ea typeface="仿宋" pitchFamily="49" charset="-122"/>
                <a:cs typeface="Times New Roman" pitchFamily="18" charset="0"/>
              </a:rPr>
              <a:t>(const Edge &amp;b) const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w&lt;b.w;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用于按</a:t>
            </a:r>
            <a:r>
              <a:rPr lang="en-US" altLang="zh-CN" sz="1800" smtClean="0">
                <a:solidFill>
                  <a:srgbClr val="00B0F0"/>
                </a:solidFill>
                <a:latin typeface="Times New Roman" pitchFamily="18" charset="0"/>
                <a:ea typeface="仿宋" pitchFamily="49" charset="-122"/>
                <a:cs typeface="Times New Roman" pitchFamily="18" charset="0"/>
              </a:rPr>
              <a:t>w</a:t>
            </a:r>
            <a:r>
              <a:rPr lang="zh-CN" altLang="zh-CN" sz="1800" smtClean="0">
                <a:solidFill>
                  <a:srgbClr val="00B0F0"/>
                </a:solidFill>
                <a:latin typeface="Times New Roman" pitchFamily="18" charset="0"/>
                <a:ea typeface="仿宋" pitchFamily="49" charset="-122"/>
                <a:cs typeface="Times New Roman" pitchFamily="18" charset="0"/>
              </a:rPr>
              <a:t>递增排序</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785794"/>
            <a:ext cx="8643998" cy="35053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a:t>
            </a:r>
            <a:r>
              <a:rPr lang="en-US" altLang="zh-CN" sz="1800" smtClean="0">
                <a:solidFill>
                  <a:srgbClr val="FF0000"/>
                </a:solidFill>
                <a:latin typeface="Times New Roman" pitchFamily="18" charset="0"/>
                <a:ea typeface="仿宋" pitchFamily="49" charset="-122"/>
                <a:cs typeface="Times New Roman" pitchFamily="18" charset="0"/>
              </a:rPr>
              <a:t>Kruska</a:t>
            </a:r>
            <a:r>
              <a:rPr lang="en-US" altLang="zh-CN" sz="1800" smtClean="0">
                <a:solidFill>
                  <a:srgbClr val="0000FF"/>
                </a:solidFill>
                <a:latin typeface="Times New Roman" pitchFamily="18" charset="0"/>
                <a:ea typeface="仿宋" pitchFamily="49" charset="-122"/>
                <a:cs typeface="Times New Roman" pitchFamily="18" charset="0"/>
              </a:rPr>
              <a:t>l()										</a:t>
            </a:r>
            <a:r>
              <a:rPr lang="en-US" altLang="zh-CN" sz="1800" smtClean="0">
                <a:solidFill>
                  <a:srgbClr val="00B0F0"/>
                </a:solidFill>
                <a:latin typeface="Times New Roman" pitchFamily="18" charset="0"/>
                <a:ea typeface="仿宋" pitchFamily="49" charset="-122"/>
                <a:cs typeface="Times New Roman" pitchFamily="18" charset="0"/>
              </a:rPr>
              <a:t>//Kruskal</a:t>
            </a:r>
            <a:r>
              <a:rPr lang="zh-CN" altLang="zh-CN" sz="1800" smtClean="0">
                <a:solidFill>
                  <a:srgbClr val="00B0F0"/>
                </a:solidFill>
                <a:latin typeface="Times New Roman" pitchFamily="18" charset="0"/>
                <a:ea typeface="仿宋" pitchFamily="49" charset="-122"/>
                <a:cs typeface="Times New Roman" pitchFamily="18" charset="0"/>
              </a:rPr>
              <a:t>算法</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double ans=0.0;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vector&lt;Edge&gt; 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由</a:t>
            </a:r>
            <a:r>
              <a:rPr lang="en-US" altLang="zh-CN" sz="1800" smtClean="0">
                <a:solidFill>
                  <a:srgbClr val="00B0F0"/>
                </a:solidFill>
                <a:latin typeface="Times New Roman" pitchFamily="18" charset="0"/>
                <a:ea typeface="仿宋" pitchFamily="49" charset="-122"/>
                <a:cs typeface="Times New Roman" pitchFamily="18" charset="0"/>
              </a:rPr>
              <a:t>A</a:t>
            </a:r>
            <a:r>
              <a:rPr lang="zh-CN" altLang="zh-CN" sz="1800" smtClean="0">
                <a:solidFill>
                  <a:srgbClr val="00B0F0"/>
                </a:solidFill>
                <a:latin typeface="Times New Roman" pitchFamily="18" charset="0"/>
                <a:ea typeface="仿宋" pitchFamily="49" charset="-122"/>
                <a:cs typeface="Times New Roman" pitchFamily="18" charset="0"/>
              </a:rPr>
              <a:t>上三角部分产生的边集</a:t>
            </a:r>
            <a:r>
              <a:rPr lang="en-US" altLang="zh-CN" sz="1800" smtClean="0">
                <a:solidFill>
                  <a:srgbClr val="00B0F0"/>
                </a:solidFill>
                <a:latin typeface="Times New Roman" pitchFamily="18" charset="0"/>
                <a:ea typeface="仿宋" pitchFamily="49" charset="-122"/>
                <a:cs typeface="Times New Roman" pitchFamily="18" charset="0"/>
              </a:rPr>
              <a:t>E</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 (int j=i+1;j&lt;N;j++)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E.push_back(Edge(i,j,A[i][j]));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sort(E.begin(),E.end());	</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按</a:t>
            </a:r>
            <a:r>
              <a:rPr lang="en-US" altLang="zh-CN" sz="1800" smtClean="0">
                <a:solidFill>
                  <a:srgbClr val="00B0F0"/>
                </a:solidFill>
                <a:latin typeface="Times New Roman" pitchFamily="18" charset="0"/>
                <a:ea typeface="仿宋" pitchFamily="49" charset="-122"/>
                <a:cs typeface="Times New Roman" pitchFamily="18" charset="0"/>
              </a:rPr>
              <a:t>w</a:t>
            </a:r>
            <a:r>
              <a:rPr lang="zh-CN" altLang="zh-CN" sz="1800" smtClean="0">
                <a:solidFill>
                  <a:srgbClr val="00B0F0"/>
                </a:solidFill>
                <a:latin typeface="Times New Roman" pitchFamily="18" charset="0"/>
                <a:ea typeface="仿宋" pitchFamily="49" charset="-122"/>
                <a:cs typeface="Times New Roman" pitchFamily="18" charset="0"/>
              </a:rPr>
              <a:t>递增排序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Init</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初始化并查集</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k=0;											</a:t>
            </a:r>
            <a:r>
              <a:rPr lang="en-US" altLang="zh-CN" sz="1800" smtClean="0">
                <a:solidFill>
                  <a:srgbClr val="00B0F0"/>
                </a:solidFill>
                <a:latin typeface="Times New Roman" pitchFamily="18" charset="0"/>
                <a:ea typeface="仿宋" pitchFamily="49" charset="-122"/>
                <a:cs typeface="Times New Roman" pitchFamily="18" charset="0"/>
              </a:rPr>
              <a:t>//k</a:t>
            </a:r>
            <a:r>
              <a:rPr lang="zh-CN" altLang="zh-CN" sz="1800" smtClean="0">
                <a:solidFill>
                  <a:srgbClr val="00B0F0"/>
                </a:solidFill>
                <a:latin typeface="Times New Roman" pitchFamily="18" charset="0"/>
                <a:ea typeface="仿宋" pitchFamily="49" charset="-122"/>
                <a:cs typeface="Times New Roman" pitchFamily="18" charset="0"/>
              </a:rPr>
              <a:t>表示生成树的边数</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j=0;											</a:t>
            </a:r>
            <a:r>
              <a:rPr lang="en-US" altLang="zh-CN" sz="1800" smtClean="0">
                <a:solidFill>
                  <a:srgbClr val="00B0F0"/>
                </a:solidFill>
                <a:latin typeface="Times New Roman" pitchFamily="18" charset="0"/>
                <a:ea typeface="仿宋" pitchFamily="49" charset="-122"/>
                <a:cs typeface="Times New Roman" pitchFamily="18" charset="0"/>
              </a:rPr>
              <a:t>//E</a:t>
            </a:r>
            <a:r>
              <a:rPr lang="zh-CN" altLang="zh-CN" sz="1800" smtClean="0">
                <a:solidFill>
                  <a:srgbClr val="00B0F0"/>
                </a:solidFill>
                <a:latin typeface="Times New Roman" pitchFamily="18" charset="0"/>
                <a:ea typeface="仿宋" pitchFamily="49" charset="-122"/>
                <a:cs typeface="Times New Roman" pitchFamily="18" charset="0"/>
              </a:rPr>
              <a:t>中边的下标</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初值为</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28604"/>
            <a:ext cx="8643998" cy="4454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 (k&lt;N-1)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生成的边数小于</a:t>
            </a:r>
            <a:r>
              <a:rPr lang="en-US" altLang="zh-CN" sz="1800" smtClean="0">
                <a:solidFill>
                  <a:srgbClr val="00B0F0"/>
                </a:solidFill>
                <a:latin typeface="Times New Roman" pitchFamily="18" charset="0"/>
                <a:ea typeface="仿宋" pitchFamily="49" charset="-122"/>
                <a:cs typeface="Times New Roman" pitchFamily="18" charset="0"/>
              </a:rPr>
              <a:t>n-1</a:t>
            </a:r>
            <a:r>
              <a:rPr lang="zh-CN" altLang="zh-CN" sz="1800" smtClean="0">
                <a:solidFill>
                  <a:srgbClr val="00B0F0"/>
                </a:solidFill>
                <a:latin typeface="Times New Roman" pitchFamily="18" charset="0"/>
                <a:ea typeface="仿宋" pitchFamily="49" charset="-122"/>
                <a:cs typeface="Times New Roman" pitchFamily="18" charset="0"/>
              </a:rPr>
              <a:t>时循环</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int u1=E[j].u;</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v1=E[j].v;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取一条边的头尾顶点编号</a:t>
            </a:r>
            <a:r>
              <a:rPr lang="en-US" altLang="zh-CN" sz="1800" smtClean="0">
                <a:solidFill>
                  <a:srgbClr val="00B0F0"/>
                </a:solidFill>
                <a:latin typeface="Times New Roman" pitchFamily="18" charset="0"/>
                <a:ea typeface="仿宋" pitchFamily="49" charset="-122"/>
                <a:cs typeface="Times New Roman" pitchFamily="18" charset="0"/>
              </a:rPr>
              <a:t>u1</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v2</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sn1=</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(u1);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sn2=</a:t>
            </a:r>
            <a:r>
              <a:rPr lang="en-US" altLang="zh-CN" sz="1800" smtClean="0">
                <a:solidFill>
                  <a:srgbClr val="FF0000"/>
                </a:solidFill>
                <a:latin typeface="Times New Roman" pitchFamily="18" charset="0"/>
                <a:ea typeface="仿宋" pitchFamily="49" charset="-122"/>
                <a:cs typeface="Times New Roman" pitchFamily="18" charset="0"/>
              </a:rPr>
              <a:t>Find</a:t>
            </a:r>
            <a:r>
              <a:rPr lang="en-US" altLang="zh-CN" sz="1800" smtClean="0">
                <a:solidFill>
                  <a:srgbClr val="0000FF"/>
                </a:solidFill>
                <a:latin typeface="Times New Roman" pitchFamily="18" charset="0"/>
                <a:ea typeface="仿宋" pitchFamily="49" charset="-122"/>
                <a:cs typeface="Times New Roman" pitchFamily="18" charset="0"/>
              </a:rPr>
              <a:t>(v1);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分别得到两个顶点所属的集合编号</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en-US" altLang="zh-CN" sz="1800" smtClean="0">
                <a:solidFill>
                  <a:srgbClr val="FF00FF"/>
                </a:solidFill>
                <a:latin typeface="Times New Roman" pitchFamily="18" charset="0"/>
                <a:ea typeface="仿宋" pitchFamily="49" charset="-122"/>
                <a:cs typeface="Times New Roman" pitchFamily="18" charset="0"/>
              </a:rPr>
              <a:t>sn1!=sn2</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添加该边不会构成回路</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ans+=E[j].w;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产生最小生成树的一条边</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k++;							</a:t>
            </a:r>
            <a:r>
              <a:rPr lang="en-US" altLang="zh-CN" sz="1800" smtClean="0">
                <a:solidFill>
                  <a:srgbClr val="00B0F0"/>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生成边数增</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Union</a:t>
            </a:r>
            <a:r>
              <a:rPr lang="en-US" altLang="zh-CN" sz="1800" smtClean="0">
                <a:solidFill>
                  <a:srgbClr val="0000FF"/>
                </a:solidFill>
                <a:latin typeface="Times New Roman" pitchFamily="18" charset="0"/>
                <a:ea typeface="仿宋" pitchFamily="49" charset="-122"/>
                <a:cs typeface="Times New Roman" pitchFamily="18" charset="0"/>
              </a:rPr>
              <a:t>(u1,v1);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a:t>
            </a:r>
            <a:r>
              <a:rPr lang="en-US" altLang="zh-CN" sz="1800" smtClean="0">
                <a:solidFill>
                  <a:srgbClr val="00B0F0"/>
                </a:solidFill>
                <a:latin typeface="Times New Roman" pitchFamily="18" charset="0"/>
                <a:ea typeface="仿宋" pitchFamily="49" charset="-122"/>
                <a:cs typeface="Times New Roman" pitchFamily="18" charset="0"/>
              </a:rPr>
              <a:t>u1</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v1</a:t>
            </a:r>
            <a:r>
              <a:rPr lang="zh-CN" altLang="zh-CN" sz="1800" smtClean="0">
                <a:solidFill>
                  <a:srgbClr val="00B0F0"/>
                </a:solidFill>
                <a:latin typeface="Times New Roman" pitchFamily="18" charset="0"/>
                <a:ea typeface="仿宋" pitchFamily="49" charset="-122"/>
                <a:cs typeface="Times New Roman" pitchFamily="18" charset="0"/>
              </a:rPr>
              <a:t>两棵子树合并</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遍历下一条边</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ans;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15384"/>
            <a:ext cx="8643998" cy="63358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double </a:t>
            </a:r>
            <a:r>
              <a:rPr lang="en-US" altLang="zh-CN" sz="1800" smtClean="0">
                <a:solidFill>
                  <a:srgbClr val="FF0000"/>
                </a:solidFill>
                <a:latin typeface="Times New Roman" pitchFamily="18" charset="0"/>
                <a:ea typeface="仿宋" pitchFamily="49" charset="-122"/>
                <a:cs typeface="Times New Roman" pitchFamily="18" charset="0"/>
              </a:rPr>
              <a:t>distance</a:t>
            </a:r>
            <a:r>
              <a:rPr lang="en-US" altLang="zh-CN" sz="1800" smtClean="0">
                <a:solidFill>
                  <a:srgbClr val="0000FF"/>
                </a:solidFill>
                <a:latin typeface="Times New Roman" pitchFamily="18" charset="0"/>
                <a:ea typeface="仿宋" pitchFamily="49" charset="-122"/>
                <a:cs typeface="Times New Roman" pitchFamily="18" charset="0"/>
              </a:rPr>
              <a:t>(int i,int 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求顶点</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到</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的距离</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sqrt(1.0*(X[i]-X[j])*(X[i]-X[j])+1.0*(Y[i]-Y[j])*(Y[i]-Y[j]));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cin &gt;&gt; N &gt;&gt; 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输入</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个农场的位置</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scanf("%d%d",&amp;X[i],&amp;Y[i]);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for(int j=i+1;j&lt;N;j++)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A[i][j]=A[j][i]=</a:t>
            </a:r>
            <a:r>
              <a:rPr lang="en-US" altLang="zh-CN" sz="1800" smtClean="0">
                <a:solidFill>
                  <a:srgbClr val="FF0000"/>
                </a:solidFill>
                <a:latin typeface="Times New Roman" pitchFamily="18" charset="0"/>
                <a:ea typeface="仿宋" pitchFamily="49" charset="-122"/>
                <a:cs typeface="Times New Roman" pitchFamily="18" charset="0"/>
              </a:rPr>
              <a:t>distance</a:t>
            </a:r>
            <a:r>
              <a:rPr lang="en-US" altLang="zh-CN" sz="1800" smtClean="0">
                <a:solidFill>
                  <a:srgbClr val="0000FF"/>
                </a:solidFill>
                <a:latin typeface="Times New Roman" pitchFamily="18" charset="0"/>
                <a:ea typeface="仿宋" pitchFamily="49" charset="-122"/>
                <a:cs typeface="Times New Roman" pitchFamily="18" charset="0"/>
              </a:rPr>
              <a:t>(i,j);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i=0;i&lt;N;i++)  A[i][i]=INF;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自己到自己置为</a:t>
            </a:r>
            <a:r>
              <a:rPr lang="en-US" altLang="zh-CN" sz="1800" smtClean="0">
                <a:solidFill>
                  <a:srgbClr val="00B0F0"/>
                </a:solidFill>
                <a:latin typeface="Times New Roman" pitchFamily="18" charset="0"/>
                <a:ea typeface="仿宋" pitchFamily="49" charset="-122"/>
                <a:cs typeface="Times New Roman" pitchFamily="18" charset="0"/>
              </a:rPr>
              <a:t>INF</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scanf("%d%d",&amp;i,&amp;j);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A[i-1][j-1]=A[j-1][i-1]=0;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已有的道路长度置为</a:t>
            </a:r>
            <a:r>
              <a:rPr lang="en-US" altLang="zh-CN" sz="1800" smtClean="0">
                <a:solidFill>
                  <a:srgbClr val="00B0F0"/>
                </a:solidFill>
                <a:latin typeface="Times New Roman" pitchFamily="18" charset="0"/>
                <a:ea typeface="仿宋" pitchFamily="49" charset="-122"/>
                <a:cs typeface="Times New Roman" pitchFamily="18" charset="0"/>
              </a:rPr>
              <a:t>0</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printf("%.2f\n",</a:t>
            </a:r>
            <a:r>
              <a:rPr lang="en-US" altLang="zh-CN" sz="1800" smtClean="0">
                <a:solidFill>
                  <a:srgbClr val="FF0000"/>
                </a:solidFill>
                <a:latin typeface="Times New Roman" pitchFamily="18" charset="0"/>
                <a:ea typeface="仿宋" pitchFamily="49" charset="-122"/>
                <a:cs typeface="Times New Roman" pitchFamily="18" charset="0"/>
              </a:rPr>
              <a:t>Kruskal</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000108"/>
            <a:ext cx="7572428" cy="188099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457200" indent="-457200" algn="l">
              <a:lnSpc>
                <a:spcPts val="2800"/>
              </a:lnSpc>
              <a:spcBef>
                <a:spcPts val="1200"/>
              </a:spcBef>
              <a:buBlip>
                <a:blip r:embed="rId2"/>
              </a:buBlip>
            </a:pPr>
            <a:r>
              <a:rPr lang="zh-CN" altLang="en-US" sz="2000" smtClean="0">
                <a:solidFill>
                  <a:srgbClr val="0000FF"/>
                </a:solidFill>
                <a:latin typeface="Times New Roman" pitchFamily="18" charset="0"/>
                <a:ea typeface="仿宋" pitchFamily="49" charset="-122"/>
                <a:cs typeface="Times New Roman" pitchFamily="18" charset="0"/>
              </a:rPr>
              <a:t>基于</a:t>
            </a:r>
            <a:r>
              <a:rPr lang="en-US" altLang="zh-CN" sz="2000" smtClean="0">
                <a:solidFill>
                  <a:srgbClr val="0000FF"/>
                </a:solidFill>
                <a:latin typeface="Times New Roman" pitchFamily="18" charset="0"/>
                <a:ea typeface="仿宋" pitchFamily="49" charset="-122"/>
                <a:cs typeface="Times New Roman" pitchFamily="18" charset="0"/>
              </a:rPr>
              <a:t>Prim</a:t>
            </a:r>
            <a:r>
              <a:rPr lang="zh-CN" altLang="en-US" sz="2000" smtClean="0">
                <a:solidFill>
                  <a:srgbClr val="0000FF"/>
                </a:solidFill>
                <a:latin typeface="Times New Roman" pitchFamily="18" charset="0"/>
                <a:ea typeface="仿宋" pitchFamily="49" charset="-122"/>
                <a:cs typeface="Times New Roman" pitchFamily="18" charset="0"/>
              </a:rPr>
              <a:t>算法的</a:t>
            </a:r>
            <a:r>
              <a:rPr lang="zh-CN" altLang="zh-CN" sz="2000" smtClean="0">
                <a:solidFill>
                  <a:srgbClr val="0000FF"/>
                </a:solidFill>
                <a:latin typeface="Times New Roman" pitchFamily="18" charset="0"/>
                <a:ea typeface="仿宋" pitchFamily="49" charset="-122"/>
                <a:cs typeface="Times New Roman" pitchFamily="18" charset="0"/>
              </a:rPr>
              <a:t>程序提交时通过，执行时间为</a:t>
            </a:r>
            <a:r>
              <a:rPr lang="en-US" altLang="zh-CN" sz="2000" smtClean="0">
                <a:solidFill>
                  <a:srgbClr val="0000FF"/>
                </a:solidFill>
                <a:latin typeface="Times New Roman" pitchFamily="18" charset="0"/>
                <a:ea typeface="仿宋" pitchFamily="49" charset="-122"/>
                <a:cs typeface="Times New Roman" pitchFamily="18" charset="0"/>
              </a:rPr>
              <a:t>94ms</a:t>
            </a:r>
            <a:r>
              <a:rPr lang="zh-CN" altLang="zh-CN" sz="2000" smtClean="0">
                <a:solidFill>
                  <a:srgbClr val="0000FF"/>
                </a:solidFill>
                <a:latin typeface="Times New Roman" pitchFamily="18" charset="0"/>
                <a:ea typeface="仿宋" pitchFamily="49" charset="-122"/>
                <a:cs typeface="Times New Roman" pitchFamily="18" charset="0"/>
              </a:rPr>
              <a:t>，内存消耗为</a:t>
            </a:r>
            <a:r>
              <a:rPr lang="en-US" altLang="zh-CN" sz="2000" smtClean="0">
                <a:solidFill>
                  <a:srgbClr val="0000FF"/>
                </a:solidFill>
                <a:latin typeface="Times New Roman" pitchFamily="18" charset="0"/>
                <a:ea typeface="仿宋" pitchFamily="49" charset="-122"/>
                <a:cs typeface="Times New Roman" pitchFamily="18" charset="0"/>
              </a:rPr>
              <a:t>8176KB</a:t>
            </a:r>
            <a:r>
              <a:rPr lang="zh-CN" altLang="zh-CN"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en-US" sz="2000" smtClean="0">
                <a:solidFill>
                  <a:srgbClr val="0000FF"/>
                </a:solidFill>
                <a:latin typeface="Times New Roman" pitchFamily="18" charset="0"/>
                <a:ea typeface="仿宋" pitchFamily="49" charset="-122"/>
                <a:cs typeface="Times New Roman" pitchFamily="18" charset="0"/>
              </a:rPr>
              <a:t>基于</a:t>
            </a:r>
            <a:r>
              <a:rPr lang="en-US" altLang="zh-CN" sz="2000" smtClean="0">
                <a:solidFill>
                  <a:srgbClr val="0000FF"/>
                </a:solidFill>
                <a:latin typeface="Times New Roman" pitchFamily="18" charset="0"/>
                <a:ea typeface="仿宋" pitchFamily="49" charset="-122"/>
                <a:cs typeface="Times New Roman" pitchFamily="18" charset="0"/>
              </a:rPr>
              <a:t>Kruskal</a:t>
            </a:r>
            <a:r>
              <a:rPr lang="zh-CN" altLang="en-US" sz="2000" smtClean="0">
                <a:solidFill>
                  <a:srgbClr val="0000FF"/>
                </a:solidFill>
                <a:latin typeface="Times New Roman" pitchFamily="18" charset="0"/>
                <a:ea typeface="仿宋" pitchFamily="49" charset="-122"/>
                <a:cs typeface="Times New Roman" pitchFamily="18" charset="0"/>
              </a:rPr>
              <a:t>算法的</a:t>
            </a:r>
            <a:r>
              <a:rPr lang="zh-CN" altLang="zh-CN" sz="2000" smtClean="0">
                <a:solidFill>
                  <a:srgbClr val="0000FF"/>
                </a:solidFill>
                <a:latin typeface="Times New Roman" pitchFamily="18" charset="0"/>
                <a:ea typeface="仿宋" pitchFamily="49" charset="-122"/>
                <a:cs typeface="Times New Roman" pitchFamily="18" charset="0"/>
              </a:rPr>
              <a:t>程序提交时通过，执行时间为</a:t>
            </a:r>
            <a:r>
              <a:rPr lang="en-US" altLang="zh-CN" sz="2000" smtClean="0">
                <a:solidFill>
                  <a:srgbClr val="0000FF"/>
                </a:solidFill>
                <a:latin typeface="Times New Roman" pitchFamily="18" charset="0"/>
                <a:ea typeface="仿宋" pitchFamily="49" charset="-122"/>
                <a:cs typeface="Times New Roman" pitchFamily="18" charset="0"/>
              </a:rPr>
              <a:t>485ms</a:t>
            </a:r>
            <a:r>
              <a:rPr lang="zh-CN" altLang="zh-CN" sz="2000" smtClean="0">
                <a:solidFill>
                  <a:srgbClr val="0000FF"/>
                </a:solidFill>
                <a:latin typeface="Times New Roman" pitchFamily="18" charset="0"/>
                <a:ea typeface="仿宋" pitchFamily="49" charset="-122"/>
                <a:cs typeface="Times New Roman" pitchFamily="18" charset="0"/>
              </a:rPr>
              <a:t>，内存消耗为</a:t>
            </a:r>
            <a:r>
              <a:rPr lang="en-US" altLang="zh-CN" sz="2000" smtClean="0">
                <a:solidFill>
                  <a:srgbClr val="0000FF"/>
                </a:solidFill>
                <a:latin typeface="Times New Roman" pitchFamily="18" charset="0"/>
                <a:ea typeface="仿宋" pitchFamily="49" charset="-122"/>
                <a:cs typeface="Times New Roman" pitchFamily="18" charset="0"/>
              </a:rPr>
              <a:t>22828KB</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a:off x="2714612" y="3143248"/>
            <a:ext cx="2095503" cy="2514604"/>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pPr/>
              <a:t>68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428604"/>
            <a:ext cx="335758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7.3.4   Dijkstra</a:t>
            </a:r>
            <a:r>
              <a:rPr lang="zh-CN" altLang="zh-CN" smtClean="0">
                <a:ea typeface="微软雅黑" pitchFamily="34" charset="-122"/>
              </a:rPr>
              <a:t>算法</a:t>
            </a:r>
            <a:endParaRPr lang="zh-CN" altLang="zh-CN">
              <a:ea typeface="微软雅黑" pitchFamily="34" charset="-122"/>
            </a:endParaRPr>
          </a:p>
        </p:txBody>
      </p:sp>
      <p:sp>
        <p:nvSpPr>
          <p:cNvPr id="4" name="TextBox 3"/>
          <p:cNvSpPr txBox="1"/>
          <p:nvPr/>
        </p:nvSpPr>
        <p:spPr>
          <a:xfrm>
            <a:off x="571472" y="1357298"/>
            <a:ext cx="8001056" cy="30393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设</a:t>
            </a:r>
            <a:r>
              <a:rPr lang="en-US" altLang="zh-CN" sz="2000" smtClean="0">
                <a:solidFill>
                  <a:srgbClr val="0000FF"/>
                </a:solidFill>
                <a:latin typeface="Times New Roman" pitchFamily="18" charset="0"/>
                <a:ea typeface="仿宋" pitchFamily="49" charset="-122"/>
                <a:cs typeface="Times New Roman" pitchFamily="18" charset="0"/>
              </a:rPr>
              <a:t>G=(V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E)</a:t>
            </a:r>
            <a:r>
              <a:rPr lang="zh-CN" altLang="zh-CN" sz="2000" smtClean="0">
                <a:solidFill>
                  <a:srgbClr val="0000FF"/>
                </a:solidFill>
                <a:latin typeface="Times New Roman" pitchFamily="18" charset="0"/>
                <a:ea typeface="仿宋" pitchFamily="49" charset="-122"/>
                <a:cs typeface="Times New Roman" pitchFamily="18" charset="0"/>
              </a:rPr>
              <a:t>是一个带权有向图，所有边的权值为正数，给定一个源点</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，求</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到图中其他顶点的最短路径长度。</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en-US" altLang="zh-CN" sz="2000" smtClean="0">
                <a:solidFill>
                  <a:srgbClr val="0000FF"/>
                </a:solidFill>
                <a:latin typeface="Times New Roman" pitchFamily="18" charset="0"/>
                <a:ea typeface="仿宋" pitchFamily="49" charset="-122"/>
                <a:cs typeface="Times New Roman" pitchFamily="18" charset="0"/>
              </a:rPr>
              <a:t>Dijkstra</a:t>
            </a:r>
            <a:r>
              <a:rPr lang="zh-CN" altLang="zh-CN" sz="2000" smtClean="0">
                <a:solidFill>
                  <a:srgbClr val="0000FF"/>
                </a:solidFill>
                <a:latin typeface="Times New Roman" pitchFamily="18" charset="0"/>
                <a:ea typeface="仿宋" pitchFamily="49" charset="-122"/>
                <a:cs typeface="Times New Roman" pitchFamily="18" charset="0"/>
              </a:rPr>
              <a:t>（狄克斯特拉）算法把图中顶点集合</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分成两组，第</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组为已求出最短路径的顶点集合（用</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表示），初始时</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中只有一个源点</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，第</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组为其余未求出最短路径的顶点集合（用</a:t>
            </a:r>
            <a:r>
              <a:rPr lang="en-US" altLang="zh-CN" sz="2000"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表示）。</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每求得一条最短路径</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，就将</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加入到集合</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中（重复</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次），直到全部顶点都加入到</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69</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TextBox 18"/>
          <p:cNvSpPr txBox="1"/>
          <p:nvPr/>
        </p:nvSpPr>
        <p:spPr>
          <a:xfrm>
            <a:off x="214282" y="1285860"/>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20" name="TextBox 19"/>
          <p:cNvSpPr txBox="1"/>
          <p:nvPr/>
        </p:nvSpPr>
        <p:spPr>
          <a:xfrm>
            <a:off x="928662" y="500042"/>
            <a:ext cx="7572428" cy="324457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2"/>
              </a:buBlip>
            </a:pPr>
            <a:r>
              <a:rPr lang="en-US" altLang="zh-CN" sz="2000" smtClean="0">
                <a:solidFill>
                  <a:srgbClr val="FF0000"/>
                </a:solidFill>
                <a:latin typeface="Times New Roman" pitchFamily="18" charset="0"/>
                <a:ea typeface="仿宋" pitchFamily="49" charset="-122"/>
                <a:cs typeface="Times New Roman" pitchFamily="18" charset="0"/>
              </a:rPr>
              <a:t>nums[</a:t>
            </a:r>
            <a:r>
              <a:rPr lang="en-US" altLang="zh-CN" sz="2000" i="1" smtClean="0">
                <a:solidFill>
                  <a:srgbClr val="FF0000"/>
                </a:solidFill>
                <a:latin typeface="Times New Roman" pitchFamily="18" charset="0"/>
                <a:ea typeface="仿宋" pitchFamily="49" charset="-122"/>
                <a:cs typeface="Times New Roman" pitchFamily="18" charset="0"/>
              </a:rPr>
              <a:t>i</a:t>
            </a:r>
            <a:r>
              <a:rPr lang="en-US" altLang="zh-CN" sz="2000" smtClean="0">
                <a:solidFill>
                  <a:srgbClr val="FF0000"/>
                </a:solidFill>
                <a:latin typeface="Times New Roman" pitchFamily="18" charset="0"/>
                <a:ea typeface="仿宋" pitchFamily="49" charset="-122"/>
                <a:cs typeface="Times New Roman" pitchFamily="18" charset="0"/>
              </a:rPr>
              <a:t>]</a:t>
            </a:r>
            <a:r>
              <a:rPr lang="zh-CN" altLang="en-US" sz="2000" smtClean="0">
                <a:solidFill>
                  <a:srgbClr val="FF0000"/>
                </a:solidFill>
                <a:latin typeface="Times New Roman" pitchFamily="18" charset="0"/>
                <a:ea typeface="仿宋" pitchFamily="49" charset="-122"/>
                <a:cs typeface="Times New Roman" pitchFamily="18" charset="0"/>
              </a:rPr>
              <a:t>含义</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如果从位置</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能够跳到位置</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mj-ea"/>
                <a:ea typeface="+mj-ea"/>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），则从位置</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一定可以跳到</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的任何位置。</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采用</a:t>
            </a:r>
            <a:r>
              <a:rPr lang="zh-CN" altLang="zh-CN" sz="2000" smtClean="0">
                <a:solidFill>
                  <a:srgbClr val="FF0000"/>
                </a:solidFill>
                <a:latin typeface="Times New Roman" pitchFamily="18" charset="0"/>
                <a:ea typeface="仿宋" pitchFamily="49" charset="-122"/>
                <a:cs typeface="Times New Roman" pitchFamily="18" charset="0"/>
              </a:rPr>
              <a:t>简单贪心选择策略</a:t>
            </a:r>
            <a:r>
              <a:rPr lang="zh-CN" altLang="zh-CN" sz="2000" smtClean="0">
                <a:solidFill>
                  <a:srgbClr val="0000FF"/>
                </a:solidFill>
                <a:latin typeface="Times New Roman" pitchFamily="18" charset="0"/>
                <a:ea typeface="仿宋" pitchFamily="49" charset="-122"/>
                <a:cs typeface="Times New Roman" pitchFamily="18" charset="0"/>
              </a:rPr>
              <a:t>即每次从位置</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跳最大步数</a:t>
            </a:r>
            <a:r>
              <a:rPr lang="en-US" altLang="zh-CN" sz="2000" smtClean="0">
                <a:solidFill>
                  <a:srgbClr val="0000FF"/>
                </a:solidFill>
                <a:latin typeface="Times New Roman" pitchFamily="18" charset="0"/>
                <a:ea typeface="仿宋" pitchFamily="49" charset="-122"/>
                <a:cs typeface="Times New Roman" pitchFamily="18" charset="0"/>
              </a:rPr>
              <a:t>nums[</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到达</a:t>
            </a:r>
            <a:r>
              <a:rPr lang="en-US" altLang="zh-CN" sz="2000" smtClean="0">
                <a:solidFill>
                  <a:srgbClr val="0000FF"/>
                </a:solidFill>
                <a:latin typeface="Times New Roman" pitchFamily="18" charset="0"/>
                <a:ea typeface="仿宋" pitchFamily="49" charset="-122"/>
                <a:cs typeface="Times New Roman" pitchFamily="18" charset="0"/>
              </a:rPr>
              <a:t>nums[</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，这样能不能得到最少的跳跃次数，答案是否定的</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例如</a:t>
            </a:r>
            <a:r>
              <a:rPr lang="en-US" altLang="zh-CN" sz="2000" smtClean="0">
                <a:solidFill>
                  <a:srgbClr val="0000FF"/>
                </a:solidFill>
                <a:latin typeface="Times New Roman" pitchFamily="18" charset="0"/>
                <a:ea typeface="仿宋" pitchFamily="49" charset="-122"/>
                <a:cs typeface="Times New Roman" pitchFamily="18" charset="0"/>
              </a:rPr>
              <a:t>nums=</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=5</a:t>
            </a:r>
            <a:r>
              <a:rPr lang="zh-CN" altLang="zh-CN" sz="2000" smtClean="0">
                <a:solidFill>
                  <a:srgbClr val="0000FF"/>
                </a:solidFill>
                <a:latin typeface="Times New Roman" pitchFamily="18" charset="0"/>
                <a:ea typeface="仿宋" pitchFamily="49" charset="-122"/>
                <a:cs typeface="Times New Roman" pitchFamily="18" charset="0"/>
              </a:rPr>
              <a:t>，从位置</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次到达位置</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，从位置</a:t>
            </a:r>
            <a:r>
              <a:rPr lang="en-US"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次只能达位置</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，从位置</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次只能达位置</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，结果是跳跃</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次。实际上从位置</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次到达位置</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步），再从位置</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次到达位置</a:t>
            </a:r>
            <a:r>
              <a:rPr lang="en-US"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（跳</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步），只需要跳跃</a:t>
            </a:r>
            <a:r>
              <a:rPr lang="en-US"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次。</a:t>
            </a:r>
            <a:endParaRPr lang="zh-CN" altLang="zh-CN" sz="2000">
              <a:solidFill>
                <a:srgbClr val="0000FF"/>
              </a:solidFill>
              <a:latin typeface="Times New Roman" pitchFamily="18" charset="0"/>
              <a:ea typeface="仿宋" pitchFamily="49" charset="-122"/>
              <a:cs typeface="Times New Roman" pitchFamily="18" charset="0"/>
            </a:endParaRPr>
          </a:p>
        </p:txBody>
      </p:sp>
      <p:grpSp>
        <p:nvGrpSpPr>
          <p:cNvPr id="38" name="组合 37"/>
          <p:cNvGrpSpPr/>
          <p:nvPr/>
        </p:nvGrpSpPr>
        <p:grpSpPr>
          <a:xfrm>
            <a:off x="2357422" y="4143380"/>
            <a:ext cx="3643338" cy="1369228"/>
            <a:chOff x="2000232" y="4357694"/>
            <a:chExt cx="3643338" cy="1369228"/>
          </a:xfrm>
        </p:grpSpPr>
        <p:sp>
          <p:nvSpPr>
            <p:cNvPr id="16" name="矩形 15"/>
            <p:cNvSpPr/>
            <p:nvPr/>
          </p:nvSpPr>
          <p:spPr>
            <a:xfrm>
              <a:off x="2000232" y="4786322"/>
              <a:ext cx="500066" cy="428628"/>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itchFamily="18" charset="0"/>
                  <a:cs typeface="Times New Roman" pitchFamily="18" charset="0"/>
                </a:rPr>
                <a:t>2</a:t>
              </a:r>
              <a:endParaRPr lang="zh-CN" altLang="en-US" sz="1800">
                <a:solidFill>
                  <a:srgbClr val="0000FF"/>
                </a:solidFill>
                <a:latin typeface="Times New Roman" pitchFamily="18" charset="0"/>
                <a:cs typeface="Times New Roman" pitchFamily="18" charset="0"/>
              </a:endParaRPr>
            </a:p>
          </p:txBody>
        </p:sp>
        <p:sp>
          <p:nvSpPr>
            <p:cNvPr id="17" name="TextBox 16"/>
            <p:cNvSpPr txBox="1"/>
            <p:nvPr/>
          </p:nvSpPr>
          <p:spPr>
            <a:xfrm>
              <a:off x="2071670" y="4357694"/>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chemeClr val="tx1">
                      <a:lumMod val="50000"/>
                      <a:lumOff val="50000"/>
                    </a:schemeClr>
                  </a:solidFill>
                  <a:ea typeface="楷体" pitchFamily="49" charset="-122"/>
                  <a:cs typeface="Times New Roman" pitchFamily="18" charset="0"/>
                </a:rPr>
                <a:t>0</a:t>
              </a:r>
              <a:endParaRPr lang="zh-CN" altLang="en-US" sz="1800" smtClean="0">
                <a:solidFill>
                  <a:schemeClr val="tx1">
                    <a:lumMod val="50000"/>
                    <a:lumOff val="50000"/>
                  </a:schemeClr>
                </a:solidFill>
                <a:ea typeface="楷体" pitchFamily="49" charset="-122"/>
                <a:cs typeface="Times New Roman" pitchFamily="18" charset="0"/>
              </a:endParaRPr>
            </a:p>
          </p:txBody>
        </p:sp>
        <p:sp>
          <p:nvSpPr>
            <p:cNvPr id="21" name="矩形 20"/>
            <p:cNvSpPr/>
            <p:nvPr/>
          </p:nvSpPr>
          <p:spPr>
            <a:xfrm>
              <a:off x="2786050" y="4786322"/>
              <a:ext cx="500066" cy="428628"/>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itchFamily="18" charset="0"/>
                  <a:cs typeface="Times New Roman" pitchFamily="18" charset="0"/>
                </a:rPr>
                <a:t>3</a:t>
              </a:r>
              <a:endParaRPr lang="zh-CN" altLang="en-US" sz="1800">
                <a:solidFill>
                  <a:srgbClr val="0000FF"/>
                </a:solidFill>
                <a:latin typeface="Times New Roman" pitchFamily="18" charset="0"/>
                <a:cs typeface="Times New Roman" pitchFamily="18" charset="0"/>
              </a:endParaRPr>
            </a:p>
          </p:txBody>
        </p:sp>
        <p:sp>
          <p:nvSpPr>
            <p:cNvPr id="29" name="TextBox 28"/>
            <p:cNvSpPr txBox="1"/>
            <p:nvPr/>
          </p:nvSpPr>
          <p:spPr>
            <a:xfrm>
              <a:off x="2857488" y="4357694"/>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chemeClr val="tx1">
                      <a:lumMod val="50000"/>
                      <a:lumOff val="50000"/>
                    </a:schemeClr>
                  </a:solidFill>
                  <a:ea typeface="楷体" pitchFamily="49" charset="-122"/>
                  <a:cs typeface="Times New Roman" pitchFamily="18" charset="0"/>
                </a:rPr>
                <a:t>1</a:t>
              </a:r>
              <a:endParaRPr lang="zh-CN" altLang="en-US" sz="1800" smtClean="0">
                <a:solidFill>
                  <a:schemeClr val="tx1">
                    <a:lumMod val="50000"/>
                    <a:lumOff val="50000"/>
                  </a:schemeClr>
                </a:solidFill>
                <a:ea typeface="楷体" pitchFamily="49" charset="-122"/>
                <a:cs typeface="Times New Roman" pitchFamily="18" charset="0"/>
              </a:endParaRPr>
            </a:p>
          </p:txBody>
        </p:sp>
        <p:sp>
          <p:nvSpPr>
            <p:cNvPr id="30" name="矩形 29"/>
            <p:cNvSpPr/>
            <p:nvPr/>
          </p:nvSpPr>
          <p:spPr>
            <a:xfrm>
              <a:off x="3571868" y="4786322"/>
              <a:ext cx="500066" cy="428628"/>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31" name="TextBox 30"/>
            <p:cNvSpPr txBox="1"/>
            <p:nvPr/>
          </p:nvSpPr>
          <p:spPr>
            <a:xfrm>
              <a:off x="3643306" y="4357694"/>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chemeClr val="tx1">
                      <a:lumMod val="50000"/>
                      <a:lumOff val="50000"/>
                    </a:schemeClr>
                  </a:solidFill>
                  <a:ea typeface="楷体" pitchFamily="49" charset="-122"/>
                  <a:cs typeface="Times New Roman" pitchFamily="18" charset="0"/>
                </a:rPr>
                <a:t>2</a:t>
              </a:r>
              <a:endParaRPr lang="zh-CN" altLang="en-US" sz="1800" smtClean="0">
                <a:solidFill>
                  <a:schemeClr val="tx1">
                    <a:lumMod val="50000"/>
                    <a:lumOff val="50000"/>
                  </a:schemeClr>
                </a:solidFill>
                <a:ea typeface="楷体" pitchFamily="49" charset="-122"/>
                <a:cs typeface="Times New Roman" pitchFamily="18" charset="0"/>
              </a:endParaRPr>
            </a:p>
          </p:txBody>
        </p:sp>
        <p:sp>
          <p:nvSpPr>
            <p:cNvPr id="32" name="矩形 31"/>
            <p:cNvSpPr/>
            <p:nvPr/>
          </p:nvSpPr>
          <p:spPr>
            <a:xfrm>
              <a:off x="4357686" y="4786322"/>
              <a:ext cx="500066" cy="428628"/>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itchFamily="18" charset="0"/>
                  <a:cs typeface="Times New Roman" pitchFamily="18" charset="0"/>
                </a:rPr>
                <a:t>1</a:t>
              </a:r>
              <a:endParaRPr lang="zh-CN" altLang="en-US" sz="1800">
                <a:solidFill>
                  <a:srgbClr val="0000FF"/>
                </a:solidFill>
                <a:latin typeface="Times New Roman" pitchFamily="18" charset="0"/>
                <a:cs typeface="Times New Roman" pitchFamily="18" charset="0"/>
              </a:endParaRPr>
            </a:p>
          </p:txBody>
        </p:sp>
        <p:sp>
          <p:nvSpPr>
            <p:cNvPr id="33" name="TextBox 32"/>
            <p:cNvSpPr txBox="1"/>
            <p:nvPr/>
          </p:nvSpPr>
          <p:spPr>
            <a:xfrm>
              <a:off x="4429124" y="4357694"/>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chemeClr val="tx1">
                      <a:lumMod val="50000"/>
                      <a:lumOff val="50000"/>
                    </a:schemeClr>
                  </a:solidFill>
                  <a:ea typeface="楷体" pitchFamily="49" charset="-122"/>
                  <a:cs typeface="Times New Roman" pitchFamily="18" charset="0"/>
                </a:rPr>
                <a:t>3</a:t>
              </a:r>
              <a:endParaRPr lang="zh-CN" altLang="en-US" sz="1800" smtClean="0">
                <a:solidFill>
                  <a:schemeClr val="tx1">
                    <a:lumMod val="50000"/>
                    <a:lumOff val="50000"/>
                  </a:schemeClr>
                </a:solidFill>
                <a:ea typeface="楷体" pitchFamily="49" charset="-122"/>
                <a:cs typeface="Times New Roman" pitchFamily="18" charset="0"/>
              </a:endParaRPr>
            </a:p>
          </p:txBody>
        </p:sp>
        <p:sp>
          <p:nvSpPr>
            <p:cNvPr id="34" name="矩形 33"/>
            <p:cNvSpPr/>
            <p:nvPr/>
          </p:nvSpPr>
          <p:spPr>
            <a:xfrm>
              <a:off x="5143504" y="4786322"/>
              <a:ext cx="500066" cy="428628"/>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itchFamily="18" charset="0"/>
                  <a:cs typeface="Times New Roman" pitchFamily="18" charset="0"/>
                </a:rPr>
                <a:t>4</a:t>
              </a:r>
              <a:endParaRPr lang="zh-CN" altLang="en-US" sz="1800">
                <a:solidFill>
                  <a:srgbClr val="0000FF"/>
                </a:solidFill>
                <a:latin typeface="Times New Roman" pitchFamily="18" charset="0"/>
                <a:cs typeface="Times New Roman" pitchFamily="18" charset="0"/>
              </a:endParaRPr>
            </a:p>
          </p:txBody>
        </p:sp>
        <p:sp>
          <p:nvSpPr>
            <p:cNvPr id="35" name="TextBox 34"/>
            <p:cNvSpPr txBox="1"/>
            <p:nvPr/>
          </p:nvSpPr>
          <p:spPr>
            <a:xfrm>
              <a:off x="5214942" y="4357694"/>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chemeClr val="tx1">
                      <a:lumMod val="50000"/>
                      <a:lumOff val="50000"/>
                    </a:schemeClr>
                  </a:solidFill>
                  <a:ea typeface="楷体" pitchFamily="49" charset="-122"/>
                  <a:cs typeface="Times New Roman" pitchFamily="18" charset="0"/>
                </a:rPr>
                <a:t>4</a:t>
              </a:r>
              <a:endParaRPr lang="zh-CN" altLang="en-US" sz="1800" smtClean="0">
                <a:solidFill>
                  <a:schemeClr val="tx1">
                    <a:lumMod val="50000"/>
                    <a:lumOff val="50000"/>
                  </a:schemeClr>
                </a:solidFill>
                <a:ea typeface="楷体" pitchFamily="49" charset="-122"/>
                <a:cs typeface="Times New Roman" pitchFamily="18" charset="0"/>
              </a:endParaRPr>
            </a:p>
          </p:txBody>
        </p:sp>
        <p:sp>
          <p:nvSpPr>
            <p:cNvPr id="36" name="任意多边形 35"/>
            <p:cNvSpPr/>
            <p:nvPr/>
          </p:nvSpPr>
          <p:spPr>
            <a:xfrm>
              <a:off x="3000364" y="5214950"/>
              <a:ext cx="2389188" cy="511972"/>
            </a:xfrm>
            <a:custGeom>
              <a:avLst/>
              <a:gdLst>
                <a:gd name="connsiteX0" fmla="*/ 15875 w 2397125"/>
                <a:gd name="connsiteY0" fmla="*/ 9525 h 635000"/>
                <a:gd name="connsiteX1" fmla="*/ 158750 w 2397125"/>
                <a:gd name="connsiteY1" fmla="*/ 247650 h 635000"/>
                <a:gd name="connsiteX2" fmla="*/ 968375 w 2397125"/>
                <a:gd name="connsiteY2" fmla="*/ 552450 h 635000"/>
                <a:gd name="connsiteX3" fmla="*/ 2063750 w 2397125"/>
                <a:gd name="connsiteY3" fmla="*/ 542925 h 635000"/>
                <a:gd name="connsiteX4" fmla="*/ 2397125 w 2397125"/>
                <a:gd name="connsiteY4" fmla="*/ 0 h 635000"/>
                <a:gd name="connsiteX0" fmla="*/ 7938 w 2389188"/>
                <a:gd name="connsiteY0" fmla="*/ 9525 h 635000"/>
                <a:gd name="connsiteX1" fmla="*/ 255574 w 2389188"/>
                <a:gd name="connsiteY1" fmla="*/ 433403 h 635000"/>
                <a:gd name="connsiteX2" fmla="*/ 960438 w 2389188"/>
                <a:gd name="connsiteY2" fmla="*/ 552450 h 635000"/>
                <a:gd name="connsiteX3" fmla="*/ 2055813 w 2389188"/>
                <a:gd name="connsiteY3" fmla="*/ 542925 h 635000"/>
                <a:gd name="connsiteX4" fmla="*/ 2389188 w 2389188"/>
                <a:gd name="connsiteY4" fmla="*/ 0 h 635000"/>
                <a:gd name="connsiteX0" fmla="*/ 7938 w 2389188"/>
                <a:gd name="connsiteY0" fmla="*/ 9525 h 665971"/>
                <a:gd name="connsiteX1" fmla="*/ 255574 w 2389188"/>
                <a:gd name="connsiteY1" fmla="*/ 433403 h 665971"/>
                <a:gd name="connsiteX2" fmla="*/ 1041391 w 2389188"/>
                <a:gd name="connsiteY2" fmla="*/ 647717 h 665971"/>
                <a:gd name="connsiteX3" fmla="*/ 2055813 w 2389188"/>
                <a:gd name="connsiteY3" fmla="*/ 542925 h 665971"/>
                <a:gd name="connsiteX4" fmla="*/ 2389188 w 2389188"/>
                <a:gd name="connsiteY4" fmla="*/ 0 h 665971"/>
                <a:gd name="connsiteX0" fmla="*/ 7938 w 2389188"/>
                <a:gd name="connsiteY0" fmla="*/ 9525 h 678673"/>
                <a:gd name="connsiteX1" fmla="*/ 357190 w 2389188"/>
                <a:gd name="connsiteY1" fmla="*/ 357190 h 678673"/>
                <a:gd name="connsiteX2" fmla="*/ 1041391 w 2389188"/>
                <a:gd name="connsiteY2" fmla="*/ 647717 h 678673"/>
                <a:gd name="connsiteX3" fmla="*/ 2055813 w 2389188"/>
                <a:gd name="connsiteY3" fmla="*/ 542925 h 678673"/>
                <a:gd name="connsiteX4" fmla="*/ 2389188 w 2389188"/>
                <a:gd name="connsiteY4" fmla="*/ 0 h 678673"/>
                <a:gd name="connsiteX0" fmla="*/ 7938 w 2389188"/>
                <a:gd name="connsiteY0" fmla="*/ 9525 h 626269"/>
                <a:gd name="connsiteX1" fmla="*/ 357190 w 2389188"/>
                <a:gd name="connsiteY1" fmla="*/ 357190 h 626269"/>
                <a:gd name="connsiteX2" fmla="*/ 1071570 w 2389188"/>
                <a:gd name="connsiteY2" fmla="*/ 500066 h 626269"/>
                <a:gd name="connsiteX3" fmla="*/ 2055813 w 2389188"/>
                <a:gd name="connsiteY3" fmla="*/ 542925 h 626269"/>
                <a:gd name="connsiteX4" fmla="*/ 2389188 w 2389188"/>
                <a:gd name="connsiteY4" fmla="*/ 0 h 626269"/>
                <a:gd name="connsiteX0" fmla="*/ 7938 w 2389188"/>
                <a:gd name="connsiteY0" fmla="*/ 9525 h 511972"/>
                <a:gd name="connsiteX1" fmla="*/ 357190 w 2389188"/>
                <a:gd name="connsiteY1" fmla="*/ 357190 h 511972"/>
                <a:gd name="connsiteX2" fmla="*/ 1071570 w 2389188"/>
                <a:gd name="connsiteY2" fmla="*/ 500066 h 511972"/>
                <a:gd name="connsiteX3" fmla="*/ 2000264 w 2389188"/>
                <a:gd name="connsiteY3" fmla="*/ 428628 h 511972"/>
                <a:gd name="connsiteX4" fmla="*/ 2389188 w 2389188"/>
                <a:gd name="connsiteY4" fmla="*/ 0 h 51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188" h="511972">
                  <a:moveTo>
                    <a:pt x="7938" y="9525"/>
                  </a:moveTo>
                  <a:cubicBezTo>
                    <a:pt x="0" y="83344"/>
                    <a:pt x="179918" y="275433"/>
                    <a:pt x="357190" y="357190"/>
                  </a:cubicBezTo>
                  <a:cubicBezTo>
                    <a:pt x="534462" y="438947"/>
                    <a:pt x="797724" y="488160"/>
                    <a:pt x="1071570" y="500066"/>
                  </a:cubicBezTo>
                  <a:cubicBezTo>
                    <a:pt x="1345416" y="511972"/>
                    <a:pt x="1780661" y="511972"/>
                    <a:pt x="2000264" y="428628"/>
                  </a:cubicBezTo>
                  <a:cubicBezTo>
                    <a:pt x="2219867" y="345284"/>
                    <a:pt x="2341563" y="225425"/>
                    <a:pt x="2389188" y="0"/>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任意多边形 36"/>
            <p:cNvSpPr/>
            <p:nvPr/>
          </p:nvSpPr>
          <p:spPr>
            <a:xfrm>
              <a:off x="2247900" y="5257800"/>
              <a:ext cx="676275" cy="381000"/>
            </a:xfrm>
            <a:custGeom>
              <a:avLst/>
              <a:gdLst>
                <a:gd name="connsiteX0" fmla="*/ 0 w 676275"/>
                <a:gd name="connsiteY0" fmla="*/ 0 h 381000"/>
                <a:gd name="connsiteX1" fmla="*/ 209550 w 676275"/>
                <a:gd name="connsiteY1" fmla="*/ 342900 h 381000"/>
                <a:gd name="connsiteX2" fmla="*/ 514350 w 676275"/>
                <a:gd name="connsiteY2" fmla="*/ 228600 h 381000"/>
                <a:gd name="connsiteX3" fmla="*/ 676275 w 676275"/>
                <a:gd name="connsiteY3" fmla="*/ 9525 h 381000"/>
              </a:gdLst>
              <a:ahLst/>
              <a:cxnLst>
                <a:cxn ang="0">
                  <a:pos x="connsiteX0" y="connsiteY0"/>
                </a:cxn>
                <a:cxn ang="0">
                  <a:pos x="connsiteX1" y="connsiteY1"/>
                </a:cxn>
                <a:cxn ang="0">
                  <a:pos x="connsiteX2" y="connsiteY2"/>
                </a:cxn>
                <a:cxn ang="0">
                  <a:pos x="connsiteX3" y="connsiteY3"/>
                </a:cxn>
              </a:cxnLst>
              <a:rect l="l" t="t" r="r" b="b"/>
              <a:pathLst>
                <a:path w="676275" h="381000">
                  <a:moveTo>
                    <a:pt x="0" y="0"/>
                  </a:moveTo>
                  <a:cubicBezTo>
                    <a:pt x="61912" y="152400"/>
                    <a:pt x="123825" y="304800"/>
                    <a:pt x="209550" y="342900"/>
                  </a:cubicBezTo>
                  <a:cubicBezTo>
                    <a:pt x="295275" y="381000"/>
                    <a:pt x="436563" y="284163"/>
                    <a:pt x="514350" y="228600"/>
                  </a:cubicBezTo>
                  <a:cubicBezTo>
                    <a:pt x="592138" y="173038"/>
                    <a:pt x="634206" y="91281"/>
                    <a:pt x="676275" y="952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2" name="灯片编号占位符 21"/>
          <p:cNvSpPr>
            <a:spLocks noGrp="1"/>
          </p:cNvSpPr>
          <p:nvPr>
            <p:ph type="sldNum" sz="quarter" idx="12"/>
          </p:nvPr>
        </p:nvSpPr>
        <p:spPr/>
        <p:txBody>
          <a:bodyPr/>
          <a:lstStyle/>
          <a:p>
            <a:fld id="{7AF016A1-9F15-429F-9EFD-84004B73C732}" type="slidenum">
              <a:rPr lang="en-US" altLang="zh-CN" smtClean="0"/>
              <a:pPr/>
              <a:t>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928670"/>
            <a:ext cx="8001056" cy="17569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00000"/>
              </a:lnSpc>
              <a:spcBef>
                <a:spcPts val="6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在向</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中添加顶点</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时，对于</a:t>
            </a:r>
            <a:r>
              <a:rPr lang="en-US" altLang="zh-CN" sz="2000"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中的每个顶点</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，如果顶点</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到顶点</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有边（权值为</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i="1" baseline="-25000" smtClean="0">
                <a:solidFill>
                  <a:srgbClr val="0000FF"/>
                </a:solidFill>
                <a:latin typeface="Times New Roman" pitchFamily="18" charset="0"/>
                <a:ea typeface="仿宋" pitchFamily="49" charset="-122"/>
                <a:cs typeface="Times New Roman" pitchFamily="18" charset="0"/>
              </a:rPr>
              <a:t>uj</a:t>
            </a:r>
            <a:r>
              <a:rPr lang="zh-CN" altLang="zh-CN" sz="2000" smtClean="0">
                <a:solidFill>
                  <a:srgbClr val="0000FF"/>
                </a:solidFill>
                <a:latin typeface="Times New Roman" pitchFamily="18" charset="0"/>
                <a:ea typeface="仿宋" pitchFamily="49" charset="-122"/>
                <a:cs typeface="Times New Roman" pitchFamily="18" charset="0"/>
              </a:rPr>
              <a:t>），且原来从顶点</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到顶点</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的路径长度（</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vj</a:t>
            </a:r>
            <a:r>
              <a:rPr lang="zh-CN" altLang="zh-CN" sz="2000" smtClean="0">
                <a:solidFill>
                  <a:srgbClr val="0000FF"/>
                </a:solidFill>
                <a:latin typeface="Times New Roman" pitchFamily="18" charset="0"/>
                <a:ea typeface="仿宋" pitchFamily="49" charset="-122"/>
                <a:cs typeface="Times New Roman" pitchFamily="18" charset="0"/>
              </a:rPr>
              <a:t>）大于从顶点</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到顶点</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的路径长度（</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vu</a:t>
            </a:r>
            <a:r>
              <a:rPr lang="zh-CN" altLang="zh-CN" sz="2000" smtClean="0">
                <a:solidFill>
                  <a:srgbClr val="0000FF"/>
                </a:solidFill>
                <a:latin typeface="Times New Roman" pitchFamily="18" charset="0"/>
                <a:ea typeface="仿宋" pitchFamily="49" charset="-122"/>
                <a:cs typeface="Times New Roman" pitchFamily="18" charset="0"/>
              </a:rPr>
              <a:t>）与</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i="1" baseline="-25000" smtClean="0">
                <a:solidFill>
                  <a:srgbClr val="0000FF"/>
                </a:solidFill>
                <a:latin typeface="Times New Roman" pitchFamily="18" charset="0"/>
                <a:ea typeface="仿宋" pitchFamily="49" charset="-122"/>
                <a:cs typeface="Times New Roman" pitchFamily="18" charset="0"/>
              </a:rPr>
              <a:t>uj</a:t>
            </a:r>
            <a:r>
              <a:rPr lang="zh-CN" altLang="zh-CN" sz="2000" smtClean="0">
                <a:solidFill>
                  <a:srgbClr val="0000FF"/>
                </a:solidFill>
                <a:latin typeface="Times New Roman" pitchFamily="18" charset="0"/>
                <a:ea typeface="仿宋" pitchFamily="49" charset="-122"/>
                <a:cs typeface="Times New Roman" pitchFamily="18" charset="0"/>
              </a:rPr>
              <a:t>之和，即</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vj</a:t>
            </a:r>
            <a:r>
              <a:rPr lang="en-US" altLang="zh-CN" sz="2000" smtClean="0">
                <a:solidFill>
                  <a:srgbClr val="0000FF"/>
                </a:solidFill>
                <a:latin typeface="Times New Roman" pitchFamily="18" charset="0"/>
                <a:ea typeface="仿宋" pitchFamily="49" charset="-122"/>
                <a:cs typeface="Times New Roman" pitchFamily="18" charset="0"/>
              </a:rPr>
              <a:t>&gt;</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vu</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i="1" baseline="-25000" smtClean="0">
                <a:solidFill>
                  <a:srgbClr val="0000FF"/>
                </a:solidFill>
                <a:latin typeface="Times New Roman" pitchFamily="18" charset="0"/>
                <a:ea typeface="仿宋" pitchFamily="49" charset="-122"/>
                <a:cs typeface="Times New Roman" pitchFamily="18" charset="0"/>
              </a:rPr>
              <a:t>uj</a:t>
            </a:r>
            <a:r>
              <a:rPr lang="zh-CN" altLang="zh-CN" sz="2000" smtClean="0">
                <a:solidFill>
                  <a:srgbClr val="0000FF"/>
                </a:solidFill>
                <a:latin typeface="Times New Roman" pitchFamily="18" charset="0"/>
                <a:ea typeface="仿宋" pitchFamily="49" charset="-122"/>
                <a:cs typeface="Times New Roman" pitchFamily="18" charset="0"/>
              </a:rPr>
              <a:t>，则将</a:t>
            </a:r>
            <a:r>
              <a:rPr lang="en-US" altLang="zh-CN" sz="2000" i="1" smtClean="0">
                <a:solidFill>
                  <a:srgbClr val="0000FF"/>
                </a:solidFill>
                <a:latin typeface="Times New Roman" pitchFamily="18" charset="0"/>
                <a:ea typeface="仿宋" pitchFamily="49" charset="-122"/>
                <a:cs typeface="Times New Roman" pitchFamily="18" charset="0"/>
              </a:rPr>
              <a:t>v</a:t>
            </a:r>
            <a:r>
              <a:rPr lang="en-US" altLang="zh-CN" sz="2000" smtClean="0">
                <a:solidFill>
                  <a:srgbClr val="0000FF"/>
                </a:solidFill>
                <a:latin typeface="Times New Roman" pitchFamily="18" charset="0"/>
                <a:ea typeface="仿宋" pitchFamily="49" charset="-122"/>
                <a:cs typeface="Times New Roman" pitchFamily="18" charset="0"/>
              </a:rPr>
              <a:t> … </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的路径作为</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到</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的新最短路径，即</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vj</a:t>
            </a:r>
            <a:r>
              <a:rPr lang="en-US" altLang="zh-CN" sz="2000" smtClean="0">
                <a:solidFill>
                  <a:srgbClr val="0000FF"/>
                </a:solidFill>
                <a:latin typeface="Times New Roman" pitchFamily="18" charset="0"/>
                <a:ea typeface="仿宋" pitchFamily="49" charset="-122"/>
                <a:cs typeface="Times New Roman" pitchFamily="18" charset="0"/>
              </a:rPr>
              <a:t>=min(</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vj</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D</a:t>
            </a:r>
            <a:r>
              <a:rPr lang="en-US" altLang="zh-CN" sz="2000" i="1" baseline="-25000" smtClean="0">
                <a:solidFill>
                  <a:srgbClr val="0000FF"/>
                </a:solidFill>
                <a:latin typeface="Times New Roman" pitchFamily="18" charset="0"/>
                <a:ea typeface="仿宋" pitchFamily="49" charset="-122"/>
                <a:cs typeface="Times New Roman" pitchFamily="18" charset="0"/>
              </a:rPr>
              <a:t>vu</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w</a:t>
            </a:r>
            <a:r>
              <a:rPr lang="en-US" altLang="zh-CN" sz="2000" i="1" baseline="-25000" smtClean="0">
                <a:solidFill>
                  <a:srgbClr val="0000FF"/>
                </a:solidFill>
                <a:latin typeface="Times New Roman" pitchFamily="18" charset="0"/>
                <a:ea typeface="仿宋" pitchFamily="49" charset="-122"/>
                <a:cs typeface="Times New Roman" pitchFamily="18" charset="0"/>
              </a:rPr>
              <a:t>uj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5" name="Oval 14"/>
          <p:cNvSpPr>
            <a:spLocks noChangeArrowheads="1"/>
          </p:cNvSpPr>
          <p:nvPr/>
        </p:nvSpPr>
        <p:spPr bwMode="auto">
          <a:xfrm>
            <a:off x="2638746" y="4449610"/>
            <a:ext cx="373344" cy="4067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v</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8" name="Oval 13"/>
          <p:cNvSpPr>
            <a:spLocks noChangeArrowheads="1"/>
          </p:cNvSpPr>
          <p:nvPr/>
        </p:nvSpPr>
        <p:spPr bwMode="auto">
          <a:xfrm>
            <a:off x="4786671" y="4441236"/>
            <a:ext cx="373344" cy="4067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9" name="Oval 12"/>
          <p:cNvSpPr>
            <a:spLocks noChangeArrowheads="1"/>
          </p:cNvSpPr>
          <p:nvPr/>
        </p:nvSpPr>
        <p:spPr bwMode="auto">
          <a:xfrm>
            <a:off x="3688178" y="3195976"/>
            <a:ext cx="373344" cy="4067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u</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10" name="Text Box 11"/>
          <p:cNvSpPr txBox="1">
            <a:spLocks noChangeArrowheads="1"/>
          </p:cNvSpPr>
          <p:nvPr/>
        </p:nvSpPr>
        <p:spPr bwMode="auto">
          <a:xfrm>
            <a:off x="3278935" y="3838344"/>
            <a:ext cx="325479" cy="246420"/>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smtClean="0">
                <a:solidFill>
                  <a:srgbClr val="0000FF"/>
                </a:solidFill>
                <a:ea typeface="仿宋" pitchFamily="49" charset="-122"/>
                <a:cs typeface="Times New Roman" pitchFamily="18" charset="0"/>
              </a:rPr>
              <a:t>D</a:t>
            </a:r>
            <a:r>
              <a:rPr kumimoji="0" lang="en-US" altLang="zh-CN" sz="1800" b="0" i="1" u="none" strike="noStrike" cap="none" normalizeH="0" baseline="-30000" smtClean="0">
                <a:ln>
                  <a:noFill/>
                </a:ln>
                <a:solidFill>
                  <a:srgbClr val="0000FF"/>
                </a:solidFill>
                <a:effectLst/>
                <a:ea typeface="仿宋" pitchFamily="49" charset="-122"/>
                <a:cs typeface="Times New Roman" pitchFamily="18" charset="0"/>
              </a:rPr>
              <a:t>vu</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1" name="Text Box 10"/>
          <p:cNvSpPr txBox="1">
            <a:spLocks noChangeArrowheads="1"/>
          </p:cNvSpPr>
          <p:nvPr/>
        </p:nvSpPr>
        <p:spPr bwMode="auto">
          <a:xfrm>
            <a:off x="4084258" y="3838344"/>
            <a:ext cx="430782" cy="296661"/>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w</a:t>
            </a:r>
            <a:r>
              <a:rPr kumimoji="0" lang="en-US" altLang="zh-CN" sz="1800" b="0" i="1" u="none" strike="noStrike" cap="none" normalizeH="0" baseline="-30000" smtClean="0">
                <a:ln>
                  <a:noFill/>
                </a:ln>
                <a:solidFill>
                  <a:srgbClr val="0000FF"/>
                </a:solidFill>
                <a:effectLst/>
                <a:ea typeface="仿宋" pitchFamily="49" charset="-122"/>
                <a:cs typeface="Times New Roman" pitchFamily="18" charset="0"/>
              </a:rPr>
              <a:t>uj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2" name="Text Box 9"/>
          <p:cNvSpPr txBox="1">
            <a:spLocks noChangeArrowheads="1"/>
          </p:cNvSpPr>
          <p:nvPr/>
        </p:nvSpPr>
        <p:spPr bwMode="auto">
          <a:xfrm>
            <a:off x="3714744" y="4651579"/>
            <a:ext cx="375737" cy="299054"/>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smtClean="0">
                <a:solidFill>
                  <a:srgbClr val="0000FF"/>
                </a:solidFill>
                <a:ea typeface="仿宋" pitchFamily="49" charset="-122"/>
                <a:cs typeface="Times New Roman" pitchFamily="18" charset="0"/>
              </a:rPr>
              <a:t>D</a:t>
            </a:r>
            <a:r>
              <a:rPr kumimoji="0" lang="en-US" altLang="zh-CN" sz="1800" b="0" i="1" u="none" strike="noStrike" cap="none" normalizeH="0" baseline="-30000" smtClean="0">
                <a:ln>
                  <a:noFill/>
                </a:ln>
                <a:solidFill>
                  <a:srgbClr val="0000FF"/>
                </a:solidFill>
                <a:effectLst/>
                <a:ea typeface="仿宋" pitchFamily="49" charset="-122"/>
                <a:cs typeface="Times New Roman" pitchFamily="18" charset="0"/>
              </a:rPr>
              <a:t>vj</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3" name="Text Box 8"/>
          <p:cNvSpPr txBox="1">
            <a:spLocks noChangeArrowheads="1"/>
          </p:cNvSpPr>
          <p:nvPr/>
        </p:nvSpPr>
        <p:spPr bwMode="auto">
          <a:xfrm>
            <a:off x="4714876" y="3500438"/>
            <a:ext cx="1142651" cy="305035"/>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有一条边</a:t>
            </a:r>
          </a:p>
        </p:txBody>
      </p:sp>
      <p:sp>
        <p:nvSpPr>
          <p:cNvPr id="14" name="Text Box 7"/>
          <p:cNvSpPr txBox="1">
            <a:spLocks noChangeArrowheads="1"/>
          </p:cNvSpPr>
          <p:nvPr/>
        </p:nvSpPr>
        <p:spPr bwMode="auto">
          <a:xfrm>
            <a:off x="1857356" y="3399333"/>
            <a:ext cx="1154734" cy="303839"/>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有一条路径</a:t>
            </a:r>
          </a:p>
        </p:txBody>
      </p:sp>
      <p:sp>
        <p:nvSpPr>
          <p:cNvPr id="15" name="AutoShape 6"/>
          <p:cNvSpPr>
            <a:spLocks noChangeShapeType="1"/>
          </p:cNvSpPr>
          <p:nvPr/>
        </p:nvSpPr>
        <p:spPr bwMode="auto">
          <a:xfrm flipV="1">
            <a:off x="2825418" y="3399333"/>
            <a:ext cx="862760" cy="1050277"/>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 name="AutoShape 5"/>
          <p:cNvSpPr>
            <a:spLocks noChangeShapeType="1"/>
          </p:cNvSpPr>
          <p:nvPr/>
        </p:nvSpPr>
        <p:spPr bwMode="auto">
          <a:xfrm flipV="1">
            <a:off x="3012090" y="4644593"/>
            <a:ext cx="1774581" cy="8374"/>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7" name="AutoShape 4"/>
          <p:cNvSpPr>
            <a:spLocks noChangeShapeType="1"/>
          </p:cNvSpPr>
          <p:nvPr/>
        </p:nvSpPr>
        <p:spPr bwMode="auto">
          <a:xfrm>
            <a:off x="4061522" y="3399333"/>
            <a:ext cx="911821" cy="1041904"/>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8" name="AutoShape 3"/>
          <p:cNvSpPr>
            <a:spLocks/>
          </p:cNvSpPr>
          <p:nvPr/>
        </p:nvSpPr>
        <p:spPr bwMode="auto">
          <a:xfrm rot="2176427">
            <a:off x="2915164" y="2943574"/>
            <a:ext cx="203425" cy="1701019"/>
          </a:xfrm>
          <a:prstGeom prst="leftBrace">
            <a:avLst>
              <a:gd name="adj1" fmla="val 69706"/>
              <a:gd name="adj2" fmla="val 50000"/>
            </a:avLst>
          </a:prstGeom>
          <a:noFill/>
          <a:ln w="19050">
            <a:solidFill>
              <a:srgbClr val="00B0F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9" name="AutoShape 2"/>
          <p:cNvSpPr>
            <a:spLocks/>
          </p:cNvSpPr>
          <p:nvPr/>
        </p:nvSpPr>
        <p:spPr bwMode="auto">
          <a:xfrm rot="8561039">
            <a:off x="4570084" y="2888548"/>
            <a:ext cx="203425" cy="1695038"/>
          </a:xfrm>
          <a:prstGeom prst="leftBrace">
            <a:avLst>
              <a:gd name="adj1" fmla="val 69461"/>
              <a:gd name="adj2" fmla="val 50000"/>
            </a:avLst>
          </a:prstGeom>
          <a:noFill/>
          <a:ln w="19050">
            <a:solidFill>
              <a:srgbClr val="00B0F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0" name="TextBox 19"/>
          <p:cNvSpPr txBox="1"/>
          <p:nvPr/>
        </p:nvSpPr>
        <p:spPr>
          <a:xfrm>
            <a:off x="2643174" y="5131370"/>
            <a:ext cx="2643206"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ea typeface="楷体" pitchFamily="49" charset="-122"/>
                <a:cs typeface="Times New Roman" pitchFamily="18" charset="0"/>
              </a:rPr>
              <a:t>D</a:t>
            </a:r>
            <a:r>
              <a:rPr lang="en-US" altLang="zh-CN" sz="1800" baseline="-25000" smtClean="0">
                <a:solidFill>
                  <a:srgbClr val="0000FF"/>
                </a:solidFill>
                <a:ea typeface="楷体" pitchFamily="49" charset="-122"/>
                <a:cs typeface="Times New Roman" pitchFamily="18" charset="0"/>
              </a:rPr>
              <a:t>vj</a:t>
            </a:r>
            <a:r>
              <a:rPr lang="en-US" altLang="zh-CN" sz="1800" smtClean="0">
                <a:solidFill>
                  <a:srgbClr val="0000FF"/>
                </a:solidFill>
                <a:ea typeface="楷体" pitchFamily="49" charset="-122"/>
                <a:cs typeface="Times New Roman" pitchFamily="18" charset="0"/>
              </a:rPr>
              <a:t>=min(</a:t>
            </a:r>
            <a:r>
              <a:rPr lang="en-US" altLang="zh-CN" sz="1800" i="1" smtClean="0">
                <a:solidFill>
                  <a:srgbClr val="0000FF"/>
                </a:solidFill>
                <a:ea typeface="楷体" pitchFamily="49" charset="-122"/>
                <a:cs typeface="Times New Roman" pitchFamily="18" charset="0"/>
              </a:rPr>
              <a:t>D</a:t>
            </a:r>
            <a:r>
              <a:rPr lang="en-US" altLang="zh-CN" sz="1800" i="1" baseline="-25000" smtClean="0">
                <a:solidFill>
                  <a:srgbClr val="0000FF"/>
                </a:solidFill>
                <a:ea typeface="楷体" pitchFamily="49" charset="-122"/>
                <a:cs typeface="Times New Roman" pitchFamily="18" charset="0"/>
              </a:rPr>
              <a:t>vj</a:t>
            </a:r>
            <a:r>
              <a:rPr lang="zh-CN" altLang="en-US" sz="1800" smtClean="0">
                <a:solidFill>
                  <a:srgbClr val="0000FF"/>
                </a:solidFill>
                <a:ea typeface="楷体" pitchFamily="49" charset="-122"/>
                <a:cs typeface="Times New Roman" pitchFamily="18" charset="0"/>
              </a:rPr>
              <a:t>，</a:t>
            </a:r>
            <a:r>
              <a:rPr lang="en-US" altLang="zh-CN" sz="1800" i="1" smtClean="0">
                <a:solidFill>
                  <a:srgbClr val="0000FF"/>
                </a:solidFill>
                <a:ea typeface="楷体" pitchFamily="49" charset="-122"/>
                <a:cs typeface="Times New Roman" pitchFamily="18" charset="0"/>
              </a:rPr>
              <a:t>c</a:t>
            </a:r>
            <a:r>
              <a:rPr lang="en-US" altLang="zh-CN" sz="1800" i="1" baseline="-25000" smtClean="0">
                <a:solidFill>
                  <a:srgbClr val="0000FF"/>
                </a:solidFill>
                <a:ea typeface="楷体" pitchFamily="49" charset="-122"/>
                <a:cs typeface="Times New Roman" pitchFamily="18" charset="0"/>
              </a:rPr>
              <a:t>vu</a:t>
            </a:r>
            <a:r>
              <a:rPr lang="en-US" altLang="zh-CN" sz="1800" smtClean="0">
                <a:solidFill>
                  <a:srgbClr val="0000FF"/>
                </a:solidFill>
                <a:ea typeface="楷体" pitchFamily="49" charset="-122"/>
                <a:cs typeface="Times New Roman" pitchFamily="18" charset="0"/>
              </a:rPr>
              <a:t>+</a:t>
            </a:r>
            <a:r>
              <a:rPr lang="en-US" altLang="zh-CN" sz="1800" i="1" smtClean="0">
                <a:solidFill>
                  <a:srgbClr val="0000FF"/>
                </a:solidFill>
                <a:ea typeface="楷体" pitchFamily="49" charset="-122"/>
                <a:cs typeface="Times New Roman" pitchFamily="18" charset="0"/>
              </a:rPr>
              <a:t>w</a:t>
            </a:r>
            <a:r>
              <a:rPr lang="en-US" altLang="zh-CN" sz="1800" i="1" baseline="-25000" smtClean="0">
                <a:solidFill>
                  <a:srgbClr val="0000FF"/>
                </a:solidFill>
                <a:ea typeface="楷体" pitchFamily="49" charset="-122"/>
                <a:cs typeface="Times New Roman" pitchFamily="18" charset="0"/>
              </a:rPr>
              <a:t>uj</a:t>
            </a:r>
            <a:r>
              <a:rPr lang="en-US" altLang="zh-CN" sz="1800" smtClean="0">
                <a:solidFill>
                  <a:srgbClr val="0000FF"/>
                </a:solidFill>
                <a:ea typeface="楷体" pitchFamily="49" charset="-122"/>
                <a:cs typeface="Times New Roman" pitchFamily="18" charset="0"/>
              </a:rPr>
              <a:t>)</a:t>
            </a:r>
            <a:endParaRPr lang="zh-CN" altLang="en-US" sz="1800" smtClean="0">
              <a:solidFill>
                <a:srgbClr val="0000FF"/>
              </a:solidFill>
              <a:ea typeface="楷体" pitchFamily="49" charset="-122"/>
              <a:cs typeface="Times New Roman" pitchFamily="18" charset="0"/>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70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14"/>
          <p:cNvSpPr>
            <a:spLocks noChangeArrowheads="1"/>
          </p:cNvSpPr>
          <p:nvPr/>
        </p:nvSpPr>
        <p:spPr bwMode="auto">
          <a:xfrm>
            <a:off x="785786" y="3713795"/>
            <a:ext cx="373344" cy="4067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v</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4" name="Oval 13"/>
          <p:cNvSpPr>
            <a:spLocks noChangeArrowheads="1"/>
          </p:cNvSpPr>
          <p:nvPr/>
        </p:nvSpPr>
        <p:spPr bwMode="auto">
          <a:xfrm>
            <a:off x="2933711" y="3705421"/>
            <a:ext cx="373344" cy="4067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j</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5" name="Oval 12"/>
          <p:cNvSpPr>
            <a:spLocks noChangeArrowheads="1"/>
          </p:cNvSpPr>
          <p:nvPr/>
        </p:nvSpPr>
        <p:spPr bwMode="auto">
          <a:xfrm>
            <a:off x="1835218" y="2460161"/>
            <a:ext cx="373344" cy="4067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u</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8" name="Text Box 10"/>
          <p:cNvSpPr txBox="1">
            <a:spLocks noChangeArrowheads="1"/>
          </p:cNvSpPr>
          <p:nvPr/>
        </p:nvSpPr>
        <p:spPr bwMode="auto">
          <a:xfrm>
            <a:off x="1928794" y="3203777"/>
            <a:ext cx="733286" cy="296661"/>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rgbClr val="0000FF"/>
                </a:solidFill>
                <a:effectLst/>
                <a:ea typeface="仿宋" pitchFamily="49" charset="-122"/>
                <a:cs typeface="Times New Roman" pitchFamily="18" charset="0"/>
              </a:rPr>
              <a:t>A[u][j]</a:t>
            </a:r>
          </a:p>
        </p:txBody>
      </p:sp>
      <p:sp>
        <p:nvSpPr>
          <p:cNvPr id="12" name="AutoShape 6"/>
          <p:cNvSpPr>
            <a:spLocks noChangeShapeType="1"/>
          </p:cNvSpPr>
          <p:nvPr/>
        </p:nvSpPr>
        <p:spPr bwMode="auto">
          <a:xfrm flipV="1">
            <a:off x="972458" y="2663518"/>
            <a:ext cx="862760" cy="1050277"/>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3" name="AutoShape 5"/>
          <p:cNvSpPr>
            <a:spLocks noChangeShapeType="1"/>
          </p:cNvSpPr>
          <p:nvPr/>
        </p:nvSpPr>
        <p:spPr bwMode="auto">
          <a:xfrm flipV="1">
            <a:off x="1159130" y="3908778"/>
            <a:ext cx="1774581" cy="8374"/>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4" name="AutoShape 4"/>
          <p:cNvSpPr>
            <a:spLocks noChangeShapeType="1"/>
          </p:cNvSpPr>
          <p:nvPr/>
        </p:nvSpPr>
        <p:spPr bwMode="auto">
          <a:xfrm>
            <a:off x="2208562" y="2663518"/>
            <a:ext cx="911821" cy="1041904"/>
          </a:xfrm>
          <a:prstGeom prst="straightConnector1">
            <a:avLst/>
          </a:prstGeom>
          <a:noFill/>
          <a:ln w="28575">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7" name="TextBox 16"/>
          <p:cNvSpPr txBox="1"/>
          <p:nvPr/>
        </p:nvSpPr>
        <p:spPr>
          <a:xfrm>
            <a:off x="2933354" y="2915632"/>
            <a:ext cx="500066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松驰操作</a:t>
            </a:r>
            <a:r>
              <a:rPr lang="en-US" altLang="zh-CN" sz="2000" smtClean="0">
                <a:solidFill>
                  <a:srgbClr val="0000FF"/>
                </a:solidFill>
                <a:ea typeface="仿宋" pitchFamily="49" charset="-122"/>
                <a:cs typeface="Times New Roman" pitchFamily="18" charset="0"/>
              </a:rPr>
              <a:t>;dist[j]=min(dist[j],dist[u]+A[u][j])</a:t>
            </a:r>
            <a:endParaRPr lang="zh-CN" altLang="en-US" sz="2000" smtClean="0">
              <a:solidFill>
                <a:srgbClr val="0000FF"/>
              </a:solidFill>
              <a:ea typeface="仿宋" pitchFamily="49" charset="-122"/>
              <a:cs typeface="Times New Roman" pitchFamily="18" charset="0"/>
            </a:endParaRPr>
          </a:p>
        </p:txBody>
      </p:sp>
      <p:sp>
        <p:nvSpPr>
          <p:cNvPr id="18" name="TextBox 17"/>
          <p:cNvSpPr txBox="1"/>
          <p:nvPr/>
        </p:nvSpPr>
        <p:spPr>
          <a:xfrm>
            <a:off x="1718908" y="2071678"/>
            <a:ext cx="857256"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0000FF"/>
                </a:solidFill>
                <a:ea typeface="楷体" pitchFamily="49" charset="-122"/>
                <a:cs typeface="Times New Roman" pitchFamily="18" charset="0"/>
              </a:rPr>
              <a:t>dist[u]</a:t>
            </a:r>
            <a:endParaRPr lang="zh-CN" altLang="en-US" sz="1800" b="0" smtClean="0">
              <a:solidFill>
                <a:srgbClr val="0000FF"/>
              </a:solidFill>
              <a:ea typeface="楷体" pitchFamily="49" charset="-122"/>
              <a:cs typeface="Times New Roman" pitchFamily="18" charset="0"/>
            </a:endParaRPr>
          </a:p>
        </p:txBody>
      </p:sp>
      <p:sp>
        <p:nvSpPr>
          <p:cNvPr id="19" name="TextBox 18"/>
          <p:cNvSpPr txBox="1"/>
          <p:nvPr/>
        </p:nvSpPr>
        <p:spPr>
          <a:xfrm>
            <a:off x="2861916" y="4214818"/>
            <a:ext cx="857256"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0000FF"/>
                </a:solidFill>
                <a:ea typeface="楷体" pitchFamily="49" charset="-122"/>
                <a:cs typeface="Times New Roman" pitchFamily="18" charset="0"/>
              </a:rPr>
              <a:t>dist[j]</a:t>
            </a:r>
            <a:endParaRPr lang="zh-CN" altLang="en-US" sz="1800" b="0" smtClean="0">
              <a:solidFill>
                <a:srgbClr val="0000FF"/>
              </a:solidFill>
              <a:ea typeface="楷体" pitchFamily="49" charset="-122"/>
              <a:cs typeface="Times New Roman" pitchFamily="18" charset="0"/>
            </a:endParaRPr>
          </a:p>
        </p:txBody>
      </p:sp>
      <p:sp>
        <p:nvSpPr>
          <p:cNvPr id="20" name="TextBox 19"/>
          <p:cNvSpPr txBox="1"/>
          <p:nvPr/>
        </p:nvSpPr>
        <p:spPr>
          <a:xfrm>
            <a:off x="785786" y="714356"/>
            <a:ext cx="5929354" cy="777713"/>
          </a:xfrm>
          <a:prstGeom prst="rect">
            <a:avLst/>
          </a:prstGeom>
          <a:noFill/>
        </p:spPr>
        <p:txBody>
          <a:bodyPr wrap="square" rtlCol="0">
            <a:spAutoFit/>
          </a:bodyPr>
          <a:lstStyle/>
          <a:p>
            <a:pPr algn="l">
              <a:lnSpc>
                <a:spcPts val="2800"/>
              </a:lnSpc>
              <a:spcBef>
                <a:spcPts val="0"/>
              </a:spcBef>
            </a:pPr>
            <a:r>
              <a:rPr lang="zh-CN" altLang="en-US" sz="2000" smtClean="0">
                <a:solidFill>
                  <a:srgbClr val="0000FF"/>
                </a:solidFill>
                <a:ea typeface="仿宋" pitchFamily="49" charset="-122"/>
                <a:cs typeface="Times New Roman" pitchFamily="18" charset="0"/>
              </a:rPr>
              <a:t>带权有向图用邻接矩阵</a:t>
            </a:r>
            <a:r>
              <a:rPr lang="en-US" altLang="zh-CN" sz="2000" smtClean="0">
                <a:solidFill>
                  <a:srgbClr val="0000FF"/>
                </a:solidFill>
                <a:ea typeface="仿宋" pitchFamily="49" charset="-122"/>
                <a:cs typeface="Times New Roman" pitchFamily="18" charset="0"/>
              </a:rPr>
              <a:t>A</a:t>
            </a:r>
            <a:r>
              <a:rPr lang="zh-CN" altLang="en-US" sz="2000" smtClean="0">
                <a:solidFill>
                  <a:srgbClr val="0000FF"/>
                </a:solidFill>
                <a:ea typeface="仿宋" pitchFamily="49" charset="-122"/>
                <a:cs typeface="Times New Roman" pitchFamily="18" charset="0"/>
              </a:rPr>
              <a:t>表示</a:t>
            </a:r>
            <a:endParaRPr lang="en-US" altLang="zh-CN" sz="2000" smtClean="0">
              <a:solidFill>
                <a:srgbClr val="0000FF"/>
              </a:solidFill>
              <a:ea typeface="仿宋" pitchFamily="49" charset="-122"/>
              <a:cs typeface="Times New Roman" pitchFamily="18" charset="0"/>
            </a:endParaRPr>
          </a:p>
          <a:p>
            <a:pPr algn="l">
              <a:lnSpc>
                <a:spcPts val="2800"/>
              </a:lnSpc>
              <a:spcBef>
                <a:spcPts val="0"/>
              </a:spcBef>
            </a:pPr>
            <a:r>
              <a:rPr lang="en-US" altLang="zh-CN" sz="2000" smtClean="0">
                <a:solidFill>
                  <a:srgbClr val="0000FF"/>
                </a:solidFill>
                <a:ea typeface="仿宋" pitchFamily="49" charset="-122"/>
                <a:cs typeface="Times New Roman" pitchFamily="18" charset="0"/>
              </a:rPr>
              <a:t>dist[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en-US" sz="2000" smtClean="0">
                <a:solidFill>
                  <a:srgbClr val="0000FF"/>
                </a:solidFill>
                <a:ea typeface="仿宋" pitchFamily="49" charset="-122"/>
                <a:cs typeface="Times New Roman" pitchFamily="18" charset="0"/>
              </a:rPr>
              <a:t>表示</a:t>
            </a:r>
            <a:r>
              <a:rPr lang="zh-CN" altLang="zh-CN" sz="2000" smtClean="0">
                <a:solidFill>
                  <a:srgbClr val="0000FF"/>
                </a:solidFill>
                <a:ea typeface="仿宋" pitchFamily="49" charset="-122"/>
                <a:cs typeface="Times New Roman" pitchFamily="18" charset="0"/>
              </a:rPr>
              <a:t>从源点</a:t>
            </a:r>
            <a:r>
              <a:rPr lang="en-US" altLang="zh-CN" sz="2000" i="1" smtClean="0">
                <a:solidFill>
                  <a:srgbClr val="0000FF"/>
                </a:solidFill>
                <a:ea typeface="仿宋" pitchFamily="49" charset="-122"/>
                <a:cs typeface="Times New Roman" pitchFamily="18" charset="0"/>
              </a:rPr>
              <a:t>v</a:t>
            </a:r>
            <a:r>
              <a:rPr lang="zh-CN" altLang="zh-CN" sz="2000" smtClean="0">
                <a:solidFill>
                  <a:srgbClr val="0000FF"/>
                </a:solidFill>
                <a:ea typeface="仿宋" pitchFamily="49" charset="-122"/>
                <a:cs typeface="Times New Roman" pitchFamily="18" charset="0"/>
              </a:rPr>
              <a:t>到顶点</a:t>
            </a:r>
            <a:r>
              <a:rPr lang="en-US" altLang="zh-CN" sz="2000" i="1"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的目前最短路径长度</a:t>
            </a:r>
            <a:endParaRPr lang="zh-CN" altLang="en-US" sz="2000" smtClean="0">
              <a:solidFill>
                <a:srgbClr val="0000FF"/>
              </a:solidFill>
              <a:ea typeface="仿宋" pitchFamily="49" charset="-122"/>
              <a:cs typeface="Times New Roman" pitchFamily="18"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71</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Box 20"/>
          <p:cNvSpPr txBox="1"/>
          <p:nvPr/>
        </p:nvSpPr>
        <p:spPr>
          <a:xfrm>
            <a:off x="214282" y="142852"/>
            <a:ext cx="8643998" cy="66343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vector&lt;int&gt; </a:t>
            </a:r>
            <a:r>
              <a:rPr lang="en-US" altLang="zh-CN" sz="1800" smtClean="0">
                <a:solidFill>
                  <a:srgbClr val="FF0000"/>
                </a:solidFill>
                <a:latin typeface="Times New Roman" pitchFamily="18" charset="0"/>
                <a:ea typeface="仿宋" pitchFamily="49" charset="-122"/>
                <a:cs typeface="Times New Roman" pitchFamily="18" charset="0"/>
              </a:rPr>
              <a:t>Dijkstra</a:t>
            </a:r>
            <a:r>
              <a:rPr lang="en-US" altLang="zh-CN" sz="1800" smtClean="0">
                <a:solidFill>
                  <a:srgbClr val="0000FF"/>
                </a:solidFill>
                <a:latin typeface="Times New Roman" pitchFamily="18" charset="0"/>
                <a:ea typeface="仿宋" pitchFamily="49" charset="-122"/>
                <a:cs typeface="Times New Roman" pitchFamily="18" charset="0"/>
              </a:rPr>
              <a:t>(vector&lt;vector&lt;int&gt;&gt;&amp; A,int v)		</a:t>
            </a:r>
            <a:r>
              <a:rPr lang="en-US" altLang="zh-CN" sz="1800" smtClean="0">
                <a:solidFill>
                  <a:srgbClr val="00B0F0"/>
                </a:solidFill>
                <a:latin typeface="Times New Roman" pitchFamily="18" charset="0"/>
                <a:ea typeface="仿宋" pitchFamily="49" charset="-122"/>
                <a:cs typeface="Times New Roman" pitchFamily="18" charset="0"/>
              </a:rPr>
              <a:t>//Dijkstra</a:t>
            </a:r>
            <a:r>
              <a:rPr lang="zh-CN" altLang="zh-CN" sz="1800" smtClean="0">
                <a:solidFill>
                  <a:srgbClr val="00B0F0"/>
                </a:solidFill>
                <a:latin typeface="Times New Roman" pitchFamily="18" charset="0"/>
                <a:ea typeface="仿宋" pitchFamily="49" charset="-122"/>
                <a:cs typeface="Times New Roman" pitchFamily="18" charset="0"/>
              </a:rPr>
              <a:t>算法</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n=A.size();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 </a:t>
            </a:r>
            <a:r>
              <a:rPr lang="en-US" altLang="zh-CN" sz="1800" smtClean="0">
                <a:solidFill>
                  <a:srgbClr val="006600"/>
                </a:solidFill>
                <a:latin typeface="Times New Roman" pitchFamily="18" charset="0"/>
                <a:ea typeface="仿宋" pitchFamily="49" charset="-122"/>
                <a:cs typeface="Times New Roman" pitchFamily="18" charset="0"/>
              </a:rPr>
              <a:t>dist(n)</a:t>
            </a:r>
            <a:r>
              <a:rPr lang="en-US" altLang="zh-CN" sz="1800" smtClean="0">
                <a:solidFill>
                  <a:srgbClr val="0000FF"/>
                </a:solidFill>
                <a:latin typeface="Times New Roman" pitchFamily="18" charset="0"/>
                <a:ea typeface="仿宋" pitchFamily="49" charset="-122"/>
                <a:cs typeface="Times New Roman" pitchFamily="18" charset="0"/>
              </a:rPr>
              <a:t>; vector&lt;bool&gt; </a:t>
            </a:r>
            <a:r>
              <a:rPr lang="en-US" altLang="zh-CN" sz="1800" smtClean="0">
                <a:solidFill>
                  <a:srgbClr val="006600"/>
                </a:solidFill>
                <a:latin typeface="Times New Roman" pitchFamily="18" charset="0"/>
                <a:ea typeface="仿宋" pitchFamily="49" charset="-122"/>
                <a:cs typeface="Times New Roman" pitchFamily="18" charset="0"/>
              </a:rPr>
              <a:t>S(n,false</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i=0;i&lt;n;i++) dist[i]=A[v][i];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距离初始化</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S[v]=true;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源点</a:t>
            </a:r>
            <a:r>
              <a:rPr lang="en-US" altLang="zh-CN" sz="1800" smtClean="0">
                <a:solidFill>
                  <a:srgbClr val="00B0F0"/>
                </a:solidFill>
                <a:latin typeface="Times New Roman" pitchFamily="18" charset="0"/>
                <a:ea typeface="仿宋" pitchFamily="49" charset="-122"/>
                <a:cs typeface="Times New Roman" pitchFamily="18" charset="0"/>
              </a:rPr>
              <a:t>v</a:t>
            </a:r>
            <a:r>
              <a:rPr lang="zh-CN" altLang="zh-CN" sz="1800" smtClean="0">
                <a:solidFill>
                  <a:srgbClr val="00B0F0"/>
                </a:solidFill>
                <a:latin typeface="Times New Roman" pitchFamily="18" charset="0"/>
                <a:ea typeface="仿宋" pitchFamily="49" charset="-122"/>
                <a:cs typeface="Times New Roman" pitchFamily="18" charset="0"/>
              </a:rPr>
              <a:t>放入</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i=0;i&lt;n-1;i++)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循环</a:t>
            </a:r>
            <a:r>
              <a:rPr lang="en-US" altLang="zh-CN" sz="1800" smtClean="0">
                <a:solidFill>
                  <a:srgbClr val="00B0F0"/>
                </a:solidFill>
                <a:latin typeface="Times New Roman" pitchFamily="18" charset="0"/>
                <a:ea typeface="仿宋" pitchFamily="49" charset="-122"/>
                <a:cs typeface="Times New Roman" pitchFamily="18" charset="0"/>
              </a:rPr>
              <a:t>n-1</a:t>
            </a:r>
            <a:r>
              <a:rPr lang="zh-CN" altLang="zh-CN" sz="1800" smtClean="0">
                <a:solidFill>
                  <a:srgbClr val="00B0F0"/>
                </a:solidFill>
                <a:latin typeface="Times New Roman" pitchFamily="18" charset="0"/>
                <a:ea typeface="仿宋" pitchFamily="49" charset="-122"/>
                <a:cs typeface="Times New Roman" pitchFamily="18" charset="0"/>
              </a:rPr>
              <a:t>次</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int u=-1;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mindis=INF;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选取</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中最小点</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a:t>
            </a:r>
            <a:r>
              <a:rPr lang="en-US" altLang="zh-CN" sz="1800" smtClean="0">
                <a:solidFill>
                  <a:srgbClr val="FF00FF"/>
                </a:solidFill>
                <a:latin typeface="Times New Roman" pitchFamily="18" charset="0"/>
                <a:ea typeface="仿宋" pitchFamily="49" charset="-122"/>
                <a:cs typeface="Times New Roman" pitchFamily="18" charset="0"/>
              </a:rPr>
              <a:t>S[j]==0 &amp;&amp; dist[j]&lt;mindis</a:t>
            </a: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u=j;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mindis=dist[j];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if(u==-1) break;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S[u]=true;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顶点</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加入</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j=0;j&lt;n;j++)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修改</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中的顶点的距离</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a:t>
            </a:r>
            <a:r>
              <a:rPr lang="en-US" altLang="zh-CN" sz="1800" smtClean="0">
                <a:solidFill>
                  <a:srgbClr val="FF00FF"/>
                </a:solidFill>
                <a:latin typeface="Times New Roman" pitchFamily="18" charset="0"/>
                <a:ea typeface="仿宋" pitchFamily="49" charset="-122"/>
                <a:cs typeface="Times New Roman" pitchFamily="18" charset="0"/>
              </a:rPr>
              <a:t>!S[j] &amp;&amp; A[u][j]!=0 &amp;&amp; A[u][j]&lt;INF</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dist[j]=min(dist[j],dist[u]+A[u][j]);</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dist;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22" name="TextBox 21"/>
          <p:cNvSpPr txBox="1"/>
          <p:nvPr/>
        </p:nvSpPr>
        <p:spPr>
          <a:xfrm>
            <a:off x="2285984" y="6000768"/>
            <a:ext cx="578647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ea typeface="仿宋" pitchFamily="49" charset="-122"/>
                <a:cs typeface="Times New Roman" pitchFamily="18" charset="0"/>
              </a:rPr>
              <a:t>【算法分析】</a:t>
            </a:r>
            <a:r>
              <a:rPr lang="en-US" altLang="zh-CN" sz="2000" smtClean="0">
                <a:solidFill>
                  <a:srgbClr val="0000FF"/>
                </a:solidFill>
                <a:ea typeface="仿宋" pitchFamily="49" charset="-122"/>
                <a:cs typeface="Times New Roman" pitchFamily="18" charset="0"/>
              </a:rPr>
              <a:t>Dijkstra()</a:t>
            </a:r>
            <a:r>
              <a:rPr lang="zh-CN" altLang="zh-CN" sz="2000" smtClean="0">
                <a:solidFill>
                  <a:srgbClr val="0000FF"/>
                </a:solidFill>
                <a:ea typeface="仿宋" pitchFamily="49" charset="-122"/>
                <a:cs typeface="Times New Roman" pitchFamily="18" charset="0"/>
              </a:rPr>
              <a:t>算法中时间复杂度为</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72</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07249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ea typeface="楷体" pitchFamily="49" charset="-122"/>
                <a:cs typeface="Times New Roman" pitchFamily="18" charset="0"/>
              </a:rPr>
              <a:t>Dijkstra</a:t>
            </a:r>
            <a:r>
              <a:rPr lang="zh-CN" altLang="zh-CN" sz="2000" smtClean="0">
                <a:solidFill>
                  <a:srgbClr val="0000FF"/>
                </a:solidFill>
                <a:ea typeface="楷体" pitchFamily="49" charset="-122"/>
                <a:cs typeface="Times New Roman" pitchFamily="18" charset="0"/>
              </a:rPr>
              <a:t>算法的正确性证明转换为证明以下命题成立。</a:t>
            </a:r>
          </a:p>
        </p:txBody>
      </p:sp>
      <p:sp>
        <p:nvSpPr>
          <p:cNvPr id="4" name="TextBox 3"/>
          <p:cNvSpPr txBox="1"/>
          <p:nvPr/>
        </p:nvSpPr>
        <p:spPr>
          <a:xfrm>
            <a:off x="428596" y="928670"/>
            <a:ext cx="8001056" cy="116955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000" smtClean="0">
                <a:solidFill>
                  <a:srgbClr val="FF0000"/>
                </a:solidFill>
                <a:latin typeface="Times New Roman" pitchFamily="18" charset="0"/>
                <a:ea typeface="楷体" pitchFamily="49" charset="-122"/>
                <a:cs typeface="Times New Roman" pitchFamily="18" charset="0"/>
              </a:rPr>
              <a:t>命题</a:t>
            </a:r>
            <a:r>
              <a:rPr lang="en-US" altLang="zh-CN" sz="2000" smtClean="0">
                <a:solidFill>
                  <a:srgbClr val="FF0000"/>
                </a:solidFill>
                <a:latin typeface="Times New Roman" pitchFamily="18" charset="0"/>
                <a:ea typeface="楷体" pitchFamily="49" charset="-122"/>
                <a:cs typeface="Times New Roman" pitchFamily="18" charset="0"/>
              </a:rPr>
              <a:t>7.2  </a:t>
            </a:r>
            <a:r>
              <a:rPr lang="en-US" altLang="zh-CN" sz="2000" smtClean="0">
                <a:solidFill>
                  <a:srgbClr val="0000FF"/>
                </a:solidFill>
                <a:latin typeface="Times New Roman" pitchFamily="18" charset="0"/>
                <a:ea typeface="楷体" pitchFamily="49" charset="-122"/>
                <a:cs typeface="Times New Roman" pitchFamily="18" charset="0"/>
              </a:rPr>
              <a:t>Dijkstra</a:t>
            </a:r>
            <a:r>
              <a:rPr lang="zh-CN" altLang="zh-CN" sz="2000" smtClean="0">
                <a:solidFill>
                  <a:srgbClr val="0000FF"/>
                </a:solidFill>
                <a:latin typeface="Times New Roman" pitchFamily="18" charset="0"/>
                <a:ea typeface="楷体" pitchFamily="49" charset="-122"/>
                <a:cs typeface="Times New Roman" pitchFamily="18" charset="0"/>
              </a:rPr>
              <a:t>算法中当顶点</a:t>
            </a:r>
            <a:r>
              <a:rPr lang="en-US" altLang="zh-CN" sz="2000" i="1" smtClean="0">
                <a:solidFill>
                  <a:srgbClr val="0000FF"/>
                </a:solidFill>
                <a:latin typeface="Times New Roman" pitchFamily="18" charset="0"/>
                <a:ea typeface="楷体" pitchFamily="49" charset="-122"/>
                <a:cs typeface="Times New Roman" pitchFamily="18" charset="0"/>
              </a:rPr>
              <a:t>u</a:t>
            </a:r>
            <a:r>
              <a:rPr lang="zh-CN" altLang="zh-CN" sz="2000" smtClean="0">
                <a:solidFill>
                  <a:srgbClr val="0000FF"/>
                </a:solidFill>
                <a:latin typeface="Times New Roman" pitchFamily="18" charset="0"/>
                <a:ea typeface="楷体" pitchFamily="49" charset="-122"/>
                <a:cs typeface="Times New Roman" pitchFamily="18" charset="0"/>
              </a:rPr>
              <a:t>添加的</a:t>
            </a:r>
            <a:r>
              <a:rPr lang="en-US" altLang="zh-CN" sz="2000"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中时，</a:t>
            </a:r>
            <a:r>
              <a:rPr lang="en-US" altLang="zh-CN" sz="2000" smtClean="0">
                <a:solidFill>
                  <a:srgbClr val="0000FF"/>
                </a:solidFill>
                <a:latin typeface="Times New Roman" pitchFamily="18" charset="0"/>
                <a:ea typeface="楷体" pitchFamily="49" charset="-122"/>
                <a:cs typeface="Times New Roman" pitchFamily="18" charset="0"/>
              </a:rPr>
              <a:t>dist[</a:t>
            </a:r>
            <a:r>
              <a:rPr lang="en-US" altLang="zh-CN" sz="2000" i="1" smtClean="0">
                <a:solidFill>
                  <a:srgbClr val="0000FF"/>
                </a:solidFill>
                <a:latin typeface="Times New Roman" pitchFamily="18" charset="0"/>
                <a:ea typeface="楷体" pitchFamily="49" charset="-122"/>
                <a:cs typeface="Times New Roman" pitchFamily="18" charset="0"/>
              </a:rPr>
              <a:t>u</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等于从源点</a:t>
            </a:r>
            <a:r>
              <a:rPr lang="en-US" altLang="zh-CN" sz="2000" i="1"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i="1" smtClean="0">
                <a:solidFill>
                  <a:srgbClr val="0000FF"/>
                </a:solidFill>
                <a:latin typeface="Times New Roman" pitchFamily="18" charset="0"/>
                <a:ea typeface="楷体" pitchFamily="49" charset="-122"/>
                <a:cs typeface="Times New Roman" pitchFamily="18" charset="0"/>
              </a:rPr>
              <a:t>u</a:t>
            </a:r>
            <a:r>
              <a:rPr lang="zh-CN" altLang="zh-CN" sz="2000" smtClean="0">
                <a:solidFill>
                  <a:srgbClr val="0000FF"/>
                </a:solidFill>
                <a:latin typeface="Times New Roman" pitchFamily="18" charset="0"/>
                <a:ea typeface="楷体" pitchFamily="49" charset="-122"/>
                <a:cs typeface="Times New Roman" pitchFamily="18" charset="0"/>
              </a:rPr>
              <a:t>的最短路径长度</a:t>
            </a:r>
            <a:r>
              <a:rPr lang="en-US" altLang="zh-CN" sz="2000" smtClean="0">
                <a:solidFill>
                  <a:srgbClr val="0000FF"/>
                </a:solidFill>
                <a:latin typeface="Times New Roman" pitchFamily="18" charset="0"/>
                <a:ea typeface="楷体" pitchFamily="49" charset="-122"/>
                <a:cs typeface="Times New Roman" pitchFamily="18" charset="0"/>
              </a:rPr>
              <a:t>D[</a:t>
            </a:r>
            <a:r>
              <a:rPr lang="en-US" altLang="zh-CN" sz="2000" i="1" smtClean="0">
                <a:solidFill>
                  <a:srgbClr val="0000FF"/>
                </a:solidFill>
                <a:latin typeface="Times New Roman" pitchFamily="18" charset="0"/>
                <a:ea typeface="楷体" pitchFamily="49" charset="-122"/>
                <a:cs typeface="Times New Roman" pitchFamily="18" charset="0"/>
              </a:rPr>
              <a:t>v</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u</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D[</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j</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表示图中从顶点</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i="1" smtClean="0">
                <a:solidFill>
                  <a:srgbClr val="0000FF"/>
                </a:solidFill>
                <a:latin typeface="Times New Roman" pitchFamily="18" charset="0"/>
                <a:ea typeface="楷体" pitchFamily="49" charset="-122"/>
                <a:cs typeface="Times New Roman" pitchFamily="18" charset="0"/>
              </a:rPr>
              <a:t>j</a:t>
            </a:r>
            <a:r>
              <a:rPr lang="zh-CN" altLang="zh-CN" sz="2000" smtClean="0">
                <a:solidFill>
                  <a:srgbClr val="0000FF"/>
                </a:solidFill>
                <a:latin typeface="Times New Roman" pitchFamily="18" charset="0"/>
                <a:ea typeface="楷体" pitchFamily="49" charset="-122"/>
                <a:cs typeface="Times New Roman" pitchFamily="18" charset="0"/>
              </a:rPr>
              <a:t>的真实最短路径长度）。</a:t>
            </a:r>
          </a:p>
        </p:txBody>
      </p:sp>
      <p:sp>
        <p:nvSpPr>
          <p:cNvPr id="5" name="TextBox 4"/>
          <p:cNvSpPr txBox="1"/>
          <p:nvPr/>
        </p:nvSpPr>
        <p:spPr>
          <a:xfrm>
            <a:off x="571472" y="2571744"/>
            <a:ext cx="7858180" cy="204158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z="2000" smtClean="0">
                <a:solidFill>
                  <a:srgbClr val="FF0000"/>
                </a:solidFill>
                <a:latin typeface="Times New Roman" pitchFamily="18" charset="0"/>
                <a:ea typeface="仿宋" pitchFamily="49" charset="-122"/>
                <a:cs typeface="Times New Roman" pitchFamily="18" charset="0"/>
              </a:rPr>
              <a:t>证明</a:t>
            </a:r>
            <a:r>
              <a:rPr lang="zh-CN" altLang="zh-CN" sz="2000" smtClean="0">
                <a:solidFill>
                  <a:srgbClr val="0000FF"/>
                </a:solidFill>
                <a:latin typeface="Times New Roman" pitchFamily="18" charset="0"/>
                <a:ea typeface="仿宋" pitchFamily="49" charset="-122"/>
                <a:cs typeface="Times New Roman" pitchFamily="18" charset="0"/>
              </a:rPr>
              <a:t>：假设对于</a:t>
            </a:r>
            <a:r>
              <a:rPr lang="en-US" altLang="zh-CN" sz="2000"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中的某个顶点</a:t>
            </a:r>
            <a:r>
              <a:rPr lang="en-US" altLang="zh-CN" sz="2000" i="1"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dist[</a:t>
            </a:r>
            <a:r>
              <a:rPr lang="en-US" altLang="zh-CN" sz="2000" i="1" smtClean="0">
                <a:solidFill>
                  <a:srgbClr val="0000FF"/>
                </a:solidFill>
                <a:latin typeface="Times New Roman" pitchFamily="18" charset="0"/>
                <a:ea typeface="仿宋" pitchFamily="49" charset="-122"/>
                <a:cs typeface="Times New Roman" pitchFamily="18" charset="0"/>
              </a:rPr>
              <a:t>t</a:t>
            </a:r>
            <a:r>
              <a:rPr lang="en-US" altLang="zh-CN" sz="2000" smtClean="0">
                <a:solidFill>
                  <a:srgbClr val="0000FF"/>
                </a:solidFill>
                <a:latin typeface="Times New Roman" pitchFamily="18" charset="0"/>
                <a:ea typeface="仿宋" pitchFamily="49" charset="-122"/>
                <a:cs typeface="Times New Roman" pitchFamily="18" charset="0"/>
              </a:rPr>
              <a:t>]&gt;D[</a:t>
            </a:r>
            <a:r>
              <a:rPr lang="en-US" altLang="zh-CN" sz="2000" i="1" smtClean="0">
                <a:solidFill>
                  <a:srgbClr val="0000FF"/>
                </a:solidFill>
                <a:latin typeface="Times New Roman" pitchFamily="18" charset="0"/>
                <a:ea typeface="仿宋" pitchFamily="49" charset="-122"/>
                <a:cs typeface="Times New Roman" pitchFamily="18" charset="0"/>
              </a:rPr>
              <a:t>v</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t</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，并设</a:t>
            </a:r>
            <a:r>
              <a:rPr lang="en-US" altLang="zh-CN" sz="2000" i="1" smtClean="0">
                <a:solidFill>
                  <a:srgbClr val="C00000"/>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是算法中添加到</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中的第一个满足</a:t>
            </a:r>
            <a:r>
              <a:rPr lang="en-US" altLang="zh-CN" sz="2000" smtClean="0">
                <a:solidFill>
                  <a:srgbClr val="0000FF"/>
                </a:solidFill>
                <a:latin typeface="Times New Roman" pitchFamily="18" charset="0"/>
                <a:ea typeface="仿宋" pitchFamily="49" charset="-122"/>
                <a:cs typeface="Times New Roman" pitchFamily="18" charset="0"/>
              </a:rPr>
              <a:t>dist[</a:t>
            </a:r>
            <a:r>
              <a:rPr lang="en-US" altLang="zh-CN" sz="2000" i="1" smtClean="0">
                <a:solidFill>
                  <a:srgbClr val="0000FF"/>
                </a:solidFill>
                <a:latin typeface="Times New Roman" pitchFamily="18" charset="0"/>
                <a:ea typeface="仿宋" pitchFamily="49" charset="-122"/>
                <a:cs typeface="Times New Roman" pitchFamily="18" charset="0"/>
              </a:rPr>
              <a:t>u</a:t>
            </a:r>
            <a:r>
              <a:rPr lang="en-US" altLang="zh-CN" sz="2000" smtClean="0">
                <a:solidFill>
                  <a:srgbClr val="0000FF"/>
                </a:solidFill>
                <a:latin typeface="Times New Roman" pitchFamily="18" charset="0"/>
                <a:ea typeface="仿宋" pitchFamily="49" charset="-122"/>
                <a:cs typeface="Times New Roman" pitchFamily="18" charset="0"/>
              </a:rPr>
              <a:t>]&gt;D[</a:t>
            </a:r>
            <a:r>
              <a:rPr lang="en-US" altLang="zh-CN" sz="2000" i="1" smtClean="0">
                <a:solidFill>
                  <a:srgbClr val="0000FF"/>
                </a:solidFill>
                <a:latin typeface="Times New Roman" pitchFamily="18" charset="0"/>
                <a:ea typeface="仿宋" pitchFamily="49" charset="-122"/>
                <a:cs typeface="Times New Roman" pitchFamily="18" charset="0"/>
              </a:rPr>
              <a:t>v</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u</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的顶点。</a:t>
            </a:r>
          </a:p>
          <a:p>
            <a:pPr algn="l">
              <a:lnSpc>
                <a:spcPts val="2800"/>
              </a:lnSpc>
            </a:pPr>
            <a:r>
              <a:rPr lang="zh-CN" altLang="zh-CN" sz="2000" smtClean="0">
                <a:solidFill>
                  <a:srgbClr val="0000FF"/>
                </a:solidFill>
                <a:latin typeface="Times New Roman" pitchFamily="18" charset="0"/>
                <a:ea typeface="仿宋" pitchFamily="49" charset="-122"/>
                <a:cs typeface="Times New Roman" pitchFamily="18" charset="0"/>
              </a:rPr>
              <a:t>因为存在从源点</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到</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的最短路径</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考虑当</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添加到</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的时刻，令</a:t>
            </a:r>
            <a:r>
              <a:rPr lang="en-US" altLang="zh-CN" sz="2000" i="1" smtClean="0">
                <a:solidFill>
                  <a:srgbClr val="0000FF"/>
                </a:solidFill>
                <a:latin typeface="Times New Roman" pitchFamily="18" charset="0"/>
                <a:ea typeface="仿宋" pitchFamily="49" charset="-122"/>
                <a:cs typeface="Times New Roman" pitchFamily="18" charset="0"/>
              </a:rPr>
              <a:t>z</a:t>
            </a:r>
            <a:r>
              <a:rPr lang="zh-CN" altLang="zh-CN" sz="2000" smtClean="0">
                <a:solidFill>
                  <a:srgbClr val="0000FF"/>
                </a:solidFill>
                <a:latin typeface="Times New Roman" pitchFamily="18" charset="0"/>
                <a:ea typeface="仿宋" pitchFamily="49" charset="-122"/>
                <a:cs typeface="Times New Roman" pitchFamily="18" charset="0"/>
              </a:rPr>
              <a:t>是此时不在</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中的</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路径上的第一个顶点。令</a:t>
            </a:r>
            <a:r>
              <a:rPr lang="en-US" altLang="zh-CN" sz="2000" i="1" smtClean="0">
                <a:solidFill>
                  <a:srgbClr val="0000FF"/>
                </a:solidFill>
                <a:latin typeface="Times New Roman" pitchFamily="18" charset="0"/>
                <a:ea typeface="仿宋" pitchFamily="49" charset="-122"/>
                <a:cs typeface="Times New Roman" pitchFamily="18" charset="0"/>
              </a:rPr>
              <a:t>y</a:t>
            </a:r>
            <a:r>
              <a:rPr lang="zh-CN" altLang="zh-CN" sz="2000" smtClean="0">
                <a:solidFill>
                  <a:srgbClr val="0000FF"/>
                </a:solidFill>
                <a:latin typeface="Times New Roman" pitchFamily="18" charset="0"/>
                <a:ea typeface="仿宋" pitchFamily="49" charset="-122"/>
                <a:cs typeface="Times New Roman" pitchFamily="18" charset="0"/>
              </a:rPr>
              <a:t>是路径</a:t>
            </a:r>
            <a:r>
              <a:rPr lang="en-US" altLang="zh-CN" sz="2000" smtClean="0">
                <a:solidFill>
                  <a:srgbClr val="0000FF"/>
                </a:solidFill>
                <a:latin typeface="Times New Roman" pitchFamily="18" charset="0"/>
                <a:ea typeface="仿宋" pitchFamily="49" charset="-122"/>
                <a:cs typeface="Times New Roman" pitchFamily="18" charset="0"/>
              </a:rPr>
              <a:t>P</a:t>
            </a:r>
            <a:r>
              <a:rPr lang="zh-CN" altLang="zh-CN" sz="2000" smtClean="0">
                <a:solidFill>
                  <a:srgbClr val="0000FF"/>
                </a:solidFill>
                <a:latin typeface="Times New Roman" pitchFamily="18" charset="0"/>
                <a:ea typeface="仿宋" pitchFamily="49" charset="-122"/>
                <a:cs typeface="Times New Roman" pitchFamily="18" charset="0"/>
              </a:rPr>
              <a:t>中</a:t>
            </a:r>
            <a:r>
              <a:rPr lang="en-US" altLang="zh-CN" sz="2000" i="1" smtClean="0">
                <a:solidFill>
                  <a:srgbClr val="0000FF"/>
                </a:solidFill>
                <a:latin typeface="Times New Roman" pitchFamily="18" charset="0"/>
                <a:ea typeface="仿宋" pitchFamily="49" charset="-122"/>
                <a:cs typeface="Times New Roman" pitchFamily="18" charset="0"/>
              </a:rPr>
              <a:t>z</a:t>
            </a:r>
            <a:r>
              <a:rPr lang="zh-CN" altLang="zh-CN" sz="2000" smtClean="0">
                <a:solidFill>
                  <a:srgbClr val="0000FF"/>
                </a:solidFill>
                <a:latin typeface="Times New Roman" pitchFamily="18" charset="0"/>
                <a:ea typeface="仿宋" pitchFamily="49" charset="-122"/>
                <a:cs typeface="Times New Roman" pitchFamily="18" charset="0"/>
              </a:rPr>
              <a:t>的前一个顶点（可能有</a:t>
            </a:r>
            <a:r>
              <a:rPr lang="en-US" altLang="zh-CN" sz="2000" i="1" smtClean="0">
                <a:solidFill>
                  <a:srgbClr val="0000FF"/>
                </a:solidFill>
                <a:latin typeface="Times New Roman" pitchFamily="18" charset="0"/>
                <a:ea typeface="仿宋" pitchFamily="49" charset="-122"/>
                <a:cs typeface="Times New Roman" pitchFamily="18" charset="0"/>
              </a:rPr>
              <a:t>y</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），如图所示</a:t>
            </a:r>
            <a:r>
              <a:rPr lang="zh-CN" altLang="en-US" sz="2000" smtClean="0">
                <a:solidFill>
                  <a:srgbClr val="0000FF"/>
                </a:solidFill>
                <a:latin typeface="Times New Roman" pitchFamily="18" charset="0"/>
                <a:ea typeface="仿宋" pitchFamily="49" charset="-122"/>
                <a:cs typeface="Times New Roman" pitchFamily="18" charset="0"/>
              </a:rPr>
              <a:t>。</a:t>
            </a:r>
            <a:endParaRPr lang="zh-CN" altLang="zh-CN" sz="2000" smtClean="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73</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2" name="Text Box 18"/>
          <p:cNvSpPr txBox="1">
            <a:spLocks noChangeArrowheads="1"/>
          </p:cNvSpPr>
          <p:nvPr/>
        </p:nvSpPr>
        <p:spPr bwMode="auto">
          <a:xfrm>
            <a:off x="4496199" y="1772752"/>
            <a:ext cx="1296185" cy="3311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dist[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u</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]&gt;D[</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u</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6161" name="Text Box 17"/>
          <p:cNvSpPr txBox="1">
            <a:spLocks noChangeArrowheads="1"/>
          </p:cNvSpPr>
          <p:nvPr/>
        </p:nvSpPr>
        <p:spPr bwMode="auto">
          <a:xfrm>
            <a:off x="4291226" y="3053863"/>
            <a:ext cx="1296185" cy="3311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dist[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z</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z</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6160" name="Oval 16"/>
          <p:cNvSpPr>
            <a:spLocks noChangeArrowheads="1"/>
          </p:cNvSpPr>
          <p:nvPr/>
        </p:nvSpPr>
        <p:spPr bwMode="auto">
          <a:xfrm>
            <a:off x="1557864" y="1325826"/>
            <a:ext cx="2576967" cy="2522442"/>
          </a:xfrm>
          <a:prstGeom prst="ellipse">
            <a:avLst/>
          </a:prstGeom>
          <a:solidFill>
            <a:srgbClr val="D8D8D8"/>
          </a:solid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6159" name="Oval 15"/>
          <p:cNvSpPr>
            <a:spLocks noChangeArrowheads="1"/>
          </p:cNvSpPr>
          <p:nvPr/>
        </p:nvSpPr>
        <p:spPr bwMode="auto">
          <a:xfrm>
            <a:off x="1947668" y="2062903"/>
            <a:ext cx="335302" cy="3311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v</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6158" name="Oval 14"/>
          <p:cNvSpPr>
            <a:spLocks noChangeArrowheads="1"/>
          </p:cNvSpPr>
          <p:nvPr/>
        </p:nvSpPr>
        <p:spPr bwMode="auto">
          <a:xfrm>
            <a:off x="4496199" y="1446332"/>
            <a:ext cx="335302" cy="3311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u</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6157" name="Oval 13"/>
          <p:cNvSpPr>
            <a:spLocks noChangeArrowheads="1"/>
          </p:cNvSpPr>
          <p:nvPr/>
        </p:nvSpPr>
        <p:spPr bwMode="auto">
          <a:xfrm>
            <a:off x="4312553" y="2693514"/>
            <a:ext cx="334117" cy="33227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z</a:t>
            </a:r>
          </a:p>
        </p:txBody>
      </p:sp>
      <p:sp>
        <p:nvSpPr>
          <p:cNvPr id="6156" name="Text Box 12"/>
          <p:cNvSpPr txBox="1">
            <a:spLocks noChangeArrowheads="1"/>
          </p:cNvSpPr>
          <p:nvPr/>
        </p:nvSpPr>
        <p:spPr bwMode="auto">
          <a:xfrm>
            <a:off x="2282970" y="2838589"/>
            <a:ext cx="334117" cy="331100"/>
          </a:xfrm>
          <a:prstGeom prst="rect">
            <a:avLst/>
          </a:prstGeom>
          <a:solidFill>
            <a:srgbClr val="D8D8D8"/>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6155" name="Text Box 11"/>
          <p:cNvSpPr txBox="1">
            <a:spLocks noChangeArrowheads="1"/>
          </p:cNvSpPr>
          <p:nvPr/>
        </p:nvSpPr>
        <p:spPr bwMode="auto">
          <a:xfrm>
            <a:off x="2405005" y="1731803"/>
            <a:ext cx="212081" cy="331100"/>
          </a:xfrm>
          <a:prstGeom prst="rect">
            <a:avLst/>
          </a:prstGeom>
          <a:solidFill>
            <a:srgbClr val="D8D8D8"/>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S</a:t>
            </a:r>
          </a:p>
        </p:txBody>
      </p:sp>
      <p:sp>
        <p:nvSpPr>
          <p:cNvPr id="6154" name="Oval 10"/>
          <p:cNvSpPr>
            <a:spLocks noChangeArrowheads="1"/>
          </p:cNvSpPr>
          <p:nvPr/>
        </p:nvSpPr>
        <p:spPr bwMode="auto">
          <a:xfrm>
            <a:off x="3004520" y="2693514"/>
            <a:ext cx="334117" cy="3311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y</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6153" name="Freeform 9"/>
          <p:cNvSpPr>
            <a:spLocks/>
          </p:cNvSpPr>
          <p:nvPr/>
        </p:nvSpPr>
        <p:spPr bwMode="auto">
          <a:xfrm>
            <a:off x="2272306" y="2320295"/>
            <a:ext cx="732214" cy="769836"/>
          </a:xfrm>
          <a:custGeom>
            <a:avLst/>
            <a:gdLst/>
            <a:ahLst/>
            <a:cxnLst>
              <a:cxn ang="0">
                <a:pos x="0" y="0"/>
              </a:cxn>
              <a:cxn ang="0">
                <a:pos x="228" y="187"/>
              </a:cxn>
              <a:cxn ang="0">
                <a:pos x="228" y="496"/>
              </a:cxn>
              <a:cxn ang="0">
                <a:pos x="431" y="655"/>
              </a:cxn>
              <a:cxn ang="0">
                <a:pos x="618" y="514"/>
              </a:cxn>
            </a:cxnLst>
            <a:rect l="0" t="0" r="r" b="b"/>
            <a:pathLst>
              <a:path w="618" h="658">
                <a:moveTo>
                  <a:pt x="0" y="0"/>
                </a:moveTo>
                <a:cubicBezTo>
                  <a:pt x="38" y="31"/>
                  <a:pt x="190" y="104"/>
                  <a:pt x="228" y="187"/>
                </a:cubicBezTo>
                <a:cubicBezTo>
                  <a:pt x="266" y="270"/>
                  <a:pt x="194" y="418"/>
                  <a:pt x="228" y="496"/>
                </a:cubicBezTo>
                <a:cubicBezTo>
                  <a:pt x="262" y="574"/>
                  <a:pt x="366" y="652"/>
                  <a:pt x="431" y="655"/>
                </a:cubicBezTo>
                <a:cubicBezTo>
                  <a:pt x="496" y="658"/>
                  <a:pt x="579" y="543"/>
                  <a:pt x="618" y="514"/>
                </a:cubicBezTo>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6152" name="Freeform 8"/>
          <p:cNvSpPr>
            <a:spLocks/>
          </p:cNvSpPr>
          <p:nvPr/>
        </p:nvSpPr>
        <p:spPr bwMode="auto">
          <a:xfrm>
            <a:off x="3338637" y="2900597"/>
            <a:ext cx="973916" cy="203574"/>
          </a:xfrm>
          <a:custGeom>
            <a:avLst/>
            <a:gdLst/>
            <a:ahLst/>
            <a:cxnLst>
              <a:cxn ang="0">
                <a:pos x="0" y="0"/>
              </a:cxn>
              <a:cxn ang="0">
                <a:pos x="255" y="107"/>
              </a:cxn>
              <a:cxn ang="0">
                <a:pos x="540" y="162"/>
              </a:cxn>
              <a:cxn ang="0">
                <a:pos x="822" y="35"/>
              </a:cxn>
            </a:cxnLst>
            <a:rect l="0" t="0" r="r" b="b"/>
            <a:pathLst>
              <a:path w="822" h="174">
                <a:moveTo>
                  <a:pt x="0" y="0"/>
                </a:moveTo>
                <a:cubicBezTo>
                  <a:pt x="82" y="40"/>
                  <a:pt x="165" y="80"/>
                  <a:pt x="255" y="107"/>
                </a:cubicBezTo>
                <a:cubicBezTo>
                  <a:pt x="345" y="134"/>
                  <a:pt x="446" y="174"/>
                  <a:pt x="540" y="162"/>
                </a:cubicBezTo>
                <a:cubicBezTo>
                  <a:pt x="634" y="150"/>
                  <a:pt x="728" y="92"/>
                  <a:pt x="822" y="35"/>
                </a:cubicBezTo>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6151" name="Freeform 7"/>
          <p:cNvSpPr>
            <a:spLocks/>
          </p:cNvSpPr>
          <p:nvPr/>
        </p:nvSpPr>
        <p:spPr bwMode="auto">
          <a:xfrm>
            <a:off x="3664461" y="1608957"/>
            <a:ext cx="831738" cy="1095086"/>
          </a:xfrm>
          <a:custGeom>
            <a:avLst/>
            <a:gdLst/>
            <a:ahLst/>
            <a:cxnLst>
              <a:cxn ang="0">
                <a:pos x="702" y="0"/>
              </a:cxn>
              <a:cxn ang="0">
                <a:pos x="175" y="221"/>
              </a:cxn>
              <a:cxn ang="0">
                <a:pos x="7" y="477"/>
              </a:cxn>
              <a:cxn ang="0">
                <a:pos x="130" y="653"/>
              </a:cxn>
              <a:cxn ang="0">
                <a:pos x="510" y="706"/>
              </a:cxn>
              <a:cxn ang="0">
                <a:pos x="661" y="936"/>
              </a:cxn>
            </a:cxnLst>
            <a:rect l="0" t="0" r="r" b="b"/>
            <a:pathLst>
              <a:path w="702" h="936">
                <a:moveTo>
                  <a:pt x="702" y="0"/>
                </a:moveTo>
                <a:cubicBezTo>
                  <a:pt x="614" y="37"/>
                  <a:pt x="291" y="142"/>
                  <a:pt x="175" y="221"/>
                </a:cubicBezTo>
                <a:cubicBezTo>
                  <a:pt x="59" y="300"/>
                  <a:pt x="14" y="405"/>
                  <a:pt x="7" y="477"/>
                </a:cubicBezTo>
                <a:cubicBezTo>
                  <a:pt x="0" y="549"/>
                  <a:pt x="46" y="615"/>
                  <a:pt x="130" y="653"/>
                </a:cubicBezTo>
                <a:cubicBezTo>
                  <a:pt x="214" y="691"/>
                  <a:pt x="422" y="659"/>
                  <a:pt x="510" y="706"/>
                </a:cubicBezTo>
                <a:cubicBezTo>
                  <a:pt x="598" y="753"/>
                  <a:pt x="630" y="888"/>
                  <a:pt x="661" y="936"/>
                </a:cubicBezTo>
              </a:path>
            </a:pathLst>
          </a:cu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6150" name="Text Box 6"/>
          <p:cNvSpPr txBox="1">
            <a:spLocks noChangeArrowheads="1"/>
          </p:cNvSpPr>
          <p:nvPr/>
        </p:nvSpPr>
        <p:spPr bwMode="auto">
          <a:xfrm>
            <a:off x="5167987" y="701065"/>
            <a:ext cx="1832905" cy="5218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u</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是下一个选择，因此</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dist[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u</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0" u="none" strike="noStrike" cap="none" normalizeH="0" baseline="0" smtClean="0">
                <a:ln>
                  <a:noFill/>
                </a:ln>
                <a:solidFill>
                  <a:srgbClr val="0000FF"/>
                </a:solidFill>
                <a:effectLst/>
                <a:latin typeface="+mn-ea"/>
                <a:ea typeface="+mn-ea"/>
                <a:cs typeface="Times New Roman" pitchFamily="18" charset="0"/>
              </a:rPr>
              <a: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dist[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z</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6149" name="Text Box 5"/>
          <p:cNvSpPr txBox="1">
            <a:spLocks noChangeArrowheads="1"/>
          </p:cNvSpPr>
          <p:nvPr/>
        </p:nvSpPr>
        <p:spPr bwMode="auto">
          <a:xfrm>
            <a:off x="3066130" y="285728"/>
            <a:ext cx="2768537" cy="26909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第一个“不正确”的顶点</a:t>
            </a:r>
          </a:p>
        </p:txBody>
      </p:sp>
      <p:sp>
        <p:nvSpPr>
          <p:cNvPr id="6148" name="AutoShape 4"/>
          <p:cNvSpPr>
            <a:spLocks noChangeShapeType="1"/>
          </p:cNvSpPr>
          <p:nvPr/>
        </p:nvSpPr>
        <p:spPr bwMode="auto">
          <a:xfrm>
            <a:off x="4323216" y="554820"/>
            <a:ext cx="341226" cy="891513"/>
          </a:xfrm>
          <a:prstGeom prst="straightConnector1">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6147" name="AutoShape 3"/>
          <p:cNvSpPr>
            <a:spLocks noChangeShapeType="1"/>
          </p:cNvSpPr>
          <p:nvPr/>
        </p:nvSpPr>
        <p:spPr bwMode="auto">
          <a:xfrm flipH="1">
            <a:off x="4782923" y="961967"/>
            <a:ext cx="385064" cy="532334"/>
          </a:xfrm>
          <a:prstGeom prst="straightConnector1">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6146" name="Text Box 2"/>
          <p:cNvSpPr txBox="1">
            <a:spLocks noChangeArrowheads="1"/>
          </p:cNvSpPr>
          <p:nvPr/>
        </p:nvSpPr>
        <p:spPr bwMode="auto">
          <a:xfrm>
            <a:off x="2479648" y="3135760"/>
            <a:ext cx="1296185" cy="280791"/>
          </a:xfrm>
          <a:prstGeom prst="rect">
            <a:avLst/>
          </a:prstGeom>
          <a:solidFill>
            <a:srgbClr val="D8D8D8"/>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dist[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y</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v</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y</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23" name="TextBox 22"/>
          <p:cNvSpPr txBox="1"/>
          <p:nvPr/>
        </p:nvSpPr>
        <p:spPr>
          <a:xfrm>
            <a:off x="214282" y="3951795"/>
            <a:ext cx="8572560" cy="2477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现在选择的是将</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添加的</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中而不是</a:t>
            </a:r>
            <a:r>
              <a:rPr lang="en-US" altLang="zh-CN" sz="2000" i="1" smtClean="0">
                <a:solidFill>
                  <a:srgbClr val="0000FF"/>
                </a:solidFill>
                <a:latin typeface="Times New Roman" pitchFamily="18" charset="0"/>
                <a:ea typeface="仿宋" pitchFamily="49" charset="-122"/>
                <a:cs typeface="Times New Roman" pitchFamily="18" charset="0"/>
              </a:rPr>
              <a:t>z</a:t>
            </a:r>
            <a:r>
              <a:rPr lang="zh-CN" altLang="zh-CN" sz="2000" smtClean="0">
                <a:solidFill>
                  <a:srgbClr val="0000FF"/>
                </a:solidFill>
                <a:latin typeface="Times New Roman" pitchFamily="18" charset="0"/>
                <a:ea typeface="仿宋" pitchFamily="49" charset="-122"/>
                <a:cs typeface="Times New Roman" pitchFamily="18" charset="0"/>
              </a:rPr>
              <a:t>，因此有</a:t>
            </a:r>
            <a:r>
              <a:rPr lang="en-US" altLang="zh-CN" sz="2000" smtClean="0">
                <a:solidFill>
                  <a:srgbClr val="0000FF"/>
                </a:solidFill>
                <a:latin typeface="Times New Roman" pitchFamily="18" charset="0"/>
                <a:ea typeface="仿宋" pitchFamily="49" charset="-122"/>
                <a:cs typeface="Times New Roman" pitchFamily="18" charset="0"/>
              </a:rPr>
              <a:t>dist[</a:t>
            </a:r>
            <a:r>
              <a:rPr lang="en-US" altLang="zh-CN" sz="2000" i="1" smtClean="0">
                <a:solidFill>
                  <a:srgbClr val="0000FF"/>
                </a:solidFill>
                <a:latin typeface="Times New Roman" pitchFamily="18" charset="0"/>
                <a:ea typeface="仿宋" pitchFamily="49" charset="-122"/>
                <a:cs typeface="Times New Roman" pitchFamily="18" charset="0"/>
              </a:rPr>
              <a:t>u</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dist[</a:t>
            </a:r>
            <a:r>
              <a:rPr lang="en-US" altLang="zh-CN" sz="2000" i="1" smtClean="0">
                <a:solidFill>
                  <a:srgbClr val="0000FF"/>
                </a:solidFill>
                <a:latin typeface="Times New Roman" pitchFamily="18" charset="0"/>
                <a:ea typeface="仿宋" pitchFamily="49" charset="-122"/>
                <a:cs typeface="Times New Roman" pitchFamily="18" charset="0"/>
              </a:rPr>
              <a:t>z</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（按照</a:t>
            </a:r>
            <a:r>
              <a:rPr lang="en-US" altLang="zh-CN" sz="2000" smtClean="0">
                <a:solidFill>
                  <a:srgbClr val="0000FF"/>
                </a:solidFill>
                <a:latin typeface="Times New Roman" pitchFamily="18" charset="0"/>
                <a:ea typeface="仿宋" pitchFamily="49" charset="-122"/>
                <a:cs typeface="Times New Roman" pitchFamily="18" charset="0"/>
              </a:rPr>
              <a:t>Dijkstra</a:t>
            </a:r>
            <a:r>
              <a:rPr lang="zh-CN" altLang="zh-CN" sz="2000" smtClean="0">
                <a:solidFill>
                  <a:srgbClr val="0000FF"/>
                </a:solidFill>
                <a:latin typeface="Times New Roman" pitchFamily="18" charset="0"/>
                <a:ea typeface="仿宋" pitchFamily="49" charset="-122"/>
                <a:cs typeface="Times New Roman" pitchFamily="18" charset="0"/>
              </a:rPr>
              <a:t>算法，越先添加到</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中其</a:t>
            </a:r>
            <a:r>
              <a:rPr lang="en-US" altLang="zh-CN" sz="2000" smtClean="0">
                <a:solidFill>
                  <a:srgbClr val="0000FF"/>
                </a:solidFill>
                <a:latin typeface="Times New Roman" pitchFamily="18" charset="0"/>
                <a:ea typeface="仿宋" pitchFamily="49" charset="-122"/>
                <a:cs typeface="Times New Roman" pitchFamily="18" charset="0"/>
              </a:rPr>
              <a:t>dist</a:t>
            </a:r>
            <a:r>
              <a:rPr lang="zh-CN" altLang="zh-CN" sz="2000" smtClean="0">
                <a:solidFill>
                  <a:srgbClr val="0000FF"/>
                </a:solidFill>
                <a:latin typeface="Times New Roman" pitchFamily="18" charset="0"/>
                <a:ea typeface="仿宋" pitchFamily="49" charset="-122"/>
                <a:cs typeface="Times New Roman" pitchFamily="18" charset="0"/>
              </a:rPr>
              <a:t>越小）。</a:t>
            </a:r>
          </a:p>
          <a:p>
            <a:pPr algn="l">
              <a:lnSpc>
                <a:spcPct val="1000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显然任何一条最短路径的子路径也是最短路径，因此，由于</a:t>
            </a:r>
            <a:r>
              <a:rPr lang="en-US" altLang="zh-CN" sz="2000" i="1" smtClean="0">
                <a:solidFill>
                  <a:srgbClr val="0000FF"/>
                </a:solidFill>
                <a:latin typeface="Times New Roman" pitchFamily="18" charset="0"/>
                <a:ea typeface="仿宋" pitchFamily="49" charset="-122"/>
                <a:cs typeface="Times New Roman" pitchFamily="18" charset="0"/>
              </a:rPr>
              <a:t>z</a:t>
            </a:r>
            <a:r>
              <a:rPr lang="zh-CN" altLang="zh-CN" sz="2000" smtClean="0">
                <a:solidFill>
                  <a:srgbClr val="0000FF"/>
                </a:solidFill>
                <a:latin typeface="Times New Roman" pitchFamily="18" charset="0"/>
                <a:ea typeface="仿宋" pitchFamily="49" charset="-122"/>
                <a:cs typeface="Times New Roman" pitchFamily="18" charset="0"/>
              </a:rPr>
              <a:t>在从</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到</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的最短路径上，则有</a:t>
            </a:r>
            <a:r>
              <a:rPr lang="en-US" altLang="zh-CN" sz="2000" smtClean="0">
                <a:solidFill>
                  <a:srgbClr val="0000FF"/>
                </a:solidFill>
                <a:latin typeface="Times New Roman" pitchFamily="18" charset="0"/>
                <a:ea typeface="仿宋" pitchFamily="49" charset="-122"/>
                <a:cs typeface="Times New Roman" pitchFamily="18" charset="0"/>
              </a:rPr>
              <a:t>D[</a:t>
            </a:r>
            <a:r>
              <a:rPr lang="en-US" altLang="zh-CN" sz="2000" i="1" smtClean="0">
                <a:solidFill>
                  <a:srgbClr val="0000FF"/>
                </a:solidFill>
                <a:latin typeface="Times New Roman" pitchFamily="18" charset="0"/>
                <a:ea typeface="仿宋" pitchFamily="49" charset="-122"/>
                <a:cs typeface="Times New Roman" pitchFamily="18" charset="0"/>
              </a:rPr>
              <a:t>v</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z</a:t>
            </a:r>
            <a:r>
              <a:rPr lang="en-US" altLang="zh-CN" sz="2000" smtClean="0">
                <a:solidFill>
                  <a:srgbClr val="0000FF"/>
                </a:solidFill>
                <a:latin typeface="Times New Roman" pitchFamily="18" charset="0"/>
                <a:ea typeface="仿宋" pitchFamily="49" charset="-122"/>
                <a:cs typeface="Times New Roman" pitchFamily="18" charset="0"/>
              </a:rPr>
              <a:t>]+D[</a:t>
            </a:r>
            <a:r>
              <a:rPr lang="en-US" altLang="zh-CN" sz="2000" i="1" smtClean="0">
                <a:solidFill>
                  <a:srgbClr val="0000FF"/>
                </a:solidFill>
                <a:latin typeface="Times New Roman" pitchFamily="18" charset="0"/>
                <a:ea typeface="仿宋" pitchFamily="49" charset="-122"/>
                <a:cs typeface="Times New Roman" pitchFamily="18" charset="0"/>
              </a:rPr>
              <a:t>z</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u</a:t>
            </a:r>
            <a:r>
              <a:rPr lang="en-US" altLang="zh-CN" sz="2000" smtClean="0">
                <a:solidFill>
                  <a:srgbClr val="0000FF"/>
                </a:solidFill>
                <a:latin typeface="Times New Roman" pitchFamily="18" charset="0"/>
                <a:ea typeface="仿宋" pitchFamily="49" charset="-122"/>
                <a:cs typeface="Times New Roman" pitchFamily="18" charset="0"/>
              </a:rPr>
              <a:t>]=D[</a:t>
            </a:r>
            <a:r>
              <a:rPr lang="en-US" altLang="zh-CN" sz="2000" i="1" smtClean="0">
                <a:solidFill>
                  <a:srgbClr val="0000FF"/>
                </a:solidFill>
                <a:latin typeface="Times New Roman" pitchFamily="18" charset="0"/>
                <a:ea typeface="仿宋" pitchFamily="49" charset="-122"/>
                <a:cs typeface="Times New Roman" pitchFamily="18" charset="0"/>
              </a:rPr>
              <a:t>v</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u</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。此外，</a:t>
            </a:r>
            <a:r>
              <a:rPr lang="en-US" altLang="zh-CN" sz="2000" smtClean="0">
                <a:solidFill>
                  <a:srgbClr val="0000FF"/>
                </a:solidFill>
                <a:latin typeface="Times New Roman" pitchFamily="18" charset="0"/>
                <a:ea typeface="仿宋" pitchFamily="49" charset="-122"/>
                <a:cs typeface="Times New Roman" pitchFamily="18" charset="0"/>
              </a:rPr>
              <a:t>D[</a:t>
            </a:r>
            <a:r>
              <a:rPr lang="en-US" altLang="zh-CN" sz="2000" i="1" smtClean="0">
                <a:solidFill>
                  <a:srgbClr val="0000FF"/>
                </a:solidFill>
                <a:latin typeface="Times New Roman" pitchFamily="18" charset="0"/>
                <a:ea typeface="仿宋" pitchFamily="49" charset="-122"/>
                <a:cs typeface="Times New Roman" pitchFamily="18" charset="0"/>
              </a:rPr>
              <a:t>z</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u</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（因为图中没有负权），因此：</a:t>
            </a:r>
          </a:p>
          <a:p>
            <a:pPr algn="l">
              <a:lnSpc>
                <a:spcPct val="100000"/>
              </a:lnSpc>
              <a:spcBef>
                <a:spcPts val="600"/>
              </a:spcBef>
            </a:pPr>
            <a:r>
              <a:rPr lang="en-US" altLang="zh-CN" sz="2000" smtClean="0">
                <a:solidFill>
                  <a:srgbClr val="006600"/>
                </a:solidFill>
                <a:latin typeface="Times New Roman" pitchFamily="18" charset="0"/>
                <a:ea typeface="仿宋" pitchFamily="49" charset="-122"/>
                <a:cs typeface="Times New Roman" pitchFamily="18" charset="0"/>
              </a:rPr>
              <a:t>           dist[</a:t>
            </a:r>
            <a:r>
              <a:rPr lang="en-US" altLang="zh-CN" sz="2000" i="1" smtClean="0">
                <a:solidFill>
                  <a:srgbClr val="006600"/>
                </a:solidFill>
                <a:latin typeface="Times New Roman" pitchFamily="18" charset="0"/>
                <a:ea typeface="仿宋" pitchFamily="49" charset="-122"/>
                <a:cs typeface="Times New Roman" pitchFamily="18" charset="0"/>
              </a:rPr>
              <a:t>u</a:t>
            </a:r>
            <a:r>
              <a:rPr lang="en-US" altLang="zh-CN" sz="2000" smtClean="0">
                <a:solidFill>
                  <a:srgbClr val="006600"/>
                </a:solidFill>
                <a:latin typeface="Times New Roman" pitchFamily="18" charset="0"/>
                <a:ea typeface="仿宋" pitchFamily="49" charset="-122"/>
                <a:cs typeface="Times New Roman" pitchFamily="18" charset="0"/>
              </a:rPr>
              <a:t>]</a:t>
            </a:r>
            <a:r>
              <a:rPr lang="zh-CN" altLang="zh-CN" sz="2000" smtClean="0">
                <a:solidFill>
                  <a:srgbClr val="006600"/>
                </a:solidFill>
                <a:latin typeface="+mn-ea"/>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dist[</a:t>
            </a:r>
            <a:r>
              <a:rPr lang="en-US" altLang="zh-CN" sz="2000" i="1" smtClean="0">
                <a:solidFill>
                  <a:srgbClr val="006600"/>
                </a:solidFill>
                <a:latin typeface="Times New Roman" pitchFamily="18" charset="0"/>
                <a:ea typeface="仿宋" pitchFamily="49" charset="-122"/>
                <a:cs typeface="Times New Roman" pitchFamily="18" charset="0"/>
              </a:rPr>
              <a:t>z</a:t>
            </a:r>
            <a:r>
              <a:rPr lang="en-US" altLang="zh-CN" sz="2000" smtClean="0">
                <a:solidFill>
                  <a:srgbClr val="006600"/>
                </a:solidFill>
                <a:latin typeface="Times New Roman" pitchFamily="18" charset="0"/>
                <a:ea typeface="仿宋" pitchFamily="49" charset="-122"/>
                <a:cs typeface="Times New Roman" pitchFamily="18" charset="0"/>
              </a:rPr>
              <a:t>]=D[</a:t>
            </a:r>
            <a:r>
              <a:rPr lang="en-US" altLang="zh-CN" sz="2000" i="1" smtClean="0">
                <a:solidFill>
                  <a:srgbClr val="006600"/>
                </a:solidFill>
                <a:latin typeface="Times New Roman" pitchFamily="18" charset="0"/>
                <a:ea typeface="仿宋" pitchFamily="49" charset="-122"/>
                <a:cs typeface="Times New Roman" pitchFamily="18" charset="0"/>
              </a:rPr>
              <a:t>v</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s</a:t>
            </a:r>
            <a:r>
              <a:rPr lang="en-US" altLang="zh-CN" sz="2000" smtClean="0">
                <a:solidFill>
                  <a:srgbClr val="006600"/>
                </a:solidFill>
                <a:latin typeface="Times New Roman" pitchFamily="18" charset="0"/>
                <a:ea typeface="仿宋" pitchFamily="49" charset="-122"/>
                <a:cs typeface="Times New Roman" pitchFamily="18" charset="0"/>
              </a:rPr>
              <a:t>]</a:t>
            </a:r>
            <a:r>
              <a:rPr lang="zh-CN" altLang="zh-CN" sz="2000" smtClean="0">
                <a:solidFill>
                  <a:srgbClr val="006600"/>
                </a:solidFill>
                <a:latin typeface="+mn-ea"/>
                <a:cs typeface="Times New Roman" pitchFamily="18" charset="0"/>
              </a:rPr>
              <a:t>≤</a:t>
            </a:r>
            <a:r>
              <a:rPr lang="en-US" altLang="zh-CN" sz="2000" smtClean="0">
                <a:solidFill>
                  <a:srgbClr val="006600"/>
                </a:solidFill>
                <a:latin typeface="Times New Roman" pitchFamily="18" charset="0"/>
                <a:ea typeface="仿宋" pitchFamily="49" charset="-122"/>
                <a:cs typeface="Times New Roman" pitchFamily="18" charset="0"/>
              </a:rPr>
              <a:t>D[</a:t>
            </a:r>
            <a:r>
              <a:rPr lang="en-US" altLang="zh-CN" sz="2000" i="1" smtClean="0">
                <a:solidFill>
                  <a:srgbClr val="006600"/>
                </a:solidFill>
                <a:latin typeface="Times New Roman" pitchFamily="18" charset="0"/>
                <a:ea typeface="仿宋" pitchFamily="49" charset="-122"/>
                <a:cs typeface="Times New Roman" pitchFamily="18" charset="0"/>
              </a:rPr>
              <a:t>v</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z</a:t>
            </a:r>
            <a:r>
              <a:rPr lang="en-US" altLang="zh-CN" sz="2000" smtClean="0">
                <a:solidFill>
                  <a:srgbClr val="006600"/>
                </a:solidFill>
                <a:latin typeface="Times New Roman" pitchFamily="18" charset="0"/>
                <a:ea typeface="仿宋" pitchFamily="49" charset="-122"/>
                <a:cs typeface="Times New Roman" pitchFamily="18" charset="0"/>
              </a:rPr>
              <a:t>]+D[</a:t>
            </a:r>
            <a:r>
              <a:rPr lang="en-US" altLang="zh-CN" sz="2000" i="1" smtClean="0">
                <a:solidFill>
                  <a:srgbClr val="006600"/>
                </a:solidFill>
                <a:latin typeface="Times New Roman" pitchFamily="18" charset="0"/>
                <a:ea typeface="仿宋" pitchFamily="49" charset="-122"/>
                <a:cs typeface="Times New Roman" pitchFamily="18" charset="0"/>
              </a:rPr>
              <a:t>z</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u</a:t>
            </a:r>
            <a:r>
              <a:rPr lang="en-US" altLang="zh-CN" sz="2000" smtClean="0">
                <a:solidFill>
                  <a:srgbClr val="006600"/>
                </a:solidFill>
                <a:latin typeface="Times New Roman" pitchFamily="18" charset="0"/>
                <a:ea typeface="仿宋" pitchFamily="49" charset="-122"/>
                <a:cs typeface="Times New Roman" pitchFamily="18" charset="0"/>
              </a:rPr>
              <a:t>]=D[</a:t>
            </a:r>
            <a:r>
              <a:rPr lang="en-US" altLang="zh-CN" sz="2000" i="1" smtClean="0">
                <a:solidFill>
                  <a:srgbClr val="006600"/>
                </a:solidFill>
                <a:latin typeface="Times New Roman" pitchFamily="18" charset="0"/>
                <a:ea typeface="仿宋" pitchFamily="49" charset="-122"/>
                <a:cs typeface="Times New Roman" pitchFamily="18" charset="0"/>
              </a:rPr>
              <a:t>v</a:t>
            </a:r>
            <a:r>
              <a:rPr lang="en-US" altLang="zh-CN" sz="2000" smtClean="0">
                <a:solidFill>
                  <a:srgbClr val="006600"/>
                </a:solidFill>
                <a:latin typeface="Times New Roman" pitchFamily="18" charset="0"/>
                <a:ea typeface="仿宋" pitchFamily="49" charset="-122"/>
                <a:cs typeface="Times New Roman" pitchFamily="18" charset="0"/>
              </a:rPr>
              <a:t>,</a:t>
            </a:r>
            <a:r>
              <a:rPr lang="en-US" altLang="zh-CN" sz="2000" i="1" smtClean="0">
                <a:solidFill>
                  <a:srgbClr val="006600"/>
                </a:solidFill>
                <a:latin typeface="Times New Roman" pitchFamily="18" charset="0"/>
                <a:ea typeface="仿宋" pitchFamily="49" charset="-122"/>
                <a:cs typeface="Times New Roman" pitchFamily="18" charset="0"/>
              </a:rPr>
              <a:t>u</a:t>
            </a:r>
            <a:r>
              <a:rPr lang="en-US" altLang="zh-CN" sz="2000" smtClean="0">
                <a:solidFill>
                  <a:srgbClr val="006600"/>
                </a:solidFill>
                <a:latin typeface="Times New Roman" pitchFamily="18" charset="0"/>
                <a:ea typeface="仿宋" pitchFamily="49" charset="-122"/>
                <a:cs typeface="Times New Roman" pitchFamily="18" charset="0"/>
              </a:rPr>
              <a:t>]</a:t>
            </a:r>
            <a:endParaRPr lang="zh-CN" altLang="zh-CN" sz="2000" smtClean="0">
              <a:solidFill>
                <a:srgbClr val="006600"/>
              </a:solidFill>
              <a:latin typeface="Times New Roman" pitchFamily="18" charset="0"/>
              <a:ea typeface="仿宋" pitchFamily="49" charset="-122"/>
              <a:cs typeface="Times New Roman" pitchFamily="18" charset="0"/>
            </a:endParaRPr>
          </a:p>
          <a:p>
            <a:pPr algn="l">
              <a:lnSpc>
                <a:spcPct val="100000"/>
              </a:lnSpc>
              <a:spcBef>
                <a:spcPts val="600"/>
              </a:spcBef>
            </a:pPr>
            <a:r>
              <a:rPr lang="zh-CN" altLang="zh-CN" sz="2000" smtClean="0">
                <a:solidFill>
                  <a:srgbClr val="0000FF"/>
                </a:solidFill>
                <a:latin typeface="Times New Roman" pitchFamily="18" charset="0"/>
                <a:ea typeface="仿宋" pitchFamily="49" charset="-122"/>
                <a:cs typeface="Times New Roman" pitchFamily="18" charset="0"/>
              </a:rPr>
              <a:t>这样与</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的定义矛盾。因此这样的顶点</a:t>
            </a:r>
            <a:r>
              <a:rPr lang="en-US" altLang="zh-CN" sz="2000" i="1" smtClean="0">
                <a:solidFill>
                  <a:srgbClr val="0000FF"/>
                </a:solidFill>
                <a:latin typeface="Times New Roman" pitchFamily="18" charset="0"/>
                <a:ea typeface="仿宋" pitchFamily="49" charset="-122"/>
                <a:cs typeface="Times New Roman" pitchFamily="18" charset="0"/>
              </a:rPr>
              <a:t>u</a:t>
            </a:r>
            <a:r>
              <a:rPr lang="zh-CN" altLang="zh-CN" sz="2000" smtClean="0">
                <a:solidFill>
                  <a:srgbClr val="0000FF"/>
                </a:solidFill>
                <a:latin typeface="Times New Roman" pitchFamily="18" charset="0"/>
                <a:ea typeface="仿宋" pitchFamily="49" charset="-122"/>
                <a:cs typeface="Times New Roman" pitchFamily="18" charset="0"/>
              </a:rPr>
              <a:t>不存在。命题</a:t>
            </a:r>
            <a:r>
              <a:rPr lang="en-US" altLang="zh-CN" sz="2000" smtClean="0">
                <a:solidFill>
                  <a:srgbClr val="0000FF"/>
                </a:solidFill>
                <a:latin typeface="Times New Roman" pitchFamily="18" charset="0"/>
                <a:ea typeface="仿宋" pitchFamily="49" charset="-122"/>
                <a:cs typeface="Times New Roman" pitchFamily="18" charset="0"/>
              </a:rPr>
              <a:t>7.2</a:t>
            </a:r>
            <a:r>
              <a:rPr lang="zh-CN" altLang="zh-CN" sz="2000" smtClean="0">
                <a:solidFill>
                  <a:srgbClr val="0000FF"/>
                </a:solidFill>
                <a:latin typeface="Times New Roman" pitchFamily="18" charset="0"/>
                <a:ea typeface="仿宋" pitchFamily="49" charset="-122"/>
                <a:cs typeface="Times New Roman" pitchFamily="18" charset="0"/>
              </a:rPr>
              <a:t>即证。</a:t>
            </a: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74</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428604"/>
            <a:ext cx="564360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7.3.5 </a:t>
            </a:r>
            <a:r>
              <a:rPr lang="zh-CN" altLang="zh-CN" smtClean="0">
                <a:latin typeface="+mj-lt"/>
                <a:ea typeface="微软雅黑" pitchFamily="34" charset="-122"/>
              </a:rPr>
              <a:t>实战—</a:t>
            </a:r>
            <a:r>
              <a:rPr lang="zh-CN" altLang="en-US" smtClean="0">
                <a:latin typeface="+mj-lt"/>
                <a:ea typeface="微软雅黑" pitchFamily="34" charset="-122"/>
              </a:rPr>
              <a:t>最短路径问题</a:t>
            </a:r>
            <a:r>
              <a:rPr lang="zh-CN" altLang="zh-CN" smtClean="0">
                <a:latin typeface="+mj-lt"/>
                <a:ea typeface="微软雅黑" pitchFamily="34" charset="-122"/>
              </a:rPr>
              <a:t>（</a:t>
            </a:r>
            <a:r>
              <a:rPr lang="en-US" altLang="zh-CN" smtClean="0">
                <a:latin typeface="+mj-lt"/>
                <a:ea typeface="微软雅黑" pitchFamily="34" charset="-122"/>
              </a:rPr>
              <a:t>HDU3790</a:t>
            </a:r>
            <a:r>
              <a:rPr lang="zh-CN" altLang="zh-CN" smtClean="0">
                <a:latin typeface="+mj-lt"/>
                <a:ea typeface="微软雅黑" pitchFamily="34" charset="-122"/>
              </a:rPr>
              <a:t>）</a:t>
            </a:r>
            <a:endParaRPr lang="zh-CN" altLang="zh-CN">
              <a:latin typeface="+mj-lt"/>
              <a:ea typeface="微软雅黑" pitchFamily="34" charset="-122"/>
            </a:endParaRPr>
          </a:p>
        </p:txBody>
      </p:sp>
      <p:sp>
        <p:nvSpPr>
          <p:cNvPr id="4" name="TextBox 3"/>
          <p:cNvSpPr txBox="1"/>
          <p:nvPr/>
        </p:nvSpPr>
        <p:spPr>
          <a:xfrm>
            <a:off x="500034" y="1571612"/>
            <a:ext cx="7858180" cy="339846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pPr>
            <a:r>
              <a:rPr lang="zh-CN" altLang="en-US" sz="2000" smtClean="0">
                <a:solidFill>
                  <a:srgbClr val="FF0000"/>
                </a:solidFill>
                <a:latin typeface="Times New Roman" pitchFamily="18" charset="0"/>
                <a:ea typeface="楷体" pitchFamily="49" charset="-122"/>
                <a:cs typeface="Times New Roman" pitchFamily="18" charset="0"/>
              </a:rPr>
              <a:t>问题描述</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有</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个点，</a:t>
            </a:r>
            <a:r>
              <a:rPr lang="en-US" altLang="zh-CN" sz="2000" i="1"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Times New Roman" pitchFamily="18" charset="0"/>
                <a:ea typeface="楷体" pitchFamily="49" charset="-122"/>
                <a:cs typeface="Times New Roman" pitchFamily="18" charset="0"/>
              </a:rPr>
              <a:t>条无向边的图，每条边都有长度</a:t>
            </a:r>
            <a:r>
              <a:rPr lang="en-US" altLang="zh-CN" sz="2000" i="1" smtClean="0">
                <a:solidFill>
                  <a:srgbClr val="0000FF"/>
                </a:solidFill>
                <a:latin typeface="Times New Roman" pitchFamily="18" charset="0"/>
                <a:ea typeface="楷体" pitchFamily="49" charset="-122"/>
                <a:cs typeface="Times New Roman" pitchFamily="18" charset="0"/>
              </a:rPr>
              <a:t>d</a:t>
            </a:r>
            <a:r>
              <a:rPr lang="zh-CN" altLang="zh-CN" sz="2000" smtClean="0">
                <a:solidFill>
                  <a:srgbClr val="0000FF"/>
                </a:solidFill>
                <a:latin typeface="Times New Roman" pitchFamily="18" charset="0"/>
                <a:ea typeface="楷体" pitchFamily="49" charset="-122"/>
                <a:cs typeface="Times New Roman" pitchFamily="18" charset="0"/>
              </a:rPr>
              <a:t>和花费</a:t>
            </a:r>
            <a:r>
              <a:rPr lang="en-US" altLang="zh-CN" sz="2000" i="1" smtClean="0">
                <a:solidFill>
                  <a:srgbClr val="0000FF"/>
                </a:solidFill>
                <a:latin typeface="Times New Roman" pitchFamily="18" charset="0"/>
                <a:ea typeface="楷体" pitchFamily="49" charset="-122"/>
                <a:cs typeface="Times New Roman" pitchFamily="18" charset="0"/>
              </a:rPr>
              <a:t>p</a:t>
            </a:r>
            <a:r>
              <a:rPr lang="zh-CN" altLang="zh-CN" sz="2000" smtClean="0">
                <a:solidFill>
                  <a:srgbClr val="0000FF"/>
                </a:solidFill>
                <a:latin typeface="Times New Roman" pitchFamily="18" charset="0"/>
                <a:ea typeface="楷体" pitchFamily="49" charset="-122"/>
                <a:cs typeface="Times New Roman" pitchFamily="18" charset="0"/>
              </a:rPr>
              <a:t>，再给一个起点</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和一个终点</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，要求输出起点到终点的最短距离及其花费，如果</a:t>
            </a:r>
            <a:r>
              <a:rPr lang="zh-CN" altLang="zh-CN" sz="2000" smtClean="0">
                <a:solidFill>
                  <a:srgbClr val="006600"/>
                </a:solidFill>
                <a:latin typeface="Times New Roman" pitchFamily="18" charset="0"/>
                <a:ea typeface="楷体" pitchFamily="49" charset="-122"/>
                <a:cs typeface="Times New Roman" pitchFamily="18" charset="0"/>
              </a:rPr>
              <a:t>最短距离有多条路线，则输出花费最少</a:t>
            </a:r>
            <a:r>
              <a:rPr lang="zh-CN" altLang="zh-CN" sz="2000" smtClean="0">
                <a:solidFill>
                  <a:srgbClr val="0000FF"/>
                </a:solidFill>
                <a:latin typeface="Times New Roman" pitchFamily="18" charset="0"/>
                <a:ea typeface="楷体" pitchFamily="49" charset="-122"/>
                <a:cs typeface="Times New Roman" pitchFamily="18" charset="0"/>
              </a:rPr>
              <a:t>的。 </a:t>
            </a:r>
          </a:p>
          <a:p>
            <a:pPr algn="l">
              <a:lnSpc>
                <a:spcPts val="2800"/>
              </a:lnSpc>
            </a:pPr>
            <a:r>
              <a:rPr lang="zh-CN" altLang="zh-CN" sz="2000" smtClean="0">
                <a:solidFill>
                  <a:srgbClr val="FF0000"/>
                </a:solidFill>
                <a:latin typeface="Times New Roman" pitchFamily="18" charset="0"/>
                <a:ea typeface="楷体" pitchFamily="49" charset="-122"/>
                <a:cs typeface="Times New Roman" pitchFamily="18" charset="0"/>
              </a:rPr>
              <a:t>输入描述</a:t>
            </a:r>
            <a:r>
              <a:rPr lang="zh-CN" altLang="zh-CN" sz="2000" smtClean="0">
                <a:solidFill>
                  <a:srgbClr val="0000FF"/>
                </a:solidFill>
                <a:latin typeface="Times New Roman" pitchFamily="18" charset="0"/>
                <a:ea typeface="楷体" pitchFamily="49" charset="-122"/>
                <a:cs typeface="Times New Roman" pitchFamily="18" charset="0"/>
              </a:rPr>
              <a:t>：输入</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Times New Roman" pitchFamily="18" charset="0"/>
                <a:ea typeface="楷体" pitchFamily="49" charset="-122"/>
                <a:cs typeface="Times New Roman" pitchFamily="18" charset="0"/>
              </a:rPr>
              <a:t>，顶点的编号是</a:t>
            </a:r>
            <a:r>
              <a:rPr lang="en-US" altLang="zh-CN" sz="2000" smtClean="0">
                <a:solidFill>
                  <a:srgbClr val="0000FF"/>
                </a:solidFill>
                <a:latin typeface="Times New Roman" pitchFamily="18" charset="0"/>
                <a:ea typeface="楷体" pitchFamily="49" charset="-122"/>
                <a:cs typeface="Times New Roman" pitchFamily="18" charset="0"/>
              </a:rPr>
              <a:t>1~</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，然后是</a:t>
            </a:r>
            <a:r>
              <a:rPr lang="en-US" altLang="zh-CN" sz="2000" i="1"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Times New Roman" pitchFamily="18" charset="0"/>
                <a:ea typeface="楷体" pitchFamily="49" charset="-122"/>
                <a:cs typeface="Times New Roman" pitchFamily="18" charset="0"/>
              </a:rPr>
              <a:t>行，每行</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个数</a:t>
            </a:r>
            <a:r>
              <a:rPr lang="en-US" altLang="zh-CN" sz="2000" i="1"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b</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d</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p</a:t>
            </a:r>
            <a:r>
              <a:rPr lang="zh-CN" altLang="zh-CN" sz="2000" smtClean="0">
                <a:solidFill>
                  <a:srgbClr val="0000FF"/>
                </a:solidFill>
                <a:latin typeface="Times New Roman" pitchFamily="18" charset="0"/>
                <a:ea typeface="楷体" pitchFamily="49" charset="-122"/>
                <a:cs typeface="Times New Roman" pitchFamily="18" charset="0"/>
              </a:rPr>
              <a:t>，表示顶点</a:t>
            </a:r>
            <a:r>
              <a:rPr lang="en-US" altLang="zh-CN" sz="2000" i="1"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b</a:t>
            </a:r>
            <a:r>
              <a:rPr lang="zh-CN" altLang="zh-CN" sz="2000" smtClean="0">
                <a:solidFill>
                  <a:srgbClr val="0000FF"/>
                </a:solidFill>
                <a:latin typeface="Times New Roman" pitchFamily="18" charset="0"/>
                <a:ea typeface="楷体" pitchFamily="49" charset="-122"/>
                <a:cs typeface="Times New Roman" pitchFamily="18" charset="0"/>
              </a:rPr>
              <a:t>之间有一条边，且其长度为</a:t>
            </a:r>
            <a:r>
              <a:rPr lang="en-US" altLang="zh-CN" sz="2000" i="1" smtClean="0">
                <a:solidFill>
                  <a:srgbClr val="0000FF"/>
                </a:solidFill>
                <a:latin typeface="Times New Roman" pitchFamily="18" charset="0"/>
                <a:ea typeface="楷体" pitchFamily="49" charset="-122"/>
                <a:cs typeface="Times New Roman" pitchFamily="18" charset="0"/>
              </a:rPr>
              <a:t>d</a:t>
            </a:r>
            <a:r>
              <a:rPr lang="zh-CN" altLang="zh-CN" sz="2000" smtClean="0">
                <a:solidFill>
                  <a:srgbClr val="0000FF"/>
                </a:solidFill>
                <a:latin typeface="Times New Roman" pitchFamily="18" charset="0"/>
                <a:ea typeface="楷体" pitchFamily="49" charset="-122"/>
                <a:cs typeface="Times New Roman" pitchFamily="18" charset="0"/>
              </a:rPr>
              <a:t>，花费为</a:t>
            </a:r>
            <a:r>
              <a:rPr lang="en-US" altLang="zh-CN" sz="2000" i="1" smtClean="0">
                <a:solidFill>
                  <a:srgbClr val="0000FF"/>
                </a:solidFill>
                <a:latin typeface="Times New Roman" pitchFamily="18" charset="0"/>
                <a:ea typeface="楷体" pitchFamily="49" charset="-122"/>
                <a:cs typeface="Times New Roman" pitchFamily="18" charset="0"/>
              </a:rPr>
              <a:t>p</a:t>
            </a:r>
            <a:r>
              <a:rPr lang="zh-CN" altLang="zh-CN" sz="2000" smtClean="0">
                <a:solidFill>
                  <a:srgbClr val="0000FF"/>
                </a:solidFill>
                <a:latin typeface="Times New Roman" pitchFamily="18" charset="0"/>
                <a:ea typeface="楷体" pitchFamily="49" charset="-122"/>
                <a:cs typeface="Times New Roman" pitchFamily="18" charset="0"/>
              </a:rPr>
              <a:t>。最后一行是两个数 </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，表示起点</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Times New Roman" pitchFamily="18" charset="0"/>
                <a:ea typeface="楷体" pitchFamily="49" charset="-122"/>
                <a:cs typeface="Times New Roman" pitchFamily="18" charset="0"/>
              </a:rPr>
              <a:t>和终点</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i="1" smtClean="0">
                <a:solidFill>
                  <a:srgbClr val="0000FF"/>
                </a:solidFill>
                <a:latin typeface="Times New Roman" pitchFamily="18" charset="0"/>
                <a:ea typeface="楷体" pitchFamily="49" charset="-122"/>
                <a:cs typeface="Times New Roman" pitchFamily="18" charset="0"/>
              </a:rPr>
              <a:t>m</a:t>
            </a:r>
            <a:r>
              <a:rPr lang="zh-CN" altLang="zh-CN" sz="2000" smtClean="0">
                <a:solidFill>
                  <a:srgbClr val="0000FF"/>
                </a:solidFill>
                <a:latin typeface="Times New Roman" pitchFamily="18" charset="0"/>
                <a:ea typeface="楷体" pitchFamily="49" charset="-122"/>
                <a:cs typeface="Times New Roman" pitchFamily="18" charset="0"/>
              </a:rPr>
              <a:t>为</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时输入结束（</a:t>
            </a:r>
            <a:r>
              <a:rPr lang="en-US" altLang="zh-CN" sz="2000" smtClean="0">
                <a:solidFill>
                  <a:srgbClr val="0000FF"/>
                </a:solidFill>
                <a:latin typeface="Times New Roman" pitchFamily="18" charset="0"/>
                <a:ea typeface="楷体" pitchFamily="49" charset="-122"/>
                <a:cs typeface="Times New Roman" pitchFamily="18" charset="0"/>
              </a:rPr>
              <a:t>1&lt;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1000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0&lt;</a:t>
            </a:r>
            <a:r>
              <a:rPr lang="en-US" altLang="zh-CN" sz="2000" i="1" smtClean="0">
                <a:solidFill>
                  <a:srgbClr val="0000FF"/>
                </a:solidFill>
                <a:latin typeface="Times New Roman" pitchFamily="18" charset="0"/>
                <a:ea typeface="楷体" pitchFamily="49" charset="-122"/>
                <a:cs typeface="Times New Roman" pitchFamily="18" charset="0"/>
              </a:rPr>
              <a:t>m</a:t>
            </a:r>
            <a:r>
              <a:rPr lang="en-US" altLang="zh-CN" sz="2000" smtClean="0">
                <a:solidFill>
                  <a:srgbClr val="0000FF"/>
                </a:solidFill>
                <a:latin typeface="Times New Roman" pitchFamily="18" charset="0"/>
                <a:ea typeface="楷体" pitchFamily="49" charset="-122"/>
                <a:cs typeface="Times New Roman" pitchFamily="18" charset="0"/>
              </a:rPr>
              <a:t>&lt;100000</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s</a:t>
            </a:r>
            <a:r>
              <a:rPr lang="zh-CN" altLang="zh-CN" sz="2000" smtClean="0">
                <a:solidFill>
                  <a:srgbClr val="0000FF"/>
                </a:solidFill>
                <a:latin typeface="+mn-ea"/>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a:t>
            </a:r>
          </a:p>
          <a:p>
            <a:pPr algn="l">
              <a:lnSpc>
                <a:spcPts val="2800"/>
              </a:lnSpc>
            </a:pPr>
            <a:r>
              <a:rPr lang="zh-CN" altLang="zh-CN" sz="2000" smtClean="0">
                <a:solidFill>
                  <a:srgbClr val="FF0000"/>
                </a:solidFill>
                <a:latin typeface="Times New Roman" pitchFamily="18" charset="0"/>
                <a:ea typeface="楷体" pitchFamily="49" charset="-122"/>
                <a:cs typeface="Times New Roman" pitchFamily="18" charset="0"/>
              </a:rPr>
              <a:t>输出描述</a:t>
            </a:r>
            <a:r>
              <a:rPr lang="zh-CN" altLang="zh-CN" sz="2000" smtClean="0">
                <a:solidFill>
                  <a:srgbClr val="0000FF"/>
                </a:solidFill>
                <a:latin typeface="Times New Roman" pitchFamily="18" charset="0"/>
                <a:ea typeface="楷体" pitchFamily="49" charset="-122"/>
                <a:cs typeface="Times New Roman" pitchFamily="18" charset="0"/>
              </a:rPr>
              <a:t>：输出一行有两个数，分别表示最短距离及其花费。</a:t>
            </a: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75</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180490"/>
            <a:ext cx="7929618" cy="160556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利用</a:t>
            </a:r>
            <a:r>
              <a:rPr lang="en-US" altLang="zh-CN" sz="2000" smtClean="0">
                <a:solidFill>
                  <a:srgbClr val="FF0000"/>
                </a:solidFill>
                <a:latin typeface="Times New Roman" pitchFamily="18" charset="0"/>
                <a:ea typeface="仿宋" pitchFamily="49" charset="-122"/>
                <a:cs typeface="Times New Roman" pitchFamily="18" charset="0"/>
              </a:rPr>
              <a:t>Dijkstra</a:t>
            </a:r>
            <a:r>
              <a:rPr lang="zh-CN" altLang="zh-CN" sz="2000" smtClean="0">
                <a:solidFill>
                  <a:srgbClr val="0000FF"/>
                </a:solidFill>
                <a:latin typeface="Times New Roman" pitchFamily="18" charset="0"/>
                <a:ea typeface="仿宋" pitchFamily="49" charset="-122"/>
                <a:cs typeface="Times New Roman" pitchFamily="18" charset="0"/>
              </a:rPr>
              <a:t>求顶点</a:t>
            </a:r>
            <a:r>
              <a:rPr lang="en-US" altLang="zh-CN" sz="2000" i="1"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到顶点</a:t>
            </a:r>
            <a:r>
              <a:rPr lang="en-US" altLang="zh-CN" sz="2000" i="1"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的花费最小的最短路径，注意结果路径中首先是路径长度最短，而最短路径可能有多条，如果有多条取花费最小的一条路径。</a:t>
            </a:r>
            <a:endParaRPr lang="en-US" altLang="zh-CN" sz="2000" smtClean="0">
              <a:solidFill>
                <a:srgbClr val="0000FF"/>
              </a:solidFill>
              <a:latin typeface="Times New Roman" pitchFamily="18" charset="0"/>
              <a:ea typeface="仿宋"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这样对</a:t>
            </a:r>
            <a:r>
              <a:rPr lang="en-US" altLang="zh-CN" sz="2000" smtClean="0">
                <a:solidFill>
                  <a:srgbClr val="0000FF"/>
                </a:solidFill>
                <a:latin typeface="Times New Roman" pitchFamily="18" charset="0"/>
                <a:ea typeface="仿宋" pitchFamily="49" charset="-122"/>
                <a:cs typeface="Times New Roman" pitchFamily="18" charset="0"/>
              </a:rPr>
              <a:t>Dijkstra</a:t>
            </a:r>
            <a:r>
              <a:rPr lang="zh-CN" altLang="zh-CN" sz="2000" smtClean="0">
                <a:solidFill>
                  <a:srgbClr val="0000FF"/>
                </a:solidFill>
                <a:latin typeface="Times New Roman" pitchFamily="18" charset="0"/>
                <a:ea typeface="仿宋" pitchFamily="49" charset="-122"/>
                <a:cs typeface="Times New Roman" pitchFamily="18" charset="0"/>
              </a:rPr>
              <a:t>算法中做两点修改：</a:t>
            </a:r>
            <a:endParaRPr lang="en-US" altLang="zh-CN" sz="2000" smtClean="0">
              <a:solidFill>
                <a:srgbClr val="0000FF"/>
              </a:solidFill>
              <a:latin typeface="Times New Roman" pitchFamily="18" charset="0"/>
              <a:ea typeface="仿宋" pitchFamily="49" charset="-122"/>
              <a:cs typeface="Times New Roman" pitchFamily="18" charset="0"/>
            </a:endParaRPr>
          </a:p>
        </p:txBody>
      </p:sp>
      <p:sp>
        <p:nvSpPr>
          <p:cNvPr id="4" name="TextBox 3"/>
          <p:cNvSpPr txBox="1"/>
          <p:nvPr/>
        </p:nvSpPr>
        <p:spPr>
          <a:xfrm>
            <a:off x="714348" y="571480"/>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071538" y="3071810"/>
            <a:ext cx="7143800" cy="200882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1200"/>
              </a:spcBef>
              <a:buBlip>
                <a:blip r:embed="rId3"/>
              </a:buBlip>
            </a:pPr>
            <a:r>
              <a:rPr lang="zh-CN" altLang="zh-CN" sz="2000" smtClean="0">
                <a:solidFill>
                  <a:srgbClr val="0000FF"/>
                </a:solidFill>
                <a:latin typeface="Times New Roman" pitchFamily="18" charset="0"/>
                <a:ea typeface="仿宋" pitchFamily="49" charset="-122"/>
                <a:cs typeface="Times New Roman" pitchFamily="18" charset="0"/>
              </a:rPr>
              <a:t>增加记录路径最小花费的数组</a:t>
            </a:r>
            <a:r>
              <a:rPr lang="en-US" altLang="zh-CN" sz="2000" smtClean="0">
                <a:solidFill>
                  <a:srgbClr val="0000FF"/>
                </a:solidFill>
                <a:latin typeface="Times New Roman" pitchFamily="18" charset="0"/>
                <a:ea typeface="仿宋" pitchFamily="49" charset="-122"/>
                <a:cs typeface="Times New Roman" pitchFamily="18" charset="0"/>
              </a:rPr>
              <a:t>cost</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cost[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表示从顶点</a:t>
            </a:r>
            <a:r>
              <a:rPr lang="en-US" altLang="zh-CN" sz="2000" i="1"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到顶点</a:t>
            </a:r>
            <a:r>
              <a:rPr lang="en-US" altLang="zh-CN" sz="2000" i="1" smtClean="0">
                <a:solidFill>
                  <a:srgbClr val="0000FF"/>
                </a:solidFill>
                <a:latin typeface="Times New Roman" pitchFamily="18" charset="0"/>
                <a:ea typeface="仿宋" pitchFamily="49" charset="-122"/>
                <a:cs typeface="Times New Roman" pitchFamily="18" charset="0"/>
              </a:rPr>
              <a:t>j</a:t>
            </a:r>
            <a:r>
              <a:rPr lang="zh-CN" altLang="zh-CN" sz="2000" smtClean="0">
                <a:solidFill>
                  <a:srgbClr val="0000FF"/>
                </a:solidFill>
                <a:latin typeface="Times New Roman" pitchFamily="18" charset="0"/>
                <a:ea typeface="仿宋" pitchFamily="49" charset="-122"/>
                <a:cs typeface="Times New Roman" pitchFamily="18" charset="0"/>
              </a:rPr>
              <a:t>的最短路径的最小花费，当存在多条最短路径时，需要比较路径花费求</a:t>
            </a:r>
            <a:r>
              <a:rPr lang="en-US" altLang="zh-CN" sz="2000" smtClean="0">
                <a:solidFill>
                  <a:srgbClr val="0000FF"/>
                </a:solidFill>
                <a:latin typeface="Times New Roman" pitchFamily="18" charset="0"/>
                <a:ea typeface="仿宋" pitchFamily="49" charset="-122"/>
                <a:cs typeface="Times New Roman" pitchFamily="18" charset="0"/>
              </a:rPr>
              <a:t>cost[</a:t>
            </a:r>
            <a:r>
              <a:rPr lang="en-US" altLang="zh-CN" sz="2000" i="1" smtClean="0">
                <a:solidFill>
                  <a:srgbClr val="0000FF"/>
                </a:solidFill>
                <a:latin typeface="Times New Roman" pitchFamily="18" charset="0"/>
                <a:ea typeface="仿宋" pitchFamily="49" charset="-122"/>
                <a:cs typeface="Times New Roman" pitchFamily="18" charset="0"/>
              </a:rPr>
              <a:t>j</a:t>
            </a:r>
            <a:r>
              <a:rPr lang="en-US" altLang="zh-CN" sz="2000" smtClean="0">
                <a:solidFill>
                  <a:srgbClr val="0000FF"/>
                </a:solidFill>
                <a:latin typeface="Times New Roman" pitchFamily="18" charset="0"/>
                <a:ea typeface="仿宋" pitchFamily="49" charset="-122"/>
                <a:cs typeface="Times New Roman" pitchFamily="18" charset="0"/>
              </a:rPr>
              <a:t>]</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3"/>
              </a:buBlip>
            </a:pPr>
            <a:r>
              <a:rPr lang="zh-CN" altLang="zh-CN" sz="2000" smtClean="0">
                <a:solidFill>
                  <a:srgbClr val="0000FF"/>
                </a:solidFill>
                <a:latin typeface="Times New Roman" pitchFamily="18" charset="0"/>
                <a:ea typeface="仿宋" pitchFamily="49" charset="-122"/>
                <a:cs typeface="Times New Roman" pitchFamily="18" charset="0"/>
              </a:rPr>
              <a:t>一旦顶点</a:t>
            </a:r>
            <a:r>
              <a:rPr lang="en-US" altLang="zh-CN" sz="2000" i="1" smtClean="0">
                <a:solidFill>
                  <a:srgbClr val="0000FF"/>
                </a:solidFill>
                <a:latin typeface="Times New Roman" pitchFamily="18" charset="0"/>
                <a:ea typeface="仿宋" pitchFamily="49" charset="-122"/>
                <a:cs typeface="Times New Roman" pitchFamily="18" charset="0"/>
              </a:rPr>
              <a:t>t</a:t>
            </a:r>
            <a:r>
              <a:rPr lang="zh-CN" altLang="zh-CN" sz="2000" smtClean="0">
                <a:solidFill>
                  <a:srgbClr val="0000FF"/>
                </a:solidFill>
                <a:latin typeface="Times New Roman" pitchFamily="18" charset="0"/>
                <a:ea typeface="仿宋" pitchFamily="49" charset="-122"/>
                <a:cs typeface="Times New Roman" pitchFamily="18" charset="0"/>
              </a:rPr>
              <a:t>的最短路径已求出，就不需要考虑其他顶点，直接输出结果并结束以提高时间性能。</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76</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28604"/>
            <a:ext cx="8643998" cy="28128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#include&lt;cstring&gt;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#define MAXV 1010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#define INF </a:t>
            </a:r>
            <a:r>
              <a:rPr lang="en-US" altLang="zh-CN" sz="1800" smtClean="0">
                <a:solidFill>
                  <a:srgbClr val="0000FF"/>
                </a:solidFill>
                <a:latin typeface="Times New Roman" pitchFamily="18" charset="0"/>
                <a:ea typeface="仿宋" pitchFamily="49" charset="-122"/>
                <a:cs typeface="Times New Roman" pitchFamily="18" charset="0"/>
              </a:rPr>
              <a:t>0x3f3f3f3f</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定义∞</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n,m;</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A[MAXV][MAXV],C[MAXV][MAXV];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s,t;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77</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643998" cy="63009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Dijkstra</a:t>
            </a:r>
            <a:r>
              <a:rPr lang="en-US" altLang="zh-CN" sz="1800" smtClean="0">
                <a:solidFill>
                  <a:srgbClr val="0000FF"/>
                </a:solidFill>
                <a:latin typeface="Times New Roman" pitchFamily="18" charset="0"/>
                <a:ea typeface="仿宋" pitchFamily="49" charset="-122"/>
                <a:cs typeface="Times New Roman" pitchFamily="18" charset="0"/>
              </a:rPr>
              <a:t>(int s)						</a:t>
            </a:r>
            <a:r>
              <a:rPr lang="en-US" altLang="zh-CN" sz="1800" smtClean="0">
                <a:solidFill>
                  <a:srgbClr val="00B0F0"/>
                </a:solidFill>
                <a:latin typeface="Times New Roman" pitchFamily="18" charset="0"/>
                <a:ea typeface="仿宋" pitchFamily="49" charset="-122"/>
                <a:cs typeface="Times New Roman" pitchFamily="18" charset="0"/>
              </a:rPr>
              <a:t>//Dijkstra</a:t>
            </a:r>
            <a:r>
              <a:rPr lang="zh-CN" altLang="zh-CN" sz="1800" smtClean="0">
                <a:solidFill>
                  <a:srgbClr val="00B0F0"/>
                </a:solidFill>
                <a:latin typeface="Times New Roman" pitchFamily="18" charset="0"/>
                <a:ea typeface="仿宋" pitchFamily="49" charset="-122"/>
                <a:cs typeface="Times New Roman" pitchFamily="18" charset="0"/>
              </a:rPr>
              <a:t>算法</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dist[MAXV];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cost[MAXV];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S[MAXV];</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mindist,mincost,u;</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i=1;i&lt;=n;i++)					</a:t>
            </a:r>
            <a:r>
              <a:rPr lang="en-US" altLang="zh-CN" sz="1800" smtClean="0">
                <a:solidFill>
                  <a:srgbClr val="00B0F0"/>
                </a:solidFill>
                <a:latin typeface="Times New Roman" pitchFamily="18" charset="0"/>
                <a:ea typeface="仿宋" pitchFamily="49" charset="-122"/>
                <a:cs typeface="Times New Roman" pitchFamily="18" charset="0"/>
              </a:rPr>
              <a:t>//dist</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cost</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初始化</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顶点编号从</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开始</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dist[i]=A[s][i];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cost[i]=C[s][i];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S[i]=0;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dist[s]=cost[s]=0;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S[s]=1;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i=0;i&lt;n-1;i++)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006600"/>
                </a:solidFill>
                <a:latin typeface="Times New Roman" pitchFamily="18" charset="0"/>
                <a:ea typeface="仿宋" pitchFamily="49" charset="-122"/>
                <a:cs typeface="Times New Roman" pitchFamily="18" charset="0"/>
              </a:rPr>
              <a:t>mindist</a:t>
            </a:r>
            <a:r>
              <a:rPr lang="en-US" altLang="zh-CN" sz="1800" smtClean="0">
                <a:solidFill>
                  <a:srgbClr val="0000FF"/>
                </a:solidFill>
                <a:latin typeface="Times New Roman" pitchFamily="18" charset="0"/>
                <a:ea typeface="仿宋" pitchFamily="49" charset="-122"/>
                <a:cs typeface="Times New Roman" pitchFamily="18" charset="0"/>
              </a:rPr>
              <a:t>=INF;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j=1;j&lt;=n;j++)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a:t>
            </a:r>
            <a:r>
              <a:rPr lang="en-US" altLang="zh-CN" sz="1800" smtClean="0">
                <a:solidFill>
                  <a:srgbClr val="00B0F0"/>
                </a:solidFill>
                <a:latin typeface="Times New Roman" pitchFamily="18" charset="0"/>
                <a:ea typeface="仿宋" pitchFamily="49" charset="-122"/>
                <a:cs typeface="Times New Roman" pitchFamily="18" charset="0"/>
              </a:rPr>
              <a:t>V-S</a:t>
            </a:r>
            <a:r>
              <a:rPr lang="zh-CN" altLang="zh-CN" sz="1800" smtClean="0">
                <a:solidFill>
                  <a:srgbClr val="00B0F0"/>
                </a:solidFill>
                <a:latin typeface="Times New Roman" pitchFamily="18" charset="0"/>
                <a:ea typeface="仿宋" pitchFamily="49" charset="-122"/>
                <a:cs typeface="Times New Roman" pitchFamily="18" charset="0"/>
              </a:rPr>
              <a:t>中的最小距离</a:t>
            </a:r>
            <a:r>
              <a:rPr lang="en-US" altLang="zh-CN" sz="1800" smtClean="0">
                <a:solidFill>
                  <a:srgbClr val="00B0F0"/>
                </a:solidFill>
                <a:latin typeface="Times New Roman" pitchFamily="18" charset="0"/>
                <a:ea typeface="仿宋" pitchFamily="49" charset="-122"/>
                <a:cs typeface="Times New Roman" pitchFamily="18" charset="0"/>
              </a:rPr>
              <a:t>mindist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(S[j]==0 &amp;&amp; mindist&gt;dist[j])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mindist</a:t>
            </a:r>
            <a:r>
              <a:rPr lang="en-US" altLang="zh-CN" sz="1800" smtClean="0">
                <a:solidFill>
                  <a:srgbClr val="0000FF"/>
                </a:solidFill>
                <a:latin typeface="Times New Roman" pitchFamily="18" charset="0"/>
                <a:ea typeface="仿宋" pitchFamily="49" charset="-122"/>
                <a:cs typeface="Times New Roman" pitchFamily="18" charset="0"/>
              </a:rPr>
              <a:t>=dist[j];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en-US" altLang="zh-CN" sz="1800" smtClean="0">
                <a:solidFill>
                  <a:srgbClr val="006600"/>
                </a:solidFill>
                <a:latin typeface="Times New Roman" pitchFamily="18" charset="0"/>
                <a:ea typeface="仿宋" pitchFamily="49" charset="-122"/>
                <a:cs typeface="Times New Roman" pitchFamily="18" charset="0"/>
              </a:rPr>
              <a:t>mindist</a:t>
            </a:r>
            <a:r>
              <a:rPr lang="en-US" altLang="zh-CN" sz="1800" smtClean="0">
                <a:solidFill>
                  <a:srgbClr val="0000FF"/>
                </a:solidFill>
                <a:latin typeface="Times New Roman" pitchFamily="18" charset="0"/>
                <a:ea typeface="仿宋" pitchFamily="49" charset="-122"/>
                <a:cs typeface="Times New Roman" pitchFamily="18" charset="0"/>
              </a:rPr>
              <a:t>==INF) break;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找不到</a:t>
            </a:r>
            <a:r>
              <a:rPr lang="zh-CN" altLang="en-US" sz="1800" smtClean="0">
                <a:solidFill>
                  <a:srgbClr val="00B0F0"/>
                </a:solidFill>
                <a:latin typeface="Times New Roman" pitchFamily="18" charset="0"/>
                <a:ea typeface="仿宋" pitchFamily="49" charset="-122"/>
                <a:cs typeface="Times New Roman" pitchFamily="18" charset="0"/>
              </a:rPr>
              <a:t>相邻</a:t>
            </a:r>
            <a:r>
              <a:rPr lang="zh-CN" altLang="zh-CN" sz="1800" smtClean="0">
                <a:solidFill>
                  <a:srgbClr val="00B0F0"/>
                </a:solidFill>
                <a:latin typeface="Times New Roman" pitchFamily="18" charset="0"/>
                <a:ea typeface="仿宋" pitchFamily="49" charset="-122"/>
                <a:cs typeface="Times New Roman" pitchFamily="18" charset="0"/>
              </a:rPr>
              <a:t>顶点</a:t>
            </a:r>
            <a:r>
              <a:rPr lang="zh-CN" altLang="en-US" sz="1800" smtClean="0">
                <a:solidFill>
                  <a:srgbClr val="00B0F0"/>
                </a:solidFill>
                <a:latin typeface="Times New Roman" pitchFamily="18" charset="0"/>
                <a:ea typeface="仿宋" pitchFamily="49" charset="-122"/>
                <a:cs typeface="Times New Roman" pitchFamily="18" charset="0"/>
              </a:rPr>
              <a:t>（提取结束）</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mincost=INF; u=-1;</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78</a:t>
            </a:fld>
            <a:r>
              <a:rPr lang="en-US" altLang="zh-CN" smtClean="0"/>
              <a:t>/81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7" end="1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83979"/>
            <a:ext cx="8643998" cy="51595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j=1;j&lt;=n;j++)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求尚未考虑的、距离最小的顶点</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 (</a:t>
            </a:r>
            <a:r>
              <a:rPr lang="en-US" altLang="zh-CN" sz="1800" smtClean="0">
                <a:solidFill>
                  <a:srgbClr val="FF00FF"/>
                </a:solidFill>
                <a:latin typeface="Times New Roman" pitchFamily="18" charset="0"/>
                <a:ea typeface="仿宋" pitchFamily="49" charset="-122"/>
                <a:cs typeface="Times New Roman" pitchFamily="18" charset="0"/>
              </a:rPr>
              <a:t>S[j]==0 &amp;&amp; mindist==dist[j] &amp;&amp; mincost&gt;cost[j]</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mincost=cost[j];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dist</a:t>
            </a:r>
            <a:r>
              <a:rPr lang="zh-CN" altLang="zh-CN" sz="1800" smtClean="0">
                <a:solidFill>
                  <a:srgbClr val="00B0F0"/>
                </a:solidFill>
                <a:latin typeface="Times New Roman" pitchFamily="18" charset="0"/>
                <a:ea typeface="仿宋" pitchFamily="49" charset="-122"/>
                <a:cs typeface="Times New Roman" pitchFamily="18" charset="0"/>
              </a:rPr>
              <a:t>为最小的顶点中找最小</a:t>
            </a:r>
            <a:r>
              <a:rPr lang="en-US" altLang="zh-CN" sz="1800" smtClean="0">
                <a:solidFill>
                  <a:srgbClr val="00B0F0"/>
                </a:solidFill>
                <a:latin typeface="Times New Roman" pitchFamily="18" charset="0"/>
                <a:ea typeface="仿宋" pitchFamily="49" charset="-122"/>
                <a:cs typeface="Times New Roman" pitchFamily="18" charset="0"/>
              </a:rPr>
              <a:t>cost</a:t>
            </a:r>
            <a:r>
              <a:rPr lang="zh-CN" altLang="zh-CN" sz="1800" smtClean="0">
                <a:solidFill>
                  <a:srgbClr val="00B0F0"/>
                </a:solidFill>
                <a:latin typeface="Times New Roman" pitchFamily="18" charset="0"/>
                <a:ea typeface="仿宋" pitchFamily="49" charset="-122"/>
                <a:cs typeface="Times New Roman" pitchFamily="18" charset="0"/>
              </a:rPr>
              <a:t>的顶点</a:t>
            </a:r>
            <a:r>
              <a:rPr lang="en-US" altLang="zh-CN" sz="1800" smtClean="0">
                <a:solidFill>
                  <a:srgbClr val="00B0F0"/>
                </a:solidFill>
                <a:latin typeface="Times New Roman" pitchFamily="18" charset="0"/>
                <a:ea typeface="仿宋" pitchFamily="49" charset="-122"/>
                <a:cs typeface="Times New Roman" pitchFamily="18" charset="0"/>
              </a:rPr>
              <a:t>u</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u=j;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S[u]=1;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将顶点</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加入</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集合</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j=1;j&lt;=n;j++)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考虑顶点</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求</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到顶点</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的最短长度和花费</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int d=mindist+A[u][j];			</a:t>
            </a:r>
            <a:r>
              <a:rPr lang="en-US" altLang="zh-CN" sz="1800" smtClean="0">
                <a:solidFill>
                  <a:srgbClr val="00B0F0"/>
                </a:solidFill>
                <a:latin typeface="Times New Roman" pitchFamily="18" charset="0"/>
                <a:ea typeface="仿宋" pitchFamily="49" charset="-122"/>
                <a:cs typeface="Times New Roman" pitchFamily="18" charset="0"/>
              </a:rPr>
              <a:t>//d</a:t>
            </a:r>
            <a:r>
              <a:rPr lang="zh-CN" altLang="zh-CN" sz="1800" smtClean="0">
                <a:solidFill>
                  <a:srgbClr val="00B0F0"/>
                </a:solidFill>
                <a:latin typeface="Times New Roman" pitchFamily="18" charset="0"/>
                <a:ea typeface="仿宋" pitchFamily="49" charset="-122"/>
                <a:cs typeface="Times New Roman" pitchFamily="18" charset="0"/>
              </a:rPr>
              <a:t>记录经过顶点</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的路径长度</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c=cost[u]+C[u][j];				</a:t>
            </a:r>
            <a:r>
              <a:rPr lang="en-US" altLang="zh-CN" sz="1800" smtClean="0">
                <a:solidFill>
                  <a:srgbClr val="00B0F0"/>
                </a:solidFill>
                <a:latin typeface="Times New Roman" pitchFamily="18" charset="0"/>
                <a:ea typeface="仿宋" pitchFamily="49" charset="-122"/>
                <a:cs typeface="Times New Roman" pitchFamily="18" charset="0"/>
              </a:rPr>
              <a:t>//c</a:t>
            </a:r>
            <a:r>
              <a:rPr lang="zh-CN" altLang="zh-CN" sz="1800" smtClean="0">
                <a:solidFill>
                  <a:srgbClr val="00B0F0"/>
                </a:solidFill>
                <a:latin typeface="Times New Roman" pitchFamily="18" charset="0"/>
                <a:ea typeface="仿宋" pitchFamily="49" charset="-122"/>
                <a:cs typeface="Times New Roman" pitchFamily="18" charset="0"/>
              </a:rPr>
              <a:t>记录经过顶点</a:t>
            </a:r>
            <a:r>
              <a:rPr lang="en-US" altLang="zh-CN" sz="1800" smtClean="0">
                <a:solidFill>
                  <a:srgbClr val="00B0F0"/>
                </a:solidFill>
                <a:latin typeface="Times New Roman" pitchFamily="18" charset="0"/>
                <a:ea typeface="仿宋" pitchFamily="49" charset="-122"/>
                <a:cs typeface="Times New Roman" pitchFamily="18" charset="0"/>
              </a:rPr>
              <a:t>u</a:t>
            </a:r>
            <a:r>
              <a:rPr lang="zh-CN" altLang="zh-CN" sz="1800" smtClean="0">
                <a:solidFill>
                  <a:srgbClr val="00B0F0"/>
                </a:solidFill>
                <a:latin typeface="Times New Roman" pitchFamily="18" charset="0"/>
                <a:ea typeface="仿宋" pitchFamily="49" charset="-122"/>
                <a:cs typeface="Times New Roman" pitchFamily="18" charset="0"/>
              </a:rPr>
              <a:t>的花费</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S[j]==0 &amp;&amp; d&lt;dist[j]</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dist[j]=d;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cost[j]=c;</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if(</a:t>
            </a:r>
            <a:r>
              <a:rPr lang="en-US" altLang="zh-CN" sz="1800" smtClean="0">
                <a:solidFill>
                  <a:srgbClr val="FF00FF"/>
                </a:solidFill>
                <a:latin typeface="Times New Roman" pitchFamily="18" charset="0"/>
                <a:ea typeface="仿宋" pitchFamily="49" charset="-122"/>
                <a:cs typeface="Times New Roman" pitchFamily="18" charset="0"/>
              </a:rPr>
              <a:t>S[j]==0 &amp;&amp; d==dist[j] &amp;&amp; c&lt;cost[j]</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cost[j]=c;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有多条长度相同的最短路径</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79</a:t>
            </a:fld>
            <a:r>
              <a:rPr lang="en-US" altLang="zh-CN" smtClean="0"/>
              <a:t>/81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TextBox 19"/>
          <p:cNvSpPr txBox="1"/>
          <p:nvPr/>
        </p:nvSpPr>
        <p:spPr>
          <a:xfrm>
            <a:off x="928662" y="500042"/>
            <a:ext cx="7572428" cy="54441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2"/>
              </a:buBlip>
            </a:pPr>
            <a:r>
              <a:rPr lang="zh-CN" altLang="zh-CN" sz="2000" smtClean="0">
                <a:solidFill>
                  <a:srgbClr val="FF0000"/>
                </a:solidFill>
                <a:latin typeface="仿宋" pitchFamily="49" charset="-122"/>
                <a:ea typeface="仿宋" pitchFamily="49" charset="-122"/>
              </a:rPr>
              <a:t>正确的贪心选择策略</a:t>
            </a:r>
            <a:endParaRPr lang="zh-CN" altLang="en-US" sz="2000" smtClean="0">
              <a:solidFill>
                <a:srgbClr val="FF0000"/>
              </a:solidFill>
              <a:latin typeface="仿宋" pitchFamily="49" charset="-122"/>
              <a:ea typeface="仿宋" pitchFamily="49" charset="-122"/>
              <a:cs typeface="Times New Roman" pitchFamily="18" charset="0"/>
            </a:endParaRPr>
          </a:p>
        </p:txBody>
      </p:sp>
      <p:sp>
        <p:nvSpPr>
          <p:cNvPr id="532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9" name="Oval 21"/>
          <p:cNvSpPr>
            <a:spLocks noChangeArrowheads="1"/>
          </p:cNvSpPr>
          <p:nvPr/>
        </p:nvSpPr>
        <p:spPr bwMode="auto">
          <a:xfrm>
            <a:off x="3624201" y="2607852"/>
            <a:ext cx="627369" cy="4891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end</a:t>
            </a:r>
          </a:p>
        </p:txBody>
      </p:sp>
      <p:sp>
        <p:nvSpPr>
          <p:cNvPr id="53268" name="Oval 20"/>
          <p:cNvSpPr>
            <a:spLocks noChangeArrowheads="1"/>
          </p:cNvSpPr>
          <p:nvPr/>
        </p:nvSpPr>
        <p:spPr bwMode="auto">
          <a:xfrm>
            <a:off x="1009960" y="2607852"/>
            <a:ext cx="489323" cy="4903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=0</a:t>
            </a:r>
          </a:p>
        </p:txBody>
      </p:sp>
      <p:sp>
        <p:nvSpPr>
          <p:cNvPr id="53267" name="Oval 19"/>
          <p:cNvSpPr>
            <a:spLocks noChangeArrowheads="1"/>
          </p:cNvSpPr>
          <p:nvPr/>
        </p:nvSpPr>
        <p:spPr bwMode="auto">
          <a:xfrm>
            <a:off x="5364564" y="2607852"/>
            <a:ext cx="769112" cy="4903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maxp</a:t>
            </a:r>
          </a:p>
        </p:txBody>
      </p:sp>
      <p:sp>
        <p:nvSpPr>
          <p:cNvPr id="53266" name="AutoShape 18"/>
          <p:cNvSpPr>
            <a:spLocks noChangeShapeType="1"/>
          </p:cNvSpPr>
          <p:nvPr/>
        </p:nvSpPr>
        <p:spPr bwMode="auto">
          <a:xfrm>
            <a:off x="1499283" y="2853039"/>
            <a:ext cx="587927" cy="12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3265" name="Freeform 17"/>
          <p:cNvSpPr>
            <a:spLocks/>
          </p:cNvSpPr>
          <p:nvPr/>
        </p:nvSpPr>
        <p:spPr bwMode="auto">
          <a:xfrm>
            <a:off x="2652951" y="2043552"/>
            <a:ext cx="2890333" cy="564300"/>
          </a:xfrm>
          <a:custGeom>
            <a:avLst/>
            <a:gdLst/>
            <a:ahLst/>
            <a:cxnLst>
              <a:cxn ang="0">
                <a:pos x="0" y="522"/>
              </a:cxn>
              <a:cxn ang="0">
                <a:pos x="177" y="257"/>
              </a:cxn>
              <a:cxn ang="0">
                <a:pos x="539" y="45"/>
              </a:cxn>
              <a:cxn ang="0">
                <a:pos x="1069" y="1"/>
              </a:cxn>
              <a:cxn ang="0">
                <a:pos x="1520" y="54"/>
              </a:cxn>
              <a:cxn ang="0">
                <a:pos x="1820" y="213"/>
              </a:cxn>
              <a:cxn ang="0">
                <a:pos x="2094" y="486"/>
              </a:cxn>
            </a:cxnLst>
            <a:rect l="0" t="0" r="r" b="b"/>
            <a:pathLst>
              <a:path w="2094" h="522">
                <a:moveTo>
                  <a:pt x="0" y="522"/>
                </a:moveTo>
                <a:cubicBezTo>
                  <a:pt x="31" y="478"/>
                  <a:pt x="87" y="336"/>
                  <a:pt x="177" y="257"/>
                </a:cubicBezTo>
                <a:cubicBezTo>
                  <a:pt x="267" y="178"/>
                  <a:pt x="390" y="88"/>
                  <a:pt x="539" y="45"/>
                </a:cubicBezTo>
                <a:cubicBezTo>
                  <a:pt x="688" y="2"/>
                  <a:pt x="906" y="0"/>
                  <a:pt x="1069" y="1"/>
                </a:cubicBezTo>
                <a:cubicBezTo>
                  <a:pt x="1232" y="2"/>
                  <a:pt x="1395" y="19"/>
                  <a:pt x="1520" y="54"/>
                </a:cubicBezTo>
                <a:cubicBezTo>
                  <a:pt x="1645" y="89"/>
                  <a:pt x="1724" y="141"/>
                  <a:pt x="1820" y="213"/>
                </a:cubicBezTo>
                <a:cubicBezTo>
                  <a:pt x="1916" y="285"/>
                  <a:pt x="2037" y="429"/>
                  <a:pt x="2094" y="486"/>
                </a:cubicBez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3264" name="Rectangle 16"/>
          <p:cNvSpPr>
            <a:spLocks noChangeArrowheads="1"/>
          </p:cNvSpPr>
          <p:nvPr/>
        </p:nvSpPr>
        <p:spPr bwMode="auto">
          <a:xfrm>
            <a:off x="3245808" y="1428736"/>
            <a:ext cx="2118755" cy="54951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,end]</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中跳</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次能够到达的最远位置</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maxp</a:t>
            </a:r>
          </a:p>
        </p:txBody>
      </p:sp>
      <p:sp>
        <p:nvSpPr>
          <p:cNvPr id="53263" name="Rectangle 15"/>
          <p:cNvSpPr>
            <a:spLocks noChangeArrowheads="1"/>
          </p:cNvSpPr>
          <p:nvPr/>
        </p:nvSpPr>
        <p:spPr bwMode="auto">
          <a:xfrm>
            <a:off x="1426563" y="3069888"/>
            <a:ext cx="776507" cy="50269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跳一次</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steps=1</a:t>
            </a:r>
          </a:p>
        </p:txBody>
      </p:sp>
      <p:sp>
        <p:nvSpPr>
          <p:cNvPr id="53262" name="Rectangle 14"/>
          <p:cNvSpPr>
            <a:spLocks noChangeArrowheads="1"/>
          </p:cNvSpPr>
          <p:nvPr/>
        </p:nvSpPr>
        <p:spPr bwMode="auto">
          <a:xfrm>
            <a:off x="3354273" y="3177080"/>
            <a:ext cx="1459341" cy="33143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end=nums[</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53261" name="Oval 13"/>
          <p:cNvSpPr>
            <a:spLocks noChangeArrowheads="1"/>
          </p:cNvSpPr>
          <p:nvPr/>
        </p:nvSpPr>
        <p:spPr bwMode="auto">
          <a:xfrm>
            <a:off x="2087210" y="2607852"/>
            <a:ext cx="769112" cy="49037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maxi</a:t>
            </a:r>
          </a:p>
        </p:txBody>
      </p:sp>
      <p:sp>
        <p:nvSpPr>
          <p:cNvPr id="53260" name="AutoShape 12"/>
          <p:cNvSpPr>
            <a:spLocks noChangeShapeType="1"/>
          </p:cNvSpPr>
          <p:nvPr/>
        </p:nvSpPr>
        <p:spPr bwMode="auto">
          <a:xfrm>
            <a:off x="2856322" y="2853039"/>
            <a:ext cx="767879" cy="12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3259" name="AutoShape 11"/>
          <p:cNvSpPr>
            <a:spLocks noChangeArrowheads="1"/>
          </p:cNvSpPr>
          <p:nvPr/>
        </p:nvSpPr>
        <p:spPr bwMode="auto">
          <a:xfrm>
            <a:off x="3744991" y="3753701"/>
            <a:ext cx="269929" cy="413984"/>
          </a:xfrm>
          <a:prstGeom prst="downArrow">
            <a:avLst>
              <a:gd name="adj1" fmla="val 50000"/>
              <a:gd name="adj2" fmla="val 38356"/>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3258" name="Rectangle 10"/>
          <p:cNvSpPr>
            <a:spLocks noChangeArrowheads="1"/>
          </p:cNvSpPr>
          <p:nvPr/>
        </p:nvSpPr>
        <p:spPr bwMode="auto">
          <a:xfrm>
            <a:off x="4088873" y="3753701"/>
            <a:ext cx="1349644" cy="30679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子问题</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=maxi</a:t>
            </a:r>
          </a:p>
        </p:txBody>
      </p:sp>
      <p:sp>
        <p:nvSpPr>
          <p:cNvPr id="53257" name="Oval 9"/>
          <p:cNvSpPr>
            <a:spLocks noChangeArrowheads="1"/>
          </p:cNvSpPr>
          <p:nvPr/>
        </p:nvSpPr>
        <p:spPr bwMode="auto">
          <a:xfrm>
            <a:off x="3698155" y="4977172"/>
            <a:ext cx="838135" cy="4891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maxp</a:t>
            </a:r>
          </a:p>
        </p:txBody>
      </p:sp>
      <p:sp>
        <p:nvSpPr>
          <p:cNvPr id="53256" name="Oval 8"/>
          <p:cNvSpPr>
            <a:spLocks noChangeArrowheads="1"/>
          </p:cNvSpPr>
          <p:nvPr/>
        </p:nvSpPr>
        <p:spPr bwMode="auto">
          <a:xfrm>
            <a:off x="1083913" y="4977172"/>
            <a:ext cx="489323" cy="4903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endParaRPr>
          </a:p>
        </p:txBody>
      </p:sp>
      <p:sp>
        <p:nvSpPr>
          <p:cNvPr id="53255" name="Oval 7"/>
          <p:cNvSpPr>
            <a:spLocks noChangeArrowheads="1"/>
          </p:cNvSpPr>
          <p:nvPr/>
        </p:nvSpPr>
        <p:spPr bwMode="auto">
          <a:xfrm>
            <a:off x="5438517" y="4977172"/>
            <a:ext cx="838135" cy="4903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maxp'</a:t>
            </a:r>
          </a:p>
        </p:txBody>
      </p:sp>
      <p:sp>
        <p:nvSpPr>
          <p:cNvPr id="53254" name="AutoShape 6"/>
          <p:cNvSpPr>
            <a:spLocks noChangeShapeType="1"/>
          </p:cNvSpPr>
          <p:nvPr/>
        </p:nvSpPr>
        <p:spPr bwMode="auto">
          <a:xfrm>
            <a:off x="1573236" y="5222359"/>
            <a:ext cx="587927" cy="12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3253" name="Freeform 5"/>
          <p:cNvSpPr>
            <a:spLocks/>
          </p:cNvSpPr>
          <p:nvPr/>
        </p:nvSpPr>
        <p:spPr bwMode="auto">
          <a:xfrm>
            <a:off x="2726904" y="4412872"/>
            <a:ext cx="2890333" cy="564300"/>
          </a:xfrm>
          <a:custGeom>
            <a:avLst/>
            <a:gdLst/>
            <a:ahLst/>
            <a:cxnLst>
              <a:cxn ang="0">
                <a:pos x="0" y="522"/>
              </a:cxn>
              <a:cxn ang="0">
                <a:pos x="177" y="257"/>
              </a:cxn>
              <a:cxn ang="0">
                <a:pos x="539" y="45"/>
              </a:cxn>
              <a:cxn ang="0">
                <a:pos x="1069" y="1"/>
              </a:cxn>
              <a:cxn ang="0">
                <a:pos x="1520" y="54"/>
              </a:cxn>
              <a:cxn ang="0">
                <a:pos x="1820" y="213"/>
              </a:cxn>
              <a:cxn ang="0">
                <a:pos x="2094" y="486"/>
              </a:cxn>
            </a:cxnLst>
            <a:rect l="0" t="0" r="r" b="b"/>
            <a:pathLst>
              <a:path w="2094" h="522">
                <a:moveTo>
                  <a:pt x="0" y="522"/>
                </a:moveTo>
                <a:cubicBezTo>
                  <a:pt x="31" y="478"/>
                  <a:pt x="87" y="336"/>
                  <a:pt x="177" y="257"/>
                </a:cubicBezTo>
                <a:cubicBezTo>
                  <a:pt x="267" y="178"/>
                  <a:pt x="390" y="88"/>
                  <a:pt x="539" y="45"/>
                </a:cubicBezTo>
                <a:cubicBezTo>
                  <a:pt x="688" y="2"/>
                  <a:pt x="906" y="0"/>
                  <a:pt x="1069" y="1"/>
                </a:cubicBezTo>
                <a:cubicBezTo>
                  <a:pt x="1232" y="2"/>
                  <a:pt x="1395" y="19"/>
                  <a:pt x="1520" y="54"/>
                </a:cubicBezTo>
                <a:cubicBezTo>
                  <a:pt x="1645" y="89"/>
                  <a:pt x="1724" y="141"/>
                  <a:pt x="1820" y="213"/>
                </a:cubicBezTo>
                <a:cubicBezTo>
                  <a:pt x="1916" y="285"/>
                  <a:pt x="2037" y="429"/>
                  <a:pt x="2094" y="486"/>
                </a:cubicBez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3252" name="Rectangle 4"/>
          <p:cNvSpPr>
            <a:spLocks noChangeArrowheads="1"/>
          </p:cNvSpPr>
          <p:nvPr/>
        </p:nvSpPr>
        <p:spPr bwMode="auto">
          <a:xfrm>
            <a:off x="1500516" y="5439208"/>
            <a:ext cx="776507" cy="50269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跳一次</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steps++</a:t>
            </a:r>
          </a:p>
        </p:txBody>
      </p:sp>
      <p:sp>
        <p:nvSpPr>
          <p:cNvPr id="53251" name="Oval 3"/>
          <p:cNvSpPr>
            <a:spLocks noChangeArrowheads="1"/>
          </p:cNvSpPr>
          <p:nvPr/>
        </p:nvSpPr>
        <p:spPr bwMode="auto">
          <a:xfrm>
            <a:off x="2161163" y="4977172"/>
            <a:ext cx="769112" cy="49037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Times New Roman" pitchFamily="18" charset="0"/>
                <a:ea typeface="仿宋" pitchFamily="49" charset="-122"/>
                <a:cs typeface="Times New Roman" pitchFamily="18" charset="0"/>
              </a:rPr>
              <a:t>maxi'</a:t>
            </a:r>
          </a:p>
        </p:txBody>
      </p:sp>
      <p:sp>
        <p:nvSpPr>
          <p:cNvPr id="53250" name="AutoShape 2"/>
          <p:cNvSpPr>
            <a:spLocks noChangeShapeType="1"/>
          </p:cNvSpPr>
          <p:nvPr/>
        </p:nvSpPr>
        <p:spPr bwMode="auto">
          <a:xfrm>
            <a:off x="2930275" y="5222359"/>
            <a:ext cx="767879" cy="1232"/>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6" name="灯片编号占位符 25"/>
          <p:cNvSpPr>
            <a:spLocks noGrp="1"/>
          </p:cNvSpPr>
          <p:nvPr>
            <p:ph type="sldNum" sz="quarter" idx="12"/>
          </p:nvPr>
        </p:nvSpPr>
        <p:spPr/>
        <p:txBody>
          <a:bodyPr/>
          <a:lstStyle/>
          <a:p>
            <a:fld id="{7AF016A1-9F15-429F-9EFD-84004B73C732}" type="slidenum">
              <a:rPr lang="en-US" altLang="zh-CN" smtClean="0"/>
              <a:pPr/>
              <a:t>8</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142984"/>
            <a:ext cx="8643998" cy="19151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S[t]==1</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已经求出</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到</a:t>
            </a:r>
            <a:r>
              <a:rPr lang="en-US" altLang="zh-CN" sz="1800" smtClean="0">
                <a:solidFill>
                  <a:srgbClr val="00B0F0"/>
                </a:solidFill>
                <a:latin typeface="Times New Roman" pitchFamily="18" charset="0"/>
                <a:ea typeface="仿宋" pitchFamily="49" charset="-122"/>
                <a:cs typeface="Times New Roman" pitchFamily="18" charset="0"/>
              </a:rPr>
              <a:t>t</a:t>
            </a:r>
            <a:r>
              <a:rPr lang="zh-CN" altLang="zh-CN" sz="1800" smtClean="0">
                <a:solidFill>
                  <a:srgbClr val="00B0F0"/>
                </a:solidFill>
                <a:latin typeface="Times New Roman" pitchFamily="18" charset="0"/>
                <a:ea typeface="仿宋" pitchFamily="49" charset="-122"/>
                <a:cs typeface="Times New Roman" pitchFamily="18" charset="0"/>
              </a:rPr>
              <a:t>的最短路径</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printf("%d %d\n",dist[t],cost[t]);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p>
          <a:p>
            <a:pPr algn="l" defTabSz="360000">
              <a:lnSpc>
                <a:spcPts val="23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80</a:t>
            </a:fld>
            <a:r>
              <a:rPr lang="en-US" altLang="zh-CN" smtClean="0"/>
              <a:t>/81</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643998" cy="53776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a,b,d,p;</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while(scanf("%d%d",&amp;n,&amp;m)!=EOF)</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if(m==0 &amp;&amp; n==0) break;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memset(A,0x3f,sizeof(A));</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i=0;i&lt;m;i++)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scanf("%d%d%d%d\n",&amp;a,&amp;b,&amp;d,&amp;p);</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A[a][b]&gt;d</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可能有重复边，取长度较小者</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否则出错</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A[a][b]=A[b][a]=d;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无向图的边是对称的</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C[a][b]=C[b][a]=p;</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scanf("%d%d",&amp;s,&amp;t);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Dijkstra</a:t>
            </a:r>
            <a:r>
              <a:rPr lang="en-US" altLang="zh-CN" sz="1800" smtClean="0">
                <a:solidFill>
                  <a:srgbClr val="0000FF"/>
                </a:solidFill>
                <a:latin typeface="Times New Roman" pitchFamily="18" charset="0"/>
                <a:ea typeface="仿宋" pitchFamily="49" charset="-122"/>
                <a:cs typeface="Times New Roman" pitchFamily="18" charset="0"/>
              </a:rPr>
              <a:t>(s);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71472" y="5357826"/>
            <a:ext cx="8143900" cy="12573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7AF016A1-9F15-429F-9EFD-84004B73C732}" type="slidenum">
              <a:rPr lang="en-US" altLang="zh-CN" smtClean="0"/>
              <a:pPr/>
              <a:t>81</a:t>
            </a:fld>
            <a:r>
              <a:rPr lang="en-US" altLang="zh-CN" smtClean="0"/>
              <a:t>/81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142852"/>
            <a:ext cx="8786874" cy="62068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0" bIns="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a:t>
            </a:r>
            <a:r>
              <a:rPr lang="en-US" altLang="zh-CN" sz="1800" smtClean="0">
                <a:solidFill>
                  <a:srgbClr val="FF0000"/>
                </a:solidFill>
                <a:latin typeface="Times New Roman" pitchFamily="18" charset="0"/>
                <a:ea typeface="仿宋" pitchFamily="49" charset="-122"/>
                <a:cs typeface="Times New Roman" pitchFamily="18" charset="0"/>
              </a:rPr>
              <a:t>jump</a:t>
            </a:r>
            <a:r>
              <a:rPr lang="en-US" altLang="zh-CN" sz="1800" smtClean="0">
                <a:solidFill>
                  <a:srgbClr val="0000FF"/>
                </a:solidFill>
                <a:latin typeface="Times New Roman" pitchFamily="18" charset="0"/>
                <a:ea typeface="仿宋" pitchFamily="49" charset="-122"/>
                <a:cs typeface="Times New Roman" pitchFamily="18" charset="0"/>
              </a:rPr>
              <a:t>(vector&lt;int&gt;&amp; nums)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n=nums.size();  if(n==1)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end=nums[0];	int maxp; 	int steps=1;</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printf("</a:t>
            </a:r>
            <a:r>
              <a:rPr lang="zh-CN" altLang="zh-CN" sz="1800" smtClean="0">
                <a:solidFill>
                  <a:srgbClr val="006600"/>
                </a:solidFill>
                <a:latin typeface="Times New Roman" pitchFamily="18" charset="0"/>
                <a:ea typeface="仿宋" pitchFamily="49" charset="-122"/>
                <a:cs typeface="Times New Roman" pitchFamily="18" charset="0"/>
              </a:rPr>
              <a:t>从位置</a:t>
            </a:r>
            <a:r>
              <a:rPr lang="en-US" altLang="zh-CN" sz="1800" smtClean="0">
                <a:solidFill>
                  <a:srgbClr val="006600"/>
                </a:solidFill>
                <a:latin typeface="Times New Roman" pitchFamily="18" charset="0"/>
                <a:ea typeface="仿宋" pitchFamily="49" charset="-122"/>
                <a:cs typeface="Times New Roman" pitchFamily="18" charset="0"/>
              </a:rPr>
              <a:t>0</a:t>
            </a:r>
            <a:r>
              <a:rPr lang="zh-CN" altLang="zh-CN" sz="1800" smtClean="0">
                <a:solidFill>
                  <a:srgbClr val="006600"/>
                </a:solidFill>
                <a:latin typeface="Times New Roman" pitchFamily="18" charset="0"/>
                <a:ea typeface="仿宋" pitchFamily="49" charset="-122"/>
                <a:cs typeface="Times New Roman" pitchFamily="18" charset="0"/>
              </a:rPr>
              <a:t>跳一次</a:t>
            </a:r>
            <a:r>
              <a:rPr lang="en-US" altLang="zh-CN" sz="1800" smtClean="0">
                <a:solidFill>
                  <a:srgbClr val="006600"/>
                </a:solidFill>
                <a:latin typeface="Times New Roman" pitchFamily="18" charset="0"/>
                <a:ea typeface="仿宋" pitchFamily="49" charset="-122"/>
                <a:cs typeface="Times New Roman" pitchFamily="18" charset="0"/>
              </a:rPr>
              <a:t>,steps=%d\n",steps);</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i=1,maxi;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while(i&lt;n-1)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遍历</a:t>
            </a:r>
            <a:r>
              <a:rPr lang="en-US" altLang="zh-CN" sz="1800" smtClean="0">
                <a:solidFill>
                  <a:srgbClr val="00B0F0"/>
                </a:solidFill>
                <a:latin typeface="Times New Roman" pitchFamily="18" charset="0"/>
                <a:ea typeface="仿宋" pitchFamily="49" charset="-122"/>
                <a:cs typeface="Times New Roman" pitchFamily="18" charset="0"/>
              </a:rPr>
              <a:t>nums[0..n-2]</a:t>
            </a: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maxp=0;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while(i&lt;n-1)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a:t>
            </a:r>
            <a:r>
              <a:rPr lang="en-US" altLang="zh-CN" sz="1800" smtClean="0">
                <a:solidFill>
                  <a:srgbClr val="00B0F0"/>
                </a:solidFill>
                <a:latin typeface="Times New Roman" pitchFamily="18" charset="0"/>
                <a:ea typeface="仿宋" pitchFamily="49" charset="-122"/>
                <a:cs typeface="Times New Roman" pitchFamily="18" charset="0"/>
              </a:rPr>
              <a:t>[i..end]</a:t>
            </a:r>
            <a:r>
              <a:rPr lang="zh-CN" altLang="zh-CN" sz="1800" smtClean="0">
                <a:solidFill>
                  <a:srgbClr val="00B0F0"/>
                </a:solidFill>
                <a:latin typeface="Times New Roman" pitchFamily="18" charset="0"/>
                <a:ea typeface="仿宋" pitchFamily="49" charset="-122"/>
                <a:cs typeface="Times New Roman" pitchFamily="18" charset="0"/>
              </a:rPr>
              <a:t>能够跳到的最远位置</a:t>
            </a:r>
            <a:r>
              <a:rPr lang="en-US" altLang="zh-CN" sz="1800" smtClean="0">
                <a:solidFill>
                  <a:srgbClr val="00B0F0"/>
                </a:solidFill>
                <a:latin typeface="Times New Roman" pitchFamily="18" charset="0"/>
                <a:ea typeface="仿宋" pitchFamily="49" charset="-122"/>
                <a:cs typeface="Times New Roman" pitchFamily="18" charset="0"/>
              </a:rPr>
              <a:t>maxp</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if(maxp&lt;nums[i]+i)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maxp=nums[i]+i;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maxi=i;						</a:t>
            </a:r>
            <a:r>
              <a:rPr lang="en-US" altLang="zh-CN" sz="1800" smtClean="0">
                <a:solidFill>
                  <a:srgbClr val="00B0F0"/>
                </a:solidFill>
                <a:latin typeface="Times New Roman" pitchFamily="18" charset="0"/>
                <a:ea typeface="仿宋" pitchFamily="49" charset="-122"/>
                <a:cs typeface="Times New Roman" pitchFamily="18" charset="0"/>
              </a:rPr>
              <a:t>//maxi</a:t>
            </a:r>
            <a:r>
              <a:rPr lang="zh-CN" altLang="zh-CN" sz="1800" smtClean="0">
                <a:solidFill>
                  <a:srgbClr val="00B0F0"/>
                </a:solidFill>
                <a:latin typeface="Times New Roman" pitchFamily="18" charset="0"/>
                <a:ea typeface="仿宋" pitchFamily="49" charset="-122"/>
                <a:cs typeface="Times New Roman" pitchFamily="18" charset="0"/>
              </a:rPr>
              <a:t>为最远位置</a:t>
            </a:r>
            <a:r>
              <a:rPr lang="en-US" altLang="zh-CN" sz="1800" smtClean="0">
                <a:solidFill>
                  <a:srgbClr val="00B0F0"/>
                </a:solidFill>
                <a:latin typeface="Times New Roman" pitchFamily="18" charset="0"/>
                <a:ea typeface="仿宋" pitchFamily="49" charset="-122"/>
                <a:cs typeface="Times New Roman" pitchFamily="18" charset="0"/>
              </a:rPr>
              <a:t>maxp</a:t>
            </a:r>
            <a:r>
              <a:rPr lang="zh-CN" altLang="zh-CN" sz="1800" smtClean="0">
                <a:solidFill>
                  <a:srgbClr val="00B0F0"/>
                </a:solidFill>
                <a:latin typeface="Times New Roman" pitchFamily="18" charset="0"/>
                <a:ea typeface="仿宋" pitchFamily="49" charset="-122"/>
                <a:cs typeface="Times New Roman" pitchFamily="18" charset="0"/>
              </a:rPr>
              <a:t>的起跳位置</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if(i==end) break;					</a:t>
            </a:r>
            <a:r>
              <a:rPr lang="en-US" altLang="zh-CN" sz="1800" smtClean="0">
                <a:solidFill>
                  <a:srgbClr val="00B0F0"/>
                </a:solidFill>
                <a:latin typeface="Times New Roman" pitchFamily="18" charset="0"/>
                <a:ea typeface="仿宋" pitchFamily="49" charset="-122"/>
                <a:cs typeface="Times New Roman" pitchFamily="18" charset="0"/>
              </a:rPr>
              <a:t>//[i,end]</a:t>
            </a:r>
            <a:r>
              <a:rPr lang="zh-CN" altLang="zh-CN" sz="1800" smtClean="0">
                <a:solidFill>
                  <a:srgbClr val="00B0F0"/>
                </a:solidFill>
                <a:latin typeface="Times New Roman" pitchFamily="18" charset="0"/>
                <a:ea typeface="仿宋" pitchFamily="49" charset="-122"/>
                <a:cs typeface="Times New Roman" pitchFamily="18" charset="0"/>
              </a:rPr>
              <a:t>处理完毕退出循环</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a:t>
            </a:r>
            <a:r>
              <a:rPr lang="en-US" altLang="zh-CN" sz="1800" smtClean="0">
                <a:solidFill>
                  <a:srgbClr val="FF00FF"/>
                </a:solidFill>
                <a:latin typeface="Times New Roman" pitchFamily="18" charset="0"/>
                <a:ea typeface="仿宋" pitchFamily="49" charset="-122"/>
                <a:cs typeface="Times New Roman" pitchFamily="18" charset="0"/>
              </a:rPr>
              <a:t>i&lt;n-1</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位置</a:t>
            </a:r>
            <a:r>
              <a:rPr lang="en-US" altLang="zh-CN" sz="1800" smtClean="0">
                <a:solidFill>
                  <a:srgbClr val="00B0F0"/>
                </a:solidFill>
                <a:latin typeface="Times New Roman" pitchFamily="18" charset="0"/>
                <a:ea typeface="仿宋" pitchFamily="49" charset="-122"/>
                <a:cs typeface="Times New Roman" pitchFamily="18" charset="0"/>
              </a:rPr>
              <a:t>i</a:t>
            </a:r>
            <a:r>
              <a:rPr lang="zh-CN" altLang="zh-CN" sz="1800" smtClean="0">
                <a:solidFill>
                  <a:srgbClr val="00B0F0"/>
                </a:solidFill>
                <a:latin typeface="Times New Roman" pitchFamily="18" charset="0"/>
                <a:ea typeface="仿宋" pitchFamily="49" charset="-122"/>
                <a:cs typeface="Times New Roman" pitchFamily="18" charset="0"/>
              </a:rPr>
              <a:t>有效则跳一次跳到</a:t>
            </a:r>
            <a:r>
              <a:rPr lang="en-US" altLang="zh-CN" sz="1800" smtClean="0">
                <a:solidFill>
                  <a:srgbClr val="00B0F0"/>
                </a:solidFill>
                <a:latin typeface="Times New Roman" pitchFamily="18" charset="0"/>
                <a:ea typeface="仿宋" pitchFamily="49" charset="-122"/>
                <a:cs typeface="Times New Roman" pitchFamily="18" charset="0"/>
              </a:rPr>
              <a:t>maxp</a:t>
            </a:r>
            <a:r>
              <a:rPr lang="zh-CN" altLang="zh-CN" sz="1800" smtClean="0">
                <a:solidFill>
                  <a:srgbClr val="00B0F0"/>
                </a:solidFill>
                <a:latin typeface="Times New Roman" pitchFamily="18" charset="0"/>
                <a:ea typeface="仿宋" pitchFamily="49" charset="-122"/>
                <a:cs typeface="Times New Roman" pitchFamily="18" charset="0"/>
              </a:rPr>
              <a:t>位置</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i=maxi; end=maxp; steps++;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6600"/>
                </a:solidFill>
                <a:latin typeface="Times New Roman" pitchFamily="18" charset="0"/>
                <a:ea typeface="仿宋" pitchFamily="49" charset="-122"/>
                <a:cs typeface="Times New Roman" pitchFamily="18" charset="0"/>
              </a:rPr>
              <a:t>printf("</a:t>
            </a:r>
            <a:r>
              <a:rPr lang="zh-CN" altLang="zh-CN" sz="1800" smtClean="0">
                <a:solidFill>
                  <a:srgbClr val="006600"/>
                </a:solidFill>
                <a:latin typeface="Times New Roman" pitchFamily="18" charset="0"/>
                <a:ea typeface="仿宋" pitchFamily="49" charset="-122"/>
                <a:cs typeface="Times New Roman" pitchFamily="18" charset="0"/>
              </a:rPr>
              <a:t>从位置</a:t>
            </a:r>
            <a:r>
              <a:rPr lang="en-US" altLang="zh-CN" sz="1800" smtClean="0">
                <a:solidFill>
                  <a:srgbClr val="006600"/>
                </a:solidFill>
                <a:latin typeface="Times New Roman" pitchFamily="18" charset="0"/>
                <a:ea typeface="仿宋" pitchFamily="49" charset="-122"/>
                <a:cs typeface="Times New Roman" pitchFamily="18" charset="0"/>
              </a:rPr>
              <a:t>%d</a:t>
            </a:r>
            <a:r>
              <a:rPr lang="zh-CN" altLang="zh-CN" sz="1800" smtClean="0">
                <a:solidFill>
                  <a:srgbClr val="006600"/>
                </a:solidFill>
                <a:latin typeface="Times New Roman" pitchFamily="18" charset="0"/>
                <a:ea typeface="仿宋" pitchFamily="49" charset="-122"/>
                <a:cs typeface="Times New Roman" pitchFamily="18" charset="0"/>
              </a:rPr>
              <a:t>跳一次</a:t>
            </a:r>
            <a:r>
              <a:rPr lang="en-US" altLang="zh-CN" sz="1800" smtClean="0">
                <a:solidFill>
                  <a:srgbClr val="006600"/>
                </a:solidFill>
                <a:latin typeface="Times New Roman" pitchFamily="18" charset="0"/>
                <a:ea typeface="仿宋" pitchFamily="49" charset="-122"/>
                <a:cs typeface="Times New Roman" pitchFamily="18" charset="0"/>
              </a:rPr>
              <a:t>,steps=%d\n",maxi,steps);</a:t>
            </a:r>
            <a:endParaRPr lang="zh-CN" altLang="zh-CN" sz="1800" smtClean="0">
              <a:solidFill>
                <a:srgbClr val="00660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steps;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pic>
        <p:nvPicPr>
          <p:cNvPr id="34817" name="Picture 1"/>
          <p:cNvPicPr>
            <a:picLocks noChangeAspect="1" noChangeArrowheads="1"/>
          </p:cNvPicPr>
          <p:nvPr/>
        </p:nvPicPr>
        <p:blipFill>
          <a:blip r:embed="rId2" cstate="print"/>
          <a:srcRect/>
          <a:stretch>
            <a:fillRect/>
          </a:stretch>
        </p:blipFill>
        <p:spPr bwMode="auto">
          <a:xfrm>
            <a:off x="3000364" y="5357826"/>
            <a:ext cx="3848100" cy="1276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灯片编号占位符 6"/>
          <p:cNvSpPr>
            <a:spLocks noGrp="1"/>
          </p:cNvSpPr>
          <p:nvPr>
            <p:ph type="sldNum" sz="quarter" idx="12"/>
          </p:nvPr>
        </p:nvSpPr>
        <p:spPr/>
        <p:txBody>
          <a:bodyPr/>
          <a:lstStyle/>
          <a:p>
            <a:fld id="{7AF016A1-9F15-429F-9EFD-84004B73C732}" type="slidenum">
              <a:rPr lang="en-US" altLang="zh-CN" smtClean="0"/>
              <a:pPr/>
              <a:t>9</a:t>
            </a:fld>
            <a:r>
              <a:rPr lang="en-US" altLang="zh-CN" smtClean="0"/>
              <a:t>/81</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6278</TotalTime>
  <Words>7166</Words>
  <Application>Microsoft Office PowerPoint</Application>
  <PresentationFormat>全屏显示(4:3)</PresentationFormat>
  <Paragraphs>1290</Paragraphs>
  <Slides>81</Slides>
  <Notes>7</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2469</cp:revision>
  <dcterms:created xsi:type="dcterms:W3CDTF">2004-03-31T23:50:14Z</dcterms:created>
  <dcterms:modified xsi:type="dcterms:W3CDTF">2021-09-12T08:12:35Z</dcterms:modified>
</cp:coreProperties>
</file>