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0"/>
  </p:notesMasterIdLst>
  <p:handoutMasterIdLst>
    <p:handoutMasterId r:id="rId31"/>
  </p:handoutMasterIdLst>
  <p:sldIdLst>
    <p:sldId id="522" r:id="rId2"/>
    <p:sldId id="931" r:id="rId3"/>
    <p:sldId id="932" r:id="rId4"/>
    <p:sldId id="933" r:id="rId5"/>
    <p:sldId id="934" r:id="rId6"/>
    <p:sldId id="938" r:id="rId7"/>
    <p:sldId id="939" r:id="rId8"/>
    <p:sldId id="940" r:id="rId9"/>
    <p:sldId id="951" r:id="rId10"/>
    <p:sldId id="941" r:id="rId11"/>
    <p:sldId id="942" r:id="rId12"/>
    <p:sldId id="943" r:id="rId13"/>
    <p:sldId id="952" r:id="rId14"/>
    <p:sldId id="953" r:id="rId15"/>
    <p:sldId id="944" r:id="rId16"/>
    <p:sldId id="954" r:id="rId17"/>
    <p:sldId id="955" r:id="rId18"/>
    <p:sldId id="956" r:id="rId19"/>
    <p:sldId id="957" r:id="rId20"/>
    <p:sldId id="945" r:id="rId21"/>
    <p:sldId id="946" r:id="rId22"/>
    <p:sldId id="948" r:id="rId23"/>
    <p:sldId id="959" r:id="rId24"/>
    <p:sldId id="947" r:id="rId25"/>
    <p:sldId id="958" r:id="rId26"/>
    <p:sldId id="949" r:id="rId27"/>
    <p:sldId id="950" r:id="rId28"/>
    <p:sldId id="922" r:id="rId2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6600"/>
    <a:srgbClr val="FF00FF"/>
    <a:srgbClr val="0000FF"/>
    <a:srgbClr val="FF3300"/>
    <a:srgbClr val="FF3399"/>
    <a:srgbClr val="339933"/>
    <a:srgbClr val="000000"/>
    <a:srgbClr val="3333FF"/>
    <a:srgbClr val="6600CC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54008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14546" y="428604"/>
            <a:ext cx="3786214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 贪心法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543768" y="1977086"/>
            <a:ext cx="36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7.1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贪心法概述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3543768" y="2729867"/>
            <a:ext cx="36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7.2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求解组合问题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79"/>
          <p:cNvGrpSpPr>
            <a:grpSpLocks/>
          </p:cNvGrpSpPr>
          <p:nvPr/>
        </p:nvGrpSpPr>
        <p:grpSpPr bwMode="auto">
          <a:xfrm>
            <a:off x="1114876" y="2428868"/>
            <a:ext cx="2160000" cy="2177998"/>
            <a:chOff x="6379728" y="2488774"/>
            <a:chExt cx="2513016" cy="2533955"/>
          </a:xfrm>
        </p:grpSpPr>
        <p:sp>
          <p:nvSpPr>
            <p:cNvPr id="17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8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1366398" y="3538645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510414" y="2858635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8000"/>
                </a:solidFill>
              </a:rPr>
              <a:t>提纲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3543768" y="3500438"/>
            <a:ext cx="36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7.3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求解图问题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543768" y="4311386"/>
            <a:ext cx="36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7.4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求解调度问题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543768" y="5120358"/>
            <a:ext cx="36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7.5  </a:t>
            </a:r>
            <a:r>
              <a:rPr lang="zh-CN" altLang="zh-CN" sz="2800" smtClean="0">
                <a:solidFill>
                  <a:srgbClr val="FF0000"/>
                </a:solidFill>
                <a:latin typeface="+mj-lt"/>
                <a:ea typeface="楷体" pitchFamily="49" charset="-122"/>
              </a:rPr>
              <a:t>哈夫曼编码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7.4.3  </a:t>
            </a:r>
            <a:r>
              <a:rPr lang="zh-CN" altLang="zh-CN" smtClean="0">
                <a:ea typeface="微软雅黑" pitchFamily="34" charset="-122"/>
              </a:rPr>
              <a:t>实战—赶作业（</a:t>
            </a:r>
            <a:r>
              <a:rPr lang="en-US" altLang="zh-CN" smtClean="0">
                <a:ea typeface="微软雅黑" pitchFamily="34" charset="-122"/>
              </a:rPr>
              <a:t>HDU1789</a:t>
            </a:r>
            <a:r>
              <a:rPr lang="zh-CN" altLang="zh-CN" smtClean="0">
                <a:ea typeface="微软雅黑" pitchFamily="34" charset="-122"/>
              </a:rPr>
              <a:t>）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714488"/>
            <a:ext cx="7786742" cy="339846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份作业要做，每份作业有一个最后期限，如果在最后期限后交作业老师就会扣分，现在假设完成每份作业都需要一天。所以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想到了要安排做作业的顺序，把扣分降到最低，请你帮助他。</a:t>
            </a: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输入格式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：输入包含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个测试用例，第一行是单个整数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。每个测试用例以一个正整数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开头（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），表示作业的数量，然后两行，第一行包含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个整数，表示作业的截止日期，下一行包含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个整数，表示作业的扣分。</a:t>
            </a: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输出格式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：对于每个测试用例，在一行中输出最少的扣分。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285860"/>
            <a:ext cx="7286676" cy="80887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属于典型的带惩罚的调度问题，实际上扣分就是惩罚值，最优解就是求最小的总惩罚值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428604"/>
            <a:ext cx="7429552" cy="491594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#include&lt;iostream&gt;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#include&lt;vector&gt;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#include&lt;algorithm&gt;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#define MAXN 1010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Job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作业的类型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dtime;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截止日期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int punish;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扣分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bool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operator&lt;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(const Job&amp; b) const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return punish&gt;b.punish;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punish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递减排序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Job a[MAXN];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428604"/>
            <a:ext cx="8001056" cy="55956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greedly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maxd)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贪心算法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vector&lt;bool&gt; days(maxd,false);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sort(a,a+n);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排序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i=0;i&lt;n;i++)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int j=a[i].dtime;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for(;j&gt;0;j--)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查找截止日期之前（含）的空时间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days[j]==false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找到空时间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days[j]=true;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break;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if(j==0)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没有找到空时间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+=a[i].punish;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累计扣分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428604"/>
            <a:ext cx="7429552" cy="50470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scanf("%d",&amp;t);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while(t--)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{	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scanf("%d",&amp;n);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for(int i=0;i&lt;n;i++)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{	scanf("%d",&amp;a[i].dtime);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=max(maxd,a[i].dtime);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for(int i=0;i&lt;n;i++)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scanf("%d",&amp;a[i].punish);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printf("%d\n",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greedly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return 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928670"/>
            <a:ext cx="8072494" cy="339846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上述程序提交时通过，执行时间为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46ms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，内存消耗为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1748KB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greedly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maxd)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，可以采用并查集改进时间性能。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设置并查集数组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parent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parent[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表示第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天的前一个空时间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（含第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天），初始时置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parent[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，当第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天被占用时合并操作是置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parent[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（可以理解为第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天被占用，前面的空时间与第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天前面的空时间相同），由于这里的合并有方向性，所以不用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rnk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572560" cy="39926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#include&lt;iostream&gt;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#include&lt;vector&gt;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#include&lt;algorithm&gt;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#define MAXN 1010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vector&lt;int&gt; parent;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并查集存储结构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vector&lt;int&gt; rnk;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存储结点的秩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近似于高度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parent,int x)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递归算法：查找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结点的根结点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if (x!=parent[x])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parent[x]=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(parent,parent[x]);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路径压缩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parent[x];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7429552" cy="32003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Job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作业的类型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dtime;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截止日期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int punish;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扣分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bool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operator&lt;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(const Job&amp; b) const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return punish&gt;b.punish;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punish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递减排序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Job a[MAXN];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428604"/>
            <a:ext cx="8072494" cy="47620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greedly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maxd)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贪心算法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parent.resize(maxd);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i=0;i&lt;=maxd;i++)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查集初始化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parent[i]=i;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sort(a,a+n);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排序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i=0;i&lt;n;i++)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day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(parent,a[i].dtime);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查找截止日期之前的空时间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if(day&gt;0)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找到空时间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parent[day]=day-1;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合并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ans+=a[i].punish;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累计扣分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428604"/>
            <a:ext cx="7429552" cy="50470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scanf("%d",&amp;t);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while(t--)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{	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scanf("%d",&amp;n);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for(int i=0;i&lt;n;i++)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{	scanf("%d",&amp;a[i].dtime);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=max(maxd,a[i].dtime);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for(int i=0;i&lt;n;i++)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scanf("%d",&amp;a[i].punish);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printf("%d\n",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greedly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return 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5786454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上述程序提交时通过，执行时间为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31ms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，内存消耗为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1748KB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8174" y="6472259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46ms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4537075" y="6321445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2500298" y="428604"/>
            <a:ext cx="35719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7.4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求解调度问题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857364"/>
            <a:ext cx="8001056" cy="216736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调度问题有许多形式，这里专指这样形式的调度问题，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个作业要在一台机器上加工，每个作业的加工时间可能不同，这样有些作业就需要等待，全部作业完工的时间为等待时间和加工时间之和，称为系统总时间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该调度问题通常有两种，一是不带惩罚，另外一种是带惩罚的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2500298" y="428604"/>
            <a:ext cx="35719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7.5  </a:t>
            </a:r>
            <a:r>
              <a:rPr lang="zh-CN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哈夫曼编码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357298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7.5.1  </a:t>
            </a:r>
            <a:r>
              <a:rPr lang="zh-CN" altLang="zh-CN" smtClean="0">
                <a:ea typeface="微软雅黑" pitchFamily="34" charset="-122"/>
              </a:rPr>
              <a:t>哈夫曼树和哈夫曼编码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500306"/>
            <a:ext cx="7000924" cy="12464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设需要编码的字符集为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，它们出现的频率为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，应用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哈夫曼树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构造最优的不等长的由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构成的编码方案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哈夫曼编码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7148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构造一棵哈夫曼树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7643866" cy="291361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由给定的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个权值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构造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棵只有一个叶子结点的二叉树，从而得到一个二叉树的集合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F={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中选取根结点的权值最小和次小的两棵二叉树作为左、右子树构造一棵新的二叉树，这棵新的二叉树根结点的权值为其左、右子树根结点权值之和。即合并两棵二叉树为一棵二叉树。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重复步骤②，当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中只剩下一棵二叉树时，这棵二叉树便是所要建立的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哈夫曼树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428736"/>
            <a:ext cx="7715304" cy="204158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利用哈夫曼树构造的用于通信的二进制编码称为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哈夫曼编码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哈夫曼树中从根到每个叶子都有一条路径，对路径上的各分支约定指向左子树根的分支表示“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”码，指向右子树的分支表示“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”码，取每条路径上的“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”或“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”的序列作为和各个叶子对应的字符的编码，这就是哈夫曼编码。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71435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构造哈夫曼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编码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14356"/>
            <a:ext cx="7715304" cy="286773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证明算法的正确性，也就是证明如下两个命题是成立的。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命题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7.4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两个最小权值字符对应的结点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必须是哈夫曼树中最深的两个结点且它们互为兄弟。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命题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7.5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是字符集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对应的一棵哈夫曼树，结点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是兄弟，它们的双亲为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z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，显然有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z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，现删除结点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，让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z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变为叶子结点，那么这棵新树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一定是字符集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=C-{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∪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z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的最优树。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8" name="Rectangle 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606640" y="1349448"/>
            <a:ext cx="3058981" cy="883476"/>
            <a:chOff x="606640" y="1349448"/>
            <a:chExt cx="3058981" cy="883476"/>
          </a:xfrm>
        </p:grpSpPr>
        <p:sp>
          <p:nvSpPr>
            <p:cNvPr id="13384" name="Text Box 72"/>
            <p:cNvSpPr txBox="1">
              <a:spLocks noChangeArrowheads="1"/>
            </p:cNvSpPr>
            <p:nvPr/>
          </p:nvSpPr>
          <p:spPr bwMode="auto">
            <a:xfrm>
              <a:off x="678100" y="1701596"/>
              <a:ext cx="284586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83" name="Text Box 71"/>
            <p:cNvSpPr txBox="1">
              <a:spLocks noChangeArrowheads="1"/>
            </p:cNvSpPr>
            <p:nvPr/>
          </p:nvSpPr>
          <p:spPr bwMode="auto">
            <a:xfrm>
              <a:off x="1301180" y="1706774"/>
              <a:ext cx="284586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82" name="Text Box 70"/>
            <p:cNvSpPr txBox="1">
              <a:spLocks noChangeArrowheads="1"/>
            </p:cNvSpPr>
            <p:nvPr/>
          </p:nvSpPr>
          <p:spPr bwMode="auto">
            <a:xfrm>
              <a:off x="1963123" y="1706774"/>
              <a:ext cx="283332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81" name="Text Box 69"/>
            <p:cNvSpPr txBox="1">
              <a:spLocks noChangeArrowheads="1"/>
            </p:cNvSpPr>
            <p:nvPr/>
          </p:nvSpPr>
          <p:spPr bwMode="auto">
            <a:xfrm>
              <a:off x="2608769" y="1706774"/>
              <a:ext cx="285839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80" name="Text Box 68"/>
            <p:cNvSpPr txBox="1">
              <a:spLocks noChangeArrowheads="1"/>
            </p:cNvSpPr>
            <p:nvPr/>
          </p:nvSpPr>
          <p:spPr bwMode="auto">
            <a:xfrm>
              <a:off x="3292025" y="1706774"/>
              <a:ext cx="284586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e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76" name="Oval 64"/>
            <p:cNvSpPr>
              <a:spLocks noChangeArrowheads="1"/>
            </p:cNvSpPr>
            <p:nvPr/>
          </p:nvSpPr>
          <p:spPr bwMode="auto">
            <a:xfrm>
              <a:off x="2562382" y="1349448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375" name="Oval 63"/>
            <p:cNvSpPr>
              <a:spLocks noChangeArrowheads="1"/>
            </p:cNvSpPr>
            <p:nvPr/>
          </p:nvSpPr>
          <p:spPr bwMode="auto">
            <a:xfrm>
              <a:off x="1910468" y="1349448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74" name="Oval 62"/>
            <p:cNvSpPr>
              <a:spLocks noChangeArrowheads="1"/>
            </p:cNvSpPr>
            <p:nvPr/>
          </p:nvSpPr>
          <p:spPr bwMode="auto">
            <a:xfrm>
              <a:off x="606640" y="1349448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373" name="Oval 61"/>
            <p:cNvSpPr>
              <a:spLocks noChangeArrowheads="1"/>
            </p:cNvSpPr>
            <p:nvPr/>
          </p:nvSpPr>
          <p:spPr bwMode="auto">
            <a:xfrm>
              <a:off x="1233481" y="1349448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372" name="Oval 60"/>
            <p:cNvSpPr>
              <a:spLocks noChangeArrowheads="1"/>
            </p:cNvSpPr>
            <p:nvPr/>
          </p:nvSpPr>
          <p:spPr bwMode="auto">
            <a:xfrm>
              <a:off x="3239370" y="1349448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371" name="Text Box 59"/>
            <p:cNvSpPr txBox="1">
              <a:spLocks noChangeArrowheads="1"/>
            </p:cNvSpPr>
            <p:nvPr/>
          </p:nvSpPr>
          <p:spPr bwMode="auto">
            <a:xfrm>
              <a:off x="1874112" y="1988492"/>
              <a:ext cx="1009213" cy="244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(a) 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初始 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168348" y="818119"/>
            <a:ext cx="1533252" cy="1434484"/>
            <a:chOff x="4168348" y="818119"/>
            <a:chExt cx="1533252" cy="1434484"/>
          </a:xfrm>
        </p:grpSpPr>
        <p:sp>
          <p:nvSpPr>
            <p:cNvPr id="13379" name="Text Box 67"/>
            <p:cNvSpPr txBox="1">
              <a:spLocks noChangeArrowheads="1"/>
            </p:cNvSpPr>
            <p:nvPr/>
          </p:nvSpPr>
          <p:spPr bwMode="auto">
            <a:xfrm>
              <a:off x="4440396" y="1710917"/>
              <a:ext cx="284586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78" name="Text Box 66"/>
            <p:cNvSpPr txBox="1">
              <a:spLocks noChangeArrowheads="1"/>
            </p:cNvSpPr>
            <p:nvPr/>
          </p:nvSpPr>
          <p:spPr bwMode="auto">
            <a:xfrm>
              <a:off x="5101086" y="1710917"/>
              <a:ext cx="285839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77" name="Oval 65"/>
            <p:cNvSpPr>
              <a:spLocks noChangeArrowheads="1"/>
            </p:cNvSpPr>
            <p:nvPr/>
          </p:nvSpPr>
          <p:spPr bwMode="auto">
            <a:xfrm>
              <a:off x="4693640" y="818119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370" name="Oval 58"/>
            <p:cNvSpPr>
              <a:spLocks noChangeArrowheads="1"/>
            </p:cNvSpPr>
            <p:nvPr/>
          </p:nvSpPr>
          <p:spPr bwMode="auto">
            <a:xfrm>
              <a:off x="5039656" y="1355662"/>
              <a:ext cx="424998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369" name="Oval 57"/>
            <p:cNvSpPr>
              <a:spLocks noChangeArrowheads="1"/>
            </p:cNvSpPr>
            <p:nvPr/>
          </p:nvSpPr>
          <p:spPr bwMode="auto">
            <a:xfrm>
              <a:off x="4362668" y="1355662"/>
              <a:ext cx="427505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68" name="Text Box 56"/>
            <p:cNvSpPr txBox="1">
              <a:spLocks noChangeArrowheads="1"/>
            </p:cNvSpPr>
            <p:nvPr/>
          </p:nvSpPr>
          <p:spPr bwMode="auto">
            <a:xfrm>
              <a:off x="4168348" y="1988492"/>
              <a:ext cx="1533252" cy="264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(b) 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次合并</a:t>
              </a:r>
            </a:p>
          </p:txBody>
        </p:sp>
        <p:sp>
          <p:nvSpPr>
            <p:cNvPr id="13344" name="AutoShape 32"/>
            <p:cNvSpPr>
              <a:spLocks noChangeShapeType="1"/>
            </p:cNvSpPr>
            <p:nvPr/>
          </p:nvSpPr>
          <p:spPr bwMode="auto">
            <a:xfrm flipH="1">
              <a:off x="4577047" y="1118481"/>
              <a:ext cx="179276" cy="23718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43" name="AutoShape 31"/>
            <p:cNvSpPr>
              <a:spLocks noChangeShapeType="1"/>
            </p:cNvSpPr>
            <p:nvPr/>
          </p:nvSpPr>
          <p:spPr bwMode="auto">
            <a:xfrm>
              <a:off x="5057207" y="1118481"/>
              <a:ext cx="195574" cy="23718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359781" y="214290"/>
            <a:ext cx="1806555" cy="2038313"/>
            <a:chOff x="6359781" y="214290"/>
            <a:chExt cx="1806555" cy="2038313"/>
          </a:xfrm>
        </p:grpSpPr>
        <p:sp>
          <p:nvSpPr>
            <p:cNvPr id="13387" name="Text Box 75"/>
            <p:cNvSpPr txBox="1">
              <a:spLocks noChangeArrowheads="1"/>
            </p:cNvSpPr>
            <p:nvPr/>
          </p:nvSpPr>
          <p:spPr bwMode="auto">
            <a:xfrm>
              <a:off x="7012949" y="1622880"/>
              <a:ext cx="284586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86" name="Text Box 74"/>
            <p:cNvSpPr txBox="1">
              <a:spLocks noChangeArrowheads="1"/>
            </p:cNvSpPr>
            <p:nvPr/>
          </p:nvSpPr>
          <p:spPr bwMode="auto">
            <a:xfrm>
              <a:off x="7674893" y="1622880"/>
              <a:ext cx="285839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85" name="Text Box 73"/>
            <p:cNvSpPr txBox="1">
              <a:spLocks noChangeArrowheads="1"/>
            </p:cNvSpPr>
            <p:nvPr/>
          </p:nvSpPr>
          <p:spPr bwMode="auto">
            <a:xfrm>
              <a:off x="6359781" y="1149552"/>
              <a:ext cx="284586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e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67" name="Freeform 55"/>
            <p:cNvSpPr>
              <a:spLocks/>
            </p:cNvSpPr>
            <p:nvPr/>
          </p:nvSpPr>
          <p:spPr bwMode="auto">
            <a:xfrm>
              <a:off x="7134556" y="1094659"/>
              <a:ext cx="160471" cy="22475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217"/>
                </a:cxn>
              </a:cxnLst>
              <a:rect l="0" t="0" r="r" b="b"/>
              <a:pathLst>
                <a:path w="128" h="217">
                  <a:moveTo>
                    <a:pt x="128" y="0"/>
                  </a:moveTo>
                  <a:lnTo>
                    <a:pt x="0" y="21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66" name="Freeform 54"/>
            <p:cNvSpPr>
              <a:spLocks/>
            </p:cNvSpPr>
            <p:nvPr/>
          </p:nvSpPr>
          <p:spPr bwMode="auto">
            <a:xfrm>
              <a:off x="7567076" y="1055301"/>
              <a:ext cx="273302" cy="2879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" y="278"/>
                </a:cxn>
              </a:cxnLst>
              <a:rect l="0" t="0" r="r" b="b"/>
              <a:pathLst>
                <a:path w="218" h="278">
                  <a:moveTo>
                    <a:pt x="0" y="0"/>
                  </a:moveTo>
                  <a:lnTo>
                    <a:pt x="218" y="27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65" name="Oval 53"/>
            <p:cNvSpPr>
              <a:spLocks noChangeArrowheads="1"/>
            </p:cNvSpPr>
            <p:nvPr/>
          </p:nvSpPr>
          <p:spPr bwMode="auto">
            <a:xfrm>
              <a:off x="7216045" y="793262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364" name="Oval 52"/>
            <p:cNvSpPr>
              <a:spLocks noChangeArrowheads="1"/>
            </p:cNvSpPr>
            <p:nvPr/>
          </p:nvSpPr>
          <p:spPr bwMode="auto">
            <a:xfrm>
              <a:off x="7592150" y="1284197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363" name="Oval 51"/>
            <p:cNvSpPr>
              <a:spLocks noChangeArrowheads="1"/>
            </p:cNvSpPr>
            <p:nvPr/>
          </p:nvSpPr>
          <p:spPr bwMode="auto">
            <a:xfrm>
              <a:off x="6915162" y="1284197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62" name="Oval 50"/>
            <p:cNvSpPr>
              <a:spLocks noChangeArrowheads="1"/>
            </p:cNvSpPr>
            <p:nvPr/>
          </p:nvSpPr>
          <p:spPr bwMode="auto">
            <a:xfrm>
              <a:off x="6359781" y="793262"/>
              <a:ext cx="424998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361" name="Oval 49"/>
            <p:cNvSpPr>
              <a:spLocks noChangeArrowheads="1"/>
            </p:cNvSpPr>
            <p:nvPr/>
          </p:nvSpPr>
          <p:spPr bwMode="auto">
            <a:xfrm>
              <a:off x="6789794" y="214290"/>
              <a:ext cx="426251" cy="35318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3359" name="AutoShape 47"/>
            <p:cNvSpPr>
              <a:spLocks noChangeShapeType="1"/>
            </p:cNvSpPr>
            <p:nvPr/>
          </p:nvSpPr>
          <p:spPr bwMode="auto">
            <a:xfrm flipH="1">
              <a:off x="6572907" y="515687"/>
              <a:ext cx="279571" cy="27757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58" name="AutoShape 46"/>
            <p:cNvSpPr>
              <a:spLocks noChangeShapeType="1"/>
            </p:cNvSpPr>
            <p:nvPr/>
          </p:nvSpPr>
          <p:spPr bwMode="auto">
            <a:xfrm>
              <a:off x="7153361" y="515687"/>
              <a:ext cx="275810" cy="27757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6633084" y="1988492"/>
              <a:ext cx="1533252" cy="264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(c) 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次合并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438757" y="3157720"/>
            <a:ext cx="2204549" cy="2810966"/>
            <a:chOff x="367187" y="3157720"/>
            <a:chExt cx="2204549" cy="2810966"/>
          </a:xfrm>
        </p:grpSpPr>
        <p:sp>
          <p:nvSpPr>
            <p:cNvPr id="13388" name="Text Box 76"/>
            <p:cNvSpPr txBox="1">
              <a:spLocks noChangeArrowheads="1"/>
            </p:cNvSpPr>
            <p:nvPr/>
          </p:nvSpPr>
          <p:spPr bwMode="auto">
            <a:xfrm>
              <a:off x="458706" y="4042232"/>
              <a:ext cx="284586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60" name="Oval 48"/>
            <p:cNvSpPr>
              <a:spLocks noChangeArrowheads="1"/>
            </p:cNvSpPr>
            <p:nvPr/>
          </p:nvSpPr>
          <p:spPr bwMode="auto">
            <a:xfrm>
              <a:off x="367187" y="3706656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357" name="Text Box 45"/>
            <p:cNvSpPr txBox="1">
              <a:spLocks noChangeArrowheads="1"/>
            </p:cNvSpPr>
            <p:nvPr/>
          </p:nvSpPr>
          <p:spPr bwMode="auto">
            <a:xfrm>
              <a:off x="1558184" y="5228140"/>
              <a:ext cx="285839" cy="234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56" name="Text Box 44"/>
            <p:cNvSpPr txBox="1">
              <a:spLocks noChangeArrowheads="1"/>
            </p:cNvSpPr>
            <p:nvPr/>
          </p:nvSpPr>
          <p:spPr bwMode="auto">
            <a:xfrm>
              <a:off x="2228228" y="5228140"/>
              <a:ext cx="285839" cy="234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55" name="Text Box 43"/>
            <p:cNvSpPr txBox="1">
              <a:spLocks noChangeArrowheads="1"/>
            </p:cNvSpPr>
            <p:nvPr/>
          </p:nvSpPr>
          <p:spPr bwMode="auto">
            <a:xfrm>
              <a:off x="917553" y="4651240"/>
              <a:ext cx="284586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e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54" name="Oval 42"/>
            <p:cNvSpPr>
              <a:spLocks noChangeArrowheads="1"/>
            </p:cNvSpPr>
            <p:nvPr/>
          </p:nvSpPr>
          <p:spPr bwMode="auto">
            <a:xfrm>
              <a:off x="1773817" y="4294949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353" name="Oval 41"/>
            <p:cNvSpPr>
              <a:spLocks noChangeArrowheads="1"/>
            </p:cNvSpPr>
            <p:nvPr/>
          </p:nvSpPr>
          <p:spPr bwMode="auto">
            <a:xfrm>
              <a:off x="2145485" y="4888421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352" name="Oval 40"/>
            <p:cNvSpPr>
              <a:spLocks noChangeArrowheads="1"/>
            </p:cNvSpPr>
            <p:nvPr/>
          </p:nvSpPr>
          <p:spPr bwMode="auto">
            <a:xfrm>
              <a:off x="1461651" y="4888421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917553" y="4294949"/>
              <a:ext cx="424998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350" name="Oval 38"/>
            <p:cNvSpPr>
              <a:spLocks noChangeArrowheads="1"/>
            </p:cNvSpPr>
            <p:nvPr/>
          </p:nvSpPr>
          <p:spPr bwMode="auto">
            <a:xfrm>
              <a:off x="1347566" y="3714941"/>
              <a:ext cx="426251" cy="354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3349" name="AutoShape 37"/>
            <p:cNvSpPr>
              <a:spLocks noChangeShapeType="1"/>
            </p:cNvSpPr>
            <p:nvPr/>
          </p:nvSpPr>
          <p:spPr bwMode="auto">
            <a:xfrm flipH="1">
              <a:off x="1130679" y="4017374"/>
              <a:ext cx="279571" cy="27757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48" name="AutoShape 36"/>
            <p:cNvSpPr>
              <a:spLocks noChangeShapeType="1"/>
            </p:cNvSpPr>
            <p:nvPr/>
          </p:nvSpPr>
          <p:spPr bwMode="auto">
            <a:xfrm>
              <a:off x="1711133" y="4017374"/>
              <a:ext cx="275810" cy="27757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844840" y="3157720"/>
              <a:ext cx="426251" cy="354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3346" name="AutoShape 34"/>
            <p:cNvSpPr>
              <a:spLocks noChangeShapeType="1"/>
            </p:cNvSpPr>
            <p:nvPr/>
          </p:nvSpPr>
          <p:spPr bwMode="auto">
            <a:xfrm flipH="1">
              <a:off x="580313" y="3460152"/>
              <a:ext cx="327211" cy="24650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45" name="AutoShape 33"/>
            <p:cNvSpPr>
              <a:spLocks noChangeShapeType="1"/>
            </p:cNvSpPr>
            <p:nvPr/>
          </p:nvSpPr>
          <p:spPr bwMode="auto">
            <a:xfrm>
              <a:off x="1208407" y="3460152"/>
              <a:ext cx="352284" cy="25478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793439" y="5704575"/>
              <a:ext cx="1533252" cy="264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(d) 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次合并</a:t>
              </a:r>
            </a:p>
          </p:txBody>
        </p:sp>
        <p:sp>
          <p:nvSpPr>
            <p:cNvPr id="13318" name="AutoShape 6"/>
            <p:cNvSpPr>
              <a:spLocks noChangeShapeType="1"/>
            </p:cNvSpPr>
            <p:nvPr/>
          </p:nvSpPr>
          <p:spPr bwMode="auto">
            <a:xfrm flipH="1">
              <a:off x="1674776" y="4595310"/>
              <a:ext cx="161725" cy="29311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17" name="AutoShape 5"/>
            <p:cNvSpPr>
              <a:spLocks noChangeShapeType="1"/>
            </p:cNvSpPr>
            <p:nvPr/>
          </p:nvSpPr>
          <p:spPr bwMode="auto">
            <a:xfrm>
              <a:off x="2144232" y="4595310"/>
              <a:ext cx="214379" cy="29311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019837" y="2791072"/>
            <a:ext cx="2766873" cy="3177614"/>
            <a:chOff x="5019837" y="2791072"/>
            <a:chExt cx="2766873" cy="3177614"/>
          </a:xfrm>
        </p:grpSpPr>
        <p:sp>
          <p:nvSpPr>
            <p:cNvPr id="13342" name="Text Box 30"/>
            <p:cNvSpPr txBox="1">
              <a:spLocks noChangeArrowheads="1"/>
            </p:cNvSpPr>
            <p:nvPr/>
          </p:nvSpPr>
          <p:spPr bwMode="auto">
            <a:xfrm>
              <a:off x="5691810" y="4216234"/>
              <a:ext cx="284586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41" name="Oval 29"/>
            <p:cNvSpPr>
              <a:spLocks noChangeArrowheads="1"/>
            </p:cNvSpPr>
            <p:nvPr/>
          </p:nvSpPr>
          <p:spPr bwMode="auto">
            <a:xfrm>
              <a:off x="5600291" y="3880658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340" name="Text Box 28"/>
            <p:cNvSpPr txBox="1">
              <a:spLocks noChangeArrowheads="1"/>
            </p:cNvSpPr>
            <p:nvPr/>
          </p:nvSpPr>
          <p:spPr bwMode="auto">
            <a:xfrm>
              <a:off x="6780005" y="5402143"/>
              <a:ext cx="285839" cy="234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7443202" y="5402143"/>
              <a:ext cx="285839" cy="234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6207072" y="4806599"/>
              <a:ext cx="284586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e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37" name="Oval 25"/>
            <p:cNvSpPr>
              <a:spLocks noChangeArrowheads="1"/>
            </p:cNvSpPr>
            <p:nvPr/>
          </p:nvSpPr>
          <p:spPr bwMode="auto">
            <a:xfrm>
              <a:off x="7006921" y="4468952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336" name="Oval 24"/>
            <p:cNvSpPr>
              <a:spLocks noChangeArrowheads="1"/>
            </p:cNvSpPr>
            <p:nvPr/>
          </p:nvSpPr>
          <p:spPr bwMode="auto">
            <a:xfrm>
              <a:off x="7360459" y="5062424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335" name="Oval 23"/>
            <p:cNvSpPr>
              <a:spLocks noChangeArrowheads="1"/>
            </p:cNvSpPr>
            <p:nvPr/>
          </p:nvSpPr>
          <p:spPr bwMode="auto">
            <a:xfrm>
              <a:off x="6683471" y="5062424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6150657" y="4468952"/>
              <a:ext cx="424998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6580669" y="3888944"/>
              <a:ext cx="426251" cy="354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3332" name="AutoShape 20"/>
            <p:cNvSpPr>
              <a:spLocks noChangeShapeType="1"/>
            </p:cNvSpPr>
            <p:nvPr/>
          </p:nvSpPr>
          <p:spPr bwMode="auto">
            <a:xfrm flipH="1">
              <a:off x="6363782" y="4191376"/>
              <a:ext cx="279571" cy="27757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31" name="AutoShape 19"/>
            <p:cNvSpPr>
              <a:spLocks noChangeShapeType="1"/>
            </p:cNvSpPr>
            <p:nvPr/>
          </p:nvSpPr>
          <p:spPr bwMode="auto">
            <a:xfrm>
              <a:off x="6944237" y="4191376"/>
              <a:ext cx="275810" cy="27757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6077943" y="3331722"/>
              <a:ext cx="426251" cy="354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3329" name="AutoShape 17"/>
            <p:cNvSpPr>
              <a:spLocks noChangeShapeType="1"/>
            </p:cNvSpPr>
            <p:nvPr/>
          </p:nvSpPr>
          <p:spPr bwMode="auto">
            <a:xfrm flipH="1">
              <a:off x="5813417" y="3634155"/>
              <a:ext cx="327211" cy="24650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28" name="AutoShape 16"/>
            <p:cNvSpPr>
              <a:spLocks noChangeShapeType="1"/>
            </p:cNvSpPr>
            <p:nvPr/>
          </p:nvSpPr>
          <p:spPr bwMode="auto">
            <a:xfrm>
              <a:off x="6441511" y="3634155"/>
              <a:ext cx="352284" cy="25478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5066223" y="3694227"/>
              <a:ext cx="285839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5019837" y="3336901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5550144" y="2791072"/>
              <a:ext cx="426251" cy="354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17</a:t>
              </a:r>
            </a:p>
          </p:txBody>
        </p:sp>
        <p:sp>
          <p:nvSpPr>
            <p:cNvPr id="13324" name="AutoShape 12"/>
            <p:cNvSpPr>
              <a:spLocks noChangeShapeType="1"/>
            </p:cNvSpPr>
            <p:nvPr/>
          </p:nvSpPr>
          <p:spPr bwMode="auto">
            <a:xfrm flipH="1">
              <a:off x="5232962" y="3093504"/>
              <a:ext cx="379865" cy="24339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23" name="AutoShape 11"/>
            <p:cNvSpPr>
              <a:spLocks noChangeShapeType="1"/>
            </p:cNvSpPr>
            <p:nvPr/>
          </p:nvSpPr>
          <p:spPr bwMode="auto">
            <a:xfrm>
              <a:off x="5913711" y="3093504"/>
              <a:ext cx="377358" cy="23821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5734217" y="5704575"/>
              <a:ext cx="1678897" cy="264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(e) 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次合并</a:t>
              </a:r>
            </a:p>
          </p:txBody>
        </p:sp>
        <p:sp>
          <p:nvSpPr>
            <p:cNvPr id="13316" name="AutoShape 4"/>
            <p:cNvSpPr>
              <a:spLocks noChangeShapeType="1"/>
            </p:cNvSpPr>
            <p:nvPr/>
          </p:nvSpPr>
          <p:spPr bwMode="auto">
            <a:xfrm flipH="1">
              <a:off x="6896597" y="4769313"/>
              <a:ext cx="173008" cy="29311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315" name="AutoShape 3"/>
            <p:cNvSpPr>
              <a:spLocks noChangeShapeType="1"/>
            </p:cNvSpPr>
            <p:nvPr/>
          </p:nvSpPr>
          <p:spPr bwMode="auto">
            <a:xfrm>
              <a:off x="7370488" y="4769313"/>
              <a:ext cx="203096" cy="29311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82" name="灯片编号占位符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8" name="Rectangle 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357554" y="5929330"/>
            <a:ext cx="1357322" cy="2641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哈夫曼编码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43108" y="3857628"/>
            <a:ext cx="4000528" cy="178595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80000" tIns="108000" rIns="72000" bIns="108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a: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b: 1111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c: 1110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e: 110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WPL=(1+2)×4+3×3+4×2+7×1=36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2643174" y="500042"/>
            <a:ext cx="2766873" cy="2845146"/>
            <a:chOff x="5019837" y="2791072"/>
            <a:chExt cx="2766873" cy="2845146"/>
          </a:xfrm>
        </p:grpSpPr>
        <p:sp>
          <p:nvSpPr>
            <p:cNvPr id="88" name="Text Box 84"/>
            <p:cNvSpPr txBox="1">
              <a:spLocks noChangeArrowheads="1"/>
            </p:cNvSpPr>
            <p:nvPr/>
          </p:nvSpPr>
          <p:spPr bwMode="auto">
            <a:xfrm>
              <a:off x="5232962" y="3010646"/>
              <a:ext cx="285839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+mj-lt"/>
                  <a:ea typeface="仿宋" pitchFamily="49" charset="-122"/>
                  <a:cs typeface="Times New Roman" pitchFamily="18" charset="0"/>
                </a:rPr>
                <a:t>0 </a:t>
              </a:r>
            </a:p>
          </p:txBody>
        </p:sp>
        <p:sp>
          <p:nvSpPr>
            <p:cNvPr id="89" name="Text Box 83"/>
            <p:cNvSpPr txBox="1">
              <a:spLocks noChangeArrowheads="1"/>
            </p:cNvSpPr>
            <p:nvPr/>
          </p:nvSpPr>
          <p:spPr bwMode="auto">
            <a:xfrm>
              <a:off x="6721082" y="4769313"/>
              <a:ext cx="285839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+mj-lt"/>
                  <a:ea typeface="仿宋" pitchFamily="49" charset="-122"/>
                  <a:cs typeface="Times New Roman" pitchFamily="18" charset="0"/>
                </a:rPr>
                <a:t>0 </a:t>
              </a:r>
            </a:p>
          </p:txBody>
        </p:sp>
        <p:sp>
          <p:nvSpPr>
            <p:cNvPr id="90" name="Text Box 82"/>
            <p:cNvSpPr txBox="1">
              <a:spLocks noChangeArrowheads="1"/>
            </p:cNvSpPr>
            <p:nvPr/>
          </p:nvSpPr>
          <p:spPr bwMode="auto">
            <a:xfrm>
              <a:off x="5778314" y="3526439"/>
              <a:ext cx="285839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+mj-lt"/>
                  <a:ea typeface="仿宋" pitchFamily="49" charset="-122"/>
                  <a:cs typeface="Times New Roman" pitchFamily="18" charset="0"/>
                </a:rPr>
                <a:t>0 </a:t>
              </a:r>
            </a:p>
          </p:txBody>
        </p:sp>
        <p:sp>
          <p:nvSpPr>
            <p:cNvPr id="91" name="Text Box 81"/>
            <p:cNvSpPr txBox="1">
              <a:spLocks noChangeArrowheads="1"/>
            </p:cNvSpPr>
            <p:nvPr/>
          </p:nvSpPr>
          <p:spPr bwMode="auto">
            <a:xfrm>
              <a:off x="6282293" y="4144769"/>
              <a:ext cx="285839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+mj-lt"/>
                  <a:ea typeface="仿宋" pitchFamily="49" charset="-122"/>
                  <a:cs typeface="Times New Roman" pitchFamily="18" charset="0"/>
                </a:rPr>
                <a:t>0 </a:t>
              </a:r>
            </a:p>
          </p:txBody>
        </p:sp>
        <p:sp>
          <p:nvSpPr>
            <p:cNvPr id="92" name="Text Box 80"/>
            <p:cNvSpPr txBox="1">
              <a:spLocks noChangeArrowheads="1"/>
            </p:cNvSpPr>
            <p:nvPr/>
          </p:nvSpPr>
          <p:spPr bwMode="auto">
            <a:xfrm>
              <a:off x="6120568" y="3024111"/>
              <a:ext cx="285839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+mj-lt"/>
                  <a:ea typeface="仿宋" pitchFamily="49" charset="-122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93" name="Text Box 79"/>
            <p:cNvSpPr txBox="1">
              <a:spLocks noChangeArrowheads="1"/>
            </p:cNvSpPr>
            <p:nvPr/>
          </p:nvSpPr>
          <p:spPr bwMode="auto">
            <a:xfrm>
              <a:off x="6568132" y="3549225"/>
              <a:ext cx="285839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+mj-lt"/>
                  <a:ea typeface="仿宋" pitchFamily="49" charset="-122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94" name="Text Box 78"/>
            <p:cNvSpPr txBox="1">
              <a:spLocks noChangeArrowheads="1"/>
            </p:cNvSpPr>
            <p:nvPr/>
          </p:nvSpPr>
          <p:spPr bwMode="auto">
            <a:xfrm>
              <a:off x="7030741" y="4154090"/>
              <a:ext cx="285839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+mj-lt"/>
                  <a:ea typeface="仿宋" pitchFamily="49" charset="-122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95" name="Text Box 77"/>
            <p:cNvSpPr txBox="1">
              <a:spLocks noChangeArrowheads="1"/>
            </p:cNvSpPr>
            <p:nvPr/>
          </p:nvSpPr>
          <p:spPr bwMode="auto">
            <a:xfrm>
              <a:off x="7443202" y="4769313"/>
              <a:ext cx="285839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+mj-lt"/>
                  <a:ea typeface="仿宋" pitchFamily="49" charset="-122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96" name="Text Box 30"/>
            <p:cNvSpPr txBox="1">
              <a:spLocks noChangeArrowheads="1"/>
            </p:cNvSpPr>
            <p:nvPr/>
          </p:nvSpPr>
          <p:spPr bwMode="auto">
            <a:xfrm>
              <a:off x="5691810" y="4216234"/>
              <a:ext cx="284586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" name="Oval 29"/>
            <p:cNvSpPr>
              <a:spLocks noChangeArrowheads="1"/>
            </p:cNvSpPr>
            <p:nvPr/>
          </p:nvSpPr>
          <p:spPr bwMode="auto">
            <a:xfrm>
              <a:off x="5600291" y="3880658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8" name="Text Box 28"/>
            <p:cNvSpPr txBox="1">
              <a:spLocks noChangeArrowheads="1"/>
            </p:cNvSpPr>
            <p:nvPr/>
          </p:nvSpPr>
          <p:spPr bwMode="auto">
            <a:xfrm>
              <a:off x="6780005" y="5402143"/>
              <a:ext cx="285839" cy="234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c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9" name="Text Box 27"/>
            <p:cNvSpPr txBox="1">
              <a:spLocks noChangeArrowheads="1"/>
            </p:cNvSpPr>
            <p:nvPr/>
          </p:nvSpPr>
          <p:spPr bwMode="auto">
            <a:xfrm>
              <a:off x="7443202" y="5402143"/>
              <a:ext cx="285839" cy="234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0" name="Text Box 26"/>
            <p:cNvSpPr txBox="1">
              <a:spLocks noChangeArrowheads="1"/>
            </p:cNvSpPr>
            <p:nvPr/>
          </p:nvSpPr>
          <p:spPr bwMode="auto">
            <a:xfrm>
              <a:off x="6207072" y="4806599"/>
              <a:ext cx="284586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e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" name="Oval 25"/>
            <p:cNvSpPr>
              <a:spLocks noChangeArrowheads="1"/>
            </p:cNvSpPr>
            <p:nvPr/>
          </p:nvSpPr>
          <p:spPr bwMode="auto">
            <a:xfrm>
              <a:off x="7006921" y="4468952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7360459" y="5062424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03" name="Oval 23"/>
            <p:cNvSpPr>
              <a:spLocks noChangeArrowheads="1"/>
            </p:cNvSpPr>
            <p:nvPr/>
          </p:nvSpPr>
          <p:spPr bwMode="auto">
            <a:xfrm>
              <a:off x="6683471" y="5062424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4" name="Oval 22"/>
            <p:cNvSpPr>
              <a:spLocks noChangeArrowheads="1"/>
            </p:cNvSpPr>
            <p:nvPr/>
          </p:nvSpPr>
          <p:spPr bwMode="auto">
            <a:xfrm>
              <a:off x="6150657" y="4468952"/>
              <a:ext cx="424998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5" name="Oval 21"/>
            <p:cNvSpPr>
              <a:spLocks noChangeArrowheads="1"/>
            </p:cNvSpPr>
            <p:nvPr/>
          </p:nvSpPr>
          <p:spPr bwMode="auto">
            <a:xfrm>
              <a:off x="6580669" y="3888944"/>
              <a:ext cx="426251" cy="354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06" name="AutoShape 20"/>
            <p:cNvSpPr>
              <a:spLocks noChangeShapeType="1"/>
            </p:cNvSpPr>
            <p:nvPr/>
          </p:nvSpPr>
          <p:spPr bwMode="auto">
            <a:xfrm flipH="1">
              <a:off x="6363782" y="4191376"/>
              <a:ext cx="279571" cy="27757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7" name="AutoShape 19"/>
            <p:cNvSpPr>
              <a:spLocks noChangeShapeType="1"/>
            </p:cNvSpPr>
            <p:nvPr/>
          </p:nvSpPr>
          <p:spPr bwMode="auto">
            <a:xfrm>
              <a:off x="6944237" y="4191376"/>
              <a:ext cx="275810" cy="27757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8" name="Oval 18"/>
            <p:cNvSpPr>
              <a:spLocks noChangeArrowheads="1"/>
            </p:cNvSpPr>
            <p:nvPr/>
          </p:nvSpPr>
          <p:spPr bwMode="auto">
            <a:xfrm>
              <a:off x="6077943" y="3331722"/>
              <a:ext cx="426251" cy="354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09" name="AutoShape 17"/>
            <p:cNvSpPr>
              <a:spLocks noChangeShapeType="1"/>
            </p:cNvSpPr>
            <p:nvPr/>
          </p:nvSpPr>
          <p:spPr bwMode="auto">
            <a:xfrm flipH="1">
              <a:off x="5813417" y="3634155"/>
              <a:ext cx="327211" cy="24650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0" name="AutoShape 16"/>
            <p:cNvSpPr>
              <a:spLocks noChangeShapeType="1"/>
            </p:cNvSpPr>
            <p:nvPr/>
          </p:nvSpPr>
          <p:spPr bwMode="auto">
            <a:xfrm>
              <a:off x="6441511" y="3634155"/>
              <a:ext cx="352284" cy="25478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FF00FF"/>
                </a:solidFill>
                <a:latin typeface="+mj-lt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1" name="Text Box 15"/>
            <p:cNvSpPr txBox="1">
              <a:spLocks noChangeArrowheads="1"/>
            </p:cNvSpPr>
            <p:nvPr/>
          </p:nvSpPr>
          <p:spPr bwMode="auto">
            <a:xfrm>
              <a:off x="5066223" y="3694227"/>
              <a:ext cx="285839" cy="235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2" name="Oval 14"/>
            <p:cNvSpPr>
              <a:spLocks noChangeArrowheads="1"/>
            </p:cNvSpPr>
            <p:nvPr/>
          </p:nvSpPr>
          <p:spPr bwMode="auto">
            <a:xfrm>
              <a:off x="5019837" y="3336901"/>
              <a:ext cx="426251" cy="35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13" name="Oval 13"/>
            <p:cNvSpPr>
              <a:spLocks noChangeArrowheads="1"/>
            </p:cNvSpPr>
            <p:nvPr/>
          </p:nvSpPr>
          <p:spPr bwMode="auto">
            <a:xfrm>
              <a:off x="5550144" y="2791072"/>
              <a:ext cx="426251" cy="3542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17</a:t>
              </a:r>
            </a:p>
          </p:txBody>
        </p:sp>
        <p:sp>
          <p:nvSpPr>
            <p:cNvPr id="114" name="AutoShape 12"/>
            <p:cNvSpPr>
              <a:spLocks noChangeShapeType="1"/>
            </p:cNvSpPr>
            <p:nvPr/>
          </p:nvSpPr>
          <p:spPr bwMode="auto">
            <a:xfrm flipH="1">
              <a:off x="5232962" y="3093504"/>
              <a:ext cx="379865" cy="24339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5" name="AutoShape 11"/>
            <p:cNvSpPr>
              <a:spLocks noChangeShapeType="1"/>
            </p:cNvSpPr>
            <p:nvPr/>
          </p:nvSpPr>
          <p:spPr bwMode="auto">
            <a:xfrm>
              <a:off x="5913711" y="3093504"/>
              <a:ext cx="377358" cy="23821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7" name="AutoShape 4"/>
            <p:cNvSpPr>
              <a:spLocks noChangeShapeType="1"/>
            </p:cNvSpPr>
            <p:nvPr/>
          </p:nvSpPr>
          <p:spPr bwMode="auto">
            <a:xfrm flipH="1">
              <a:off x="6896597" y="4769313"/>
              <a:ext cx="173008" cy="29311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8" name="AutoShape 3"/>
            <p:cNvSpPr>
              <a:spLocks noChangeShapeType="1"/>
            </p:cNvSpPr>
            <p:nvPr/>
          </p:nvSpPr>
          <p:spPr bwMode="auto">
            <a:xfrm>
              <a:off x="7370488" y="4769313"/>
              <a:ext cx="203096" cy="29311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19" name="下箭头 118"/>
          <p:cNvSpPr/>
          <p:nvPr/>
        </p:nvSpPr>
        <p:spPr>
          <a:xfrm>
            <a:off x="3786182" y="3286124"/>
            <a:ext cx="214314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721523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7.5.2  </a:t>
            </a:r>
            <a:r>
              <a:rPr lang="zh-CN" altLang="zh-CN" smtClean="0">
                <a:ea typeface="微软雅黑" pitchFamily="34" charset="-122"/>
              </a:rPr>
              <a:t>实战—最后一块石头的重量（</a:t>
            </a:r>
            <a:r>
              <a:rPr lang="en-US" altLang="zh-CN" smtClean="0">
                <a:ea typeface="微软雅黑" pitchFamily="34" charset="-122"/>
              </a:rPr>
              <a:t>LeetCode1046</a:t>
            </a:r>
            <a:r>
              <a:rPr lang="zh-CN" altLang="zh-CN" smtClean="0">
                <a:ea typeface="微软雅黑" pitchFamily="34" charset="-122"/>
              </a:rPr>
              <a:t>）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142984"/>
            <a:ext cx="8001056" cy="526323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）块石头，每块石头的重量都是正整数（重量为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）。每一回合从中选出两块最重的石头，然后将它们一起粉碎。假设石头的重量分别为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，且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。那么粉碎的可能结果如下：</a:t>
            </a:r>
          </a:p>
          <a:p>
            <a:pPr marL="914400" lvl="1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如果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==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，那么两块石头都会被完全粉碎。</a:t>
            </a:r>
          </a:p>
          <a:p>
            <a:pPr marL="914400" lvl="1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如果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≠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，那么重量为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的石头将会完全粉碎，而重量为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的石头新重量为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最后最多只会剩下一块石头，求此石头的重量，如果没有石头剩下结果为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。要求设计如下函数：</a:t>
            </a:r>
          </a:p>
          <a:p>
            <a:pPr lvl="1"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class Solution {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   int lastStoneWeight(vector&lt;int&gt;&amp; stones) {  }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26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714356"/>
            <a:ext cx="7286676" cy="127785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选石头的过程与构造哈夫曼树的过程类似，只是这里选的是两块最重的石头，用优先队列（大根堆）求解，每次出队两块最重的石头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，然后将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进队，直到仅有一块石头为止。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00010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357166"/>
            <a:ext cx="8215370" cy="545455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class Solution 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 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lastStoneWeight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 stones)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priority_queue &lt;int&gt; pq;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默认为大根堆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for(int i=0;i&lt;stones.size();i++)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	pq.push(stones[i]);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所有石头进队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int x,y;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while(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!pq.empty()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{	x=pq.top(); pq.pop();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if(pq.empty())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是最后的石头，返回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		return 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y=pq.top();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不是最后石头，则再出队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pq.pop();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pq.push(x-y);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粉碎后新重量为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x-y(x</a:t>
            </a:r>
            <a:r>
              <a:rPr lang="zh-CN" altLang="zh-CN" sz="1800" smtClean="0">
                <a:solidFill>
                  <a:srgbClr val="00B0F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return x;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5957848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上述程序提交时通过，执行时间为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4ms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，内存消耗为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6.4MB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407196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7.4.1 </a:t>
            </a:r>
            <a:r>
              <a:rPr lang="zh-CN" altLang="zh-CN" smtClean="0">
                <a:latin typeface="+mj-lt"/>
                <a:ea typeface="微软雅黑" pitchFamily="34" charset="-122"/>
              </a:rPr>
              <a:t>不带惩罚的调度问题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428736"/>
            <a:ext cx="7572428" cy="216736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不带惩罚的调度问题的最优解是最小系统总时间，实际上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个作业的加工顺序不同对应的系统总时间也不相同，该问题就是求一个具有最小系统总时间的加工顺序。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贪心策略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是选择当前加工时间最小的作业优先加工，也就是按加工时间递增排序，再按排序后的顺序依次加工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034" y="500042"/>
          <a:ext cx="6572295" cy="17859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67364"/>
                <a:gridCol w="1512167"/>
                <a:gridCol w="1363934"/>
                <a:gridCol w="1364896"/>
                <a:gridCol w="1363934"/>
              </a:tblGrid>
              <a:tr h="357190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序号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作业编号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no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加工时间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sz="1800" b="1" kern="100" baseline="-250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等待时间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w</a:t>
                      </a:r>
                      <a:r>
                        <a:rPr lang="en-US" sz="1800" b="1" kern="100" baseline="-250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总时间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lang="en-US" sz="1800" b="1" kern="100" baseline="-250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3214686"/>
          <a:ext cx="6429421" cy="17859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08762"/>
                <a:gridCol w="1439308"/>
                <a:gridCol w="1416294"/>
                <a:gridCol w="1301227"/>
                <a:gridCol w="1263830"/>
              </a:tblGrid>
              <a:tr h="357190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序号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作业编号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no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加工时间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sz="1800" b="1" kern="100" baseline="-250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等待时间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w</a:t>
                      </a:r>
                      <a:r>
                        <a:rPr lang="en-US" sz="1800" b="1" kern="100" baseline="-250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总时间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lang="en-US" sz="1800" b="1" kern="100" baseline="-250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488" y="250030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按加工时间递增排序</a:t>
            </a:r>
            <a:endParaRPr lang="zh-CN" altLang="en-US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2571736" y="2500306"/>
            <a:ext cx="214314" cy="428628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29190" y="564357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系统总时间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T=2+5+9+14=30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6143636" y="5143512"/>
            <a:ext cx="214314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428604"/>
            <a:ext cx="7429552" cy="37838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greedly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(vector&lt;int&gt;&amp;a)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sort(a.begin(),a.end());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T=0;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当前系统总时间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w=0;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当前作业的等待时间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n=a.size();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个作业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i=0;i&lt;n;i++)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T+=a[i]+w;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w+=a[i];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572008"/>
            <a:ext cx="7500990" cy="116955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算法的执行时间主要花费在排序上，对应的时间复杂度为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正确性证明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：略。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407196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7.4.2 </a:t>
            </a:r>
            <a:r>
              <a:rPr lang="zh-CN" altLang="zh-CN" smtClean="0">
                <a:ea typeface="微软雅黑" pitchFamily="34" charset="-122"/>
              </a:rPr>
              <a:t>带惩罚的调度问题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643050"/>
            <a:ext cx="7500990" cy="216736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带惩罚的调度问题中，通常假设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个作业加工时间均为一个时间单位，时间用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maxd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的连续整数表示，每个作业有一个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截止时间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deadline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用时间整数表示），当一个作业在其截止时间之后完成，对应有一个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惩罚值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punish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该问题的最优解是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最小总惩罚值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14290"/>
            <a:ext cx="8715436" cy="8104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贪心策略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选择当前惩罚值最大的作业优先加工，按惩罚值递减排序，并且尽可能选择作业截止时间之前最晚的时间加工。按排序后的顺序依次加工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214416"/>
          <a:ext cx="4000531" cy="50721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02142"/>
                <a:gridCol w="1383943"/>
                <a:gridCol w="1214446"/>
              </a:tblGrid>
              <a:tr h="6340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作业编号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no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截止时间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lang="en-US" sz="1800" b="1" kern="100" baseline="-250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惩罚值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p</a:t>
                      </a:r>
                      <a:r>
                        <a:rPr lang="en-US" sz="1800" b="1" kern="100" baseline="-250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6340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6340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6340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6340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6340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6340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6340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9127" y="192879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选时间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days[4]=T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，不惩罚，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ans=0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9127" y="2631036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选时间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days[2]=T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，不惩罚，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ans=0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9127" y="328612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选时间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days[3]=T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，不惩罚，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ans=0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9127" y="3926445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选时间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days[1]=T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，不惩罚，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ans=0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9127" y="4500566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时间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已占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不能加工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，惩罚，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ans=30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9127" y="5000636"/>
            <a:ext cx="3929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时间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已占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不能加工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，惩罚，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ans=30+20=50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9127" y="585788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选时间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6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days[6]=T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，不惩罚，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ans=50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0562" y="121442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days[</a:t>
            </a:r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表示时间</a:t>
            </a:r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是否在加工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初始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均为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F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428604"/>
            <a:ext cx="7429552" cy="28128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Job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作业类型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dtime;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截止时间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int punish;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惩罚值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bool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operator&lt;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(const Job&amp; b) const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return punish&gt;b.punish;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punish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递减排序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43259"/>
            <a:ext cx="8215370" cy="63394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greedly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(vector&lt;Job&gt;&amp;a)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n=a.size();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maxd=0;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i=0;i&lt;n;i++)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求最大的截止时间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=max(maxd,a[i].dtime)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vector&lt;bool&gt; days(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,false);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sort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(a,a+n);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排序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ans=0;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i=0;i&lt;n;i++)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int j=a[i].dtime;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for(;j&gt;0;j--)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查找截止日期之前的空时间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days[j]==false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找到空时间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days[j]=true;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break;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if(j==0)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没有找到空时间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ans+=a[i].punish;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累计惩罚值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楷体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6222</TotalTime>
  <Words>2239</Words>
  <Application>Microsoft Office PowerPoint</Application>
  <PresentationFormat>全屏显示(4:3)</PresentationFormat>
  <Paragraphs>410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2463</cp:revision>
  <dcterms:created xsi:type="dcterms:W3CDTF">2004-03-31T23:50:14Z</dcterms:created>
  <dcterms:modified xsi:type="dcterms:W3CDTF">2021-09-12T09:07:31Z</dcterms:modified>
</cp:coreProperties>
</file>