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89"/>
  </p:notesMasterIdLst>
  <p:handoutMasterIdLst>
    <p:handoutMasterId r:id="rId90"/>
  </p:handoutMasterIdLst>
  <p:sldIdLst>
    <p:sldId id="522" r:id="rId2"/>
    <p:sldId id="365" r:id="rId3"/>
    <p:sldId id="938" r:id="rId4"/>
    <p:sldId id="366" r:id="rId5"/>
    <p:sldId id="655" r:id="rId6"/>
    <p:sldId id="939" r:id="rId7"/>
    <p:sldId id="886" r:id="rId8"/>
    <p:sldId id="940" r:id="rId9"/>
    <p:sldId id="615" r:id="rId10"/>
    <p:sldId id="858" r:id="rId11"/>
    <p:sldId id="892" r:id="rId12"/>
    <p:sldId id="864" r:id="rId13"/>
    <p:sldId id="887" r:id="rId14"/>
    <p:sldId id="862" r:id="rId15"/>
    <p:sldId id="906" r:id="rId16"/>
    <p:sldId id="941" r:id="rId17"/>
    <p:sldId id="865" r:id="rId18"/>
    <p:sldId id="942" r:id="rId19"/>
    <p:sldId id="866" r:id="rId20"/>
    <p:sldId id="661" r:id="rId21"/>
    <p:sldId id="943" r:id="rId22"/>
    <p:sldId id="860" r:id="rId23"/>
    <p:sldId id="867" r:id="rId24"/>
    <p:sldId id="888" r:id="rId25"/>
    <p:sldId id="861" r:id="rId26"/>
    <p:sldId id="868" r:id="rId27"/>
    <p:sldId id="744" r:id="rId28"/>
    <p:sldId id="869" r:id="rId29"/>
    <p:sldId id="889" r:id="rId30"/>
    <p:sldId id="944" r:id="rId31"/>
    <p:sldId id="945" r:id="rId32"/>
    <p:sldId id="946" r:id="rId33"/>
    <p:sldId id="947" r:id="rId34"/>
    <p:sldId id="948" r:id="rId35"/>
    <p:sldId id="949" r:id="rId36"/>
    <p:sldId id="950" r:id="rId37"/>
    <p:sldId id="951" r:id="rId38"/>
    <p:sldId id="952" r:id="rId39"/>
    <p:sldId id="870" r:id="rId40"/>
    <p:sldId id="873" r:id="rId41"/>
    <p:sldId id="871" r:id="rId42"/>
    <p:sldId id="953" r:id="rId43"/>
    <p:sldId id="954" r:id="rId44"/>
    <p:sldId id="872" r:id="rId45"/>
    <p:sldId id="890" r:id="rId46"/>
    <p:sldId id="891" r:id="rId47"/>
    <p:sldId id="955" r:id="rId48"/>
    <p:sldId id="956" r:id="rId49"/>
    <p:sldId id="957" r:id="rId50"/>
    <p:sldId id="979" r:id="rId51"/>
    <p:sldId id="980" r:id="rId52"/>
    <p:sldId id="981" r:id="rId53"/>
    <p:sldId id="982" r:id="rId54"/>
    <p:sldId id="983" r:id="rId55"/>
    <p:sldId id="984" r:id="rId56"/>
    <p:sldId id="985" r:id="rId57"/>
    <p:sldId id="986" r:id="rId58"/>
    <p:sldId id="987" r:id="rId59"/>
    <p:sldId id="988" r:id="rId60"/>
    <p:sldId id="989" r:id="rId61"/>
    <p:sldId id="990" r:id="rId62"/>
    <p:sldId id="991" r:id="rId63"/>
    <p:sldId id="992" r:id="rId64"/>
    <p:sldId id="964" r:id="rId65"/>
    <p:sldId id="876" r:id="rId66"/>
    <p:sldId id="974" r:id="rId67"/>
    <p:sldId id="877" r:id="rId68"/>
    <p:sldId id="975" r:id="rId69"/>
    <p:sldId id="971" r:id="rId70"/>
    <p:sldId id="976" r:id="rId71"/>
    <p:sldId id="972" r:id="rId72"/>
    <p:sldId id="973" r:id="rId73"/>
    <p:sldId id="663" r:id="rId74"/>
    <p:sldId id="745" r:id="rId75"/>
    <p:sldId id="894" r:id="rId76"/>
    <p:sldId id="893" r:id="rId77"/>
    <p:sldId id="746" r:id="rId78"/>
    <p:sldId id="883" r:id="rId79"/>
    <p:sldId id="884" r:id="rId80"/>
    <p:sldId id="901" r:id="rId81"/>
    <p:sldId id="909" r:id="rId82"/>
    <p:sldId id="910" r:id="rId83"/>
    <p:sldId id="911" r:id="rId84"/>
    <p:sldId id="912" r:id="rId85"/>
    <p:sldId id="902" r:id="rId86"/>
    <p:sldId id="977" r:id="rId87"/>
    <p:sldId id="978" r:id="rId88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600"/>
    <a:srgbClr val="FF00FF"/>
    <a:srgbClr val="0000FF"/>
    <a:srgbClr val="FF3300"/>
    <a:srgbClr val="FF3399"/>
    <a:srgbClr val="339933"/>
    <a:srgbClr val="000000"/>
    <a:srgbClr val="3333FF"/>
    <a:srgbClr val="6600CC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47152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0298" y="457704"/>
            <a:ext cx="3786214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 动态规划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833543" y="1977086"/>
            <a:ext cx="32428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动态规划概述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1833543" y="2748917"/>
            <a:ext cx="32428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一维动态规划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79"/>
          <p:cNvGrpSpPr>
            <a:grpSpLocks/>
          </p:cNvGrpSpPr>
          <p:nvPr/>
        </p:nvGrpSpPr>
        <p:grpSpPr bwMode="auto">
          <a:xfrm>
            <a:off x="142844" y="2500306"/>
            <a:ext cx="1643074" cy="1714512"/>
            <a:chOff x="6379728" y="2488774"/>
            <a:chExt cx="2513016" cy="2533955"/>
          </a:xfrm>
        </p:grpSpPr>
        <p:sp>
          <p:nvSpPr>
            <p:cNvPr id="17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8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357158" y="3488296"/>
            <a:ext cx="1357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1600" b="1" dirty="0">
                <a:solidFill>
                  <a:srgbClr val="9900FF"/>
                </a:solidFill>
              </a:rPr>
              <a:t>CONTENTS</a:t>
            </a:r>
            <a:endParaRPr lang="zh-CN" altLang="en-US" sz="1600" b="1" dirty="0">
              <a:solidFill>
                <a:srgbClr val="9900FF"/>
              </a:solidFill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509808" y="2930073"/>
            <a:ext cx="9617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b="1" dirty="0" smtClean="0">
                <a:solidFill>
                  <a:srgbClr val="008000"/>
                </a:solidFill>
              </a:rPr>
              <a:t>提纲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833543" y="3558247"/>
            <a:ext cx="32428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二维动态规划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833543" y="4357694"/>
            <a:ext cx="32428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8.4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三维动态规划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5214942" y="1977086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8.5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字符串动态规划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5214942" y="2748917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8.6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背包动态规划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5214942" y="3558247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8.7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树形动态规划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>
            <a:hlinkClick r:id="rId4" action="ppaction://hlinksldjump"/>
          </p:cNvPr>
          <p:cNvSpPr txBox="1"/>
          <p:nvPr/>
        </p:nvSpPr>
        <p:spPr>
          <a:xfrm>
            <a:off x="5214942" y="4357694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8.8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区间动态规划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2910" y="642918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最常见的算法</a:t>
            </a:r>
            <a:endParaRPr lang="zh-CN" altLang="en-US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1285860"/>
            <a:ext cx="7000924" cy="382117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f5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n)					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endParaRPr lang="zh-CN" altLang="zh-CN" sz="1800" smtClean="0">
              <a:solidFill>
                <a:srgbClr val="FF00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if(n==1) return 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 if(n==2) return 2;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int a=1,b=2,c;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 (int i=3;i&lt;=n;i++)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c=a+b;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a=b; b=c;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return c;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5720" y="500042"/>
            <a:ext cx="35719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8.1.2   </a:t>
            </a:r>
            <a:r>
              <a:rPr lang="zh-CN" altLang="zh-CN" smtClean="0">
                <a:latin typeface="+mj-lt"/>
                <a:ea typeface="微软雅黑" pitchFamily="34" charset="-122"/>
              </a:rPr>
              <a:t>动态规划的原理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158" y="1285860"/>
            <a:ext cx="8286808" cy="175699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一个多段图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），在顶点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处有一水库，现需要从顶点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铺设一条管道到顶点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，边上的数字表示对应两个顶点之间的距离，该图采用邻接矩阵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现要找出一条从顶点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到顶点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的线路，使得铺设的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管道长度最短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5843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928662" y="3429000"/>
            <a:ext cx="6231543" cy="2497905"/>
            <a:chOff x="1123807" y="3191195"/>
            <a:chExt cx="6231543" cy="2497905"/>
          </a:xfrm>
        </p:grpSpPr>
        <p:sp>
          <p:nvSpPr>
            <p:cNvPr id="75841" name="Text Box 65"/>
            <p:cNvSpPr txBox="1">
              <a:spLocks noChangeArrowheads="1"/>
            </p:cNvSpPr>
            <p:nvPr/>
          </p:nvSpPr>
          <p:spPr bwMode="auto">
            <a:xfrm>
              <a:off x="2982926" y="5421697"/>
              <a:ext cx="300140" cy="267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75840" name="Text Box 64"/>
            <p:cNvSpPr txBox="1">
              <a:spLocks noChangeArrowheads="1"/>
            </p:cNvSpPr>
            <p:nvPr/>
          </p:nvSpPr>
          <p:spPr bwMode="auto">
            <a:xfrm>
              <a:off x="4780850" y="4994880"/>
              <a:ext cx="301597" cy="267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5839" name="Text Box 63"/>
            <p:cNvSpPr txBox="1">
              <a:spLocks noChangeArrowheads="1"/>
            </p:cNvSpPr>
            <p:nvPr/>
          </p:nvSpPr>
          <p:spPr bwMode="auto">
            <a:xfrm>
              <a:off x="3890630" y="4877891"/>
              <a:ext cx="301597" cy="267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5838" name="Text Box 62"/>
            <p:cNvSpPr txBox="1">
              <a:spLocks noChangeArrowheads="1"/>
            </p:cNvSpPr>
            <p:nvPr/>
          </p:nvSpPr>
          <p:spPr bwMode="auto">
            <a:xfrm>
              <a:off x="3581748" y="3561445"/>
              <a:ext cx="301597" cy="2648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5837" name="Text Box 61"/>
            <p:cNvSpPr txBox="1">
              <a:spLocks noChangeArrowheads="1"/>
            </p:cNvSpPr>
            <p:nvPr/>
          </p:nvSpPr>
          <p:spPr bwMode="auto">
            <a:xfrm>
              <a:off x="5302452" y="3432886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5836" name="Text Box 60"/>
            <p:cNvSpPr txBox="1">
              <a:spLocks noChangeArrowheads="1"/>
            </p:cNvSpPr>
            <p:nvPr/>
          </p:nvSpPr>
          <p:spPr bwMode="auto">
            <a:xfrm>
              <a:off x="4473426" y="3740142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5835" name="Text Box 59"/>
            <p:cNvSpPr txBox="1">
              <a:spLocks noChangeArrowheads="1"/>
            </p:cNvSpPr>
            <p:nvPr/>
          </p:nvSpPr>
          <p:spPr bwMode="auto">
            <a:xfrm>
              <a:off x="4793963" y="5344561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5834" name="Text Box 58"/>
            <p:cNvSpPr txBox="1">
              <a:spLocks noChangeArrowheads="1"/>
            </p:cNvSpPr>
            <p:nvPr/>
          </p:nvSpPr>
          <p:spPr bwMode="auto">
            <a:xfrm>
              <a:off x="4744426" y="4188814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75833" name="Text Box 57"/>
            <p:cNvSpPr txBox="1">
              <a:spLocks noChangeArrowheads="1"/>
            </p:cNvSpPr>
            <p:nvPr/>
          </p:nvSpPr>
          <p:spPr bwMode="auto">
            <a:xfrm>
              <a:off x="4643893" y="4633629"/>
              <a:ext cx="300140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5832" name="Text Box 56"/>
            <p:cNvSpPr txBox="1">
              <a:spLocks noChangeArrowheads="1"/>
            </p:cNvSpPr>
            <p:nvPr/>
          </p:nvSpPr>
          <p:spPr bwMode="auto">
            <a:xfrm>
              <a:off x="6568576" y="3890557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5831" name="Text Box 55"/>
            <p:cNvSpPr txBox="1">
              <a:spLocks noChangeArrowheads="1"/>
            </p:cNvSpPr>
            <p:nvPr/>
          </p:nvSpPr>
          <p:spPr bwMode="auto">
            <a:xfrm>
              <a:off x="6521952" y="4719763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5830" name="Text Box 54"/>
            <p:cNvSpPr txBox="1">
              <a:spLocks noChangeArrowheads="1"/>
            </p:cNvSpPr>
            <p:nvPr/>
          </p:nvSpPr>
          <p:spPr bwMode="auto">
            <a:xfrm>
              <a:off x="3615259" y="3191195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75829" name="Text Box 53"/>
            <p:cNvSpPr txBox="1">
              <a:spLocks noChangeArrowheads="1"/>
            </p:cNvSpPr>
            <p:nvPr/>
          </p:nvSpPr>
          <p:spPr bwMode="auto">
            <a:xfrm>
              <a:off x="1635211" y="4147675"/>
              <a:ext cx="301597" cy="267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5828" name="Text Box 52"/>
            <p:cNvSpPr txBox="1">
              <a:spLocks noChangeArrowheads="1"/>
            </p:cNvSpPr>
            <p:nvPr/>
          </p:nvSpPr>
          <p:spPr bwMode="auto">
            <a:xfrm>
              <a:off x="1632297" y="3749142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5827" name="Text Box 51"/>
            <p:cNvSpPr txBox="1">
              <a:spLocks noChangeArrowheads="1"/>
            </p:cNvSpPr>
            <p:nvPr/>
          </p:nvSpPr>
          <p:spPr bwMode="auto">
            <a:xfrm>
              <a:off x="1667264" y="4897175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5826" name="Text Box 50"/>
            <p:cNvSpPr txBox="1">
              <a:spLocks noChangeArrowheads="1"/>
            </p:cNvSpPr>
            <p:nvPr/>
          </p:nvSpPr>
          <p:spPr bwMode="auto">
            <a:xfrm>
              <a:off x="2716297" y="4844466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75825" name="Text Box 49"/>
            <p:cNvSpPr txBox="1">
              <a:spLocks noChangeArrowheads="1"/>
            </p:cNvSpPr>
            <p:nvPr/>
          </p:nvSpPr>
          <p:spPr bwMode="auto">
            <a:xfrm>
              <a:off x="3100942" y="5118297"/>
              <a:ext cx="300140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5824" name="Text Box 48"/>
            <p:cNvSpPr txBox="1">
              <a:spLocks noChangeArrowheads="1"/>
            </p:cNvSpPr>
            <p:nvPr/>
          </p:nvSpPr>
          <p:spPr bwMode="auto">
            <a:xfrm>
              <a:off x="2751264" y="3729858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5823" name="Text Box 47"/>
            <p:cNvSpPr txBox="1">
              <a:spLocks noChangeArrowheads="1"/>
            </p:cNvSpPr>
            <p:nvPr/>
          </p:nvSpPr>
          <p:spPr bwMode="auto">
            <a:xfrm>
              <a:off x="3116969" y="4182386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5822" name="Oval 46"/>
            <p:cNvSpPr>
              <a:spLocks noChangeArrowheads="1"/>
            </p:cNvSpPr>
            <p:nvPr/>
          </p:nvSpPr>
          <p:spPr bwMode="auto">
            <a:xfrm>
              <a:off x="1123807" y="4242809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5821" name="Oval 45"/>
            <p:cNvSpPr>
              <a:spLocks noChangeArrowheads="1"/>
            </p:cNvSpPr>
            <p:nvPr/>
          </p:nvSpPr>
          <p:spPr bwMode="auto">
            <a:xfrm>
              <a:off x="2407415" y="3312040"/>
              <a:ext cx="412328" cy="381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5820" name="Oval 44"/>
            <p:cNvSpPr>
              <a:spLocks noChangeArrowheads="1"/>
            </p:cNvSpPr>
            <p:nvPr/>
          </p:nvSpPr>
          <p:spPr bwMode="auto">
            <a:xfrm>
              <a:off x="2429270" y="4242809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5819" name="Oval 43"/>
            <p:cNvSpPr>
              <a:spLocks noChangeArrowheads="1"/>
            </p:cNvSpPr>
            <p:nvPr/>
          </p:nvSpPr>
          <p:spPr bwMode="auto">
            <a:xfrm>
              <a:off x="2429270" y="5225001"/>
              <a:ext cx="412328" cy="3792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5818" name="Oval 42"/>
            <p:cNvSpPr>
              <a:spLocks noChangeArrowheads="1"/>
            </p:cNvSpPr>
            <p:nvPr/>
          </p:nvSpPr>
          <p:spPr bwMode="auto">
            <a:xfrm>
              <a:off x="4231565" y="3312040"/>
              <a:ext cx="412328" cy="381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5817" name="Oval 41"/>
            <p:cNvSpPr>
              <a:spLocks noChangeArrowheads="1"/>
            </p:cNvSpPr>
            <p:nvPr/>
          </p:nvSpPr>
          <p:spPr bwMode="auto">
            <a:xfrm>
              <a:off x="4253420" y="4242809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75816" name="Oval 40"/>
            <p:cNvSpPr>
              <a:spLocks noChangeArrowheads="1"/>
            </p:cNvSpPr>
            <p:nvPr/>
          </p:nvSpPr>
          <p:spPr bwMode="auto">
            <a:xfrm>
              <a:off x="4253420" y="5225001"/>
              <a:ext cx="412328" cy="3792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75815" name="Oval 39"/>
            <p:cNvSpPr>
              <a:spLocks noChangeArrowheads="1"/>
            </p:cNvSpPr>
            <p:nvPr/>
          </p:nvSpPr>
          <p:spPr bwMode="auto">
            <a:xfrm>
              <a:off x="5808028" y="3741428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75814" name="Oval 38"/>
            <p:cNvSpPr>
              <a:spLocks noChangeArrowheads="1"/>
            </p:cNvSpPr>
            <p:nvPr/>
          </p:nvSpPr>
          <p:spPr bwMode="auto">
            <a:xfrm>
              <a:off x="5829882" y="4754474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75813" name="Oval 37"/>
            <p:cNvSpPr>
              <a:spLocks noChangeArrowheads="1"/>
            </p:cNvSpPr>
            <p:nvPr/>
          </p:nvSpPr>
          <p:spPr bwMode="auto">
            <a:xfrm>
              <a:off x="6943022" y="4242809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75806" name="AutoShape 30"/>
            <p:cNvSpPr>
              <a:spLocks noChangeShapeType="1"/>
            </p:cNvSpPr>
            <p:nvPr/>
          </p:nvSpPr>
          <p:spPr bwMode="auto">
            <a:xfrm flipV="1">
              <a:off x="1476399" y="3503594"/>
              <a:ext cx="931016" cy="79449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804" name="AutoShape 28"/>
            <p:cNvSpPr>
              <a:spLocks noChangeShapeType="1"/>
            </p:cNvSpPr>
            <p:nvPr/>
          </p:nvSpPr>
          <p:spPr bwMode="auto">
            <a:xfrm>
              <a:off x="1536135" y="4433076"/>
              <a:ext cx="893134" cy="12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803" name="AutoShape 27"/>
            <p:cNvSpPr>
              <a:spLocks noChangeShapeType="1"/>
            </p:cNvSpPr>
            <p:nvPr/>
          </p:nvSpPr>
          <p:spPr bwMode="auto">
            <a:xfrm>
              <a:off x="1476399" y="4568064"/>
              <a:ext cx="952871" cy="8472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802" name="AutoShape 26"/>
            <p:cNvSpPr>
              <a:spLocks noChangeShapeType="1"/>
            </p:cNvSpPr>
            <p:nvPr/>
          </p:nvSpPr>
          <p:spPr bwMode="auto">
            <a:xfrm>
              <a:off x="2819743" y="3503594"/>
              <a:ext cx="1411823" cy="12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801" name="AutoShape 25"/>
            <p:cNvSpPr>
              <a:spLocks noChangeShapeType="1"/>
            </p:cNvSpPr>
            <p:nvPr/>
          </p:nvSpPr>
          <p:spPr bwMode="auto">
            <a:xfrm>
              <a:off x="2760006" y="3638581"/>
              <a:ext cx="1553150" cy="65950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800" name="AutoShape 24"/>
            <p:cNvSpPr>
              <a:spLocks noChangeShapeType="1"/>
            </p:cNvSpPr>
            <p:nvPr/>
          </p:nvSpPr>
          <p:spPr bwMode="auto">
            <a:xfrm>
              <a:off x="2841598" y="4433076"/>
              <a:ext cx="1411823" cy="12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99" name="AutoShape 23"/>
            <p:cNvSpPr>
              <a:spLocks noChangeShapeType="1"/>
            </p:cNvSpPr>
            <p:nvPr/>
          </p:nvSpPr>
          <p:spPr bwMode="auto">
            <a:xfrm flipV="1">
              <a:off x="2781861" y="3607726"/>
              <a:ext cx="1449704" cy="69036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98" name="AutoShape 22"/>
            <p:cNvSpPr>
              <a:spLocks noChangeShapeType="1"/>
            </p:cNvSpPr>
            <p:nvPr/>
          </p:nvSpPr>
          <p:spPr bwMode="auto">
            <a:xfrm>
              <a:off x="2781861" y="4568064"/>
              <a:ext cx="1478844" cy="7546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97" name="AutoShape 21"/>
            <p:cNvSpPr>
              <a:spLocks noChangeShapeType="1"/>
            </p:cNvSpPr>
            <p:nvPr/>
          </p:nvSpPr>
          <p:spPr bwMode="auto">
            <a:xfrm>
              <a:off x="2841598" y="5415269"/>
              <a:ext cx="1411823" cy="12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96" name="AutoShape 20"/>
            <p:cNvSpPr>
              <a:spLocks noChangeShapeType="1"/>
            </p:cNvSpPr>
            <p:nvPr/>
          </p:nvSpPr>
          <p:spPr bwMode="auto">
            <a:xfrm flipV="1">
              <a:off x="2841598" y="4568064"/>
              <a:ext cx="1471559" cy="7636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95" name="AutoShape 19"/>
            <p:cNvSpPr>
              <a:spLocks noChangeShapeType="1"/>
            </p:cNvSpPr>
            <p:nvPr/>
          </p:nvSpPr>
          <p:spPr bwMode="auto">
            <a:xfrm flipV="1">
              <a:off x="2781861" y="3683576"/>
              <a:ext cx="1544409" cy="15967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94" name="AutoShape 18"/>
            <p:cNvSpPr>
              <a:spLocks noChangeShapeType="1"/>
            </p:cNvSpPr>
            <p:nvPr/>
          </p:nvSpPr>
          <p:spPr bwMode="auto">
            <a:xfrm>
              <a:off x="4643893" y="3503594"/>
              <a:ext cx="1223871" cy="2931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93" name="AutoShape 17"/>
            <p:cNvSpPr>
              <a:spLocks noChangeShapeType="1"/>
            </p:cNvSpPr>
            <p:nvPr/>
          </p:nvSpPr>
          <p:spPr bwMode="auto">
            <a:xfrm>
              <a:off x="6220356" y="3931696"/>
              <a:ext cx="782403" cy="3663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92" name="AutoShape 16"/>
            <p:cNvSpPr>
              <a:spLocks noChangeShapeType="1"/>
            </p:cNvSpPr>
            <p:nvPr/>
          </p:nvSpPr>
          <p:spPr bwMode="auto">
            <a:xfrm flipV="1">
              <a:off x="6242210" y="4568064"/>
              <a:ext cx="760548" cy="37667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91" name="AutoShape 15"/>
            <p:cNvSpPr>
              <a:spLocks noChangeShapeType="1"/>
            </p:cNvSpPr>
            <p:nvPr/>
          </p:nvSpPr>
          <p:spPr bwMode="auto">
            <a:xfrm>
              <a:off x="4584157" y="3638581"/>
              <a:ext cx="1305462" cy="117117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90" name="AutoShape 14"/>
            <p:cNvSpPr>
              <a:spLocks noChangeShapeType="1"/>
            </p:cNvSpPr>
            <p:nvPr/>
          </p:nvSpPr>
          <p:spPr bwMode="auto">
            <a:xfrm flipV="1">
              <a:off x="4606012" y="3931696"/>
              <a:ext cx="1202016" cy="3663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89" name="AutoShape 13"/>
            <p:cNvSpPr>
              <a:spLocks noChangeShapeType="1"/>
            </p:cNvSpPr>
            <p:nvPr/>
          </p:nvSpPr>
          <p:spPr bwMode="auto">
            <a:xfrm>
              <a:off x="4606012" y="4568064"/>
              <a:ext cx="1223871" cy="37667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88" name="AutoShape 12"/>
            <p:cNvSpPr>
              <a:spLocks noChangeShapeType="1"/>
            </p:cNvSpPr>
            <p:nvPr/>
          </p:nvSpPr>
          <p:spPr bwMode="auto">
            <a:xfrm flipV="1">
              <a:off x="4606012" y="4066683"/>
              <a:ext cx="1261753" cy="121359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87" name="AutoShape 11"/>
            <p:cNvSpPr>
              <a:spLocks noChangeShapeType="1"/>
            </p:cNvSpPr>
            <p:nvPr/>
          </p:nvSpPr>
          <p:spPr bwMode="auto">
            <a:xfrm flipV="1">
              <a:off x="4665748" y="5079729"/>
              <a:ext cx="1223871" cy="3355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797442" y="2000240"/>
            <a:ext cx="6834736" cy="3357586"/>
            <a:chOff x="797442" y="2000240"/>
            <a:chExt cx="6834736" cy="3357586"/>
          </a:xfrm>
        </p:grpSpPr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2982926" y="4635879"/>
              <a:ext cx="300140" cy="267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auto">
            <a:xfrm>
              <a:off x="4780850" y="4209062"/>
              <a:ext cx="301597" cy="267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3890630" y="4092073"/>
              <a:ext cx="301597" cy="267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3581748" y="2775627"/>
              <a:ext cx="301597" cy="2648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5302452" y="2647068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" name="Text Box 60"/>
            <p:cNvSpPr txBox="1">
              <a:spLocks noChangeArrowheads="1"/>
            </p:cNvSpPr>
            <p:nvPr/>
          </p:nvSpPr>
          <p:spPr bwMode="auto">
            <a:xfrm>
              <a:off x="4473426" y="2954324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5" name="Text Box 59"/>
            <p:cNvSpPr txBox="1">
              <a:spLocks noChangeArrowheads="1"/>
            </p:cNvSpPr>
            <p:nvPr/>
          </p:nvSpPr>
          <p:spPr bwMode="auto">
            <a:xfrm>
              <a:off x="4793963" y="4558743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6" name="Text Box 58"/>
            <p:cNvSpPr txBox="1">
              <a:spLocks noChangeArrowheads="1"/>
            </p:cNvSpPr>
            <p:nvPr/>
          </p:nvSpPr>
          <p:spPr bwMode="auto">
            <a:xfrm>
              <a:off x="4744426" y="3402996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4643893" y="3847811"/>
              <a:ext cx="300140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Text Box 56"/>
            <p:cNvSpPr txBox="1">
              <a:spLocks noChangeArrowheads="1"/>
            </p:cNvSpPr>
            <p:nvPr/>
          </p:nvSpPr>
          <p:spPr bwMode="auto">
            <a:xfrm>
              <a:off x="6568576" y="3104739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9" name="Text Box 55"/>
            <p:cNvSpPr txBox="1">
              <a:spLocks noChangeArrowheads="1"/>
            </p:cNvSpPr>
            <p:nvPr/>
          </p:nvSpPr>
          <p:spPr bwMode="auto">
            <a:xfrm>
              <a:off x="6521952" y="3933945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0" name="Text Box 54"/>
            <p:cNvSpPr txBox="1">
              <a:spLocks noChangeArrowheads="1"/>
            </p:cNvSpPr>
            <p:nvPr/>
          </p:nvSpPr>
          <p:spPr bwMode="auto">
            <a:xfrm>
              <a:off x="3615259" y="2405377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21" name="Text Box 53"/>
            <p:cNvSpPr txBox="1">
              <a:spLocks noChangeArrowheads="1"/>
            </p:cNvSpPr>
            <p:nvPr/>
          </p:nvSpPr>
          <p:spPr bwMode="auto">
            <a:xfrm>
              <a:off x="1635211" y="3361857"/>
              <a:ext cx="301597" cy="267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2" name="Text Box 52"/>
            <p:cNvSpPr txBox="1">
              <a:spLocks noChangeArrowheads="1"/>
            </p:cNvSpPr>
            <p:nvPr/>
          </p:nvSpPr>
          <p:spPr bwMode="auto">
            <a:xfrm>
              <a:off x="1632297" y="2963324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3" name="Text Box 51"/>
            <p:cNvSpPr txBox="1">
              <a:spLocks noChangeArrowheads="1"/>
            </p:cNvSpPr>
            <p:nvPr/>
          </p:nvSpPr>
          <p:spPr bwMode="auto">
            <a:xfrm>
              <a:off x="1667264" y="4111357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2716297" y="4058648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auto">
            <a:xfrm>
              <a:off x="3100942" y="4332479"/>
              <a:ext cx="300140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" name="Text Box 48"/>
            <p:cNvSpPr txBox="1">
              <a:spLocks noChangeArrowheads="1"/>
            </p:cNvSpPr>
            <p:nvPr/>
          </p:nvSpPr>
          <p:spPr bwMode="auto">
            <a:xfrm>
              <a:off x="2751264" y="2944040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7" name="Text Box 47"/>
            <p:cNvSpPr txBox="1">
              <a:spLocks noChangeArrowheads="1"/>
            </p:cNvSpPr>
            <p:nvPr/>
          </p:nvSpPr>
          <p:spPr bwMode="auto">
            <a:xfrm>
              <a:off x="3116969" y="3396568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" name="Oval 46"/>
            <p:cNvSpPr>
              <a:spLocks noChangeArrowheads="1"/>
            </p:cNvSpPr>
            <p:nvPr/>
          </p:nvSpPr>
          <p:spPr bwMode="auto">
            <a:xfrm>
              <a:off x="1123807" y="3456991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9" name="Oval 45"/>
            <p:cNvSpPr>
              <a:spLocks noChangeArrowheads="1"/>
            </p:cNvSpPr>
            <p:nvPr/>
          </p:nvSpPr>
          <p:spPr bwMode="auto">
            <a:xfrm>
              <a:off x="2407415" y="2526222"/>
              <a:ext cx="412328" cy="381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0" name="Oval 44"/>
            <p:cNvSpPr>
              <a:spLocks noChangeArrowheads="1"/>
            </p:cNvSpPr>
            <p:nvPr/>
          </p:nvSpPr>
          <p:spPr bwMode="auto">
            <a:xfrm>
              <a:off x="2429270" y="3456991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43"/>
            <p:cNvSpPr>
              <a:spLocks noChangeArrowheads="1"/>
            </p:cNvSpPr>
            <p:nvPr/>
          </p:nvSpPr>
          <p:spPr bwMode="auto">
            <a:xfrm>
              <a:off x="2429270" y="4439183"/>
              <a:ext cx="412328" cy="3792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42"/>
            <p:cNvSpPr>
              <a:spLocks noChangeArrowheads="1"/>
            </p:cNvSpPr>
            <p:nvPr/>
          </p:nvSpPr>
          <p:spPr bwMode="auto">
            <a:xfrm>
              <a:off x="4231565" y="2526222"/>
              <a:ext cx="412328" cy="381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3" name="Oval 41"/>
            <p:cNvSpPr>
              <a:spLocks noChangeArrowheads="1"/>
            </p:cNvSpPr>
            <p:nvPr/>
          </p:nvSpPr>
          <p:spPr bwMode="auto">
            <a:xfrm>
              <a:off x="4253420" y="3456991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4253420" y="4439183"/>
              <a:ext cx="412328" cy="3792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5808028" y="2955610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5829882" y="3968656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6943022" y="3456991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009657" y="2360381"/>
              <a:ext cx="2914" cy="291572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3478302" y="2360381"/>
              <a:ext cx="1457" cy="291572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5268942" y="2360381"/>
              <a:ext cx="1457" cy="291572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6529237" y="2360381"/>
              <a:ext cx="1457" cy="291572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7630721" y="2360381"/>
              <a:ext cx="1457" cy="291572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3" name="Text Box 31"/>
            <p:cNvSpPr txBox="1">
              <a:spLocks noChangeArrowheads="1"/>
            </p:cNvSpPr>
            <p:nvPr/>
          </p:nvSpPr>
          <p:spPr bwMode="auto">
            <a:xfrm>
              <a:off x="1008705" y="5091708"/>
              <a:ext cx="86253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阶段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4" name="AutoShape 30"/>
            <p:cNvSpPr>
              <a:spLocks noChangeShapeType="1"/>
            </p:cNvSpPr>
            <p:nvPr/>
          </p:nvSpPr>
          <p:spPr bwMode="auto">
            <a:xfrm flipV="1">
              <a:off x="1476399" y="2717776"/>
              <a:ext cx="931016" cy="79449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>
              <a:off x="797442" y="2360381"/>
              <a:ext cx="2914" cy="291572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6" name="AutoShape 28"/>
            <p:cNvSpPr>
              <a:spLocks noChangeShapeType="1"/>
            </p:cNvSpPr>
            <p:nvPr/>
          </p:nvSpPr>
          <p:spPr bwMode="auto">
            <a:xfrm>
              <a:off x="1536135" y="3647258"/>
              <a:ext cx="893134" cy="12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7" name="AutoShape 27"/>
            <p:cNvSpPr>
              <a:spLocks noChangeShapeType="1"/>
            </p:cNvSpPr>
            <p:nvPr/>
          </p:nvSpPr>
          <p:spPr bwMode="auto">
            <a:xfrm>
              <a:off x="1476399" y="3782246"/>
              <a:ext cx="952871" cy="8472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8" name="AutoShape 26"/>
            <p:cNvSpPr>
              <a:spLocks noChangeShapeType="1"/>
            </p:cNvSpPr>
            <p:nvPr/>
          </p:nvSpPr>
          <p:spPr bwMode="auto">
            <a:xfrm>
              <a:off x="2819743" y="2717776"/>
              <a:ext cx="1411823" cy="12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9" name="AutoShape 25"/>
            <p:cNvSpPr>
              <a:spLocks noChangeShapeType="1"/>
            </p:cNvSpPr>
            <p:nvPr/>
          </p:nvSpPr>
          <p:spPr bwMode="auto">
            <a:xfrm>
              <a:off x="2760006" y="2852763"/>
              <a:ext cx="1553150" cy="65950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0" name="AutoShape 24"/>
            <p:cNvSpPr>
              <a:spLocks noChangeShapeType="1"/>
            </p:cNvSpPr>
            <p:nvPr/>
          </p:nvSpPr>
          <p:spPr bwMode="auto">
            <a:xfrm>
              <a:off x="2841598" y="3647258"/>
              <a:ext cx="1411823" cy="12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1" name="AutoShape 23"/>
            <p:cNvSpPr>
              <a:spLocks noChangeShapeType="1"/>
            </p:cNvSpPr>
            <p:nvPr/>
          </p:nvSpPr>
          <p:spPr bwMode="auto">
            <a:xfrm flipV="1">
              <a:off x="2781861" y="2821908"/>
              <a:ext cx="1449704" cy="69036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2" name="AutoShape 22"/>
            <p:cNvSpPr>
              <a:spLocks noChangeShapeType="1"/>
            </p:cNvSpPr>
            <p:nvPr/>
          </p:nvSpPr>
          <p:spPr bwMode="auto">
            <a:xfrm>
              <a:off x="2781861" y="3782246"/>
              <a:ext cx="1478844" cy="7546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3" name="AutoShape 21"/>
            <p:cNvSpPr>
              <a:spLocks noChangeShapeType="1"/>
            </p:cNvSpPr>
            <p:nvPr/>
          </p:nvSpPr>
          <p:spPr bwMode="auto">
            <a:xfrm>
              <a:off x="2841598" y="4629451"/>
              <a:ext cx="1411823" cy="12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4" name="AutoShape 20"/>
            <p:cNvSpPr>
              <a:spLocks noChangeShapeType="1"/>
            </p:cNvSpPr>
            <p:nvPr/>
          </p:nvSpPr>
          <p:spPr bwMode="auto">
            <a:xfrm flipV="1">
              <a:off x="2841598" y="3782246"/>
              <a:ext cx="1471559" cy="7636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5" name="AutoShape 19"/>
            <p:cNvSpPr>
              <a:spLocks noChangeShapeType="1"/>
            </p:cNvSpPr>
            <p:nvPr/>
          </p:nvSpPr>
          <p:spPr bwMode="auto">
            <a:xfrm flipV="1">
              <a:off x="2781861" y="2897758"/>
              <a:ext cx="1544409" cy="15967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" name="AutoShape 18"/>
            <p:cNvSpPr>
              <a:spLocks noChangeShapeType="1"/>
            </p:cNvSpPr>
            <p:nvPr/>
          </p:nvSpPr>
          <p:spPr bwMode="auto">
            <a:xfrm>
              <a:off x="4643893" y="2717776"/>
              <a:ext cx="1223871" cy="2931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7" name="AutoShape 17"/>
            <p:cNvSpPr>
              <a:spLocks noChangeShapeType="1"/>
            </p:cNvSpPr>
            <p:nvPr/>
          </p:nvSpPr>
          <p:spPr bwMode="auto">
            <a:xfrm>
              <a:off x="6220356" y="3145878"/>
              <a:ext cx="782403" cy="3663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8" name="AutoShape 16"/>
            <p:cNvSpPr>
              <a:spLocks noChangeShapeType="1"/>
            </p:cNvSpPr>
            <p:nvPr/>
          </p:nvSpPr>
          <p:spPr bwMode="auto">
            <a:xfrm flipV="1">
              <a:off x="6242210" y="3782246"/>
              <a:ext cx="760548" cy="37667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9" name="AutoShape 15"/>
            <p:cNvSpPr>
              <a:spLocks noChangeShapeType="1"/>
            </p:cNvSpPr>
            <p:nvPr/>
          </p:nvSpPr>
          <p:spPr bwMode="auto">
            <a:xfrm>
              <a:off x="4584157" y="2852763"/>
              <a:ext cx="1305462" cy="117117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" name="AutoShape 14"/>
            <p:cNvSpPr>
              <a:spLocks noChangeShapeType="1"/>
            </p:cNvSpPr>
            <p:nvPr/>
          </p:nvSpPr>
          <p:spPr bwMode="auto">
            <a:xfrm flipV="1">
              <a:off x="4606012" y="3145878"/>
              <a:ext cx="1202016" cy="3663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1" name="AutoShape 13"/>
            <p:cNvSpPr>
              <a:spLocks noChangeShapeType="1"/>
            </p:cNvSpPr>
            <p:nvPr/>
          </p:nvSpPr>
          <p:spPr bwMode="auto">
            <a:xfrm>
              <a:off x="4606012" y="3782246"/>
              <a:ext cx="1223871" cy="37667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2" name="AutoShape 12"/>
            <p:cNvSpPr>
              <a:spLocks noChangeShapeType="1"/>
            </p:cNvSpPr>
            <p:nvPr/>
          </p:nvSpPr>
          <p:spPr bwMode="auto">
            <a:xfrm flipV="1">
              <a:off x="4606012" y="3280865"/>
              <a:ext cx="1261753" cy="121359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" name="AutoShape 11"/>
            <p:cNvSpPr>
              <a:spLocks noChangeShapeType="1"/>
            </p:cNvSpPr>
            <p:nvPr/>
          </p:nvSpPr>
          <p:spPr bwMode="auto">
            <a:xfrm flipV="1">
              <a:off x="4665748" y="4293911"/>
              <a:ext cx="1223871" cy="3355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2398673" y="5091708"/>
              <a:ext cx="86253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阶段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3998447" y="5091708"/>
              <a:ext cx="86253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阶段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5443780" y="5091708"/>
              <a:ext cx="779489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阶段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6625399" y="5091708"/>
              <a:ext cx="86253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阶段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962082" y="2000240"/>
              <a:ext cx="86253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={0}</a:t>
              </a:r>
            </a:p>
          </p:txBody>
        </p:sp>
        <p:sp>
          <p:nvSpPr>
            <p:cNvPr id="69" name="Text Box 5"/>
            <p:cNvSpPr txBox="1">
              <a:spLocks noChangeArrowheads="1"/>
            </p:cNvSpPr>
            <p:nvPr/>
          </p:nvSpPr>
          <p:spPr bwMode="auto">
            <a:xfrm>
              <a:off x="2207807" y="2000240"/>
              <a:ext cx="1164134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={1,2,3}</a:t>
              </a:r>
            </a:p>
          </p:txBody>
        </p:sp>
        <p:sp>
          <p:nvSpPr>
            <p:cNvPr id="70" name="Text Box 4"/>
            <p:cNvSpPr txBox="1">
              <a:spLocks noChangeArrowheads="1"/>
            </p:cNvSpPr>
            <p:nvPr/>
          </p:nvSpPr>
          <p:spPr bwMode="auto">
            <a:xfrm>
              <a:off x="3674996" y="2000240"/>
              <a:ext cx="1397070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={4,5,6}</a:t>
              </a:r>
            </a:p>
          </p:txBody>
        </p:sp>
        <p:sp>
          <p:nvSpPr>
            <p:cNvPr id="71" name="Text Box 3"/>
            <p:cNvSpPr txBox="1">
              <a:spLocks noChangeArrowheads="1"/>
            </p:cNvSpPr>
            <p:nvPr/>
          </p:nvSpPr>
          <p:spPr bwMode="auto">
            <a:xfrm>
              <a:off x="6672022" y="2000240"/>
              <a:ext cx="86253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={9}</a:t>
              </a:r>
            </a:p>
          </p:txBody>
        </p:sp>
        <p:sp>
          <p:nvSpPr>
            <p:cNvPr id="72" name="Text Box 2"/>
            <p:cNvSpPr txBox="1">
              <a:spLocks noChangeArrowheads="1"/>
            </p:cNvSpPr>
            <p:nvPr/>
          </p:nvSpPr>
          <p:spPr bwMode="auto">
            <a:xfrm>
              <a:off x="5397157" y="2000240"/>
              <a:ext cx="96889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={7,8}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57158" y="285728"/>
            <a:ext cx="8143932" cy="121373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个阶段，通常阶段变量用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表示，这里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。阶段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可能有多个状态，通常用状态集合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表示，例如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={1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3}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状态变量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中某个状态，如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可以取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中的任意值。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8215370" cy="160556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动态规划中当前阶段的状态往往是上一阶段状态和相应决策的结果，采用指标函数表示它们之间关系称为状态转移方程，指标函数通常是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最优解函数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设最优解函数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为状态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到终点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的最短路径长度，用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表示阶段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535782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状态转移方程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：</a:t>
            </a:r>
            <a:endParaRPr lang="zh-CN" altLang="en-US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40318" y="2214554"/>
            <a:ext cx="6560640" cy="2928958"/>
            <a:chOff x="797442" y="2000240"/>
            <a:chExt cx="6834736" cy="3357586"/>
          </a:xfrm>
        </p:grpSpPr>
        <p:sp>
          <p:nvSpPr>
            <p:cNvPr id="13" name="Text Box 65"/>
            <p:cNvSpPr txBox="1">
              <a:spLocks noChangeArrowheads="1"/>
            </p:cNvSpPr>
            <p:nvPr/>
          </p:nvSpPr>
          <p:spPr bwMode="auto">
            <a:xfrm>
              <a:off x="2982926" y="4635879"/>
              <a:ext cx="300140" cy="267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" name="Text Box 64"/>
            <p:cNvSpPr txBox="1">
              <a:spLocks noChangeArrowheads="1"/>
            </p:cNvSpPr>
            <p:nvPr/>
          </p:nvSpPr>
          <p:spPr bwMode="auto">
            <a:xfrm>
              <a:off x="4780850" y="4209062"/>
              <a:ext cx="301597" cy="267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3890630" y="4092073"/>
              <a:ext cx="301597" cy="267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6" name="Text Box 62"/>
            <p:cNvSpPr txBox="1">
              <a:spLocks noChangeArrowheads="1"/>
            </p:cNvSpPr>
            <p:nvPr/>
          </p:nvSpPr>
          <p:spPr bwMode="auto">
            <a:xfrm>
              <a:off x="3581748" y="2775627"/>
              <a:ext cx="301597" cy="2648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5302452" y="2647068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Text Box 60"/>
            <p:cNvSpPr txBox="1">
              <a:spLocks noChangeArrowheads="1"/>
            </p:cNvSpPr>
            <p:nvPr/>
          </p:nvSpPr>
          <p:spPr bwMode="auto">
            <a:xfrm>
              <a:off x="4473426" y="2954324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4793963" y="4558743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0" name="Text Box 58"/>
            <p:cNvSpPr txBox="1">
              <a:spLocks noChangeArrowheads="1"/>
            </p:cNvSpPr>
            <p:nvPr/>
          </p:nvSpPr>
          <p:spPr bwMode="auto">
            <a:xfrm>
              <a:off x="4744426" y="3402996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4643893" y="3847811"/>
              <a:ext cx="300140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auto">
            <a:xfrm>
              <a:off x="6568576" y="3104739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6521952" y="3933945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3615259" y="2405377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1635211" y="3361857"/>
              <a:ext cx="301597" cy="2674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6" name="Text Box 52"/>
            <p:cNvSpPr txBox="1">
              <a:spLocks noChangeArrowheads="1"/>
            </p:cNvSpPr>
            <p:nvPr/>
          </p:nvSpPr>
          <p:spPr bwMode="auto">
            <a:xfrm>
              <a:off x="1632297" y="2963324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7" name="Text Box 51"/>
            <p:cNvSpPr txBox="1">
              <a:spLocks noChangeArrowheads="1"/>
            </p:cNvSpPr>
            <p:nvPr/>
          </p:nvSpPr>
          <p:spPr bwMode="auto">
            <a:xfrm>
              <a:off x="1667264" y="4111357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2716297" y="4058648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9" name="Text Box 49"/>
            <p:cNvSpPr txBox="1">
              <a:spLocks noChangeArrowheads="1"/>
            </p:cNvSpPr>
            <p:nvPr/>
          </p:nvSpPr>
          <p:spPr bwMode="auto">
            <a:xfrm>
              <a:off x="3100942" y="4332479"/>
              <a:ext cx="300140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2751264" y="2944040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3116969" y="3396568"/>
              <a:ext cx="301597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2" name="Oval 46"/>
            <p:cNvSpPr>
              <a:spLocks noChangeArrowheads="1"/>
            </p:cNvSpPr>
            <p:nvPr/>
          </p:nvSpPr>
          <p:spPr bwMode="auto">
            <a:xfrm>
              <a:off x="1123807" y="3456991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" name="Oval 45"/>
            <p:cNvSpPr>
              <a:spLocks noChangeArrowheads="1"/>
            </p:cNvSpPr>
            <p:nvPr/>
          </p:nvSpPr>
          <p:spPr bwMode="auto">
            <a:xfrm>
              <a:off x="2407415" y="2526222"/>
              <a:ext cx="412328" cy="381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4" name="Oval 44"/>
            <p:cNvSpPr>
              <a:spLocks noChangeArrowheads="1"/>
            </p:cNvSpPr>
            <p:nvPr/>
          </p:nvSpPr>
          <p:spPr bwMode="auto">
            <a:xfrm>
              <a:off x="2429270" y="3456991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5" name="Oval 43"/>
            <p:cNvSpPr>
              <a:spLocks noChangeArrowheads="1"/>
            </p:cNvSpPr>
            <p:nvPr/>
          </p:nvSpPr>
          <p:spPr bwMode="auto">
            <a:xfrm>
              <a:off x="2429270" y="4439183"/>
              <a:ext cx="412328" cy="3792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6" name="Oval 42"/>
            <p:cNvSpPr>
              <a:spLocks noChangeArrowheads="1"/>
            </p:cNvSpPr>
            <p:nvPr/>
          </p:nvSpPr>
          <p:spPr bwMode="auto">
            <a:xfrm>
              <a:off x="4231565" y="2526222"/>
              <a:ext cx="412328" cy="38182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4253420" y="3456991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4253420" y="4439183"/>
              <a:ext cx="412328" cy="3792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5808028" y="2955610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5829882" y="3968656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6943022" y="3456991"/>
              <a:ext cx="412328" cy="38053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2009657" y="2360381"/>
              <a:ext cx="2914" cy="291572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3478302" y="2360381"/>
              <a:ext cx="1457" cy="291572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5268942" y="2360381"/>
              <a:ext cx="1457" cy="291572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6529237" y="2360381"/>
              <a:ext cx="1457" cy="291572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6" name="Line 32"/>
            <p:cNvSpPr>
              <a:spLocks noChangeShapeType="1"/>
            </p:cNvSpPr>
            <p:nvPr/>
          </p:nvSpPr>
          <p:spPr bwMode="auto">
            <a:xfrm>
              <a:off x="7630721" y="2360381"/>
              <a:ext cx="1457" cy="291572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1008705" y="5091708"/>
              <a:ext cx="86253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阶段</a:t>
              </a: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8" name="AutoShape 30"/>
            <p:cNvSpPr>
              <a:spLocks noChangeShapeType="1"/>
            </p:cNvSpPr>
            <p:nvPr/>
          </p:nvSpPr>
          <p:spPr bwMode="auto">
            <a:xfrm flipV="1">
              <a:off x="1476399" y="2717776"/>
              <a:ext cx="931016" cy="79449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>
              <a:off x="797442" y="2360381"/>
              <a:ext cx="2914" cy="291572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0" name="AutoShape 28"/>
            <p:cNvSpPr>
              <a:spLocks noChangeShapeType="1"/>
            </p:cNvSpPr>
            <p:nvPr/>
          </p:nvSpPr>
          <p:spPr bwMode="auto">
            <a:xfrm>
              <a:off x="1536135" y="3647258"/>
              <a:ext cx="893134" cy="12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1" name="AutoShape 27"/>
            <p:cNvSpPr>
              <a:spLocks noChangeShapeType="1"/>
            </p:cNvSpPr>
            <p:nvPr/>
          </p:nvSpPr>
          <p:spPr bwMode="auto">
            <a:xfrm>
              <a:off x="1476399" y="3782246"/>
              <a:ext cx="952871" cy="8472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2" name="AutoShape 26"/>
            <p:cNvSpPr>
              <a:spLocks noChangeShapeType="1"/>
            </p:cNvSpPr>
            <p:nvPr/>
          </p:nvSpPr>
          <p:spPr bwMode="auto">
            <a:xfrm>
              <a:off x="2819743" y="2717776"/>
              <a:ext cx="1411823" cy="12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3" name="AutoShape 25"/>
            <p:cNvSpPr>
              <a:spLocks noChangeShapeType="1"/>
            </p:cNvSpPr>
            <p:nvPr/>
          </p:nvSpPr>
          <p:spPr bwMode="auto">
            <a:xfrm>
              <a:off x="2760006" y="2852763"/>
              <a:ext cx="1553150" cy="65950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4" name="AutoShape 24"/>
            <p:cNvSpPr>
              <a:spLocks noChangeShapeType="1"/>
            </p:cNvSpPr>
            <p:nvPr/>
          </p:nvSpPr>
          <p:spPr bwMode="auto">
            <a:xfrm>
              <a:off x="2841598" y="3647258"/>
              <a:ext cx="1411823" cy="12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5" name="AutoShape 23"/>
            <p:cNvSpPr>
              <a:spLocks noChangeShapeType="1"/>
            </p:cNvSpPr>
            <p:nvPr/>
          </p:nvSpPr>
          <p:spPr bwMode="auto">
            <a:xfrm flipV="1">
              <a:off x="2781861" y="2821908"/>
              <a:ext cx="1449704" cy="69036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" name="AutoShape 22"/>
            <p:cNvSpPr>
              <a:spLocks noChangeShapeType="1"/>
            </p:cNvSpPr>
            <p:nvPr/>
          </p:nvSpPr>
          <p:spPr bwMode="auto">
            <a:xfrm>
              <a:off x="2781861" y="3782246"/>
              <a:ext cx="1478844" cy="7546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7" name="AutoShape 21"/>
            <p:cNvSpPr>
              <a:spLocks noChangeShapeType="1"/>
            </p:cNvSpPr>
            <p:nvPr/>
          </p:nvSpPr>
          <p:spPr bwMode="auto">
            <a:xfrm>
              <a:off x="2841598" y="4629451"/>
              <a:ext cx="1411823" cy="12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8" name="AutoShape 20"/>
            <p:cNvSpPr>
              <a:spLocks noChangeShapeType="1"/>
            </p:cNvSpPr>
            <p:nvPr/>
          </p:nvSpPr>
          <p:spPr bwMode="auto">
            <a:xfrm flipV="1">
              <a:off x="2841598" y="3782246"/>
              <a:ext cx="1471559" cy="7636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9" name="AutoShape 19"/>
            <p:cNvSpPr>
              <a:spLocks noChangeShapeType="1"/>
            </p:cNvSpPr>
            <p:nvPr/>
          </p:nvSpPr>
          <p:spPr bwMode="auto">
            <a:xfrm flipV="1">
              <a:off x="2781861" y="2897758"/>
              <a:ext cx="1544409" cy="15967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0" name="AutoShape 18"/>
            <p:cNvSpPr>
              <a:spLocks noChangeShapeType="1"/>
            </p:cNvSpPr>
            <p:nvPr/>
          </p:nvSpPr>
          <p:spPr bwMode="auto">
            <a:xfrm>
              <a:off x="4643893" y="2717776"/>
              <a:ext cx="1223871" cy="2931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1" name="AutoShape 17"/>
            <p:cNvSpPr>
              <a:spLocks noChangeShapeType="1"/>
            </p:cNvSpPr>
            <p:nvPr/>
          </p:nvSpPr>
          <p:spPr bwMode="auto">
            <a:xfrm>
              <a:off x="6220356" y="3145878"/>
              <a:ext cx="782403" cy="3663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2" name="AutoShape 16"/>
            <p:cNvSpPr>
              <a:spLocks noChangeShapeType="1"/>
            </p:cNvSpPr>
            <p:nvPr/>
          </p:nvSpPr>
          <p:spPr bwMode="auto">
            <a:xfrm flipV="1">
              <a:off x="6242210" y="3782246"/>
              <a:ext cx="760548" cy="37667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3" name="AutoShape 15"/>
            <p:cNvSpPr>
              <a:spLocks noChangeShapeType="1"/>
            </p:cNvSpPr>
            <p:nvPr/>
          </p:nvSpPr>
          <p:spPr bwMode="auto">
            <a:xfrm>
              <a:off x="4584157" y="2852763"/>
              <a:ext cx="1305462" cy="117117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4" name="AutoShape 14"/>
            <p:cNvSpPr>
              <a:spLocks noChangeShapeType="1"/>
            </p:cNvSpPr>
            <p:nvPr/>
          </p:nvSpPr>
          <p:spPr bwMode="auto">
            <a:xfrm flipV="1">
              <a:off x="4606012" y="3145878"/>
              <a:ext cx="1202016" cy="3663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5" name="AutoShape 13"/>
            <p:cNvSpPr>
              <a:spLocks noChangeShapeType="1"/>
            </p:cNvSpPr>
            <p:nvPr/>
          </p:nvSpPr>
          <p:spPr bwMode="auto">
            <a:xfrm>
              <a:off x="4606012" y="3782246"/>
              <a:ext cx="1223871" cy="37667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6" name="AutoShape 12"/>
            <p:cNvSpPr>
              <a:spLocks noChangeShapeType="1"/>
            </p:cNvSpPr>
            <p:nvPr/>
          </p:nvSpPr>
          <p:spPr bwMode="auto">
            <a:xfrm flipV="1">
              <a:off x="4606012" y="3280865"/>
              <a:ext cx="1261753" cy="121359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7" name="AutoShape 11"/>
            <p:cNvSpPr>
              <a:spLocks noChangeShapeType="1"/>
            </p:cNvSpPr>
            <p:nvPr/>
          </p:nvSpPr>
          <p:spPr bwMode="auto">
            <a:xfrm flipV="1">
              <a:off x="4665748" y="4293911"/>
              <a:ext cx="1223871" cy="3355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2398673" y="5091708"/>
              <a:ext cx="86253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阶段</a:t>
              </a: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3998447" y="5091708"/>
              <a:ext cx="86253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阶段</a:t>
              </a: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5443780" y="5091708"/>
              <a:ext cx="779489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阶段</a:t>
              </a: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6625399" y="5091708"/>
              <a:ext cx="86253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阶段</a:t>
              </a: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962082" y="2000240"/>
              <a:ext cx="86253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7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={0}</a:t>
              </a:r>
            </a:p>
          </p:txBody>
        </p:sp>
        <p:sp>
          <p:nvSpPr>
            <p:cNvPr id="73" name="Text Box 5"/>
            <p:cNvSpPr txBox="1">
              <a:spLocks noChangeArrowheads="1"/>
            </p:cNvSpPr>
            <p:nvPr/>
          </p:nvSpPr>
          <p:spPr bwMode="auto">
            <a:xfrm>
              <a:off x="2207807" y="2000240"/>
              <a:ext cx="1164134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7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={1,2,3}</a:t>
              </a:r>
            </a:p>
          </p:txBody>
        </p:sp>
        <p:sp>
          <p:nvSpPr>
            <p:cNvPr id="74" name="Text Box 4"/>
            <p:cNvSpPr txBox="1">
              <a:spLocks noChangeArrowheads="1"/>
            </p:cNvSpPr>
            <p:nvPr/>
          </p:nvSpPr>
          <p:spPr bwMode="auto">
            <a:xfrm>
              <a:off x="3674996" y="2000240"/>
              <a:ext cx="1277969" cy="3275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7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={4,5,6}</a:t>
              </a:r>
            </a:p>
          </p:txBody>
        </p:sp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6672022" y="2000240"/>
              <a:ext cx="86253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7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={9}</a:t>
              </a:r>
            </a:p>
          </p:txBody>
        </p:sp>
        <p:sp>
          <p:nvSpPr>
            <p:cNvPr id="76" name="Text Box 2"/>
            <p:cNvSpPr txBox="1">
              <a:spLocks noChangeArrowheads="1"/>
            </p:cNvSpPr>
            <p:nvPr/>
          </p:nvSpPr>
          <p:spPr bwMode="auto">
            <a:xfrm>
              <a:off x="5397157" y="2000240"/>
              <a:ext cx="968898" cy="266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7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  <a:r>
                <a:rPr kumimoji="0" lang="en-US" altLang="zh-CN" sz="17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={7,8}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000100" y="5857892"/>
            <a:ext cx="6429420" cy="7998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(9)=0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(s)=min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</a:t>
            </a:r>
            <a:r>
              <a:rPr lang="zh-CN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∈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{A[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)}		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8596" y="428604"/>
            <a:ext cx="8358246" cy="121373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开始直到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为止，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(0)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就是最短管道长度，称为逆序解法。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设计二维动态规划数组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dp[K][MAXN]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的结果，起始点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start=0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，终点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end=9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2765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1142976" y="3286124"/>
            <a:ext cx="5528183" cy="2714644"/>
            <a:chOff x="1153315" y="2357430"/>
            <a:chExt cx="5528183" cy="2714644"/>
          </a:xfrm>
        </p:grpSpPr>
        <p:sp>
          <p:nvSpPr>
            <p:cNvPr id="72863" name="Text Box 159"/>
            <p:cNvSpPr txBox="1">
              <a:spLocks noChangeArrowheads="1"/>
            </p:cNvSpPr>
            <p:nvPr/>
          </p:nvSpPr>
          <p:spPr bwMode="auto">
            <a:xfrm>
              <a:off x="6368704" y="3301542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62" name="Text Box 158"/>
            <p:cNvSpPr txBox="1">
              <a:spLocks noChangeArrowheads="1"/>
            </p:cNvSpPr>
            <p:nvPr/>
          </p:nvSpPr>
          <p:spPr bwMode="auto">
            <a:xfrm>
              <a:off x="2802593" y="4803067"/>
              <a:ext cx="266263" cy="2690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61" name="Text Box 157"/>
            <p:cNvSpPr txBox="1">
              <a:spLocks noChangeArrowheads="1"/>
            </p:cNvSpPr>
            <p:nvPr/>
          </p:nvSpPr>
          <p:spPr bwMode="auto">
            <a:xfrm>
              <a:off x="4397584" y="4373690"/>
              <a:ext cx="267555" cy="2690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60" name="Text Box 156"/>
            <p:cNvSpPr txBox="1">
              <a:spLocks noChangeArrowheads="1"/>
            </p:cNvSpPr>
            <p:nvPr/>
          </p:nvSpPr>
          <p:spPr bwMode="auto">
            <a:xfrm>
              <a:off x="3607844" y="4256000"/>
              <a:ext cx="267555" cy="2690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59" name="Text Box 155"/>
            <p:cNvSpPr txBox="1">
              <a:spLocks noChangeArrowheads="1"/>
            </p:cNvSpPr>
            <p:nvPr/>
          </p:nvSpPr>
          <p:spPr bwMode="auto">
            <a:xfrm>
              <a:off x="3333826" y="2931657"/>
              <a:ext cx="267555" cy="2664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58" name="Text Box 154"/>
            <p:cNvSpPr txBox="1">
              <a:spLocks noChangeArrowheads="1"/>
            </p:cNvSpPr>
            <p:nvPr/>
          </p:nvSpPr>
          <p:spPr bwMode="auto">
            <a:xfrm>
              <a:off x="4860313" y="2802326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57" name="Text Box 153"/>
            <p:cNvSpPr txBox="1">
              <a:spLocks noChangeArrowheads="1"/>
            </p:cNvSpPr>
            <p:nvPr/>
          </p:nvSpPr>
          <p:spPr bwMode="auto">
            <a:xfrm>
              <a:off x="4578539" y="3134705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56" name="Text Box 152"/>
            <p:cNvSpPr txBox="1">
              <a:spLocks noChangeArrowheads="1"/>
            </p:cNvSpPr>
            <p:nvPr/>
          </p:nvSpPr>
          <p:spPr bwMode="auto">
            <a:xfrm>
              <a:off x="4409217" y="4725469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55" name="Text Box 151"/>
            <p:cNvSpPr txBox="1">
              <a:spLocks noChangeArrowheads="1"/>
            </p:cNvSpPr>
            <p:nvPr/>
          </p:nvSpPr>
          <p:spPr bwMode="auto">
            <a:xfrm>
              <a:off x="4365271" y="3562789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54" name="Text Box 150"/>
            <p:cNvSpPr txBox="1">
              <a:spLocks noChangeArrowheads="1"/>
            </p:cNvSpPr>
            <p:nvPr/>
          </p:nvSpPr>
          <p:spPr bwMode="auto">
            <a:xfrm>
              <a:off x="4787930" y="4184868"/>
              <a:ext cx="266263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53" name="Text Box 149"/>
            <p:cNvSpPr txBox="1">
              <a:spLocks noChangeArrowheads="1"/>
            </p:cNvSpPr>
            <p:nvPr/>
          </p:nvSpPr>
          <p:spPr bwMode="auto">
            <a:xfrm>
              <a:off x="5983528" y="3262742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52" name="Text Box 148"/>
            <p:cNvSpPr txBox="1">
              <a:spLocks noChangeArrowheads="1"/>
            </p:cNvSpPr>
            <p:nvPr/>
          </p:nvSpPr>
          <p:spPr bwMode="auto">
            <a:xfrm>
              <a:off x="5942166" y="4096923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51" name="Text Box 147"/>
            <p:cNvSpPr txBox="1">
              <a:spLocks noChangeArrowheads="1"/>
            </p:cNvSpPr>
            <p:nvPr/>
          </p:nvSpPr>
          <p:spPr bwMode="auto">
            <a:xfrm>
              <a:off x="3363554" y="2559185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50" name="Text Box 146"/>
            <p:cNvSpPr txBox="1">
              <a:spLocks noChangeArrowheads="1"/>
            </p:cNvSpPr>
            <p:nvPr/>
          </p:nvSpPr>
          <p:spPr bwMode="auto">
            <a:xfrm>
              <a:off x="1606996" y="3521403"/>
              <a:ext cx="267555" cy="2690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49" name="Text Box 145"/>
            <p:cNvSpPr txBox="1">
              <a:spLocks noChangeArrowheads="1"/>
            </p:cNvSpPr>
            <p:nvPr/>
          </p:nvSpPr>
          <p:spPr bwMode="auto">
            <a:xfrm>
              <a:off x="1604411" y="3120479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48" name="Text Box 144"/>
            <p:cNvSpPr txBox="1">
              <a:spLocks noChangeArrowheads="1"/>
            </p:cNvSpPr>
            <p:nvPr/>
          </p:nvSpPr>
          <p:spPr bwMode="auto">
            <a:xfrm>
              <a:off x="1635432" y="4275399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47" name="Text Box 143"/>
            <p:cNvSpPr txBox="1">
              <a:spLocks noChangeArrowheads="1"/>
            </p:cNvSpPr>
            <p:nvPr/>
          </p:nvSpPr>
          <p:spPr bwMode="auto">
            <a:xfrm>
              <a:off x="2612590" y="4152535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46" name="Text Box 142"/>
            <p:cNvSpPr txBox="1">
              <a:spLocks noChangeArrowheads="1"/>
            </p:cNvSpPr>
            <p:nvPr/>
          </p:nvSpPr>
          <p:spPr bwMode="auto">
            <a:xfrm>
              <a:off x="2907289" y="4497847"/>
              <a:ext cx="266263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45" name="Text Box 141"/>
            <p:cNvSpPr txBox="1">
              <a:spLocks noChangeArrowheads="1"/>
            </p:cNvSpPr>
            <p:nvPr/>
          </p:nvSpPr>
          <p:spPr bwMode="auto">
            <a:xfrm>
              <a:off x="2597080" y="3101079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44" name="Text Box 140"/>
            <p:cNvSpPr txBox="1">
              <a:spLocks noChangeArrowheads="1"/>
            </p:cNvSpPr>
            <p:nvPr/>
          </p:nvSpPr>
          <p:spPr bwMode="auto">
            <a:xfrm>
              <a:off x="2921506" y="3556322"/>
              <a:ext cx="267555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43" name="Oval 139"/>
            <p:cNvSpPr>
              <a:spLocks noChangeArrowheads="1"/>
            </p:cNvSpPr>
            <p:nvPr/>
          </p:nvSpPr>
          <p:spPr bwMode="auto">
            <a:xfrm>
              <a:off x="1153315" y="3617108"/>
              <a:ext cx="365788" cy="38281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42" name="Oval 138"/>
            <p:cNvSpPr>
              <a:spLocks noChangeArrowheads="1"/>
            </p:cNvSpPr>
            <p:nvPr/>
          </p:nvSpPr>
          <p:spPr bwMode="auto">
            <a:xfrm>
              <a:off x="2292041" y="2680756"/>
              <a:ext cx="365788" cy="3841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41" name="Oval 137"/>
            <p:cNvSpPr>
              <a:spLocks noChangeArrowheads="1"/>
            </p:cNvSpPr>
            <p:nvPr/>
          </p:nvSpPr>
          <p:spPr bwMode="auto">
            <a:xfrm>
              <a:off x="2311429" y="3617108"/>
              <a:ext cx="365788" cy="38281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40" name="Oval 136"/>
            <p:cNvSpPr>
              <a:spLocks noChangeArrowheads="1"/>
            </p:cNvSpPr>
            <p:nvPr/>
          </p:nvSpPr>
          <p:spPr bwMode="auto">
            <a:xfrm>
              <a:off x="2311429" y="4605191"/>
              <a:ext cx="365788" cy="3815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39" name="Oval 135"/>
            <p:cNvSpPr>
              <a:spLocks noChangeArrowheads="1"/>
            </p:cNvSpPr>
            <p:nvPr/>
          </p:nvSpPr>
          <p:spPr bwMode="auto">
            <a:xfrm>
              <a:off x="3910298" y="2680756"/>
              <a:ext cx="365788" cy="38411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38" name="Oval 134"/>
            <p:cNvSpPr>
              <a:spLocks noChangeArrowheads="1"/>
            </p:cNvSpPr>
            <p:nvPr/>
          </p:nvSpPr>
          <p:spPr bwMode="auto">
            <a:xfrm>
              <a:off x="3929686" y="3617108"/>
              <a:ext cx="365788" cy="38281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37" name="Oval 133"/>
            <p:cNvSpPr>
              <a:spLocks noChangeArrowheads="1"/>
            </p:cNvSpPr>
            <p:nvPr/>
          </p:nvSpPr>
          <p:spPr bwMode="auto">
            <a:xfrm>
              <a:off x="3929686" y="4605191"/>
              <a:ext cx="365788" cy="3815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36" name="Oval 132"/>
            <p:cNvSpPr>
              <a:spLocks noChangeArrowheads="1"/>
            </p:cNvSpPr>
            <p:nvPr/>
          </p:nvSpPr>
          <p:spPr bwMode="auto">
            <a:xfrm>
              <a:off x="5308823" y="3112719"/>
              <a:ext cx="365788" cy="38281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35" name="Oval 131"/>
            <p:cNvSpPr>
              <a:spLocks noChangeArrowheads="1"/>
            </p:cNvSpPr>
            <p:nvPr/>
          </p:nvSpPr>
          <p:spPr bwMode="auto">
            <a:xfrm>
              <a:off x="5328211" y="4131842"/>
              <a:ext cx="365788" cy="38281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34" name="Oval 130"/>
            <p:cNvSpPr>
              <a:spLocks noChangeArrowheads="1"/>
            </p:cNvSpPr>
            <p:nvPr/>
          </p:nvSpPr>
          <p:spPr bwMode="auto">
            <a:xfrm>
              <a:off x="6315710" y="3617108"/>
              <a:ext cx="365788" cy="38281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33" name="AutoShape 129"/>
            <p:cNvSpPr>
              <a:spLocks noChangeShapeType="1"/>
            </p:cNvSpPr>
            <p:nvPr/>
          </p:nvSpPr>
          <p:spPr bwMode="auto">
            <a:xfrm flipV="1">
              <a:off x="1466109" y="2873458"/>
              <a:ext cx="825931" cy="79926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32" name="AutoShape 128"/>
            <p:cNvSpPr>
              <a:spLocks noChangeShapeType="1"/>
            </p:cNvSpPr>
            <p:nvPr/>
          </p:nvSpPr>
          <p:spPr bwMode="auto">
            <a:xfrm>
              <a:off x="1519103" y="3808517"/>
              <a:ext cx="792325" cy="129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31" name="AutoShape 127"/>
            <p:cNvSpPr>
              <a:spLocks noChangeShapeType="1"/>
            </p:cNvSpPr>
            <p:nvPr/>
          </p:nvSpPr>
          <p:spPr bwMode="auto">
            <a:xfrm>
              <a:off x="1466109" y="3944313"/>
              <a:ext cx="845319" cy="852287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30" name="AutoShape 126"/>
            <p:cNvSpPr>
              <a:spLocks noChangeShapeType="1"/>
            </p:cNvSpPr>
            <p:nvPr/>
          </p:nvSpPr>
          <p:spPr bwMode="auto">
            <a:xfrm>
              <a:off x="2657829" y="2873458"/>
              <a:ext cx="1252469" cy="129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29" name="AutoShape 125"/>
            <p:cNvSpPr>
              <a:spLocks noChangeShapeType="1"/>
            </p:cNvSpPr>
            <p:nvPr/>
          </p:nvSpPr>
          <p:spPr bwMode="auto">
            <a:xfrm>
              <a:off x="2604835" y="3009255"/>
              <a:ext cx="1377845" cy="663465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28" name="AutoShape 124"/>
            <p:cNvSpPr>
              <a:spLocks noChangeShapeType="1"/>
            </p:cNvSpPr>
            <p:nvPr/>
          </p:nvSpPr>
          <p:spPr bwMode="auto">
            <a:xfrm>
              <a:off x="2677217" y="3808517"/>
              <a:ext cx="1252469" cy="129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27" name="AutoShape 123"/>
            <p:cNvSpPr>
              <a:spLocks noChangeShapeType="1"/>
            </p:cNvSpPr>
            <p:nvPr/>
          </p:nvSpPr>
          <p:spPr bwMode="auto">
            <a:xfrm flipV="1">
              <a:off x="2624223" y="2978216"/>
              <a:ext cx="1286075" cy="694504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26" name="AutoShape 122"/>
            <p:cNvSpPr>
              <a:spLocks noChangeShapeType="1"/>
            </p:cNvSpPr>
            <p:nvPr/>
          </p:nvSpPr>
          <p:spPr bwMode="auto">
            <a:xfrm>
              <a:off x="2624223" y="3944313"/>
              <a:ext cx="1311925" cy="75916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25" name="AutoShape 121"/>
            <p:cNvSpPr>
              <a:spLocks noChangeShapeType="1"/>
            </p:cNvSpPr>
            <p:nvPr/>
          </p:nvSpPr>
          <p:spPr bwMode="auto">
            <a:xfrm>
              <a:off x="2677217" y="4796600"/>
              <a:ext cx="1252469" cy="129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24" name="AutoShape 120"/>
            <p:cNvSpPr>
              <a:spLocks noChangeShapeType="1"/>
            </p:cNvSpPr>
            <p:nvPr/>
          </p:nvSpPr>
          <p:spPr bwMode="auto">
            <a:xfrm flipV="1">
              <a:off x="2677217" y="3944313"/>
              <a:ext cx="1305463" cy="768222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23" name="AutoShape 119"/>
            <p:cNvSpPr>
              <a:spLocks noChangeShapeType="1"/>
            </p:cNvSpPr>
            <p:nvPr/>
          </p:nvSpPr>
          <p:spPr bwMode="auto">
            <a:xfrm flipV="1">
              <a:off x="2624223" y="3054521"/>
              <a:ext cx="1370090" cy="160628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22" name="AutoShape 118"/>
            <p:cNvSpPr>
              <a:spLocks noChangeShapeType="1"/>
            </p:cNvSpPr>
            <p:nvPr/>
          </p:nvSpPr>
          <p:spPr bwMode="auto">
            <a:xfrm>
              <a:off x="4276086" y="2873458"/>
              <a:ext cx="1085731" cy="294873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21" name="AutoShape 117"/>
            <p:cNvSpPr>
              <a:spLocks noChangeShapeType="1"/>
            </p:cNvSpPr>
            <p:nvPr/>
          </p:nvSpPr>
          <p:spPr bwMode="auto">
            <a:xfrm>
              <a:off x="5674611" y="3304128"/>
              <a:ext cx="694093" cy="368591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20" name="AutoShape 116"/>
            <p:cNvSpPr>
              <a:spLocks noChangeShapeType="1"/>
            </p:cNvSpPr>
            <p:nvPr/>
          </p:nvSpPr>
          <p:spPr bwMode="auto">
            <a:xfrm flipV="1">
              <a:off x="5693999" y="3944313"/>
              <a:ext cx="674705" cy="37893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19" name="AutoShape 115"/>
            <p:cNvSpPr>
              <a:spLocks noChangeShapeType="1"/>
            </p:cNvSpPr>
            <p:nvPr/>
          </p:nvSpPr>
          <p:spPr bwMode="auto">
            <a:xfrm>
              <a:off x="4223092" y="3009255"/>
              <a:ext cx="1158113" cy="117819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18" name="AutoShape 114"/>
            <p:cNvSpPr>
              <a:spLocks noChangeShapeType="1"/>
            </p:cNvSpPr>
            <p:nvPr/>
          </p:nvSpPr>
          <p:spPr bwMode="auto">
            <a:xfrm flipV="1">
              <a:off x="4242480" y="3304128"/>
              <a:ext cx="1066343" cy="3685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17" name="AutoShape 113"/>
            <p:cNvSpPr>
              <a:spLocks noChangeShapeType="1"/>
            </p:cNvSpPr>
            <p:nvPr/>
          </p:nvSpPr>
          <p:spPr bwMode="auto">
            <a:xfrm>
              <a:off x="4242480" y="3944313"/>
              <a:ext cx="1085731" cy="37893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16" name="AutoShape 112"/>
            <p:cNvSpPr>
              <a:spLocks noChangeShapeType="1"/>
            </p:cNvSpPr>
            <p:nvPr/>
          </p:nvSpPr>
          <p:spPr bwMode="auto">
            <a:xfrm flipV="1">
              <a:off x="4242480" y="3439925"/>
              <a:ext cx="1119337" cy="1220878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15" name="AutoShape 111"/>
            <p:cNvSpPr>
              <a:spLocks noChangeShapeType="1"/>
            </p:cNvSpPr>
            <p:nvPr/>
          </p:nvSpPr>
          <p:spPr bwMode="auto">
            <a:xfrm flipV="1">
              <a:off x="4295474" y="4459048"/>
              <a:ext cx="1085731" cy="33755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814" name="Text Box 110"/>
            <p:cNvSpPr txBox="1">
              <a:spLocks noChangeArrowheads="1"/>
            </p:cNvSpPr>
            <p:nvPr/>
          </p:nvSpPr>
          <p:spPr bwMode="auto">
            <a:xfrm>
              <a:off x="5381205" y="2826899"/>
              <a:ext cx="293406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13" name="Text Box 109"/>
            <p:cNvSpPr txBox="1">
              <a:spLocks noChangeArrowheads="1"/>
            </p:cNvSpPr>
            <p:nvPr/>
          </p:nvSpPr>
          <p:spPr bwMode="auto">
            <a:xfrm>
              <a:off x="5354062" y="3824036"/>
              <a:ext cx="293406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12" name="Text Box 108"/>
            <p:cNvSpPr txBox="1">
              <a:spLocks noChangeArrowheads="1"/>
            </p:cNvSpPr>
            <p:nvPr/>
          </p:nvSpPr>
          <p:spPr bwMode="auto">
            <a:xfrm>
              <a:off x="3934856" y="2357430"/>
              <a:ext cx="293406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11" name="Text Box 107"/>
            <p:cNvSpPr txBox="1">
              <a:spLocks noChangeArrowheads="1"/>
            </p:cNvSpPr>
            <p:nvPr/>
          </p:nvSpPr>
          <p:spPr bwMode="auto">
            <a:xfrm>
              <a:off x="3954244" y="3308008"/>
              <a:ext cx="293406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10" name="Text Box 106"/>
            <p:cNvSpPr txBox="1">
              <a:spLocks noChangeArrowheads="1"/>
            </p:cNvSpPr>
            <p:nvPr/>
          </p:nvSpPr>
          <p:spPr bwMode="auto">
            <a:xfrm>
              <a:off x="3961999" y="4281866"/>
              <a:ext cx="293406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09" name="Text Box 105"/>
            <p:cNvSpPr txBox="1">
              <a:spLocks noChangeArrowheads="1"/>
            </p:cNvSpPr>
            <p:nvPr/>
          </p:nvSpPr>
          <p:spPr bwMode="auto">
            <a:xfrm>
              <a:off x="2302381" y="2388469"/>
              <a:ext cx="293406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11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08" name="Text Box 104"/>
            <p:cNvSpPr txBox="1">
              <a:spLocks noChangeArrowheads="1"/>
            </p:cNvSpPr>
            <p:nvPr/>
          </p:nvSpPr>
          <p:spPr bwMode="auto">
            <a:xfrm>
              <a:off x="2321769" y="3339047"/>
              <a:ext cx="293406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07" name="Text Box 103"/>
            <p:cNvSpPr txBox="1">
              <a:spLocks noChangeArrowheads="1"/>
            </p:cNvSpPr>
            <p:nvPr/>
          </p:nvSpPr>
          <p:spPr bwMode="auto">
            <a:xfrm>
              <a:off x="2329524" y="4312905"/>
              <a:ext cx="293406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806" name="Text Box 102"/>
            <p:cNvSpPr txBox="1">
              <a:spLocks noChangeArrowheads="1"/>
            </p:cNvSpPr>
            <p:nvPr/>
          </p:nvSpPr>
          <p:spPr bwMode="auto">
            <a:xfrm>
              <a:off x="1158485" y="3292488"/>
              <a:ext cx="293406" cy="2677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12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14348" y="2129127"/>
            <a:ext cx="6286544" cy="7998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(9)=0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(s)=min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</a:t>
            </a:r>
            <a:r>
              <a:rPr lang="zh-CN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∈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{A[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)}		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00034" y="571480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也可以设最优解函数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为起点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到状态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的最短路径长度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2910" y="121442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状态转移方程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：</a:t>
            </a:r>
            <a:endParaRPr lang="zh-CN" altLang="en-US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5786" y="1857364"/>
            <a:ext cx="6357982" cy="7998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(0)=0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/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)=min</a:t>
            </a:r>
            <a:r>
              <a:rPr lang="pt-BR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pt-BR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pt-BR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pt-BR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pt-BR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</a:t>
            </a:r>
            <a:r>
              <a:rPr lang="zh-CN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∈</a:t>
            </a:r>
            <a:r>
              <a:rPr lang="pt-BR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)+A[</a:t>
            </a:r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]}		</a:t>
            </a:r>
            <a:r>
              <a:rPr lang="pt-BR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22"/>
          <p:cNvGrpSpPr/>
          <p:nvPr/>
        </p:nvGrpSpPr>
        <p:grpSpPr>
          <a:xfrm>
            <a:off x="1643042" y="2857496"/>
            <a:ext cx="5113918" cy="2571768"/>
            <a:chOff x="1366854" y="2571744"/>
            <a:chExt cx="5113918" cy="2571768"/>
          </a:xfrm>
        </p:grpSpPr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2892540" y="4888663"/>
              <a:ext cx="246310" cy="2548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Text Box 58"/>
            <p:cNvSpPr txBox="1">
              <a:spLocks noChangeArrowheads="1"/>
            </p:cNvSpPr>
            <p:nvPr/>
          </p:nvSpPr>
          <p:spPr bwMode="auto">
            <a:xfrm>
              <a:off x="4368008" y="4481885"/>
              <a:ext cx="247505" cy="2548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Text Box 57"/>
            <p:cNvSpPr txBox="1">
              <a:spLocks noChangeArrowheads="1"/>
            </p:cNvSpPr>
            <p:nvPr/>
          </p:nvSpPr>
          <p:spPr bwMode="auto">
            <a:xfrm>
              <a:off x="3637448" y="4370389"/>
              <a:ext cx="247505" cy="2548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Text Box 56"/>
            <p:cNvSpPr txBox="1">
              <a:spLocks noChangeArrowheads="1"/>
            </p:cNvSpPr>
            <p:nvPr/>
          </p:nvSpPr>
          <p:spPr bwMode="auto">
            <a:xfrm>
              <a:off x="3383964" y="3115748"/>
              <a:ext cx="247505" cy="2523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4796061" y="2993225"/>
              <a:ext cx="247505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Text Box 54"/>
            <p:cNvSpPr txBox="1">
              <a:spLocks noChangeArrowheads="1"/>
            </p:cNvSpPr>
            <p:nvPr/>
          </p:nvSpPr>
          <p:spPr bwMode="auto">
            <a:xfrm>
              <a:off x="4535403" y="3308110"/>
              <a:ext cx="247505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Text Box 53"/>
            <p:cNvSpPr txBox="1">
              <a:spLocks noChangeArrowheads="1"/>
            </p:cNvSpPr>
            <p:nvPr/>
          </p:nvSpPr>
          <p:spPr bwMode="auto">
            <a:xfrm>
              <a:off x="4378769" y="4815149"/>
              <a:ext cx="247505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4434966" y="3713663"/>
              <a:ext cx="247505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Text Box 51"/>
            <p:cNvSpPr txBox="1">
              <a:spLocks noChangeArrowheads="1"/>
            </p:cNvSpPr>
            <p:nvPr/>
          </p:nvSpPr>
          <p:spPr bwMode="auto">
            <a:xfrm>
              <a:off x="4729103" y="4303001"/>
              <a:ext cx="246310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835105" y="3429408"/>
              <a:ext cx="247505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Text Box 49"/>
            <p:cNvSpPr txBox="1">
              <a:spLocks noChangeArrowheads="1"/>
            </p:cNvSpPr>
            <p:nvPr/>
          </p:nvSpPr>
          <p:spPr bwMode="auto">
            <a:xfrm>
              <a:off x="5796844" y="4219685"/>
              <a:ext cx="247505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3411465" y="2762881"/>
              <a:ext cx="247505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1786538" y="3674455"/>
              <a:ext cx="247505" cy="2548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1784146" y="3294633"/>
              <a:ext cx="247505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1812843" y="4388767"/>
              <a:ext cx="247505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2716776" y="4272370"/>
              <a:ext cx="247505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2989390" y="4599508"/>
              <a:ext cx="246310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2702427" y="3276254"/>
              <a:ext cx="247505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002543" y="3678962"/>
              <a:ext cx="247505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1366854" y="3765123"/>
              <a:ext cx="338377" cy="3626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auto">
            <a:xfrm>
              <a:off x="2420247" y="2878053"/>
              <a:ext cx="338377" cy="3638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2438182" y="3765123"/>
              <a:ext cx="338377" cy="3626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2438182" y="4701202"/>
              <a:ext cx="338377" cy="36144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" name="Oval 36"/>
            <p:cNvSpPr>
              <a:spLocks noChangeArrowheads="1"/>
            </p:cNvSpPr>
            <p:nvPr/>
          </p:nvSpPr>
          <p:spPr bwMode="auto">
            <a:xfrm>
              <a:off x="3917237" y="2878053"/>
              <a:ext cx="338377" cy="3638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" name="Oval 35"/>
            <p:cNvSpPr>
              <a:spLocks noChangeArrowheads="1"/>
            </p:cNvSpPr>
            <p:nvPr/>
          </p:nvSpPr>
          <p:spPr bwMode="auto">
            <a:xfrm>
              <a:off x="3935172" y="3765123"/>
              <a:ext cx="338377" cy="3626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1" name="Oval 34"/>
            <p:cNvSpPr>
              <a:spLocks noChangeArrowheads="1"/>
            </p:cNvSpPr>
            <p:nvPr/>
          </p:nvSpPr>
          <p:spPr bwMode="auto">
            <a:xfrm>
              <a:off x="3935172" y="4701202"/>
              <a:ext cx="338377" cy="36144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2" name="Oval 33"/>
            <p:cNvSpPr>
              <a:spLocks noChangeArrowheads="1"/>
            </p:cNvSpPr>
            <p:nvPr/>
          </p:nvSpPr>
          <p:spPr bwMode="auto">
            <a:xfrm>
              <a:off x="5210961" y="3287281"/>
              <a:ext cx="338377" cy="3626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3" name="Oval 32"/>
            <p:cNvSpPr>
              <a:spLocks noChangeArrowheads="1"/>
            </p:cNvSpPr>
            <p:nvPr/>
          </p:nvSpPr>
          <p:spPr bwMode="auto">
            <a:xfrm>
              <a:off x="5228896" y="4252766"/>
              <a:ext cx="338377" cy="3626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auto">
            <a:xfrm>
              <a:off x="6142395" y="3765123"/>
              <a:ext cx="338377" cy="3626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" name="AutoShape 30"/>
            <p:cNvSpPr>
              <a:spLocks noChangeShapeType="1"/>
            </p:cNvSpPr>
            <p:nvPr/>
          </p:nvSpPr>
          <p:spPr bwMode="auto">
            <a:xfrm flipV="1">
              <a:off x="1656209" y="3060613"/>
              <a:ext cx="764039" cy="757195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6" name="AutoShape 29"/>
            <p:cNvSpPr>
              <a:spLocks noChangeShapeType="1"/>
            </p:cNvSpPr>
            <p:nvPr/>
          </p:nvSpPr>
          <p:spPr bwMode="auto">
            <a:xfrm>
              <a:off x="1705231" y="3946458"/>
              <a:ext cx="732951" cy="1225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7" name="AutoShape 28"/>
            <p:cNvSpPr>
              <a:spLocks noChangeShapeType="1"/>
            </p:cNvSpPr>
            <p:nvPr/>
          </p:nvSpPr>
          <p:spPr bwMode="auto">
            <a:xfrm>
              <a:off x="1656209" y="4075107"/>
              <a:ext cx="781974" cy="807430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8" name="AutoShape 27"/>
            <p:cNvSpPr>
              <a:spLocks noChangeShapeType="1"/>
            </p:cNvSpPr>
            <p:nvPr/>
          </p:nvSpPr>
          <p:spPr bwMode="auto">
            <a:xfrm>
              <a:off x="2758624" y="3060613"/>
              <a:ext cx="1158613" cy="12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9" name="AutoShape 26"/>
            <p:cNvSpPr>
              <a:spLocks noChangeShapeType="1"/>
            </p:cNvSpPr>
            <p:nvPr/>
          </p:nvSpPr>
          <p:spPr bwMode="auto">
            <a:xfrm>
              <a:off x="2709601" y="3189262"/>
              <a:ext cx="1274593" cy="62854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0" name="AutoShape 25"/>
            <p:cNvSpPr>
              <a:spLocks noChangeShapeType="1"/>
            </p:cNvSpPr>
            <p:nvPr/>
          </p:nvSpPr>
          <p:spPr bwMode="auto">
            <a:xfrm>
              <a:off x="2776560" y="3946458"/>
              <a:ext cx="1158613" cy="12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1" name="AutoShape 24"/>
            <p:cNvSpPr>
              <a:spLocks noChangeShapeType="1"/>
            </p:cNvSpPr>
            <p:nvPr/>
          </p:nvSpPr>
          <p:spPr bwMode="auto">
            <a:xfrm flipV="1">
              <a:off x="2727537" y="3159857"/>
              <a:ext cx="1189700" cy="657951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2" name="AutoShape 23"/>
            <p:cNvSpPr>
              <a:spLocks noChangeShapeType="1"/>
            </p:cNvSpPr>
            <p:nvPr/>
          </p:nvSpPr>
          <p:spPr bwMode="auto">
            <a:xfrm>
              <a:off x="2727537" y="4075107"/>
              <a:ext cx="1213614" cy="71921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3" name="AutoShape 22"/>
            <p:cNvSpPr>
              <a:spLocks noChangeShapeType="1"/>
            </p:cNvSpPr>
            <p:nvPr/>
          </p:nvSpPr>
          <p:spPr bwMode="auto">
            <a:xfrm>
              <a:off x="2776560" y="4882537"/>
              <a:ext cx="1158613" cy="1225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4" name="AutoShape 21"/>
            <p:cNvSpPr>
              <a:spLocks noChangeShapeType="1"/>
            </p:cNvSpPr>
            <p:nvPr/>
          </p:nvSpPr>
          <p:spPr bwMode="auto">
            <a:xfrm flipV="1">
              <a:off x="2776560" y="4075107"/>
              <a:ext cx="1207635" cy="727790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5" name="AutoShape 20"/>
            <p:cNvSpPr>
              <a:spLocks noChangeShapeType="1"/>
            </p:cNvSpPr>
            <p:nvPr/>
          </p:nvSpPr>
          <p:spPr bwMode="auto">
            <a:xfrm flipV="1">
              <a:off x="2727537" y="3232146"/>
              <a:ext cx="1267419" cy="15217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6" name="AutoShape 19"/>
            <p:cNvSpPr>
              <a:spLocks noChangeShapeType="1"/>
            </p:cNvSpPr>
            <p:nvPr/>
          </p:nvSpPr>
          <p:spPr bwMode="auto">
            <a:xfrm>
              <a:off x="4255614" y="3060613"/>
              <a:ext cx="1004370" cy="279354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7" name="AutoShape 18"/>
            <p:cNvSpPr>
              <a:spLocks noChangeShapeType="1"/>
            </p:cNvSpPr>
            <p:nvPr/>
          </p:nvSpPr>
          <p:spPr bwMode="auto">
            <a:xfrm>
              <a:off x="5549338" y="3468616"/>
              <a:ext cx="642079" cy="34919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8" name="AutoShape 17"/>
            <p:cNvSpPr>
              <a:spLocks noChangeShapeType="1"/>
            </p:cNvSpPr>
            <p:nvPr/>
          </p:nvSpPr>
          <p:spPr bwMode="auto">
            <a:xfrm flipV="1">
              <a:off x="5567273" y="4075107"/>
              <a:ext cx="624144" cy="358994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9" name="AutoShape 16"/>
            <p:cNvSpPr>
              <a:spLocks noChangeShapeType="1"/>
            </p:cNvSpPr>
            <p:nvPr/>
          </p:nvSpPr>
          <p:spPr bwMode="auto">
            <a:xfrm>
              <a:off x="4206591" y="3189262"/>
              <a:ext cx="1071328" cy="111618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0" name="AutoShape 15"/>
            <p:cNvSpPr>
              <a:spLocks noChangeShapeType="1"/>
            </p:cNvSpPr>
            <p:nvPr/>
          </p:nvSpPr>
          <p:spPr bwMode="auto">
            <a:xfrm flipV="1">
              <a:off x="4224526" y="3468616"/>
              <a:ext cx="986435" cy="34919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1" name="AutoShape 14"/>
            <p:cNvSpPr>
              <a:spLocks noChangeShapeType="1"/>
            </p:cNvSpPr>
            <p:nvPr/>
          </p:nvSpPr>
          <p:spPr bwMode="auto">
            <a:xfrm>
              <a:off x="4224526" y="4075107"/>
              <a:ext cx="1004370" cy="358994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" name="AutoShape 13"/>
            <p:cNvSpPr>
              <a:spLocks noChangeShapeType="1"/>
            </p:cNvSpPr>
            <p:nvPr/>
          </p:nvSpPr>
          <p:spPr bwMode="auto">
            <a:xfrm flipV="1">
              <a:off x="4224526" y="3597266"/>
              <a:ext cx="1035458" cy="115662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3" name="AutoShape 12"/>
            <p:cNvSpPr>
              <a:spLocks noChangeShapeType="1"/>
            </p:cNvSpPr>
            <p:nvPr/>
          </p:nvSpPr>
          <p:spPr bwMode="auto">
            <a:xfrm flipV="1">
              <a:off x="4273549" y="4562751"/>
              <a:ext cx="1004370" cy="3197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5277919" y="3016504"/>
              <a:ext cx="271419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10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5252810" y="3961160"/>
              <a:ext cx="271419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3939955" y="2571744"/>
              <a:ext cx="271419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3957890" y="3472292"/>
              <a:ext cx="271419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" name="Text Box 7"/>
            <p:cNvSpPr txBox="1">
              <a:spLocks noChangeArrowheads="1"/>
            </p:cNvSpPr>
            <p:nvPr/>
          </p:nvSpPr>
          <p:spPr bwMode="auto">
            <a:xfrm>
              <a:off x="3965064" y="4394893"/>
              <a:ext cx="271419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9" name="Text Box 6"/>
            <p:cNvSpPr txBox="1">
              <a:spLocks noChangeArrowheads="1"/>
            </p:cNvSpPr>
            <p:nvPr/>
          </p:nvSpPr>
          <p:spPr bwMode="auto">
            <a:xfrm>
              <a:off x="2429813" y="2601150"/>
              <a:ext cx="271419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" name="Text Box 5"/>
            <p:cNvSpPr txBox="1">
              <a:spLocks noChangeArrowheads="1"/>
            </p:cNvSpPr>
            <p:nvPr/>
          </p:nvSpPr>
          <p:spPr bwMode="auto">
            <a:xfrm>
              <a:off x="2447748" y="3501697"/>
              <a:ext cx="271419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" name="Text Box 4"/>
            <p:cNvSpPr txBox="1">
              <a:spLocks noChangeArrowheads="1"/>
            </p:cNvSpPr>
            <p:nvPr/>
          </p:nvSpPr>
          <p:spPr bwMode="auto">
            <a:xfrm>
              <a:off x="2454922" y="4424299"/>
              <a:ext cx="271419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" name="Text Box 3"/>
            <p:cNvSpPr txBox="1">
              <a:spLocks noChangeArrowheads="1"/>
            </p:cNvSpPr>
            <p:nvPr/>
          </p:nvSpPr>
          <p:spPr bwMode="auto">
            <a:xfrm>
              <a:off x="1371637" y="3457589"/>
              <a:ext cx="271419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6167504" y="3453913"/>
              <a:ext cx="271419" cy="253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12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71472" y="357166"/>
            <a:ext cx="7643866" cy="8104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这样求解过程是从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开始直到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为止，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(9)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就是最短管道长度，称为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顺序解法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57224" y="1500174"/>
            <a:ext cx="6357982" cy="7998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(0)=0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/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)=min</a:t>
            </a:r>
            <a:r>
              <a:rPr lang="pt-BR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pt-BR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pt-BR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pt-BR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pt-BR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</a:t>
            </a:r>
            <a:r>
              <a:rPr lang="zh-CN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∈</a:t>
            </a:r>
            <a:r>
              <a:rPr lang="pt-BR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)+A[</a:t>
            </a:r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pt-BR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]}		</a:t>
            </a:r>
            <a:r>
              <a:rPr lang="pt-BR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pt-BR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6" name="灯片编号占位符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20" y="500042"/>
            <a:ext cx="535785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pt-BR" altLang="zh-CN" smtClean="0">
                <a:ea typeface="微软雅黑" pitchFamily="34" charset="-122"/>
              </a:rPr>
              <a:t>8.1.3 </a:t>
            </a:r>
            <a:r>
              <a:rPr lang="zh-CN" altLang="zh-CN" smtClean="0">
                <a:ea typeface="微软雅黑" pitchFamily="34" charset="-122"/>
              </a:rPr>
              <a:t>动态规划求解问题的性质和步骤</a:t>
            </a:r>
            <a:endParaRPr lang="zh-CN" altLang="zh-CN"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10" y="2000240"/>
            <a:ext cx="7858180" cy="331728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最优子结构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：如果问题的最优解所包含的子问题的解也是最优的，就称该问题具有最优子结构性质，即满足最优性原理。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无后效性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：如果某个阶段状态一旦确定，就不受以后决策的影响，也就是说某个状态以后的决策不会影响以前的状态。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重叠子问题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一个问题分解的若干子问题之间是不独立的，其中一些子问题在后面的决策中可能被多次重复使用。该性质并不是动态规划适用的必要条件，但是如果没有这条性质，动态规划算法同其他算法相比就不具备优势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128586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采用动态规划求解的问题一般要具有以下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个性质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1472" y="1285860"/>
            <a:ext cx="7786742" cy="41565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确定状态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：将问题求解中各个阶段所处的各种情况用不同的状态表示出来。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确定状态转移方程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：描述求解中各个阶段的状态转移和指标函数的关系。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确定初始条件和边界情况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：状态转移方程通常是一个递推式，初始条件通常指定递推的起点，在递推中需要考虑一些特殊情况，称为边界情况。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确定计算顺序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：也就是指定求状态转移方程的顺序，是顺序求解还是逆序求解。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消除冗余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：如采用滚动数组进一步提高时空性能。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642918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一般来说动态规划算法设计要经历以下几个步骤</a:t>
            </a:r>
            <a:endParaRPr lang="zh-CN" altLang="en-US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500042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8.1.4   </a:t>
            </a:r>
            <a:r>
              <a:rPr lang="zh-CN" altLang="zh-CN" smtClean="0">
                <a:ea typeface="微软雅黑" pitchFamily="34" charset="-122"/>
              </a:rPr>
              <a:t>动态规划与其他方法的比较</a:t>
            </a:r>
            <a:endParaRPr lang="zh-CN" altLang="zh-CN"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428736"/>
            <a:ext cx="7786742" cy="308603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动态规划的基本思想与分治法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类似，也是将求解的问题分解为若干个子问题（阶段），按照一定的顺序求解子问题，前一个子问题的解有助于后一个子问题的求解。但分治法中各个子问题是独立的（不重叠），而动态规划适用于子问题重叠的情况。</a:t>
            </a: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动态规划又和贪心法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有些相似，都需要满足最优子结构性质，都是将一个问题的解决方案视为一系列决策的结果。不同的是贪心法每次采用贪心选择便做出一个不可回溯的决策，而动态规划算法中隐含有回溯的过程。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2428860" y="857232"/>
            <a:ext cx="385765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动态规划概述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8728" y="2214554"/>
            <a:ext cx="7215238" cy="152191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动态规划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将要解决的问题转化为一系列的子问题并且逐步加以解决，将前面解决子问题的结果作为后续解决子问题的条件，并且避免无意义的穷举。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/87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357158" y="2500306"/>
            <a:ext cx="896901" cy="896901"/>
            <a:chOff x="388951" y="5103867"/>
            <a:chExt cx="896901" cy="896901"/>
          </a:xfrm>
        </p:grpSpPr>
        <p:sp>
          <p:nvSpPr>
            <p:cNvPr id="7" name="椭圆 6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椭圆 7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2357422" y="571480"/>
            <a:ext cx="35719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一维动态规划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42" y="2000240"/>
            <a:ext cx="6858048" cy="91307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一维动态规划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是指设计动态规划算法中采用一维动态规划数组，也称为线性动态规划。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/87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500034" y="2000240"/>
            <a:ext cx="896901" cy="896901"/>
            <a:chOff x="388951" y="5103867"/>
            <a:chExt cx="896901" cy="896901"/>
          </a:xfrm>
        </p:grpSpPr>
        <p:sp>
          <p:nvSpPr>
            <p:cNvPr id="10" name="椭圆 9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428604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pt-BR" altLang="zh-CN" smtClean="0">
                <a:ea typeface="微软雅黑" pitchFamily="34" charset="-122"/>
              </a:rPr>
              <a:t>8.2.1  </a:t>
            </a:r>
            <a:r>
              <a:rPr lang="zh-CN" altLang="zh-CN" smtClean="0">
                <a:ea typeface="微软雅黑" pitchFamily="34" charset="-122"/>
              </a:rPr>
              <a:t>最大连续子序列和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1428736"/>
            <a:ext cx="7786742" cy="317833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）个整数的序列，要求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求出其中最大连续子序列的和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序列（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）的最大子序列和为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序列（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-7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-9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）的最大子序列和为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规定一个序列最大连续子序列和至少是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，如果小于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，其结果为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07154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71538" y="4500570"/>
            <a:ext cx="6858048" cy="9106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dp[0]=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[0]	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初始条件</a:t>
            </a:r>
          </a:p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]=max(dp[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&gt;0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929058" y="3786190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 smtClean="0"/>
              <a:t>/87</a:t>
            </a:r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857224" y="740708"/>
            <a:ext cx="7715304" cy="275973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60000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设计一维动态规划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表示以元素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i="1" baseline="-25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结尾的最大连续子序列和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，显然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表示以元素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结尾的最大连续子序列和。判断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分为两种情况：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lvl="1" algn="l" defTabSz="360000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① 将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合并到前面以元素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结尾的最大连续子序列中，此时有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-1]+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lvl="1" algn="l" defTabSz="360000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② 不将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合并到前面以元素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结尾的最大连续子序列中，即从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开始构造一个连续子序列，此时有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3252590" y="2563639"/>
            <a:ext cx="1390847" cy="2938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ans=dp[3]=20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857224" y="1634945"/>
            <a:ext cx="853926" cy="2041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dp[0]=-2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1041857" y="857232"/>
            <a:ext cx="414209" cy="20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1041857" y="1180161"/>
            <a:ext cx="482232" cy="2791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0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-2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1848410" y="1634945"/>
            <a:ext cx="853926" cy="2041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dp[1]=11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2033043" y="857232"/>
            <a:ext cx="414209" cy="20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2033043" y="1180161"/>
            <a:ext cx="482232" cy="2791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0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11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2861461" y="1634945"/>
            <a:ext cx="853926" cy="2041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dp[2]=7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3046093" y="857232"/>
            <a:ext cx="414209" cy="20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3046093" y="1180161"/>
            <a:ext cx="482232" cy="2791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0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-4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3885444" y="1634945"/>
            <a:ext cx="853926" cy="2041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dp[3]=20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4070076" y="857232"/>
            <a:ext cx="414209" cy="20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3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4070076" y="1180161"/>
            <a:ext cx="482232" cy="2791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0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13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4975019" y="1634945"/>
            <a:ext cx="853926" cy="2041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dp[4]=15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159652" y="857232"/>
            <a:ext cx="414209" cy="20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4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159652" y="1180161"/>
            <a:ext cx="482232" cy="2791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0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-5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075528" y="1634945"/>
            <a:ext cx="853926" cy="2041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dp[5]=13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6260160" y="857232"/>
            <a:ext cx="414209" cy="20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5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260160" y="1180161"/>
            <a:ext cx="482232" cy="2791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0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-2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6564" name="AutoShape 4"/>
          <p:cNvSpPr>
            <a:spLocks/>
          </p:cNvSpPr>
          <p:nvPr/>
        </p:nvSpPr>
        <p:spPr bwMode="auto">
          <a:xfrm rot="5400000">
            <a:off x="3830351" y="-450311"/>
            <a:ext cx="174564" cy="4964434"/>
          </a:xfrm>
          <a:prstGeom prst="rightBrace">
            <a:avLst>
              <a:gd name="adj1" fmla="val 192420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>
            <a:off x="3830783" y="2166527"/>
            <a:ext cx="241151" cy="397112"/>
          </a:xfrm>
          <a:prstGeom prst="downArrow">
            <a:avLst>
              <a:gd name="adj1" fmla="val 50000"/>
              <a:gd name="adj2" fmla="val 46546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138099" y="2210908"/>
            <a:ext cx="414209" cy="20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max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3357562"/>
            <a:ext cx="8001056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中的最大元素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由于本题中最大连续子序列和至少为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（或者说最大连续子序列可以为空序列），所以最后的最大连续子序列和应该为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max(ans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0)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0034" y="571480"/>
            <a:ext cx="7000924" cy="415498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[MAXN];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maxSubSum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a)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求最大连续子序列和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memset(dp,0,sizeof(dp));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[0]=a[0];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for(int i=1;i&lt;n;i++)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计算顺序是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[i]=max(dp[i-1]+a[i],a[i]);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int ans=dp[0];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for(int i=1;i&lt;n;i++)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	ans=max(ans,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[i]);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return max(ans,0);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5072074"/>
            <a:ext cx="8286808" cy="113678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maxSubSum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算法含两个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for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循环（实际上第二个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for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循环可以合并到第一个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for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循环中），对应时间复杂度均为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。算法中应用了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数组，对应的空间复杂度为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034" y="428604"/>
            <a:ext cx="8072494" cy="193187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当求出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后可以推导出一个最大连续子序列（实际上这样的最大连续子序列可能有多个，这里仅仅求出其中的一个）。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先在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数组中求出最大元素的序号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序号开始在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中向前查找，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rsum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dp[maxi]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开始递减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，直到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rsum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，对应的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中子序列就是一个最大连续子序列。</a:t>
            </a:r>
          </a:p>
        </p:txBody>
      </p:sp>
      <p:sp>
        <p:nvSpPr>
          <p:cNvPr id="6454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468932" y="4305090"/>
            <a:ext cx="1015480" cy="4632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=maxi=3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rsum=7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1204889" y="3770584"/>
            <a:ext cx="927120" cy="2235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dp[0]=-2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1414872" y="3000372"/>
            <a:ext cx="449713" cy="222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1414872" y="3363188"/>
            <a:ext cx="523566" cy="3055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0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-2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2281034" y="3770584"/>
            <a:ext cx="927120" cy="2235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dp[1]=11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2491018" y="3000372"/>
            <a:ext cx="449713" cy="222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2491018" y="3363188"/>
            <a:ext cx="523566" cy="3055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0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11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3380918" y="3770584"/>
            <a:ext cx="927120" cy="2235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dp[2]=7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3590901" y="3000372"/>
            <a:ext cx="449713" cy="222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3590901" y="3363188"/>
            <a:ext cx="523566" cy="3055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0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-4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4492671" y="3770584"/>
            <a:ext cx="927120" cy="2235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dp[3]=20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4702654" y="3000372"/>
            <a:ext cx="449713" cy="222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702654" y="3363188"/>
            <a:ext cx="523566" cy="3055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0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13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5675639" y="3770584"/>
            <a:ext cx="927120" cy="2235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dp[4]=15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5885623" y="3000372"/>
            <a:ext cx="449713" cy="222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885623" y="3363188"/>
            <a:ext cx="523566" cy="3055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0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-5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6870477" y="3770584"/>
            <a:ext cx="927120" cy="2235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dp[5]=13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080460" y="3000372"/>
            <a:ext cx="449713" cy="222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080460" y="3363188"/>
            <a:ext cx="523566" cy="3055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08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-2</a:t>
            </a:r>
          </a:p>
        </p:txBody>
      </p:sp>
      <p:sp>
        <p:nvSpPr>
          <p:cNvPr id="64522" name="AutoShape 10"/>
          <p:cNvSpPr>
            <a:spLocks/>
          </p:cNvSpPr>
          <p:nvPr/>
        </p:nvSpPr>
        <p:spPr bwMode="auto">
          <a:xfrm rot="5400000">
            <a:off x="3737045" y="3617517"/>
            <a:ext cx="191126" cy="2702232"/>
          </a:xfrm>
          <a:prstGeom prst="rightBrace">
            <a:avLst>
              <a:gd name="adj1" fmla="val 96469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>
            <a:off x="3704025" y="5146262"/>
            <a:ext cx="200458" cy="305586"/>
          </a:xfrm>
          <a:prstGeom prst="downArrow">
            <a:avLst>
              <a:gd name="adj1" fmla="val 50000"/>
              <a:gd name="adj2" fmla="val 46546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948004" y="5155981"/>
            <a:ext cx="662040" cy="222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逆置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max</a:t>
            </a:r>
          </a:p>
        </p:txBody>
      </p:sp>
      <p:sp>
        <p:nvSpPr>
          <p:cNvPr id="64519" name="AutoShape 7"/>
          <p:cNvSpPr>
            <a:spLocks noChangeShapeType="1"/>
          </p:cNvSpPr>
          <p:nvPr/>
        </p:nvSpPr>
        <p:spPr bwMode="auto">
          <a:xfrm flipV="1">
            <a:off x="4933152" y="4034057"/>
            <a:ext cx="1319" cy="24511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3361136" y="4301850"/>
            <a:ext cx="1015480" cy="4632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rsum=11</a:t>
            </a:r>
          </a:p>
        </p:txBody>
      </p:sp>
      <p:sp>
        <p:nvSpPr>
          <p:cNvPr id="64517" name="AutoShape 5"/>
          <p:cNvSpPr>
            <a:spLocks noChangeShapeType="1"/>
          </p:cNvSpPr>
          <p:nvPr/>
        </p:nvSpPr>
        <p:spPr bwMode="auto">
          <a:xfrm flipV="1">
            <a:off x="3825355" y="4030818"/>
            <a:ext cx="1319" cy="24511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241470" y="4308329"/>
            <a:ext cx="1015480" cy="4632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rsum=0</a:t>
            </a:r>
          </a:p>
        </p:txBody>
      </p:sp>
      <p:sp>
        <p:nvSpPr>
          <p:cNvPr id="64515" name="AutoShape 3"/>
          <p:cNvSpPr>
            <a:spLocks noChangeShapeType="1"/>
          </p:cNvSpPr>
          <p:nvPr/>
        </p:nvSpPr>
        <p:spPr bwMode="auto">
          <a:xfrm flipV="1">
            <a:off x="2705690" y="4037297"/>
            <a:ext cx="1319" cy="24511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159359" y="5530675"/>
            <a:ext cx="1617430" cy="2938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{11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-4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13}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 smtClean="0"/>
              <a:t>/87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214282" y="500042"/>
            <a:ext cx="8643998" cy="578438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vector&lt;int&gt;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maxSub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a)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求一个最大连续子序列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vector&lt;int&gt; 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maxi=0;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i=1;i&lt;n;i++)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中最大元素序号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if(dp[i]&gt;dp[maxi])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maxi=i;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rsum=dp[maxi];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i=maxi;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while(i&gt;=0 &amp;&amp; rsum!=0)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rsum-=a[i];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x.push_back(a[i]);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reverse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(x.begin(),x.end());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85728"/>
            <a:ext cx="1928826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ea typeface="微软雅黑" pitchFamily="34" charset="-122"/>
              </a:rPr>
              <a:t>空间优化</a:t>
            </a:r>
            <a:endParaRPr lang="zh-CN" altLang="zh-CN" sz="2000">
              <a:solidFill>
                <a:schemeClr val="bg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928670"/>
            <a:ext cx="8215370" cy="117525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3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如果只需要求最大连续子序列和，可以采用滚动数组优化空间。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3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maxSubSum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算法中用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标识阶段，由于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仅仅与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相关，将一维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数组改为单个变量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02" y="2357430"/>
            <a:ext cx="7929650" cy="35309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maxSubSum1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nums)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求最大连续子序列和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n=nums.size();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=nums[0];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ans=dp;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i=1;i&lt;n;i++)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计算顺序是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=max(dp+nums[i],nums[i]);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ans=max(ans,dp);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max(ans,0);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6143644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空间复杂度为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O(1)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428604"/>
            <a:ext cx="550072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pt-BR" altLang="zh-CN" smtClean="0">
                <a:latin typeface="+mj-lt"/>
                <a:ea typeface="微软雅黑" pitchFamily="34" charset="-122"/>
              </a:rPr>
              <a:t>8.2.2 </a:t>
            </a:r>
            <a:r>
              <a:rPr lang="zh-CN" altLang="zh-CN" smtClean="0">
                <a:latin typeface="+mj-lt"/>
                <a:ea typeface="微软雅黑" pitchFamily="34" charset="-122"/>
              </a:rPr>
              <a:t>实战—最大子序和（</a:t>
            </a:r>
            <a:r>
              <a:rPr lang="en-US" altLang="zh-CN" smtClean="0">
                <a:latin typeface="+mj-lt"/>
                <a:ea typeface="微软雅黑" pitchFamily="34" charset="-122"/>
              </a:rPr>
              <a:t>LeetCode53</a:t>
            </a:r>
            <a:r>
              <a:rPr lang="zh-CN" altLang="zh-CN" smtClean="0">
                <a:latin typeface="+mj-lt"/>
                <a:ea typeface="微软雅黑" pitchFamily="34" charset="-122"/>
              </a:rPr>
              <a:t>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428736"/>
            <a:ext cx="8072494" cy="390106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9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30000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）个整数的数组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nums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（整数值在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-100000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100000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之间），找到一个具有最大和的连续子数组（子数组最少包含一个元素），返回其最大和。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9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nums={-2,-1}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，结果为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</a:p>
          <a:p>
            <a:pPr algn="l">
              <a:lnSpc>
                <a:spcPts val="29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要求设计如下函数：</a:t>
            </a:r>
          </a:p>
          <a:p>
            <a:pPr lvl="1" algn="l">
              <a:lnSpc>
                <a:spcPts val="29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 Solution {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9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9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int maxSubArray(vector&lt;int&gt;&amp; nums) { }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9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35729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000108"/>
            <a:ext cx="7715304" cy="14492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本题采用动态规划求解的原理见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8.2.1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节，这里仅仅需要求最大连续子序列和，而且该最大连续子序列至少含一个元素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采用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滚动数组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5720" y="571480"/>
            <a:ext cx="400052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8.1.1  </a:t>
            </a:r>
            <a:r>
              <a:rPr lang="zh-CN" altLang="zh-CN" smtClean="0">
                <a:latin typeface="+mj-lt"/>
                <a:ea typeface="微软雅黑" pitchFamily="34" charset="-122"/>
              </a:rPr>
              <a:t>从一个简单示例入门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1571612"/>
            <a:ext cx="8001056" cy="152191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8-1</a:t>
            </a:r>
            <a:r>
              <a:rPr lang="zh-CN" altLang="zh-CN" sz="2000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一个楼梯有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）个台阶，上楼可以一步上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个台阶，也可以一步上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个台阶，设计一个算法求上楼梯共有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多少种不同的走法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500438"/>
            <a:ext cx="2071689" cy="265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642918"/>
            <a:ext cx="7929650" cy="492838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class Solution 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maxSubArray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nums)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{	int n=nums.size();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if(n==1) return nums[0];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int dp;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dp=nums[0];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int ans=dp;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for(int j=1;j&lt;n;j++)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{	dp=max(dp+nums[j],nums[j]);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ans=max(ans,dp);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return ans;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不能改为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max(ans,0)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642918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8.2.3   </a:t>
            </a:r>
            <a:r>
              <a:rPr lang="zh-CN" altLang="zh-CN" smtClean="0">
                <a:latin typeface="+mj-lt"/>
                <a:ea typeface="微软雅黑" pitchFamily="34" charset="-122"/>
              </a:rPr>
              <a:t>最长递增子序列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571612"/>
            <a:ext cx="7429552" cy="18082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给定一个无序的整数序列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[0..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，求其中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最长递增（严格）子序列的长度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=9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，其最长递增子序列为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，结果为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35729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000108"/>
            <a:ext cx="7715304" cy="178123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表示以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结尾的子序列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（共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个元素）中的最长递增子序列的长度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计算顺序是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，对于每个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（表示只有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一个元素时最长递增子序列的长度为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500042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考虑</a:t>
            </a:r>
            <a:r>
              <a:rPr lang="pt-BR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[0..</a:t>
            </a:r>
            <a:r>
              <a:rPr lang="pt-BR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中的每一个元素</a:t>
            </a:r>
            <a:r>
              <a:rPr lang="pt-BR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，分为两种情况：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142984"/>
            <a:ext cx="7358114" cy="8104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]&lt;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，则以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结尾的最长递增子序列加上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可能构成一个更长的递增子序列，此时有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]=max(dp[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]+1)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081313" y="2214554"/>
            <a:ext cx="3481176" cy="1928826"/>
            <a:chOff x="2081313" y="2214554"/>
            <a:chExt cx="3481176" cy="1928826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081313" y="2736294"/>
              <a:ext cx="3481176" cy="4281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1" i="1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Times New Roman" pitchFamily="18" charset="0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894954" y="2214554"/>
              <a:ext cx="582205" cy="3227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dp[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173" name="AutoShape 5"/>
            <p:cNvSpPr>
              <a:spLocks noChangeShapeType="1"/>
            </p:cNvSpPr>
            <p:nvPr/>
          </p:nvSpPr>
          <p:spPr bwMode="auto">
            <a:xfrm flipH="1">
              <a:off x="3187864" y="2492098"/>
              <a:ext cx="1205" cy="24419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2500298" y="3820654"/>
              <a:ext cx="2716883" cy="3227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dp[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]=max(dp[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],dp[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]+1)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3592876" y="3325807"/>
              <a:ext cx="172371" cy="370059"/>
            </a:xfrm>
            <a:prstGeom prst="downArrow">
              <a:avLst>
                <a:gd name="adj1" fmla="val 50000"/>
                <a:gd name="adj2" fmla="val 60140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170" name="Rectangle 2"/>
            <p:cNvSpPr>
              <a:spLocks noChangeArrowheads="1"/>
            </p:cNvSpPr>
            <p:nvPr/>
          </p:nvSpPr>
          <p:spPr bwMode="auto">
            <a:xfrm>
              <a:off x="3797793" y="3325807"/>
              <a:ext cx="572562" cy="3227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&lt;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2910" y="4786322"/>
            <a:ext cx="7358114" cy="4001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  <a:buFont typeface="+mj-ea"/>
              <a:buAutoNum type="circleNumDbPlain" startAt="2"/>
            </a:pP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否则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最长递增子序列没有改变。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" y="5500702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在求出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数组后，通过顺序遍历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求出最大值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就是最长递增（严格）子序列的长度。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278299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状态转移方程</a:t>
            </a:r>
            <a:endParaRPr lang="zh-CN" altLang="en-US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921241"/>
            <a:ext cx="6858048" cy="936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]=1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（初始条件）</a:t>
            </a: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]&lt;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](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]+1}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500042"/>
            <a:ext cx="7929650" cy="460778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maxInclen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 &amp;a)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求最长递增子序列长度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dp[i]=1;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for(int j=0;j&lt;i;j++)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(a[i]&gt;a[j])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dp[i]=max(dp[i],dp[j]+1);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ans=dp[0];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i=1;i&lt;n;i++)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ans=max(ans,dp[i]);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5357826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，空间复杂度为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642918"/>
            <a:ext cx="7929618" cy="200882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当求出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后可以推导出一个最长递增子序列。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先在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数组中求出最大元素的序号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，置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=maxj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的前一个序号开始在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中向前查找，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rnum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dp[maxj]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开始，若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[prej]&lt;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rnum--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，直到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rnum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，对应的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中子序列就是一个最大连续子序列。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71670" y="3593550"/>
            <a:ext cx="3481176" cy="428150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US" altLang="zh-CN" sz="1800" b="1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1800" b="1" i="1" u="none" strike="noStrike" cap="none" normalizeH="0" baseline="-3000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…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en-US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67145" y="3009897"/>
            <a:ext cx="981082" cy="3227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maxj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AutoShape 5"/>
          <p:cNvSpPr>
            <a:spLocks noChangeShapeType="1"/>
          </p:cNvSpPr>
          <p:nvPr/>
        </p:nvSpPr>
        <p:spPr bwMode="auto">
          <a:xfrm flipH="1">
            <a:off x="4383894" y="3349354"/>
            <a:ext cx="1205" cy="24419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90655" y="4677910"/>
            <a:ext cx="2716883" cy="3227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]=max(dp[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],dp[[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]+1)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3583233" y="4183063"/>
            <a:ext cx="172371" cy="370059"/>
          </a:xfrm>
          <a:prstGeom prst="downArrow">
            <a:avLst>
              <a:gd name="adj1" fmla="val 50000"/>
              <a:gd name="adj2" fmla="val 60140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788150" y="4183063"/>
            <a:ext cx="572562" cy="3227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1800" i="1" u="none" strike="noStrike" cap="none" normalizeH="0" baseline="-30000" smtClean="0">
                <a:ln>
                  <a:noFill/>
                </a:ln>
                <a:solidFill>
                  <a:srgbClr val="FF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42852"/>
            <a:ext cx="8358246" cy="63394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vector&lt;int&gt;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maxInc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a)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求一个最长递增子序列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vector&lt;int&gt; 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maxj=0;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j=1;j&lt;n;j++)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if(dp[j]&gt;dp[maxj]) maxj=j;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x.push_back(a[maxj]);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rnum=dp[maxj]-1;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剩余的元素个数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j=maxj;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指向当前最长递增子序列的一个元素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prej=maxj-1;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//prej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查找最长递增子序列的前一个元素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while(prej&gt;=0 &amp;&amp; rnum!=0)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a[prej]&lt;a[j]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rnum--;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x.push_back(a[prej]);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j=prej;  prej--;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else prej--;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reverse(x.begin(),x.end());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428604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8.2.4*  </a:t>
            </a:r>
            <a:r>
              <a:rPr lang="zh-CN" altLang="zh-CN" smtClean="0">
                <a:latin typeface="+mj-lt"/>
                <a:ea typeface="微软雅黑" pitchFamily="34" charset="-122"/>
              </a:rPr>
              <a:t>活动安排问题Ⅱ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8072494" cy="311209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个活动和一个资源，每个活动执行时都要占用该资源，并且该资源任何时刻只能被一个活动所占用，一旦某个活动开始执行，中间不能被打断，直到其执行完毕。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每个活动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有一个开始时间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和结束时间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），它是一个半开时间区间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），其占用资源的时间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。假设最早活动执行时间为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求一种最优活动安排方案，使得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安排的活动的总占用时间最长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7290" y="1214422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个活动（已按结束时间的递增排列）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00" y="1857364"/>
          <a:ext cx="6572301" cy="12344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15597"/>
                <a:gridCol w="496064"/>
                <a:gridCol w="496064"/>
                <a:gridCol w="496064"/>
                <a:gridCol w="496064"/>
                <a:gridCol w="496064"/>
                <a:gridCol w="496064"/>
                <a:gridCol w="496064"/>
                <a:gridCol w="496064"/>
                <a:gridCol w="496064"/>
                <a:gridCol w="496064"/>
                <a:gridCol w="496064"/>
              </a:tblGrid>
              <a:tr h="404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活动</a:t>
                      </a:r>
                      <a:r>
                        <a:rPr lang="zh-CN" sz="1800" i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开始时间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结束时间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128586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642918"/>
            <a:ext cx="7786742" cy="421920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表示上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个台阶的楼梯的走法数，显然，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(1)=1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(2)=2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（一种走法是一步上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个台阶、走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步，另外一种走法是一步上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个台阶）。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对于大于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个台阶的楼梯：一种走法是第一步上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个台阶，剩余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个台阶的走法数是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；另外一种走法是第一步上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个台阶，剩余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个台阶的走法数是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-2)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。所以有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-2)+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对应的递归模型如下：</a:t>
            </a:r>
          </a:p>
          <a:p>
            <a:pPr lvl="1" algn="l">
              <a:lnSpc>
                <a:spcPts val="2000"/>
              </a:lnSpc>
              <a:spcBef>
                <a:spcPts val="1800"/>
              </a:spcBef>
            </a:pP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f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(1)=1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lvl="1" algn="l">
              <a:lnSpc>
                <a:spcPts val="2000"/>
              </a:lnSpc>
              <a:spcBef>
                <a:spcPts val="600"/>
              </a:spcBef>
            </a:pP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f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(2)=2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lvl="1" algn="l">
              <a:lnSpc>
                <a:spcPts val="2000"/>
              </a:lnSpc>
              <a:spcBef>
                <a:spcPts val="600"/>
              </a:spcBef>
            </a:pP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f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-2)+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-1)		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&gt;2</a:t>
            </a:r>
            <a:endParaRPr lang="zh-CN" altLang="zh-CN" sz="180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135729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000108"/>
            <a:ext cx="7715304" cy="255721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该问题与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7.2.1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节的活动安排问题Ⅰ类似，不同的是这里求一个总占用时间最长的兼容活动子集，而不是求活动个数最多的兼容活动子集，两者是不同的。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这里采用贪心法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动态规划的思路，先求出每个活动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的占用资源的时间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].length=A[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].e-A[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].b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，将活动数组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A[0..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按结束时间递增排序（贪心思路）。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1472" y="428604"/>
            <a:ext cx="7858180" cy="157850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设计一维动态规划数组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表示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A[0..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（共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个活动）中所有兼容活动的最长占用时间。</a:t>
            </a:r>
            <a:endParaRPr lang="en-US" altLang="zh-CN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考虑活动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，找到前面与之兼容的最晚的活动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，即，称活动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为活动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的前驱活动，如果活动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找到了前驱活动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，可以有两种选择：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2976" y="2214554"/>
            <a:ext cx="6715172" cy="80406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① 活动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之后不选择活动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，此时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② 活动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之后选择活动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，此时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]+A[i].length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910" y="3518525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两种情况中取最大值。对应的</a:t>
            </a:r>
            <a:r>
              <a:rPr lang="zh-CN" altLang="zh-CN" sz="200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状态转移方程</a:t>
            </a:r>
            <a:r>
              <a:rPr lang="zh-CN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如下：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4348" y="4161467"/>
            <a:ext cx="7643866" cy="910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dp[0]=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的时间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边界情况</a:t>
            </a:r>
          </a:p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]=max{dp[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]+A[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].length}	  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是活动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的前驱活动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714356"/>
            <a:ext cx="8215370" cy="224430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数组后，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就是最长的总占用时间。为了求一个最优安排方案，设计一个一维数组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的含义如下：</a:t>
            </a:r>
          </a:p>
          <a:p>
            <a:pPr lvl="1"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① 若活动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没有前驱活动，置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]=-2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lvl="1"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② 若活动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有前驱活动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，但不选择活动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，置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]=-1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lvl="1"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③ 若活动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有前驱活动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，选择活动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，置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500042"/>
            <a:ext cx="671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个活动求出的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pre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如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所示。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dp[10]=13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285860"/>
          <a:ext cx="7715299" cy="364333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09614"/>
                <a:gridCol w="582335"/>
                <a:gridCol w="582335"/>
                <a:gridCol w="582335"/>
                <a:gridCol w="582335"/>
                <a:gridCol w="582335"/>
                <a:gridCol w="582335"/>
                <a:gridCol w="582335"/>
                <a:gridCol w="582335"/>
                <a:gridCol w="582335"/>
                <a:gridCol w="582335"/>
                <a:gridCol w="582335"/>
              </a:tblGrid>
              <a:tr h="6072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活动</a:t>
                      </a:r>
                      <a:r>
                        <a:rPr lang="pt-BR" sz="1800" i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i="1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10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开始时间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结束时间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length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dp[i]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11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13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pre[i]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-1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-1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-1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4825" y="3752850"/>
          <a:ext cx="7753350" cy="1247775"/>
        </p:xfrm>
        <a:graphic>
          <a:graphicData uri="http://schemas.openxmlformats.org/drawingml/2006/table">
            <a:tbl>
              <a:tblPr/>
              <a:tblGrid>
                <a:gridCol w="7753350"/>
              </a:tblGrid>
              <a:tr h="12477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43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00042"/>
            <a:ext cx="8643998" cy="43003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Action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活动的类型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b,e;	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开始时间和结束时间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length;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活动的占用时间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bool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operator &lt;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(const Action t) const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return e&lt;t.e;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按结束时间递增排序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n=11;	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活动个数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Action A[MAXN]={{1,4},{3,5},{0,6},{5,7},{3,8},{5,9},{6,10},{8,11},{8,12},{2,13},{12,15}};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dp[MAXN];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一维动态规划数组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pre[MAXN];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//pre[i]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存放前驱活动序号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44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642918"/>
            <a:ext cx="8643998" cy="41465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plan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memset(dp,0,sizeof(dp));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//dp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数组初始化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sort(A,A+n);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dp[0]=A[0].length;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pre[0]=-2;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没有前驱活动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int j=i-1;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while(j&gt;=0 &amp;&amp; A[j].e&gt;A[i].b)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j--;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A[0..i-1]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找与活动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兼容的最晚活动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if(j==-1)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前面没有兼容活动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dp[i]=A[i].length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pre[i]=-2;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表示没有前驱活动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45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69185"/>
            <a:ext cx="8786874" cy="41465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else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前面有最晚兼容活动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(dp[i-1]&gt;=dp[j]+A[i].length)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//dp[i]=max(dp[i-1],dp[j]+A[i].length)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dp[i]=dp[i-1];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pre[i]=-1;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不选择活动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dp[i]=dp[j]+A[i].length;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pre[i]=j;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选中活动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前驱活动为活动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dp[n-1];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返回最优解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5072074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主要时间花费在排序上，对应的时间复杂度为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46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35716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求一个最优安排方案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x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20" y="1000108"/>
          <a:ext cx="7715299" cy="182166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09614"/>
                <a:gridCol w="582335"/>
                <a:gridCol w="582335"/>
                <a:gridCol w="582335"/>
                <a:gridCol w="582335"/>
                <a:gridCol w="582335"/>
                <a:gridCol w="582335"/>
                <a:gridCol w="582335"/>
                <a:gridCol w="582335"/>
                <a:gridCol w="582335"/>
                <a:gridCol w="582335"/>
                <a:gridCol w="582335"/>
              </a:tblGrid>
              <a:tr h="6072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活动</a:t>
                      </a:r>
                      <a:r>
                        <a:rPr lang="pt-BR" sz="1800" i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endParaRPr lang="zh-CN" sz="1800" i="1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9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chemeClr val="tx1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10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dp[</a:t>
                      </a:r>
                      <a:r>
                        <a:rPr lang="pt-BR" sz="1800" i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11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66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13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pre[</a:t>
                      </a:r>
                      <a:r>
                        <a:rPr lang="pt-BR" sz="1800" i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-1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-1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-1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-2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8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86604" y="3227022"/>
            <a:ext cx="1500198" cy="1231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-1=10 pre[10]=8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</a:t>
            </a:r>
            <a:r>
              <a:rPr lang="en-US" altLang="zh-CN" sz="180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√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=pre[10]=8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11" y="4572008"/>
            <a:ext cx="114300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pre[8]=-1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</a:t>
            </a:r>
            <a:r>
              <a:rPr lang="en-US" altLang="zh-CN" sz="180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×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减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9164" y="4572008"/>
            <a:ext cx="128588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pre[6]=2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</a:t>
            </a:r>
            <a:r>
              <a:rPr lang="en-US" altLang="zh-CN" sz="180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√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=pre[6]=2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9335" y="3227022"/>
            <a:ext cx="135732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pre[2]=-2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√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=pre[2]=-2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7924" y="4572008"/>
            <a:ext cx="107157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=-2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说明没有前驱活动，结束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16200000" flipV="1">
            <a:off x="7520984" y="2999396"/>
            <a:ext cx="36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V="1">
            <a:off x="5729414" y="3719396"/>
            <a:ext cx="18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4018" y="3227022"/>
            <a:ext cx="111443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pre[7]=-1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 </a:t>
            </a:r>
            <a:r>
              <a:rPr lang="en-US" altLang="zh-CN" sz="180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减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=6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5793772" y="2999395"/>
            <a:ext cx="36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 flipH="1" flipV="1">
            <a:off x="4462581" y="3719395"/>
            <a:ext cx="180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 flipH="1" flipV="1">
            <a:off x="2856082" y="2999395"/>
            <a:ext cx="36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2928926" y="4238631"/>
            <a:ext cx="214314" cy="285752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47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285728"/>
            <a:ext cx="8143932" cy="59703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getx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求一个最优安排方案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vector&lt;int&gt; x;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存放一个方案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i=n-1;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while(true)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i==-2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没有前驱活动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break;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pre[i]==-1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不选择活动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else	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选择活动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x.push_back(i);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i=pre[i];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  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选择的活动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");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输出结果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i=x.size()-1;i&gt;=0;i--)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printf("%d[%d,%d] ",x[i],A[x[i]].b,A[x[i]].e);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printf("\n");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  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最长占用时间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%d\n",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dp[n-1]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48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2357422" y="571480"/>
            <a:ext cx="35719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二维动态规划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2047865"/>
            <a:ext cx="6858048" cy="91307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二维动态规划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是指设计动态规划算法中采用二维动态规划数组，也称为坐标型动态规划。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49</a:t>
            </a:fld>
            <a:r>
              <a:rPr lang="en-US" altLang="zh-CN" smtClean="0"/>
              <a:t>/87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428596" y="2071678"/>
            <a:ext cx="896901" cy="896901"/>
            <a:chOff x="388951" y="5103867"/>
            <a:chExt cx="896901" cy="896901"/>
          </a:xfrm>
        </p:grpSpPr>
        <p:sp>
          <p:nvSpPr>
            <p:cNvPr id="8" name="椭圆 7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椭圆 8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40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357166"/>
            <a:ext cx="7000924" cy="16030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n)							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FF00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if(n==1) return 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 if(n==2) return 2;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 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(n-2)+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(n-1);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944984" y="2285992"/>
            <a:ext cx="4127214" cy="3575950"/>
            <a:chOff x="936757" y="2579836"/>
            <a:chExt cx="4127214" cy="3575950"/>
          </a:xfrm>
        </p:grpSpPr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>
              <a:off x="2452463" y="2579836"/>
              <a:ext cx="575726" cy="36413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f1(5)</a:t>
              </a:r>
            </a:p>
          </p:txBody>
        </p:sp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1514506" y="3396106"/>
              <a:ext cx="575726" cy="36312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f1(3)</a:t>
              </a:r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3379291" y="3396106"/>
              <a:ext cx="575726" cy="36312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f1(4)</a:t>
              </a:r>
            </a:p>
          </p:txBody>
        </p:sp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1037939" y="4243732"/>
              <a:ext cx="576738" cy="36413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f1(1)</a:t>
              </a:r>
            </a:p>
          </p:txBody>
        </p:sp>
        <p:sp>
          <p:nvSpPr>
            <p:cNvPr id="79888" name="Rectangle 16"/>
            <p:cNvSpPr>
              <a:spLocks noChangeArrowheads="1"/>
            </p:cNvSpPr>
            <p:nvPr/>
          </p:nvSpPr>
          <p:spPr bwMode="auto">
            <a:xfrm>
              <a:off x="1921258" y="4243732"/>
              <a:ext cx="576738" cy="36413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f1(2)</a:t>
              </a:r>
            </a:p>
          </p:txBody>
        </p:sp>
        <p:sp>
          <p:nvSpPr>
            <p:cNvPr id="79887" name="Rectangle 15"/>
            <p:cNvSpPr>
              <a:spLocks noChangeArrowheads="1"/>
            </p:cNvSpPr>
            <p:nvPr/>
          </p:nvSpPr>
          <p:spPr bwMode="auto">
            <a:xfrm>
              <a:off x="3979300" y="4243732"/>
              <a:ext cx="576738" cy="36413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f1(3)</a:t>
              </a:r>
            </a:p>
          </p:txBody>
        </p:sp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3530052" y="5096416"/>
              <a:ext cx="576738" cy="36413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f1(1)</a:t>
              </a:r>
            </a:p>
          </p:txBody>
        </p:sp>
        <p:sp>
          <p:nvSpPr>
            <p:cNvPr id="79885" name="Rectangle 13"/>
            <p:cNvSpPr>
              <a:spLocks noChangeArrowheads="1"/>
            </p:cNvSpPr>
            <p:nvPr/>
          </p:nvSpPr>
          <p:spPr bwMode="auto">
            <a:xfrm>
              <a:off x="4386052" y="5096416"/>
              <a:ext cx="576738" cy="36413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f1(2)</a:t>
              </a: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2825825" y="4243732"/>
              <a:ext cx="576738" cy="36413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f1(2)</a:t>
              </a:r>
            </a:p>
          </p:txBody>
        </p:sp>
        <p:sp>
          <p:nvSpPr>
            <p:cNvPr id="79883" name="AutoShape 11"/>
            <p:cNvSpPr>
              <a:spLocks noChangeShapeType="1"/>
            </p:cNvSpPr>
            <p:nvPr/>
          </p:nvSpPr>
          <p:spPr bwMode="auto">
            <a:xfrm flipH="1">
              <a:off x="1802875" y="2943971"/>
              <a:ext cx="937957" cy="4521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79882" name="AutoShape 10"/>
            <p:cNvSpPr>
              <a:spLocks noChangeShapeType="1"/>
            </p:cNvSpPr>
            <p:nvPr/>
          </p:nvSpPr>
          <p:spPr bwMode="auto">
            <a:xfrm>
              <a:off x="2740832" y="2943971"/>
              <a:ext cx="926827" cy="4521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79881" name="AutoShape 9"/>
            <p:cNvSpPr>
              <a:spLocks noChangeShapeType="1"/>
            </p:cNvSpPr>
            <p:nvPr/>
          </p:nvSpPr>
          <p:spPr bwMode="auto">
            <a:xfrm flipH="1">
              <a:off x="1326307" y="3759230"/>
              <a:ext cx="476567" cy="4845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79880" name="AutoShape 8"/>
            <p:cNvSpPr>
              <a:spLocks noChangeShapeType="1"/>
            </p:cNvSpPr>
            <p:nvPr/>
          </p:nvSpPr>
          <p:spPr bwMode="auto">
            <a:xfrm>
              <a:off x="1802875" y="3759230"/>
              <a:ext cx="406752" cy="4845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79879" name="AutoShape 7"/>
            <p:cNvSpPr>
              <a:spLocks noChangeShapeType="1"/>
            </p:cNvSpPr>
            <p:nvPr/>
          </p:nvSpPr>
          <p:spPr bwMode="auto">
            <a:xfrm flipH="1">
              <a:off x="3114194" y="3759230"/>
              <a:ext cx="553466" cy="4845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79878" name="AutoShape 6"/>
            <p:cNvSpPr>
              <a:spLocks noChangeShapeType="1"/>
            </p:cNvSpPr>
            <p:nvPr/>
          </p:nvSpPr>
          <p:spPr bwMode="auto">
            <a:xfrm>
              <a:off x="3667659" y="3759230"/>
              <a:ext cx="600009" cy="4845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79877" name="AutoShape 5"/>
            <p:cNvSpPr>
              <a:spLocks noChangeShapeType="1"/>
            </p:cNvSpPr>
            <p:nvPr/>
          </p:nvSpPr>
          <p:spPr bwMode="auto">
            <a:xfrm flipH="1">
              <a:off x="3818421" y="4607868"/>
              <a:ext cx="449248" cy="488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79876" name="AutoShape 4"/>
            <p:cNvSpPr>
              <a:spLocks noChangeShapeType="1"/>
            </p:cNvSpPr>
            <p:nvPr/>
          </p:nvSpPr>
          <p:spPr bwMode="auto">
            <a:xfrm>
              <a:off x="4267669" y="4607868"/>
              <a:ext cx="406752" cy="488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79875" name="AutoShape 3"/>
            <p:cNvSpPr>
              <a:spLocks noChangeArrowheads="1"/>
            </p:cNvSpPr>
            <p:nvPr/>
          </p:nvSpPr>
          <p:spPr bwMode="auto">
            <a:xfrm>
              <a:off x="3438988" y="4161802"/>
              <a:ext cx="1624983" cy="147272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79874" name="AutoShape 2"/>
            <p:cNvSpPr>
              <a:spLocks noChangeArrowheads="1"/>
            </p:cNvSpPr>
            <p:nvPr/>
          </p:nvSpPr>
          <p:spPr bwMode="auto">
            <a:xfrm>
              <a:off x="936757" y="3276751"/>
              <a:ext cx="1624983" cy="147272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400"/>
                </a:lnSpc>
              </a:pPr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0166" y="5786454"/>
              <a:ext cx="307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存在大量重复的子问题</a:t>
              </a:r>
              <a:endPara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428604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8.3.1   </a:t>
            </a:r>
            <a:r>
              <a:rPr lang="zh-CN" altLang="zh-CN" smtClean="0">
                <a:ea typeface="微软雅黑" pitchFamily="34" charset="-122"/>
              </a:rPr>
              <a:t>三角形最小路径和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214422"/>
            <a:ext cx="8072494" cy="18809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给定一个高度为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的整数三角形，求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从顶部到底部的最小路径和及其一条最小路径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，从每个整数出发只能向下移动到相邻的整数。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例如，一个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的三角形，输出的最小路径和是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，一条最小路径是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8"/>
          <p:cNvGrpSpPr/>
          <p:nvPr/>
        </p:nvGrpSpPr>
        <p:grpSpPr>
          <a:xfrm>
            <a:off x="2500298" y="3500438"/>
            <a:ext cx="1857388" cy="1505334"/>
            <a:chOff x="2643174" y="3857628"/>
            <a:chExt cx="1857388" cy="1505334"/>
          </a:xfrm>
        </p:grpSpPr>
        <p:sp>
          <p:nvSpPr>
            <p:cNvPr id="108555" name="Rectangle 11"/>
            <p:cNvSpPr>
              <a:spLocks noChangeArrowheads="1"/>
            </p:cNvSpPr>
            <p:nvPr/>
          </p:nvSpPr>
          <p:spPr bwMode="auto">
            <a:xfrm>
              <a:off x="3457222" y="3857628"/>
              <a:ext cx="279033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8554" name="Rectangle 10"/>
            <p:cNvSpPr>
              <a:spLocks noChangeArrowheads="1"/>
            </p:cNvSpPr>
            <p:nvPr/>
          </p:nvSpPr>
          <p:spPr bwMode="auto">
            <a:xfrm>
              <a:off x="3190321" y="4232445"/>
              <a:ext cx="280246" cy="30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3675595" y="4233658"/>
              <a:ext cx="279033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3953415" y="4621819"/>
              <a:ext cx="280246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4221529" y="5058499"/>
              <a:ext cx="279033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2922207" y="4621819"/>
              <a:ext cx="280246" cy="30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3408694" y="4621819"/>
              <a:ext cx="279033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3674382" y="5058499"/>
              <a:ext cx="280246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8547" name="Rectangle 3"/>
            <p:cNvSpPr>
              <a:spLocks noChangeArrowheads="1"/>
            </p:cNvSpPr>
            <p:nvPr/>
          </p:nvSpPr>
          <p:spPr bwMode="auto">
            <a:xfrm>
              <a:off x="2643174" y="5058499"/>
              <a:ext cx="280246" cy="30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8546" name="Rectangle 2"/>
            <p:cNvSpPr>
              <a:spLocks noChangeArrowheads="1"/>
            </p:cNvSpPr>
            <p:nvPr/>
          </p:nvSpPr>
          <p:spPr bwMode="auto">
            <a:xfrm>
              <a:off x="3190321" y="5058499"/>
              <a:ext cx="279033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50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52856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4889" y="480935"/>
            <a:ext cx="2786082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问题求解—自顶向下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75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39"/>
          <p:cNvGrpSpPr/>
          <p:nvPr/>
        </p:nvGrpSpPr>
        <p:grpSpPr>
          <a:xfrm>
            <a:off x="1357290" y="3672478"/>
            <a:ext cx="1800645" cy="1532592"/>
            <a:chOff x="1357290" y="3672478"/>
            <a:chExt cx="1800645" cy="1532592"/>
          </a:xfrm>
        </p:grpSpPr>
        <p:sp>
          <p:nvSpPr>
            <p:cNvPr id="107540" name="Rectangle 20"/>
            <p:cNvSpPr>
              <a:spLocks noChangeArrowheads="1"/>
            </p:cNvSpPr>
            <p:nvPr/>
          </p:nvSpPr>
          <p:spPr bwMode="auto">
            <a:xfrm>
              <a:off x="1357290" y="3672478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539" name="Rectangle 19"/>
            <p:cNvSpPr>
              <a:spLocks noChangeArrowheads="1"/>
            </p:cNvSpPr>
            <p:nvPr/>
          </p:nvSpPr>
          <p:spPr bwMode="auto">
            <a:xfrm>
              <a:off x="1357290" y="4054083"/>
              <a:ext cx="281745" cy="30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538" name="Rectangle 18"/>
            <p:cNvSpPr>
              <a:spLocks noChangeArrowheads="1"/>
            </p:cNvSpPr>
            <p:nvPr/>
          </p:nvSpPr>
          <p:spPr bwMode="auto">
            <a:xfrm>
              <a:off x="1862583" y="4055317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537" name="Rectangle 17"/>
            <p:cNvSpPr>
              <a:spLocks noChangeArrowheads="1"/>
            </p:cNvSpPr>
            <p:nvPr/>
          </p:nvSpPr>
          <p:spPr bwMode="auto">
            <a:xfrm>
              <a:off x="2394012" y="4450506"/>
              <a:ext cx="28174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2877410" y="4895094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>
              <a:off x="1357290" y="4450506"/>
              <a:ext cx="281745" cy="30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1862583" y="4450506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533" name="Rectangle 13"/>
            <p:cNvSpPr>
              <a:spLocks noChangeArrowheads="1"/>
            </p:cNvSpPr>
            <p:nvPr/>
          </p:nvSpPr>
          <p:spPr bwMode="auto">
            <a:xfrm>
              <a:off x="2394012" y="4895094"/>
              <a:ext cx="28174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532" name="Rectangle 12"/>
            <p:cNvSpPr>
              <a:spLocks noChangeArrowheads="1"/>
            </p:cNvSpPr>
            <p:nvPr/>
          </p:nvSpPr>
          <p:spPr bwMode="auto">
            <a:xfrm>
              <a:off x="1357290" y="4895094"/>
              <a:ext cx="281745" cy="30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531" name="Rectangle 11"/>
            <p:cNvSpPr>
              <a:spLocks noChangeArrowheads="1"/>
            </p:cNvSpPr>
            <p:nvPr/>
          </p:nvSpPr>
          <p:spPr bwMode="auto">
            <a:xfrm>
              <a:off x="1862583" y="4895094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" name="组合 41"/>
          <p:cNvGrpSpPr/>
          <p:nvPr/>
        </p:nvGrpSpPr>
        <p:grpSpPr>
          <a:xfrm>
            <a:off x="4819652" y="3314699"/>
            <a:ext cx="2890393" cy="2338404"/>
            <a:chOff x="4819652" y="3314699"/>
            <a:chExt cx="2890393" cy="2338404"/>
          </a:xfrm>
        </p:grpSpPr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6457963" y="3797210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5213897" y="3809559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6457963" y="4599937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7527" name="AutoShape 7"/>
            <p:cNvSpPr>
              <a:spLocks noChangeShapeType="1"/>
            </p:cNvSpPr>
            <p:nvPr/>
          </p:nvSpPr>
          <p:spPr bwMode="auto">
            <a:xfrm>
              <a:off x="6890947" y="4217098"/>
              <a:ext cx="1220" cy="3828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07526" name="AutoShape 6"/>
            <p:cNvSpPr>
              <a:spLocks noChangeShapeType="1"/>
            </p:cNvSpPr>
            <p:nvPr/>
          </p:nvSpPr>
          <p:spPr bwMode="auto">
            <a:xfrm>
              <a:off x="5646881" y="4229448"/>
              <a:ext cx="817181" cy="3346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07525" name="AutoShape 5"/>
            <p:cNvSpPr>
              <a:spLocks noChangeShapeType="1"/>
            </p:cNvSpPr>
            <p:nvPr/>
          </p:nvSpPr>
          <p:spPr bwMode="auto">
            <a:xfrm>
              <a:off x="4927273" y="3453889"/>
              <a:ext cx="2419832" cy="1235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07524" name="AutoShape 4"/>
            <p:cNvSpPr>
              <a:spLocks noChangeShapeType="1"/>
            </p:cNvSpPr>
            <p:nvPr/>
          </p:nvSpPr>
          <p:spPr bwMode="auto">
            <a:xfrm>
              <a:off x="4927273" y="3455124"/>
              <a:ext cx="0" cy="174871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07523" name="Rectangle 3"/>
            <p:cNvSpPr>
              <a:spLocks noChangeArrowheads="1"/>
            </p:cNvSpPr>
            <p:nvPr/>
          </p:nvSpPr>
          <p:spPr bwMode="auto">
            <a:xfrm>
              <a:off x="7429520" y="3314699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7522" name="Rectangle 2"/>
            <p:cNvSpPr>
              <a:spLocks noChangeArrowheads="1"/>
            </p:cNvSpPr>
            <p:nvPr/>
          </p:nvSpPr>
          <p:spPr bwMode="auto">
            <a:xfrm>
              <a:off x="4819652" y="5344362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5" name="组合 28"/>
          <p:cNvGrpSpPr/>
          <p:nvPr/>
        </p:nvGrpSpPr>
        <p:grpSpPr>
          <a:xfrm>
            <a:off x="1000100" y="1357298"/>
            <a:ext cx="1857388" cy="1505334"/>
            <a:chOff x="2643174" y="3857628"/>
            <a:chExt cx="1857388" cy="1505334"/>
          </a:xfrm>
        </p:grpSpPr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3457222" y="3857628"/>
              <a:ext cx="279033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3190321" y="4232445"/>
              <a:ext cx="280246" cy="30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3675595" y="4233658"/>
              <a:ext cx="279033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3953415" y="4621819"/>
              <a:ext cx="280246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4221529" y="5058499"/>
              <a:ext cx="279033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2922207" y="4621819"/>
              <a:ext cx="280246" cy="30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3408694" y="4621819"/>
              <a:ext cx="279033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3674382" y="5058499"/>
              <a:ext cx="280246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2643174" y="5058499"/>
              <a:ext cx="280246" cy="30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" name="Rectangle 2"/>
            <p:cNvSpPr>
              <a:spLocks noChangeArrowheads="1"/>
            </p:cNvSpPr>
            <p:nvPr/>
          </p:nvSpPr>
          <p:spPr bwMode="auto">
            <a:xfrm>
              <a:off x="3190321" y="5058499"/>
              <a:ext cx="279033" cy="3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1" name="下箭头 40"/>
          <p:cNvSpPr/>
          <p:nvPr/>
        </p:nvSpPr>
        <p:spPr>
          <a:xfrm>
            <a:off x="2071670" y="3071810"/>
            <a:ext cx="214314" cy="428628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1000100" y="3786190"/>
            <a:ext cx="142876" cy="1214446"/>
          </a:xfrm>
          <a:prstGeom prst="downArrow">
            <a:avLst/>
          </a:prstGeom>
          <a:ln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51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285728"/>
            <a:ext cx="8429684" cy="352205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设计二维动态规划数组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从顶部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[0][0]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到达（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）位置的最小路径和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。起始位置只有（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），所以初始化为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dp[0][0]=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[0][0]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。这里有如下两个边界：</a:t>
            </a:r>
          </a:p>
          <a:p>
            <a:pPr marL="800100" lvl="1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即第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列的任意位置（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），只有垂直方向到达的一条路径，此时有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][0]=dp[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-1][0]+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800100" lvl="1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即对角线上的任意位置（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），只有左斜方向到达的一条路径，此时有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-1]+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其他两条到达（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）位置的路径，最小路径和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]=min(dp[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])+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2714612" y="4000504"/>
            <a:ext cx="2890393" cy="2338404"/>
            <a:chOff x="4819652" y="3314699"/>
            <a:chExt cx="2890393" cy="2338404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457963" y="3797210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-1,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213897" y="3809559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-1,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6457963" y="4599937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AutoShape 7"/>
            <p:cNvSpPr>
              <a:spLocks noChangeShapeType="1"/>
            </p:cNvSpPr>
            <p:nvPr/>
          </p:nvSpPr>
          <p:spPr bwMode="auto">
            <a:xfrm>
              <a:off x="6890947" y="4217098"/>
              <a:ext cx="1220" cy="3828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8" name="AutoShape 6"/>
            <p:cNvSpPr>
              <a:spLocks noChangeShapeType="1"/>
            </p:cNvSpPr>
            <p:nvPr/>
          </p:nvSpPr>
          <p:spPr bwMode="auto">
            <a:xfrm>
              <a:off x="5646881" y="4229448"/>
              <a:ext cx="817181" cy="3346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9" name="AutoShape 5"/>
            <p:cNvSpPr>
              <a:spLocks noChangeShapeType="1"/>
            </p:cNvSpPr>
            <p:nvPr/>
          </p:nvSpPr>
          <p:spPr bwMode="auto">
            <a:xfrm>
              <a:off x="4927273" y="3453889"/>
              <a:ext cx="2419832" cy="1235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23" name="AutoShape 4"/>
            <p:cNvSpPr>
              <a:spLocks noChangeShapeType="1"/>
            </p:cNvSpPr>
            <p:nvPr/>
          </p:nvSpPr>
          <p:spPr bwMode="auto">
            <a:xfrm>
              <a:off x="4927273" y="3455124"/>
              <a:ext cx="0" cy="174871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7429520" y="3314699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6" name="Rectangle 2"/>
            <p:cNvSpPr>
              <a:spLocks noChangeArrowheads="1"/>
            </p:cNvSpPr>
            <p:nvPr/>
          </p:nvSpPr>
          <p:spPr bwMode="auto">
            <a:xfrm>
              <a:off x="4819652" y="5344362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52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58" y="1142984"/>
            <a:ext cx="8286808" cy="1680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dp[0][0]=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[0][0]	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初始条件</a:t>
            </a:r>
          </a:p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][0]=dp[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-1][0]+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列的边界情况，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对角线的边界情况，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])+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		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的其他有两条达到路径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000496" y="679892"/>
            <a:ext cx="214314" cy="285752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596" y="3357562"/>
            <a:ext cx="807249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数组的第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行中求出的最小元素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ans=dp[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-1][minj]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 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53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608909"/>
            <a:ext cx="8786874" cy="54289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minPathSum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(vector&lt;vector&lt;int&gt;&gt;&amp; a)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自顶向下求最小路径和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dp[0][0]=a[0][0];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i=1;i&lt;n;i++)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考虑第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列的边界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dp[i][0]=dp[i-1][0]+a[i][0];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i=1;i&lt;n;i++)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考虑对角线的边界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dp[i][i]=a[i][i]+dp[i-1][i-1];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i=2;i&lt;n;i++)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考虑其他有两条达到的路径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for(int j=1;j&lt;i;j++)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dp[i][j]=min(dp[i-1][j-1],dp[i-1][j])+a[i][j];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ans=dp[n-1][0];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j=1;j&lt;n;j++)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求出最小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ans=min(ans,dp[n-1][j]);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54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500042"/>
            <a:ext cx="8001056" cy="173134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那么如何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找到一条最小和的路径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呢？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设计一个二维数组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表示到达（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）位置时最小路径上的前驱位置，由于前驱位置只有两个即（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记录前驱位置的列号即可。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1320178" y="2643182"/>
            <a:ext cx="5609276" cy="1815647"/>
            <a:chOff x="1320178" y="3571876"/>
            <a:chExt cx="5609276" cy="1815647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564244" y="3571876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320178" y="3584225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564244" y="4374603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1" name="AutoShape 7"/>
            <p:cNvSpPr>
              <a:spLocks noChangeShapeType="1"/>
            </p:cNvSpPr>
            <p:nvPr/>
          </p:nvSpPr>
          <p:spPr bwMode="auto">
            <a:xfrm>
              <a:off x="2997228" y="3991764"/>
              <a:ext cx="1220" cy="3828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2" name="AutoShape 6"/>
            <p:cNvSpPr>
              <a:spLocks noChangeShapeType="1"/>
            </p:cNvSpPr>
            <p:nvPr/>
          </p:nvSpPr>
          <p:spPr bwMode="auto">
            <a:xfrm>
              <a:off x="1753162" y="4004114"/>
              <a:ext cx="817181" cy="33467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97503" y="5018191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pre[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6064706" y="3571876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4820640" y="3584225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6064706" y="4374603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AutoShape 7"/>
            <p:cNvSpPr>
              <a:spLocks noChangeShapeType="1"/>
            </p:cNvSpPr>
            <p:nvPr/>
          </p:nvSpPr>
          <p:spPr bwMode="auto">
            <a:xfrm>
              <a:off x="6497690" y="3991764"/>
              <a:ext cx="1220" cy="3828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22" name="AutoShape 6"/>
            <p:cNvSpPr>
              <a:spLocks noChangeShapeType="1"/>
            </p:cNvSpPr>
            <p:nvPr/>
          </p:nvSpPr>
          <p:spPr bwMode="auto">
            <a:xfrm>
              <a:off x="5253624" y="4004114"/>
              <a:ext cx="817181" cy="3346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69403" y="5018191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pre[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endParaRPr lang="zh-CN" altLang="en-US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55</a:t>
            </a:fld>
            <a:r>
              <a:rPr lang="en-US" altLang="zh-CN" smtClean="0"/>
              <a:t>/87</a:t>
            </a:r>
            <a:endParaRPr lang="en-US" altLang="zh-CN"/>
          </a:p>
        </p:txBody>
      </p:sp>
      <p:sp>
        <p:nvSpPr>
          <p:cNvPr id="26" name="TextBox 25"/>
          <p:cNvSpPr txBox="1"/>
          <p:nvPr/>
        </p:nvSpPr>
        <p:spPr>
          <a:xfrm>
            <a:off x="500034" y="5025840"/>
            <a:ext cx="8001056" cy="90349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在求出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后，通过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-1][minj]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推导求出反向路径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path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，逆向输出得到一条最小和的路径。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44" y="214290"/>
            <a:ext cx="8786874" cy="41172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minPathSum1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(vector&lt;vector&lt;int&gt;&gt;&amp; a)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求最小路径和以及一条最小和路径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pre[MAXN][MAXN];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路径数组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dp[0][0]=a[0][0];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i=1;i&lt;n;i++)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考虑第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列的边界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dp[i][0]=dp[i-1][0]+a[i][0];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pre[i][0]=0;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i=1;i&lt;n;i++)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考虑对角线的边界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dp[i][i]=a[i][i]+dp[i-1][i-1];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pre[i][i]=i-1;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56</a:t>
            </a:fld>
            <a:r>
              <a:rPr lang="en-US" altLang="zh-CN" smtClean="0"/>
              <a:t>/87</a:t>
            </a:r>
            <a:endParaRPr lang="en-US" altLang="zh-CN"/>
          </a:p>
        </p:txBody>
      </p:sp>
      <p:grpSp>
        <p:nvGrpSpPr>
          <p:cNvPr id="2" name="组合 14"/>
          <p:cNvGrpSpPr/>
          <p:nvPr/>
        </p:nvGrpSpPr>
        <p:grpSpPr>
          <a:xfrm>
            <a:off x="785786" y="4613749"/>
            <a:ext cx="1214446" cy="1756351"/>
            <a:chOff x="785786" y="4613749"/>
            <a:chExt cx="1214446" cy="1756351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995337" y="4613749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995337" y="5416476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" name="AutoShape 7"/>
            <p:cNvSpPr>
              <a:spLocks noChangeShapeType="1"/>
            </p:cNvSpPr>
            <p:nvPr/>
          </p:nvSpPr>
          <p:spPr bwMode="auto">
            <a:xfrm>
              <a:off x="1428321" y="5033637"/>
              <a:ext cx="1220" cy="3828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786" y="600076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pre[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]=0</a:t>
              </a:r>
              <a:endParaRPr lang="zh-CN" altLang="en-US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3537485" y="4626098"/>
            <a:ext cx="2108814" cy="1672564"/>
            <a:chOff x="3537485" y="4626098"/>
            <a:chExt cx="2108814" cy="1672564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537485" y="4626098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781551" y="5416476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" name="AutoShape 6"/>
            <p:cNvSpPr>
              <a:spLocks noChangeShapeType="1"/>
            </p:cNvSpPr>
            <p:nvPr/>
          </p:nvSpPr>
          <p:spPr bwMode="auto">
            <a:xfrm>
              <a:off x="3970469" y="5045987"/>
              <a:ext cx="817181" cy="33467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7620" y="592933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pre[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214290"/>
            <a:ext cx="8786874" cy="39926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i=2;i&lt;n;i++)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考虑其他有两条达到路径的结点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for(int j=1;j&lt;i;j++)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dp[i-1][j-1]&lt;dp[i-1][j]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pre[i][j]=j-1;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dp[i][j]=a[i][j]+dp[i-1][j-1];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pre[i][j]=j;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dp[i][j]=a[i][j]+dp[i-1][j];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57</a:t>
            </a:fld>
            <a:r>
              <a:rPr lang="en-US" altLang="zh-CN" smtClean="0"/>
              <a:t>/87</a:t>
            </a:r>
            <a:endParaRPr lang="en-US" altLang="zh-CN"/>
          </a:p>
        </p:txBody>
      </p:sp>
      <p:grpSp>
        <p:nvGrpSpPr>
          <p:cNvPr id="2" name="组合 19"/>
          <p:cNvGrpSpPr/>
          <p:nvPr/>
        </p:nvGrpSpPr>
        <p:grpSpPr>
          <a:xfrm>
            <a:off x="1285852" y="4572008"/>
            <a:ext cx="2177523" cy="1857388"/>
            <a:chOff x="1285852" y="4572008"/>
            <a:chExt cx="2177523" cy="1857388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529918" y="4572008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285852" y="4584357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529918" y="5374735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1" name="AutoShape 7"/>
            <p:cNvSpPr>
              <a:spLocks noChangeShapeType="1"/>
            </p:cNvSpPr>
            <p:nvPr/>
          </p:nvSpPr>
          <p:spPr bwMode="auto">
            <a:xfrm>
              <a:off x="2962902" y="4991896"/>
              <a:ext cx="1220" cy="38283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2" name="AutoShape 6"/>
            <p:cNvSpPr>
              <a:spLocks noChangeShapeType="1"/>
            </p:cNvSpPr>
            <p:nvPr/>
          </p:nvSpPr>
          <p:spPr bwMode="auto">
            <a:xfrm>
              <a:off x="1718836" y="5004246"/>
              <a:ext cx="817181" cy="33467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63177" y="6060064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pre[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4786314" y="4572008"/>
            <a:ext cx="2108814" cy="1815647"/>
            <a:chOff x="4786314" y="4572008"/>
            <a:chExt cx="2108814" cy="1815647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030380" y="4572008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786314" y="4584357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6030380" y="5374735"/>
              <a:ext cx="864748" cy="419888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zh-CN" altLang="en-US" sz="17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7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7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AutoShape 7"/>
            <p:cNvSpPr>
              <a:spLocks noChangeShapeType="1"/>
            </p:cNvSpPr>
            <p:nvPr/>
          </p:nvSpPr>
          <p:spPr bwMode="auto">
            <a:xfrm>
              <a:off x="6463364" y="4991896"/>
              <a:ext cx="1220" cy="3828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8" name="AutoShape 6"/>
            <p:cNvSpPr>
              <a:spLocks noChangeShapeType="1"/>
            </p:cNvSpPr>
            <p:nvPr/>
          </p:nvSpPr>
          <p:spPr bwMode="auto">
            <a:xfrm>
              <a:off x="5219298" y="5004246"/>
              <a:ext cx="817181" cy="3346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35077" y="601832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pre[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]=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endParaRPr lang="zh-CN" altLang="en-US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142852"/>
            <a:ext cx="8786874" cy="66087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ans=dp[n-1][0];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j=1;j&lt;n;j++)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求出最小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和对应的列号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minj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 (ans&gt;dp[n-1][j])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ans=dp[n-1][j];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minj=j;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最小路径和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ans=%d\n",ans);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i=n-1;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vector&lt;int&gt; path;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存放一条路径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 (i&gt;=0)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(n-1,minj)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位置推导反向路径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path.push_back(a[i][minj]);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minj=pre[i][minj];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最小路径在前一行中的列号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i--;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在前一行查找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最小路径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");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i=path.size()-1;i&gt;=0;i--)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反向输出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path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printf("  %d",path[i]);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printf("\n");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58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642918"/>
            <a:ext cx="2786082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问题求解—自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底</a:t>
            </a: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7"/>
          <p:cNvGrpSpPr/>
          <p:nvPr/>
        </p:nvGrpSpPr>
        <p:grpSpPr>
          <a:xfrm>
            <a:off x="4786314" y="2071678"/>
            <a:ext cx="2756955" cy="1737590"/>
            <a:chOff x="1668490" y="1681150"/>
            <a:chExt cx="2756955" cy="1737590"/>
          </a:xfrm>
        </p:grpSpPr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3264041" y="2836217"/>
              <a:ext cx="869520" cy="387589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zh-CN" altLang="en-US" sz="1800" b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2139429" y="2836217"/>
              <a:ext cx="869520" cy="387589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zh-CN" altLang="en-US" sz="1800" b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2139429" y="2120317"/>
              <a:ext cx="869520" cy="387589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zh-CN" altLang="en-US" sz="1800" b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8375" name="AutoShape 7"/>
            <p:cNvSpPr>
              <a:spLocks noChangeShapeType="1"/>
            </p:cNvSpPr>
            <p:nvPr/>
          </p:nvSpPr>
          <p:spPr bwMode="auto">
            <a:xfrm>
              <a:off x="1668490" y="1803406"/>
              <a:ext cx="2433184" cy="114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8374" name="AutoShape 6"/>
            <p:cNvSpPr>
              <a:spLocks noChangeShapeType="1"/>
            </p:cNvSpPr>
            <p:nvPr/>
          </p:nvSpPr>
          <p:spPr bwMode="auto">
            <a:xfrm>
              <a:off x="1668490" y="1804545"/>
              <a:ext cx="0" cy="1614195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4143372" y="1681150"/>
              <a:ext cx="282073" cy="284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8372" name="Rectangle 4"/>
            <p:cNvSpPr>
              <a:spLocks noChangeArrowheads="1"/>
            </p:cNvSpPr>
            <p:nvPr/>
          </p:nvSpPr>
          <p:spPr bwMode="auto">
            <a:xfrm>
              <a:off x="1717546" y="3122349"/>
              <a:ext cx="282073" cy="284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8371" name="AutoShape 3"/>
            <p:cNvSpPr>
              <a:spLocks noChangeShapeType="1"/>
            </p:cNvSpPr>
            <p:nvPr/>
          </p:nvSpPr>
          <p:spPr bwMode="auto">
            <a:xfrm flipV="1">
              <a:off x="2574802" y="2507906"/>
              <a:ext cx="1226" cy="32831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8370" name="AutoShape 2"/>
            <p:cNvSpPr>
              <a:spLocks noChangeShapeType="1"/>
            </p:cNvSpPr>
            <p:nvPr/>
          </p:nvSpPr>
          <p:spPr bwMode="auto">
            <a:xfrm flipH="1" flipV="1">
              <a:off x="3008949" y="2519305"/>
              <a:ext cx="690465" cy="31691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1214414" y="2143116"/>
            <a:ext cx="1800645" cy="1532592"/>
            <a:chOff x="1357290" y="3672478"/>
            <a:chExt cx="1800645" cy="1532592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357290" y="3672478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357290" y="4054083"/>
              <a:ext cx="281745" cy="30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862583" y="4055317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394012" y="4450506"/>
              <a:ext cx="28174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877410" y="4895094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1357290" y="4450506"/>
              <a:ext cx="281745" cy="30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1862583" y="4450506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394012" y="4895094"/>
              <a:ext cx="28174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1357290" y="4895094"/>
              <a:ext cx="281745" cy="309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1862583" y="4895094"/>
              <a:ext cx="280525" cy="30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30" name="上箭头 29"/>
          <p:cNvSpPr/>
          <p:nvPr/>
        </p:nvSpPr>
        <p:spPr>
          <a:xfrm>
            <a:off x="714348" y="2643182"/>
            <a:ext cx="142876" cy="928694"/>
          </a:xfrm>
          <a:prstGeom prst="upArrow">
            <a:avLst/>
          </a:prstGeom>
          <a:ln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59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40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1472" y="1357298"/>
            <a:ext cx="7000924" cy="40010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[MAXN];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f21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n)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函数调用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dp[n]!=0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return dp[n];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if(n==1) dp[n]=1;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 if(n==2) dp[n]=2;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else dp[i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]=f21(i-2)+f21(i-1);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n)					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endParaRPr lang="zh-CN" altLang="zh-CN" sz="1800" smtClean="0">
              <a:solidFill>
                <a:srgbClr val="FF00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memset(dp,0,sizeof(dp));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f21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(n);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00034" y="428604"/>
            <a:ext cx="792961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如何避免重叠子问题的重复计算呢？可以设计一个一维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数组，用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存放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f1(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的值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428604"/>
            <a:ext cx="8572560" cy="352205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设计二维动态规划数组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，其中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表示从底部到达（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）位置的最小路径和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。起始位置只有（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*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），所以初始化为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。同样有如下两个边界：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即第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列的任意位置（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），只有垂直方向到达的一条路径，此时有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][0]=dp[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+1][0]+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即对角线上的任意位置（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），只有左斜方向到达的一条路径，此时有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+1]+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其他两条到达（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）位置的路径，最小路径和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]=min(dp[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])+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643174" y="4214818"/>
            <a:ext cx="2756955" cy="1737590"/>
            <a:chOff x="1668490" y="1681150"/>
            <a:chExt cx="2756955" cy="1737590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264041" y="2836217"/>
              <a:ext cx="869520" cy="387589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zh-CN" altLang="en-US" sz="1800" b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139429" y="2836217"/>
              <a:ext cx="869520" cy="387589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zh-CN" altLang="en-US" sz="1800" b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139429" y="2120317"/>
              <a:ext cx="869520" cy="387589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,</a:t>
              </a:r>
              <a:r>
                <a:rPr kumimoji="0" lang="zh-CN" altLang="en-US" sz="1800" b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AutoShape 7"/>
            <p:cNvSpPr>
              <a:spLocks noChangeShapeType="1"/>
            </p:cNvSpPr>
            <p:nvPr/>
          </p:nvSpPr>
          <p:spPr bwMode="auto">
            <a:xfrm>
              <a:off x="1668490" y="1803406"/>
              <a:ext cx="2433184" cy="114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2" name="AutoShape 6"/>
            <p:cNvSpPr>
              <a:spLocks noChangeShapeType="1"/>
            </p:cNvSpPr>
            <p:nvPr/>
          </p:nvSpPr>
          <p:spPr bwMode="auto">
            <a:xfrm>
              <a:off x="1668490" y="1804545"/>
              <a:ext cx="0" cy="1614195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143372" y="1681150"/>
              <a:ext cx="282073" cy="284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717546" y="3122349"/>
              <a:ext cx="282073" cy="284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AutoShape 3"/>
            <p:cNvSpPr>
              <a:spLocks noChangeShapeType="1"/>
            </p:cNvSpPr>
            <p:nvPr/>
          </p:nvSpPr>
          <p:spPr bwMode="auto">
            <a:xfrm flipV="1">
              <a:off x="2574802" y="2507906"/>
              <a:ext cx="1226" cy="32831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6" name="AutoShape 2"/>
            <p:cNvSpPr>
              <a:spLocks noChangeShapeType="1"/>
            </p:cNvSpPr>
            <p:nvPr/>
          </p:nvSpPr>
          <p:spPr bwMode="auto">
            <a:xfrm flipH="1" flipV="1">
              <a:off x="3008949" y="2519305"/>
              <a:ext cx="690465" cy="31691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60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4282" y="1142984"/>
            <a:ext cx="8572560" cy="1731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	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初始条件</a:t>
            </a: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][0]=dp[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+1][0]+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列的边界情况，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-2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对角线的边界情况，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-2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+1])+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		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的其他有两条达到路径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000496" y="679892"/>
            <a:ext cx="214314" cy="285752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596" y="3357562"/>
            <a:ext cx="8072494" cy="41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由于第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行只有一个元素，所以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dp[0][0]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就是最终的最小路径和。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61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608909"/>
            <a:ext cx="8786874" cy="49544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minPathSum2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(vector&lt;vector&lt;int&gt;&gt;&amp; a)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自底向上求最小路径和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dp[MAXN][MAXN];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for(int j=0;j&lt;n;j++)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dp[n-1][j]=a[n-1][j];	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行初始化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i=n-2;i&gt;=0;i--)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考虑第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列的边界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dp[i][0]=dp[i+1][0]+a[i][0];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i=n-2;i&gt;=0;i--)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考虑对角线的边界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dp[i][i]=a[i][i]+dp[i+1][i+1];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i=n-2;i&gt;=0;i--)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考虑其他有两条达到的路径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for(int j=0;j&lt;a[i].size();j++)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dp[i][j]=min(dp[i+1][j+1],dp[i+1][j])+a[i][j];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dp[0][0];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62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3071834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底</a:t>
            </a: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上算法空间优化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214422"/>
            <a:ext cx="8072494" cy="7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在自底向上算法中阶段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（指求第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行的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）仅仅与阶段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相关，采用降维滚动数组方式，将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由二维数组改为一维数组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2300357"/>
            <a:ext cx="8072526" cy="32003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minPathSum3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(vector&lt;vector&lt;int&gt;&gt;&amp; a)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自底向上的优化算法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int dp[MAXN];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一维动态规划数组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memset(dp,0,sizeof(dp));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i=n-1;i&gt;=0;i--)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for(int j=0;j&lt;a[i].size();j++)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含边界情况的处理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dp[j]=min(dp[j],dp[j+1])+a[i][j];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63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312080"/>
            <a:ext cx="635798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8.3.2  </a:t>
            </a:r>
            <a:r>
              <a:rPr lang="zh-CN" altLang="zh-CN" smtClean="0">
                <a:latin typeface="+mj-lt"/>
                <a:ea typeface="微软雅黑" pitchFamily="34" charset="-122"/>
              </a:rPr>
              <a:t>实战</a:t>
            </a:r>
            <a:r>
              <a:rPr lang="en-US" altLang="zh-CN" smtClean="0">
                <a:latin typeface="+mj-lt"/>
                <a:ea typeface="微软雅黑" pitchFamily="34" charset="-122"/>
              </a:rPr>
              <a:t>—</a:t>
            </a:r>
            <a:r>
              <a:rPr lang="zh-CN" altLang="zh-CN" smtClean="0">
                <a:latin typeface="+mj-lt"/>
                <a:ea typeface="微软雅黑" pitchFamily="34" charset="-122"/>
              </a:rPr>
              <a:t>下降路径最小和（</a:t>
            </a:r>
            <a:r>
              <a:rPr lang="en-US" altLang="zh-CN" smtClean="0">
                <a:latin typeface="+mj-lt"/>
                <a:ea typeface="微软雅黑" pitchFamily="34" charset="-122"/>
              </a:rPr>
              <a:t>LeetCode931</a:t>
            </a:r>
            <a:r>
              <a:rPr lang="zh-CN" altLang="zh-CN" smtClean="0">
                <a:latin typeface="+mj-lt"/>
                <a:ea typeface="微软雅黑" pitchFamily="34" charset="-122"/>
              </a:rPr>
              <a:t>）</a:t>
            </a:r>
            <a:endParaRPr lang="zh-CN" altLang="zh-CN">
              <a:latin typeface="+mj-lt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169336"/>
            <a:ext cx="8286808" cy="275973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）的整数数组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matrix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（元素值位于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），找出并返回通过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matrix 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下降路径的最小和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。下降路径可以从第一行中的任何元素开始，并从每一行中选择一个元素。在下一行选择的元素和当前行所选元素最多相隔一列（即位于正下方或者沿对角线向左或者向右的第一个元素）。具体来说，位置（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）的下一个元素应当是（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）、（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）或者（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matrix={{2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{7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9}}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，答案是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2000231" y="4357694"/>
            <a:ext cx="3857653" cy="1787903"/>
            <a:chOff x="2000231" y="4357694"/>
            <a:chExt cx="3857653" cy="1787903"/>
          </a:xfrm>
        </p:grpSpPr>
        <p:sp>
          <p:nvSpPr>
            <p:cNvPr id="56345" name="Rectangle 25"/>
            <p:cNvSpPr>
              <a:spLocks noChangeArrowheads="1"/>
            </p:cNvSpPr>
            <p:nvPr/>
          </p:nvSpPr>
          <p:spPr bwMode="auto">
            <a:xfrm>
              <a:off x="2000231" y="4357694"/>
              <a:ext cx="265726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6344" name="Rectangle 24"/>
            <p:cNvSpPr>
              <a:spLocks noChangeArrowheads="1"/>
            </p:cNvSpPr>
            <p:nvPr/>
          </p:nvSpPr>
          <p:spPr bwMode="auto">
            <a:xfrm>
              <a:off x="3006525" y="4357694"/>
              <a:ext cx="265726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2501645" y="4357694"/>
              <a:ext cx="265726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2000231" y="4874314"/>
              <a:ext cx="265726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3006525" y="4874314"/>
              <a:ext cx="264571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2501645" y="4874314"/>
              <a:ext cx="266882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2000231" y="5401335"/>
              <a:ext cx="265726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3006525" y="5401335"/>
              <a:ext cx="264571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2501645" y="5401335"/>
              <a:ext cx="266882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2098973" y="5858971"/>
              <a:ext cx="1058284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(a)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6335" name="Rectangle 15"/>
            <p:cNvSpPr>
              <a:spLocks noChangeArrowheads="1"/>
            </p:cNvSpPr>
            <p:nvPr/>
          </p:nvSpPr>
          <p:spPr bwMode="auto">
            <a:xfrm>
              <a:off x="4585864" y="4364628"/>
              <a:ext cx="265726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5592158" y="4364628"/>
              <a:ext cx="265726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5087278" y="4364628"/>
              <a:ext cx="265726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4585864" y="4881248"/>
              <a:ext cx="265726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5592158" y="4881248"/>
              <a:ext cx="264571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5087278" y="4881248"/>
              <a:ext cx="266882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4585864" y="5408269"/>
              <a:ext cx="265726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5592158" y="5408269"/>
              <a:ext cx="264571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5087278" y="5408269"/>
              <a:ext cx="266882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4684606" y="5858971"/>
              <a:ext cx="1058284" cy="286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(b)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路径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6325" name="AutoShape 5"/>
            <p:cNvSpPr>
              <a:spLocks noChangeShapeType="1"/>
            </p:cNvSpPr>
            <p:nvPr/>
          </p:nvSpPr>
          <p:spPr bwMode="auto">
            <a:xfrm>
              <a:off x="2636819" y="4593467"/>
              <a:ext cx="1155" cy="297027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324" name="AutoShape 4"/>
            <p:cNvSpPr>
              <a:spLocks noChangeShapeType="1"/>
            </p:cNvSpPr>
            <p:nvPr/>
          </p:nvSpPr>
          <p:spPr bwMode="auto">
            <a:xfrm flipH="1">
              <a:off x="2265957" y="5083504"/>
              <a:ext cx="255328" cy="338634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323" name="AutoShape 3"/>
            <p:cNvSpPr>
              <a:spLocks noChangeShapeType="1"/>
            </p:cNvSpPr>
            <p:nvPr/>
          </p:nvSpPr>
          <p:spPr bwMode="auto">
            <a:xfrm flipH="1">
              <a:off x="5347227" y="5105463"/>
              <a:ext cx="255328" cy="338634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56322" name="AutoShape 2"/>
            <p:cNvSpPr>
              <a:spLocks noChangeShapeType="1"/>
            </p:cNvSpPr>
            <p:nvPr/>
          </p:nvSpPr>
          <p:spPr bwMode="auto">
            <a:xfrm>
              <a:off x="5342606" y="4650098"/>
              <a:ext cx="276124" cy="209190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64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34" y="52856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04889" y="480935"/>
            <a:ext cx="2786082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问题求解—自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上而</a:t>
            </a: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下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72" y="1357298"/>
            <a:ext cx="8143932" cy="14492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表示从第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行开始并且以（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）位置为终点的下降路径中最小路径和。采用自上而下的方式求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到达（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）位置的路径有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28794" y="3429000"/>
            <a:ext cx="3143272" cy="1483892"/>
            <a:chOff x="2285984" y="4794475"/>
            <a:chExt cx="3143272" cy="1483892"/>
          </a:xfrm>
        </p:grpSpPr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3353697" y="4794475"/>
              <a:ext cx="826376" cy="350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28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438379" y="5927777"/>
              <a:ext cx="746788" cy="350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28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2285984" y="4794475"/>
              <a:ext cx="826376" cy="350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303" name="AutoShape 7"/>
            <p:cNvSpPr>
              <a:spLocks noChangeShapeType="1"/>
            </p:cNvSpPr>
            <p:nvPr/>
          </p:nvSpPr>
          <p:spPr bwMode="auto">
            <a:xfrm flipH="1">
              <a:off x="3812282" y="5178697"/>
              <a:ext cx="6113" cy="7490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5302" name="AutoShape 6"/>
            <p:cNvSpPr>
              <a:spLocks noChangeShapeType="1"/>
            </p:cNvSpPr>
            <p:nvPr/>
          </p:nvSpPr>
          <p:spPr bwMode="auto">
            <a:xfrm>
              <a:off x="2739476" y="5145065"/>
              <a:ext cx="825236" cy="7602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4531562" y="4794475"/>
              <a:ext cx="897694" cy="350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28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300" name="AutoShape 4"/>
            <p:cNvSpPr>
              <a:spLocks noChangeShapeType="1"/>
            </p:cNvSpPr>
            <p:nvPr/>
          </p:nvSpPr>
          <p:spPr bwMode="auto">
            <a:xfrm flipH="1">
              <a:off x="4069022" y="5145065"/>
              <a:ext cx="836443" cy="76946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5299" name="Freeform 3"/>
            <p:cNvSpPr>
              <a:spLocks/>
            </p:cNvSpPr>
            <p:nvPr/>
          </p:nvSpPr>
          <p:spPr bwMode="auto">
            <a:xfrm>
              <a:off x="3033912" y="5386605"/>
              <a:ext cx="1584249" cy="328168"/>
            </a:xfrm>
            <a:custGeom>
              <a:avLst/>
              <a:gdLst/>
              <a:ahLst/>
              <a:cxnLst>
                <a:cxn ang="0">
                  <a:pos x="0" y="322"/>
                </a:cxn>
                <a:cxn ang="0">
                  <a:pos x="327" y="66"/>
                </a:cxn>
                <a:cxn ang="0">
                  <a:pos x="764" y="4"/>
                </a:cxn>
                <a:cxn ang="0">
                  <a:pos x="1069" y="40"/>
                </a:cxn>
                <a:cxn ang="0">
                  <a:pos x="1413" y="190"/>
                </a:cxn>
                <a:cxn ang="0">
                  <a:pos x="1555" y="305"/>
                </a:cxn>
              </a:cxnLst>
              <a:rect l="0" t="0" r="r" b="b"/>
              <a:pathLst>
                <a:path w="1555" h="322">
                  <a:moveTo>
                    <a:pt x="0" y="322"/>
                  </a:moveTo>
                  <a:cubicBezTo>
                    <a:pt x="100" y="220"/>
                    <a:pt x="200" y="119"/>
                    <a:pt x="327" y="66"/>
                  </a:cubicBezTo>
                  <a:cubicBezTo>
                    <a:pt x="454" y="13"/>
                    <a:pt x="640" y="8"/>
                    <a:pt x="764" y="4"/>
                  </a:cubicBezTo>
                  <a:cubicBezTo>
                    <a:pt x="888" y="0"/>
                    <a:pt x="961" y="9"/>
                    <a:pt x="1069" y="40"/>
                  </a:cubicBezTo>
                  <a:cubicBezTo>
                    <a:pt x="1177" y="71"/>
                    <a:pt x="1332" y="146"/>
                    <a:pt x="1413" y="190"/>
                  </a:cubicBezTo>
                  <a:cubicBezTo>
                    <a:pt x="1494" y="234"/>
                    <a:pt x="1524" y="269"/>
                    <a:pt x="1555" y="305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5298" name="Rectangle 2"/>
            <p:cNvSpPr>
              <a:spLocks noChangeArrowheads="1"/>
            </p:cNvSpPr>
            <p:nvPr/>
          </p:nvSpPr>
          <p:spPr bwMode="auto">
            <a:xfrm>
              <a:off x="4711891" y="5637317"/>
              <a:ext cx="503051" cy="2904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min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65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4282" y="500042"/>
            <a:ext cx="8643998" cy="332398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]=matrix[0][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一般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情况：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]=min3(dp[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+1])+matrix[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考虑边界情况如下：</a:t>
            </a:r>
          </a:p>
          <a:p>
            <a:pPr lvl="1"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① 当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时有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]=min(dp[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+1])+matrix[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lvl="1"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② 当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时有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]=min(dp[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])+matrix[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上述各式合起来构成状态转移方程，由其求出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数组，那么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行的最小值就是第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行开始到第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行的下降路径中最小路径和。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285984" y="4500570"/>
            <a:ext cx="3143272" cy="1483892"/>
            <a:chOff x="2285984" y="4794475"/>
            <a:chExt cx="3143272" cy="1483892"/>
          </a:xfrm>
        </p:grpSpPr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3353697" y="4794475"/>
              <a:ext cx="826376" cy="350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28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438379" y="5927777"/>
              <a:ext cx="746788" cy="350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28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2285984" y="4794475"/>
              <a:ext cx="826376" cy="350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10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303" name="AutoShape 7"/>
            <p:cNvSpPr>
              <a:spLocks noChangeShapeType="1"/>
            </p:cNvSpPr>
            <p:nvPr/>
          </p:nvSpPr>
          <p:spPr bwMode="auto">
            <a:xfrm flipH="1">
              <a:off x="3812282" y="5178697"/>
              <a:ext cx="6113" cy="7490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5302" name="AutoShape 6"/>
            <p:cNvSpPr>
              <a:spLocks noChangeShapeType="1"/>
            </p:cNvSpPr>
            <p:nvPr/>
          </p:nvSpPr>
          <p:spPr bwMode="auto">
            <a:xfrm>
              <a:off x="2739476" y="5145065"/>
              <a:ext cx="825236" cy="7602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4531562" y="4794475"/>
              <a:ext cx="897694" cy="350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288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300" name="AutoShape 4"/>
            <p:cNvSpPr>
              <a:spLocks noChangeShapeType="1"/>
            </p:cNvSpPr>
            <p:nvPr/>
          </p:nvSpPr>
          <p:spPr bwMode="auto">
            <a:xfrm flipH="1">
              <a:off x="4069022" y="5145065"/>
              <a:ext cx="836443" cy="76946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5299" name="Freeform 3"/>
            <p:cNvSpPr>
              <a:spLocks/>
            </p:cNvSpPr>
            <p:nvPr/>
          </p:nvSpPr>
          <p:spPr bwMode="auto">
            <a:xfrm>
              <a:off x="3033912" y="5386605"/>
              <a:ext cx="1584249" cy="328168"/>
            </a:xfrm>
            <a:custGeom>
              <a:avLst/>
              <a:gdLst/>
              <a:ahLst/>
              <a:cxnLst>
                <a:cxn ang="0">
                  <a:pos x="0" y="322"/>
                </a:cxn>
                <a:cxn ang="0">
                  <a:pos x="327" y="66"/>
                </a:cxn>
                <a:cxn ang="0">
                  <a:pos x="764" y="4"/>
                </a:cxn>
                <a:cxn ang="0">
                  <a:pos x="1069" y="40"/>
                </a:cxn>
                <a:cxn ang="0">
                  <a:pos x="1413" y="190"/>
                </a:cxn>
                <a:cxn ang="0">
                  <a:pos x="1555" y="305"/>
                </a:cxn>
              </a:cxnLst>
              <a:rect l="0" t="0" r="r" b="b"/>
              <a:pathLst>
                <a:path w="1555" h="322">
                  <a:moveTo>
                    <a:pt x="0" y="322"/>
                  </a:moveTo>
                  <a:cubicBezTo>
                    <a:pt x="100" y="220"/>
                    <a:pt x="200" y="119"/>
                    <a:pt x="327" y="66"/>
                  </a:cubicBezTo>
                  <a:cubicBezTo>
                    <a:pt x="454" y="13"/>
                    <a:pt x="640" y="8"/>
                    <a:pt x="764" y="4"/>
                  </a:cubicBezTo>
                  <a:cubicBezTo>
                    <a:pt x="888" y="0"/>
                    <a:pt x="961" y="9"/>
                    <a:pt x="1069" y="40"/>
                  </a:cubicBezTo>
                  <a:cubicBezTo>
                    <a:pt x="1177" y="71"/>
                    <a:pt x="1332" y="146"/>
                    <a:pt x="1413" y="190"/>
                  </a:cubicBezTo>
                  <a:cubicBezTo>
                    <a:pt x="1494" y="234"/>
                    <a:pt x="1524" y="269"/>
                    <a:pt x="1555" y="305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prstDash val="dash"/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5298" name="Rectangle 2"/>
            <p:cNvSpPr>
              <a:spLocks noChangeArrowheads="1"/>
            </p:cNvSpPr>
            <p:nvPr/>
          </p:nvSpPr>
          <p:spPr bwMode="auto">
            <a:xfrm>
              <a:off x="4711891" y="5637317"/>
              <a:ext cx="503051" cy="2904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min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66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711258"/>
            <a:ext cx="8643998" cy="41465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class Solution 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 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minFallingPathSum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(vector&lt;vector&lt;int&gt;&gt;&amp; matrix)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{	int n=matrix.size();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int 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if(n==1)                            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 n=1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为特殊情况，返回第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行的最小元素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{	ans=matrix[0][0];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for(int j=1;j&lt;n;j++)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		if (matrix[0][j]&lt;ans)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		ans=matrix[0][j];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return 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67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214290"/>
            <a:ext cx="8643998" cy="63197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int dp[n][n];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memset(dp,0,sizeof(dp));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for(int j=0;j&lt;n;j++)               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边界情况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dp[0][j]=matrix[0][j];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for(int i=1;i&lt;n;i++)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{	for(int j=0;j&lt;n;j++)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{	if(j==0)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 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dp[i][j]=min(dp[i-1][j],dp[i-1][j+1])+matrix[i][j];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		else if(j==n-1)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dp[i][j]=min(dp[i-1][j-1],dp[i-1][j])+matrix[i][j];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	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dp[i][j]=min(dp[i-1][j-1],min(dp[i-1][j],dp[i-1][j+1]))+matrix[i][j];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ans=dp[n-1][0];                    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行中的最小元素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for(int j=1;j&lt;n;j++)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if(dp[n-1][j]&lt;ans)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		ans=dp[n-1][j];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return 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68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285728"/>
            <a:ext cx="3081359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上而</a:t>
            </a: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算法空间优化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000108"/>
            <a:ext cx="8143932" cy="90919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由于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仅仅与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相关，采用滚动数组方法，将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数组大小改为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dp[2][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dp[1][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2143116"/>
            <a:ext cx="8286808" cy="42551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class Solution 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 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minFallingPathSum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(vector&lt;vector&lt;int&gt;&gt;&amp; matrix)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	{	int n=matrix.size();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	int 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if(n==1)                                 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 n=1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为特殊情况，返回第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行的最小元素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{	ans=matrix[0][0];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	for(int j=1;j&lt;n;j++)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		if (matrix[0][j]&lt;ans)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		ans=matrix[0][j];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return 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 dp[2][n];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memset(dp,0,sizeof(dp));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69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40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500042"/>
            <a:ext cx="8001056" cy="74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上述算法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采用递归算法，可以直接采用迭代实现，仍然设计一维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数组，用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存放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f1(</a:t>
            </a: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的值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48" y="1643050"/>
            <a:ext cx="7000924" cy="243938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f3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n)					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endParaRPr lang="zh-CN" altLang="zh-CN" sz="1800" smtClean="0">
              <a:solidFill>
                <a:srgbClr val="FF00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dp[MAXN];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dp[1]=1;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dp[2]=2;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i=3;i&lt;=n;i++)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dp[i]=dp[i-2]+dp[i-1];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76" y="214290"/>
            <a:ext cx="8929718" cy="63197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	for(int j=0;j&lt;n;j++)                            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边界情况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dp[0][j]=matrix[0][j];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	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 c=0;</a:t>
            </a:r>
            <a:endParaRPr lang="zh-CN" altLang="zh-CN" sz="1800" smtClean="0">
              <a:solidFill>
                <a:srgbClr val="FF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for(int i=1;i&lt;n;i++)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{	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c=1-c;</a:t>
            </a:r>
            <a:endParaRPr lang="zh-CN" altLang="zh-CN" sz="1800" smtClean="0">
              <a:solidFill>
                <a:srgbClr val="FF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for(int j=0;j&lt;n;j++)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	{	if(j==0)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dp[c][j]=min(dp[1-c][j],dp[1-c][j+1])+matrix[i][j];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		else if(j==n-1)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   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dp[c][j]=min(dp[1-c][j-1],dp[1-c][j])+matrix[i][j];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	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dp[c][j]=min(dp[1-c][j-1],min(dp[1-c][j],dp[1-c][j+1]))+matrix[i][j];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ans=dp[c][0];      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      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行中的最小元素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	for(int j=1;j&lt;n;j++)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		if(dp[c][j]&lt;ans)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			ans=dp[c][j];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		return 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70</a:t>
            </a:fld>
            <a:r>
              <a:rPr lang="en-US" altLang="zh-CN" smtClean="0"/>
              <a:t>/87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4500562" y="571501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也可以：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c&amp;0 c&amp;1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9269" y="3475883"/>
            <a:ext cx="3081359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自下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而上算法空间优化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269" y="2690065"/>
            <a:ext cx="2786082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问题求解—自下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而上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71</a:t>
            </a:fld>
            <a:r>
              <a:rPr lang="en-US" altLang="zh-CN" smtClean="0"/>
              <a:t>/87</a:t>
            </a:r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2857488" y="1262002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自学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老师讲的太多了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590542"/>
            <a:ext cx="1352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2357422" y="571480"/>
            <a:ext cx="35719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8.4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三维动态规划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285992"/>
            <a:ext cx="7286676" cy="50270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三维动态规划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是指设计动态规划算法中采用三维动态规划数组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72</a:t>
            </a:fld>
            <a:r>
              <a:rPr lang="en-US" altLang="zh-CN" smtClean="0"/>
              <a:t>/87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38108" y="2095491"/>
            <a:ext cx="896901" cy="896901"/>
            <a:chOff x="388951" y="5103867"/>
            <a:chExt cx="896901" cy="896901"/>
          </a:xfrm>
        </p:grpSpPr>
        <p:sp>
          <p:nvSpPr>
            <p:cNvPr id="9" name="椭圆 8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" name="椭圆 9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500042"/>
            <a:ext cx="250033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8.4.1  Floyd</a:t>
            </a:r>
            <a:r>
              <a:rPr lang="zh-CN" altLang="zh-CN" smtClean="0">
                <a:latin typeface="+mj-lt"/>
                <a:ea typeface="微软雅黑" pitchFamily="34" charset="-122"/>
              </a:rPr>
              <a:t>算法</a:t>
            </a:r>
            <a:endParaRPr lang="zh-CN" altLang="zh-CN">
              <a:latin typeface="+mj-lt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500174"/>
            <a:ext cx="7786742" cy="209041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设计二维数组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存放当前顶点之间的最短路径长度，其中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B[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表示当前顶点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的最短路径长度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依顶点编号顺序处理每个顶点，每个顶点的处理看作一个阶段，阶段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）的结果存放在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表示处理完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的顶点后得到的顶点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的最短路径长度。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73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41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928662" y="785794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阶段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的处理过程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1723370" y="1571612"/>
            <a:ext cx="3205820" cy="2236121"/>
            <a:chOff x="1723370" y="2294887"/>
            <a:chExt cx="3205820" cy="2236121"/>
          </a:xfrm>
        </p:grpSpPr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1723370" y="3014315"/>
              <a:ext cx="906742" cy="346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-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4022448" y="3065464"/>
              <a:ext cx="906742" cy="346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-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3" name="Oval 11"/>
            <p:cNvSpPr>
              <a:spLocks noChangeArrowheads="1"/>
            </p:cNvSpPr>
            <p:nvPr/>
          </p:nvSpPr>
          <p:spPr bwMode="auto">
            <a:xfrm>
              <a:off x="1723370" y="3939453"/>
              <a:ext cx="346695" cy="37806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4470263" y="3956132"/>
              <a:ext cx="346695" cy="37806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3100150" y="2294887"/>
              <a:ext cx="346695" cy="37806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2881243" y="4247462"/>
              <a:ext cx="814512" cy="283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-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59" name="AutoShape 7"/>
            <p:cNvSpPr>
              <a:spLocks noChangeShapeType="1"/>
            </p:cNvSpPr>
            <p:nvPr/>
          </p:nvSpPr>
          <p:spPr bwMode="auto">
            <a:xfrm flipV="1">
              <a:off x="2018950" y="2617351"/>
              <a:ext cx="1132316" cy="13777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49158" name="AutoShape 6"/>
            <p:cNvSpPr>
              <a:spLocks noChangeShapeType="1"/>
            </p:cNvSpPr>
            <p:nvPr/>
          </p:nvSpPr>
          <p:spPr bwMode="auto">
            <a:xfrm>
              <a:off x="2070065" y="4128484"/>
              <a:ext cx="2400198" cy="1667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49157" name="AutoShape 5"/>
            <p:cNvSpPr>
              <a:spLocks noChangeShapeType="1"/>
            </p:cNvSpPr>
            <p:nvPr/>
          </p:nvSpPr>
          <p:spPr bwMode="auto">
            <a:xfrm>
              <a:off x="3395730" y="2617351"/>
              <a:ext cx="1125649" cy="139437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2917913" y="3787117"/>
              <a:ext cx="814512" cy="283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路径①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55" name="Text Box 3"/>
            <p:cNvSpPr txBox="1">
              <a:spLocks noChangeArrowheads="1"/>
            </p:cNvSpPr>
            <p:nvPr/>
          </p:nvSpPr>
          <p:spPr bwMode="auto">
            <a:xfrm>
              <a:off x="2881243" y="3014315"/>
              <a:ext cx="814512" cy="283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路径②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154" name="Freeform 2"/>
            <p:cNvSpPr>
              <a:spLocks/>
            </p:cNvSpPr>
            <p:nvPr/>
          </p:nvSpPr>
          <p:spPr bwMode="auto">
            <a:xfrm>
              <a:off x="2651224" y="2798598"/>
              <a:ext cx="1216767" cy="577099"/>
            </a:xfrm>
            <a:custGeom>
              <a:avLst/>
              <a:gdLst/>
              <a:ahLst/>
              <a:cxnLst>
                <a:cxn ang="0">
                  <a:pos x="0" y="519"/>
                </a:cxn>
                <a:cxn ang="0">
                  <a:pos x="312" y="130"/>
                </a:cxn>
                <a:cxn ang="0">
                  <a:pos x="627" y="15"/>
                </a:cxn>
                <a:cxn ang="0">
                  <a:pos x="874" y="218"/>
                </a:cxn>
                <a:cxn ang="0">
                  <a:pos x="1095" y="519"/>
                </a:cxn>
              </a:cxnLst>
              <a:rect l="0" t="0" r="r" b="b"/>
              <a:pathLst>
                <a:path w="1095" h="519">
                  <a:moveTo>
                    <a:pt x="0" y="519"/>
                  </a:moveTo>
                  <a:cubicBezTo>
                    <a:pt x="51" y="454"/>
                    <a:pt x="208" y="214"/>
                    <a:pt x="312" y="130"/>
                  </a:cubicBezTo>
                  <a:cubicBezTo>
                    <a:pt x="416" y="46"/>
                    <a:pt x="533" y="0"/>
                    <a:pt x="627" y="15"/>
                  </a:cubicBezTo>
                  <a:cubicBezTo>
                    <a:pt x="721" y="30"/>
                    <a:pt x="796" y="134"/>
                    <a:pt x="874" y="218"/>
                  </a:cubicBezTo>
                  <a:cubicBezTo>
                    <a:pt x="952" y="302"/>
                    <a:pt x="1049" y="456"/>
                    <a:pt x="1095" y="519"/>
                  </a:cubicBezTo>
                </a:path>
              </a:pathLst>
            </a:custGeom>
            <a:noFill/>
            <a:ln w="19050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928662" y="4572008"/>
            <a:ext cx="5286412" cy="910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]=A[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baseline="-25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baseline="-25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]+B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8" name="下箭头 147"/>
          <p:cNvSpPr/>
          <p:nvPr/>
        </p:nvSpPr>
        <p:spPr>
          <a:xfrm>
            <a:off x="3143240" y="4143380"/>
            <a:ext cx="214314" cy="285752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74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41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85720" y="1643050"/>
            <a:ext cx="8643998" cy="38158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dp[MAXN][MAXN][MAXN];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三维动态规划数组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Floyd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(vector&lt;vector&lt;int&gt;&gt;&amp; A)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//Floyd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i=0;i&lt;n;i++)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B(-1)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for(int j=0;j&lt;n;j++)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dp[0][i][j]=A[i][j];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k=1;k&lt;=n;k++)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依次求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B(0)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B(n-1)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for (int j=0;j&lt;n;j++)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dp[k][i][j]=min(dp[k-1][i][j],dp[k-1][i][k-1]+dp[k-1][k-1][j]);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7158" y="357166"/>
            <a:ext cx="5286412" cy="910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]=A[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baseline="-25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baseline="-25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]+B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75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41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4282" y="500042"/>
            <a:ext cx="8786874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阶段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仅仅与阶段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相关，因此可以将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滚动为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dp[2][MAXN][MAXN]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阶段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的任意顺序不影响最后的结果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进一步将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dp[2][MAXN][MAXN]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滚动为二维数组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dp[MAXN][MAXN]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720" y="2285992"/>
            <a:ext cx="8643998" cy="38158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dp[MAXN][MAXN];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二维动态规划数组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Floyd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(vector&lt;vector&lt;int&gt;&gt;&amp; A)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//Floyd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n=A.size();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i=0;i&lt;n;i++)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B(-1)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for(int j=0;j&lt;n;j++)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dp[i][j]=A[i][j];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k=0;k&lt;n;k++)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依次求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B(0)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B(n-1)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for (int j=0;j&lt;n;j++)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dp[i][j]=min(dp[i][j],dp[i][k]+dp[k][j]);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76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500042"/>
            <a:ext cx="314327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8.4.2* </a:t>
            </a:r>
            <a:r>
              <a:rPr lang="zh-CN" altLang="zh-CN" smtClean="0">
                <a:latin typeface="+mj-lt"/>
                <a:ea typeface="微软雅黑" pitchFamily="34" charset="-122"/>
              </a:rPr>
              <a:t>双机调度问题</a:t>
            </a:r>
            <a:endParaRPr lang="zh-CN" altLang="zh-CN">
              <a:latin typeface="+mj-lt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428736"/>
            <a:ext cx="7929618" cy="408026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用两台处理机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加工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个作业，作业的编号为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，两台机器均可以加工任何作业。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个作业单独交给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时的加工时间是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，单独交给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时的加工时间是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现在要求每个作业只能由一台机器加工，但两台机器在任何时刻可以加工两个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不同的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作业。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设计一个动态规划算法，使得两台机器加工完所有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个作业的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最短时间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（从任何一台机器开工到最后一台机器停工的总时间）。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），结果为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77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59999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386124"/>
            <a:ext cx="8143932" cy="232124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单独加工所有作业的总时间，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单独加工所有作业的总时间。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设置一个三维动态规划数组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pt-BR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][A][B]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表示前</a:t>
            </a:r>
            <a:r>
              <a:rPr lang="pt-BR" altLang="zh-CN" sz="20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个作业（作业编号为</a:t>
            </a:r>
            <a:r>
              <a:rPr lang="pt-BR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pt-BR" altLang="zh-CN" sz="20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pt-BR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）在</a:t>
            </a:r>
            <a:r>
              <a:rPr lang="pt-BR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用时不超过</a:t>
            </a:r>
            <a:r>
              <a:rPr lang="pt-BR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且</a:t>
            </a:r>
            <a:r>
              <a:rPr lang="pt-BR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MB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用时不超过</a:t>
            </a:r>
            <a:r>
              <a:rPr lang="pt-BR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时是否有解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阶段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考虑加工作业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，分为两种情况：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3118588"/>
            <a:ext cx="8715436" cy="8104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A-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6600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，作业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在机器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上加工，则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][A][B]=dp[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-1][A-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-1]][B]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B-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6600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，作业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在机器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MB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上加工，则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][A][B]=dp[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-1][A][B-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910" y="4500570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两种情况中任何一种情况求出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][A][B]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true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][A][B]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true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78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8596" y="1357298"/>
            <a:ext cx="8358246" cy="1372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dp[0][A][B]=true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0</a:t>
            </a:r>
            <a:r>
              <a:rPr lang="zh-CN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maxB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][A][B]=dp[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-1][A-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-1]][B]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A-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上运行</a:t>
            </a:r>
          </a:p>
          <a:p>
            <a:pPr algn="l" defTabSz="360000"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][A][B]=(dp[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][A][B]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||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-1][A][B-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-1]])  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B-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上运行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596" y="571480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状态转移方程</a:t>
            </a:r>
            <a:endParaRPr lang="zh-CN" altLang="en-US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034" y="3214686"/>
            <a:ext cx="7643866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当求出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后，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][A][B]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true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时表示存在一个这样的解，则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max(A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为这个解对应的总时间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最后答案是在所有解中比较求出总时间最少的时间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79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40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500042"/>
            <a:ext cx="800105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上述算法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就是动态规划算法，其中数组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（表）称为</a:t>
            </a: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动态规划数组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，从中看出动态规划就是记录子问题的结果再利用的方法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51" name="Oval 15"/>
          <p:cNvSpPr>
            <a:spLocks noChangeArrowheads="1"/>
          </p:cNvSpPr>
          <p:nvPr/>
        </p:nvSpPr>
        <p:spPr bwMode="auto">
          <a:xfrm>
            <a:off x="3478503" y="1928802"/>
            <a:ext cx="1022059" cy="43627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原问题</a:t>
            </a:r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1509912" y="2945743"/>
            <a:ext cx="1163369" cy="43627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子问题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91149" name="Oval 13"/>
          <p:cNvSpPr>
            <a:spLocks noChangeArrowheads="1"/>
          </p:cNvSpPr>
          <p:nvPr/>
        </p:nvSpPr>
        <p:spPr bwMode="auto">
          <a:xfrm>
            <a:off x="2965646" y="2945743"/>
            <a:ext cx="1163369" cy="43731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子问题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5327711" y="2945743"/>
            <a:ext cx="1163369" cy="43731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子问题</a:t>
            </a:r>
            <a:r>
              <a:rPr kumimoji="0"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4454271" y="3039231"/>
            <a:ext cx="438548" cy="3427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</a:t>
            </a:r>
          </a:p>
        </p:txBody>
      </p:sp>
      <p:sp>
        <p:nvSpPr>
          <p:cNvPr id="91146" name="AutoShape 10"/>
          <p:cNvSpPr>
            <a:spLocks noChangeArrowheads="1"/>
          </p:cNvSpPr>
          <p:nvPr/>
        </p:nvSpPr>
        <p:spPr bwMode="auto">
          <a:xfrm>
            <a:off x="3329884" y="3933599"/>
            <a:ext cx="1242551" cy="4123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1680" rIns="0" bIns="3168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表</a:t>
            </a:r>
          </a:p>
        </p:txBody>
      </p:sp>
      <p:sp>
        <p:nvSpPr>
          <p:cNvPr id="91145" name="AutoShape 9"/>
          <p:cNvSpPr>
            <a:spLocks noChangeShapeType="1"/>
          </p:cNvSpPr>
          <p:nvPr/>
        </p:nvSpPr>
        <p:spPr bwMode="auto">
          <a:xfrm>
            <a:off x="2090987" y="3383059"/>
            <a:ext cx="1396043" cy="53911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4" name="AutoShape 8"/>
          <p:cNvSpPr>
            <a:spLocks noChangeShapeType="1"/>
          </p:cNvSpPr>
          <p:nvPr/>
        </p:nvSpPr>
        <p:spPr bwMode="auto">
          <a:xfrm>
            <a:off x="3547939" y="3383059"/>
            <a:ext cx="404438" cy="55054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3" name="AutoShape 7"/>
          <p:cNvSpPr>
            <a:spLocks noChangeShapeType="1"/>
          </p:cNvSpPr>
          <p:nvPr/>
        </p:nvSpPr>
        <p:spPr bwMode="auto">
          <a:xfrm flipH="1">
            <a:off x="4340979" y="3383059"/>
            <a:ext cx="1569026" cy="53911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2" name="AutoShape 6"/>
          <p:cNvSpPr>
            <a:spLocks noChangeShapeType="1"/>
          </p:cNvSpPr>
          <p:nvPr/>
        </p:nvSpPr>
        <p:spPr bwMode="auto">
          <a:xfrm flipH="1">
            <a:off x="2502734" y="2300676"/>
            <a:ext cx="1124387" cy="70843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1" name="AutoShape 5"/>
          <p:cNvSpPr>
            <a:spLocks noChangeShapeType="1"/>
          </p:cNvSpPr>
          <p:nvPr/>
        </p:nvSpPr>
        <p:spPr bwMode="auto">
          <a:xfrm flipH="1">
            <a:off x="3547939" y="2365079"/>
            <a:ext cx="440984" cy="58066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40" name="AutoShape 4"/>
          <p:cNvSpPr>
            <a:spLocks noChangeShapeType="1"/>
          </p:cNvSpPr>
          <p:nvPr/>
        </p:nvSpPr>
        <p:spPr bwMode="auto">
          <a:xfrm>
            <a:off x="4351943" y="2300676"/>
            <a:ext cx="1146315" cy="70843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1139" name="AutoShape 3"/>
          <p:cNvSpPr>
            <a:spLocks noChangeArrowheads="1"/>
          </p:cNvSpPr>
          <p:nvPr/>
        </p:nvSpPr>
        <p:spPr bwMode="auto">
          <a:xfrm>
            <a:off x="3041173" y="4643068"/>
            <a:ext cx="1839463" cy="4123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1680" rIns="0" bIns="3168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原问题的解</a:t>
            </a:r>
          </a:p>
        </p:txBody>
      </p:sp>
      <p:sp>
        <p:nvSpPr>
          <p:cNvPr id="91138" name="AutoShape 2"/>
          <p:cNvSpPr>
            <a:spLocks noChangeShapeType="1"/>
          </p:cNvSpPr>
          <p:nvPr/>
        </p:nvSpPr>
        <p:spPr bwMode="auto">
          <a:xfrm>
            <a:off x="3952378" y="4345984"/>
            <a:ext cx="9746" cy="29708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642918"/>
            <a:ext cx="8643998" cy="51083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n=6;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作业数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a[]={2,5,7,10,5,2};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b[]={3,8,4,11,3,4};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bool dp[MAXN][MAXA][MAXB];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三维动态规划数组</a:t>
            </a:r>
          </a:p>
          <a:p>
            <a:pPr algn="l" defTabSz="360000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schedule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求解算法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maxA=0,maxB=0;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i=0;i&lt;n;i++)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maxB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maxA+=a[i];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maxB+=b[i];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memset(dp,0,sizeof(dp));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初始化为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A=0;A&lt;=maxA;A++)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B=0;B&lt;=maxB;B++)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dp[0][A][B]=true;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//k=0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时一定有解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80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639820"/>
            <a:ext cx="8643998" cy="347965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k=1;k&lt;=n;k++)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for(int A=0;A&lt;=maxA;A++)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for(int B=0;B&lt;=maxB;B++)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A-a[k-1]&gt;=0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上加工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dp[k][A][B]=dp[k-1][A-a[k-1]][B];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B-b[k-1]&gt;=0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上加工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dp[k][A][B]=(dp[k][A][B] || dp[k-1][A][B-b[k-1]]);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81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785794"/>
            <a:ext cx="8643998" cy="247937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ans=INF;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存放最少时间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A=0;A&lt;=maxA;A++)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for(int B=0;B&lt;=maxB;B++)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dp[n][A][B]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ans=min(ans,max(A,B));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643314"/>
            <a:ext cx="8286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上述算法的时间复杂度为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maxA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maxB)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，空间复杂度为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maxA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maxB)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是多项式级</a:t>
            </a:r>
            <a:r>
              <a:rPr lang="zh-CN" altLang="en-US" sz="280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？</a:t>
            </a:r>
            <a:endParaRPr lang="zh-CN" altLang="zh-CN" sz="2800" smtClean="0">
              <a:solidFill>
                <a:srgbClr val="FF0000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82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94465"/>
            <a:ext cx="8643998" cy="56084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n=6;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作业数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a[]={2,5,7,10,5,2};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b[]={3,8,4,11,3,4};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bool dp[2][MAXA][MAXB];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三维动态规划数组</a:t>
            </a:r>
          </a:p>
          <a:p>
            <a:pPr algn="l" defTabSz="360000">
              <a:lnSpc>
                <a:spcPts val="23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schedule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求解算法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maxA=0, maxB=0;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i=0;i&lt;n;i++)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maxB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maxA+=a[i];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maxB+=b[i];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memset(dp,0,sizeof(dp));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初始化为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A=0;A&lt;=maxA;A++)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B=0;B&lt;=maxB;B++)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dp[1][A][B]=false;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//k=1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时初始化为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dp[0][A][B]=true;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//k=0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时一定有解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c=0;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20784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上述算法中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][*][*]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仅仅与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-1][*][*]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相关，可以将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改为滚动数组，将第一维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MAXN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83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15384"/>
            <a:ext cx="8643998" cy="621078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k=1;k&lt;=n;k++)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c=1-c;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memset(dp[c],false,sizeof(dp[c]));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初始化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dp[c]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for(int A=0;A&lt;=maxA;A++)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for(int B=0;B&lt;=maxB;B++)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A-a[k-1]&gt;=0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上加工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dp[c][A][B]=dp[1-c][A-a[k-1]][B];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B-b[k-1]&gt;=0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上加工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dp[c][A][B]=(dp[c][A][B]	|| dp[1-c][A][B-b[k-1]]);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ans=INF;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存放最少时间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A=0;A&lt;=maxA;A++)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for(int B=0;B&lt;=maxB;B++)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(dp[c][A][B])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ans=min(ans,max(A,B));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84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00042"/>
            <a:ext cx="8215370" cy="183640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可以进一步优化空间，设置一维动态规划数组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dp[A]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表示当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加工时间为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maxA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MB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的最少加工时间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首先将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的所有元素初始化为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阶段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考虑加工作业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，分为两种情况：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622003"/>
            <a:ext cx="7572428" cy="209288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A&lt;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时，只能在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MB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上加工，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的加工时间仍然为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MB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的加工时间为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dp[A]+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dp[A]=dp[A]+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时，作业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既可以由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加工也可以由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MB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加工。由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加工时，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的加工时间变为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A-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；由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MB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加工时，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MB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的加工时间为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dp[A]+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。取两者中的最小值，则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dp[A]=min(dp[A-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dp[A]+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-1])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4929198"/>
            <a:ext cx="8215370" cy="7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当求出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后，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max(A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dp[A])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为完成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个作业的一个解，问题的最后答案是在所有解中比较求出总时间最少的时间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即可。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85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15384"/>
            <a:ext cx="8643998" cy="31847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n=6;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作业数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a[]={2,5,7,10,5,2};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b[]={3,8,4,11,3,4};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schedule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求解算法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maxA=0;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i=0;i&lt;n;i++)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maxA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maxA+=a[i];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dp[MAXA];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一维动态规划数组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memset(dp,0,sizeof(dp));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初始化为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86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15384"/>
            <a:ext cx="8643998" cy="43003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k=1; k&lt;=n; k++)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for(int A=maxA;A&gt;=0;A--)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A&lt;a[k-1]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此时只能在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上运行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dp[A]=dp[A]+b[k-1];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else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否则取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或者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上处理的最少时间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dp[A]=min(dp[A-a[k-1]],dp[A]+b[k-1]);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ans=INF;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存放最少时间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A=0;A&lt;=maxA;A++)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ans=min(ans,max(A,dp[A]));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929198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算法时间复杂度为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maxA)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，空间复杂度为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O(maxA)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87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1296142" y="938967"/>
            <a:ext cx="729294" cy="43763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3170182" y="938967"/>
            <a:ext cx="731866" cy="43763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-2)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4203026" y="938967"/>
            <a:ext cx="731866" cy="43763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-1)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5295037" y="938967"/>
            <a:ext cx="731866" cy="43763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359856" y="1008475"/>
            <a:ext cx="541504" cy="30377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77828" name="Freeform 4"/>
          <p:cNvSpPr>
            <a:spLocks/>
          </p:cNvSpPr>
          <p:nvPr/>
        </p:nvSpPr>
        <p:spPr bwMode="auto">
          <a:xfrm>
            <a:off x="4669928" y="1402349"/>
            <a:ext cx="872065" cy="374567"/>
          </a:xfrm>
          <a:custGeom>
            <a:avLst/>
            <a:gdLst/>
            <a:ahLst/>
            <a:cxnLst>
              <a:cxn ang="0">
                <a:pos x="670" y="0"/>
              </a:cxn>
              <a:cxn ang="0">
                <a:pos x="616" y="204"/>
              </a:cxn>
              <a:cxn ang="0">
                <a:pos x="298" y="257"/>
              </a:cxn>
              <a:cxn ang="0">
                <a:pos x="0" y="0"/>
              </a:cxn>
            </a:cxnLst>
            <a:rect l="0" t="0" r="r" b="b"/>
            <a:pathLst>
              <a:path w="678" h="291">
                <a:moveTo>
                  <a:pt x="670" y="0"/>
                </a:moveTo>
                <a:cubicBezTo>
                  <a:pt x="674" y="80"/>
                  <a:pt x="678" y="161"/>
                  <a:pt x="616" y="204"/>
                </a:cubicBezTo>
                <a:cubicBezTo>
                  <a:pt x="554" y="247"/>
                  <a:pt x="401" y="291"/>
                  <a:pt x="298" y="257"/>
                </a:cubicBezTo>
                <a:cubicBezTo>
                  <a:pt x="195" y="223"/>
                  <a:pt x="97" y="111"/>
                  <a:pt x="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400"/>
              </a:lnSpc>
            </a:pP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77827" name="Freeform 3"/>
          <p:cNvSpPr>
            <a:spLocks/>
          </p:cNvSpPr>
          <p:nvPr/>
        </p:nvSpPr>
        <p:spPr bwMode="auto">
          <a:xfrm>
            <a:off x="3565055" y="1402349"/>
            <a:ext cx="1729982" cy="432490"/>
          </a:xfrm>
          <a:custGeom>
            <a:avLst/>
            <a:gdLst/>
            <a:ahLst/>
            <a:cxnLst>
              <a:cxn ang="0">
                <a:pos x="1345" y="264"/>
              </a:cxn>
              <a:cxn ang="0">
                <a:pos x="1007" y="336"/>
              </a:cxn>
              <a:cxn ang="0">
                <a:pos x="437" y="264"/>
              </a:cxn>
              <a:cxn ang="0">
                <a:pos x="175" y="177"/>
              </a:cxn>
              <a:cxn ang="0">
                <a:pos x="0" y="0"/>
              </a:cxn>
            </a:cxnLst>
            <a:rect l="0" t="0" r="r" b="b"/>
            <a:pathLst>
              <a:path w="1345" h="336">
                <a:moveTo>
                  <a:pt x="1345" y="264"/>
                </a:moveTo>
                <a:cubicBezTo>
                  <a:pt x="1251" y="300"/>
                  <a:pt x="1158" y="336"/>
                  <a:pt x="1007" y="336"/>
                </a:cubicBezTo>
                <a:cubicBezTo>
                  <a:pt x="856" y="336"/>
                  <a:pt x="576" y="290"/>
                  <a:pt x="437" y="264"/>
                </a:cubicBezTo>
                <a:cubicBezTo>
                  <a:pt x="298" y="238"/>
                  <a:pt x="248" y="221"/>
                  <a:pt x="175" y="177"/>
                </a:cubicBezTo>
                <a:cubicBezTo>
                  <a:pt x="102" y="133"/>
                  <a:pt x="36" y="37"/>
                  <a:pt x="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400"/>
              </a:lnSpc>
            </a:pP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796577" y="1878602"/>
            <a:ext cx="2124855" cy="3359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)=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2)+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2571744"/>
            <a:ext cx="7000924" cy="22442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f4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n)						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endParaRPr lang="zh-CN" altLang="zh-CN" sz="1800" smtClean="0">
              <a:solidFill>
                <a:srgbClr val="FF00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dp[3];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dp[0]=1; dp[1]=2;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i=2;i&lt;n;i++)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dp[i%3]=dp[(i-1)%3]+dp[(i-2)%3];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dp[(n-1)%3];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/87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solidFill>
            <a:srgbClr val="FF00FF"/>
          </a:solidFill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楷体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6888</TotalTime>
  <Words>6909</Words>
  <Application>Microsoft Office PowerPoint</Application>
  <PresentationFormat>全屏显示(4:3)</PresentationFormat>
  <Paragraphs>1318</Paragraphs>
  <Slides>87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8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2662</cp:revision>
  <dcterms:created xsi:type="dcterms:W3CDTF">2004-03-31T23:50:14Z</dcterms:created>
  <dcterms:modified xsi:type="dcterms:W3CDTF">2022-11-28T05:11:40Z</dcterms:modified>
</cp:coreProperties>
</file>