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6"/>
  </p:notesMasterIdLst>
  <p:handoutMasterIdLst>
    <p:handoutMasterId r:id="rId67"/>
  </p:handoutMasterIdLst>
  <p:sldIdLst>
    <p:sldId id="522" r:id="rId2"/>
    <p:sldId id="903" r:id="rId3"/>
    <p:sldId id="979" r:id="rId4"/>
    <p:sldId id="904" r:id="rId5"/>
    <p:sldId id="980" r:id="rId6"/>
    <p:sldId id="913" r:id="rId7"/>
    <p:sldId id="914" r:id="rId8"/>
    <p:sldId id="982" r:id="rId9"/>
    <p:sldId id="981" r:id="rId10"/>
    <p:sldId id="915" r:id="rId11"/>
    <p:sldId id="905" r:id="rId12"/>
    <p:sldId id="983" r:id="rId13"/>
    <p:sldId id="916" r:id="rId14"/>
    <p:sldId id="917" r:id="rId15"/>
    <p:sldId id="984" r:id="rId16"/>
    <p:sldId id="985" r:id="rId17"/>
    <p:sldId id="918" r:id="rId18"/>
    <p:sldId id="986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46" r:id="rId30"/>
    <p:sldId id="1047" r:id="rId31"/>
    <p:sldId id="994" r:id="rId32"/>
    <p:sldId id="995" r:id="rId33"/>
    <p:sldId id="925" r:id="rId34"/>
    <p:sldId id="998" r:id="rId35"/>
    <p:sldId id="1000" r:id="rId36"/>
    <p:sldId id="997" r:id="rId37"/>
    <p:sldId id="1001" r:id="rId38"/>
    <p:sldId id="999" r:id="rId39"/>
    <p:sldId id="1002" r:id="rId40"/>
    <p:sldId id="1003" r:id="rId41"/>
    <p:sldId id="1004" r:id="rId42"/>
    <p:sldId id="1005" r:id="rId43"/>
    <p:sldId id="1006" r:id="rId44"/>
    <p:sldId id="1007" r:id="rId45"/>
    <p:sldId id="920" r:id="rId46"/>
    <p:sldId id="1008" r:id="rId47"/>
    <p:sldId id="1009" r:id="rId48"/>
    <p:sldId id="1010" r:id="rId49"/>
    <p:sldId id="1012" r:id="rId50"/>
    <p:sldId id="1013" r:id="rId51"/>
    <p:sldId id="1014" r:id="rId52"/>
    <p:sldId id="1015" r:id="rId53"/>
    <p:sldId id="1011" r:id="rId54"/>
    <p:sldId id="1016" r:id="rId55"/>
    <p:sldId id="1048" r:id="rId56"/>
    <p:sldId id="1049" r:id="rId57"/>
    <p:sldId id="1050" r:id="rId58"/>
    <p:sldId id="1051" r:id="rId59"/>
    <p:sldId id="1052" r:id="rId60"/>
    <p:sldId id="1053" r:id="rId61"/>
    <p:sldId id="1054" r:id="rId62"/>
    <p:sldId id="1055" r:id="rId63"/>
    <p:sldId id="1056" r:id="rId64"/>
    <p:sldId id="1022" r:id="rId65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6600"/>
    <a:srgbClr val="0000FF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47152"/>
            <a:ext cx="2133600" cy="365125"/>
          </a:xfrm>
        </p:spPr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00298" y="457704"/>
            <a:ext cx="378621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 动态规划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833543" y="1977086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8.1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动态规划概述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833543" y="2748917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8.2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一维动态规划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142844" y="2500306"/>
            <a:ext cx="1643074" cy="1714512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357158" y="3488296"/>
            <a:ext cx="1357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1600" b="1" dirty="0">
                <a:solidFill>
                  <a:srgbClr val="9900FF"/>
                </a:solidFill>
              </a:rPr>
              <a:t>CONTENTS</a:t>
            </a:r>
            <a:endParaRPr lang="zh-CN" altLang="en-US" sz="16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509808" y="2930073"/>
            <a:ext cx="961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b="1" dirty="0" smtClean="0">
                <a:solidFill>
                  <a:srgbClr val="008000"/>
                </a:solidFill>
              </a:rPr>
              <a:t>提纲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833543" y="3558247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8.3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二维动态规划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>
            <a:hlinkClick r:id="rId4" action="ppaction://hlinksldjump"/>
          </p:cNvPr>
          <p:cNvSpPr txBox="1"/>
          <p:nvPr/>
        </p:nvSpPr>
        <p:spPr>
          <a:xfrm>
            <a:off x="1833543" y="4357694"/>
            <a:ext cx="32428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8.4 </a:t>
            </a:r>
            <a:r>
              <a:rPr lang="zh-CN" altLang="en-US" sz="2800" spc="50" smtClean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三维动态规划</a:t>
            </a:r>
            <a:endParaRPr lang="zh-CN" altLang="en-US" sz="2800" spc="5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>
            <a:hlinkClick r:id="rId4" action="ppaction://hlinksldjump"/>
          </p:cNvPr>
          <p:cNvSpPr txBox="1"/>
          <p:nvPr/>
        </p:nvSpPr>
        <p:spPr>
          <a:xfrm>
            <a:off x="5214942" y="1977086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字符串动态规划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5214942" y="2748917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8.6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背包动态规划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>
            <a:hlinkClick r:id="rId4" action="ppaction://hlinksldjump"/>
          </p:cNvPr>
          <p:cNvSpPr txBox="1"/>
          <p:nvPr/>
        </p:nvSpPr>
        <p:spPr>
          <a:xfrm>
            <a:off x="5214942" y="3558247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8.7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树形动态规划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>
            <a:hlinkClick r:id="rId4" action="ppaction://hlinksldjump"/>
          </p:cNvPr>
          <p:cNvSpPr txBox="1"/>
          <p:nvPr/>
        </p:nvSpPr>
        <p:spPr>
          <a:xfrm>
            <a:off x="5214942" y="4357694"/>
            <a:ext cx="36000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8.8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区间动态规划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8429684" cy="53547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string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getsubs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构造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string subs="";	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存放一个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k=dp[m][n];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的最长公共子序列长度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i=m,j=n;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(k&gt;0)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中添加最长公共子序列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反向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</a:t>
            </a:r>
            <a:r>
              <a:rPr lang="nb-NO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dp[i][j]==dp[i-1][j]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 if (</a:t>
            </a:r>
            <a:r>
              <a:rPr lang="nb-NO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dp[i][j]==dp[i][j-1]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j--;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subs+=a[i-1];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//subs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中添加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a[i-1]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i--; j--; k--;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reverse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(subs.begin(),subs.end());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逆置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7" y="285728"/>
            <a:ext cx="221457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算法空间优化*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276202" y="3634456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276202" y="2838468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93568" y="2838468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293568" y="3634456"/>
            <a:ext cx="767471" cy="417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8" name="AutoShape 16"/>
          <p:cNvSpPr>
            <a:spLocks noChangeShapeType="1"/>
          </p:cNvSpPr>
          <p:nvPr/>
        </p:nvSpPr>
        <p:spPr bwMode="auto">
          <a:xfrm flipV="1">
            <a:off x="4659937" y="3257992"/>
            <a:ext cx="1230" cy="37646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7" name="AutoShape 15"/>
          <p:cNvSpPr>
            <a:spLocks noChangeShapeType="1"/>
          </p:cNvSpPr>
          <p:nvPr/>
        </p:nvSpPr>
        <p:spPr bwMode="auto">
          <a:xfrm flipH="1" flipV="1">
            <a:off x="3061039" y="3843603"/>
            <a:ext cx="1215163" cy="12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6" name="AutoShape 14"/>
          <p:cNvSpPr>
            <a:spLocks noChangeShapeType="1"/>
          </p:cNvSpPr>
          <p:nvPr/>
        </p:nvSpPr>
        <p:spPr bwMode="auto">
          <a:xfrm flipH="1" flipV="1">
            <a:off x="3061039" y="3243228"/>
            <a:ext cx="1193024" cy="4453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14348" y="2917205"/>
            <a:ext cx="912602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阶段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1833" y="3710733"/>
            <a:ext cx="662928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阶段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224398" y="3634456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</a:p>
        </p:txBody>
      </p:sp>
      <p:sp>
        <p:nvSpPr>
          <p:cNvPr id="23562" name="AutoShape 10"/>
          <p:cNvSpPr>
            <a:spLocks noChangeShapeType="1"/>
          </p:cNvSpPr>
          <p:nvPr/>
        </p:nvSpPr>
        <p:spPr bwMode="auto">
          <a:xfrm>
            <a:off x="5043673" y="3844833"/>
            <a:ext cx="1180725" cy="123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010539" y="2357430"/>
            <a:ext cx="2295034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](upleft)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94219" y="2357430"/>
            <a:ext cx="2046590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032677" y="4170856"/>
            <a:ext cx="1453768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856945" y="4170856"/>
            <a:ext cx="1779697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43499" y="4170856"/>
            <a:ext cx="1790766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+1]</a:t>
            </a:r>
          </a:p>
        </p:txBody>
      </p:sp>
      <p:sp>
        <p:nvSpPr>
          <p:cNvPr id="23556" name="AutoShape 4"/>
          <p:cNvSpPr>
            <a:spLocks noChangeShapeType="1"/>
          </p:cNvSpPr>
          <p:nvPr/>
        </p:nvSpPr>
        <p:spPr bwMode="auto">
          <a:xfrm flipH="1" flipV="1">
            <a:off x="5038753" y="3250610"/>
            <a:ext cx="1193024" cy="44536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220708" y="2845849"/>
            <a:ext cx="851622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</a:p>
        </p:txBody>
      </p:sp>
      <p:sp>
        <p:nvSpPr>
          <p:cNvPr id="23554" name="AutoShape 2"/>
          <p:cNvSpPr>
            <a:spLocks noChangeShapeType="1"/>
          </p:cNvSpPr>
          <p:nvPr/>
        </p:nvSpPr>
        <p:spPr bwMode="auto">
          <a:xfrm flipV="1">
            <a:off x="6604444" y="3265373"/>
            <a:ext cx="1230" cy="376464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214422"/>
            <a:ext cx="8215370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改为一维数组，在阶段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（指考虑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字符的阶段）将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存放在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中，将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存放在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中，这两个状态是可以区分的。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8662" y="5000636"/>
            <a:ext cx="6929486" cy="936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				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276202" y="1634192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276202" y="838204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93568" y="838204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293568" y="1634192"/>
            <a:ext cx="767471" cy="417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8" name="AutoShape 16"/>
          <p:cNvSpPr>
            <a:spLocks noChangeShapeType="1"/>
          </p:cNvSpPr>
          <p:nvPr/>
        </p:nvSpPr>
        <p:spPr bwMode="auto">
          <a:xfrm flipV="1">
            <a:off x="4659937" y="1257728"/>
            <a:ext cx="1230" cy="37646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7" name="AutoShape 15"/>
          <p:cNvSpPr>
            <a:spLocks noChangeShapeType="1"/>
          </p:cNvSpPr>
          <p:nvPr/>
        </p:nvSpPr>
        <p:spPr bwMode="auto">
          <a:xfrm flipH="1" flipV="1">
            <a:off x="3061039" y="1843339"/>
            <a:ext cx="1215163" cy="123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6" name="AutoShape 14"/>
          <p:cNvSpPr>
            <a:spLocks noChangeShapeType="1"/>
          </p:cNvSpPr>
          <p:nvPr/>
        </p:nvSpPr>
        <p:spPr bwMode="auto">
          <a:xfrm flipH="1" flipV="1">
            <a:off x="3061039" y="1242964"/>
            <a:ext cx="1193024" cy="44536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14348" y="916941"/>
            <a:ext cx="912602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阶段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1833" y="1710469"/>
            <a:ext cx="662928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阶段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224398" y="1634192"/>
            <a:ext cx="767471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</a:p>
        </p:txBody>
      </p:sp>
      <p:sp>
        <p:nvSpPr>
          <p:cNvPr id="23562" name="AutoShape 10"/>
          <p:cNvSpPr>
            <a:spLocks noChangeShapeType="1"/>
          </p:cNvSpPr>
          <p:nvPr/>
        </p:nvSpPr>
        <p:spPr bwMode="auto">
          <a:xfrm>
            <a:off x="5043673" y="1844569"/>
            <a:ext cx="1180725" cy="123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010539" y="357166"/>
            <a:ext cx="2295034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](upleft)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794219" y="357166"/>
            <a:ext cx="2046590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032677" y="2170592"/>
            <a:ext cx="1453768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856945" y="2170592"/>
            <a:ext cx="1779697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-1]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43499" y="2170592"/>
            <a:ext cx="1790766" cy="32971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+1]→dp[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+1]</a:t>
            </a:r>
          </a:p>
        </p:txBody>
      </p:sp>
      <p:sp>
        <p:nvSpPr>
          <p:cNvPr id="23556" name="AutoShape 4"/>
          <p:cNvSpPr>
            <a:spLocks noChangeShapeType="1"/>
          </p:cNvSpPr>
          <p:nvPr/>
        </p:nvSpPr>
        <p:spPr bwMode="auto">
          <a:xfrm flipH="1" flipV="1">
            <a:off x="5038753" y="1250346"/>
            <a:ext cx="1193024" cy="445360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220708" y="845585"/>
            <a:ext cx="851622" cy="4195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</a:p>
        </p:txBody>
      </p:sp>
      <p:sp>
        <p:nvSpPr>
          <p:cNvPr id="23554" name="AutoShape 2"/>
          <p:cNvSpPr>
            <a:spLocks noChangeShapeType="1"/>
          </p:cNvSpPr>
          <p:nvPr/>
        </p:nvSpPr>
        <p:spPr bwMode="auto">
          <a:xfrm flipV="1">
            <a:off x="6604444" y="1265109"/>
            <a:ext cx="1230" cy="376464"/>
          </a:xfrm>
          <a:prstGeom prst="straightConnector1">
            <a:avLst/>
          </a:prstGeom>
          <a:noFill/>
          <a:ln w="28575">
            <a:solidFill>
              <a:srgbClr val="FF00FF"/>
            </a:solidFill>
            <a:round/>
            <a:headEnd type="arrow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72" y="3357562"/>
            <a:ext cx="7929618" cy="21673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一个关键的问题是在阶段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中求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时也与阶段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相关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，此时已经在阶段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中修改了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，为此用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upleft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变量记录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修改之前的值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tmp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，以便在阶段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中求出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后能够正确地求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从中看出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upleft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是记录阶段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中每个位置的左上角元素，每个阶段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都是从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开始的，所以初始置左上角元素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upleft=dp[0]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15384"/>
            <a:ext cx="8643998" cy="53547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LCSlength1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最长公共子序列长度的改进算法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m=a.length();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//m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n=b.length();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vector&lt;int&gt; dp(n+1,0);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i=1;i&lt;=m;i++)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int upleft=dp[0];       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阶段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upleft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for (int j=1;j&lt;=n;j++)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int tmp=dp[j];      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临时保存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dp[j]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if (</a:t>
            </a:r>
            <a:r>
              <a:rPr lang="nb-NO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a[i-1]==b[j-1]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		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dp[j]=upleft+1;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		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dp[j] = max(dp[j-1],dp[j]);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upleft=tmp;     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修改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upleft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428604"/>
            <a:ext cx="278608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8.5.2   </a:t>
            </a:r>
            <a:r>
              <a:rPr lang="zh-CN" altLang="zh-CN" smtClean="0">
                <a:ea typeface="微软雅黑" pitchFamily="34" charset="-122"/>
              </a:rPr>
              <a:t>编辑距离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357298"/>
            <a:ext cx="7429552" cy="216736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是两个字符串。现在要用</a:t>
            </a: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最少的字符操作次数</a:t>
            </a:r>
            <a:r>
              <a:rPr lang="zh-CN" altLang="en-US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最优编辑距离</a:t>
            </a:r>
            <a:r>
              <a:rPr lang="zh-CN" altLang="en-US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，将字符串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编辑为字符串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。这里的字符编辑操作共有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种：删除一个字符，插入一个字符或者将一个字符替换另一个字符。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="sfdqxbw"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="gfdgw"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，结果为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786" y="1158324"/>
            <a:ext cx="7929618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表示将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）编辑为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[0..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</a:t>
            </a: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最优编辑距离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（即最少编辑操作次数）。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为空串时，要删除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中全部字符得到为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（删除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个字符，共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次操作）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为空串时，要在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中插入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的全部字符得到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（向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中插入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个字符，共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次操作）。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150017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571480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b</a:t>
            </a:r>
            <a:endParaRPr lang="zh-CN" altLang="en-US" sz="2000" i="1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7929618" cy="40677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当两个字符串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均不空时，若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-1]=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时，这两个字符不需要任何操作，即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≠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时，以下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种操作都可以达到目的：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替换为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，有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（一次替换操作的次数计为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字符后面插入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字符，有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（一次插入操作的次数计为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删除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字符，有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（一次删除操作的次数计为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）。</a:t>
            </a:r>
            <a:endParaRPr lang="en-US" altLang="zh-CN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0" lvl="1"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此时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取上述三种操作的最小值。</a:t>
            </a:r>
            <a:endParaRPr lang="zh-CN" altLang="zh-CN" sz="19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28604"/>
            <a:ext cx="8643998" cy="56625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editdist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m=a.size();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n=b.size();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dp[MAX][MAX];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i=1;i&lt;=m;i++) 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dp[i][0]=i;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把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个字符全部删除转换为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j=1; j&lt;=n;j++)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dp[0][j]=j;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的全部字符转换为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i=1;i&lt;=m;i++)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j=1;j&lt;=n;j++)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(a[i-1]==b[j-1])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dp[i][j]=dp[i-1][j-1];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dp[i][j]=min(min(dp[i-1][j],dp[i][j-1]),dp[i-1][j-1])+1;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dp[m][n];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6286520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357422" y="571480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背包动态规划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071678"/>
            <a:ext cx="6929486" cy="91307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背包动态规划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主要指采用动态规划求解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背包问题、完全背包问题和多重背包问题及其类似的问题。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034" y="2071678"/>
            <a:ext cx="896901" cy="896901"/>
            <a:chOff x="388951" y="5103867"/>
            <a:chExt cx="896901" cy="896901"/>
          </a:xfrm>
        </p:grpSpPr>
        <p:sp>
          <p:nvSpPr>
            <p:cNvPr id="9" name="椭圆 8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321471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nb-NO" altLang="zh-CN" smtClean="0">
                <a:latin typeface="+mj-lt"/>
                <a:ea typeface="微软雅黑" pitchFamily="34" charset="-122"/>
              </a:rPr>
              <a:t>8.6.1   0/1</a:t>
            </a:r>
            <a:r>
              <a:rPr lang="zh-CN" altLang="zh-CN" smtClean="0">
                <a:latin typeface="+mj-lt"/>
                <a:ea typeface="微软雅黑" pitchFamily="34" charset="-122"/>
              </a:rPr>
              <a:t>背包问题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071546"/>
            <a:ext cx="7786742" cy="224006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个编号为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的物品，重量为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，价值为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，…，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，给定一个容量为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的背包。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从这些物品中选取全部或者部分物品装入该背包中，每个物品要么选中要么不选中，即物品不能被分割，找到选中物品不仅能够放到背包中而且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价值最大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的方案。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4546" y="60007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1800" b="0" smtClean="0">
                <a:solidFill>
                  <a:srgbClr val="0000FF"/>
                </a:solidFill>
              </a:rPr>
              <a:t>W=10</a:t>
            </a:r>
            <a:endParaRPr lang="zh-CN" altLang="en-US" sz="1800" b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00" y="3571876"/>
          <a:ext cx="3786214" cy="23500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867"/>
                <a:gridCol w="1244244"/>
                <a:gridCol w="1326103"/>
              </a:tblGrid>
              <a:tr h="44506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重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量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w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价</a:t>
                      </a:r>
                      <a:r>
                        <a:rPr 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值</a:t>
                      </a:r>
                      <a:r>
                        <a:rPr lang="en-US" altLang="zh-CN" sz="1800" b="1" kern="10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v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0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altLang="zh-CN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5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pt-BR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643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itchFamily="49" charset="-122"/>
                          <a:cs typeface="Times New Roman" pitchFamily="18" charset="0"/>
                        </a:rPr>
                        <a:t>6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 pitchFamily="18" charset="0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86446" y="4212791"/>
            <a:ext cx="2714644" cy="92333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选取的物品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0 1 4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=15</a:t>
            </a:r>
          </a:p>
        </p:txBody>
      </p:sp>
      <p:sp>
        <p:nvSpPr>
          <p:cNvPr id="10" name="右箭头 9"/>
          <p:cNvSpPr/>
          <p:nvPr/>
        </p:nvSpPr>
        <p:spPr>
          <a:xfrm>
            <a:off x="4929190" y="4493179"/>
            <a:ext cx="500066" cy="357190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357422" y="571480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8.5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0166" y="2426232"/>
            <a:ext cx="7500990" cy="5027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字符串动态规划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是指采用动态规划算法求解字符串的相关问题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034" y="2214554"/>
            <a:ext cx="896901" cy="896901"/>
            <a:chOff x="388951" y="5103867"/>
            <a:chExt cx="896901" cy="896901"/>
          </a:xfrm>
        </p:grpSpPr>
        <p:sp>
          <p:nvSpPr>
            <p:cNvPr id="9" name="椭圆 8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1296725"/>
            <a:ext cx="7929618" cy="220371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设置二维动态规划数组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表示在物品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个物品）中选择物品并且背包容量为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）时最大价值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，或者说只考虑前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个物品并且背包容量为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时最大价值。考虑物品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，分为两种情况：</a:t>
            </a:r>
          </a:p>
          <a:p>
            <a:pPr marL="817200" lvl="1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，说明物品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放不下，此时等效于只考虑前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个物品并且背包容量为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时的最大价值，所以有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571480"/>
            <a:ext cx="8001056" cy="255454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≥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，说明物品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能够放入背包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有两种选择：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720000" lvl="1" indent="-360000" algn="l">
              <a:lnSpc>
                <a:spcPts val="28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不选择物品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即不将物品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放入背包，等同于情况①。</a:t>
            </a:r>
            <a:endParaRPr lang="en-US" altLang="zh-CN" sz="19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720000" lvl="1" indent="-360000" algn="l">
              <a:lnSpc>
                <a:spcPts val="2800"/>
              </a:lnSpc>
              <a:spcBef>
                <a:spcPts val="600"/>
              </a:spcBef>
              <a:buBlip>
                <a:blip r:embed="rId4"/>
              </a:buBlip>
            </a:pP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选择物品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即将物品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放入背包，这样消耗了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的背包容量，获取了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的价值，那么留给前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个物品的背包容量就只有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了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，此时的最大价值为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-1]]+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 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19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两种选择中取最大值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414884" y="4010632"/>
            <a:ext cx="3014768" cy="70425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-1]]+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105793" y="3660134"/>
            <a:ext cx="301392" cy="27236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868774" y="3437681"/>
            <a:ext cx="902866" cy="62503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674999" y="3660134"/>
            <a:ext cx="1113841" cy="27236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868774" y="4508709"/>
            <a:ext cx="902866" cy="62612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r-w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142976" y="4721395"/>
            <a:ext cx="1724488" cy="27236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77947" y="3953120"/>
            <a:ext cx="902866" cy="626122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zh-CN" altLang="en-US" sz="18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460" name="AutoShape 4"/>
          <p:cNvSpPr>
            <a:spLocks noChangeShapeType="1"/>
          </p:cNvSpPr>
          <p:nvPr/>
        </p:nvSpPr>
        <p:spPr bwMode="auto">
          <a:xfrm>
            <a:off x="3771641" y="3750200"/>
            <a:ext cx="838657" cy="29407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9459" name="AutoShape 3"/>
          <p:cNvSpPr>
            <a:spLocks noChangeShapeType="1"/>
          </p:cNvSpPr>
          <p:nvPr/>
        </p:nvSpPr>
        <p:spPr bwMode="auto">
          <a:xfrm flipV="1">
            <a:off x="3771641" y="4488091"/>
            <a:ext cx="838657" cy="33422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86547" y="4721395"/>
            <a:ext cx="623751" cy="27236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4291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7715304" cy="321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（没有装入任何物品，总价值为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（没有考虑任何物品，总价值为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					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时，物品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放不下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-1]}</a:t>
            </a:r>
          </a:p>
          <a:p>
            <a:pPr algn="l" defTabSz="360000">
              <a:lnSpc>
                <a:spcPts val="24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之间取最大价值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85776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数组后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][W]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元素就是答案。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57495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n=5,W=10;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//5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限制重量不超过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w[MAXN]={2,2,6,5,4}; int v[MAXN]={6,3,5,4,6};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dp[MAXN][MAXW];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x[MAXN];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Knap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动态规划法求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0/1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背包问题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for (int i=0;i&lt;=n;i++)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r=0;r&lt;=W;r++)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边界情况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dp[0][r]=0;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r=0;r&lt;=W;r++)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(r&lt;w[i-1])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dp[i][r]=dp[i-1][r];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dp[i][r]=max(dp[i-1][r],dp[i-1][r-w[i-1]]+v[i-1]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6000768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时间复杂度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空间复杂度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均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是多项式级</a:t>
            </a:r>
            <a:r>
              <a:rPr lang="zh-CN" altLang="en-US" sz="2800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072494" cy="32726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数组后，如何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推导出一个解向量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）呢？从前面状态转移方程的后两行看出：</a:t>
            </a:r>
          </a:p>
          <a:p>
            <a:pPr marL="720000" lvl="1" indent="-3600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，表示物品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放不下或者不放入物品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的情况，总之</a:t>
            </a:r>
            <a:r>
              <a:rPr lang="zh-CN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不选择物品</a:t>
            </a:r>
            <a:r>
              <a:rPr lang="en-US" altLang="zh-CN" sz="19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。也就是说当前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元素等于上方元素，不选择对应的物品（物品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），并跳到上方位置。</a:t>
            </a:r>
          </a:p>
          <a:p>
            <a:pPr marL="720000" lvl="1" indent="-360000" algn="l">
              <a:lnSpc>
                <a:spcPts val="28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否则一定有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成立，表示选择物品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。也就是说当前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等于上方元素，选择对应的物品，并跳到左上角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r-w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的位置。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4362886"/>
            <a:ext cx="7715304" cy="1423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					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时，物品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放不下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之间取最大价值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4" y="357166"/>
          <a:ext cx="6742913" cy="3579634"/>
        </p:xfrm>
        <a:graphic>
          <a:graphicData uri="http://schemas.openxmlformats.org/drawingml/2006/table">
            <a:tbl>
              <a:tblPr/>
              <a:tblGrid>
                <a:gridCol w="797750"/>
                <a:gridCol w="723133"/>
                <a:gridCol w="415158"/>
                <a:gridCol w="415158"/>
                <a:gridCol w="415158"/>
                <a:gridCol w="415158"/>
                <a:gridCol w="415158"/>
                <a:gridCol w="415158"/>
                <a:gridCol w="537262"/>
                <a:gridCol w="537262"/>
                <a:gridCol w="537262"/>
                <a:gridCol w="549472"/>
                <a:gridCol w="569824"/>
              </a:tblGrid>
              <a:tr h="578454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117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w</a:t>
                      </a:r>
                      <a:r>
                        <a:rPr lang="en-US" sz="1600" kern="100" baseline="-250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600" kern="1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=2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=2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=6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=5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=4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799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bg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6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4357694"/>
            <a:ext cx="8072494" cy="160556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，当前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元素等于上方元素，不选择物品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，并跳到上方位置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 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 dp[i-1][r]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lvl="1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否则当前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元素等于上方元素，选择对应的物品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，并跳到左上角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r-w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的位置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 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</a:t>
            </a:r>
            <a:r>
              <a:rPr lang="en-US" altLang="zh-CN" sz="19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 dp[i-1][r-w[i-1]]]</a:t>
            </a:r>
            <a:r>
              <a:rPr lang="zh-CN" altLang="en-US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Wingdings"/>
              </a:rPr>
              <a:t>。</a:t>
            </a:r>
            <a:endParaRPr lang="zh-CN" altLang="zh-CN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0800000">
            <a:off x="4857752" y="3357562"/>
            <a:ext cx="1714512" cy="214314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 flipH="1" flipV="1">
            <a:off x="4608513" y="2963859"/>
            <a:ext cx="357190" cy="1588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4608513" y="2463793"/>
            <a:ext cx="357190" cy="1588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3857620" y="1785926"/>
            <a:ext cx="571504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29520" y="2285992"/>
            <a:ext cx="142876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选择物品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6715140" y="4071942"/>
            <a:ext cx="28575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2214546" y="1285860"/>
            <a:ext cx="1285884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711714"/>
            <a:ext cx="8643998" cy="3645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回推求一个最优方案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i=n,r=W;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(i&gt;=1)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dp[i][r]!=dp[i-1][r]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x[i-1]=1;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r=r-w[i-1];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else x[i-1]=0;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不选取物品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28596" y="214290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4143404" cy="5078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maxv=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Knap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printf("dp:\n");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for(int i=0;i&lt;=n;i++)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for(int r=0;r&lt;=W;r++)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printf("%3d",dp[i][r]);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printf("\n");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getx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最优方案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)\n");	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printf("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选取的物品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: ");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i=0;i&lt;n;i++)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if (x[i]==1)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printf("%d ",i);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printf("\n");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    </a:t>
            </a:r>
            <a:r>
              <a:rPr lang="zh-CN" altLang="en-US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=%d\n",maxv);</a:t>
            </a:r>
          </a:p>
          <a:p>
            <a:pPr algn="l" defTabSz="360000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205045"/>
            <a:ext cx="30575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/>
        </p:nvSpPr>
        <p:spPr>
          <a:xfrm>
            <a:off x="5000628" y="3205177"/>
            <a:ext cx="357190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8597" y="285728"/>
            <a:ext cx="221457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算法空间优化*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834151" y="2609059"/>
            <a:ext cx="1039411" cy="37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214414" y="2628580"/>
            <a:ext cx="787391" cy="290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595564" y="2609059"/>
            <a:ext cx="628006" cy="37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89339" y="3574297"/>
            <a:ext cx="700206" cy="290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975827" y="3572128"/>
            <a:ext cx="401869" cy="24293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595564" y="3501633"/>
            <a:ext cx="628006" cy="37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28800" rIns="0" bIns="1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020687" y="2676300"/>
            <a:ext cx="401869" cy="24293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328749" y="2676300"/>
            <a:ext cx="401869" cy="24293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Times New Roman" pitchFamily="18" charset="0"/>
              </a:rPr>
              <a:t>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16390" name="AutoShape 6"/>
          <p:cNvSpPr>
            <a:spLocks noChangeShapeType="1"/>
          </p:cNvSpPr>
          <p:nvPr/>
        </p:nvSpPr>
        <p:spPr bwMode="auto">
          <a:xfrm flipV="1">
            <a:off x="4910248" y="2979971"/>
            <a:ext cx="1362" cy="5216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6389" name="AutoShape 5"/>
          <p:cNvSpPr>
            <a:spLocks noChangeShapeType="1"/>
          </p:cNvSpPr>
          <p:nvPr/>
        </p:nvSpPr>
        <p:spPr bwMode="auto">
          <a:xfrm flipH="1" flipV="1">
            <a:off x="3354538" y="2979971"/>
            <a:ext cx="1241026" cy="70711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35276" y="2609059"/>
            <a:ext cx="1830889" cy="290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5276" y="3560198"/>
            <a:ext cx="1566609" cy="290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]→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95119" y="2023833"/>
            <a:ext cx="3262633" cy="290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-1]]→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dp[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910" y="928670"/>
            <a:ext cx="7643866" cy="54441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dp[MAXN][MAXW]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改为一维数组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dp[MAXW]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4414" y="5238543"/>
            <a:ext cx="5857916" cy="83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											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-1]}</a:t>
            </a:r>
          </a:p>
        </p:txBody>
      </p:sp>
      <p:sp>
        <p:nvSpPr>
          <p:cNvPr id="20" name="上箭头 19"/>
          <p:cNvSpPr/>
          <p:nvPr/>
        </p:nvSpPr>
        <p:spPr>
          <a:xfrm>
            <a:off x="3786182" y="4667039"/>
            <a:ext cx="214314" cy="285752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rot="10800000">
            <a:off x="2643174" y="4286256"/>
            <a:ext cx="2857520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4996" y="409099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en-US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en-US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en-US" sz="18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循环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784893"/>
            <a:ext cx="8643998" cy="42871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Knap1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改进算法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置边界情况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 (int r=W;r&gt;=0;r--)	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的逆序（重点）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(r&lt;w[i-1])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dp[r]=dp[r];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dp[r]=max(dp[r],dp[r-w[i-1]]+v[i-1]);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68" y="2000240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36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?</a:t>
            </a:r>
            <a:endParaRPr lang="zh-CN" altLang="en-US" sz="36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421484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8.5.1  </a:t>
            </a:r>
            <a:r>
              <a:rPr lang="zh-CN" altLang="zh-CN" smtClean="0">
                <a:ea typeface="微软雅黑" pitchFamily="34" charset="-122"/>
              </a:rPr>
              <a:t>最长公共子序列问题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7429552" cy="30393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一个字符串的子序列是指从该字符串中随意地（不一定连续）去掉若干个字符（可能一个也不去掉）后得到的字符序列。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"ace"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的子序列，但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"aec"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"abcde"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的子序列。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给定两个字符串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，称字符串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的公共子序列，是指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同是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的子序列。该问题是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求两个字符串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的最长公共子序列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00108"/>
            <a:ext cx="8643998" cy="32533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Knap2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改进算法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dp[MAXN];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置边界情况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r=W;r&gt;=w[i-1];r--)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的逆序（重点）</a:t>
            </a: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dp[r]=max(dp[r],dp[r-w[i-1]]+v[i-1]);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可以等价地改为如下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321471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nb-NO" altLang="zh-CN" smtClean="0">
                <a:latin typeface="+mj-lt"/>
                <a:ea typeface="微软雅黑" pitchFamily="34" charset="-122"/>
              </a:rPr>
              <a:t>8.6.2   </a:t>
            </a:r>
            <a:r>
              <a:rPr lang="zh-CN" altLang="en-US" smtClean="0">
                <a:latin typeface="+mj-lt"/>
                <a:ea typeface="微软雅黑" pitchFamily="34" charset="-122"/>
              </a:rPr>
              <a:t>完全</a:t>
            </a:r>
            <a:r>
              <a:rPr lang="zh-CN" altLang="zh-CN" smtClean="0">
                <a:latin typeface="+mj-lt"/>
                <a:ea typeface="微软雅黑" pitchFamily="34" charset="-122"/>
              </a:rPr>
              <a:t>背包问题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500174"/>
            <a:ext cx="7786742" cy="15988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种重量和价值分别为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）的物品，从这些物品中挑选总重量不超过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的物品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每种物品可以挑选任意多件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求挑选物品的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最大价值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57166"/>
            <a:ext cx="8072494" cy="307574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从物品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个物品）中选出重量不超过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的物品的最大总价值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显然有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（背包不能装入任何物品时，总价值为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（没有任何物品可装入时，总价值为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），将它们作为边界情况，为此采用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memset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函数一次性将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数组初始化为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另外设置二维数组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fk[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得到最大值时物品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挑选的件数。考虑物品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，可以选择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FF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）次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428604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2" name="组合 4"/>
          <p:cNvGrpSpPr/>
          <p:nvPr/>
        </p:nvGrpSpPr>
        <p:grpSpPr>
          <a:xfrm>
            <a:off x="357158" y="3714752"/>
            <a:ext cx="8429684" cy="2839456"/>
            <a:chOff x="338108" y="651950"/>
            <a:chExt cx="8429684" cy="2839456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5124454" y="1581137"/>
              <a:ext cx="3643338" cy="928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]=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  max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w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-1]≤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{ dp[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*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w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- 1]]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	</a:t>
              </a:r>
              <a:r>
                <a:rPr kumimoji="0" lang="en-US" altLang="zh-CN" sz="1800" i="0" u="none" strike="noStrike" cap="none" normalizeH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       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+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*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 }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3688244" y="1005330"/>
              <a:ext cx="274114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2455921" y="651950"/>
              <a:ext cx="821151" cy="650309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54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-1,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214414" y="883397"/>
              <a:ext cx="1013032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285985" y="1542738"/>
              <a:ext cx="991088" cy="65143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-1,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r-w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646135" y="1714488"/>
              <a:ext cx="1568411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w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-1]]</a:t>
              </a: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4359228" y="1686122"/>
              <a:ext cx="821151" cy="65143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54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zh-CN" altLang="en-US" sz="180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0" name="AutoShape 9"/>
            <p:cNvSpPr>
              <a:spLocks noChangeShapeType="1"/>
            </p:cNvSpPr>
            <p:nvPr/>
          </p:nvSpPr>
          <p:spPr bwMode="auto">
            <a:xfrm>
              <a:off x="3277072" y="977104"/>
              <a:ext cx="1202528" cy="80385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1" name="AutoShape 8"/>
            <p:cNvSpPr>
              <a:spLocks noChangeShapeType="1"/>
            </p:cNvSpPr>
            <p:nvPr/>
          </p:nvSpPr>
          <p:spPr bwMode="auto">
            <a:xfrm>
              <a:off x="3277072" y="1869021"/>
              <a:ext cx="1082156" cy="14338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3472528" y="1581124"/>
              <a:ext cx="567298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2214547" y="2839968"/>
              <a:ext cx="1257982" cy="65143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-1,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r-k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w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38108" y="3064656"/>
              <a:ext cx="1847293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r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w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-1]]</a:t>
              </a:r>
            </a:p>
          </p:txBody>
        </p:sp>
        <p:sp>
          <p:nvSpPr>
            <p:cNvPr id="35" name="AutoShape 4"/>
            <p:cNvSpPr>
              <a:spLocks noChangeShapeType="1"/>
            </p:cNvSpPr>
            <p:nvPr/>
          </p:nvSpPr>
          <p:spPr bwMode="auto">
            <a:xfrm flipV="1">
              <a:off x="3472528" y="2242723"/>
              <a:ext cx="1007072" cy="9235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55096" y="2777873"/>
              <a:ext cx="903386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k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×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v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37" name="Rectangle 2"/>
            <p:cNvSpPr>
              <a:spLocks noChangeArrowheads="1"/>
            </p:cNvSpPr>
            <p:nvPr/>
          </p:nvSpPr>
          <p:spPr bwMode="auto">
            <a:xfrm>
              <a:off x="2758639" y="2397397"/>
              <a:ext cx="337280" cy="283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┇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10" y="428604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472" y="1142984"/>
            <a:ext cx="7715304" cy="8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≤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-1]]+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×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 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fk[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件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57224" y="2928934"/>
          <a:ext cx="6643731" cy="2745292"/>
        </p:xfrm>
        <a:graphic>
          <a:graphicData uri="http://schemas.openxmlformats.org/drawingml/2006/table">
            <a:tbl>
              <a:tblPr/>
              <a:tblGrid>
                <a:gridCol w="737609"/>
                <a:gridCol w="737609"/>
                <a:gridCol w="737609"/>
                <a:gridCol w="738484"/>
                <a:gridCol w="738484"/>
                <a:gridCol w="738484"/>
                <a:gridCol w="738484"/>
                <a:gridCol w="738484"/>
                <a:gridCol w="738484"/>
              </a:tblGrid>
              <a:tr h="7208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b-NO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j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5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6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宋体"/>
                        </a:rPr>
                        <a:t>7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5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05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宋体"/>
                        </a:rPr>
                        <a:t>4[1]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4[1]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4[1]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8[2]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8[2]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05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宋体"/>
                        </a:rPr>
                        <a:t>4[0]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5[1]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5[1]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8[0]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9[1]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805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0[0]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3[1]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4[0]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6[2]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7[1]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宋体"/>
                        </a:rPr>
                        <a:t>9[3]</a:t>
                      </a:r>
                      <a:endParaRPr lang="zh-CN" sz="18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宋体"/>
                        </a:rPr>
                        <a:t>10[2]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42910" y="235743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W=7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18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）</a:t>
            </a:r>
            <a:endParaRPr lang="zh-CN" altLang="en-US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472" y="6000768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最优方案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物品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挑选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件，物品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挑选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件，物品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挑选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件。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290"/>
            <a:ext cx="8643998" cy="61470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n=3,W=7;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w[MAXN]={3,4,2};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v[MAXN]={4,5,3};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dp[MAXN][MAXW],fk[MAXN][MAXW];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completeKnap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求解完全背包问题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memset(fk,0,sizeof(fk));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r=0;r&lt;=W;r++)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 (int k=0;k*w[i-1]&lt;=r;k++)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 (</a:t>
            </a:r>
            <a:r>
              <a:rPr lang="nb-NO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dp[i][r]&lt;dp[i-1][r-k*w[i-1]]+k*v[i-1]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{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dp[i][r]=dp[i-1][r-k*w[i-1]]+k*v[i-1];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nb-NO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fk[i][r]=k;	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取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000108"/>
            <a:ext cx="8643998" cy="30308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getx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推导一个最优方案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i=n,r=W;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 (i&gt;=1)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printf("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共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件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",i-1,fk[i][r]);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r-=fk[i][r]*w[i-1];										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剩余重量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i--;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printf("\n");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4429132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nb-NO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completeKnap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算法中包含三重循环，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的循环最坏可能从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，所以算法的时间复杂度为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z="2000" baseline="30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7" y="285728"/>
            <a:ext cx="221457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算法时间优化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001056" cy="2680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完全背包问题转换为这样的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0/1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背包问题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，物品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出现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Symbol"/>
              </a:rPr>
              <a:t>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W/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  <a:sym typeface="Symbol"/>
              </a:rPr>
              <a:t>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例如对于完全背包问题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W=7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），物品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最多取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W/3=2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次，物品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最多取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W/4=1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次，物品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最多取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W/2=3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次，对应的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背包问题是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W=7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=6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后者的最大价值与前者是相同的。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42918"/>
            <a:ext cx="8643998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completeKnap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改进算法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memset(dp,0,sizeof(dp));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r=0;r&lt;=W;r++)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r&lt;w[i-1]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放不下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dp[i][r]=dp[i-1][r];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在不选择和选择物品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i-1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（多次）中求最大值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dp[i][r]=max(dp[i-1][r],dp[i][r-w[i-1]]+v[i-1]);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dp[n][W];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返回总价值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5072074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上述算法中包含两重循环，所以算法的时间复杂度为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W)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42852"/>
            <a:ext cx="221457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算法空间优化</a:t>
            </a:r>
            <a:endParaRPr lang="zh-CN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714356"/>
            <a:ext cx="8072494" cy="26681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completeKnap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完全背包问题改进算法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dp[MAXN];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置边界情况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 (int r=w[i-1];r&lt;=W;r++)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w[i-1]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的顺序</a:t>
            </a: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dp[r]=max(dp[r],dp[r-w[i-1]]+v[i-1]);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3643314"/>
            <a:ext cx="8072494" cy="31462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Knap1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//0/1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背包问题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改进算法</a:t>
            </a: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置边界情况</a:t>
            </a: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</a:t>
            </a:r>
            <a:r>
              <a:rPr lang="en-US" altLang="zh-CN" sz="1800" smtClean="0">
                <a:solidFill>
                  <a:srgbClr val="C0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 (int r=W;r&gt;=0;r--)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的逆序（重点）</a:t>
            </a: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(r&lt;w[i-1])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dp[r]=dp[r];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dp[r]=max(dp[r],dp[r-w[i-1]]+v[i-1]);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8501090" y="2643182"/>
            <a:ext cx="142876" cy="2000264"/>
          </a:xfrm>
          <a:prstGeom prst="rightBrace">
            <a:avLst/>
          </a:prstGeom>
          <a:ln w="19050">
            <a:solidFill>
              <a:srgbClr val="FF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43966" y="3286124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差别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571504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8.6.3  </a:t>
            </a:r>
            <a:r>
              <a:rPr lang="zh-CN" altLang="zh-CN" smtClean="0">
                <a:ea typeface="微软雅黑" pitchFamily="34" charset="-122"/>
              </a:rPr>
              <a:t>实战—零钱兑换（</a:t>
            </a:r>
            <a:r>
              <a:rPr lang="en-US" altLang="zh-CN" smtClean="0">
                <a:ea typeface="微软雅黑" pitchFamily="34" charset="-122"/>
              </a:rPr>
              <a:t>LeetCode332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8286808" cy="45550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给定一个含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）个整数的数组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coins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，表示不同面额的硬币（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coins[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2^31-1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），以及一个表示总金额的整数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amount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amount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10^4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）。求可以凑成总金额所需的最少的硬币个数，如果没有任何一种硬币组合能组成总金额则返回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-1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。可以认为每种硬币的数量是无限的。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coins={1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amount =11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，对应的硬币组合是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，答案为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   int coinChange(vector&lt;int&gt;&amp; coins, int amount) { 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85794"/>
            <a:ext cx="7929618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，其中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）的最长公共子序列长度，求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的两种情况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981058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00035" y="2364410"/>
            <a:ext cx="2643205" cy="2779102"/>
            <a:chOff x="214282" y="2364410"/>
            <a:chExt cx="2643205" cy="2779102"/>
          </a:xfrm>
        </p:grpSpPr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507689" y="2364410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884544" y="4832913"/>
              <a:ext cx="1410879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(a)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=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07689" y="3447434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214282" y="2841648"/>
              <a:ext cx="1224778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27672" name="AutoShape 24"/>
            <p:cNvSpPr>
              <a:spLocks noChangeShapeType="1"/>
            </p:cNvSpPr>
            <p:nvPr/>
          </p:nvSpPr>
          <p:spPr bwMode="auto">
            <a:xfrm>
              <a:off x="2314559" y="2706417"/>
              <a:ext cx="1163" cy="6595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71" name="AutoShape 23"/>
            <p:cNvSpPr>
              <a:spLocks noChangeShapeType="1"/>
            </p:cNvSpPr>
            <p:nvPr/>
          </p:nvSpPr>
          <p:spPr bwMode="auto">
            <a:xfrm>
              <a:off x="724031" y="2748296"/>
              <a:ext cx="138529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70" name="AutoShape 22"/>
            <p:cNvSpPr>
              <a:spLocks noChangeShapeType="1"/>
            </p:cNvSpPr>
            <p:nvPr/>
          </p:nvSpPr>
          <p:spPr bwMode="auto">
            <a:xfrm>
              <a:off x="710074" y="3448317"/>
              <a:ext cx="138529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9" name="AutoShape 21"/>
            <p:cNvSpPr>
              <a:spLocks noChangeShapeType="1"/>
            </p:cNvSpPr>
            <p:nvPr/>
          </p:nvSpPr>
          <p:spPr bwMode="auto">
            <a:xfrm>
              <a:off x="1611501" y="2749459"/>
              <a:ext cx="1163" cy="684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8" name="AutoShape 20"/>
            <p:cNvSpPr>
              <a:spLocks noChangeShapeType="1"/>
            </p:cNvSpPr>
            <p:nvPr/>
          </p:nvSpPr>
          <p:spPr bwMode="auto">
            <a:xfrm>
              <a:off x="2352943" y="2706417"/>
              <a:ext cx="1163" cy="6595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7" name="AutoShape 19"/>
            <p:cNvSpPr>
              <a:spLocks noChangeArrowheads="1"/>
            </p:cNvSpPr>
            <p:nvPr/>
          </p:nvSpPr>
          <p:spPr bwMode="auto">
            <a:xfrm>
              <a:off x="1505656" y="3868545"/>
              <a:ext cx="166328" cy="297803"/>
            </a:xfrm>
            <a:prstGeom prst="downArrow">
              <a:avLst>
                <a:gd name="adj1" fmla="val 50000"/>
                <a:gd name="adj2" fmla="val 44755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507688" y="4297799"/>
              <a:ext cx="2349799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]=dp[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-1]+1 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86182" y="2357430"/>
            <a:ext cx="4993324" cy="2782592"/>
            <a:chOff x="3786182" y="2357430"/>
            <a:chExt cx="4993324" cy="2782592"/>
          </a:xfrm>
        </p:grpSpPr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786182" y="2360920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5565773" y="4829423"/>
              <a:ext cx="1410879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(b) 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≠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3786182" y="3443944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3786182" y="2876258"/>
              <a:ext cx="1101486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</a:t>
              </a:r>
            </a:p>
          </p:txBody>
        </p:sp>
        <p:sp>
          <p:nvSpPr>
            <p:cNvPr id="27661" name="AutoShape 13"/>
            <p:cNvSpPr>
              <a:spLocks noChangeShapeType="1"/>
            </p:cNvSpPr>
            <p:nvPr/>
          </p:nvSpPr>
          <p:spPr bwMode="auto">
            <a:xfrm>
              <a:off x="4059674" y="2744806"/>
              <a:ext cx="180000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60" name="AutoShape 12"/>
            <p:cNvSpPr>
              <a:spLocks noChangeShapeType="1"/>
            </p:cNvSpPr>
            <p:nvPr/>
          </p:nvSpPr>
          <p:spPr bwMode="auto">
            <a:xfrm>
              <a:off x="4055242" y="3444827"/>
              <a:ext cx="138529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9" name="AutoShape 11"/>
            <p:cNvSpPr>
              <a:spLocks noChangeShapeType="1"/>
            </p:cNvSpPr>
            <p:nvPr/>
          </p:nvSpPr>
          <p:spPr bwMode="auto">
            <a:xfrm>
              <a:off x="5005144" y="2745969"/>
              <a:ext cx="1163" cy="684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8" name="AutoShape 10"/>
            <p:cNvSpPr>
              <a:spLocks noChangeArrowheads="1"/>
            </p:cNvSpPr>
            <p:nvPr/>
          </p:nvSpPr>
          <p:spPr bwMode="auto">
            <a:xfrm>
              <a:off x="6264815" y="3868545"/>
              <a:ext cx="166328" cy="297803"/>
            </a:xfrm>
            <a:prstGeom prst="downArrow">
              <a:avLst>
                <a:gd name="adj1" fmla="val 50000"/>
                <a:gd name="adj2" fmla="val 44755"/>
              </a:avLst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4611687" y="4286256"/>
              <a:ext cx="3746527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]=max(dp[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-1]</a:t>
              </a:r>
              <a:r>
                <a:rPr kumimoji="0" lang="zh-CN" altLang="nb-NO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nb-NO" altLang="zh-CN" sz="18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nb-NO" altLang="zh-CN" sz="18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ea typeface="仿宋" pitchFamily="49" charset="-122"/>
                  <a:cs typeface="Times New Roman" pitchFamily="18" charset="0"/>
                </a:rPr>
                <a:t>])</a:t>
              </a:r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6431143" y="2357430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6431143" y="3440454"/>
              <a:ext cx="2348363" cy="31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0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1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… 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   </a:t>
              </a:r>
              <a:r>
                <a:rPr kumimoji="0" lang="en-US" altLang="zh-CN" sz="2000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2000" i="1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2000" i="0" u="none" strike="noStrike" cap="none" normalizeH="0" baseline="-30000" smtClean="0">
                  <a:ln>
                    <a:noFill/>
                  </a:ln>
                  <a:solidFill>
                    <a:srgbClr val="FF0000"/>
                  </a:solidFill>
                  <a:effectLst/>
                  <a:ea typeface="仿宋" pitchFamily="49" charset="-122"/>
                  <a:cs typeface="Times New Roman" pitchFamily="18" charset="0"/>
                </a:rPr>
                <a:t>-1</a:t>
              </a:r>
              <a:endPara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6441612" y="2872768"/>
              <a:ext cx="1091017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dp[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-1][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7653" name="AutoShape 5"/>
            <p:cNvSpPr>
              <a:spLocks noChangeShapeType="1"/>
            </p:cNvSpPr>
            <p:nvPr/>
          </p:nvSpPr>
          <p:spPr bwMode="auto">
            <a:xfrm>
              <a:off x="6647486" y="2741316"/>
              <a:ext cx="138529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>
              <a:off x="6633528" y="3441338"/>
              <a:ext cx="1800000" cy="1163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1" name="AutoShape 3"/>
            <p:cNvSpPr>
              <a:spLocks noChangeShapeType="1"/>
            </p:cNvSpPr>
            <p:nvPr/>
          </p:nvSpPr>
          <p:spPr bwMode="auto">
            <a:xfrm>
              <a:off x="7650105" y="2742479"/>
              <a:ext cx="1163" cy="684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6539314" y="3855749"/>
              <a:ext cx="507125" cy="310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max</a:t>
              </a:r>
            </a:p>
          </p:txBody>
        </p: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296725"/>
            <a:ext cx="7929618" cy="26354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由于每种硬币的数量是无限的，该问题转换为完全背包问题，只是这里求最少的硬币个数，相当于每个硬币的价值为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，并且将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min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采用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改进的完全背包动态规划算法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，另外考虑特殊情况，将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所有元素初始化为∞，当最后出现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dp[amount]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为∞，说明没有任何一种硬币组合能组成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amount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金额，返回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28604"/>
            <a:ext cx="8643998" cy="59703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const int INF=0x3f3f3f3f;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coinChange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 coins, int amount)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	int n=coins.size();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		if (amount==0)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		return 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 dp[amount+1];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一维动态规划数组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memset(dp,0x3f,sizeof(dp));     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置边界情况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 (int 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{	for (int r=1;r&lt;=amount;r++)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{	if (r&gt;=coins[i-1])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dp[r]=min(dp[r],dp[r-coins[i-1]]+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return dp[amount]==INF?-1:dp[amount];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8.6.4  </a:t>
            </a:r>
            <a:r>
              <a:rPr lang="zh-CN" altLang="zh-CN" smtClean="0">
                <a:ea typeface="微软雅黑" pitchFamily="34" charset="-122"/>
              </a:rPr>
              <a:t>多重背包问题</a:t>
            </a:r>
            <a:r>
              <a:rPr lang="en-US" altLang="zh-CN" smtClean="0">
                <a:ea typeface="微软雅黑" pitchFamily="34" charset="-122"/>
              </a:rPr>
              <a:t>*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00174"/>
            <a:ext cx="7786742" cy="224006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种重量和价值分别为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）的物品，物品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件。从这些物品中挑选总重量不超过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的物品，每种物品可以挑选多件，求挑选物品的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最大价值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W=7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s={2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，对应的最大价值为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，一个最优方案是选择物品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各一件。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296725"/>
            <a:ext cx="7929618" cy="140579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设置动态规划二维数组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表示从物品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（共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个物品）中选出重量不超过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的物品的最大总价值，选择物品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的最多件数为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s[</a:t>
            </a:r>
            <a:r>
              <a:rPr lang="nb-NO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42017"/>
            <a:ext cx="8643998" cy="42871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multiKnap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求解多重背包问题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dp[MAXN][MAXW];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r=0;r&lt;=W;r++)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 (int k=0;k&lt;=s[i-1];k++)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if(k*w[i-1]&lt;=r)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不超重时</a:t>
            </a: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dp[i][r]=max(dp[i][r],dp[i-1][r-k*w[i-1]]+k*v[i-1]);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dp[n][W];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357422" y="571480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8.7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树形动态规划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1857364"/>
            <a:ext cx="6929486" cy="2680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树形动态规划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指基于树结构（含二叉树）的动态规划算法设计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树具有严格的分层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，使得动态规划的阶段十分清晰，例如父子结点的关系可能就是两个阶段之间的联系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树形动态规划涉及树的搜索，通常采用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深度优先搜索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8596" y="2317785"/>
            <a:ext cx="896901" cy="896901"/>
            <a:chOff x="388951" y="5103867"/>
            <a:chExt cx="896901" cy="896901"/>
          </a:xfrm>
        </p:grpSpPr>
        <p:sp>
          <p:nvSpPr>
            <p:cNvPr id="9" name="椭圆 8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428604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nb-NO" altLang="zh-CN" smtClean="0">
                <a:latin typeface="+mj-lt"/>
                <a:ea typeface="微软雅黑" pitchFamily="34" charset="-122"/>
              </a:rPr>
              <a:t>8.7.1  </a:t>
            </a:r>
            <a:r>
              <a:rPr lang="zh-CN" altLang="zh-CN" smtClean="0">
                <a:latin typeface="+mj-lt"/>
                <a:ea typeface="微软雅黑" pitchFamily="34" charset="-122"/>
              </a:rPr>
              <a:t>实战—庆祝晚会（</a:t>
            </a:r>
            <a:r>
              <a:rPr lang="en-US" altLang="zh-CN" smtClean="0">
                <a:latin typeface="+mj-lt"/>
                <a:ea typeface="微软雅黑" pitchFamily="34" charset="-122"/>
              </a:rPr>
              <a:t>HDU1520</a:t>
            </a:r>
            <a:r>
              <a:rPr lang="zh-CN" altLang="zh-CN" smtClean="0">
                <a:latin typeface="+mj-lt"/>
                <a:ea typeface="微软雅黑" pitchFamily="34" charset="-122"/>
              </a:rPr>
              <a:t>）</a:t>
            </a:r>
            <a:endParaRPr lang="zh-CN" altLang="zh-CN">
              <a:latin typeface="+mj-lt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285860"/>
            <a:ext cx="8501122" cy="3793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某学校要开一个庆祝晚会，学校员工之间有上下级关系，这样构成一棵关系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树结构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。为了让所有员工开心，晚会组织者决定不会同时邀请一个员工和他的直属上级。对于每个员工参加晚会有一个开心指数，问组织者应该邀请哪些员工参加晚会使得开心指数达到最大值。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：员工的编号从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。输入第一行包含数字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≤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6000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），随后的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个整数表示相应员工的开心指数，开心指数是一个介于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-128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127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之间的整数。然后用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行描述了关系树结构，树的每一行的格式是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 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，表示员工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是员工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的直接上级。输入以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行表示结尾。</a:t>
            </a: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输出格式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：输出参加晚会的所有员工开心指数和的最大值。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296725"/>
            <a:ext cx="8215370" cy="148915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员工的编号是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，员工关系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构成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树结构，采用邻接表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存储。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value[MAXN]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数组存放表示员工的开心指数，为了方便找到根结点，设置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parent[MAXN]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存放每个员工的直接上级（双亲结点编号）。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71480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5422" name="Oval 14"/>
          <p:cNvSpPr>
            <a:spLocks noChangeArrowheads="1"/>
          </p:cNvSpPr>
          <p:nvPr/>
        </p:nvSpPr>
        <p:spPr bwMode="auto">
          <a:xfrm>
            <a:off x="3919119" y="3365856"/>
            <a:ext cx="293440" cy="339001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3292837" y="3968178"/>
            <a:ext cx="294477" cy="337964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2966217" y="4581904"/>
            <a:ext cx="292403" cy="339001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3643306" y="4581904"/>
            <a:ext cx="293440" cy="339001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4455226" y="3968178"/>
            <a:ext cx="295514" cy="337964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4128606" y="4581904"/>
            <a:ext cx="292403" cy="339001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4806732" y="4581904"/>
            <a:ext cx="292403" cy="339001"/>
          </a:xfrm>
          <a:prstGeom prst="ellipse">
            <a:avLst/>
          </a:prstGeom>
          <a:ln>
            <a:headEnd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5415" name="AutoShape 7"/>
          <p:cNvSpPr>
            <a:spLocks noChangeShapeType="1"/>
          </p:cNvSpPr>
          <p:nvPr/>
        </p:nvSpPr>
        <p:spPr bwMode="auto">
          <a:xfrm flipH="1">
            <a:off x="3083422" y="4256380"/>
            <a:ext cx="223968" cy="3255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45414" name="AutoShape 6"/>
          <p:cNvSpPr>
            <a:spLocks noChangeShapeType="1"/>
          </p:cNvSpPr>
          <p:nvPr/>
        </p:nvSpPr>
        <p:spPr bwMode="auto">
          <a:xfrm>
            <a:off x="3514768" y="4256380"/>
            <a:ext cx="246780" cy="3255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45413" name="AutoShape 5"/>
          <p:cNvSpPr>
            <a:spLocks noChangeShapeType="1"/>
          </p:cNvSpPr>
          <p:nvPr/>
        </p:nvSpPr>
        <p:spPr bwMode="auto">
          <a:xfrm flipH="1">
            <a:off x="4274808" y="4256380"/>
            <a:ext cx="223968" cy="3255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45412" name="AutoShape 4"/>
          <p:cNvSpPr>
            <a:spLocks noChangeShapeType="1"/>
          </p:cNvSpPr>
          <p:nvPr/>
        </p:nvSpPr>
        <p:spPr bwMode="auto">
          <a:xfrm>
            <a:off x="4707191" y="4256380"/>
            <a:ext cx="245743" cy="3255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45411" name="AutoShape 3"/>
          <p:cNvSpPr>
            <a:spLocks noChangeShapeType="1"/>
          </p:cNvSpPr>
          <p:nvPr/>
        </p:nvSpPr>
        <p:spPr bwMode="auto">
          <a:xfrm flipH="1">
            <a:off x="3411079" y="3655095"/>
            <a:ext cx="521555" cy="31308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45410" name="AutoShape 2"/>
          <p:cNvSpPr>
            <a:spLocks noChangeShapeType="1"/>
          </p:cNvSpPr>
          <p:nvPr/>
        </p:nvSpPr>
        <p:spPr bwMode="auto">
          <a:xfrm>
            <a:off x="4141049" y="3655095"/>
            <a:ext cx="462453" cy="31308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357166"/>
            <a:ext cx="8643998" cy="498864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树形动态规划方法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每个员工有两种状态，即参加和不参加庆祝晚会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来描述状态（初始时所有元素设置为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][1]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表示员工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参加庆祝晚会时对应子树的最大开心指数和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表示员工</a:t>
            </a:r>
            <a:r>
              <a:rPr lang="pt-BR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不参加庆祝晚会时对应子树的最大开心指数和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当员工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参加庆祝晚会时，他的所有下级员工都不能参加，假设员工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有下级员工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son1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sonk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][1]= value[root]+dp[son1][0]+</a:t>
            </a:r>
            <a:r>
              <a:rPr lang="zh-CN" altLang="zh-CN" sz="18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…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dp[sonk][0]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当员工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不参加庆祝晚会时，他的每个下级员工可以参加也可以不参加，则取每个员工参加也可以不参加的最大值，然后累计起来，即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8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][0]=max(dp[son1][1]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,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dp[son1][0])+</a:t>
            </a:r>
            <a:r>
              <a:rPr lang="zh-CN" altLang="zh-CN" sz="180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…</a:t>
            </a:r>
            <a:r>
              <a:rPr lang="pt-BR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 max(dp[sonk][1],dp[sonk][0])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数组后，假设根结点是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，则最后的答案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max(dp[root][0]</a:t>
            </a:r>
            <a:r>
              <a:rPr lang="zh-CN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dp[root][1])</a:t>
            </a:r>
            <a:endParaRPr lang="zh-CN" altLang="en-US" sz="20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42017"/>
            <a:ext cx="8786874" cy="47620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#include&lt;cstring&gt;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max(a,b) (a&gt;b?a:b)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#define MAXN 6005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图中最多的顶点数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head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头结点数组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边结点类型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int adjvex;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邻接点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next;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下一个边结点在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数组中的下标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边结点数组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n;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顶点数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cnt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//edges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数组元素个数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dp[MAXN][2];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parent[MAXN];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//parent[i]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的双亲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value[MAXN];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//value[i]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的开心指数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357298"/>
            <a:ext cx="8358246" cy="212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dp[0][0]=0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初始条件</a:t>
            </a: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				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</a:t>
            </a:r>
            <a:r>
              <a:rPr lang="nb-NO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99998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状态转移方程</a:t>
            </a:r>
            <a:endParaRPr lang="zh-CN" altLang="en-US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000504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数组后，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就是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的最长公共子序列长度。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42017"/>
            <a:ext cx="8643998" cy="41465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addedge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u,int v)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添加一条有向边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&lt;u,v&gt;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edges[cnt].adjvex=v;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该边插入到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数组末尾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edges[cnt].next=head[u];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edges[cnt]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边结点插入到表头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head[u]=cnt;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cnt++;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//edges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数组元素个数增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初始化算法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cnt=0;	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//cnt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memset(head,0xff,sizeof(head));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memset(parent,0xff,sizeof(parent));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所有的双亲初始化为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memset(dp,0,sizeof(dp));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42017"/>
            <a:ext cx="8643998" cy="53776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(int root)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深度优先搜索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if(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head[root]==-1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没有下级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 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dp[root][1]=value[root];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dp[root][0]=0;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return;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dp[root][0]=0;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dp[root][1]=value[root];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int now=head[root];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while(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now!=-1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int son=edges[now].adjvex;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找到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的下级员工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son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(son);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dp[root][1]+=dp[son][0]; 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参加的情况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dp[root][0]+=max(dp[son][1],dp[son][0]);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不参加的情况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now=edges[now].next;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继续找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的下级员工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500042"/>
            <a:ext cx="8643998" cy="568538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while(scanf("%d",&amp;n)!=EOF)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{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for(int i=1;i&lt;=n;i++)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获取每个员工的开心指数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			scanf("%d",&amp;value[i]);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int a,b;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while(scanf("%d%d",&amp;a,&amp;b),a+b)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{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addedge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(b,a);    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&lt;b,a&gt;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parent[a]=b;   	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的双亲为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int 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=n;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while(parent[root]!=-1)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从员工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向上找根结点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root=parent[root];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dfs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root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);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//dfs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printf("%d\n",max(dp[root][0],dp[root][1]));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输出结果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	return 0;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8.7.2   </a:t>
            </a:r>
            <a:r>
              <a:rPr lang="zh-CN" altLang="zh-CN" smtClean="0">
                <a:ea typeface="微软雅黑" pitchFamily="34" charset="-122"/>
              </a:rPr>
              <a:t>实战—找矿（</a:t>
            </a:r>
            <a:r>
              <a:rPr lang="en-US" altLang="zh-CN" smtClean="0">
                <a:ea typeface="微软雅黑" pitchFamily="34" charset="-122"/>
              </a:rPr>
              <a:t>LeetCode337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64" y="2385948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老师讲的太多了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13525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357422" y="571480"/>
            <a:ext cx="392909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8.8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区间动态规划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785926"/>
            <a:ext cx="7072362" cy="37575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区间动态规划通常以连续区间的求解作为子问题，例如区间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上的最优解用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先在小区间上进行动态规划得到子问题的最优解，然后再利用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小区间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的最优解合并产生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大区间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的最优解。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区间动态规划一般需要从小到大枚举所有可能的区间，在枚举时不能够像平常的从头到尾遍历，而是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以区间的长度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为循环变量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，在不同的长度区间里枚举所有可能的状态，并从中选取最优解。合并操作一般是把左、右两个相邻的子区间合并。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2844" y="3032165"/>
            <a:ext cx="896901" cy="896901"/>
            <a:chOff x="388951" y="5103867"/>
            <a:chExt cx="896901" cy="896901"/>
          </a:xfrm>
        </p:grpSpPr>
        <p:sp>
          <p:nvSpPr>
            <p:cNvPr id="9" name="椭圆 8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8.8.1  </a:t>
            </a:r>
            <a:r>
              <a:rPr lang="zh-CN" altLang="zh-CN" smtClean="0">
                <a:ea typeface="微软雅黑" pitchFamily="34" charset="-122"/>
              </a:rPr>
              <a:t>实战—戳气球（</a:t>
            </a:r>
            <a:r>
              <a:rPr lang="en-US" altLang="zh-CN" smtClean="0">
                <a:ea typeface="微软雅黑" pitchFamily="34" charset="-122"/>
              </a:rPr>
              <a:t>LeetCode312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071546"/>
            <a:ext cx="8501122" cy="45376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一共有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）个气球，编号为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，每个气球上都标有一个数字（均为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的整数），数组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nums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存放。现在要求你戳破所有的气球，戳破第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个气球可以获得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nums[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-1]×nums[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]×nums[</a:t>
            </a:r>
            <a:r>
              <a:rPr lang="pt-BR" altLang="zh-CN" sz="2000" i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枚硬币，这里的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代表和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相邻的两个气球的序号。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超出了数组的边界，那么就当它是一个数字为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1 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的气球。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题目是求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所能</a:t>
            </a:r>
            <a:r>
              <a:rPr lang="zh-CN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获得硬币的最大数量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要求设计如下函数：</a:t>
            </a:r>
          </a:p>
          <a:p>
            <a:pPr lvl="1"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   int maxCoins(vector&lt;int&gt;&amp; nums) {  }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1142984"/>
            <a:ext cx="8215370" cy="38302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80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例如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nums={3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，最优解的操作如下：</a:t>
            </a:r>
          </a:p>
          <a:p>
            <a:pPr marL="648000" indent="-457200" algn="l">
              <a:lnSpc>
                <a:spcPts val="24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戳破数字为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的气球，获得硬币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=3×1×5=15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nums={ 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 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648000" indent="-457200" algn="l">
              <a:lnSpc>
                <a:spcPts val="24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戳破数字为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的气球，获得硬币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=3×5×8=120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nums={ 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 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648000" indent="-457200" algn="l">
              <a:lnSpc>
                <a:spcPts val="24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戳破数字为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的气球，获得硬币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=1×3×8=24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nums={ 8 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marL="648000" indent="-457200" algn="l">
              <a:lnSpc>
                <a:spcPts val="24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 </a:t>
            </a:r>
            <a:r>
              <a:rPr lang="pt-BR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}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戳破数字为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的气球，获得硬币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=1×8×1=8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nums={ }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最优解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=15+120+24+8=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167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71546"/>
            <a:ext cx="8358246" cy="18809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为了简单，在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nums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数组前后插入数字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不影响最终结果，其中元素个数仍然用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设计二维动态规划数组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表示戳破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序号区间的气球（不含气球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）的最大收益。</a:t>
            </a:r>
            <a:endParaRPr lang="en-US" altLang="zh-CN" sz="20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0004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6"/>
          <p:cNvGrpSpPr/>
          <p:nvPr/>
        </p:nvGrpSpPr>
        <p:grpSpPr>
          <a:xfrm>
            <a:off x="2143108" y="3357562"/>
            <a:ext cx="3643338" cy="2369596"/>
            <a:chOff x="2143108" y="3500438"/>
            <a:chExt cx="3643338" cy="2369596"/>
          </a:xfrm>
        </p:grpSpPr>
        <p:sp>
          <p:nvSpPr>
            <p:cNvPr id="12" name="TextBox 11"/>
            <p:cNvSpPr txBox="1"/>
            <p:nvPr/>
          </p:nvSpPr>
          <p:spPr>
            <a:xfrm>
              <a:off x="2357422" y="3500438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nums={3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8}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=4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43108" y="4429132"/>
              <a:ext cx="364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nums={</a:t>
              </a:r>
              <a:r>
                <a:rPr lang="pt-BR" altLang="zh-CN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3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5</a:t>
              </a:r>
              <a:r>
                <a:rPr lang="zh-CN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8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en-US" altLang="zh-CN" sz="1800" smtClean="0">
                  <a:solidFill>
                    <a:srgbClr val="006600"/>
                  </a:solidFill>
                  <a:ea typeface="仿宋" pitchFamily="49" charset="-122"/>
                  <a:cs typeface="Times New Roman" pitchFamily="18" charset="0"/>
                </a:rPr>
                <a:t>1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，</a:t>
              </a:r>
              <a:r>
                <a:rPr lang="pt-BR" altLang="zh-CN" sz="1800" i="1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n</a:t>
              </a:r>
              <a:r>
                <a:rPr lang="pt-BR" altLang="zh-CN" sz="1800" smtClean="0">
                  <a:solidFill>
                    <a:srgbClr val="0000FF"/>
                  </a:solidFill>
                  <a:ea typeface="仿宋" pitchFamily="49" charset="-122"/>
                  <a:cs typeface="Times New Roman" pitchFamily="18" charset="0"/>
                </a:rPr>
                <a:t>=6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3643306" y="3929066"/>
              <a:ext cx="214314" cy="357190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643306" y="5000636"/>
              <a:ext cx="214314" cy="357190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4678" y="550070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dp[0][5]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8643998" cy="18809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初始时设置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所有元素为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。用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枚举区间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开始递增），则有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≤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≤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baseline="-25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 nums[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]*nums[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]*nums[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]+dp[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]+dp[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</a:t>
            </a:r>
            <a:endParaRPr lang="zh-CN" altLang="zh-CN" sz="20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3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数组后，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就是最终的答案。</a:t>
            </a:r>
            <a:endParaRPr lang="zh-CN" altLang="zh-CN" sz="20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91692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nums[</a:t>
            </a:r>
            <a:r>
              <a:rPr lang="en-US" altLang="zh-CN" sz="18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nums[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+1]   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nums[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  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nums[</a:t>
            </a:r>
            <a:r>
              <a:rPr lang="en-US" altLang="zh-CN" sz="18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1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nums[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+1]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nums[</a:t>
            </a:r>
            <a:r>
              <a:rPr lang="en-US" altLang="zh-CN" sz="18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  </a:t>
            </a: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nums[</a:t>
            </a:r>
            <a:r>
              <a:rPr lang="en-US" altLang="zh-CN" sz="18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180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2672822" y="2744268"/>
            <a:ext cx="155018" cy="3357586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14546" y="46313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右大括号 9"/>
          <p:cNvSpPr/>
          <p:nvPr/>
        </p:nvSpPr>
        <p:spPr>
          <a:xfrm rot="5400000">
            <a:off x="6327459" y="2673673"/>
            <a:ext cx="275296" cy="3500462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14942" y="46313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右大括号 11"/>
          <p:cNvSpPr/>
          <p:nvPr/>
        </p:nvSpPr>
        <p:spPr>
          <a:xfrm rot="16200000">
            <a:off x="4393405" y="35695"/>
            <a:ext cx="214314" cy="7429552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00496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]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642017"/>
            <a:ext cx="8858312" cy="55314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 Solution 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 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maxCoins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 nums)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{	nums.insert(nums.begin(),1);   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//nums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前后尾插入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，不影响结果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nums.push_back(1);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int 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vector&lt;vector&lt;int&gt;&gt; dp(n,vector&lt;int&gt;(n,0));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for (int 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=3;len&lt;=n;len++)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 (int 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=0;i+len-1&lt;n;i++)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{	int </a:t>
            </a:r>
            <a:r>
              <a:rPr lang="en-US" altLang="zh-CN" sz="18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=i+len-1;              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[i,j]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len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		for (int m=i+1;m&lt;j;m++)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枚举分割点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不包含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       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dp[i][j]=max(dp[i][j],nums[i]*nums[m]*nums[j]+dp[i][m]+dp[m][j]);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    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    	return dp[0][n-1];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    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8643998" cy="58392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dp[MAXN][MAXN];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二维动态规划数组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m,n;	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//m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分别为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a,b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的长度</a:t>
            </a:r>
          </a:p>
          <a:p>
            <a:pPr algn="l" defTabSz="360000">
              <a:lnSpc>
                <a:spcPts val="24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1800" smtClean="0">
                <a:solidFill>
                  <a:srgbClr val="FF33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LCSlength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()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{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i=0;i&lt;=m;i++)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边界条件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dp[i][0]=0;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j=0;j&lt;=n;j++)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dp[0][j]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置为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0,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边界条件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dp[0][j]=0;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for (int i=1;i&lt;=m;i++)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{	for (int j=1;j&lt;=n;j++)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两重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循环处理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的所有字符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if (a[i-1]==b[j-1])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dp[i][j]=dp[i-1][j-1]+1;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else			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情况②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dp[i][j]=max(dp[i][j-1],dp[i-1][j]);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return dp[m][n];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6100724"/>
            <a:ext cx="821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8143932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上述算法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的顺序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zh-CN" altLang="zh-CN" sz="20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按斜对角线方向、所有斜对角线从左向右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的顺序求值，最后一条斜对角线只有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，该元素就是答案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24"/>
          <p:cNvGrpSpPr/>
          <p:nvPr/>
        </p:nvGrpSpPr>
        <p:grpSpPr>
          <a:xfrm>
            <a:off x="1285852" y="2214553"/>
            <a:ext cx="3744145" cy="2660583"/>
            <a:chOff x="1285852" y="2214553"/>
            <a:chExt cx="3744145" cy="2660583"/>
          </a:xfrm>
        </p:grpSpPr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1821380" y="2741896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2404661" y="2741896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3044793" y="2741896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3745186" y="2741896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2915175" y="3124902"/>
              <a:ext cx="604885" cy="47733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8" name="Rectangle 12"/>
            <p:cNvSpPr>
              <a:spLocks noChangeArrowheads="1"/>
            </p:cNvSpPr>
            <p:nvPr/>
          </p:nvSpPr>
          <p:spPr bwMode="auto">
            <a:xfrm>
              <a:off x="3638307" y="3124902"/>
              <a:ext cx="606022" cy="47733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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3638307" y="3815903"/>
              <a:ext cx="607159" cy="47733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6" name="AutoShape 10"/>
            <p:cNvSpPr>
              <a:spLocks noChangeShapeType="1"/>
            </p:cNvSpPr>
            <p:nvPr/>
          </p:nvSpPr>
          <p:spPr bwMode="auto">
            <a:xfrm flipV="1">
              <a:off x="1739515" y="2590740"/>
              <a:ext cx="2578719" cy="1137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3196014" y="2214553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4" name="AutoShape 8"/>
            <p:cNvSpPr>
              <a:spLocks noChangeShapeType="1"/>
            </p:cNvSpPr>
            <p:nvPr/>
          </p:nvSpPr>
          <p:spPr bwMode="auto">
            <a:xfrm flipH="1">
              <a:off x="1637185" y="2741896"/>
              <a:ext cx="1137" cy="1803650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1285852" y="3219233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1285852" y="3910234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1" name="Rectangle 5"/>
            <p:cNvSpPr>
              <a:spLocks noChangeArrowheads="1"/>
            </p:cNvSpPr>
            <p:nvPr/>
          </p:nvSpPr>
          <p:spPr bwMode="auto">
            <a:xfrm>
              <a:off x="1520074" y="4611464"/>
              <a:ext cx="311538" cy="2636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7700" name="AutoShape 4"/>
            <p:cNvSpPr>
              <a:spLocks noChangeShapeType="1"/>
            </p:cNvSpPr>
            <p:nvPr/>
          </p:nvSpPr>
          <p:spPr bwMode="auto">
            <a:xfrm>
              <a:off x="3093684" y="3421533"/>
              <a:ext cx="1194988" cy="110242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7699" name="AutoShape 3"/>
            <p:cNvSpPr>
              <a:spLocks noChangeShapeType="1"/>
            </p:cNvSpPr>
            <p:nvPr/>
          </p:nvSpPr>
          <p:spPr bwMode="auto">
            <a:xfrm>
              <a:off x="4006696" y="3440853"/>
              <a:ext cx="1023301" cy="954673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7698" name="AutoShape 2"/>
            <p:cNvSpPr>
              <a:spLocks noChangeArrowheads="1"/>
            </p:cNvSpPr>
            <p:nvPr/>
          </p:nvSpPr>
          <p:spPr bwMode="auto">
            <a:xfrm>
              <a:off x="4381906" y="4361431"/>
              <a:ext cx="457074" cy="162522"/>
            </a:xfrm>
            <a:prstGeom prst="rightArrow">
              <a:avLst>
                <a:gd name="adj1" fmla="val 50000"/>
                <a:gd name="adj2" fmla="val 70280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4348" y="1714488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nums={2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，前后添加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后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={1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8794" y="5072074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结果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dp[0][3]=4</a:t>
            </a:r>
            <a:r>
              <a:rPr lang="en-US" altLang="zh-CN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√</a:t>
            </a:r>
            <a:endParaRPr lang="zh-CN" altLang="en-US" smtClean="0">
              <a:solidFill>
                <a:srgbClr val="FF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44" y="642017"/>
            <a:ext cx="8858312" cy="59033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class Solution {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int 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maxCoins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(vector&lt;int&gt;&amp; nums)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 {	nums.insert(nums.begin(),1);   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//nums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前后尾插入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，不影响结果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nums.push_back(1);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int n=nums.size();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   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vector&lt;vector&lt;int&gt;&gt; dp(n,vector&lt;int&gt;(n,0));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</a:t>
            </a:r>
            <a:r>
              <a:rPr lang="en-US" altLang="zh-CN" sz="1800" smtClean="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for(int i=n-1;i&gt;=0;i--)</a:t>
            </a:r>
            <a:endParaRPr lang="zh-CN" altLang="zh-CN" sz="1800" smtClean="0">
              <a:solidFill>
                <a:srgbClr val="FF00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{	for(int j=i+1;j&lt;n;j++)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{	if(j-i&gt;=2)					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区间长度至少为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			{	for(int m=i+1;m&lt;j;m++)		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枚举分割点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m(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不包含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j)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   					</a:t>
            </a: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dp[i][j]=max(dp[i][j],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								nums[i]*nums[m]*nums[j]+dp[i][m]+dp[m][j]);</a:t>
            </a:r>
            <a:endParaRPr lang="zh-CN" altLang="zh-CN" sz="1800" smtClean="0">
              <a:solidFill>
                <a:srgbClr val="00660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	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		return dp[0][n-1];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	}</a:t>
            </a:r>
            <a:endParaRPr lang="zh-CN" altLang="zh-CN" sz="18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也可以：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5665" name="Rectangle 17"/>
          <p:cNvSpPr>
            <a:spLocks noChangeArrowheads="1"/>
          </p:cNvSpPr>
          <p:nvPr/>
        </p:nvSpPr>
        <p:spPr bwMode="auto">
          <a:xfrm>
            <a:off x="2103721" y="2309825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2683289" y="2309825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3319344" y="2309825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4015277" y="2309825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3190552" y="2690329"/>
            <a:ext cx="601033" cy="47421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909080" y="2690329"/>
            <a:ext cx="602163" cy="47421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  <a:sym typeface="Wingdings" pitchFamily="2" charset="2"/>
              </a:rPr>
              <a:t>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909080" y="3376818"/>
            <a:ext cx="603292" cy="47421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58" name="AutoShape 10"/>
          <p:cNvSpPr>
            <a:spLocks noChangeShapeType="1"/>
          </p:cNvSpPr>
          <p:nvPr/>
        </p:nvSpPr>
        <p:spPr bwMode="auto">
          <a:xfrm flipV="1">
            <a:off x="2022379" y="2159656"/>
            <a:ext cx="2562298" cy="1129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469603" y="1785926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56" name="AutoShape 8"/>
          <p:cNvSpPr>
            <a:spLocks noChangeShapeType="1"/>
          </p:cNvSpPr>
          <p:nvPr/>
        </p:nvSpPr>
        <p:spPr bwMode="auto">
          <a:xfrm flipH="1">
            <a:off x="1920700" y="2309825"/>
            <a:ext cx="1130" cy="1791870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571604" y="2784044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571604" y="3470532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1804335" y="4167182"/>
            <a:ext cx="309555" cy="261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5652" name="AutoShape 4"/>
          <p:cNvSpPr>
            <a:spLocks noChangeShapeType="1"/>
          </p:cNvSpPr>
          <p:nvPr/>
        </p:nvSpPr>
        <p:spPr bwMode="auto">
          <a:xfrm>
            <a:off x="3225574" y="3025670"/>
            <a:ext cx="1665268" cy="1129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55651" name="AutoShape 3"/>
          <p:cNvSpPr>
            <a:spLocks noChangeShapeType="1"/>
          </p:cNvSpPr>
          <p:nvPr/>
        </p:nvSpPr>
        <p:spPr bwMode="auto">
          <a:xfrm>
            <a:off x="3212017" y="3733611"/>
            <a:ext cx="1665268" cy="1129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>
            <a:off x="4699912" y="3164548"/>
            <a:ext cx="177372" cy="368084"/>
          </a:xfrm>
          <a:prstGeom prst="upArrow">
            <a:avLst>
              <a:gd name="adj1" fmla="val 50000"/>
              <a:gd name="adj2" fmla="val 5191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10" y="642918"/>
            <a:ext cx="278608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for(int i=n-1;i&gt;=0;i--)</a:t>
            </a:r>
            <a:endParaRPr lang="zh-CN" altLang="zh-CN" sz="1800" smtClean="0">
              <a:solidFill>
                <a:srgbClr val="FF0000"/>
              </a:solidFill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	for(int j=i+1;j&lt;n;j++)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554" y="85723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元素的顺序如下：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28860" y="4500570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结果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dp[0][3]=4</a:t>
            </a:r>
            <a:r>
              <a:rPr lang="en-US" altLang="zh-CN" smtClean="0">
                <a:solidFill>
                  <a:srgbClr val="FF0000"/>
                </a:solidFill>
                <a:latin typeface="+mj-ea"/>
                <a:ea typeface="+mj-ea"/>
                <a:cs typeface="Times New Roman" pitchFamily="18" charset="0"/>
              </a:rPr>
              <a:t>√</a:t>
            </a:r>
            <a:endParaRPr lang="zh-CN" altLang="en-US" smtClean="0">
              <a:solidFill>
                <a:srgbClr val="FF0000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2910" y="1000108"/>
            <a:ext cx="278608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如果改为：</a:t>
            </a:r>
            <a:endParaRPr lang="en-US" altLang="zh-CN" sz="1800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ea typeface="仿宋" pitchFamily="49" charset="-122"/>
                <a:cs typeface="Times New Roman" pitchFamily="18" charset="0"/>
              </a:rPr>
              <a:t>for(int i=0;i&lt;n;i++)</a:t>
            </a:r>
            <a:endParaRPr lang="zh-CN" altLang="zh-CN" sz="1800" smtClean="0">
              <a:solidFill>
                <a:srgbClr val="FF0000"/>
              </a:solidFill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{	for(int j=i+1;j&lt;n;j++)</a:t>
            </a:r>
          </a:p>
          <a:p>
            <a:pPr algn="l" defTabSz="360000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554" y="131437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元素的顺序如下：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472" y="428604"/>
            <a:ext cx="692948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上述两个算法都是正确的：都能够保证最后计算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dp[0][</a:t>
            </a:r>
            <a:r>
              <a:rPr lang="en-US" altLang="zh-CN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3571868" y="2071678"/>
            <a:ext cx="3357586" cy="2643206"/>
            <a:chOff x="1571604" y="3000372"/>
            <a:chExt cx="3357586" cy="2643206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2103721" y="3524271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2683289" y="3524271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3319344" y="3524271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4015277" y="3524271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3190552" y="3904775"/>
              <a:ext cx="601033" cy="4742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3909080" y="3904775"/>
              <a:ext cx="602163" cy="4742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3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3909080" y="4591264"/>
              <a:ext cx="603292" cy="47421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58" name="AutoShape 10"/>
            <p:cNvSpPr>
              <a:spLocks noChangeShapeType="1"/>
            </p:cNvSpPr>
            <p:nvPr/>
          </p:nvSpPr>
          <p:spPr bwMode="auto">
            <a:xfrm flipV="1">
              <a:off x="2022379" y="3374102"/>
              <a:ext cx="2562298" cy="1129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3469603" y="3000372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56" name="AutoShape 8"/>
            <p:cNvSpPr>
              <a:spLocks noChangeShapeType="1"/>
            </p:cNvSpPr>
            <p:nvPr/>
          </p:nvSpPr>
          <p:spPr bwMode="auto">
            <a:xfrm flipH="1">
              <a:off x="1920700" y="3524271"/>
              <a:ext cx="1130" cy="1791870"/>
            </a:xfrm>
            <a:prstGeom prst="straightConnector1">
              <a:avLst/>
            </a:prstGeom>
            <a:noFill/>
            <a:ln w="19050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1571604" y="3998490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1571604" y="4684978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1804335" y="5381628"/>
              <a:ext cx="309555" cy="2619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652" name="AutoShape 4"/>
            <p:cNvSpPr>
              <a:spLocks noChangeShapeType="1"/>
            </p:cNvSpPr>
            <p:nvPr/>
          </p:nvSpPr>
          <p:spPr bwMode="auto">
            <a:xfrm>
              <a:off x="3225574" y="4240116"/>
              <a:ext cx="1665268" cy="11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155651" name="AutoShape 3"/>
            <p:cNvSpPr>
              <a:spLocks noChangeShapeType="1"/>
            </p:cNvSpPr>
            <p:nvPr/>
          </p:nvSpPr>
          <p:spPr bwMode="auto">
            <a:xfrm>
              <a:off x="3212017" y="4948057"/>
              <a:ext cx="1665268" cy="11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4714876" y="4429132"/>
              <a:ext cx="214314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357686" y="4500570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结果</a:t>
            </a:r>
            <a:r>
              <a:rPr lang="en-US" altLang="zh-CN" sz="180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dp[0][3]=3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endParaRPr lang="zh-CN" altLang="en-US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3108" y="5500702"/>
            <a:ext cx="6500858" cy="525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区间动态规划算法中求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dp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的顺序会影响结果的正确性！</a:t>
            </a: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929198"/>
            <a:ext cx="106924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428604"/>
            <a:ext cx="614366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itchFamily="34" charset="-122"/>
              </a:rPr>
              <a:t>8.8.2  </a:t>
            </a:r>
            <a:r>
              <a:rPr lang="zh-CN" altLang="zh-CN" smtClean="0">
                <a:ea typeface="微软雅黑" pitchFamily="34" charset="-122"/>
              </a:rPr>
              <a:t>实战—最长回文子串（</a:t>
            </a:r>
            <a:r>
              <a:rPr lang="en-US" altLang="zh-CN" smtClean="0">
                <a:ea typeface="微软雅黑" pitchFamily="34" charset="-122"/>
              </a:rPr>
              <a:t>LeetCode5</a:t>
            </a:r>
            <a:r>
              <a:rPr lang="zh-CN" altLang="zh-CN" smtClean="0">
                <a:ea typeface="微软雅黑" pitchFamily="34" charset="-122"/>
              </a:rPr>
              <a:t>）</a:t>
            </a:r>
            <a:endParaRPr lang="zh-CN" altLang="zh-CN"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6" y="271462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自学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老师讲的太多了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785926"/>
            <a:ext cx="28479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09902" y="1882494"/>
            <a:ext cx="785818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这是你努力学习的背影吗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71480"/>
            <a:ext cx="8143932" cy="319574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当求出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后如何利用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求一个最长公共子序列呢？分析状态转移方程最后两行的计算过程可以看出：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，则有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-1]=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，也就是说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中的字符。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，则有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≠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，也就是说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中的字符。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，则有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+mn-ea"/>
                <a:cs typeface="Times New Roman" pitchFamily="18" charset="0"/>
              </a:rPr>
              <a:t>≠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，同样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中的字符。</a:t>
            </a:r>
            <a:endParaRPr lang="zh-CN" altLang="en-US" sz="1900" smtClean="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071942"/>
            <a:ext cx="7786742" cy="212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dp[0][0]=0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初始条件</a:t>
            </a: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][0]=0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dp[0][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]=0											</a:t>
            </a:r>
            <a:r>
              <a:rPr lang="zh-CN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边界</a:t>
            </a:r>
            <a:r>
              <a:rPr lang="zh-CN" altLang="en-US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情况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				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500"/>
              </a:lnSpc>
              <a:spcBef>
                <a:spcPts val="600"/>
              </a:spcBef>
            </a:pP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]}				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+mn-ea"/>
                <a:cs typeface="Times New Roman" pitchFamily="18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28604"/>
            <a:ext cx="8572560" cy="319574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string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容器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存放一个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开始向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中添加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k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=dp[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20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个字符，归纳为如下</a:t>
            </a:r>
            <a:r>
              <a:rPr lang="pt-BR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种情况：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（即当前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元素值等于上方相邻元素值），移到上一行即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字符。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（即当前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元素值等于左边相邻元素值），移到左一列即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字符。</a:t>
            </a:r>
          </a:p>
          <a:p>
            <a:pPr marL="914400" lvl="1" indent="-4572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其他情况只能是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-1]+1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，移到左上方即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同时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减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，此时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的字符，将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添加到</a:t>
            </a:r>
            <a:r>
              <a:rPr lang="pt-BR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subs</a:t>
            </a:r>
            <a:r>
              <a:rPr lang="zh-CN" altLang="zh-CN" sz="1900" smtClean="0">
                <a:solidFill>
                  <a:srgbClr val="0000FF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中。</a:t>
            </a:r>
            <a:endParaRPr lang="zh-CN" altLang="zh-CN" sz="1900">
              <a:solidFill>
                <a:srgbClr val="0000FF"/>
              </a:solidFill>
              <a:latin typeface="Times New Roman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571604" y="4071942"/>
            <a:ext cx="3214710" cy="2145017"/>
            <a:chOff x="1571604" y="4286256"/>
            <a:chExt cx="3214710" cy="2145017"/>
          </a:xfrm>
        </p:grpSpPr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3139563" y="5638157"/>
              <a:ext cx="702374" cy="3841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28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3139563" y="4909257"/>
              <a:ext cx="702374" cy="3841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j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54" name="Rectangle 10"/>
            <p:cNvSpPr>
              <a:spLocks noChangeArrowheads="1"/>
            </p:cNvSpPr>
            <p:nvPr/>
          </p:nvSpPr>
          <p:spPr bwMode="auto">
            <a:xfrm>
              <a:off x="2115268" y="4909257"/>
              <a:ext cx="702374" cy="38416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34153" name="Rectangle 9"/>
            <p:cNvSpPr>
              <a:spLocks noChangeArrowheads="1"/>
            </p:cNvSpPr>
            <p:nvPr/>
          </p:nvSpPr>
          <p:spPr bwMode="auto">
            <a:xfrm>
              <a:off x="2115268" y="5638157"/>
              <a:ext cx="702374" cy="3819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28800" rIns="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smtClean="0">
                  <a:solidFill>
                    <a:srgbClr val="0000FF"/>
                  </a:solidFill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,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仿宋" pitchFamily="49" charset="-122"/>
                  <a:cs typeface="Times New Roman" pitchFamily="18" charset="0"/>
                </a:rPr>
                <a:t>-1</a:t>
              </a:r>
            </a:p>
          </p:txBody>
        </p:sp>
        <p:sp>
          <p:nvSpPr>
            <p:cNvPr id="134152" name="AutoShape 8"/>
            <p:cNvSpPr>
              <a:spLocks noChangeShapeType="1"/>
            </p:cNvSpPr>
            <p:nvPr/>
          </p:nvSpPr>
          <p:spPr bwMode="auto">
            <a:xfrm flipV="1">
              <a:off x="3490750" y="5293423"/>
              <a:ext cx="1126" cy="3447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51" name="AutoShape 7"/>
            <p:cNvSpPr>
              <a:spLocks noChangeShapeType="1"/>
            </p:cNvSpPr>
            <p:nvPr/>
          </p:nvSpPr>
          <p:spPr bwMode="auto">
            <a:xfrm flipH="1" flipV="1">
              <a:off x="2817642" y="5829677"/>
              <a:ext cx="321921" cy="1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50" name="AutoShape 6"/>
            <p:cNvSpPr>
              <a:spLocks noChangeShapeType="1"/>
            </p:cNvSpPr>
            <p:nvPr/>
          </p:nvSpPr>
          <p:spPr bwMode="auto">
            <a:xfrm flipH="1" flipV="1">
              <a:off x="2817642" y="5293423"/>
              <a:ext cx="321921" cy="3897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49" name="AutoShape 5"/>
            <p:cNvSpPr>
              <a:spLocks noChangeShapeType="1"/>
            </p:cNvSpPr>
            <p:nvPr/>
          </p:nvSpPr>
          <p:spPr bwMode="auto">
            <a:xfrm flipV="1">
              <a:off x="1815859" y="6278058"/>
              <a:ext cx="2424540" cy="112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48" name="AutoShape 4"/>
            <p:cNvSpPr>
              <a:spLocks noChangeShapeType="1"/>
            </p:cNvSpPr>
            <p:nvPr/>
          </p:nvSpPr>
          <p:spPr bwMode="auto">
            <a:xfrm flipV="1">
              <a:off x="1818110" y="4619725"/>
              <a:ext cx="1126" cy="166058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endParaRPr>
            </a:p>
          </p:txBody>
        </p:sp>
        <p:sp>
          <p:nvSpPr>
            <p:cNvPr id="134147" name="Text Box 3"/>
            <p:cNvSpPr txBox="1">
              <a:spLocks noChangeArrowheads="1"/>
            </p:cNvSpPr>
            <p:nvPr/>
          </p:nvSpPr>
          <p:spPr bwMode="auto">
            <a:xfrm>
              <a:off x="4314688" y="6129348"/>
              <a:ext cx="471626" cy="30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  <p:sp>
          <p:nvSpPr>
            <p:cNvPr id="134146" name="Text Box 2"/>
            <p:cNvSpPr txBox="1">
              <a:spLocks noChangeArrowheads="1"/>
            </p:cNvSpPr>
            <p:nvPr/>
          </p:nvSpPr>
          <p:spPr bwMode="auto">
            <a:xfrm>
              <a:off x="1571604" y="4286256"/>
              <a:ext cx="471626" cy="30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[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i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仿宋" pitchFamily="49" charset="-122"/>
                  <a:cs typeface="Times New Roman" pitchFamily="18" charset="0"/>
                </a:rPr>
                <a:t>]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607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例如，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="abcbdb"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=6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="acbbabdbb"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=9</a:t>
            </a:r>
            <a:r>
              <a:rPr lang="zh-CN" altLang="zh-CN" sz="20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28596" y="714356"/>
          <a:ext cx="5643600" cy="3929094"/>
        </p:xfrm>
        <a:graphic>
          <a:graphicData uri="http://schemas.openxmlformats.org/drawingml/2006/table">
            <a:tbl>
              <a:tblPr/>
              <a:tblGrid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  <a:gridCol w="470300"/>
              </a:tblGrid>
              <a:tr h="436566">
                <a:tc rowSpan="2" gridSpan="2"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i="1" kern="1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Courier New"/>
                        </a:rPr>
                        <a:t>b</a:t>
                      </a:r>
                      <a:endParaRPr lang="en-US" sz="1600" i="0" kern="100" smtClean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Courier New"/>
                      </a:endParaRPr>
                    </a:p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endParaRPr lang="nb-NO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i="1" kern="10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66"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endParaRPr lang="nb-NO" sz="1600" kern="10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600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800"/>
                        </a:lnSpc>
                        <a:spcAft>
                          <a:spcPts val="0"/>
                        </a:spcAft>
                      </a:pPr>
                      <a:r>
                        <a:rPr lang="nb-NO" sz="16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5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7158" y="5000636"/>
            <a:ext cx="7786742" cy="10323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l">
              <a:lnSpc>
                <a:spcPts val="25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，移到上一行，此时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字符。</a:t>
            </a:r>
          </a:p>
          <a:p>
            <a:pPr marL="0" lvl="1" algn="l">
              <a:lnSpc>
                <a:spcPts val="25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若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，移到左一列，此时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不是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字符。</a:t>
            </a:r>
          </a:p>
          <a:p>
            <a:pPr marL="0" lvl="1" algn="l">
              <a:lnSpc>
                <a:spcPts val="25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若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]=dp[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-1][</a:t>
            </a:r>
            <a:r>
              <a:rPr lang="pt-BR" altLang="zh-CN" sz="1900" i="1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FF00FF"/>
                </a:solidFill>
                <a:ea typeface="仿宋" pitchFamily="49" charset="-122"/>
                <a:cs typeface="Times New Roman" pitchFamily="18" charset="0"/>
              </a:rPr>
              <a:t>-1]+1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，移到左上方，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i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]/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b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[</a:t>
            </a:r>
            <a:r>
              <a:rPr lang="pt-BR" altLang="zh-CN" sz="1900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j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</a:t>
            </a:r>
            <a:r>
              <a:rPr lang="pt-BR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LCS</a:t>
            </a:r>
            <a:r>
              <a:rPr lang="zh-CN" altLang="zh-CN" sz="190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的字符。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 flipV="1">
            <a:off x="5357819" y="4529145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V="1">
            <a:off x="4976815" y="4076705"/>
            <a:ext cx="285752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V="1">
            <a:off x="4524375" y="3605213"/>
            <a:ext cx="285752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3867146" y="3662364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428992" y="3686177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3000365" y="3681414"/>
            <a:ext cx="428628" cy="0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V="1">
            <a:off x="2647936" y="3190874"/>
            <a:ext cx="285752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V="1">
            <a:off x="2157396" y="2733671"/>
            <a:ext cx="285752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 flipV="1">
            <a:off x="1954194" y="2392355"/>
            <a:ext cx="500066" cy="1588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V="1">
            <a:off x="1700193" y="1885939"/>
            <a:ext cx="285752" cy="285752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/64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solidFill>
            <a:srgbClr val="FF00FF"/>
          </a:solidFill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6745</TotalTime>
  <Words>5626</Words>
  <Application>Microsoft Office PowerPoint</Application>
  <PresentationFormat>全屏显示(4:3)</PresentationFormat>
  <Paragraphs>1012</Paragraphs>
  <Slides>64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2671</cp:revision>
  <dcterms:created xsi:type="dcterms:W3CDTF">2004-03-31T23:50:14Z</dcterms:created>
  <dcterms:modified xsi:type="dcterms:W3CDTF">2021-09-17T03:05:07Z</dcterms:modified>
</cp:coreProperties>
</file>