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45"/>
  </p:notesMasterIdLst>
  <p:handoutMasterIdLst>
    <p:handoutMasterId r:id="rId46"/>
  </p:handoutMasterIdLst>
  <p:sldIdLst>
    <p:sldId id="522" r:id="rId2"/>
    <p:sldId id="662" r:id="rId3"/>
    <p:sldId id="365" r:id="rId4"/>
    <p:sldId id="366" r:id="rId5"/>
    <p:sldId id="615" r:id="rId6"/>
    <p:sldId id="372" r:id="rId7"/>
    <p:sldId id="371" r:id="rId8"/>
    <p:sldId id="368" r:id="rId9"/>
    <p:sldId id="374" r:id="rId10"/>
    <p:sldId id="375" r:id="rId11"/>
    <p:sldId id="655" r:id="rId12"/>
    <p:sldId id="376" r:id="rId13"/>
    <p:sldId id="370" r:id="rId14"/>
    <p:sldId id="657" r:id="rId15"/>
    <p:sldId id="656" r:id="rId16"/>
    <p:sldId id="373" r:id="rId17"/>
    <p:sldId id="616" r:id="rId18"/>
    <p:sldId id="404" r:id="rId19"/>
    <p:sldId id="617" r:id="rId20"/>
    <p:sldId id="618" r:id="rId21"/>
    <p:sldId id="619" r:id="rId22"/>
    <p:sldId id="620" r:id="rId23"/>
    <p:sldId id="621" r:id="rId24"/>
    <p:sldId id="628" r:id="rId25"/>
    <p:sldId id="629" r:id="rId26"/>
    <p:sldId id="622" r:id="rId27"/>
    <p:sldId id="624" r:id="rId28"/>
    <p:sldId id="623" r:id="rId29"/>
    <p:sldId id="625" r:id="rId30"/>
    <p:sldId id="626" r:id="rId31"/>
    <p:sldId id="627" r:id="rId32"/>
    <p:sldId id="630" r:id="rId33"/>
    <p:sldId id="631" r:id="rId34"/>
    <p:sldId id="632" r:id="rId35"/>
    <p:sldId id="654" r:id="rId36"/>
    <p:sldId id="634" r:id="rId37"/>
    <p:sldId id="635" r:id="rId38"/>
    <p:sldId id="636" r:id="rId39"/>
    <p:sldId id="637" r:id="rId40"/>
    <p:sldId id="661" r:id="rId41"/>
    <p:sldId id="658" r:id="rId42"/>
    <p:sldId id="659" r:id="rId43"/>
    <p:sldId id="660" r:id="rId44"/>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0000FF"/>
    <a:srgbClr val="FF00FF"/>
    <a:srgbClr val="FF33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2021/9/5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/43</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14546" y="571480"/>
            <a:ext cx="4429156"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9</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章  </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NP</a:t>
            </a:r>
            <a:r>
              <a:rPr lang="zh-CN"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完全问题</a:t>
            </a:r>
            <a:endPar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 name="TextBox 4">
            <a:hlinkClick r:id="rId3" action="ppaction://hlinksldjump"/>
          </p:cNvPr>
          <p:cNvSpPr txBox="1"/>
          <p:nvPr/>
        </p:nvSpPr>
        <p:spPr>
          <a:xfrm>
            <a:off x="3500430" y="2438751"/>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rPr>
              <a:t>9.1 P</a:t>
            </a:r>
            <a:r>
              <a:rPr lang="zh-CN" altLang="en-US" sz="28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rPr>
              <a:t>类和</a:t>
            </a:r>
            <a:r>
              <a:rPr lang="en-US" altLang="zh-CN" sz="28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rPr>
              <a:t>NP</a:t>
            </a:r>
            <a:r>
              <a:rPr lang="zh-CN" altLang="en-US" sz="28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rPr>
              <a:t>类</a:t>
            </a:r>
            <a:endParaRPr lang="zh-CN" altLang="en-US" sz="28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endParaRPr>
          </a:p>
        </p:txBody>
      </p:sp>
      <p:sp>
        <p:nvSpPr>
          <p:cNvPr id="9" name="TextBox 8">
            <a:hlinkClick r:id="rId4" action="ppaction://hlinksldjump"/>
          </p:cNvPr>
          <p:cNvSpPr txBox="1"/>
          <p:nvPr/>
        </p:nvSpPr>
        <p:spPr>
          <a:xfrm>
            <a:off x="3500430" y="3477284"/>
            <a:ext cx="342902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rPr>
              <a:t>9.2 </a:t>
            </a:r>
            <a:r>
              <a:rPr lang="zh-CN" altLang="zh-CN" sz="2800" smtClean="0">
                <a:solidFill>
                  <a:srgbClr val="FF0000"/>
                </a:solidFill>
                <a:latin typeface="楷体" pitchFamily="49" charset="-122"/>
                <a:ea typeface="楷体" pitchFamily="49" charset="-122"/>
              </a:rPr>
              <a:t>多项式时间变换和</a:t>
            </a:r>
            <a:r>
              <a:rPr lang="en-US" altLang="zh-CN" sz="2800" smtClean="0">
                <a:solidFill>
                  <a:srgbClr val="FF0000"/>
                </a:solidFill>
                <a:latin typeface="楷体" pitchFamily="49" charset="-122"/>
                <a:ea typeface="楷体" pitchFamily="49" charset="-122"/>
              </a:rPr>
              <a:t>NP</a:t>
            </a:r>
            <a:r>
              <a:rPr lang="zh-CN" altLang="zh-CN" sz="2800" smtClean="0">
                <a:solidFill>
                  <a:srgbClr val="FF0000"/>
                </a:solidFill>
                <a:latin typeface="楷体" pitchFamily="49" charset="-122"/>
                <a:ea typeface="楷体" pitchFamily="49" charset="-122"/>
              </a:rPr>
              <a:t>完全问题</a:t>
            </a:r>
            <a:endParaRPr lang="zh-CN" altLang="en-US" sz="28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endParaRPr>
          </a:p>
        </p:txBody>
      </p:sp>
      <p:grpSp>
        <p:nvGrpSpPr>
          <p:cNvPr id="16" name="组合 79"/>
          <p:cNvGrpSpPr>
            <a:grpSpLocks/>
          </p:cNvGrpSpPr>
          <p:nvPr/>
        </p:nvGrpSpPr>
        <p:grpSpPr bwMode="auto">
          <a:xfrm>
            <a:off x="840364" y="2143116"/>
            <a:ext cx="2160000" cy="2177998"/>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1091886" y="3252893"/>
            <a:ext cx="1678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235902" y="2572883"/>
            <a:ext cx="141222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http://img5.imgtn.bdimg.com/it/u=2020761679,4084874996&amp;fm=23&amp;gp=0.jpg"/>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p:nvSpPr>
        <p:spPr>
          <a:xfrm>
            <a:off x="428596" y="500042"/>
            <a:ext cx="207170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9.1.3   P</a:t>
            </a:r>
            <a:r>
              <a:rPr lang="zh-CN" altLang="en-US" smtClean="0">
                <a:ea typeface="微软雅黑" pitchFamily="34" charset="-122"/>
              </a:rPr>
              <a:t>类</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7" name="TextBox 16"/>
          <p:cNvSpPr txBox="1"/>
          <p:nvPr/>
        </p:nvSpPr>
        <p:spPr>
          <a:xfrm>
            <a:off x="571472" y="1428736"/>
            <a:ext cx="7858180" cy="216736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pPr>
            <a:r>
              <a:rPr lang="zh-CN" altLang="zh-CN" sz="2000" smtClean="0">
                <a:solidFill>
                  <a:srgbClr val="FF0000"/>
                </a:solidFill>
                <a:latin typeface="+mj-lt"/>
                <a:ea typeface="微软雅黑" pitchFamily="34" charset="-122"/>
                <a:cs typeface="Times New Roman" pitchFamily="18" charset="0"/>
              </a:rPr>
              <a:t>定义</a:t>
            </a:r>
            <a:r>
              <a:rPr lang="en-US" altLang="zh-CN" sz="2000" smtClean="0">
                <a:solidFill>
                  <a:srgbClr val="FF0000"/>
                </a:solidFill>
                <a:latin typeface="+mj-lt"/>
                <a:ea typeface="微软雅黑" pitchFamily="34" charset="-122"/>
                <a:cs typeface="Times New Roman" pitchFamily="18" charset="0"/>
              </a:rPr>
              <a:t> 9.2  </a:t>
            </a: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是求解问题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的一个算法，如果对于任意一个实例</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在整个执行过程中每一步都只有一种选择，则称</a:t>
            </a:r>
            <a:r>
              <a:rPr lang="en-US" altLang="zh-CN" sz="2000" smtClean="0">
                <a:solidFill>
                  <a:srgbClr val="FF0000"/>
                </a:solidFill>
                <a:latin typeface="Times New Roman" pitchFamily="18" charset="0"/>
                <a:ea typeface="仿宋" pitchFamily="49" charset="-122"/>
                <a:cs typeface="Times New Roman" pitchFamily="18" charset="0"/>
              </a:rPr>
              <a:t>A</a:t>
            </a:r>
            <a:r>
              <a:rPr lang="zh-CN" altLang="zh-CN" sz="2000" smtClean="0">
                <a:solidFill>
                  <a:srgbClr val="FF0000"/>
                </a:solidFill>
                <a:latin typeface="Times New Roman" pitchFamily="18" charset="0"/>
                <a:ea typeface="仿宋" pitchFamily="49" charset="-122"/>
                <a:cs typeface="Times New Roman" pitchFamily="18" charset="0"/>
              </a:rPr>
              <a:t>为确定性算法</a:t>
            </a:r>
            <a:r>
              <a:rPr lang="zh-CN" altLang="zh-CN" sz="2000" smtClean="0">
                <a:solidFill>
                  <a:srgbClr val="0000FF"/>
                </a:solidFill>
                <a:latin typeface="Times New Roman" pitchFamily="18" charset="0"/>
                <a:ea typeface="仿宋" pitchFamily="49" charset="-122"/>
                <a:cs typeface="Times New Roman" pitchFamily="18" charset="0"/>
              </a:rPr>
              <a:t>。因此对于同样的输入确定性算法的输出是相同的。</a:t>
            </a:r>
          </a:p>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前面所有讨论的算法均为确定性算法，实际上是指算法的确定性，是算法的重要特性之一。</a:t>
            </a: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10</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descr="http://img5.imgtn.bdimg.com/it/u=2020761679,4084874996&amp;fm=23&amp;gp=0.jpg"/>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 name="TextBox 16"/>
          <p:cNvSpPr txBox="1"/>
          <p:nvPr/>
        </p:nvSpPr>
        <p:spPr>
          <a:xfrm>
            <a:off x="500034" y="785794"/>
            <a:ext cx="7858180" cy="196217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pPr>
            <a:r>
              <a:rPr lang="zh-CN" altLang="zh-CN" sz="2000" smtClean="0">
                <a:solidFill>
                  <a:srgbClr val="FF0000"/>
                </a:solidFill>
                <a:ea typeface="微软雅黑" pitchFamily="34" charset="-122"/>
                <a:cs typeface="Times New Roman" pitchFamily="18" charset="0"/>
              </a:rPr>
              <a:t>定义</a:t>
            </a:r>
            <a:r>
              <a:rPr lang="en-US" altLang="zh-CN" sz="2000" smtClean="0">
                <a:solidFill>
                  <a:srgbClr val="FF0000"/>
                </a:solidFill>
                <a:ea typeface="微软雅黑" pitchFamily="34" charset="-122"/>
                <a:cs typeface="Times New Roman" pitchFamily="18" charset="0"/>
              </a:rPr>
              <a:t>9.3  </a:t>
            </a:r>
            <a:r>
              <a:rPr lang="zh-CN" altLang="zh-CN" sz="2000" smtClean="0">
                <a:solidFill>
                  <a:srgbClr val="0000FF"/>
                </a:solidFill>
                <a:latin typeface="Times New Roman" pitchFamily="18" charset="0"/>
                <a:ea typeface="仿宋" pitchFamily="49" charset="-122"/>
                <a:cs typeface="Times New Roman" pitchFamily="18" charset="0"/>
              </a:rPr>
              <a:t>判定问题的</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类由这样的判定问题组成，它们的</a:t>
            </a:r>
            <a:r>
              <a:rPr lang="en-US" altLang="zh-CN" sz="2000" smtClean="0">
                <a:solidFill>
                  <a:srgbClr val="0000FF"/>
                </a:solidFill>
                <a:latin typeface="Times New Roman" pitchFamily="18" charset="0"/>
                <a:ea typeface="仿宋" pitchFamily="49" charset="-122"/>
                <a:cs typeface="Times New Roman" pitchFamily="18" charset="0"/>
              </a:rPr>
              <a:t>yes/no</a:t>
            </a:r>
            <a:r>
              <a:rPr lang="zh-CN" altLang="zh-CN" sz="2000" smtClean="0">
                <a:solidFill>
                  <a:srgbClr val="0000FF"/>
                </a:solidFill>
                <a:latin typeface="Times New Roman" pitchFamily="18" charset="0"/>
                <a:ea typeface="仿宋" pitchFamily="49" charset="-122"/>
                <a:cs typeface="Times New Roman" pitchFamily="18" charset="0"/>
              </a:rPr>
              <a:t>解可以用确定性算法在运行多项式时间内得到。</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简单地说所有多项式时间可解的判定问题类称为</a:t>
            </a:r>
            <a:r>
              <a:rPr lang="en-US" altLang="zh-CN" sz="2000" smtClean="0">
                <a:solidFill>
                  <a:srgbClr val="FF0000"/>
                </a:solidFill>
                <a:latin typeface="Times New Roman" pitchFamily="18" charset="0"/>
                <a:ea typeface="仿宋" pitchFamily="49" charset="-122"/>
                <a:cs typeface="Times New Roman" pitchFamily="18" charset="0"/>
              </a:rPr>
              <a:t>P</a:t>
            </a:r>
            <a:r>
              <a:rPr lang="zh-CN" altLang="zh-CN" sz="2000" smtClean="0">
                <a:solidFill>
                  <a:srgbClr val="FF0000"/>
                </a:solidFill>
                <a:latin typeface="Times New Roman" pitchFamily="18" charset="0"/>
                <a:ea typeface="仿宋" pitchFamily="49" charset="-122"/>
                <a:cs typeface="Times New Roman" pitchFamily="18" charset="0"/>
              </a:rPr>
              <a:t>类</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一个判定问题是易解问题当且仅当它属于</a:t>
            </a:r>
            <a:r>
              <a:rPr lang="en-US" altLang="zh-CN" sz="2000" smtClean="0">
                <a:solidFill>
                  <a:srgbClr val="FF0000"/>
                </a:solidFill>
                <a:latin typeface="Times New Roman" pitchFamily="18" charset="0"/>
                <a:ea typeface="仿宋" pitchFamily="49" charset="-122"/>
                <a:cs typeface="Times New Roman" pitchFamily="18" charset="0"/>
              </a:rPr>
              <a:t>P</a:t>
            </a:r>
            <a:r>
              <a:rPr lang="zh-CN" altLang="zh-CN" sz="2000" smtClean="0">
                <a:solidFill>
                  <a:srgbClr val="FF0000"/>
                </a:solidFill>
                <a:latin typeface="Times New Roman" pitchFamily="18" charset="0"/>
                <a:ea typeface="仿宋" pitchFamily="49" charset="-122"/>
                <a:cs typeface="Times New Roman" pitchFamily="18" charset="0"/>
              </a:rPr>
              <a:t>类</a:t>
            </a:r>
            <a:r>
              <a:rPr lang="zh-CN" altLang="zh-CN" sz="2000" smtClean="0">
                <a:solidFill>
                  <a:srgbClr val="0000FF"/>
                </a:solidFill>
                <a:latin typeface="Times New Roman" pitchFamily="18" charset="0"/>
                <a:ea typeface="仿宋"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11</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TextBox 21"/>
          <p:cNvSpPr txBox="1"/>
          <p:nvPr/>
        </p:nvSpPr>
        <p:spPr>
          <a:xfrm>
            <a:off x="500034" y="500042"/>
            <a:ext cx="7715304" cy="52588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ct val="100000"/>
              </a:lnSpc>
              <a:spcBef>
                <a:spcPts val="0"/>
              </a:spcBef>
            </a:pP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9-1</a:t>
            </a:r>
            <a:r>
              <a:rPr lang="zh-CN" altLang="zh-CN" sz="2000" smtClean="0">
                <a:solidFill>
                  <a:srgbClr val="FF0000"/>
                </a:solidFill>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证明求最长公共子序列问题是易解问题。</a:t>
            </a:r>
          </a:p>
        </p:txBody>
      </p:sp>
      <p:sp>
        <p:nvSpPr>
          <p:cNvPr id="23" name="TextBox 22"/>
          <p:cNvSpPr txBox="1"/>
          <p:nvPr/>
        </p:nvSpPr>
        <p:spPr>
          <a:xfrm>
            <a:off x="285720" y="1428736"/>
            <a:ext cx="8429684" cy="355235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：求最长公共子序列原问题是给定两个序列</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baseline="-25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i="1" baseline="-25000" smtClean="0">
                <a:solidFill>
                  <a:srgbClr val="0000FF"/>
                </a:solidFill>
                <a:latin typeface="Times New Roman" pitchFamily="18" charset="0"/>
                <a:ea typeface="仿宋" pitchFamily="49" charset="-122"/>
                <a:cs typeface="Times New Roman" pitchFamily="18" charset="0"/>
              </a:rPr>
              <a:t>m</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baseline="-25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25000" smtClean="0">
                <a:solidFill>
                  <a:srgbClr val="0000FF"/>
                </a:solidFill>
                <a:latin typeface="Times New Roman" pitchFamily="18" charset="0"/>
                <a:ea typeface="仿宋" pitchFamily="49" charset="-122"/>
                <a:cs typeface="Times New Roman" pitchFamily="18" charset="0"/>
              </a:rPr>
              <a:t>n</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），求它们的最长公共子序列的长度</a:t>
            </a:r>
            <a:r>
              <a:rPr lang="en-US" altLang="zh-CN" sz="2000" i="1"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396000" indent="-3960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对应的</a:t>
            </a:r>
            <a:r>
              <a:rPr lang="zh-CN" altLang="zh-CN" sz="2000" smtClean="0">
                <a:solidFill>
                  <a:srgbClr val="006600"/>
                </a:solidFill>
                <a:latin typeface="Times New Roman" pitchFamily="18" charset="0"/>
                <a:ea typeface="仿宋" pitchFamily="49" charset="-122"/>
                <a:cs typeface="Times New Roman" pitchFamily="18" charset="0"/>
              </a:rPr>
              <a:t>判定问题</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给定一个正整数</a:t>
            </a:r>
            <a:r>
              <a:rPr lang="en-US" altLang="zh-CN" sz="2000"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Times New Roman" pitchFamily="18" charset="0"/>
                <a:ea typeface="仿宋" pitchFamily="49" charset="-122"/>
                <a:cs typeface="Times New Roman" pitchFamily="18" charset="0"/>
              </a:rPr>
              <a:t>，问存在</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的长度不小于</a:t>
            </a:r>
            <a:r>
              <a:rPr lang="en-US" altLang="zh-CN" sz="2000"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Times New Roman" pitchFamily="18" charset="0"/>
                <a:ea typeface="仿宋" pitchFamily="49" charset="-122"/>
                <a:cs typeface="Times New Roman" pitchFamily="18" charset="0"/>
              </a:rPr>
              <a:t>的公共子序列吗？</a:t>
            </a:r>
          </a:p>
          <a:p>
            <a:pPr marL="396000" indent="-3960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可以设计这样的算法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，先利用</a:t>
            </a:r>
            <a:r>
              <a:rPr lang="en-US" altLang="zh-CN" sz="2000" smtClean="0">
                <a:solidFill>
                  <a:srgbClr val="0000FF"/>
                </a:solidFill>
                <a:latin typeface="Times New Roman" pitchFamily="18" charset="0"/>
                <a:ea typeface="仿宋" pitchFamily="49" charset="-122"/>
                <a:cs typeface="Times New Roman" pitchFamily="18" charset="0"/>
              </a:rPr>
              <a:t>8.5.1</a:t>
            </a:r>
            <a:r>
              <a:rPr lang="zh-CN" altLang="zh-CN" sz="2000" smtClean="0">
                <a:solidFill>
                  <a:srgbClr val="0000FF"/>
                </a:solidFill>
                <a:latin typeface="Times New Roman" pitchFamily="18" charset="0"/>
                <a:ea typeface="仿宋" pitchFamily="49" charset="-122"/>
                <a:cs typeface="Times New Roman" pitchFamily="18" charset="0"/>
              </a:rPr>
              <a:t>节求最长公共子序列长度的算法</a:t>
            </a:r>
            <a:r>
              <a:rPr lang="en-US" altLang="zh-CN" sz="2000" smtClean="0">
                <a:solidFill>
                  <a:srgbClr val="0000FF"/>
                </a:solidFill>
                <a:latin typeface="Times New Roman" pitchFamily="18" charset="0"/>
                <a:ea typeface="仿宋" pitchFamily="49" charset="-122"/>
                <a:cs typeface="Times New Roman" pitchFamily="18" charset="0"/>
              </a:rPr>
              <a:t>LCSlength()</a:t>
            </a:r>
            <a:r>
              <a:rPr lang="zh-CN" altLang="zh-CN" sz="2000" smtClean="0">
                <a:solidFill>
                  <a:srgbClr val="0000FF"/>
                </a:solidFill>
                <a:latin typeface="Times New Roman" pitchFamily="18" charset="0"/>
                <a:ea typeface="仿宋" pitchFamily="49" charset="-122"/>
                <a:cs typeface="Times New Roman" pitchFamily="18" charset="0"/>
              </a:rPr>
              <a:t>求出</a:t>
            </a:r>
            <a:r>
              <a:rPr lang="en-US" altLang="zh-CN" sz="2000" i="1"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Times New Roman" pitchFamily="18" charset="0"/>
                <a:ea typeface="仿宋" pitchFamily="49" charset="-122"/>
                <a:cs typeface="Times New Roman" pitchFamily="18" charset="0"/>
              </a:rPr>
              <a:t>，其时间复杂度为</a:t>
            </a:r>
            <a:r>
              <a:rPr lang="en-US" altLang="zh-CN" sz="2000" smtClean="0">
                <a:solidFill>
                  <a:srgbClr val="0000FF"/>
                </a:solidFill>
                <a:latin typeface="Times New Roman" pitchFamily="18" charset="0"/>
                <a:ea typeface="仿宋" pitchFamily="49" charset="-122"/>
                <a:cs typeface="Times New Roman" pitchFamily="18" charset="0"/>
              </a:rPr>
              <a:t>O(</a:t>
            </a:r>
            <a:r>
              <a:rPr lang="en-US" altLang="zh-CN" sz="2000" i="1" smtClean="0">
                <a:solidFill>
                  <a:srgbClr val="0000FF"/>
                </a:solidFill>
                <a:latin typeface="Times New Roman" pitchFamily="18" charset="0"/>
                <a:ea typeface="仿宋" pitchFamily="49" charset="-122"/>
                <a:cs typeface="Times New Roman" pitchFamily="18" charset="0"/>
              </a:rPr>
              <a:t>mn</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，属于多项式时间算法，如果</a:t>
            </a:r>
            <a:r>
              <a:rPr lang="en-US" altLang="zh-CN" sz="2000" i="1"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D</a:t>
            </a:r>
            <a:r>
              <a:rPr lang="zh-CN" altLang="zh-CN" sz="2000" smtClean="0">
                <a:solidFill>
                  <a:srgbClr val="0000FF"/>
                </a:solidFill>
                <a:latin typeface="Times New Roman" pitchFamily="18" charset="0"/>
                <a:ea typeface="仿宋" pitchFamily="49" charset="-122"/>
                <a:cs typeface="Times New Roman" pitchFamily="18" charset="0"/>
              </a:rPr>
              <a:t>，则输出</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，否则输出</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396000" indent="-3960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显然算法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也是多项式时间算法，所以</a:t>
            </a:r>
            <a:r>
              <a:rPr lang="en-US" altLang="zh-CN" sz="2000" smtClean="0">
                <a:solidFill>
                  <a:srgbClr val="FF0000"/>
                </a:solidFill>
                <a:latin typeface="Times New Roman" pitchFamily="18" charset="0"/>
                <a:ea typeface="仿宋" pitchFamily="49" charset="-122"/>
                <a:cs typeface="Times New Roman" pitchFamily="18" charset="0"/>
              </a:rPr>
              <a:t>LCS</a:t>
            </a:r>
            <a:r>
              <a:rPr lang="zh-CN" altLang="zh-CN" sz="2000" smtClean="0">
                <a:solidFill>
                  <a:srgbClr val="FF0000"/>
                </a:solidFill>
                <a:latin typeface="Times New Roman" pitchFamily="18" charset="0"/>
                <a:ea typeface="仿宋" pitchFamily="49" charset="-122"/>
                <a:cs typeface="Times New Roman" pitchFamily="18" charset="0"/>
              </a:rPr>
              <a:t>属于</a:t>
            </a:r>
            <a:r>
              <a:rPr lang="en-US" altLang="zh-CN" sz="2000" smtClean="0">
                <a:solidFill>
                  <a:srgbClr val="FF0000"/>
                </a:solidFill>
                <a:latin typeface="Times New Roman" pitchFamily="18" charset="0"/>
                <a:ea typeface="仿宋" pitchFamily="49" charset="-122"/>
                <a:cs typeface="Times New Roman" pitchFamily="18" charset="0"/>
              </a:rPr>
              <a:t>P</a:t>
            </a:r>
            <a:r>
              <a:rPr lang="zh-CN" altLang="zh-CN" sz="2000" smtClean="0">
                <a:solidFill>
                  <a:srgbClr val="FF0000"/>
                </a:solidFill>
                <a:latin typeface="Times New Roman" pitchFamily="18" charset="0"/>
                <a:ea typeface="仿宋" pitchFamily="49" charset="-122"/>
                <a:cs typeface="Times New Roman" pitchFamily="18" charset="0"/>
              </a:rPr>
              <a:t>类</a:t>
            </a:r>
            <a:r>
              <a:rPr lang="zh-CN" altLang="zh-CN" sz="2000" smtClean="0">
                <a:solidFill>
                  <a:srgbClr val="0000FF"/>
                </a:solidFill>
                <a:latin typeface="Times New Roman" pitchFamily="18" charset="0"/>
                <a:ea typeface="仿宋" pitchFamily="49" charset="-122"/>
                <a:cs typeface="Times New Roman" pitchFamily="18" charset="0"/>
              </a:rPr>
              <a:t>即是易解问题。</a:t>
            </a: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12</a:t>
            </a:fld>
            <a:r>
              <a:rPr lang="en-US" altLang="zh-CN" smtClean="0"/>
              <a:t>/43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500042"/>
            <a:ext cx="207170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9.1.4   NP</a:t>
            </a:r>
            <a:r>
              <a:rPr lang="zh-CN" altLang="en-US" smtClean="0">
                <a:ea typeface="微软雅黑" pitchFamily="34" charset="-122"/>
              </a:rPr>
              <a:t>类</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8" name="TextBox 7"/>
          <p:cNvSpPr txBox="1"/>
          <p:nvPr/>
        </p:nvSpPr>
        <p:spPr>
          <a:xfrm>
            <a:off x="642910" y="1500174"/>
            <a:ext cx="7786742" cy="293926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0000FF"/>
                </a:solidFill>
                <a:latin typeface="Times New Roman" pitchFamily="18" charset="0"/>
                <a:ea typeface="楷体" pitchFamily="49" charset="-122"/>
                <a:cs typeface="Times New Roman" pitchFamily="18" charset="0"/>
              </a:rPr>
              <a:t>对于输入</a:t>
            </a:r>
            <a:r>
              <a:rPr lang="en-US" altLang="zh-CN" sz="2000" i="1" smtClean="0">
                <a:solidFill>
                  <a:srgbClr val="0000FF"/>
                </a:solidFill>
                <a:latin typeface="Times New Roman" pitchFamily="18" charset="0"/>
                <a:ea typeface="楷体" pitchFamily="49" charset="-122"/>
                <a:cs typeface="Times New Roman" pitchFamily="18" charset="0"/>
              </a:rPr>
              <a:t>x</a:t>
            </a:r>
            <a:r>
              <a:rPr lang="zh-CN" altLang="zh-CN" sz="2000" smtClean="0">
                <a:solidFill>
                  <a:srgbClr val="0000FF"/>
                </a:solidFill>
                <a:latin typeface="Times New Roman" pitchFamily="18" charset="0"/>
                <a:ea typeface="楷体" pitchFamily="49" charset="-122"/>
                <a:cs typeface="Times New Roman" pitchFamily="18" charset="0"/>
              </a:rPr>
              <a:t>，一个</a:t>
            </a:r>
            <a:r>
              <a:rPr lang="zh-CN" altLang="zh-CN" sz="2000" smtClean="0">
                <a:solidFill>
                  <a:srgbClr val="FF0000"/>
                </a:solidFill>
                <a:latin typeface="Times New Roman" pitchFamily="18" charset="0"/>
                <a:ea typeface="楷体" pitchFamily="49" charset="-122"/>
                <a:cs typeface="Times New Roman" pitchFamily="18" charset="0"/>
              </a:rPr>
              <a:t>不确定性算法</a:t>
            </a:r>
            <a:r>
              <a:rPr lang="zh-CN" altLang="zh-CN" sz="2000" smtClean="0">
                <a:solidFill>
                  <a:srgbClr val="0000FF"/>
                </a:solidFill>
                <a:latin typeface="Times New Roman" pitchFamily="18" charset="0"/>
                <a:ea typeface="楷体" pitchFamily="49" charset="-122"/>
                <a:cs typeface="Times New Roman" pitchFamily="18" charset="0"/>
              </a:rPr>
              <a:t>由下列两个阶段组成。</a:t>
            </a:r>
          </a:p>
          <a:p>
            <a:pPr marL="457200" indent="-457200" algn="l">
              <a:lnSpc>
                <a:spcPts val="3000"/>
              </a:lnSpc>
              <a:buFont typeface="+mj-ea"/>
              <a:buAutoNum type="circleNumDbPlain"/>
            </a:pPr>
            <a:r>
              <a:rPr lang="zh-CN" altLang="zh-CN" sz="2000" smtClean="0">
                <a:solidFill>
                  <a:srgbClr val="FF0000"/>
                </a:solidFill>
                <a:latin typeface="Times New Roman" pitchFamily="18" charset="0"/>
                <a:ea typeface="仿宋" pitchFamily="49" charset="-122"/>
                <a:cs typeface="Times New Roman" pitchFamily="18" charset="0"/>
              </a:rPr>
              <a:t>猜</a:t>
            </a:r>
            <a:r>
              <a:rPr lang="zh-CN" altLang="zh-CN" sz="2000" smtClean="0">
                <a:solidFill>
                  <a:srgbClr val="FF0000"/>
                </a:solidFill>
                <a:latin typeface="Times New Roman" pitchFamily="18" charset="0"/>
                <a:ea typeface="仿宋" pitchFamily="49" charset="-122"/>
                <a:cs typeface="Times New Roman" pitchFamily="18" charset="0"/>
              </a:rPr>
              <a:t>测阶段</a:t>
            </a:r>
            <a:r>
              <a:rPr lang="zh-CN" altLang="zh-CN" sz="2000" smtClean="0">
                <a:solidFill>
                  <a:srgbClr val="0000FF"/>
                </a:solidFill>
                <a:latin typeface="Times New Roman" pitchFamily="18" charset="0"/>
                <a:ea typeface="仿宋" pitchFamily="49" charset="-122"/>
                <a:cs typeface="Times New Roman" pitchFamily="18" charset="0"/>
              </a:rPr>
              <a:t>。在这个阶段产生一个任意字符串</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，它可能对应于输入实例的一个解，也可以不对应解。事实上，它甚至可能不是所求解的合适形式，它可能在不确定性算法的不同次运行中不同。它仅仅要求在多项式步数内产生这个串，即时间为</a:t>
            </a:r>
            <a:r>
              <a:rPr lang="en-US" altLang="zh-CN" sz="2000" smtClean="0">
                <a:solidFill>
                  <a:srgbClr val="0000FF"/>
                </a:solidFill>
                <a:latin typeface="Times New Roman" pitchFamily="18" charset="0"/>
                <a:ea typeface="仿宋" pitchFamily="49" charset="-122"/>
                <a:cs typeface="Times New Roman" pitchFamily="18" charset="0"/>
              </a:rPr>
              <a:t>O(</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i="1" baseline="30000"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，这里</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是非负整数。对于许多问题，这一阶段可以在线性时间内完成。 </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13</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7786742" cy="255454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② </a:t>
            </a: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FF0000"/>
                </a:solidFill>
                <a:latin typeface="Times New Roman" pitchFamily="18" charset="0"/>
                <a:ea typeface="仿宋" pitchFamily="49" charset="-122"/>
                <a:cs typeface="Times New Roman" pitchFamily="18" charset="0"/>
              </a:rPr>
              <a:t>验</a:t>
            </a:r>
            <a:r>
              <a:rPr lang="zh-CN" altLang="zh-CN" sz="2000" smtClean="0">
                <a:solidFill>
                  <a:srgbClr val="FF0000"/>
                </a:solidFill>
                <a:latin typeface="Times New Roman" pitchFamily="18" charset="0"/>
                <a:ea typeface="仿宋" pitchFamily="49" charset="-122"/>
                <a:cs typeface="Times New Roman" pitchFamily="18" charset="0"/>
              </a:rPr>
              <a:t>证阶段</a:t>
            </a:r>
            <a:r>
              <a:rPr lang="zh-CN" altLang="zh-CN" sz="2000" smtClean="0">
                <a:solidFill>
                  <a:srgbClr val="0000FF"/>
                </a:solidFill>
                <a:latin typeface="Times New Roman" pitchFamily="18" charset="0"/>
                <a:ea typeface="仿宋" pitchFamily="49" charset="-122"/>
                <a:cs typeface="Times New Roman" pitchFamily="18" charset="0"/>
              </a:rPr>
              <a:t>。在这个阶段一个不确定性算法验证两件事。</a:t>
            </a:r>
            <a:endParaRPr lang="en-US" altLang="zh-CN" sz="2000" smtClean="0">
              <a:solidFill>
                <a:srgbClr val="0000FF"/>
              </a:solidFill>
              <a:latin typeface="Times New Roman" pitchFamily="18" charset="0"/>
              <a:ea typeface="仿宋" pitchFamily="49" charset="-122"/>
              <a:cs typeface="Times New Roman" pitchFamily="18" charset="0"/>
            </a:endParaRPr>
          </a:p>
          <a:p>
            <a:pPr lvl="1"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首先检查产生的解串</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是否有合适的形式，如果不是则算法停下并回答</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lvl="1"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另一方面，如果</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是合适形式，那么算法继续检查它是否是问题实例</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的解，如果它确实是实例</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的解，那么它停下并且回答</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，否则它停下并回答</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。也要求这个阶段在多项式步数内完成。 </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14</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472" y="928670"/>
            <a:ext cx="7858180" cy="2295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定义</a:t>
            </a:r>
            <a:r>
              <a:rPr lang="en-US" altLang="zh-CN" sz="2000" smtClean="0">
                <a:solidFill>
                  <a:srgbClr val="FF0000"/>
                </a:solidFill>
                <a:ea typeface="微软雅黑" pitchFamily="34" charset="-122"/>
                <a:cs typeface="Times New Roman" pitchFamily="18" charset="0"/>
              </a:rPr>
              <a:t> 9.4  </a:t>
            </a: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是求解问题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的一个</a:t>
            </a:r>
            <a:r>
              <a:rPr lang="zh-CN" altLang="zh-CN" sz="2000" smtClean="0">
                <a:solidFill>
                  <a:srgbClr val="006600"/>
                </a:solidFill>
                <a:latin typeface="Times New Roman" pitchFamily="18" charset="0"/>
                <a:ea typeface="仿宋" pitchFamily="49" charset="-122"/>
                <a:cs typeface="Times New Roman" pitchFamily="18" charset="0"/>
              </a:rPr>
              <a:t>不确定性算法</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接受问题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的实例</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当且仅当对于输入</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存在一个导致</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回答的猜测。</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换句话说，</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接受</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当且仅当可能在算法的某次执行上它的验证阶段将回答</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。如果算法回答</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，那么这并不意味着</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不接受它的输入，因为算法可能猜测了一个不正确解。</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15</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571480"/>
            <a:ext cx="57864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例如，不确定性算法</a:t>
            </a:r>
            <a:r>
              <a:rPr lang="en-US" altLang="zh-CN" sz="2000" smtClean="0">
                <a:solidFill>
                  <a:srgbClr val="0000FF"/>
                </a:solidFill>
                <a:ea typeface="楷体" pitchFamily="49" charset="-122"/>
                <a:cs typeface="Times New Roman" pitchFamily="18" charset="0"/>
              </a:rPr>
              <a:t>A</a:t>
            </a:r>
            <a:r>
              <a:rPr lang="zh-CN" altLang="zh-CN" sz="2000" smtClean="0">
                <a:solidFill>
                  <a:srgbClr val="0000FF"/>
                </a:solidFill>
                <a:ea typeface="楷体" pitchFamily="49" charset="-122"/>
                <a:cs typeface="Times New Roman" pitchFamily="18" charset="0"/>
              </a:rPr>
              <a:t>的伪码表示如下：</a:t>
            </a:r>
          </a:p>
        </p:txBody>
      </p:sp>
      <p:sp>
        <p:nvSpPr>
          <p:cNvPr id="9" name="TextBox 8"/>
          <p:cNvSpPr txBox="1"/>
          <p:nvPr/>
        </p:nvSpPr>
        <p:spPr>
          <a:xfrm>
            <a:off x="785786" y="1285860"/>
            <a:ext cx="7000924" cy="25520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A</a:t>
            </a:r>
            <a:r>
              <a:rPr lang="en-US" altLang="zh-CN" sz="1800" smtClean="0">
                <a:solidFill>
                  <a:srgbClr val="0000FF"/>
                </a:solidFill>
                <a:latin typeface="Times New Roman" pitchFamily="18" charset="0"/>
                <a:ea typeface="仿宋" pitchFamily="49" charset="-122"/>
                <a:cs typeface="Times New Roman" pitchFamily="18" charset="0"/>
              </a:rPr>
              <a:t>(string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string s=</a:t>
            </a:r>
            <a:r>
              <a:rPr lang="en-US" altLang="zh-CN" sz="1800" smtClean="0">
                <a:solidFill>
                  <a:srgbClr val="FF0000"/>
                </a:solidFill>
                <a:latin typeface="Times New Roman" pitchFamily="18" charset="0"/>
                <a:ea typeface="仿宋" pitchFamily="49" charset="-122"/>
                <a:cs typeface="Times New Roman" pitchFamily="18" charset="0"/>
              </a:rPr>
              <a:t>genCertif</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猜测阶段</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checkOK=</a:t>
            </a:r>
            <a:r>
              <a:rPr lang="en-US" altLang="zh-CN" sz="1800" smtClean="0">
                <a:solidFill>
                  <a:srgbClr val="FF0000"/>
                </a:solidFill>
                <a:latin typeface="Times New Roman" pitchFamily="18" charset="0"/>
                <a:ea typeface="仿宋" pitchFamily="49" charset="-122"/>
                <a:cs typeface="Times New Roman" pitchFamily="18" charset="0"/>
              </a:rPr>
              <a:t>verifyA</a:t>
            </a:r>
            <a:r>
              <a:rPr lang="en-US" altLang="zh-CN" sz="1800" smtClean="0">
                <a:solidFill>
                  <a:srgbClr val="0000FF"/>
                </a:solidFill>
                <a:latin typeface="Times New Roman" pitchFamily="18" charset="0"/>
                <a:ea typeface="仿宋" pitchFamily="49" charset="-122"/>
                <a:cs typeface="Times New Roman" pitchFamily="18" charset="0"/>
              </a:rPr>
              <a:t>(I,s);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验证阶段</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(checkOK)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output "yes";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00B0F0"/>
                </a:solidFill>
                <a:latin typeface="Times New Roman" pitchFamily="18" charset="0"/>
                <a:ea typeface="仿宋" pitchFamily="49" charset="-122"/>
                <a:cs typeface="Times New Roman" pitchFamily="18" charset="0"/>
              </a:rPr>
              <a:t>//checOK</a:t>
            </a:r>
            <a:r>
              <a:rPr lang="zh-CN" altLang="zh-CN" sz="1800" smtClean="0">
                <a:solidFill>
                  <a:srgbClr val="00B0F0"/>
                </a:solidFill>
                <a:latin typeface="Times New Roman" pitchFamily="18" charset="0"/>
                <a:ea typeface="仿宋" pitchFamily="49" charset="-122"/>
                <a:cs typeface="Times New Roman" pitchFamily="18" charset="0"/>
              </a:rPr>
              <a:t>为</a:t>
            </a:r>
            <a:r>
              <a:rPr lang="en-US" altLang="zh-CN" sz="1800" smtClean="0">
                <a:solidFill>
                  <a:srgbClr val="00B0F0"/>
                </a:solidFill>
                <a:latin typeface="Times New Roman" pitchFamily="18" charset="0"/>
                <a:ea typeface="仿宋" pitchFamily="49" charset="-122"/>
                <a:cs typeface="Times New Roman" pitchFamily="18" charset="0"/>
              </a:rPr>
              <a:t>false</a:t>
            </a:r>
            <a:r>
              <a:rPr lang="zh-CN" altLang="zh-CN" sz="1800" smtClean="0">
                <a:solidFill>
                  <a:srgbClr val="00B0F0"/>
                </a:solidFill>
                <a:latin typeface="Times New Roman" pitchFamily="18" charset="0"/>
                <a:ea typeface="仿宋" pitchFamily="49" charset="-122"/>
                <a:cs typeface="Times New Roman" pitchFamily="18" charset="0"/>
              </a:rPr>
              <a:t>时不作反应</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16</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71472" y="928670"/>
            <a:ext cx="7858180" cy="321893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pPr>
            <a:r>
              <a:rPr lang="zh-CN" altLang="zh-CN" sz="2000" smtClean="0">
                <a:solidFill>
                  <a:srgbClr val="FF0000"/>
                </a:solidFill>
                <a:latin typeface="+mj-lt"/>
                <a:ea typeface="微软雅黑" pitchFamily="34" charset="-122"/>
                <a:cs typeface="Times New Roman" pitchFamily="18" charset="0"/>
              </a:rPr>
              <a:t>定义</a:t>
            </a:r>
            <a:r>
              <a:rPr lang="en-US" altLang="zh-CN" sz="2000" smtClean="0">
                <a:solidFill>
                  <a:srgbClr val="FF0000"/>
                </a:solidFill>
                <a:latin typeface="+mj-lt"/>
                <a:ea typeface="微软雅黑" pitchFamily="34" charset="-122"/>
                <a:cs typeface="Times New Roman" pitchFamily="18" charset="0"/>
              </a:rPr>
              <a:t>9.5   </a:t>
            </a:r>
            <a:r>
              <a:rPr lang="zh-CN" altLang="zh-CN" sz="2000" smtClean="0">
                <a:solidFill>
                  <a:srgbClr val="0000FF"/>
                </a:solidFill>
                <a:latin typeface="Times New Roman" pitchFamily="18" charset="0"/>
                <a:ea typeface="仿宋" pitchFamily="49" charset="-122"/>
                <a:cs typeface="Times New Roman" pitchFamily="18" charset="0"/>
              </a:rPr>
              <a:t>判定问题的</a:t>
            </a:r>
            <a:r>
              <a:rPr lang="en-US" altLang="zh-CN" sz="2000" smtClean="0">
                <a:solidFill>
                  <a:srgbClr val="FF0000"/>
                </a:solidFill>
                <a:latin typeface="Times New Roman" pitchFamily="18" charset="0"/>
                <a:ea typeface="仿宋" pitchFamily="49" charset="-122"/>
                <a:cs typeface="Times New Roman" pitchFamily="18" charset="0"/>
              </a:rPr>
              <a:t>NP</a:t>
            </a:r>
            <a:r>
              <a:rPr lang="zh-CN" altLang="zh-CN" sz="2000" smtClean="0">
                <a:solidFill>
                  <a:srgbClr val="FF0000"/>
                </a:solidFill>
                <a:latin typeface="Times New Roman" pitchFamily="18" charset="0"/>
                <a:ea typeface="仿宋" pitchFamily="49" charset="-122"/>
                <a:cs typeface="Times New Roman" pitchFamily="18" charset="0"/>
              </a:rPr>
              <a:t>类</a:t>
            </a:r>
            <a:r>
              <a:rPr lang="zh-CN" altLang="zh-CN" sz="2000" smtClean="0">
                <a:solidFill>
                  <a:srgbClr val="0000FF"/>
                </a:solidFill>
                <a:latin typeface="Times New Roman" pitchFamily="18" charset="0"/>
                <a:ea typeface="仿宋" pitchFamily="49" charset="-122"/>
                <a:cs typeface="Times New Roman" pitchFamily="18" charset="0"/>
              </a:rPr>
              <a:t>由这样的判定问题组成，对于它们存在着多项式时间内运行的</a:t>
            </a:r>
            <a:r>
              <a:rPr lang="zh-CN" altLang="zh-CN" sz="2000" smtClean="0">
                <a:solidFill>
                  <a:srgbClr val="006600"/>
                </a:solidFill>
                <a:latin typeface="Times New Roman" pitchFamily="18" charset="0"/>
                <a:ea typeface="仿宋" pitchFamily="49" charset="-122"/>
                <a:cs typeface="Times New Roman" pitchFamily="18" charset="0"/>
              </a:rPr>
              <a:t>不确定性算法</a:t>
            </a:r>
            <a:r>
              <a:rPr lang="zh-CN" altLang="zh-CN" sz="2000" smtClean="0">
                <a:solidFill>
                  <a:srgbClr val="0000FF"/>
                </a:solidFill>
                <a:latin typeface="Times New Roman" pitchFamily="18" charset="0"/>
                <a:ea typeface="仿宋" pitchFamily="49" charset="-122"/>
                <a:cs typeface="Times New Roman" pitchFamily="18" charset="0"/>
              </a:rPr>
              <a:t>。简单地说由所有</a:t>
            </a:r>
            <a:r>
              <a:rPr lang="zh-CN" altLang="zh-CN" sz="2000" smtClean="0">
                <a:solidFill>
                  <a:srgbClr val="006600"/>
                </a:solidFill>
                <a:latin typeface="Times New Roman" pitchFamily="18" charset="0"/>
                <a:ea typeface="仿宋" pitchFamily="49" charset="-122"/>
                <a:cs typeface="Times New Roman" pitchFamily="18" charset="0"/>
              </a:rPr>
              <a:t>多项式时间可验证</a:t>
            </a:r>
            <a:r>
              <a:rPr lang="zh-CN" altLang="zh-CN" sz="2000" smtClean="0">
                <a:solidFill>
                  <a:srgbClr val="0000FF"/>
                </a:solidFill>
                <a:latin typeface="Times New Roman" pitchFamily="18" charset="0"/>
                <a:ea typeface="仿宋" pitchFamily="49" charset="-122"/>
                <a:cs typeface="Times New Roman" pitchFamily="18" charset="0"/>
              </a:rPr>
              <a:t>的判定问题类称为</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要注意的是不确定性算法并不是真正的算法，它仅仅是为了刻画可验证性而提出的验证概念。</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为了把不确定性多项式时间算法转换为确定性算法，必须搜索整个可能的解空间，注通常需要指数时间。</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17</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71472" y="928670"/>
            <a:ext cx="7858180" cy="17569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定义</a:t>
            </a:r>
            <a:r>
              <a:rPr lang="en-US" altLang="zh-CN" sz="2000" smtClean="0">
                <a:solidFill>
                  <a:srgbClr val="FF0000"/>
                </a:solidFill>
                <a:ea typeface="微软雅黑" pitchFamily="34" charset="-122"/>
                <a:cs typeface="Times New Roman" pitchFamily="18" charset="0"/>
              </a:rPr>
              <a:t>9.6  </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类的非形式化定义是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类由这样的判定问题组成，它们存在一个确定性算法，该算法在对问题的一个实例展示一个断言解时，它能够在</a:t>
            </a:r>
            <a:r>
              <a:rPr lang="zh-CN" altLang="zh-CN" sz="2000" smtClean="0">
                <a:solidFill>
                  <a:srgbClr val="006600"/>
                </a:solidFill>
                <a:latin typeface="Times New Roman" pitchFamily="18" charset="0"/>
                <a:ea typeface="仿宋" pitchFamily="49" charset="-122"/>
                <a:cs typeface="Times New Roman" pitchFamily="18" charset="0"/>
              </a:rPr>
              <a:t>多项式时间内验证解的正确性</a:t>
            </a:r>
            <a:r>
              <a:rPr lang="zh-CN" altLang="zh-CN" sz="2000" smtClean="0">
                <a:solidFill>
                  <a:srgbClr val="0000FF"/>
                </a:solidFill>
                <a:latin typeface="Times New Roman" pitchFamily="18" charset="0"/>
                <a:ea typeface="仿宋" pitchFamily="49" charset="-122"/>
                <a:cs typeface="Times New Roman" pitchFamily="18" charset="0"/>
              </a:rPr>
              <a:t>，也就是说如果断言解导致答案是</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，就存在一种方法可以在多项式时间内验证这个解。</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18</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428596" y="642918"/>
            <a:ext cx="8072494" cy="229560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1200"/>
              </a:spcBef>
            </a:pPr>
            <a:r>
              <a:rPr lang="zh-CN" altLang="zh-CN" sz="2000" smtClean="0">
                <a:solidFill>
                  <a:srgbClr val="FF0000"/>
                </a:solidFill>
                <a:ea typeface="微软雅黑" pitchFamily="34" charset="-122"/>
                <a:cs typeface="Times New Roman" pitchFamily="18" charset="0"/>
              </a:rPr>
              <a:t>【例</a:t>
            </a:r>
            <a:r>
              <a:rPr lang="en-US" altLang="zh-CN" sz="2000" smtClean="0">
                <a:solidFill>
                  <a:srgbClr val="FF0000"/>
                </a:solidFill>
                <a:ea typeface="微软雅黑" pitchFamily="34" charset="-122"/>
                <a:cs typeface="Times New Roman" pitchFamily="18" charset="0"/>
              </a:rPr>
              <a:t>9-2</a:t>
            </a:r>
            <a:r>
              <a:rPr lang="zh-CN" altLang="zh-CN" sz="2000" smtClean="0">
                <a:solidFill>
                  <a:srgbClr val="FF0000"/>
                </a:solidFill>
                <a:ea typeface="微软雅黑" pitchFamily="34"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给定一个无向图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），用</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种颜色对</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着色是这样的问题，对于</a:t>
            </a:r>
            <a:r>
              <a:rPr lang="en-US" altLang="zh-CN" sz="2000"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中的每一个顶点有</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种颜色中的一种对它着色，使图中没有两个相邻顶点有相同的颜色。</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1200"/>
              </a:spcBef>
            </a:pPr>
            <a:r>
              <a:rPr lang="zh-CN" altLang="zh-CN" sz="2000" smtClean="0">
                <a:solidFill>
                  <a:srgbClr val="0000FF"/>
                </a:solidFill>
                <a:latin typeface="Times New Roman" pitchFamily="18" charset="0"/>
                <a:ea typeface="楷体" pitchFamily="49" charset="-122"/>
                <a:cs typeface="Times New Roman" pitchFamily="18" charset="0"/>
              </a:rPr>
              <a:t>着色问题是判定用预定数目的颜色对一个无向图着色是否可能。</a:t>
            </a:r>
            <a:r>
              <a:rPr lang="zh-CN" altLang="zh-CN" sz="2000" smtClean="0">
                <a:solidFill>
                  <a:srgbClr val="006600"/>
                </a:solidFill>
                <a:latin typeface="Times New Roman" pitchFamily="18" charset="0"/>
                <a:ea typeface="楷体" pitchFamily="49" charset="-122"/>
                <a:cs typeface="Times New Roman" pitchFamily="18" charset="0"/>
              </a:rPr>
              <a:t>证明该问题属于</a:t>
            </a:r>
            <a:r>
              <a:rPr lang="en-US" altLang="zh-CN" sz="2000" smtClean="0">
                <a:solidFill>
                  <a:srgbClr val="006600"/>
                </a:solidFill>
                <a:latin typeface="Times New Roman" pitchFamily="18" charset="0"/>
                <a:ea typeface="楷体" pitchFamily="49" charset="-122"/>
                <a:cs typeface="Times New Roman" pitchFamily="18" charset="0"/>
              </a:rPr>
              <a:t>NP</a:t>
            </a:r>
            <a:r>
              <a:rPr lang="zh-CN" altLang="zh-CN" sz="2000" smtClean="0">
                <a:solidFill>
                  <a:srgbClr val="006600"/>
                </a:solidFill>
                <a:latin typeface="Times New Roman" pitchFamily="18" charset="0"/>
                <a:ea typeface="楷体" pitchFamily="49" charset="-122"/>
                <a:cs typeface="Times New Roman" pitchFamily="18" charset="0"/>
              </a:rPr>
              <a:t>问题</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19</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cstate="print"/>
          <a:srcRect/>
          <a:stretch>
            <a:fillRect/>
          </a:stretch>
        </p:blipFill>
        <p:spPr bwMode="auto">
          <a:xfrm>
            <a:off x="1428728" y="1142984"/>
            <a:ext cx="5728029" cy="3000396"/>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7AF016A1-9F15-429F-9EFD-84004B73C732}" type="slidenum">
              <a:rPr lang="en-US" altLang="zh-CN" smtClean="0"/>
              <a:pPr/>
              <a:t>2</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785794"/>
            <a:ext cx="8358246" cy="378565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：对于的判断问题是给定一个无向图</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）和一个正整数</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可以</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着色吗？</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用两种方法证明上述判断问题</a:t>
            </a:r>
            <a:r>
              <a:rPr lang="en-US" altLang="zh-CN" sz="2000" smtClean="0">
                <a:solidFill>
                  <a:srgbClr val="0000FF"/>
                </a:solidFill>
                <a:latin typeface="Times New Roman" pitchFamily="18" charset="0"/>
                <a:ea typeface="仿宋" pitchFamily="49" charset="-122"/>
                <a:cs typeface="Times New Roman" pitchFamily="18" charset="0"/>
              </a:rPr>
              <a:t>COLORING</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类问题。</a:t>
            </a:r>
          </a:p>
          <a:p>
            <a:pPr algn="l">
              <a:lnSpc>
                <a:spcPts val="3000"/>
              </a:lnSpc>
            </a:pPr>
            <a:r>
              <a:rPr lang="zh-CN" altLang="zh-CN" sz="2000" smtClean="0">
                <a:solidFill>
                  <a:srgbClr val="FF0000"/>
                </a:solidFill>
                <a:latin typeface="+mj-lt"/>
                <a:ea typeface="微软雅黑" pitchFamily="34" charset="-122"/>
                <a:cs typeface="Times New Roman" pitchFamily="18" charset="0"/>
              </a:rPr>
              <a:t>方法</a:t>
            </a:r>
            <a:r>
              <a:rPr lang="en-US" altLang="zh-CN" sz="2000" smtClean="0">
                <a:solidFill>
                  <a:srgbClr val="FF0000"/>
                </a:solidFill>
                <a:latin typeface="+mj-lt"/>
                <a:ea typeface="微软雅黑" pitchFamily="34" charset="-122"/>
                <a:cs typeface="Times New Roman" pitchFamily="18" charset="0"/>
              </a:rPr>
              <a:t>1</a:t>
            </a:r>
            <a:r>
              <a:rPr lang="zh-CN" altLang="zh-CN" sz="2000" smtClean="0">
                <a:solidFill>
                  <a:srgbClr val="FF0000"/>
                </a:solidFill>
                <a:latin typeface="+mj-lt"/>
                <a:ea typeface="微软雅黑" pitchFamily="34"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COLORING</a:t>
            </a:r>
            <a:r>
              <a:rPr lang="zh-CN" altLang="zh-CN" sz="2000" smtClean="0">
                <a:solidFill>
                  <a:srgbClr val="0000FF"/>
                </a:solidFill>
                <a:latin typeface="Times New Roman" pitchFamily="18" charset="0"/>
                <a:ea typeface="仿宋" pitchFamily="49" charset="-122"/>
                <a:cs typeface="Times New Roman" pitchFamily="18" charset="0"/>
              </a:rPr>
              <a:t>问题的一个实例，</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被宣称为</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的解。</a:t>
            </a:r>
            <a:endParaRPr lang="en-US" altLang="zh-CN" sz="2000" smtClean="0">
              <a:solidFill>
                <a:srgbClr val="0000FF"/>
              </a:solidFill>
              <a:latin typeface="Times New Roman" pitchFamily="18" charset="0"/>
              <a:ea typeface="仿宋" pitchFamily="49" charset="-122"/>
              <a:cs typeface="Times New Roman" pitchFamily="18" charset="0"/>
            </a:endParaRPr>
          </a:p>
          <a:p>
            <a:pPr lvl="1"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容易建立一个确定性算法来验证</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是否确实是</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的解（假设</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为着色数目，一定同时求出一个对应的着色方案</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，检测</a:t>
            </a:r>
            <a:r>
              <a:rPr lang="en-US" altLang="zh-CN" sz="2000" i="1"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是否为</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的一个</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颜色的着色方案只需要遍历每一条边即可）。</a:t>
            </a:r>
            <a:endParaRPr lang="en-US" altLang="zh-CN" sz="2000" smtClean="0">
              <a:solidFill>
                <a:srgbClr val="0000FF"/>
              </a:solidFill>
              <a:latin typeface="Times New Roman" pitchFamily="18" charset="0"/>
              <a:ea typeface="仿宋" pitchFamily="49" charset="-122"/>
              <a:cs typeface="Times New Roman" pitchFamily="18" charset="0"/>
            </a:endParaRPr>
          </a:p>
          <a:p>
            <a:pPr lvl="1"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从定义</a:t>
            </a:r>
            <a:r>
              <a:rPr lang="en-US" altLang="zh-CN" sz="2000" smtClean="0">
                <a:solidFill>
                  <a:srgbClr val="0000FF"/>
                </a:solidFill>
                <a:latin typeface="Times New Roman" pitchFamily="18" charset="0"/>
                <a:ea typeface="仿宋" pitchFamily="49" charset="-122"/>
                <a:cs typeface="Times New Roman" pitchFamily="18" charset="0"/>
              </a:rPr>
              <a:t>9.6</a:t>
            </a:r>
            <a:r>
              <a:rPr lang="zh-CN" altLang="zh-CN" sz="2000" smtClean="0">
                <a:solidFill>
                  <a:srgbClr val="0000FF"/>
                </a:solidFill>
                <a:latin typeface="Times New Roman" pitchFamily="18" charset="0"/>
                <a:ea typeface="仿宋" pitchFamily="49" charset="-122"/>
                <a:cs typeface="Times New Roman" pitchFamily="18" charset="0"/>
              </a:rPr>
              <a:t>可以得出</a:t>
            </a:r>
            <a:r>
              <a:rPr lang="en-US" altLang="zh-CN" sz="2000" smtClean="0">
                <a:solidFill>
                  <a:srgbClr val="0000FF"/>
                </a:solidFill>
                <a:latin typeface="Times New Roman" pitchFamily="18" charset="0"/>
                <a:ea typeface="仿宋" pitchFamily="49" charset="-122"/>
                <a:cs typeface="Times New Roman" pitchFamily="18" charset="0"/>
              </a:rPr>
              <a:t>COLORING</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20</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85720" y="857232"/>
            <a:ext cx="8286808" cy="291361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zh-CN" altLang="zh-CN" sz="2000" smtClean="0">
                <a:solidFill>
                  <a:srgbClr val="FF0000"/>
                </a:solidFill>
                <a:latin typeface="+mj-lt"/>
                <a:ea typeface="微软雅黑" pitchFamily="34" charset="-122"/>
                <a:cs typeface="Times New Roman" pitchFamily="18" charset="0"/>
              </a:rPr>
              <a:t>方法</a:t>
            </a:r>
            <a:r>
              <a:rPr lang="en-US" altLang="zh-CN" sz="2000" smtClean="0">
                <a:solidFill>
                  <a:srgbClr val="FF0000"/>
                </a:solidFill>
                <a:latin typeface="+mj-lt"/>
                <a:ea typeface="微软雅黑" pitchFamily="34" charset="-122"/>
                <a:cs typeface="Times New Roman" pitchFamily="18" charset="0"/>
              </a:rPr>
              <a:t>2</a:t>
            </a:r>
            <a:r>
              <a:rPr lang="zh-CN" altLang="zh-CN" sz="2000" smtClean="0">
                <a:solidFill>
                  <a:srgbClr val="FF0000"/>
                </a:solidFill>
                <a:latin typeface="+mj-lt"/>
                <a:ea typeface="微软雅黑" pitchFamily="34"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建立不确定性算法</a:t>
            </a:r>
            <a:r>
              <a:rPr lang="en-US" altLang="zh-CN" sz="2000" smtClean="0">
                <a:solidFill>
                  <a:srgbClr val="0000FF"/>
                </a:solidFill>
                <a:latin typeface="Times New Roman" pitchFamily="18" charset="0"/>
                <a:ea typeface="仿宋" pitchFamily="49" charset="-122"/>
                <a:cs typeface="Times New Roman" pitchFamily="18" charset="0"/>
              </a:rPr>
              <a:t>.</a:t>
            </a:r>
          </a:p>
          <a:p>
            <a:pPr lvl="1" algn="l">
              <a:lnSpc>
                <a:spcPts val="2800"/>
              </a:lnSpc>
              <a:spcBef>
                <a:spcPts val="1200"/>
              </a:spcBef>
            </a:pPr>
            <a:r>
              <a:rPr lang="zh-CN" altLang="zh-CN" sz="2000" smtClean="0">
                <a:solidFill>
                  <a:srgbClr val="0000FF"/>
                </a:solidFill>
                <a:latin typeface="Times New Roman" pitchFamily="18" charset="0"/>
                <a:ea typeface="仿宋" pitchFamily="49" charset="-122"/>
                <a:cs typeface="Times New Roman" pitchFamily="18" charset="0"/>
              </a:rPr>
              <a:t>当图</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用编码表示后，很容易地构建算法</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首先通过对顶点集合产生一个任意的颜色“猜测”</a:t>
            </a:r>
            <a:r>
              <a:rPr lang="zh-CN" altLang="en-US" sz="2000" smtClean="0">
                <a:solidFill>
                  <a:srgbClr val="0000FF"/>
                </a:solidFill>
                <a:latin typeface="Times New Roman" pitchFamily="18" charset="0"/>
                <a:ea typeface="仿宋" pitchFamily="49" charset="-122"/>
                <a:cs typeface="Times New Roman" pitchFamily="18" charset="0"/>
              </a:rPr>
              <a:t>为</a:t>
            </a:r>
            <a:r>
              <a:rPr lang="zh-CN" altLang="zh-CN" sz="2000" smtClean="0">
                <a:solidFill>
                  <a:srgbClr val="0000FF"/>
                </a:solidFill>
                <a:latin typeface="Times New Roman" pitchFamily="18" charset="0"/>
                <a:ea typeface="仿宋" pitchFamily="49" charset="-122"/>
                <a:cs typeface="Times New Roman" pitchFamily="18" charset="0"/>
              </a:rPr>
              <a:t>一个解</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接着</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验证这个</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是否为有效解，如果它是一个有效解，那么</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停下并且回答</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，否则它停下并回答</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lvl="1" algn="l">
              <a:lnSpc>
                <a:spcPts val="2800"/>
              </a:lnSpc>
              <a:spcBef>
                <a:spcPts val="1200"/>
              </a:spcBef>
            </a:pP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在猜测和验证两个阶段总共花费不多于多项式时间</a:t>
            </a:r>
            <a:r>
              <a:rPr lang="zh-CN" altLang="en-US" sz="2000" smtClean="0">
                <a:solidFill>
                  <a:srgbClr val="0000FF"/>
                </a:solidFill>
                <a:latin typeface="Times New Roman" pitchFamily="18" charset="0"/>
                <a:ea typeface="仿宋" pitchFamily="49" charset="-122"/>
                <a:cs typeface="Times New Roman" pitchFamily="18" charset="0"/>
              </a:rPr>
              <a:t>，所以</a:t>
            </a:r>
            <a:r>
              <a:rPr lang="en-US" altLang="zh-CN" sz="2000" smtClean="0">
                <a:solidFill>
                  <a:srgbClr val="0000FF"/>
                </a:solidFill>
                <a:latin typeface="Times New Roman" pitchFamily="18" charset="0"/>
                <a:ea typeface="仿宋" pitchFamily="49" charset="-122"/>
                <a:cs typeface="Times New Roman" pitchFamily="18" charset="0"/>
              </a:rPr>
              <a:t>COLORING</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a:t>
            </a: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21</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500034" y="714356"/>
            <a:ext cx="8001056" cy="27084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定理</a:t>
            </a:r>
            <a:r>
              <a:rPr lang="en-US" altLang="zh-CN" sz="2000" smtClean="0">
                <a:solidFill>
                  <a:srgbClr val="FF0000"/>
                </a:solidFill>
                <a:ea typeface="微软雅黑" pitchFamily="34" charset="-122"/>
                <a:cs typeface="Times New Roman" pitchFamily="18" charset="0"/>
              </a:rPr>
              <a:t>9.1  </a:t>
            </a:r>
            <a:r>
              <a:rPr lang="en-US" altLang="zh-CN" sz="2000" smtClean="0">
                <a:solidFill>
                  <a:srgbClr val="0000FF"/>
                </a:solidFill>
                <a:latin typeface="Times New Roman" pitchFamily="18" charset="0"/>
                <a:ea typeface="仿宋" pitchFamily="49" charset="-122"/>
                <a:cs typeface="Times New Roman" pitchFamily="18" charset="0"/>
              </a:rPr>
              <a:t>P</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：这是显而易见的。如果某个问题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类，则它有一个确定性的求解算法</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。很容易由算法</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构造出这样的算法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对该问题的一个实例展示一个断言解时，它一定能够在多项式时间内验证解的正确性，所以问题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也属于</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类。</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现在的问题是</a:t>
            </a:r>
            <a:r>
              <a:rPr lang="en-US" altLang="zh-CN" sz="2000" smtClean="0">
                <a:solidFill>
                  <a:srgbClr val="FF0000"/>
                </a:solidFill>
                <a:latin typeface="Times New Roman" pitchFamily="18" charset="0"/>
                <a:ea typeface="仿宋" pitchFamily="49" charset="-122"/>
                <a:cs typeface="Times New Roman" pitchFamily="18" charset="0"/>
              </a:rPr>
              <a:t>P=NP?</a:t>
            </a:r>
            <a:r>
              <a:rPr lang="zh-CN" altLang="zh-CN" sz="2000" smtClean="0">
                <a:solidFill>
                  <a:srgbClr val="0000FF"/>
                </a:solidFill>
                <a:latin typeface="Times New Roman" pitchFamily="18" charset="0"/>
                <a:ea typeface="仿宋" pitchFamily="49" charset="-122"/>
                <a:cs typeface="Times New Roman" pitchFamily="18" charset="0"/>
              </a:rPr>
              <a:t>也就是说</a:t>
            </a:r>
            <a:r>
              <a:rPr lang="en-US" altLang="zh-CN" sz="2000" smtClean="0">
                <a:solidFill>
                  <a:srgbClr val="FF0000"/>
                </a:solidFill>
                <a:latin typeface="Times New Roman" pitchFamily="18" charset="0"/>
                <a:ea typeface="仿宋" pitchFamily="49" charset="-122"/>
                <a:cs typeface="Times New Roman" pitchFamily="18" charset="0"/>
              </a:rPr>
              <a:t>NP</a:t>
            </a:r>
            <a:r>
              <a:rPr lang="zh-CN" altLang="zh-CN" sz="2000" smtClean="0">
                <a:solidFill>
                  <a:srgbClr val="FF0000"/>
                </a:solidFill>
                <a:latin typeface="Times New Roman" pitchFamily="18" charset="0"/>
                <a:ea typeface="仿宋" pitchFamily="49" charset="-122"/>
                <a:cs typeface="Times New Roman" pitchFamily="18" charset="0"/>
              </a:rPr>
              <a:t>类中有难解问题吗？</a:t>
            </a: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pPr/>
              <a:t>22</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action="ppaction://hlinksldjump"/>
          </p:cNvPr>
          <p:cNvSpPr txBox="1"/>
          <p:nvPr/>
        </p:nvSpPr>
        <p:spPr>
          <a:xfrm>
            <a:off x="1214414" y="500042"/>
            <a:ext cx="614366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9.2 </a:t>
            </a:r>
            <a:r>
              <a:rPr lang="zh-CN" altLang="zh-CN" sz="2800" smtClean="0">
                <a:solidFill>
                  <a:srgbClr val="FF0000"/>
                </a:solidFill>
                <a:latin typeface="微软雅黑" pitchFamily="34" charset="-122"/>
                <a:ea typeface="微软雅黑" pitchFamily="34" charset="-122"/>
              </a:rPr>
              <a:t>多项式时间变换和</a:t>
            </a:r>
            <a:r>
              <a:rPr lang="en-US" altLang="zh-CN" sz="2800" smtClean="0">
                <a:solidFill>
                  <a:srgbClr val="FF0000"/>
                </a:solidFill>
                <a:latin typeface="微软雅黑" pitchFamily="34" charset="-122"/>
                <a:ea typeface="微软雅黑" pitchFamily="34" charset="-122"/>
              </a:rPr>
              <a:t>NP</a:t>
            </a:r>
            <a:r>
              <a:rPr lang="zh-CN" altLang="zh-CN" sz="2800" smtClean="0">
                <a:solidFill>
                  <a:srgbClr val="FF0000"/>
                </a:solidFill>
                <a:latin typeface="微软雅黑" pitchFamily="34" charset="-122"/>
                <a:ea typeface="微软雅黑" pitchFamily="34" charset="-122"/>
              </a:rPr>
              <a:t>完全问题</a:t>
            </a:r>
            <a:endParaRPr lang="zh-CN" altLang="en-US"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18" name="TextBox 17"/>
          <p:cNvSpPr txBox="1"/>
          <p:nvPr/>
        </p:nvSpPr>
        <p:spPr>
          <a:xfrm>
            <a:off x="428596" y="1357298"/>
            <a:ext cx="342902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9.2.1 </a:t>
            </a:r>
            <a:r>
              <a:rPr lang="zh-CN" altLang="zh-CN" smtClean="0">
                <a:ea typeface="微软雅黑" pitchFamily="34" charset="-122"/>
              </a:rPr>
              <a:t>多项式时间变换</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9" name="TextBox 18"/>
          <p:cNvSpPr txBox="1"/>
          <p:nvPr/>
        </p:nvSpPr>
        <p:spPr>
          <a:xfrm>
            <a:off x="571472" y="2214554"/>
            <a:ext cx="7786742" cy="36317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定义</a:t>
            </a:r>
            <a:r>
              <a:rPr lang="en-US" altLang="zh-CN" sz="2000" smtClean="0">
                <a:solidFill>
                  <a:srgbClr val="FF0000"/>
                </a:solidFill>
                <a:ea typeface="微软雅黑" pitchFamily="34" charset="-122"/>
                <a:cs typeface="Times New Roman" pitchFamily="18" charset="0"/>
              </a:rPr>
              <a:t>9.7   </a:t>
            </a:r>
            <a:r>
              <a:rPr lang="zh-CN" altLang="zh-CN" sz="2000" smtClean="0">
                <a:solidFill>
                  <a:srgbClr val="0000FF"/>
                </a:solidFill>
                <a:latin typeface="Times New Roman" pitchFamily="18" charset="0"/>
                <a:ea typeface="楷体" pitchFamily="49" charset="-122"/>
                <a:cs typeface="Times New Roman" pitchFamily="18" charset="0"/>
              </a:rPr>
              <a:t>设判断问题</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=&lt;D</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&gt;</a:t>
            </a:r>
            <a:r>
              <a:rPr lang="zh-CN" altLang="zh-CN" sz="2000" smtClean="0">
                <a:solidFill>
                  <a:srgbClr val="0000FF"/>
                </a:solidFill>
                <a:latin typeface="Times New Roman" pitchFamily="18" charset="0"/>
                <a:ea typeface="楷体" pitchFamily="49" charset="-122"/>
                <a:cs typeface="Times New Roman" pitchFamily="18" charset="0"/>
              </a:rPr>
              <a:t>，其中</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是该问题的实例集合，由</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的所有可能的实例组成，</a:t>
            </a:r>
            <a:r>
              <a:rPr lang="en-US" altLang="zh-CN" sz="2000"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sym typeface="Symbol"/>
              </a:rPr>
              <a:t></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由所有回答为</a:t>
            </a:r>
            <a:r>
              <a:rPr lang="en-US" altLang="zh-CN" sz="2000" smtClean="0">
                <a:solidFill>
                  <a:srgbClr val="0000FF"/>
                </a:solidFill>
                <a:latin typeface="Times New Roman" pitchFamily="18" charset="0"/>
                <a:ea typeface="楷体" pitchFamily="49" charset="-122"/>
                <a:cs typeface="Times New Roman" pitchFamily="18" charset="0"/>
              </a:rPr>
              <a:t>yes</a:t>
            </a:r>
            <a:r>
              <a:rPr lang="zh-CN" altLang="zh-CN" sz="2000" smtClean="0">
                <a:solidFill>
                  <a:srgbClr val="0000FF"/>
                </a:solidFill>
                <a:latin typeface="Times New Roman" pitchFamily="18" charset="0"/>
                <a:ea typeface="楷体" pitchFamily="49" charset="-122"/>
                <a:cs typeface="Times New Roman" pitchFamily="18" charset="0"/>
              </a:rPr>
              <a:t>的实例组成。另外一个判断问题</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en-US" altLang="zh-CN" sz="2000" smtClean="0">
                <a:solidFill>
                  <a:srgbClr val="0000FF"/>
                </a:solidFill>
                <a:latin typeface="Times New Roman" pitchFamily="18" charset="0"/>
                <a:ea typeface="楷体" pitchFamily="49" charset="-122"/>
                <a:cs typeface="Times New Roman" pitchFamily="18" charset="0"/>
              </a:rPr>
              <a:t>=&lt;D</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en-US" altLang="zh-CN" sz="2000" smtClean="0">
                <a:solidFill>
                  <a:srgbClr val="0000FF"/>
                </a:solidFill>
                <a:latin typeface="Times New Roman" pitchFamily="18" charset="0"/>
                <a:ea typeface="楷体" pitchFamily="49" charset="-122"/>
                <a:cs typeface="Times New Roman" pitchFamily="18" charset="0"/>
              </a:rPr>
              <a:t>&gt;</a:t>
            </a:r>
            <a:r>
              <a:rPr lang="zh-CN" altLang="zh-CN" sz="2000" smtClean="0">
                <a:solidFill>
                  <a:srgbClr val="0000FF"/>
                </a:solidFill>
                <a:latin typeface="Times New Roman" pitchFamily="18" charset="0"/>
                <a:ea typeface="楷体" pitchFamily="49" charset="-122"/>
                <a:cs typeface="Times New Roman" pitchFamily="18" charset="0"/>
              </a:rPr>
              <a:t>同样类似的描述。如果函数</a:t>
            </a:r>
            <a:r>
              <a:rPr lang="en-US" altLang="zh-CN" sz="2000" i="1" smtClean="0">
                <a:solidFill>
                  <a:srgbClr val="0000FF"/>
                </a:solidFill>
                <a:latin typeface="Times New Roman" pitchFamily="18" charset="0"/>
                <a:ea typeface="楷体" pitchFamily="49" charset="-122"/>
                <a:cs typeface="Times New Roman" pitchFamily="18" charset="0"/>
              </a:rPr>
              <a:t>f</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满足以下条件：</a:t>
            </a:r>
          </a:p>
          <a:p>
            <a:pPr lvl="1" algn="l">
              <a:lnSpc>
                <a:spcPts val="3000"/>
              </a:lnSpc>
            </a:pPr>
            <a:r>
              <a:rPr lang="zh-CN" altLang="zh-CN" sz="2000" smtClean="0">
                <a:solidFill>
                  <a:srgbClr val="006600"/>
                </a:solidFill>
                <a:latin typeface="Times New Roman" pitchFamily="18" charset="0"/>
                <a:ea typeface="楷体" pitchFamily="49" charset="-122"/>
                <a:cs typeface="Times New Roman" pitchFamily="18" charset="0"/>
              </a:rPr>
              <a:t>① </a:t>
            </a:r>
            <a:r>
              <a:rPr lang="en-US" altLang="zh-CN" sz="2000" i="1" smtClean="0">
                <a:solidFill>
                  <a:srgbClr val="006600"/>
                </a:solidFill>
                <a:latin typeface="Times New Roman" pitchFamily="18" charset="0"/>
                <a:ea typeface="楷体" pitchFamily="49" charset="-122"/>
                <a:cs typeface="Times New Roman" pitchFamily="18" charset="0"/>
              </a:rPr>
              <a:t>f</a:t>
            </a:r>
            <a:r>
              <a:rPr lang="zh-CN" altLang="zh-CN" sz="2000" smtClean="0">
                <a:solidFill>
                  <a:srgbClr val="006600"/>
                </a:solidFill>
                <a:latin typeface="Times New Roman" pitchFamily="18" charset="0"/>
                <a:ea typeface="楷体" pitchFamily="49" charset="-122"/>
                <a:cs typeface="Times New Roman" pitchFamily="18" charset="0"/>
              </a:rPr>
              <a:t>是多项式时间可计算的，即存在计算</a:t>
            </a:r>
            <a:r>
              <a:rPr lang="en-US" altLang="zh-CN" sz="2000" i="1" smtClean="0">
                <a:solidFill>
                  <a:srgbClr val="006600"/>
                </a:solidFill>
                <a:latin typeface="Times New Roman" pitchFamily="18" charset="0"/>
                <a:ea typeface="楷体" pitchFamily="49" charset="-122"/>
                <a:cs typeface="Times New Roman" pitchFamily="18" charset="0"/>
              </a:rPr>
              <a:t>f</a:t>
            </a:r>
            <a:r>
              <a:rPr lang="zh-CN" altLang="zh-CN" sz="2000" smtClean="0">
                <a:solidFill>
                  <a:srgbClr val="006600"/>
                </a:solidFill>
                <a:latin typeface="Times New Roman" pitchFamily="18" charset="0"/>
                <a:ea typeface="楷体" pitchFamily="49" charset="-122"/>
                <a:cs typeface="Times New Roman" pitchFamily="18" charset="0"/>
              </a:rPr>
              <a:t>的多项式时间算法。</a:t>
            </a:r>
          </a:p>
          <a:p>
            <a:pPr lvl="1" algn="l">
              <a:lnSpc>
                <a:spcPts val="3000"/>
              </a:lnSpc>
            </a:pPr>
            <a:r>
              <a:rPr lang="zh-CN" altLang="zh-CN" sz="2000" smtClean="0">
                <a:solidFill>
                  <a:srgbClr val="006600"/>
                </a:solidFill>
                <a:latin typeface="Times New Roman" pitchFamily="18" charset="0"/>
                <a:ea typeface="楷体" pitchFamily="49" charset="-122"/>
                <a:cs typeface="Times New Roman" pitchFamily="18" charset="0"/>
              </a:rPr>
              <a:t>② 对于所有的</a:t>
            </a:r>
            <a:r>
              <a:rPr lang="en-US" altLang="zh-CN" sz="2000" smtClean="0">
                <a:solidFill>
                  <a:srgbClr val="006600"/>
                </a:solidFill>
                <a:latin typeface="Times New Roman" pitchFamily="18" charset="0"/>
                <a:ea typeface="楷体" pitchFamily="49" charset="-122"/>
                <a:cs typeface="Times New Roman" pitchFamily="18" charset="0"/>
              </a:rPr>
              <a:t>I</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D</a:t>
            </a:r>
            <a:r>
              <a:rPr lang="en-US" altLang="zh-CN" sz="2000" baseline="-25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I</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Y</a:t>
            </a:r>
            <a:r>
              <a:rPr lang="en-US" altLang="zh-CN" sz="2000" baseline="-25000" smtClean="0">
                <a:solidFill>
                  <a:srgbClr val="006600"/>
                </a:solidFill>
                <a:latin typeface="Times New Roman" pitchFamily="18" charset="0"/>
                <a:ea typeface="楷体" pitchFamily="49" charset="-122"/>
                <a:cs typeface="Times New Roman" pitchFamily="18" charset="0"/>
              </a:rPr>
              <a:t>1</a:t>
            </a:r>
            <a:r>
              <a:rPr lang="en-US" altLang="zh-CN" sz="2000" smtClean="0">
                <a:solidFill>
                  <a:srgbClr val="006600"/>
                </a:solidFill>
                <a:latin typeface="Times New Roman" pitchFamily="18" charset="0"/>
                <a:ea typeface="楷体" pitchFamily="49" charset="-122"/>
                <a:cs typeface="Times New Roman" pitchFamily="18" charset="0"/>
              </a:rPr>
              <a:t> </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smtClean="0">
                <a:solidFill>
                  <a:srgbClr val="006600"/>
                </a:solidFill>
                <a:latin typeface="Times New Roman" pitchFamily="18" charset="0"/>
                <a:ea typeface="楷体" pitchFamily="49" charset="-122"/>
                <a:cs typeface="Times New Roman" pitchFamily="18" charset="0"/>
              </a:rPr>
              <a:t> </a:t>
            </a:r>
            <a:r>
              <a:rPr lang="en-US" altLang="zh-CN" sz="2000" i="1" smtClean="0">
                <a:solidFill>
                  <a:srgbClr val="006600"/>
                </a:solidFill>
                <a:latin typeface="Times New Roman" pitchFamily="18" charset="0"/>
                <a:ea typeface="楷体" pitchFamily="49" charset="-122"/>
                <a:cs typeface="Times New Roman" pitchFamily="18" charset="0"/>
              </a:rPr>
              <a:t>f</a:t>
            </a:r>
            <a:r>
              <a:rPr lang="en-US" altLang="zh-CN" sz="2000" smtClean="0">
                <a:solidFill>
                  <a:srgbClr val="006600"/>
                </a:solidFill>
                <a:latin typeface="Times New Roman" pitchFamily="18" charset="0"/>
                <a:ea typeface="楷体" pitchFamily="49" charset="-122"/>
                <a:cs typeface="Times New Roman" pitchFamily="18" charset="0"/>
              </a:rPr>
              <a:t>(I)</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Y</a:t>
            </a:r>
            <a:r>
              <a:rPr lang="en-US" altLang="zh-CN" sz="2000" baseline="-25000" smtClean="0">
                <a:solidFill>
                  <a:srgbClr val="006600"/>
                </a:solidFill>
                <a:latin typeface="Times New Roman" pitchFamily="18" charset="0"/>
                <a:ea typeface="楷体" pitchFamily="49" charset="-122"/>
                <a:cs typeface="Times New Roman" pitchFamily="18" charset="0"/>
              </a:rPr>
              <a:t>2</a:t>
            </a:r>
            <a:r>
              <a:rPr lang="zh-CN" altLang="zh-CN" sz="2000" smtClean="0">
                <a:solidFill>
                  <a:srgbClr val="006600"/>
                </a:solidFill>
                <a:latin typeface="Times New Roman" pitchFamily="18" charset="0"/>
                <a:ea typeface="楷体" pitchFamily="49" charset="-122"/>
                <a:cs typeface="Times New Roman" pitchFamily="18" charset="0"/>
              </a:rPr>
              <a:t>。</a:t>
            </a:r>
          </a:p>
          <a:p>
            <a:pPr algn="l">
              <a:lnSpc>
                <a:spcPts val="3000"/>
              </a:lnSpc>
            </a:pPr>
            <a:r>
              <a:rPr lang="zh-CN" altLang="zh-CN" sz="2000" smtClean="0">
                <a:solidFill>
                  <a:srgbClr val="0000FF"/>
                </a:solidFill>
                <a:latin typeface="Times New Roman" pitchFamily="18" charset="0"/>
                <a:ea typeface="楷体" pitchFamily="49" charset="-122"/>
                <a:cs typeface="Times New Roman" pitchFamily="18" charset="0"/>
              </a:rPr>
              <a:t>则称</a:t>
            </a:r>
            <a:r>
              <a:rPr lang="en-US" altLang="zh-CN" sz="2000" i="1" smtClean="0">
                <a:solidFill>
                  <a:srgbClr val="0000FF"/>
                </a:solidFill>
                <a:latin typeface="Times New Roman" pitchFamily="18" charset="0"/>
                <a:ea typeface="楷体" pitchFamily="49" charset="-122"/>
                <a:cs typeface="Times New Roman" pitchFamily="18" charset="0"/>
              </a:rPr>
              <a:t>f</a:t>
            </a:r>
            <a:r>
              <a:rPr lang="zh-CN" altLang="zh-CN" sz="2000" smtClean="0">
                <a:solidFill>
                  <a:srgbClr val="0000FF"/>
                </a:solidFill>
                <a:latin typeface="Times New Roman" pitchFamily="18" charset="0"/>
                <a:ea typeface="楷体" pitchFamily="49" charset="-122"/>
                <a:cs typeface="Times New Roman" pitchFamily="18" charset="0"/>
              </a:rPr>
              <a:t>为</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的多项式时间变换。如果存在</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的多项式时间变换，则称</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可以多项式时间变换到</a:t>
            </a:r>
            <a:r>
              <a:rPr lang="en-US" altLang="zh-CN" sz="2000" smtClean="0">
                <a:solidFill>
                  <a:srgbClr val="0000FF"/>
                </a:solidFill>
                <a:latin typeface="Times New Roman" pitchFamily="18" charset="0"/>
                <a:ea typeface="楷体" pitchFamily="49" charset="-122"/>
                <a:cs typeface="Times New Roman" pitchFamily="18" charset="0"/>
              </a:rPr>
              <a:t>II</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，记为</a:t>
            </a:r>
            <a:r>
              <a:rPr lang="en-US" altLang="zh-CN" sz="2000" smtClean="0">
                <a:solidFill>
                  <a:srgbClr val="FF0000"/>
                </a:solidFill>
                <a:latin typeface="Times New Roman" pitchFamily="18" charset="0"/>
                <a:ea typeface="楷体" pitchFamily="49" charset="-122"/>
                <a:cs typeface="Times New Roman" pitchFamily="18" charset="0"/>
              </a:rPr>
              <a:t>II</a:t>
            </a:r>
            <a:r>
              <a:rPr lang="en-US" altLang="zh-CN" sz="2000" baseline="-25000" smtClean="0">
                <a:solidFill>
                  <a:srgbClr val="FF0000"/>
                </a:solidFill>
                <a:latin typeface="Times New Roman" pitchFamily="18" charset="0"/>
                <a:ea typeface="楷体" pitchFamily="49" charset="-122"/>
                <a:cs typeface="Times New Roman" pitchFamily="18" charset="0"/>
              </a:rPr>
              <a:t>1</a:t>
            </a:r>
            <a:r>
              <a:rPr lang="zh-CN" altLang="zh-CN" sz="2000" smtClean="0">
                <a:solidFill>
                  <a:srgbClr val="FF0000"/>
                </a:solidFill>
                <a:latin typeface="+mj-ea"/>
                <a:ea typeface="+mj-ea"/>
                <a:cs typeface="Times New Roman" pitchFamily="18" charset="0"/>
              </a:rPr>
              <a:t>≤</a:t>
            </a:r>
            <a:r>
              <a:rPr lang="en-US" altLang="zh-CN" sz="2000" i="1" baseline="-25000" smtClean="0">
                <a:solidFill>
                  <a:srgbClr val="FF0000"/>
                </a:solidFill>
                <a:latin typeface="Times New Roman" pitchFamily="18" charset="0"/>
                <a:ea typeface="楷体" pitchFamily="49" charset="-122"/>
                <a:cs typeface="Times New Roman" pitchFamily="18" charset="0"/>
              </a:rPr>
              <a:t>p</a:t>
            </a:r>
            <a:r>
              <a:rPr lang="en-US" altLang="zh-CN" sz="2000" smtClean="0">
                <a:solidFill>
                  <a:srgbClr val="FF0000"/>
                </a:solidFill>
                <a:latin typeface="Times New Roman" pitchFamily="18" charset="0"/>
                <a:ea typeface="楷体" pitchFamily="49" charset="-122"/>
                <a:cs typeface="Times New Roman" pitchFamily="18" charset="0"/>
              </a:rPr>
              <a:t>II</a:t>
            </a:r>
            <a:r>
              <a:rPr lang="en-US" altLang="zh-CN" sz="2000" baseline="-25000" smtClean="0">
                <a:solidFill>
                  <a:srgbClr val="FF0000"/>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23</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7158" y="857232"/>
            <a:ext cx="8358246" cy="259913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9-3</a:t>
            </a:r>
            <a:r>
              <a:rPr lang="zh-CN" altLang="zh-CN" sz="2000" smtClean="0">
                <a:solidFill>
                  <a:srgbClr val="FF0000"/>
                </a:solidFill>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哈密尔顿问题是求无向图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）中恰好经过每个顶点（城市）一次最后回到出发顶点的回路。</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哈密尔顿判断问题</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中存在恰好经过每个顶点一次最后回到出发顶点的回路吗？</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哈密尔顿判断问题表示为</a:t>
            </a:r>
            <a:r>
              <a:rPr lang="en-US" altLang="zh-CN" sz="2000" smtClean="0">
                <a:solidFill>
                  <a:srgbClr val="0000FF"/>
                </a:solidFill>
                <a:latin typeface="Times New Roman" pitchFamily="18" charset="0"/>
                <a:ea typeface="楷体" pitchFamily="49" charset="-122"/>
                <a:cs typeface="Times New Roman" pitchFamily="18" charset="0"/>
              </a:rPr>
              <a:t>HC=&lt;D</a:t>
            </a:r>
            <a:r>
              <a:rPr lang="en-US" altLang="zh-CN" sz="2000" baseline="-25000" smtClean="0">
                <a:solidFill>
                  <a:srgbClr val="0000FF"/>
                </a:solidFill>
                <a:latin typeface="Times New Roman" pitchFamily="18" charset="0"/>
                <a:ea typeface="楷体" pitchFamily="49" charset="-122"/>
                <a:cs typeface="Times New Roman" pitchFamily="18" charset="0"/>
              </a:rPr>
              <a:t>HC</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HC</a:t>
            </a:r>
            <a:r>
              <a:rPr lang="en-US" altLang="zh-CN" sz="2000" smtClean="0">
                <a:solidFill>
                  <a:srgbClr val="0000FF"/>
                </a:solidFill>
                <a:latin typeface="Times New Roman" pitchFamily="18" charset="0"/>
                <a:ea typeface="楷体" pitchFamily="49" charset="-122"/>
                <a:cs typeface="Times New Roman" pitchFamily="18" charset="0"/>
              </a:rPr>
              <a:t>&gt;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TSP</a:t>
            </a:r>
            <a:r>
              <a:rPr lang="zh-CN" altLang="zh-CN" sz="2000" smtClean="0">
                <a:solidFill>
                  <a:srgbClr val="0000FF"/>
                </a:solidFill>
                <a:latin typeface="Times New Roman" pitchFamily="18" charset="0"/>
                <a:ea typeface="楷体" pitchFamily="49" charset="-122"/>
                <a:cs typeface="Times New Roman" pitchFamily="18" charset="0"/>
              </a:rPr>
              <a:t>判定问题表示为</a:t>
            </a:r>
            <a:r>
              <a:rPr lang="en-US" altLang="zh-CN" sz="2000" smtClean="0">
                <a:solidFill>
                  <a:srgbClr val="0000FF"/>
                </a:solidFill>
                <a:latin typeface="Times New Roman" pitchFamily="18" charset="0"/>
                <a:ea typeface="楷体" pitchFamily="49" charset="-122"/>
                <a:cs typeface="Times New Roman" pitchFamily="18" charset="0"/>
              </a:rPr>
              <a:t>TSP=&lt;D</a:t>
            </a:r>
            <a:r>
              <a:rPr lang="en-US" altLang="zh-CN" sz="2000" baseline="-25000" smtClean="0">
                <a:solidFill>
                  <a:srgbClr val="0000FF"/>
                </a:solidFill>
                <a:latin typeface="Times New Roman" pitchFamily="18" charset="0"/>
                <a:ea typeface="楷体" pitchFamily="49" charset="-122"/>
                <a:cs typeface="Times New Roman" pitchFamily="18" charset="0"/>
              </a:rPr>
              <a:t>TSP</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a:t>
            </a:r>
            <a:r>
              <a:rPr lang="en-US" altLang="zh-CN" sz="2000" baseline="-25000" smtClean="0">
                <a:solidFill>
                  <a:srgbClr val="0000FF"/>
                </a:solidFill>
                <a:latin typeface="Times New Roman" pitchFamily="18" charset="0"/>
                <a:ea typeface="楷体" pitchFamily="49" charset="-122"/>
                <a:cs typeface="Times New Roman" pitchFamily="18" charset="0"/>
              </a:rPr>
              <a:t>TSP</a:t>
            </a:r>
            <a:r>
              <a:rPr lang="en-US" altLang="zh-CN" sz="2000" smtClean="0">
                <a:solidFill>
                  <a:srgbClr val="0000FF"/>
                </a:solidFill>
                <a:latin typeface="Times New Roman" pitchFamily="18" charset="0"/>
                <a:ea typeface="楷体" pitchFamily="49" charset="-122"/>
                <a:cs typeface="Times New Roman" pitchFamily="18" charset="0"/>
              </a:rPr>
              <a:t>&gt;</a:t>
            </a:r>
            <a:r>
              <a:rPr lang="zh-CN" altLang="zh-CN" sz="2000" smtClean="0">
                <a:solidFill>
                  <a:srgbClr val="0000FF"/>
                </a:solidFill>
                <a:latin typeface="Times New Roman" pitchFamily="18" charset="0"/>
                <a:ea typeface="楷体" pitchFamily="49" charset="-122"/>
                <a:cs typeface="Times New Roman" pitchFamily="18" charset="0"/>
              </a:rPr>
              <a:t>，证明</a:t>
            </a:r>
            <a:r>
              <a:rPr lang="en-US" altLang="zh-CN" sz="2000" smtClean="0">
                <a:solidFill>
                  <a:srgbClr val="FF0000"/>
                </a:solidFill>
                <a:latin typeface="Times New Roman" pitchFamily="18" charset="0"/>
                <a:ea typeface="楷体" pitchFamily="49" charset="-122"/>
                <a:cs typeface="Times New Roman" pitchFamily="18" charset="0"/>
              </a:rPr>
              <a:t>HC</a:t>
            </a:r>
            <a:r>
              <a:rPr lang="zh-CN" altLang="zh-CN" sz="2000" smtClean="0">
                <a:solidFill>
                  <a:srgbClr val="FF0000"/>
                </a:solidFill>
                <a:latin typeface="+mn-ea"/>
                <a:cs typeface="Times New Roman" pitchFamily="18" charset="0"/>
              </a:rPr>
              <a:t>≤</a:t>
            </a:r>
            <a:r>
              <a:rPr lang="en-US" altLang="zh-CN" sz="2000" i="1" baseline="-25000" smtClean="0">
                <a:solidFill>
                  <a:srgbClr val="FF0000"/>
                </a:solidFill>
                <a:latin typeface="Times New Roman" pitchFamily="18" charset="0"/>
                <a:ea typeface="楷体" pitchFamily="49" charset="-122"/>
                <a:cs typeface="Times New Roman" pitchFamily="18" charset="0"/>
              </a:rPr>
              <a:t>p</a:t>
            </a:r>
            <a:r>
              <a:rPr lang="en-US" altLang="zh-CN" sz="2000" smtClean="0">
                <a:solidFill>
                  <a:srgbClr val="FF0000"/>
                </a:solidFill>
                <a:latin typeface="Times New Roman" pitchFamily="18" charset="0"/>
                <a:ea typeface="楷体" pitchFamily="49" charset="-122"/>
                <a:cs typeface="Times New Roman" pitchFamily="18" charset="0"/>
              </a:rPr>
              <a:t>TSP</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24</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57158" y="214290"/>
            <a:ext cx="8358246" cy="1246495"/>
          </a:xfrm>
          <a:prstGeom prst="rect">
            <a:avLst/>
          </a:prstGeom>
          <a:noFill/>
        </p:spPr>
        <p:txBody>
          <a:bodyPr wrap="square" rtlCol="0">
            <a:spAutoFit/>
          </a:bodyPr>
          <a:lstStyle/>
          <a:p>
            <a:pPr algn="l">
              <a:lnSpc>
                <a:spcPts val="3000"/>
              </a:lnSpc>
              <a:spcBef>
                <a:spcPts val="0"/>
              </a:spcBef>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ea typeface="仿宋" pitchFamily="49" charset="-122"/>
                <a:cs typeface="Times New Roman" pitchFamily="18" charset="0"/>
              </a:rPr>
              <a:t>：设计这样的多项式时间变换</a:t>
            </a:r>
            <a:r>
              <a:rPr lang="en-US" altLang="zh-CN" sz="2000" i="1" smtClean="0">
                <a:solidFill>
                  <a:srgbClr val="0000FF"/>
                </a:solidFill>
                <a:ea typeface="仿宋" pitchFamily="49" charset="-122"/>
                <a:cs typeface="Times New Roman" pitchFamily="18" charset="0"/>
              </a:rPr>
              <a:t>f</a:t>
            </a:r>
            <a:r>
              <a:rPr lang="zh-CN" altLang="zh-CN" sz="2000" smtClean="0">
                <a:solidFill>
                  <a:srgbClr val="0000FF"/>
                </a:solidFill>
                <a:ea typeface="仿宋" pitchFamily="49" charset="-122"/>
                <a:cs typeface="Times New Roman" pitchFamily="18" charset="0"/>
              </a:rPr>
              <a:t>，对于哈密尔顿判断问题的每一个实例</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是一个无向图</a:t>
            </a:r>
            <a:r>
              <a:rPr lang="en-US" altLang="zh-CN" sz="2000" smtClean="0">
                <a:solidFill>
                  <a:srgbClr val="0000FF"/>
                </a:solidFill>
                <a:ea typeface="仿宋" pitchFamily="49" charset="-122"/>
                <a:cs typeface="Times New Roman" pitchFamily="18" charset="0"/>
              </a:rPr>
              <a:t>G=</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V</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E</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TSP</a:t>
            </a:r>
            <a:r>
              <a:rPr lang="zh-CN" altLang="zh-CN" sz="2000" smtClean="0">
                <a:solidFill>
                  <a:srgbClr val="0000FF"/>
                </a:solidFill>
                <a:ea typeface="仿宋" pitchFamily="49" charset="-122"/>
                <a:cs typeface="Times New Roman" pitchFamily="18" charset="0"/>
              </a:rPr>
              <a:t>判定问题对应的实例</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定义为：</a:t>
            </a:r>
            <a:r>
              <a:rPr lang="en-US" altLang="zh-CN" sz="2000" smtClean="0">
                <a:solidFill>
                  <a:srgbClr val="0000FF"/>
                </a:solidFill>
                <a:ea typeface="仿宋" pitchFamily="49" charset="-122"/>
                <a:cs typeface="Times New Roman" pitchFamily="18" charset="0"/>
              </a:rPr>
              <a:t>V</a:t>
            </a:r>
            <a:r>
              <a:rPr lang="zh-CN" altLang="zh-CN" sz="2000" smtClean="0">
                <a:solidFill>
                  <a:srgbClr val="0000FF"/>
                </a:solidFill>
                <a:ea typeface="仿宋" pitchFamily="49" charset="-122"/>
                <a:cs typeface="Times New Roman" pitchFamily="18" charset="0"/>
              </a:rPr>
              <a:t>中任意两个不同顶点</a:t>
            </a:r>
            <a:r>
              <a:rPr lang="en-US" altLang="zh-CN" sz="2000" i="1" smtClean="0">
                <a:solidFill>
                  <a:srgbClr val="0000FF"/>
                </a:solidFill>
                <a:ea typeface="仿宋" pitchFamily="49" charset="-122"/>
                <a:cs typeface="Times New Roman" pitchFamily="18" charset="0"/>
              </a:rPr>
              <a:t>u</a:t>
            </a:r>
            <a:r>
              <a:rPr lang="zh-CN" altLang="zh-CN" sz="2000" smtClean="0">
                <a:solidFill>
                  <a:srgbClr val="0000FF"/>
                </a:solidFill>
                <a:ea typeface="仿宋" pitchFamily="49" charset="-122"/>
                <a:cs typeface="Times New Roman" pitchFamily="18" charset="0"/>
              </a:rPr>
              <a:t>和</a:t>
            </a:r>
            <a:r>
              <a:rPr lang="en-US" altLang="zh-CN" sz="2000" i="1" smtClean="0">
                <a:solidFill>
                  <a:srgbClr val="0000FF"/>
                </a:solidFill>
                <a:ea typeface="仿宋" pitchFamily="49" charset="-122"/>
                <a:cs typeface="Times New Roman" pitchFamily="18" charset="0"/>
              </a:rPr>
              <a:t>v</a:t>
            </a:r>
            <a:r>
              <a:rPr lang="zh-CN" altLang="zh-CN" sz="2000" smtClean="0">
                <a:solidFill>
                  <a:srgbClr val="0000FF"/>
                </a:solidFill>
                <a:ea typeface="仿宋" pitchFamily="49" charset="-122"/>
                <a:cs typeface="Times New Roman" pitchFamily="18" charset="0"/>
              </a:rPr>
              <a:t>之间的距离</a:t>
            </a:r>
          </a:p>
        </p:txBody>
      </p:sp>
      <p:grpSp>
        <p:nvGrpSpPr>
          <p:cNvPr id="27" name="组合 26"/>
          <p:cNvGrpSpPr/>
          <p:nvPr/>
        </p:nvGrpSpPr>
        <p:grpSpPr>
          <a:xfrm>
            <a:off x="1785918" y="1630908"/>
            <a:ext cx="4071966" cy="1012274"/>
            <a:chOff x="1214414" y="1714488"/>
            <a:chExt cx="4071966" cy="1012274"/>
          </a:xfrm>
        </p:grpSpPr>
        <p:sp>
          <p:nvSpPr>
            <p:cNvPr id="22" name="TextBox 21"/>
            <p:cNvSpPr txBox="1"/>
            <p:nvPr/>
          </p:nvSpPr>
          <p:spPr>
            <a:xfrm>
              <a:off x="1214414" y="2030384"/>
              <a:ext cx="107157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ea typeface="楷体" pitchFamily="49" charset="-122"/>
                  <a:cs typeface="Times New Roman" pitchFamily="18" charset="0"/>
                </a:rPr>
                <a:t>d(u,v)=</a:t>
              </a:r>
              <a:endParaRPr lang="zh-CN" altLang="en-US" sz="1800" smtClean="0">
                <a:solidFill>
                  <a:srgbClr val="0000FF"/>
                </a:solidFill>
                <a:ea typeface="楷体" pitchFamily="49" charset="-122"/>
                <a:cs typeface="Times New Roman" pitchFamily="18" charset="0"/>
              </a:endParaRPr>
            </a:p>
          </p:txBody>
        </p:sp>
        <p:sp>
          <p:nvSpPr>
            <p:cNvPr id="23" name="TextBox 22"/>
            <p:cNvSpPr txBox="1"/>
            <p:nvPr/>
          </p:nvSpPr>
          <p:spPr>
            <a:xfrm>
              <a:off x="2500298" y="1714488"/>
              <a:ext cx="278608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ea typeface="仿宋" pitchFamily="49" charset="-122"/>
                  <a:cs typeface="Times New Roman" pitchFamily="18" charset="0"/>
                </a:rPr>
                <a:t>1	</a:t>
              </a:r>
              <a:r>
                <a:rPr lang="zh-CN" altLang="en-US" sz="1800" smtClean="0">
                  <a:solidFill>
                    <a:srgbClr val="0000FF"/>
                  </a:solidFill>
                  <a:ea typeface="仿宋" pitchFamily="49" charset="-122"/>
                  <a:cs typeface="Times New Roman" pitchFamily="18" charset="0"/>
                </a:rPr>
                <a:t>若</a:t>
              </a:r>
              <a:r>
                <a:rPr lang="en-US" altLang="zh-CN" sz="1800" smtClean="0">
                  <a:solidFill>
                    <a:srgbClr val="0000FF"/>
                  </a:solidFill>
                  <a:ea typeface="仿宋" pitchFamily="49" charset="-122"/>
                  <a:cs typeface="Times New Roman" pitchFamily="18" charset="0"/>
                </a:rPr>
                <a:t>(u,v) ∈E</a:t>
              </a:r>
              <a:endParaRPr lang="zh-CN" altLang="en-US" sz="1800" smtClean="0">
                <a:solidFill>
                  <a:srgbClr val="0000FF"/>
                </a:solidFill>
                <a:ea typeface="仿宋" pitchFamily="49" charset="-122"/>
                <a:cs typeface="Times New Roman" pitchFamily="18" charset="0"/>
              </a:endParaRPr>
            </a:p>
          </p:txBody>
        </p:sp>
        <p:sp>
          <p:nvSpPr>
            <p:cNvPr id="24" name="TextBox 23"/>
            <p:cNvSpPr txBox="1"/>
            <p:nvPr/>
          </p:nvSpPr>
          <p:spPr>
            <a:xfrm>
              <a:off x="2500298" y="2357430"/>
              <a:ext cx="214314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ea typeface="仿宋" pitchFamily="49" charset="-122"/>
                  <a:cs typeface="Times New Roman" pitchFamily="18" charset="0"/>
                </a:rPr>
                <a:t>2	</a:t>
              </a:r>
              <a:r>
                <a:rPr lang="zh-CN" altLang="en-US" sz="1800" smtClean="0">
                  <a:solidFill>
                    <a:srgbClr val="0000FF"/>
                  </a:solidFill>
                  <a:ea typeface="仿宋" pitchFamily="49" charset="-122"/>
                  <a:cs typeface="Times New Roman" pitchFamily="18" charset="0"/>
                </a:rPr>
                <a:t>否则</a:t>
              </a:r>
            </a:p>
          </p:txBody>
        </p:sp>
        <p:sp>
          <p:nvSpPr>
            <p:cNvPr id="25" name="左大括号 24"/>
            <p:cNvSpPr/>
            <p:nvPr/>
          </p:nvSpPr>
          <p:spPr>
            <a:xfrm>
              <a:off x="2223492" y="1867412"/>
              <a:ext cx="214314" cy="71438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6" name="TextBox 25"/>
          <p:cNvSpPr txBox="1"/>
          <p:nvPr/>
        </p:nvSpPr>
        <p:spPr>
          <a:xfrm>
            <a:off x="428596" y="2786058"/>
            <a:ext cx="8215370" cy="3093154"/>
          </a:xfrm>
          <a:prstGeom prst="rect">
            <a:avLst/>
          </a:prstGeom>
          <a:noFill/>
        </p:spPr>
        <p:txBody>
          <a:bodyPr wrap="square" rtlCol="0">
            <a:spAutoFit/>
          </a:bodyPr>
          <a:lstStyle/>
          <a:p>
            <a:pPr algn="l">
              <a:lnSpc>
                <a:spcPts val="3000"/>
              </a:lnSpc>
              <a:spcBef>
                <a:spcPts val="1200"/>
              </a:spcBef>
            </a:pPr>
            <a:r>
              <a:rPr lang="zh-CN" altLang="zh-CN" sz="2000" smtClean="0">
                <a:solidFill>
                  <a:srgbClr val="0000FF"/>
                </a:solidFill>
                <a:ea typeface="仿宋" pitchFamily="49" charset="-122"/>
                <a:cs typeface="Times New Roman" pitchFamily="18" charset="0"/>
              </a:rPr>
              <a:t>以及界限</a:t>
            </a:r>
            <a:r>
              <a:rPr lang="en-US" altLang="zh-CN" sz="2000" smtClean="0">
                <a:solidFill>
                  <a:srgbClr val="0000FF"/>
                </a:solidFill>
                <a:ea typeface="仿宋" pitchFamily="49" charset="-122"/>
                <a:cs typeface="Times New Roman" pitchFamily="18" charset="0"/>
              </a:rPr>
              <a:t>D=|V|</a:t>
            </a:r>
            <a:r>
              <a:rPr lang="zh-CN" altLang="zh-CN" sz="2000" smtClean="0">
                <a:solidFill>
                  <a:srgbClr val="0000FF"/>
                </a:solidFill>
                <a:ea typeface="仿宋" pitchFamily="49" charset="-122"/>
                <a:cs typeface="Times New Roman" pitchFamily="18" charset="0"/>
              </a:rPr>
              <a:t>，显然</a:t>
            </a:r>
            <a:r>
              <a:rPr lang="en-US" altLang="zh-CN" sz="2000" i="1" smtClean="0">
                <a:solidFill>
                  <a:srgbClr val="0000FF"/>
                </a:solidFill>
                <a:ea typeface="仿宋" pitchFamily="49" charset="-122"/>
                <a:cs typeface="Times New Roman" pitchFamily="18" charset="0"/>
              </a:rPr>
              <a:t>f</a:t>
            </a:r>
            <a:r>
              <a:rPr lang="zh-CN" altLang="zh-CN" sz="2000" smtClean="0">
                <a:solidFill>
                  <a:srgbClr val="0000FF"/>
                </a:solidFill>
                <a:ea typeface="仿宋" pitchFamily="49" charset="-122"/>
                <a:cs typeface="Times New Roman" pitchFamily="18" charset="0"/>
              </a:rPr>
              <a:t>是多项式时间可计算的，又</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中每一个顶点恰好经过一次的回路有</a:t>
            </a:r>
            <a:r>
              <a:rPr lang="en-US" altLang="zh-CN" sz="2000" smtClean="0">
                <a:solidFill>
                  <a:srgbClr val="0000FF"/>
                </a:solidFill>
                <a:ea typeface="仿宋" pitchFamily="49" charset="-122"/>
                <a:cs typeface="Times New Roman" pitchFamily="18" charset="0"/>
              </a:rPr>
              <a:t>|V|</a:t>
            </a:r>
            <a:r>
              <a:rPr lang="zh-CN" altLang="zh-CN" sz="2000" smtClean="0">
                <a:solidFill>
                  <a:srgbClr val="0000FF"/>
                </a:solidFill>
                <a:ea typeface="仿宋" pitchFamily="49" charset="-122"/>
                <a:cs typeface="Times New Roman" pitchFamily="18" charset="0"/>
              </a:rPr>
              <a:t>条边，每条边的长度为</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或者</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，因此回路的长度至少等于</a:t>
            </a:r>
            <a:r>
              <a:rPr lang="en-US" altLang="zh-CN" sz="2000" smtClean="0">
                <a:solidFill>
                  <a:srgbClr val="0000FF"/>
                </a:solidFill>
                <a:ea typeface="仿宋" pitchFamily="49" charset="-122"/>
                <a:cs typeface="Times New Roman" pitchFamily="18" charset="0"/>
              </a:rPr>
              <a:t>D</a:t>
            </a:r>
            <a:r>
              <a:rPr lang="zh-CN" altLang="zh-CN" sz="2000" smtClean="0">
                <a:solidFill>
                  <a:srgbClr val="0000FF"/>
                </a:solidFill>
                <a:ea typeface="仿宋" pitchFamily="49" charset="-122"/>
                <a:cs typeface="Times New Roman" pitchFamily="18" charset="0"/>
              </a:rPr>
              <a:t>。</a:t>
            </a:r>
            <a:endParaRPr lang="en-US" altLang="zh-CN" sz="2000" smtClean="0">
              <a:solidFill>
                <a:srgbClr val="0000FF"/>
              </a:solidFill>
              <a:ea typeface="仿宋" pitchFamily="49" charset="-122"/>
              <a:cs typeface="Times New Roman" pitchFamily="18" charset="0"/>
            </a:endParaRPr>
          </a:p>
          <a:p>
            <a:pPr algn="l">
              <a:lnSpc>
                <a:spcPts val="3000"/>
              </a:lnSpc>
              <a:spcBef>
                <a:spcPts val="1200"/>
              </a:spcBef>
            </a:pPr>
            <a:r>
              <a:rPr lang="zh-CN" altLang="zh-CN" sz="2000" smtClean="0">
                <a:solidFill>
                  <a:srgbClr val="0000FF"/>
                </a:solidFill>
                <a:ea typeface="仿宋" pitchFamily="49" charset="-122"/>
                <a:cs typeface="Times New Roman" pitchFamily="18" charset="0"/>
              </a:rPr>
              <a:t>于是回路的长度不超过</a:t>
            </a:r>
            <a:r>
              <a:rPr lang="en-US" altLang="zh-CN" sz="2000" smtClean="0">
                <a:solidFill>
                  <a:srgbClr val="0000FF"/>
                </a:solidFill>
                <a:ea typeface="仿宋" pitchFamily="49" charset="-122"/>
                <a:cs typeface="Times New Roman" pitchFamily="18" charset="0"/>
              </a:rPr>
              <a:t>D</a:t>
            </a:r>
            <a:r>
              <a:rPr lang="zh-CN" altLang="zh-CN" sz="2000" smtClean="0">
                <a:solidFill>
                  <a:srgbClr val="0000FF"/>
                </a:solidFill>
                <a:ea typeface="仿宋" pitchFamily="49" charset="-122"/>
                <a:cs typeface="Times New Roman" pitchFamily="18" charset="0"/>
              </a:rPr>
              <a:t>，实际上恰好等于</a:t>
            </a:r>
            <a:r>
              <a:rPr lang="en-US" altLang="zh-CN" sz="2000" smtClean="0">
                <a:solidFill>
                  <a:srgbClr val="0000FF"/>
                </a:solidFill>
                <a:ea typeface="仿宋" pitchFamily="49" charset="-122"/>
                <a:cs typeface="Times New Roman" pitchFamily="18" charset="0"/>
              </a:rPr>
              <a:t>D</a:t>
            </a:r>
            <a:r>
              <a:rPr lang="zh-CN" altLang="zh-CN" sz="2000" smtClean="0">
                <a:solidFill>
                  <a:srgbClr val="0000FF"/>
                </a:solidFill>
                <a:ea typeface="仿宋" pitchFamily="49" charset="-122"/>
                <a:cs typeface="Times New Roman" pitchFamily="18" charset="0"/>
              </a:rPr>
              <a:t>，这当且仅当它的每一条边的长度为</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，又当且仅当它是</a:t>
            </a:r>
            <a:r>
              <a:rPr lang="en-US" altLang="zh-CN" sz="2000" smtClean="0">
                <a:solidFill>
                  <a:srgbClr val="0000FF"/>
                </a:solidFill>
                <a:ea typeface="仿宋" pitchFamily="49" charset="-122"/>
                <a:cs typeface="Times New Roman" pitchFamily="18" charset="0"/>
              </a:rPr>
              <a:t>G</a:t>
            </a:r>
            <a:r>
              <a:rPr lang="zh-CN" altLang="zh-CN" sz="2000" smtClean="0">
                <a:solidFill>
                  <a:srgbClr val="0000FF"/>
                </a:solidFill>
                <a:ea typeface="仿宋" pitchFamily="49" charset="-122"/>
                <a:cs typeface="Times New Roman" pitchFamily="18" charset="0"/>
              </a:rPr>
              <a:t>中的一条哈密尔顿回路（一条长度为</a:t>
            </a:r>
            <a:r>
              <a:rPr lang="en-US" altLang="zh-CN" sz="2000" smtClean="0">
                <a:solidFill>
                  <a:srgbClr val="0000FF"/>
                </a:solidFill>
                <a:ea typeface="仿宋" pitchFamily="49" charset="-122"/>
                <a:cs typeface="Times New Roman" pitchFamily="18" charset="0"/>
              </a:rPr>
              <a:t>D</a:t>
            </a:r>
            <a:r>
              <a:rPr lang="zh-CN" altLang="zh-CN" sz="2000" smtClean="0">
                <a:solidFill>
                  <a:srgbClr val="0000FF"/>
                </a:solidFill>
                <a:ea typeface="仿宋" pitchFamily="49" charset="-122"/>
                <a:cs typeface="Times New Roman" pitchFamily="18" charset="0"/>
              </a:rPr>
              <a:t>的哈密尔顿就是</a:t>
            </a:r>
            <a:r>
              <a:rPr lang="en-US" altLang="zh-CN" sz="2000" smtClean="0">
                <a:solidFill>
                  <a:srgbClr val="0000FF"/>
                </a:solidFill>
                <a:ea typeface="仿宋" pitchFamily="49" charset="-122"/>
                <a:cs typeface="Times New Roman" pitchFamily="18" charset="0"/>
              </a:rPr>
              <a:t>TSP</a:t>
            </a:r>
            <a:r>
              <a:rPr lang="zh-CN" altLang="zh-CN" sz="2000" smtClean="0">
                <a:solidFill>
                  <a:srgbClr val="0000FF"/>
                </a:solidFill>
                <a:ea typeface="仿宋" pitchFamily="49" charset="-122"/>
                <a:cs typeface="Times New Roman" pitchFamily="18" charset="0"/>
              </a:rPr>
              <a:t>回路）</a:t>
            </a:r>
            <a:r>
              <a:rPr lang="zh-CN" altLang="en-US" sz="2000" smtClean="0">
                <a:solidFill>
                  <a:srgbClr val="0000FF"/>
                </a:solidFill>
                <a:ea typeface="仿宋" pitchFamily="49" charset="-122"/>
                <a:cs typeface="Times New Roman" pitchFamily="18" charset="0"/>
              </a:rPr>
              <a:t>。</a:t>
            </a:r>
            <a:endParaRPr lang="en-US" altLang="zh-CN" sz="2000" smtClean="0">
              <a:solidFill>
                <a:srgbClr val="0000FF"/>
              </a:solidFill>
              <a:ea typeface="仿宋" pitchFamily="49" charset="-122"/>
              <a:cs typeface="Times New Roman" pitchFamily="18" charset="0"/>
            </a:endParaRPr>
          </a:p>
          <a:p>
            <a:pPr algn="l">
              <a:lnSpc>
                <a:spcPts val="3000"/>
              </a:lnSpc>
              <a:spcBef>
                <a:spcPts val="1200"/>
              </a:spcBef>
            </a:pPr>
            <a:r>
              <a:rPr lang="zh-CN" altLang="zh-CN" sz="2000" smtClean="0">
                <a:solidFill>
                  <a:srgbClr val="0000FF"/>
                </a:solidFill>
                <a:ea typeface="仿宋" pitchFamily="49" charset="-122"/>
                <a:cs typeface="Times New Roman" pitchFamily="18" charset="0"/>
              </a:rPr>
              <a:t>从而</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Y</a:t>
            </a:r>
            <a:r>
              <a:rPr lang="en-US" altLang="zh-CN" sz="2000" baseline="-25000" smtClean="0">
                <a:solidFill>
                  <a:srgbClr val="0000FF"/>
                </a:solidFill>
                <a:ea typeface="仿宋" pitchFamily="49" charset="-122"/>
                <a:cs typeface="Times New Roman" pitchFamily="18" charset="0"/>
              </a:rPr>
              <a:t>HC</a:t>
            </a:r>
            <a:r>
              <a:rPr lang="en-US" altLang="zh-CN" sz="2000" smtClean="0">
                <a:solidFill>
                  <a:srgbClr val="0000FF"/>
                </a:solidFill>
                <a:ea typeface="仿宋" pitchFamily="49" charset="-122"/>
                <a:cs typeface="Times New Roman" pitchFamily="18" charset="0"/>
              </a:rPr>
              <a:t> </a:t>
            </a:r>
            <a:r>
              <a:rPr lang="en-US" altLang="zh-CN" sz="2000"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 </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Y</a:t>
            </a:r>
            <a:r>
              <a:rPr lang="en-US" altLang="zh-CN" sz="2000" baseline="-25000" smtClean="0">
                <a:solidFill>
                  <a:srgbClr val="0000FF"/>
                </a:solidFill>
                <a:ea typeface="仿宋" pitchFamily="49" charset="-122"/>
                <a:cs typeface="Times New Roman" pitchFamily="18" charset="0"/>
              </a:rPr>
              <a:t>TSP</a:t>
            </a:r>
            <a:r>
              <a:rPr lang="zh-CN" altLang="zh-CN" sz="2000" smtClean="0">
                <a:solidFill>
                  <a:srgbClr val="0000FF"/>
                </a:solidFill>
                <a:ea typeface="仿宋" pitchFamily="49" charset="-122"/>
                <a:cs typeface="Times New Roman" pitchFamily="18" charset="0"/>
              </a:rPr>
              <a:t>，即</a:t>
            </a:r>
            <a:r>
              <a:rPr lang="en-US" altLang="zh-CN" sz="2000" smtClean="0">
                <a:solidFill>
                  <a:srgbClr val="FF0000"/>
                </a:solidFill>
                <a:ea typeface="仿宋" pitchFamily="49" charset="-122"/>
                <a:cs typeface="Times New Roman" pitchFamily="18" charset="0"/>
              </a:rPr>
              <a:t>HC</a:t>
            </a:r>
            <a:r>
              <a:rPr lang="zh-CN" altLang="zh-CN" sz="2000" smtClean="0">
                <a:solidFill>
                  <a:srgbClr val="FF0000"/>
                </a:solidFill>
                <a:latin typeface="+mj-ea"/>
                <a:ea typeface="+mj-ea"/>
                <a:cs typeface="Times New Roman" pitchFamily="18" charset="0"/>
              </a:rPr>
              <a:t>≤</a:t>
            </a:r>
            <a:r>
              <a:rPr lang="en-US" altLang="zh-CN" sz="2000" i="1" baseline="-25000" smtClean="0">
                <a:solidFill>
                  <a:srgbClr val="FF0000"/>
                </a:solidFill>
                <a:ea typeface="仿宋" pitchFamily="49" charset="-122"/>
                <a:cs typeface="Times New Roman" pitchFamily="18" charset="0"/>
              </a:rPr>
              <a:t>p</a:t>
            </a:r>
            <a:r>
              <a:rPr lang="en-US" altLang="zh-CN" sz="2000" smtClean="0">
                <a:solidFill>
                  <a:srgbClr val="FF0000"/>
                </a:solidFill>
                <a:ea typeface="仿宋" pitchFamily="49" charset="-122"/>
                <a:cs typeface="Times New Roman" pitchFamily="18" charset="0"/>
              </a:rPr>
              <a:t>TSP</a:t>
            </a:r>
            <a:r>
              <a:rPr lang="zh-CN" altLang="zh-CN" sz="2000" smtClean="0">
                <a:solidFill>
                  <a:srgbClr val="0000FF"/>
                </a:solidFill>
                <a:ea typeface="仿宋" pitchFamily="49" charset="-122"/>
                <a:cs typeface="Times New Roman" pitchFamily="18" charset="0"/>
              </a:rPr>
              <a:t>。</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25</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1472" y="1571612"/>
            <a:ext cx="7929618" cy="338554"/>
          </a:xfrm>
          <a:prstGeom prst="rect">
            <a:avLst/>
          </a:prstGeom>
          <a:noFill/>
        </p:spPr>
        <p:txBody>
          <a:bodyPr wrap="square" rtlCol="0">
            <a:spAutoFit/>
          </a:bodyPr>
          <a:lstStyle/>
          <a:p>
            <a:pPr algn="l"/>
            <a:r>
              <a:rPr lang="zh-CN" altLang="zh-CN" sz="2000" smtClean="0">
                <a:solidFill>
                  <a:srgbClr val="FF0000"/>
                </a:solidFill>
                <a:latin typeface="+mn-lt"/>
                <a:ea typeface="微软雅黑" pitchFamily="34" charset="-122"/>
                <a:cs typeface="Times New Roman" pitchFamily="18" charset="0"/>
              </a:rPr>
              <a:t>定理</a:t>
            </a:r>
            <a:r>
              <a:rPr lang="en-US" altLang="zh-CN" sz="2000" smtClean="0">
                <a:solidFill>
                  <a:srgbClr val="FF0000"/>
                </a:solidFill>
                <a:latin typeface="+mn-lt"/>
                <a:ea typeface="微软雅黑" pitchFamily="34" charset="-122"/>
                <a:cs typeface="Times New Roman" pitchFamily="18" charset="0"/>
              </a:rPr>
              <a:t>9.2  </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zh-CN" altLang="zh-CN" sz="2000" smtClean="0">
                <a:solidFill>
                  <a:srgbClr val="0000FF"/>
                </a:solidFill>
                <a:ea typeface="楷体" pitchFamily="49" charset="-122"/>
                <a:cs typeface="Times New Roman" pitchFamily="18" charset="0"/>
              </a:rPr>
              <a:t>具有传递性，即若有</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 II</a:t>
            </a:r>
            <a:r>
              <a:rPr lang="en-US" altLang="zh-CN" sz="2000" baseline="-25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2</a:t>
            </a:r>
            <a:r>
              <a:rPr lang="zh-CN" altLang="zh-CN" sz="2000" smtClean="0">
                <a:solidFill>
                  <a:srgbClr val="0000FF"/>
                </a:solidFill>
                <a:latin typeface="+mn-ea"/>
                <a:ea typeface="+mn-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 II</a:t>
            </a:r>
            <a:r>
              <a:rPr lang="en-US" altLang="zh-CN" sz="2000" baseline="-25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，则</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2</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 II</a:t>
            </a:r>
            <a:r>
              <a:rPr lang="en-US" altLang="zh-CN" sz="2000" baseline="-25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26</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0034" y="857232"/>
            <a:ext cx="7786742" cy="338554"/>
          </a:xfrm>
          <a:prstGeom prst="rect">
            <a:avLst/>
          </a:prstGeom>
          <a:noFill/>
        </p:spPr>
        <p:txBody>
          <a:bodyPr wrap="square" rtlCol="0">
            <a:spAutoFit/>
          </a:bodyPr>
          <a:lstStyle/>
          <a:p>
            <a:pPr algn="l"/>
            <a:r>
              <a:rPr lang="zh-CN" altLang="zh-CN" sz="2000" smtClean="0">
                <a:solidFill>
                  <a:srgbClr val="FF0000"/>
                </a:solidFill>
                <a:latin typeface="+mn-lt"/>
                <a:ea typeface="微软雅黑" pitchFamily="34" charset="-122"/>
                <a:cs typeface="Times New Roman" pitchFamily="18" charset="0"/>
              </a:rPr>
              <a:t>定理</a:t>
            </a:r>
            <a:r>
              <a:rPr lang="en-US" altLang="zh-CN" sz="2000" smtClean="0">
                <a:solidFill>
                  <a:srgbClr val="FF0000"/>
                </a:solidFill>
                <a:latin typeface="+mn-lt"/>
                <a:ea typeface="微软雅黑" pitchFamily="34" charset="-122"/>
                <a:cs typeface="Times New Roman" pitchFamily="18" charset="0"/>
              </a:rPr>
              <a:t>9.3  </a:t>
            </a:r>
            <a:r>
              <a:rPr lang="zh-CN" altLang="zh-CN" sz="2000" smtClean="0">
                <a:solidFill>
                  <a:srgbClr val="0000FF"/>
                </a:solidFill>
                <a:ea typeface="楷体" pitchFamily="49" charset="-122"/>
                <a:cs typeface="Times New Roman" pitchFamily="18" charset="0"/>
              </a:rPr>
              <a:t>设</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，则</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2</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P</a:t>
            </a:r>
            <a:r>
              <a:rPr lang="zh-CN" altLang="zh-CN" sz="2000" smtClean="0">
                <a:solidFill>
                  <a:srgbClr val="0000FF"/>
                </a:solidFill>
                <a:ea typeface="楷体" pitchFamily="49" charset="-122"/>
                <a:cs typeface="Times New Roman" pitchFamily="18" charset="0"/>
              </a:rPr>
              <a:t>类蕴涵</a:t>
            </a:r>
            <a:r>
              <a:rPr lang="en-US" altLang="zh-CN" sz="2000" smtClean="0">
                <a:solidFill>
                  <a:srgbClr val="0000FF"/>
                </a:solidFill>
                <a:ea typeface="楷体" pitchFamily="49" charset="-122"/>
                <a:cs typeface="Times New Roman" pitchFamily="18" charset="0"/>
              </a:rPr>
              <a:t>II</a:t>
            </a:r>
            <a:r>
              <a:rPr lang="en-US" altLang="zh-CN" sz="2000" baseline="-25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P</a:t>
            </a:r>
            <a:r>
              <a:rPr lang="zh-CN" altLang="zh-CN" sz="2000" smtClean="0">
                <a:solidFill>
                  <a:srgbClr val="0000FF"/>
                </a:solidFill>
                <a:ea typeface="楷体" pitchFamily="49" charset="-122"/>
                <a:cs typeface="Times New Roman" pitchFamily="18" charset="0"/>
              </a:rPr>
              <a:t>类。</a:t>
            </a:r>
          </a:p>
        </p:txBody>
      </p:sp>
      <p:sp>
        <p:nvSpPr>
          <p:cNvPr id="11" name="TextBox 10"/>
          <p:cNvSpPr txBox="1"/>
          <p:nvPr/>
        </p:nvSpPr>
        <p:spPr>
          <a:xfrm>
            <a:off x="500034" y="1643050"/>
            <a:ext cx="7786742" cy="1400383"/>
          </a:xfrm>
          <a:prstGeom prst="rect">
            <a:avLst/>
          </a:prstGeom>
          <a:noFill/>
        </p:spPr>
        <p:txBody>
          <a:bodyPr wrap="square" rtlCol="0">
            <a:spAutoFit/>
          </a:bodyPr>
          <a:lstStyle/>
          <a:p>
            <a:pPr algn="l">
              <a:lnSpc>
                <a:spcPts val="3000"/>
              </a:lnSpc>
            </a:pPr>
            <a:r>
              <a:rPr lang="zh-CN" altLang="zh-CN" sz="2000" smtClean="0">
                <a:solidFill>
                  <a:srgbClr val="0000FF"/>
                </a:solidFill>
                <a:ea typeface="仿宋" pitchFamily="49" charset="-122"/>
                <a:cs typeface="Times New Roman" pitchFamily="18" charset="0"/>
              </a:rPr>
              <a:t>由此推出，设</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ea typeface="仿宋" pitchFamily="49" charset="-122"/>
                <a:cs typeface="Times New Roman" pitchFamily="18" charset="0"/>
              </a:rPr>
              <a:t>p</a:t>
            </a:r>
            <a:r>
              <a:rPr lang="en-US" altLang="zh-CN" sz="2000" smtClean="0">
                <a:solidFill>
                  <a:srgbClr val="0000FF"/>
                </a:solidFill>
                <a:ea typeface="仿宋" pitchFamily="49" charset="-122"/>
                <a:cs typeface="Times New Roman" pitchFamily="18" charset="0"/>
              </a:rPr>
              <a:t> II</a:t>
            </a:r>
            <a:r>
              <a:rPr lang="en-US" altLang="zh-CN" sz="2000" baseline="-25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zh-CN" altLang="en-US" sz="2000" smtClean="0">
                <a:solidFill>
                  <a:srgbClr val="0000FF"/>
                </a:solidFill>
                <a:ea typeface="仿宋" pitchFamily="49" charset="-122"/>
                <a:cs typeface="Times New Roman" pitchFamily="18" charset="0"/>
              </a:rPr>
              <a:t>若</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是难解问题，则</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也是难解问题。</a:t>
            </a:r>
            <a:endParaRPr lang="en-US" altLang="zh-CN" sz="2000" smtClean="0">
              <a:solidFill>
                <a:srgbClr val="0000FF"/>
              </a:solidFill>
              <a:ea typeface="仿宋" pitchFamily="49" charset="-122"/>
              <a:cs typeface="Times New Roman" pitchFamily="18" charset="0"/>
            </a:endParaRPr>
          </a:p>
          <a:p>
            <a:pPr algn="l">
              <a:lnSpc>
                <a:spcPts val="3000"/>
              </a:lnSpc>
            </a:pPr>
            <a:r>
              <a:rPr lang="zh-CN" altLang="zh-CN" sz="2000" smtClean="0">
                <a:solidFill>
                  <a:srgbClr val="0000FF"/>
                </a:solidFill>
                <a:ea typeface="仿宋" pitchFamily="49" charset="-122"/>
                <a:cs typeface="Times New Roman" pitchFamily="18" charset="0"/>
              </a:rPr>
              <a:t>这样</a:t>
            </a:r>
            <a:r>
              <a:rPr lang="zh-CN" altLang="zh-CN" sz="2000" smtClean="0">
                <a:solidFill>
                  <a:srgbClr val="0000FF"/>
                </a:solidFill>
                <a:latin typeface="+mn-ea"/>
                <a:ea typeface="+mn-ea"/>
                <a:cs typeface="Times New Roman" pitchFamily="18" charset="0"/>
              </a:rPr>
              <a:t>≤</a:t>
            </a:r>
            <a:r>
              <a:rPr lang="en-US" altLang="zh-CN" sz="2000" i="1" baseline="-25000" smtClean="0">
                <a:solidFill>
                  <a:srgbClr val="0000FF"/>
                </a:solidFill>
                <a:ea typeface="仿宋" pitchFamily="49" charset="-122"/>
                <a:cs typeface="Times New Roman" pitchFamily="18" charset="0"/>
              </a:rPr>
              <a:t>p</a:t>
            </a:r>
            <a:r>
              <a:rPr lang="zh-CN" altLang="zh-CN" sz="2000" smtClean="0">
                <a:solidFill>
                  <a:srgbClr val="0000FF"/>
                </a:solidFill>
                <a:ea typeface="仿宋" pitchFamily="49" charset="-122"/>
                <a:cs typeface="Times New Roman" pitchFamily="18" charset="0"/>
              </a:rPr>
              <a:t>提供了判定问题之间的难度比较，如果</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latin typeface="+mn-ea"/>
                <a:ea typeface="+mn-ea"/>
                <a:cs typeface="Times New Roman" pitchFamily="18" charset="0"/>
              </a:rPr>
              <a:t>≤</a:t>
            </a:r>
            <a:r>
              <a:rPr lang="en-US" altLang="zh-CN" sz="2000" i="1" baseline="-25000" smtClean="0">
                <a:solidFill>
                  <a:srgbClr val="0000FF"/>
                </a:solidFill>
                <a:ea typeface="仿宋" pitchFamily="49" charset="-122"/>
                <a:cs typeface="Times New Roman" pitchFamily="18" charset="0"/>
              </a:rPr>
              <a:t>p</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，则相对多项式时间，</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不会比</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容易，或者反过来说，</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不会比</a:t>
            </a:r>
            <a:r>
              <a:rPr lang="en-US" altLang="zh-CN" sz="2000" smtClean="0">
                <a:solidFill>
                  <a:srgbClr val="0000FF"/>
                </a:solidFill>
                <a:ea typeface="仿宋" pitchFamily="49" charset="-122"/>
                <a:cs typeface="Times New Roman" pitchFamily="18" charset="0"/>
              </a:rPr>
              <a:t>II</a:t>
            </a:r>
            <a:r>
              <a:rPr lang="en-US" altLang="zh-CN" sz="2000" baseline="-25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难。</a:t>
            </a:r>
            <a:endParaRPr lang="zh-CN" altLang="en-US" sz="2000" smtClean="0">
              <a:solidFill>
                <a:srgbClr val="0000FF"/>
              </a:solidFill>
              <a:ea typeface="仿宋" pitchFamily="49" charset="-122"/>
              <a:cs typeface="Times New Roman" pitchFamily="18"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27</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714356"/>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9.2.2 NP</a:t>
            </a:r>
            <a:r>
              <a:rPr lang="zh-CN" altLang="zh-CN" smtClean="0">
                <a:ea typeface="微软雅黑" pitchFamily="34" charset="-122"/>
              </a:rPr>
              <a:t>完全性及其性质</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2" name="TextBox 11"/>
          <p:cNvSpPr txBox="1"/>
          <p:nvPr/>
        </p:nvSpPr>
        <p:spPr>
          <a:xfrm>
            <a:off x="500034" y="1643050"/>
            <a:ext cx="7786742"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定义</a:t>
            </a:r>
            <a:r>
              <a:rPr lang="en-US" altLang="zh-CN" sz="2000" smtClean="0">
                <a:solidFill>
                  <a:srgbClr val="FF0000"/>
                </a:solidFill>
                <a:ea typeface="微软雅黑" pitchFamily="34" charset="-122"/>
                <a:cs typeface="Times New Roman" pitchFamily="18" charset="0"/>
              </a:rPr>
              <a:t>9.8  </a:t>
            </a:r>
            <a:r>
              <a:rPr lang="zh-CN" altLang="zh-CN" sz="2000" smtClean="0">
                <a:solidFill>
                  <a:srgbClr val="0000FF"/>
                </a:solidFill>
                <a:latin typeface="Times New Roman" pitchFamily="18" charset="0"/>
                <a:ea typeface="仿宋" pitchFamily="49" charset="-122"/>
                <a:cs typeface="Times New Roman" pitchFamily="18" charset="0"/>
              </a:rPr>
              <a:t>如果对所有的</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mn-ea"/>
                <a:cs typeface="Times New Roman" pitchFamily="18" charset="0"/>
              </a:rPr>
              <a:t>≤</a:t>
            </a:r>
            <a:r>
              <a:rPr lang="en-US" altLang="zh-CN" sz="2000" i="1" baseline="-25000" smtClean="0">
                <a:solidFill>
                  <a:srgbClr val="0000FF"/>
                </a:solidFill>
                <a:latin typeface="Times New Roman" pitchFamily="18" charset="0"/>
                <a:ea typeface="仿宋" pitchFamily="49" charset="-122"/>
                <a:cs typeface="Times New Roman" pitchFamily="18" charset="0"/>
              </a:rPr>
              <a:t>p</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，则称</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的</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难的。如果</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难的并且</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类，则称</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FF0000"/>
                </a:solidFill>
                <a:latin typeface="Times New Roman" pitchFamily="18" charset="0"/>
                <a:ea typeface="仿宋" pitchFamily="49" charset="-122"/>
                <a:cs typeface="Times New Roman" pitchFamily="18" charset="0"/>
              </a:rPr>
              <a:t>NP</a:t>
            </a:r>
            <a:r>
              <a:rPr lang="zh-CN" altLang="zh-CN" sz="2000" smtClean="0">
                <a:solidFill>
                  <a:srgbClr val="FF0000"/>
                </a:solidFill>
                <a:latin typeface="Times New Roman" pitchFamily="18" charset="0"/>
                <a:ea typeface="仿宋" pitchFamily="49" charset="-122"/>
                <a:cs typeface="Times New Roman" pitchFamily="18" charset="0"/>
              </a:rPr>
              <a:t>完全问题</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NPC</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类的一个子集，</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难的问题不会比</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类中的任何问题容易，因此</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中最难的问题。</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28</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929618"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定理</a:t>
            </a:r>
            <a:r>
              <a:rPr lang="en-US" altLang="zh-CN" sz="2000" smtClean="0">
                <a:solidFill>
                  <a:srgbClr val="FF0000"/>
                </a:solidFill>
                <a:ea typeface="微软雅黑" pitchFamily="34" charset="-122"/>
                <a:cs typeface="Times New Roman" pitchFamily="18" charset="0"/>
              </a:rPr>
              <a:t>9.4  </a:t>
            </a:r>
            <a:r>
              <a:rPr lang="zh-CN" altLang="zh-CN" sz="2000" smtClean="0">
                <a:solidFill>
                  <a:srgbClr val="0000FF"/>
                </a:solidFill>
                <a:latin typeface="Times New Roman" pitchFamily="18" charset="0"/>
                <a:ea typeface="仿宋" pitchFamily="49" charset="-122"/>
                <a:cs typeface="Times New Roman" pitchFamily="18" charset="0"/>
              </a:rPr>
              <a:t>如果存在</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类，则</a:t>
            </a:r>
            <a:r>
              <a:rPr lang="en-US" altLang="zh-CN" sz="2000" smtClean="0">
                <a:solidFill>
                  <a:srgbClr val="0000FF"/>
                </a:solidFill>
                <a:latin typeface="Times New Roman" pitchFamily="18" charset="0"/>
                <a:ea typeface="仿宋" pitchFamily="49" charset="-122"/>
                <a:cs typeface="Times New Roman" pitchFamily="18" charset="0"/>
              </a:rPr>
              <a:t>P=NP</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假设</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，那么如果</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难的则</a:t>
            </a:r>
            <a:r>
              <a:rPr lang="en-US" altLang="zh-CN" sz="2000" smtClean="0">
                <a:solidFill>
                  <a:srgbClr val="0000FF"/>
                </a:solidFill>
                <a:latin typeface="Times New Roman" pitchFamily="18" charset="0"/>
                <a:ea typeface="仿宋" pitchFamily="49" charset="-122"/>
                <a:cs typeface="Times New Roman" pitchFamily="18" charset="0"/>
              </a:rPr>
              <a:t>IIP</a:t>
            </a:r>
            <a:r>
              <a:rPr lang="zh-CN" altLang="zh-CN" sz="2000" smtClean="0">
                <a:solidFill>
                  <a:srgbClr val="0000FF"/>
                </a:solidFill>
                <a:latin typeface="Times New Roman" pitchFamily="18" charset="0"/>
                <a:ea typeface="仿宋" pitchFamily="49" charset="-122"/>
                <a:cs typeface="Times New Roman" pitchFamily="18" charset="0"/>
              </a:rPr>
              <a:t>类。虽然“</a:t>
            </a:r>
            <a:r>
              <a:rPr lang="en-US" altLang="zh-CN" sz="2000" smtClean="0">
                <a:solidFill>
                  <a:srgbClr val="0000FF"/>
                </a:solidFill>
                <a:latin typeface="Times New Roman" pitchFamily="18" charset="0"/>
                <a:ea typeface="仿宋" pitchFamily="49" charset="-122"/>
                <a:cs typeface="Times New Roman" pitchFamily="18" charset="0"/>
              </a:rPr>
              <a:t>P=NP?</a:t>
            </a:r>
            <a:r>
              <a:rPr lang="zh-CN" altLang="zh-CN" sz="2000" smtClean="0">
                <a:solidFill>
                  <a:srgbClr val="0000FF"/>
                </a:solidFill>
                <a:latin typeface="Times New Roman" pitchFamily="18" charset="0"/>
                <a:ea typeface="仿宋" pitchFamily="49" charset="-122"/>
                <a:cs typeface="Times New Roman" pitchFamily="18" charset="0"/>
              </a:rPr>
              <a:t>”至今没有解决，但人们普遍相信</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，因而</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完全问题成为表明一个问题很可能是难解问题的有力证据。</a:t>
            </a:r>
          </a:p>
        </p:txBody>
      </p:sp>
      <p:sp>
        <p:nvSpPr>
          <p:cNvPr id="133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313" name="Group 1"/>
          <p:cNvGrpSpPr>
            <a:grpSpLocks noChangeAspect="1"/>
          </p:cNvGrpSpPr>
          <p:nvPr/>
        </p:nvGrpSpPr>
        <p:grpSpPr bwMode="auto">
          <a:xfrm>
            <a:off x="2071670" y="3214686"/>
            <a:ext cx="4000529" cy="2002172"/>
            <a:chOff x="3898" y="1939"/>
            <a:chExt cx="2623" cy="1312"/>
          </a:xfrm>
        </p:grpSpPr>
        <p:sp>
          <p:nvSpPr>
            <p:cNvPr id="13318" name="AutoShape 6"/>
            <p:cNvSpPr>
              <a:spLocks noChangeAspect="1" noChangeArrowheads="1" noTextEdit="1"/>
            </p:cNvSpPr>
            <p:nvPr/>
          </p:nvSpPr>
          <p:spPr bwMode="auto">
            <a:xfrm>
              <a:off x="3898" y="1939"/>
              <a:ext cx="2623" cy="1312"/>
            </a:xfrm>
            <a:prstGeom prst="rect">
              <a:avLst/>
            </a:prstGeom>
            <a:noFill/>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17" name="Oval 5" descr="浅色上对角线"/>
            <p:cNvSpPr>
              <a:spLocks noChangeArrowheads="1"/>
            </p:cNvSpPr>
            <p:nvPr/>
          </p:nvSpPr>
          <p:spPr bwMode="auto">
            <a:xfrm>
              <a:off x="3906" y="1947"/>
              <a:ext cx="2607" cy="1296"/>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16" name="Oval 4"/>
            <p:cNvSpPr>
              <a:spLocks noChangeArrowheads="1"/>
            </p:cNvSpPr>
            <p:nvPr/>
          </p:nvSpPr>
          <p:spPr bwMode="auto">
            <a:xfrm>
              <a:off x="4176" y="2268"/>
              <a:ext cx="901" cy="782"/>
            </a:xfrm>
            <a:prstGeom prst="ellipse">
              <a:avLst/>
            </a:prstGeom>
            <a:solidFill>
              <a:srgbClr val="FFFFFF"/>
            </a:solidFill>
            <a:ln w="9525">
              <a:solidFill>
                <a:srgbClr val="000000"/>
              </a:solidFill>
              <a:round/>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NP</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完全问题</a:t>
              </a:r>
            </a:p>
          </p:txBody>
        </p:sp>
        <p:sp>
          <p:nvSpPr>
            <p:cNvPr id="13315" name="Oval 3"/>
            <p:cNvSpPr>
              <a:spLocks noChangeArrowheads="1"/>
            </p:cNvSpPr>
            <p:nvPr/>
          </p:nvSpPr>
          <p:spPr bwMode="auto">
            <a:xfrm>
              <a:off x="5175" y="2158"/>
              <a:ext cx="1043" cy="937"/>
            </a:xfrm>
            <a:prstGeom prst="ellipse">
              <a:avLst/>
            </a:prstGeom>
            <a:solidFill>
              <a:srgbClr val="FFFFFF"/>
            </a:solidFill>
            <a:ln w="9525">
              <a:solidFill>
                <a:srgbClr val="000000"/>
              </a:solidFill>
              <a:round/>
              <a:headEnd/>
              <a:tailEnd/>
            </a:ln>
          </p:spPr>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3314" name="Text Box 2"/>
            <p:cNvSpPr txBox="1">
              <a:spLocks noChangeArrowheads="1"/>
            </p:cNvSpPr>
            <p:nvPr/>
          </p:nvSpPr>
          <p:spPr bwMode="auto">
            <a:xfrm>
              <a:off x="4908" y="2001"/>
              <a:ext cx="395" cy="283"/>
            </a:xfrm>
            <a:prstGeom prst="rect">
              <a:avLst/>
            </a:prstGeom>
            <a:solidFill>
              <a:srgbClr val="FFFFFF">
                <a:alpha val="0"/>
              </a:srgb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NP</a:t>
              </a:r>
            </a:p>
          </p:txBody>
        </p:sp>
      </p:grpSp>
      <p:sp>
        <p:nvSpPr>
          <p:cNvPr id="14" name="灯片编号占位符 13"/>
          <p:cNvSpPr>
            <a:spLocks noGrp="1"/>
          </p:cNvSpPr>
          <p:nvPr>
            <p:ph type="sldNum" sz="quarter" idx="12"/>
          </p:nvPr>
        </p:nvSpPr>
        <p:spPr/>
        <p:txBody>
          <a:bodyPr/>
          <a:lstStyle/>
          <a:p>
            <a:fld id="{7AF016A1-9F15-429F-9EFD-84004B73C732}" type="slidenum">
              <a:rPr lang="en-US" altLang="zh-CN" smtClean="0"/>
              <a:pPr/>
              <a:t>29</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2571744"/>
            <a:ext cx="7072362" cy="216736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3"/>
              </a:buBlip>
            </a:pPr>
            <a:r>
              <a:rPr lang="zh-CN" altLang="zh-CN" sz="2000" smtClean="0">
                <a:solidFill>
                  <a:srgbClr val="0000FF"/>
                </a:solidFill>
                <a:latin typeface="楷体" pitchFamily="49" charset="-122"/>
                <a:ea typeface="楷体" pitchFamily="49" charset="-122"/>
              </a:rPr>
              <a:t>算法呈现不同的时间复杂度，有的属于多项式级时间复杂度算法，有的属于指数级时间复杂度算法，指数函数是典型的非多项式函数。</a:t>
            </a:r>
            <a:endParaRPr lang="en-US" altLang="zh-CN" sz="2000" smtClean="0">
              <a:solidFill>
                <a:srgbClr val="0000FF"/>
              </a:solidFill>
              <a:latin typeface="楷体" pitchFamily="49" charset="-122"/>
              <a:ea typeface="楷体" pitchFamily="49" charset="-122"/>
            </a:endParaRPr>
          </a:p>
          <a:p>
            <a:pPr marL="457200" indent="-457200" algn="l">
              <a:lnSpc>
                <a:spcPts val="2800"/>
              </a:lnSpc>
              <a:spcBef>
                <a:spcPts val="1200"/>
              </a:spcBef>
              <a:buBlip>
                <a:blip r:embed="rId3"/>
              </a:buBlip>
            </a:pPr>
            <a:r>
              <a:rPr lang="zh-CN" altLang="zh-CN" sz="2000" smtClean="0">
                <a:solidFill>
                  <a:srgbClr val="0000FF"/>
                </a:solidFill>
                <a:latin typeface="楷体" pitchFamily="49" charset="-122"/>
                <a:ea typeface="楷体" pitchFamily="49" charset="-122"/>
              </a:rPr>
              <a:t>通常将存在多项式时间算法的问题看作是</a:t>
            </a:r>
            <a:r>
              <a:rPr lang="zh-CN" altLang="zh-CN" sz="2000" smtClean="0">
                <a:solidFill>
                  <a:srgbClr val="FF0000"/>
                </a:solidFill>
                <a:latin typeface="楷体" pitchFamily="49" charset="-122"/>
                <a:ea typeface="楷体" pitchFamily="49" charset="-122"/>
              </a:rPr>
              <a:t>易解问题</a:t>
            </a:r>
            <a:r>
              <a:rPr lang="zh-CN" altLang="zh-CN" sz="2000" smtClean="0">
                <a:solidFill>
                  <a:srgbClr val="0000FF"/>
                </a:solidFill>
                <a:latin typeface="楷体" pitchFamily="49" charset="-122"/>
                <a:ea typeface="楷体" pitchFamily="49" charset="-122"/>
              </a:rPr>
              <a:t>，不存在多项式时间算法的问题看作是</a:t>
            </a:r>
            <a:r>
              <a:rPr lang="zh-CN" altLang="zh-CN" sz="2000" smtClean="0">
                <a:solidFill>
                  <a:srgbClr val="FF0000"/>
                </a:solidFill>
                <a:latin typeface="楷体" pitchFamily="49" charset="-122"/>
                <a:ea typeface="楷体" pitchFamily="49" charset="-122"/>
              </a:rPr>
              <a:t>难解问题</a:t>
            </a:r>
            <a:r>
              <a:rPr lang="zh-CN" altLang="zh-CN" sz="2000" smtClean="0">
                <a:solidFill>
                  <a:srgbClr val="0000FF"/>
                </a:solidFill>
                <a:latin typeface="楷体" pitchFamily="49" charset="-122"/>
                <a:ea typeface="楷体" pitchFamily="49" charset="-122"/>
              </a:rPr>
              <a:t>。</a:t>
            </a:r>
            <a:endParaRPr lang="zh-CN" altLang="en-US" sz="2000">
              <a:solidFill>
                <a:srgbClr val="0000FF"/>
              </a:solidFill>
              <a:latin typeface="楷体" pitchFamily="49" charset="-122"/>
              <a:ea typeface="楷体" pitchFamily="49" charset="-122"/>
              <a:cs typeface="Times New Roman" pitchFamily="18" charset="0"/>
            </a:endParaRPr>
          </a:p>
        </p:txBody>
      </p:sp>
      <p:sp>
        <p:nvSpPr>
          <p:cNvPr id="14" name="TextBox 13"/>
          <p:cNvSpPr txBox="1"/>
          <p:nvPr/>
        </p:nvSpPr>
        <p:spPr>
          <a:xfrm>
            <a:off x="428596" y="1714488"/>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9.1.1  </a:t>
            </a:r>
            <a:r>
              <a:rPr lang="zh-CN" altLang="zh-CN" smtClean="0">
                <a:latin typeface="+mj-lt"/>
                <a:ea typeface="微软雅黑" pitchFamily="34" charset="-122"/>
              </a:rPr>
              <a:t>易解问题和难解问题</a:t>
            </a:r>
            <a:endParaRPr lang="zh-CN"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endParaRPr>
          </a:p>
        </p:txBody>
      </p:sp>
      <p:sp>
        <p:nvSpPr>
          <p:cNvPr id="15" name="TextBox 14">
            <a:hlinkClick r:id="rId4" action="ppaction://hlinksldjump"/>
          </p:cNvPr>
          <p:cNvSpPr txBox="1"/>
          <p:nvPr/>
        </p:nvSpPr>
        <p:spPr>
          <a:xfrm>
            <a:off x="2714612" y="571480"/>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9.1 P</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类和</a:t>
            </a: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NP</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类</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3</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918"/>
            <a:ext cx="8143932" cy="27084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ea typeface="微软雅黑" pitchFamily="34" charset="-122"/>
                <a:cs typeface="Times New Roman" pitchFamily="18" charset="0"/>
              </a:rPr>
              <a:t>定理</a:t>
            </a:r>
            <a:r>
              <a:rPr lang="en-US" altLang="zh-CN" sz="2000" smtClean="0">
                <a:solidFill>
                  <a:srgbClr val="FF0000"/>
                </a:solidFill>
                <a:ea typeface="微软雅黑" pitchFamily="34" charset="-122"/>
                <a:cs typeface="Times New Roman" pitchFamily="18" charset="0"/>
              </a:rPr>
              <a:t>9.5  </a:t>
            </a:r>
            <a:r>
              <a:rPr lang="zh-CN" altLang="zh-CN" sz="2000" smtClean="0">
                <a:solidFill>
                  <a:srgbClr val="0000FF"/>
                </a:solidFill>
                <a:latin typeface="Times New Roman" pitchFamily="18" charset="0"/>
                <a:ea typeface="仿宋" pitchFamily="49" charset="-122"/>
                <a:cs typeface="Times New Roman" pitchFamily="18" charset="0"/>
              </a:rPr>
              <a:t>如果存在</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，使得</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mj-ea"/>
                <a:ea typeface="+mj-ea"/>
                <a:cs typeface="Times New Roman" pitchFamily="18" charset="0"/>
              </a:rPr>
              <a:t>≤</a:t>
            </a:r>
            <a:r>
              <a:rPr lang="en-US" altLang="zh-CN" sz="2000" i="1" baseline="-25000" smtClean="0">
                <a:solidFill>
                  <a:srgbClr val="0000FF"/>
                </a:solidFill>
                <a:latin typeface="Times New Roman" pitchFamily="18" charset="0"/>
                <a:ea typeface="仿宋" pitchFamily="49" charset="-122"/>
                <a:cs typeface="Times New Roman" pitchFamily="18" charset="0"/>
              </a:rPr>
              <a:t>p</a:t>
            </a:r>
            <a:r>
              <a:rPr lang="en-US" altLang="zh-CN" sz="2000" smtClean="0">
                <a:solidFill>
                  <a:srgbClr val="0000FF"/>
                </a:solidFill>
                <a:latin typeface="Times New Roman" pitchFamily="18" charset="0"/>
                <a:ea typeface="仿宋" pitchFamily="49" charset="-122"/>
                <a:cs typeface="Times New Roman" pitchFamily="18" charset="0"/>
              </a:rPr>
              <a:t> II</a:t>
            </a:r>
            <a:r>
              <a:rPr lang="zh-CN" altLang="zh-CN" sz="2000" smtClean="0">
                <a:solidFill>
                  <a:srgbClr val="0000FF"/>
                </a:solidFill>
                <a:latin typeface="Times New Roman" pitchFamily="18" charset="0"/>
                <a:ea typeface="仿宋" pitchFamily="49" charset="-122"/>
                <a:cs typeface="Times New Roman" pitchFamily="18" charset="0"/>
              </a:rPr>
              <a:t>，则</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a:t>
            </a:r>
          </a:p>
          <a:p>
            <a:pPr algn="l">
              <a:lnSpc>
                <a:spcPts val="3000"/>
              </a:lnSpc>
            </a:pPr>
            <a:r>
              <a:rPr lang="zh-CN" altLang="en-US" sz="2000" smtClean="0">
                <a:solidFill>
                  <a:srgbClr val="0000FF"/>
                </a:solidFill>
                <a:latin typeface="Times New Roman" pitchFamily="18" charset="0"/>
                <a:ea typeface="仿宋" pitchFamily="49" charset="-122"/>
                <a:cs typeface="Times New Roman" pitchFamily="18" charset="0"/>
              </a:rPr>
              <a:t>该定理</a:t>
            </a:r>
            <a:r>
              <a:rPr lang="zh-CN" altLang="zh-CN" sz="2000" smtClean="0">
                <a:solidFill>
                  <a:srgbClr val="0000FF"/>
                </a:solidFill>
                <a:latin typeface="Times New Roman" pitchFamily="18" charset="0"/>
                <a:ea typeface="仿宋" pitchFamily="49" charset="-122"/>
                <a:cs typeface="Times New Roman" pitchFamily="18" charset="0"/>
              </a:rPr>
              <a:t>提供了证明</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难的一条捷径，不再需要把</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类中所有的问题多项式时间变换到</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，而只需要把一个已知的</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难问题多项式时间变换到</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，这样为了证明</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完全问题，只需要做两件事：</a:t>
            </a:r>
          </a:p>
          <a:p>
            <a:pPr lvl="1" algn="l">
              <a:lnSpc>
                <a:spcPts val="3000"/>
              </a:lnSpc>
              <a:spcBef>
                <a:spcPts val="600"/>
              </a:spcBef>
            </a:pPr>
            <a:r>
              <a:rPr lang="zh-CN" altLang="zh-CN" sz="2000" smtClean="0">
                <a:solidFill>
                  <a:srgbClr val="006600"/>
                </a:solidFill>
                <a:latin typeface="Times New Roman" pitchFamily="18" charset="0"/>
                <a:ea typeface="仿宋" pitchFamily="49" charset="-122"/>
                <a:cs typeface="Times New Roman" pitchFamily="18" charset="0"/>
              </a:rPr>
              <a:t>① 证明</a:t>
            </a:r>
            <a:r>
              <a:rPr lang="en-US" altLang="zh-CN" sz="2000" smtClean="0">
                <a:solidFill>
                  <a:srgbClr val="006600"/>
                </a:solidFill>
                <a:latin typeface="Times New Roman" pitchFamily="18" charset="0"/>
                <a:ea typeface="仿宋" pitchFamily="49" charset="-122"/>
                <a:cs typeface="Times New Roman" pitchFamily="18" charset="0"/>
              </a:rPr>
              <a:t>II</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NP</a:t>
            </a:r>
            <a:r>
              <a:rPr lang="zh-CN" altLang="zh-CN" sz="2000" smtClean="0">
                <a:solidFill>
                  <a:srgbClr val="006600"/>
                </a:solidFill>
                <a:latin typeface="Times New Roman" pitchFamily="18" charset="0"/>
                <a:ea typeface="仿宋" pitchFamily="49" charset="-122"/>
                <a:cs typeface="Times New Roman" pitchFamily="18" charset="0"/>
              </a:rPr>
              <a:t>类。</a:t>
            </a:r>
          </a:p>
          <a:p>
            <a:pPr lvl="1" algn="l">
              <a:lnSpc>
                <a:spcPts val="3000"/>
              </a:lnSpc>
              <a:spcBef>
                <a:spcPts val="600"/>
              </a:spcBef>
            </a:pPr>
            <a:r>
              <a:rPr lang="zh-CN" altLang="zh-CN" sz="2000" smtClean="0">
                <a:solidFill>
                  <a:srgbClr val="006600"/>
                </a:solidFill>
                <a:latin typeface="Times New Roman" pitchFamily="18" charset="0"/>
                <a:ea typeface="仿宋" pitchFamily="49" charset="-122"/>
                <a:cs typeface="Times New Roman" pitchFamily="18" charset="0"/>
              </a:rPr>
              <a:t>② 找到一个已知的</a:t>
            </a:r>
            <a:r>
              <a:rPr lang="en-US" altLang="zh-CN" sz="2000" smtClean="0">
                <a:solidFill>
                  <a:srgbClr val="006600"/>
                </a:solidFill>
                <a:latin typeface="Times New Roman" pitchFamily="18" charset="0"/>
                <a:ea typeface="仿宋" pitchFamily="49" charset="-122"/>
                <a:cs typeface="Times New Roman" pitchFamily="18" charset="0"/>
              </a:rPr>
              <a:t>NP</a:t>
            </a:r>
            <a:r>
              <a:rPr lang="zh-CN" altLang="zh-CN" sz="2000" smtClean="0">
                <a:solidFill>
                  <a:srgbClr val="006600"/>
                </a:solidFill>
                <a:latin typeface="Times New Roman" pitchFamily="18" charset="0"/>
                <a:ea typeface="仿宋" pitchFamily="49" charset="-122"/>
                <a:cs typeface="Times New Roman" pitchFamily="18" charset="0"/>
              </a:rPr>
              <a:t>完全问题</a:t>
            </a:r>
            <a:r>
              <a:rPr lang="en-US" altLang="zh-CN" sz="2000" smtClean="0">
                <a:solidFill>
                  <a:srgbClr val="006600"/>
                </a:solidFill>
                <a:latin typeface="Times New Roman" pitchFamily="18" charset="0"/>
                <a:ea typeface="仿宋" pitchFamily="49" charset="-122"/>
                <a:cs typeface="Times New Roman" pitchFamily="18" charset="0"/>
              </a:rPr>
              <a:t>II'</a:t>
            </a:r>
            <a:r>
              <a:rPr lang="zh-CN" altLang="zh-CN" sz="2000" smtClean="0">
                <a:solidFill>
                  <a:srgbClr val="006600"/>
                </a:solidFill>
                <a:latin typeface="Times New Roman" pitchFamily="18" charset="0"/>
                <a:ea typeface="仿宋" pitchFamily="49" charset="-122"/>
                <a:cs typeface="Times New Roman" pitchFamily="18" charset="0"/>
              </a:rPr>
              <a:t>，并证明</a:t>
            </a:r>
            <a:r>
              <a:rPr lang="en-US" altLang="zh-CN" sz="2000" smtClean="0">
                <a:solidFill>
                  <a:srgbClr val="006600"/>
                </a:solidFill>
                <a:latin typeface="Times New Roman" pitchFamily="18" charset="0"/>
                <a:ea typeface="仿宋" pitchFamily="49" charset="-122"/>
                <a:cs typeface="Times New Roman" pitchFamily="18" charset="0"/>
              </a:rPr>
              <a:t>II'</a:t>
            </a:r>
            <a:r>
              <a:rPr lang="zh-CN" altLang="zh-CN" sz="2000" smtClean="0">
                <a:solidFill>
                  <a:srgbClr val="006600"/>
                </a:solidFill>
                <a:latin typeface="+mn-ea"/>
                <a:cs typeface="Times New Roman" pitchFamily="18" charset="0"/>
              </a:rPr>
              <a:t>≤</a:t>
            </a:r>
            <a:r>
              <a:rPr lang="en-US" altLang="zh-CN" sz="2000" i="1" baseline="-25000" smtClean="0">
                <a:solidFill>
                  <a:srgbClr val="006600"/>
                </a:solidFill>
                <a:latin typeface="Times New Roman" pitchFamily="18" charset="0"/>
                <a:ea typeface="仿宋" pitchFamily="49" charset="-122"/>
                <a:cs typeface="Times New Roman" pitchFamily="18" charset="0"/>
              </a:rPr>
              <a:t>p</a:t>
            </a:r>
            <a:r>
              <a:rPr lang="en-US" altLang="zh-CN" sz="2000" smtClean="0">
                <a:solidFill>
                  <a:srgbClr val="006600"/>
                </a:solidFill>
                <a:latin typeface="Times New Roman" pitchFamily="18" charset="0"/>
                <a:ea typeface="仿宋" pitchFamily="49" charset="-122"/>
                <a:cs typeface="Times New Roman" pitchFamily="18" charset="0"/>
              </a:rPr>
              <a:t>II</a:t>
            </a:r>
            <a:r>
              <a:rPr lang="zh-CN" altLang="zh-CN" sz="2000" smtClean="0">
                <a:solidFill>
                  <a:srgbClr val="006600"/>
                </a:solidFill>
                <a:latin typeface="Times New Roman" pitchFamily="18" charset="0"/>
                <a:ea typeface="仿宋" pitchFamily="49" charset="-122"/>
                <a:cs typeface="Times New Roman" pitchFamily="18"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30</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9.2.3 </a:t>
            </a:r>
            <a:r>
              <a:rPr lang="zh-CN" altLang="zh-CN" smtClean="0">
                <a:ea typeface="微软雅黑" pitchFamily="34" charset="-122"/>
              </a:rPr>
              <a:t>第一个</a:t>
            </a:r>
            <a:r>
              <a:rPr lang="en-US" altLang="zh-CN" smtClean="0">
                <a:ea typeface="微软雅黑" pitchFamily="34" charset="-122"/>
              </a:rPr>
              <a:t>NP</a:t>
            </a:r>
            <a:r>
              <a:rPr lang="zh-CN" altLang="zh-CN" smtClean="0">
                <a:ea typeface="微软雅黑" pitchFamily="34" charset="-122"/>
              </a:rPr>
              <a:t>完全问题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5" name="TextBox 4"/>
          <p:cNvSpPr txBox="1"/>
          <p:nvPr/>
        </p:nvSpPr>
        <p:spPr>
          <a:xfrm>
            <a:off x="500034" y="1285860"/>
            <a:ext cx="8143932" cy="478346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在命题逻辑中，给定一个布尔公式</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，如果它是子句的合取，称为</a:t>
            </a:r>
            <a:r>
              <a:rPr lang="zh-CN" altLang="zh-CN" sz="2000" smtClean="0">
                <a:solidFill>
                  <a:srgbClr val="FF0000"/>
                </a:solidFill>
                <a:latin typeface="Times New Roman" pitchFamily="18" charset="0"/>
                <a:ea typeface="仿宋" pitchFamily="49" charset="-122"/>
                <a:cs typeface="Times New Roman" pitchFamily="18" charset="0"/>
              </a:rPr>
              <a:t>合取范式</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CNF</a:t>
            </a:r>
            <a:r>
              <a:rPr lang="zh-CN" altLang="zh-CN" sz="2000" smtClean="0">
                <a:solidFill>
                  <a:srgbClr val="0000FF"/>
                </a:solidFill>
                <a:latin typeface="Times New Roman" pitchFamily="18" charset="0"/>
                <a:ea typeface="仿宋" pitchFamily="49" charset="-122"/>
                <a:cs typeface="Times New Roman" pitchFamily="18" charset="0"/>
              </a:rPr>
              <a:t>）。一个子句是文字的析取，这里的文字是一个布尔变元或者它的非，例如，以下布尔公式</a:t>
            </a:r>
            <a:r>
              <a:rPr lang="en-US" altLang="zh-CN" sz="2000" smtClean="0">
                <a:solidFill>
                  <a:srgbClr val="0000FF"/>
                </a:solidFill>
                <a:latin typeface="Times New Roman" pitchFamily="18" charset="0"/>
                <a:ea typeface="仿宋" pitchFamily="49" charset="-122"/>
                <a:cs typeface="Times New Roman" pitchFamily="18" charset="0"/>
              </a:rPr>
              <a:t>F1</a:t>
            </a:r>
            <a:r>
              <a:rPr lang="zh-CN" altLang="zh-CN" sz="2000" smtClean="0">
                <a:solidFill>
                  <a:srgbClr val="0000FF"/>
                </a:solidFill>
                <a:latin typeface="Times New Roman" pitchFamily="18" charset="0"/>
                <a:ea typeface="仿宋" pitchFamily="49" charset="-122"/>
                <a:cs typeface="Times New Roman" pitchFamily="18" charset="0"/>
              </a:rPr>
              <a:t>就是一个合取范式：</a:t>
            </a:r>
          </a:p>
          <a:p>
            <a:pPr algn="l">
              <a:lnSpc>
                <a:spcPts val="2800"/>
              </a:lnSpc>
            </a:pPr>
            <a:r>
              <a:rPr lang="en-US" altLang="zh-CN" sz="2000" smtClean="0">
                <a:solidFill>
                  <a:srgbClr val="0000FF"/>
                </a:solidFill>
                <a:latin typeface="Times New Roman" pitchFamily="18" charset="0"/>
                <a:ea typeface="仿宋" pitchFamily="49" charset="-122"/>
                <a:cs typeface="Times New Roman" pitchFamily="18" charset="0"/>
              </a:rPr>
              <a:t>	</a:t>
            </a:r>
            <a:r>
              <a:rPr lang="en-US" altLang="zh-CN" sz="2000" smtClean="0">
                <a:solidFill>
                  <a:srgbClr val="006600"/>
                </a:solidFill>
                <a:latin typeface="Times New Roman" pitchFamily="18" charset="0"/>
                <a:ea typeface="仿宋" pitchFamily="49" charset="-122"/>
                <a:cs typeface="Times New Roman" pitchFamily="18" charset="0"/>
              </a:rPr>
              <a:t>F1=(</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2</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3</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4</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5</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3</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x</a:t>
            </a:r>
            <a:r>
              <a:rPr lang="en-US" altLang="zh-CN" sz="2000" baseline="-25000" smtClean="0">
                <a:solidFill>
                  <a:srgbClr val="006600"/>
                </a:solidFill>
                <a:latin typeface="Times New Roman" pitchFamily="18" charset="0"/>
                <a:ea typeface="仿宋" pitchFamily="49" charset="-122"/>
                <a:cs typeface="Times New Roman" pitchFamily="18" charset="0"/>
              </a:rPr>
              <a:t>4</a:t>
            </a:r>
            <a:r>
              <a:rPr lang="en-US" altLang="zh-CN" sz="2000" smtClean="0">
                <a:solidFill>
                  <a:srgbClr val="006600"/>
                </a:solidFill>
                <a:latin typeface="Times New Roman" pitchFamily="18" charset="0"/>
                <a:ea typeface="仿宋" pitchFamily="49" charset="-122"/>
                <a:cs typeface="Times New Roman" pitchFamily="18" charset="0"/>
              </a:rPr>
              <a:t>)</a:t>
            </a:r>
            <a:endParaRPr lang="zh-CN" altLang="zh-CN" sz="2000" smtClean="0">
              <a:solidFill>
                <a:srgbClr val="006600"/>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一个布尔公式的真值赋值是关于布尔变元的一组取值，一个可满足的赋值是一个真值赋值，它使得布尔公式的值为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。如果一个布尔公式具有可满足赋值，则称该公式是</a:t>
            </a:r>
            <a:r>
              <a:rPr lang="zh-CN" altLang="zh-CN" sz="2000" smtClean="0">
                <a:solidFill>
                  <a:srgbClr val="FF0000"/>
                </a:solidFill>
                <a:latin typeface="Times New Roman" pitchFamily="18" charset="0"/>
                <a:ea typeface="仿宋" pitchFamily="49" charset="-122"/>
                <a:cs typeface="Times New Roman" pitchFamily="18" charset="0"/>
              </a:rPr>
              <a:t>可满足的</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可满足性判定问题</a:t>
            </a:r>
            <a:r>
              <a:rPr lang="en-US" altLang="zh-CN" sz="2000" smtClean="0">
                <a:solidFill>
                  <a:srgbClr val="FF0000"/>
                </a:solidFill>
                <a:latin typeface="Times New Roman" pitchFamily="18" charset="0"/>
                <a:ea typeface="仿宋" pitchFamily="49" charset="-122"/>
                <a:cs typeface="Times New Roman" pitchFamily="18" charset="0"/>
              </a:rPr>
              <a:t>SAT</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给定一个布尔公式</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（合取范式），</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是可满足的吗？</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例如，上述公式</a:t>
            </a:r>
            <a:r>
              <a:rPr lang="en-US" altLang="zh-CN" sz="2000" smtClean="0">
                <a:solidFill>
                  <a:srgbClr val="0000FF"/>
                </a:solidFill>
                <a:latin typeface="Times New Roman" pitchFamily="18" charset="0"/>
                <a:ea typeface="仿宋" pitchFamily="49" charset="-122"/>
                <a:cs typeface="Times New Roman" pitchFamily="18" charset="0"/>
              </a:rPr>
              <a:t>F1</a:t>
            </a:r>
            <a:r>
              <a:rPr lang="zh-CN" altLang="zh-CN" sz="2000" smtClean="0">
                <a:solidFill>
                  <a:srgbClr val="0000FF"/>
                </a:solidFill>
                <a:latin typeface="Times New Roman" pitchFamily="18" charset="0"/>
                <a:ea typeface="仿宋" pitchFamily="49" charset="-122"/>
                <a:cs typeface="Times New Roman" pitchFamily="18" charset="0"/>
              </a:rPr>
              <a:t>，赋值为</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，其他取</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或者</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F1</a:t>
            </a:r>
            <a:r>
              <a:rPr lang="zh-CN" altLang="zh-CN" sz="2000" smtClean="0">
                <a:solidFill>
                  <a:srgbClr val="0000FF"/>
                </a:solidFill>
                <a:latin typeface="Times New Roman" pitchFamily="18" charset="0"/>
                <a:ea typeface="仿宋" pitchFamily="49" charset="-122"/>
                <a:cs typeface="Times New Roman" pitchFamily="18" charset="0"/>
              </a:rPr>
              <a:t>的结果为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，所以</a:t>
            </a:r>
            <a:r>
              <a:rPr lang="en-US" altLang="zh-CN" sz="2000" smtClean="0">
                <a:solidFill>
                  <a:srgbClr val="0000FF"/>
                </a:solidFill>
                <a:latin typeface="Times New Roman" pitchFamily="18" charset="0"/>
                <a:ea typeface="仿宋" pitchFamily="49" charset="-122"/>
                <a:cs typeface="Times New Roman" pitchFamily="18" charset="0"/>
              </a:rPr>
              <a:t>F1</a:t>
            </a:r>
            <a:r>
              <a:rPr lang="zh-CN" altLang="zh-CN" sz="2000" smtClean="0">
                <a:solidFill>
                  <a:srgbClr val="0000FF"/>
                </a:solidFill>
                <a:latin typeface="Times New Roman" pitchFamily="18" charset="0"/>
                <a:ea typeface="仿宋" pitchFamily="49" charset="-122"/>
                <a:cs typeface="Times New Roman" pitchFamily="18" charset="0"/>
              </a:rPr>
              <a:t>是可满足的。</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31</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714356"/>
            <a:ext cx="7715304" cy="15233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52000" tIns="144000" bIns="108000" rtlCol="0">
            <a:spAutoFit/>
          </a:bodyPr>
          <a:lstStyle/>
          <a:p>
            <a:pPr marL="457200" indent="-457200" algn="l">
              <a:lnSpc>
                <a:spcPts val="30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显然</a:t>
            </a:r>
            <a:r>
              <a:rPr lang="en-US" altLang="zh-CN" sz="2000" smtClean="0">
                <a:solidFill>
                  <a:srgbClr val="0000FF"/>
                </a:solidFill>
                <a:latin typeface="Times New Roman" pitchFamily="18" charset="0"/>
                <a:ea typeface="仿宋" pitchFamily="49" charset="-122"/>
                <a:cs typeface="Times New Roman" pitchFamily="18" charset="0"/>
              </a:rPr>
              <a:t>SAT</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类问题，因为容易建立一个确定性算法来验证一个赋值</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是否确实是</a:t>
            </a:r>
            <a:r>
              <a:rPr lang="en-US" altLang="zh-CN" sz="2000" smtClean="0">
                <a:solidFill>
                  <a:srgbClr val="0000FF"/>
                </a:solidFill>
                <a:latin typeface="Times New Roman" pitchFamily="18" charset="0"/>
                <a:ea typeface="仿宋" pitchFamily="49" charset="-122"/>
                <a:cs typeface="Times New Roman" pitchFamily="18" charset="0"/>
              </a:rPr>
              <a:t>SAT</a:t>
            </a:r>
            <a:r>
              <a:rPr lang="zh-CN" altLang="zh-CN" sz="2000" smtClean="0">
                <a:solidFill>
                  <a:srgbClr val="0000FF"/>
                </a:solidFill>
                <a:latin typeface="Times New Roman" pitchFamily="18" charset="0"/>
                <a:ea typeface="仿宋" pitchFamily="49" charset="-122"/>
                <a:cs typeface="Times New Roman" pitchFamily="18" charset="0"/>
              </a:rPr>
              <a:t>的一个可满足的赋值。</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spcBef>
                <a:spcPts val="1200"/>
              </a:spcBef>
              <a:buBlip>
                <a:blip r:embed="rId2"/>
              </a:buBlip>
            </a:pPr>
            <a:r>
              <a:rPr lang="en-US" altLang="zh-CN" sz="2000" smtClean="0">
                <a:solidFill>
                  <a:srgbClr val="0000FF"/>
                </a:solidFill>
                <a:latin typeface="Times New Roman" pitchFamily="18" charset="0"/>
                <a:ea typeface="仿宋" pitchFamily="49" charset="-122"/>
                <a:cs typeface="Times New Roman" pitchFamily="18" charset="0"/>
              </a:rPr>
              <a:t>Cook-Levin</a:t>
            </a:r>
            <a:r>
              <a:rPr lang="zh-CN" altLang="zh-CN" sz="2000" smtClean="0">
                <a:solidFill>
                  <a:srgbClr val="0000FF"/>
                </a:solidFill>
                <a:latin typeface="Times New Roman" pitchFamily="18" charset="0"/>
                <a:ea typeface="仿宋" pitchFamily="49" charset="-122"/>
                <a:cs typeface="Times New Roman" pitchFamily="18" charset="0"/>
              </a:rPr>
              <a:t>证明了</a:t>
            </a:r>
            <a:r>
              <a:rPr lang="en-US" altLang="zh-CN" sz="2000" smtClean="0">
                <a:solidFill>
                  <a:srgbClr val="006600"/>
                </a:solidFill>
                <a:latin typeface="Times New Roman" pitchFamily="18" charset="0"/>
                <a:ea typeface="仿宋" pitchFamily="49" charset="-122"/>
                <a:cs typeface="Times New Roman" pitchFamily="18" charset="0"/>
              </a:rPr>
              <a:t>SAT</a:t>
            </a:r>
            <a:r>
              <a:rPr lang="zh-CN" altLang="zh-CN" sz="2000" smtClean="0">
                <a:solidFill>
                  <a:srgbClr val="006600"/>
                </a:solidFill>
                <a:latin typeface="Times New Roman" pitchFamily="18" charset="0"/>
                <a:ea typeface="仿宋" pitchFamily="49" charset="-122"/>
                <a:cs typeface="Times New Roman" pitchFamily="18" charset="0"/>
              </a:rPr>
              <a:t>是</a:t>
            </a:r>
            <a:r>
              <a:rPr lang="en-US" altLang="zh-CN" sz="2000" smtClean="0">
                <a:solidFill>
                  <a:srgbClr val="006600"/>
                </a:solidFill>
                <a:latin typeface="Times New Roman" pitchFamily="18" charset="0"/>
                <a:ea typeface="仿宋" pitchFamily="49" charset="-122"/>
                <a:cs typeface="Times New Roman" pitchFamily="18" charset="0"/>
              </a:rPr>
              <a:t>NP</a:t>
            </a:r>
            <a:r>
              <a:rPr lang="zh-CN" altLang="zh-CN" sz="2000" smtClean="0">
                <a:solidFill>
                  <a:srgbClr val="006600"/>
                </a:solidFill>
                <a:latin typeface="Times New Roman" pitchFamily="18" charset="0"/>
                <a:ea typeface="仿宋" pitchFamily="49" charset="-122"/>
                <a:cs typeface="Times New Roman" pitchFamily="18" charset="0"/>
              </a:rPr>
              <a:t>完全问题</a:t>
            </a:r>
            <a:r>
              <a:rPr lang="zh-CN" altLang="zh-CN" sz="2000" smtClean="0">
                <a:solidFill>
                  <a:srgbClr val="0000FF"/>
                </a:solidFill>
                <a:latin typeface="Times New Roman" pitchFamily="18" charset="0"/>
                <a:ea typeface="仿宋" pitchFamily="49" charset="-122"/>
                <a:cs typeface="Times New Roman" pitchFamily="18" charset="0"/>
              </a:rPr>
              <a:t>，称为</a:t>
            </a:r>
            <a:r>
              <a:rPr lang="en-US" altLang="zh-CN" sz="2000" smtClean="0">
                <a:solidFill>
                  <a:srgbClr val="FF0000"/>
                </a:solidFill>
                <a:latin typeface="Times New Roman" pitchFamily="18" charset="0"/>
                <a:ea typeface="仿宋" pitchFamily="49" charset="-122"/>
                <a:cs typeface="Times New Roman" pitchFamily="18" charset="0"/>
              </a:rPr>
              <a:t>Cook-Levin</a:t>
            </a:r>
            <a:r>
              <a:rPr lang="zh-CN" altLang="zh-CN" sz="2000" smtClean="0">
                <a:solidFill>
                  <a:srgbClr val="FF0000"/>
                </a:solidFill>
                <a:latin typeface="Times New Roman" pitchFamily="18" charset="0"/>
                <a:ea typeface="仿宋" pitchFamily="49" charset="-122"/>
                <a:cs typeface="Times New Roman" pitchFamily="18" charset="0"/>
              </a:rPr>
              <a:t>定理</a:t>
            </a:r>
            <a:r>
              <a:rPr lang="zh-CN" altLang="en-US" sz="2000" smtClean="0">
                <a:solidFill>
                  <a:srgbClr val="0000FF"/>
                </a:solidFill>
                <a:latin typeface="Times New Roman" pitchFamily="18" charset="0"/>
                <a:ea typeface="仿宋" pitchFamily="49" charset="-122"/>
                <a:cs typeface="Times New Roman" pitchFamily="18" charset="0"/>
              </a:rPr>
              <a:t>。</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32</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714356"/>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9.2.4  </a:t>
            </a:r>
            <a:r>
              <a:rPr lang="zh-CN" altLang="zh-CN" smtClean="0">
                <a:ea typeface="微软雅黑" pitchFamily="34" charset="-122"/>
              </a:rPr>
              <a:t>其他</a:t>
            </a:r>
            <a:r>
              <a:rPr lang="en-US" altLang="zh-CN" smtClean="0">
                <a:ea typeface="微软雅黑" pitchFamily="34" charset="-122"/>
              </a:rPr>
              <a:t>NP</a:t>
            </a:r>
            <a:r>
              <a:rPr lang="zh-CN" altLang="zh-CN" smtClean="0">
                <a:ea typeface="微软雅黑" pitchFamily="34" charset="-122"/>
              </a:rPr>
              <a:t>完全问题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7" name="TextBox 6"/>
          <p:cNvSpPr txBox="1"/>
          <p:nvPr/>
        </p:nvSpPr>
        <p:spPr>
          <a:xfrm>
            <a:off x="500034" y="1571612"/>
            <a:ext cx="7715304" cy="333364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2"/>
              </a:buBlip>
            </a:pPr>
            <a:r>
              <a:rPr lang="en-US" altLang="zh-CN" sz="2000" smtClean="0">
                <a:solidFill>
                  <a:srgbClr val="FF0000"/>
                </a:solidFill>
                <a:latin typeface="Times New Roman" pitchFamily="18" charset="0"/>
                <a:ea typeface="楷体" pitchFamily="49" charset="-122"/>
                <a:cs typeface="Times New Roman" pitchFamily="18" charset="0"/>
              </a:rPr>
              <a:t>3CNF</a:t>
            </a:r>
            <a:r>
              <a:rPr lang="zh-CN" altLang="zh-CN" sz="2000" smtClean="0">
                <a:solidFill>
                  <a:srgbClr val="0000FF"/>
                </a:solidFill>
                <a:latin typeface="Times New Roman" pitchFamily="18" charset="0"/>
                <a:ea typeface="楷体" pitchFamily="49" charset="-122"/>
                <a:cs typeface="Times New Roman" pitchFamily="18" charset="0"/>
              </a:rPr>
              <a:t>指的是布尔公式</a:t>
            </a:r>
            <a:r>
              <a:rPr lang="en-US" altLang="zh-CN" sz="2000" smtClean="0">
                <a:solidFill>
                  <a:srgbClr val="0000FF"/>
                </a:solidFill>
                <a:latin typeface="Times New Roman" pitchFamily="18" charset="0"/>
                <a:ea typeface="楷体" pitchFamily="49" charset="-122"/>
                <a:cs typeface="Times New Roman" pitchFamily="18" charset="0"/>
              </a:rPr>
              <a:t>F</a:t>
            </a:r>
            <a:r>
              <a:rPr lang="zh-CN" altLang="zh-CN" sz="2000" smtClean="0">
                <a:solidFill>
                  <a:srgbClr val="0000FF"/>
                </a:solidFill>
                <a:latin typeface="Times New Roman" pitchFamily="18" charset="0"/>
                <a:ea typeface="楷体" pitchFamily="49" charset="-122"/>
                <a:cs typeface="Times New Roman" pitchFamily="18" charset="0"/>
              </a:rPr>
              <a:t>中每个子句都精确地有</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个不同的文字</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例如，以下布尔公式</a:t>
            </a:r>
            <a:r>
              <a:rPr lang="en-US" altLang="zh-CN" sz="2000" smtClean="0">
                <a:solidFill>
                  <a:srgbClr val="0000FF"/>
                </a:solidFill>
                <a:latin typeface="Times New Roman" pitchFamily="18" charset="0"/>
                <a:ea typeface="楷体" pitchFamily="49" charset="-122"/>
                <a:cs typeface="Times New Roman" pitchFamily="18" charset="0"/>
              </a:rPr>
              <a:t>F2</a:t>
            </a:r>
            <a:r>
              <a:rPr lang="zh-CN" altLang="zh-CN" sz="2000" smtClean="0">
                <a:solidFill>
                  <a:srgbClr val="0000FF"/>
                </a:solidFill>
                <a:latin typeface="Times New Roman" pitchFamily="18" charset="0"/>
                <a:ea typeface="楷体" pitchFamily="49" charset="-122"/>
                <a:cs typeface="Times New Roman" pitchFamily="18" charset="0"/>
              </a:rPr>
              <a:t>就是一个</a:t>
            </a:r>
            <a:r>
              <a:rPr lang="en-US" altLang="zh-CN" sz="2000" smtClean="0">
                <a:solidFill>
                  <a:srgbClr val="0000FF"/>
                </a:solidFill>
                <a:latin typeface="Times New Roman" pitchFamily="18" charset="0"/>
                <a:ea typeface="楷体" pitchFamily="49" charset="-122"/>
                <a:cs typeface="Times New Roman" pitchFamily="18" charset="0"/>
              </a:rPr>
              <a:t>3CNF</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      </a:t>
            </a:r>
            <a:r>
              <a:rPr lang="en-US" altLang="zh-CN" sz="2000" smtClean="0">
                <a:solidFill>
                  <a:srgbClr val="006600"/>
                </a:solidFill>
                <a:latin typeface="Times New Roman" pitchFamily="18" charset="0"/>
                <a:ea typeface="楷体" pitchFamily="49" charset="-122"/>
                <a:cs typeface="Times New Roman" pitchFamily="18" charset="0"/>
              </a:rPr>
              <a:t>F2=(</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2</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3</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2</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4</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3</a:t>
            </a:r>
            <a:r>
              <a:rPr lang="zh-CN" altLang="zh-CN" sz="2000" smtClean="0">
                <a:solidFill>
                  <a:srgbClr val="006600"/>
                </a:solidFill>
                <a:latin typeface="Times New Roman" pitchFamily="18" charset="0"/>
                <a:ea typeface="楷体" pitchFamily="49" charset="-122"/>
                <a:cs typeface="Times New Roman" pitchFamily="18" charset="0"/>
              </a:rPr>
              <a:t>∨</a:t>
            </a:r>
            <a:r>
              <a:rPr lang="en-US" altLang="zh-CN" sz="2000" smtClean="0">
                <a:solidFill>
                  <a:srgbClr val="006600"/>
                </a:solidFill>
                <a:latin typeface="Times New Roman" pitchFamily="18" charset="0"/>
                <a:ea typeface="楷体" pitchFamily="49" charset="-122"/>
                <a:cs typeface="Times New Roman" pitchFamily="18" charset="0"/>
                <a:sym typeface="Symbol"/>
              </a:rPr>
              <a:t></a:t>
            </a:r>
            <a:r>
              <a:rPr lang="en-US" altLang="zh-CN" sz="2000" i="1" smtClean="0">
                <a:solidFill>
                  <a:srgbClr val="006600"/>
                </a:solidFill>
                <a:latin typeface="Times New Roman" pitchFamily="18" charset="0"/>
                <a:ea typeface="楷体" pitchFamily="49" charset="-122"/>
                <a:cs typeface="Times New Roman" pitchFamily="18" charset="0"/>
              </a:rPr>
              <a:t>x</a:t>
            </a:r>
            <a:r>
              <a:rPr lang="en-US" altLang="zh-CN" sz="2000" baseline="-25000" smtClean="0">
                <a:solidFill>
                  <a:srgbClr val="006600"/>
                </a:solidFill>
                <a:latin typeface="Times New Roman" pitchFamily="18" charset="0"/>
                <a:ea typeface="楷体" pitchFamily="49" charset="-122"/>
                <a:cs typeface="Times New Roman" pitchFamily="18" charset="0"/>
              </a:rPr>
              <a:t>4</a:t>
            </a:r>
            <a:r>
              <a:rPr lang="en-US" altLang="zh-CN" sz="2000" smtClean="0">
                <a:solidFill>
                  <a:srgbClr val="006600"/>
                </a:solidFill>
                <a:latin typeface="Times New Roman" pitchFamily="18" charset="0"/>
                <a:ea typeface="楷体" pitchFamily="49" charset="-122"/>
                <a:cs typeface="Times New Roman" pitchFamily="18" charset="0"/>
              </a:rPr>
              <a:t>)</a:t>
            </a:r>
            <a:endParaRPr lang="zh-CN" altLang="zh-CN" sz="2000" smtClean="0">
              <a:solidFill>
                <a:srgbClr val="006600"/>
              </a:solidFill>
              <a:latin typeface="Times New Roman" pitchFamily="18" charset="0"/>
              <a:ea typeface="楷体" pitchFamily="49" charset="-122"/>
              <a:cs typeface="Times New Roman" pitchFamily="18" charset="0"/>
            </a:endParaRPr>
          </a:p>
          <a:p>
            <a:pPr marL="457200" indent="-457200" algn="l">
              <a:lnSpc>
                <a:spcPts val="3000"/>
              </a:lnSpc>
              <a:buBlip>
                <a:blip r:embed="rId2"/>
              </a:buBlip>
            </a:pPr>
            <a:r>
              <a:rPr lang="en-US" altLang="zh-CN" sz="2000" smtClean="0">
                <a:solidFill>
                  <a:srgbClr val="0000FF"/>
                </a:solidFill>
                <a:latin typeface="Times New Roman" pitchFamily="18" charset="0"/>
                <a:ea typeface="楷体" pitchFamily="49" charset="-122"/>
                <a:cs typeface="Times New Roman" pitchFamily="18" charset="0"/>
              </a:rPr>
              <a:t>3CNF</a:t>
            </a:r>
            <a:r>
              <a:rPr lang="zh-CN" altLang="zh-CN" sz="2000" smtClean="0">
                <a:solidFill>
                  <a:srgbClr val="0000FF"/>
                </a:solidFill>
                <a:latin typeface="Times New Roman" pitchFamily="18" charset="0"/>
                <a:ea typeface="楷体" pitchFamily="49" charset="-122"/>
                <a:cs typeface="Times New Roman" pitchFamily="18" charset="0"/>
              </a:rPr>
              <a:t>可满足性判定问题</a:t>
            </a:r>
            <a:r>
              <a:rPr lang="en-US" altLang="zh-CN" sz="2000" smtClean="0">
                <a:solidFill>
                  <a:srgbClr val="0000FF"/>
                </a:solidFill>
                <a:latin typeface="Times New Roman" pitchFamily="18" charset="0"/>
                <a:ea typeface="楷体" pitchFamily="49" charset="-122"/>
                <a:cs typeface="Times New Roman" pitchFamily="18" charset="0"/>
              </a:rPr>
              <a:t>3SAT</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FF00FF"/>
                </a:solidFill>
                <a:latin typeface="Times New Roman" pitchFamily="18" charset="0"/>
                <a:ea typeface="楷体" pitchFamily="49" charset="-122"/>
                <a:cs typeface="Times New Roman" pitchFamily="18" charset="0"/>
              </a:rPr>
              <a:t>给定一个</a:t>
            </a:r>
            <a:r>
              <a:rPr lang="en-US" altLang="zh-CN" sz="2000" smtClean="0">
                <a:solidFill>
                  <a:srgbClr val="FF00FF"/>
                </a:solidFill>
                <a:latin typeface="Times New Roman" pitchFamily="18" charset="0"/>
                <a:ea typeface="楷体" pitchFamily="49" charset="-122"/>
                <a:cs typeface="Times New Roman" pitchFamily="18" charset="0"/>
              </a:rPr>
              <a:t>3CNF</a:t>
            </a:r>
            <a:r>
              <a:rPr lang="zh-CN" altLang="zh-CN" sz="2000" smtClean="0">
                <a:solidFill>
                  <a:srgbClr val="FF00FF"/>
                </a:solidFill>
                <a:latin typeface="Times New Roman" pitchFamily="18" charset="0"/>
                <a:ea typeface="楷体" pitchFamily="49" charset="-122"/>
                <a:cs typeface="Times New Roman" pitchFamily="18" charset="0"/>
              </a:rPr>
              <a:t>公式</a:t>
            </a:r>
            <a:r>
              <a:rPr lang="en-US" altLang="zh-CN" sz="2000" smtClean="0">
                <a:solidFill>
                  <a:srgbClr val="FF00FF"/>
                </a:solidFill>
                <a:latin typeface="Times New Roman" pitchFamily="18" charset="0"/>
                <a:ea typeface="楷体" pitchFamily="49" charset="-122"/>
                <a:cs typeface="Times New Roman" pitchFamily="18" charset="0"/>
              </a:rPr>
              <a:t>F</a:t>
            </a:r>
            <a:r>
              <a:rPr lang="zh-CN" altLang="zh-CN" sz="2000" smtClean="0">
                <a:solidFill>
                  <a:srgbClr val="FF00FF"/>
                </a:solidFill>
                <a:latin typeface="Times New Roman" pitchFamily="18" charset="0"/>
                <a:ea typeface="楷体" pitchFamily="49" charset="-122"/>
                <a:cs typeface="Times New Roman" pitchFamily="18" charset="0"/>
              </a:rPr>
              <a:t>，</a:t>
            </a:r>
            <a:r>
              <a:rPr lang="en-US" altLang="zh-CN" sz="2000" smtClean="0">
                <a:solidFill>
                  <a:srgbClr val="FF00FF"/>
                </a:solidFill>
                <a:latin typeface="Times New Roman" pitchFamily="18" charset="0"/>
                <a:ea typeface="楷体" pitchFamily="49" charset="-122"/>
                <a:cs typeface="Times New Roman" pitchFamily="18" charset="0"/>
              </a:rPr>
              <a:t>F</a:t>
            </a:r>
            <a:r>
              <a:rPr lang="zh-CN" altLang="zh-CN" sz="2000" smtClean="0">
                <a:solidFill>
                  <a:srgbClr val="FF00FF"/>
                </a:solidFill>
                <a:latin typeface="Times New Roman" pitchFamily="18" charset="0"/>
                <a:ea typeface="楷体" pitchFamily="49" charset="-122"/>
                <a:cs typeface="Times New Roman" pitchFamily="18" charset="0"/>
              </a:rPr>
              <a:t>是可满足的吗？</a:t>
            </a:r>
            <a:endParaRPr lang="en-US" altLang="zh-CN" sz="2000" smtClean="0">
              <a:solidFill>
                <a:srgbClr val="FF00FF"/>
              </a:solidFill>
              <a:latin typeface="Times New Roman" pitchFamily="18" charset="0"/>
              <a:ea typeface="楷体" pitchFamily="49" charset="-122"/>
              <a:cs typeface="Times New Roman" pitchFamily="18" charset="0"/>
            </a:endParaRPr>
          </a:p>
          <a:p>
            <a:pPr marL="457200" indent="-457200" algn="l">
              <a:lnSpc>
                <a:spcPts val="3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例如，上述公式</a:t>
            </a:r>
            <a:r>
              <a:rPr lang="en-US" altLang="zh-CN" sz="2000" smtClean="0">
                <a:solidFill>
                  <a:srgbClr val="0000FF"/>
                </a:solidFill>
                <a:latin typeface="Times New Roman" pitchFamily="18" charset="0"/>
                <a:ea typeface="楷体" pitchFamily="49" charset="-122"/>
                <a:cs typeface="Times New Roman" pitchFamily="18" charset="0"/>
              </a:rPr>
              <a:t>F2</a:t>
            </a:r>
            <a:r>
              <a:rPr lang="zh-CN" altLang="zh-CN" sz="2000" smtClean="0">
                <a:solidFill>
                  <a:srgbClr val="0000FF"/>
                </a:solidFill>
                <a:latin typeface="Times New Roman" pitchFamily="18" charset="0"/>
                <a:ea typeface="楷体" pitchFamily="49" charset="-122"/>
                <a:cs typeface="Times New Roman" pitchFamily="18" charset="0"/>
              </a:rPr>
              <a:t>，赋值为</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3</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4</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F2</a:t>
            </a:r>
            <a:r>
              <a:rPr lang="zh-CN" altLang="zh-CN" sz="2000" smtClean="0">
                <a:solidFill>
                  <a:srgbClr val="0000FF"/>
                </a:solidFill>
                <a:latin typeface="Times New Roman" pitchFamily="18" charset="0"/>
                <a:ea typeface="楷体" pitchFamily="49" charset="-122"/>
                <a:cs typeface="Times New Roman" pitchFamily="18" charset="0"/>
              </a:rPr>
              <a:t>的结果为</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，所以</a:t>
            </a:r>
            <a:r>
              <a:rPr lang="en-US" altLang="zh-CN" sz="2000" smtClean="0">
                <a:solidFill>
                  <a:srgbClr val="0000FF"/>
                </a:solidFill>
                <a:latin typeface="Times New Roman" pitchFamily="18" charset="0"/>
                <a:ea typeface="楷体" pitchFamily="49" charset="-122"/>
                <a:cs typeface="Times New Roman" pitchFamily="18" charset="0"/>
              </a:rPr>
              <a:t>F2</a:t>
            </a:r>
            <a:r>
              <a:rPr lang="zh-CN" altLang="zh-CN" sz="2000" smtClean="0">
                <a:solidFill>
                  <a:srgbClr val="0000FF"/>
                </a:solidFill>
                <a:latin typeface="Times New Roman" pitchFamily="18" charset="0"/>
                <a:ea typeface="楷体" pitchFamily="49" charset="-122"/>
                <a:cs typeface="Times New Roman" pitchFamily="18" charset="0"/>
              </a:rPr>
              <a:t>是可满足的。</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33</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500042"/>
            <a:ext cx="685804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微软雅黑" pitchFamily="34" charset="-122"/>
                <a:cs typeface="Times New Roman" pitchFamily="18" charset="0"/>
              </a:rPr>
              <a:t>定理</a:t>
            </a:r>
            <a:r>
              <a:rPr lang="en-US" altLang="zh-CN" sz="2000" smtClean="0">
                <a:solidFill>
                  <a:srgbClr val="FF0000"/>
                </a:solidFill>
                <a:latin typeface="+mn-lt"/>
                <a:ea typeface="微软雅黑" pitchFamily="34" charset="-122"/>
                <a:cs typeface="Times New Roman" pitchFamily="18" charset="0"/>
              </a:rPr>
              <a:t>9.6   </a:t>
            </a:r>
            <a:r>
              <a:rPr lang="en-US" altLang="zh-CN" sz="2000" smtClean="0">
                <a:solidFill>
                  <a:srgbClr val="0000FF"/>
                </a:solidFill>
                <a:ea typeface="楷体" pitchFamily="49" charset="-122"/>
                <a:cs typeface="Times New Roman" pitchFamily="18" charset="0"/>
              </a:rPr>
              <a:t>3SAT</a:t>
            </a:r>
            <a:r>
              <a:rPr lang="zh-CN" altLang="zh-CN" sz="2000" smtClean="0">
                <a:solidFill>
                  <a:srgbClr val="0000FF"/>
                </a:solidFill>
                <a:ea typeface="楷体" pitchFamily="49" charset="-122"/>
                <a:cs typeface="Times New Roman" pitchFamily="18" charset="0"/>
              </a:rPr>
              <a:t>是</a:t>
            </a:r>
            <a:r>
              <a:rPr lang="en-US" altLang="zh-CN" sz="2000" smtClean="0">
                <a:solidFill>
                  <a:srgbClr val="0000FF"/>
                </a:solidFill>
                <a:ea typeface="楷体" pitchFamily="49" charset="-122"/>
                <a:cs typeface="Times New Roman" pitchFamily="18" charset="0"/>
              </a:rPr>
              <a:t>NP</a:t>
            </a:r>
            <a:r>
              <a:rPr lang="zh-CN" altLang="zh-CN" sz="2000" smtClean="0">
                <a:solidFill>
                  <a:srgbClr val="0000FF"/>
                </a:solidFill>
                <a:ea typeface="楷体" pitchFamily="49" charset="-122"/>
                <a:cs typeface="Times New Roman" pitchFamily="18" charset="0"/>
              </a:rPr>
              <a:t>完全问题。</a:t>
            </a:r>
          </a:p>
        </p:txBody>
      </p:sp>
      <p:sp>
        <p:nvSpPr>
          <p:cNvPr id="9" name="TextBox 8"/>
          <p:cNvSpPr txBox="1"/>
          <p:nvPr/>
        </p:nvSpPr>
        <p:spPr>
          <a:xfrm>
            <a:off x="500034" y="1319601"/>
            <a:ext cx="7858180" cy="2323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：利用定理</a:t>
            </a:r>
            <a:r>
              <a:rPr lang="en-US" altLang="zh-CN" sz="2000" smtClean="0">
                <a:solidFill>
                  <a:srgbClr val="0000FF"/>
                </a:solidFill>
                <a:latin typeface="Times New Roman" pitchFamily="18" charset="0"/>
                <a:ea typeface="仿宋" pitchFamily="49" charset="-122"/>
                <a:cs typeface="Times New Roman" pitchFamily="18" charset="0"/>
              </a:rPr>
              <a:t>9.5</a:t>
            </a:r>
            <a:r>
              <a:rPr lang="zh-CN" altLang="zh-CN" sz="2000" smtClean="0">
                <a:solidFill>
                  <a:srgbClr val="0000FF"/>
                </a:solidFill>
                <a:latin typeface="Times New Roman" pitchFamily="18" charset="0"/>
                <a:ea typeface="仿宋" pitchFamily="49" charset="-122"/>
                <a:cs typeface="Times New Roman" pitchFamily="18" charset="0"/>
              </a:rPr>
              <a:t>证明。</a:t>
            </a:r>
          </a:p>
          <a:p>
            <a:pPr marL="457200" indent="-457200" algn="l">
              <a:lnSpc>
                <a:spcPts val="30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证明</a:t>
            </a:r>
            <a:r>
              <a:rPr lang="en-US" altLang="zh-CN" sz="2000" smtClean="0">
                <a:solidFill>
                  <a:srgbClr val="0000FF"/>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类。如同证明</a:t>
            </a:r>
            <a:r>
              <a:rPr lang="en-US" altLang="zh-CN" sz="2000" smtClean="0">
                <a:solidFill>
                  <a:srgbClr val="0000FF"/>
                </a:solidFill>
                <a:latin typeface="Times New Roman" pitchFamily="18" charset="0"/>
                <a:ea typeface="仿宋" pitchFamily="49" charset="-122"/>
                <a:cs typeface="Times New Roman" pitchFamily="18" charset="0"/>
              </a:rPr>
              <a:t>SAT</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类，很容易建立一个确定性算法来验证一个赋值</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是否确实是</a:t>
            </a:r>
            <a:r>
              <a:rPr lang="en-US" altLang="zh-CN" sz="2000" smtClean="0">
                <a:solidFill>
                  <a:srgbClr val="0000FF"/>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的一个可满足的赋值。</a:t>
            </a:r>
          </a:p>
          <a:p>
            <a:pPr marL="457200" indent="-457200" algn="l">
              <a:lnSpc>
                <a:spcPts val="30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已知</a:t>
            </a:r>
            <a:r>
              <a:rPr lang="en-US" altLang="zh-CN" sz="2000" smtClean="0">
                <a:solidFill>
                  <a:srgbClr val="0000FF"/>
                </a:solidFill>
                <a:latin typeface="Times New Roman" pitchFamily="18" charset="0"/>
                <a:ea typeface="仿宋" pitchFamily="49" charset="-122"/>
                <a:cs typeface="Times New Roman" pitchFamily="18" charset="0"/>
              </a:rPr>
              <a:t>SAT</a:t>
            </a:r>
            <a:r>
              <a:rPr lang="zh-CN" altLang="zh-CN" sz="2000" smtClean="0">
                <a:solidFill>
                  <a:srgbClr val="0000FF"/>
                </a:solidFill>
                <a:latin typeface="Times New Roman" pitchFamily="18" charset="0"/>
                <a:ea typeface="仿宋" pitchFamily="49" charset="-122"/>
                <a:cs typeface="Times New Roman" pitchFamily="18" charset="0"/>
              </a:rPr>
              <a:t>是一个</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完全问题，现在证明</a:t>
            </a:r>
            <a:r>
              <a:rPr lang="en-US" altLang="zh-CN" sz="2000" smtClean="0">
                <a:solidFill>
                  <a:srgbClr val="FF0000"/>
                </a:solidFill>
                <a:latin typeface="Times New Roman" pitchFamily="18" charset="0"/>
                <a:ea typeface="仿宋" pitchFamily="49" charset="-122"/>
                <a:cs typeface="Times New Roman" pitchFamily="18" charset="0"/>
              </a:rPr>
              <a:t>SAT</a:t>
            </a:r>
            <a:r>
              <a:rPr lang="zh-CN" altLang="zh-CN" sz="2000" smtClean="0">
                <a:solidFill>
                  <a:srgbClr val="FF0000"/>
                </a:solidFill>
                <a:latin typeface="+mj-ea"/>
                <a:ea typeface="+mj-ea"/>
                <a:cs typeface="Times New Roman" pitchFamily="18" charset="0"/>
              </a:rPr>
              <a:t>≤</a:t>
            </a:r>
            <a:r>
              <a:rPr lang="en-US" altLang="zh-CN" sz="2000" i="1" baseline="-25000" smtClean="0">
                <a:solidFill>
                  <a:srgbClr val="FF0000"/>
                </a:solidFill>
                <a:latin typeface="Times New Roman" pitchFamily="18" charset="0"/>
                <a:ea typeface="仿宋" pitchFamily="49" charset="-122"/>
                <a:cs typeface="Times New Roman" pitchFamily="18" charset="0"/>
              </a:rPr>
              <a:t>p</a:t>
            </a:r>
            <a:r>
              <a:rPr lang="en-US" altLang="zh-CN" sz="2000" smtClean="0">
                <a:solidFill>
                  <a:srgbClr val="FF0000"/>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。为此按如下步骤构造多项式时间变换</a:t>
            </a:r>
            <a:r>
              <a:rPr lang="en-US" altLang="zh-CN" sz="2000" i="1"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34</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1000108"/>
            <a:ext cx="528641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rPr>
              <a:t>F1=(</a:t>
            </a:r>
            <a:r>
              <a:rPr lang="en-US" altLang="zh-CN" sz="1800" i="1" smtClean="0">
                <a:solidFill>
                  <a:srgbClr val="006600"/>
                </a:solidFill>
              </a:rPr>
              <a:t>x</a:t>
            </a:r>
            <a:r>
              <a:rPr lang="en-US" altLang="zh-CN" sz="1800" baseline="-25000" smtClean="0">
                <a:solidFill>
                  <a:srgbClr val="006600"/>
                </a:solidFill>
              </a:rPr>
              <a:t>1</a:t>
            </a:r>
            <a:r>
              <a:rPr lang="zh-CN" altLang="zh-CN" sz="1800" smtClean="0">
                <a:solidFill>
                  <a:srgbClr val="006600"/>
                </a:solidFill>
              </a:rPr>
              <a:t>∨</a:t>
            </a:r>
            <a:r>
              <a:rPr lang="en-US" altLang="zh-CN" sz="1800" i="1" smtClean="0">
                <a:solidFill>
                  <a:srgbClr val="006600"/>
                </a:solidFill>
              </a:rPr>
              <a:t>x</a:t>
            </a:r>
            <a:r>
              <a:rPr lang="en-US" altLang="zh-CN" sz="1800" baseline="-25000" smtClean="0">
                <a:solidFill>
                  <a:srgbClr val="006600"/>
                </a:solidFill>
              </a:rPr>
              <a:t>2</a:t>
            </a:r>
            <a:r>
              <a:rPr lang="en-US" altLang="zh-CN" sz="1800" smtClean="0">
                <a:solidFill>
                  <a:srgbClr val="006600"/>
                </a:solidFill>
              </a:rPr>
              <a:t>)</a:t>
            </a:r>
            <a:r>
              <a:rPr lang="zh-CN" altLang="zh-CN" sz="1800" smtClean="0">
                <a:solidFill>
                  <a:srgbClr val="006600"/>
                </a:solidFill>
              </a:rPr>
              <a:t>∧</a:t>
            </a:r>
            <a:r>
              <a:rPr lang="en-US" altLang="zh-CN" sz="1800" smtClean="0">
                <a:solidFill>
                  <a:srgbClr val="006600"/>
                </a:solidFill>
              </a:rPr>
              <a:t>(</a:t>
            </a:r>
            <a:r>
              <a:rPr lang="en-US" altLang="zh-CN" sz="1800" smtClean="0">
                <a:solidFill>
                  <a:srgbClr val="006600"/>
                </a:solidFill>
                <a:sym typeface="Symbol"/>
              </a:rPr>
              <a:t></a:t>
            </a:r>
            <a:r>
              <a:rPr lang="en-US" altLang="zh-CN" sz="1800" i="1" smtClean="0">
                <a:solidFill>
                  <a:srgbClr val="006600"/>
                </a:solidFill>
              </a:rPr>
              <a:t>x</a:t>
            </a:r>
            <a:r>
              <a:rPr lang="en-US" altLang="zh-CN" sz="1800" baseline="-25000" smtClean="0">
                <a:solidFill>
                  <a:srgbClr val="006600"/>
                </a:solidFill>
              </a:rPr>
              <a:t>1</a:t>
            </a:r>
            <a:r>
              <a:rPr lang="zh-CN" altLang="zh-CN" sz="1800" smtClean="0">
                <a:solidFill>
                  <a:srgbClr val="006600"/>
                </a:solidFill>
              </a:rPr>
              <a:t>∨</a:t>
            </a:r>
            <a:r>
              <a:rPr lang="en-US" altLang="zh-CN" sz="1800" i="1" smtClean="0">
                <a:solidFill>
                  <a:srgbClr val="006600"/>
                </a:solidFill>
              </a:rPr>
              <a:t>x</a:t>
            </a:r>
            <a:r>
              <a:rPr lang="en-US" altLang="zh-CN" sz="1800" baseline="-25000" smtClean="0">
                <a:solidFill>
                  <a:srgbClr val="006600"/>
                </a:solidFill>
              </a:rPr>
              <a:t>3</a:t>
            </a:r>
            <a:r>
              <a:rPr lang="zh-CN" altLang="zh-CN" sz="1800" smtClean="0">
                <a:solidFill>
                  <a:srgbClr val="006600"/>
                </a:solidFill>
              </a:rPr>
              <a:t>∨</a:t>
            </a:r>
            <a:r>
              <a:rPr lang="en-US" altLang="zh-CN" sz="1800" i="1" smtClean="0">
                <a:solidFill>
                  <a:srgbClr val="006600"/>
                </a:solidFill>
              </a:rPr>
              <a:t>x</a:t>
            </a:r>
            <a:r>
              <a:rPr lang="en-US" altLang="zh-CN" sz="1800" baseline="-25000" smtClean="0">
                <a:solidFill>
                  <a:srgbClr val="006600"/>
                </a:solidFill>
              </a:rPr>
              <a:t>4</a:t>
            </a:r>
            <a:r>
              <a:rPr lang="zh-CN" altLang="zh-CN" sz="1800" smtClean="0">
                <a:solidFill>
                  <a:srgbClr val="006600"/>
                </a:solidFill>
              </a:rPr>
              <a:t>∨</a:t>
            </a:r>
            <a:r>
              <a:rPr lang="en-US" altLang="zh-CN" sz="1800" smtClean="0">
                <a:solidFill>
                  <a:srgbClr val="006600"/>
                </a:solidFill>
                <a:sym typeface="Symbol"/>
              </a:rPr>
              <a:t></a:t>
            </a:r>
            <a:r>
              <a:rPr lang="en-US" altLang="zh-CN" sz="1800" i="1" smtClean="0">
                <a:solidFill>
                  <a:srgbClr val="006600"/>
                </a:solidFill>
              </a:rPr>
              <a:t>x</a:t>
            </a:r>
            <a:r>
              <a:rPr lang="en-US" altLang="zh-CN" sz="1800" baseline="-25000" smtClean="0">
                <a:solidFill>
                  <a:srgbClr val="006600"/>
                </a:solidFill>
              </a:rPr>
              <a:t>5</a:t>
            </a:r>
            <a:r>
              <a:rPr lang="en-US" altLang="zh-CN" sz="1800" smtClean="0">
                <a:solidFill>
                  <a:srgbClr val="006600"/>
                </a:solidFill>
              </a:rPr>
              <a:t>)</a:t>
            </a:r>
            <a:r>
              <a:rPr lang="zh-CN" altLang="zh-CN" sz="1800" smtClean="0">
                <a:solidFill>
                  <a:srgbClr val="006600"/>
                </a:solidFill>
              </a:rPr>
              <a:t>∧</a:t>
            </a:r>
            <a:r>
              <a:rPr lang="en-US" altLang="zh-CN" sz="1800" smtClean="0">
                <a:solidFill>
                  <a:srgbClr val="006600"/>
                </a:solidFill>
              </a:rPr>
              <a:t>(</a:t>
            </a:r>
            <a:r>
              <a:rPr lang="en-US" altLang="zh-CN" sz="1800" i="1" smtClean="0">
                <a:solidFill>
                  <a:srgbClr val="006600"/>
                </a:solidFill>
              </a:rPr>
              <a:t>x</a:t>
            </a:r>
            <a:r>
              <a:rPr lang="en-US" altLang="zh-CN" sz="1800" baseline="-25000" smtClean="0">
                <a:solidFill>
                  <a:srgbClr val="006600"/>
                </a:solidFill>
              </a:rPr>
              <a:t>1</a:t>
            </a:r>
            <a:r>
              <a:rPr lang="zh-CN" altLang="zh-CN" sz="1800" smtClean="0">
                <a:solidFill>
                  <a:srgbClr val="006600"/>
                </a:solidFill>
              </a:rPr>
              <a:t>∨</a:t>
            </a:r>
            <a:r>
              <a:rPr lang="en-US" altLang="zh-CN" sz="1800" smtClean="0">
                <a:solidFill>
                  <a:srgbClr val="006600"/>
                </a:solidFill>
                <a:sym typeface="Symbol"/>
              </a:rPr>
              <a:t></a:t>
            </a:r>
            <a:r>
              <a:rPr lang="en-US" altLang="zh-CN" sz="1800" i="1" smtClean="0">
                <a:solidFill>
                  <a:srgbClr val="006600"/>
                </a:solidFill>
              </a:rPr>
              <a:t>x</a:t>
            </a:r>
            <a:r>
              <a:rPr lang="en-US" altLang="zh-CN" sz="1800" baseline="-25000" smtClean="0">
                <a:solidFill>
                  <a:srgbClr val="006600"/>
                </a:solidFill>
              </a:rPr>
              <a:t>3</a:t>
            </a:r>
            <a:r>
              <a:rPr lang="zh-CN" altLang="zh-CN" sz="1800" smtClean="0">
                <a:solidFill>
                  <a:srgbClr val="006600"/>
                </a:solidFill>
              </a:rPr>
              <a:t>∨</a:t>
            </a:r>
            <a:r>
              <a:rPr lang="en-US" altLang="zh-CN" sz="1800" i="1" smtClean="0">
                <a:solidFill>
                  <a:srgbClr val="006600"/>
                </a:solidFill>
              </a:rPr>
              <a:t>x</a:t>
            </a:r>
            <a:r>
              <a:rPr lang="en-US" altLang="zh-CN" sz="1800" baseline="-25000" smtClean="0">
                <a:solidFill>
                  <a:srgbClr val="006600"/>
                </a:solidFill>
              </a:rPr>
              <a:t>4</a:t>
            </a:r>
            <a:r>
              <a:rPr lang="en-US" altLang="zh-CN" sz="1800" smtClean="0">
                <a:solidFill>
                  <a:srgbClr val="006600"/>
                </a:solidFill>
              </a:rPr>
              <a:t>)</a:t>
            </a:r>
            <a:endParaRPr lang="zh-CN" altLang="zh-CN" sz="1800" smtClean="0">
              <a:solidFill>
                <a:srgbClr val="006600"/>
              </a:solidFill>
            </a:endParaRPr>
          </a:p>
        </p:txBody>
      </p:sp>
      <p:sp>
        <p:nvSpPr>
          <p:cNvPr id="6188"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2" name="组合 51"/>
          <p:cNvGrpSpPr/>
          <p:nvPr/>
        </p:nvGrpSpPr>
        <p:grpSpPr>
          <a:xfrm>
            <a:off x="428596" y="2173494"/>
            <a:ext cx="4786347" cy="4255902"/>
            <a:chOff x="1357289" y="1785926"/>
            <a:chExt cx="4786347" cy="4255902"/>
          </a:xfrm>
        </p:grpSpPr>
        <p:sp>
          <p:nvSpPr>
            <p:cNvPr id="6186" name="Rectangle 42"/>
            <p:cNvSpPr>
              <a:spLocks noChangeArrowheads="1"/>
            </p:cNvSpPr>
            <p:nvPr/>
          </p:nvSpPr>
          <p:spPr bwMode="auto">
            <a:xfrm>
              <a:off x="1436239" y="2658078"/>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5" name="Oval 41"/>
            <p:cNvSpPr>
              <a:spLocks noChangeArrowheads="1"/>
            </p:cNvSpPr>
            <p:nvPr/>
          </p:nvSpPr>
          <p:spPr bwMode="auto">
            <a:xfrm>
              <a:off x="2676002" y="2025243"/>
              <a:ext cx="386115"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4" name="Rectangle 40"/>
            <p:cNvSpPr>
              <a:spLocks noChangeArrowheads="1"/>
            </p:cNvSpPr>
            <p:nvPr/>
          </p:nvSpPr>
          <p:spPr bwMode="auto">
            <a:xfrm>
              <a:off x="2980699" y="1785926"/>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3" name="Oval 39"/>
            <p:cNvSpPr>
              <a:spLocks noChangeArrowheads="1"/>
            </p:cNvSpPr>
            <p:nvPr/>
          </p:nvSpPr>
          <p:spPr bwMode="auto">
            <a:xfrm>
              <a:off x="1639782" y="2876424"/>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2" name="Rectangle 38"/>
            <p:cNvSpPr>
              <a:spLocks noChangeArrowheads="1"/>
            </p:cNvSpPr>
            <p:nvPr/>
          </p:nvSpPr>
          <p:spPr bwMode="auto">
            <a:xfrm>
              <a:off x="1357289" y="3694297"/>
              <a:ext cx="326903" cy="24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1" name="Rectangle 37"/>
            <p:cNvSpPr>
              <a:spLocks noChangeArrowheads="1"/>
            </p:cNvSpPr>
            <p:nvPr/>
          </p:nvSpPr>
          <p:spPr bwMode="auto">
            <a:xfrm>
              <a:off x="1959283" y="3694297"/>
              <a:ext cx="328136" cy="2417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80" name="Rectangle 36"/>
            <p:cNvSpPr>
              <a:spLocks noChangeArrowheads="1"/>
            </p:cNvSpPr>
            <p:nvPr/>
          </p:nvSpPr>
          <p:spPr bwMode="auto">
            <a:xfrm>
              <a:off x="4368493" y="2703721"/>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9" name="Oval 35"/>
            <p:cNvSpPr>
              <a:spLocks noChangeArrowheads="1"/>
            </p:cNvSpPr>
            <p:nvPr/>
          </p:nvSpPr>
          <p:spPr bwMode="auto">
            <a:xfrm>
              <a:off x="4023087" y="2883825"/>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8" name="Rectangle 34"/>
            <p:cNvSpPr>
              <a:spLocks noChangeArrowheads="1"/>
            </p:cNvSpPr>
            <p:nvPr/>
          </p:nvSpPr>
          <p:spPr bwMode="auto">
            <a:xfrm>
              <a:off x="3194111" y="3283510"/>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7" name="Oval 33"/>
            <p:cNvSpPr>
              <a:spLocks noChangeArrowheads="1"/>
            </p:cNvSpPr>
            <p:nvPr/>
          </p:nvSpPr>
          <p:spPr bwMode="auto">
            <a:xfrm>
              <a:off x="3242222" y="3601778"/>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6" name="Rectangle 32"/>
            <p:cNvSpPr>
              <a:spLocks noChangeArrowheads="1"/>
            </p:cNvSpPr>
            <p:nvPr/>
          </p:nvSpPr>
          <p:spPr bwMode="auto">
            <a:xfrm>
              <a:off x="3878756" y="4068076"/>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5" name="Oval 31"/>
            <p:cNvSpPr>
              <a:spLocks noChangeArrowheads="1"/>
            </p:cNvSpPr>
            <p:nvPr/>
          </p:nvSpPr>
          <p:spPr bwMode="auto">
            <a:xfrm>
              <a:off x="3682615" y="4330832"/>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4" name="Rectangle 30"/>
            <p:cNvSpPr>
              <a:spLocks noChangeArrowheads="1"/>
            </p:cNvSpPr>
            <p:nvPr/>
          </p:nvSpPr>
          <p:spPr bwMode="auto">
            <a:xfrm>
              <a:off x="4330252" y="4819336"/>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3" name="Oval 29"/>
            <p:cNvSpPr>
              <a:spLocks noChangeArrowheads="1"/>
            </p:cNvSpPr>
            <p:nvPr/>
          </p:nvSpPr>
          <p:spPr bwMode="auto">
            <a:xfrm>
              <a:off x="4089701" y="5059887"/>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2" name="Rectangle 28"/>
            <p:cNvSpPr>
              <a:spLocks noChangeArrowheads="1"/>
            </p:cNvSpPr>
            <p:nvPr/>
          </p:nvSpPr>
          <p:spPr bwMode="auto">
            <a:xfrm>
              <a:off x="5240645" y="3287211"/>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1" name="Oval 27"/>
            <p:cNvSpPr>
              <a:spLocks noChangeArrowheads="1"/>
            </p:cNvSpPr>
            <p:nvPr/>
          </p:nvSpPr>
          <p:spPr bwMode="auto">
            <a:xfrm>
              <a:off x="4855763" y="3549967"/>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70" name="Rectangle 26"/>
            <p:cNvSpPr>
              <a:spLocks noChangeArrowheads="1"/>
            </p:cNvSpPr>
            <p:nvPr/>
          </p:nvSpPr>
          <p:spPr bwMode="auto">
            <a:xfrm>
              <a:off x="5780959" y="4116187"/>
              <a:ext cx="326903" cy="2393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y</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9" name="Oval 25"/>
            <p:cNvSpPr>
              <a:spLocks noChangeArrowheads="1"/>
            </p:cNvSpPr>
            <p:nvPr/>
          </p:nvSpPr>
          <p:spPr bwMode="auto">
            <a:xfrm>
              <a:off x="5473794" y="4330832"/>
              <a:ext cx="387349" cy="45519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8" name="Rectangle 24"/>
            <p:cNvSpPr>
              <a:spLocks noChangeArrowheads="1"/>
            </p:cNvSpPr>
            <p:nvPr/>
          </p:nvSpPr>
          <p:spPr bwMode="auto">
            <a:xfrm>
              <a:off x="3829413" y="5800043"/>
              <a:ext cx="326903" cy="24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7" name="Rectangle 23"/>
            <p:cNvSpPr>
              <a:spLocks noChangeArrowheads="1"/>
            </p:cNvSpPr>
            <p:nvPr/>
          </p:nvSpPr>
          <p:spPr bwMode="auto">
            <a:xfrm>
              <a:off x="4453611" y="5800043"/>
              <a:ext cx="402152" cy="2417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5</a:t>
              </a:r>
              <a:endPar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6166" name="Rectangle 22"/>
            <p:cNvSpPr>
              <a:spLocks noChangeArrowheads="1"/>
            </p:cNvSpPr>
            <p:nvPr/>
          </p:nvSpPr>
          <p:spPr bwMode="auto">
            <a:xfrm>
              <a:off x="5180199" y="5119099"/>
              <a:ext cx="423123" cy="24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3</a:t>
              </a:r>
              <a:endPar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6165" name="Rectangle 21"/>
            <p:cNvSpPr>
              <a:spLocks noChangeArrowheads="1"/>
            </p:cNvSpPr>
            <p:nvPr/>
          </p:nvSpPr>
          <p:spPr bwMode="auto">
            <a:xfrm>
              <a:off x="5815500" y="5119099"/>
              <a:ext cx="328136" cy="2417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4" name="Rectangle 20"/>
            <p:cNvSpPr>
              <a:spLocks noChangeArrowheads="1"/>
            </p:cNvSpPr>
            <p:nvPr/>
          </p:nvSpPr>
          <p:spPr bwMode="auto">
            <a:xfrm>
              <a:off x="2807996" y="4412249"/>
              <a:ext cx="412021" cy="24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1</a:t>
              </a:r>
              <a:endPar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6163" name="Rectangle 19"/>
            <p:cNvSpPr>
              <a:spLocks noChangeArrowheads="1"/>
            </p:cNvSpPr>
            <p:nvPr/>
          </p:nvSpPr>
          <p:spPr bwMode="auto">
            <a:xfrm>
              <a:off x="3368048" y="5119099"/>
              <a:ext cx="328136" cy="2417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2" name="Rectangle 18"/>
            <p:cNvSpPr>
              <a:spLocks noChangeArrowheads="1"/>
            </p:cNvSpPr>
            <p:nvPr/>
          </p:nvSpPr>
          <p:spPr bwMode="auto">
            <a:xfrm>
              <a:off x="4552299" y="4412249"/>
              <a:ext cx="326903" cy="24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b="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6161" name="AutoShape 17"/>
            <p:cNvSpPr>
              <a:spLocks noChangeShapeType="1"/>
            </p:cNvSpPr>
            <p:nvPr/>
          </p:nvSpPr>
          <p:spPr bwMode="auto">
            <a:xfrm flipH="1">
              <a:off x="1970386" y="2413826"/>
              <a:ext cx="762361" cy="52921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60" name="AutoShape 16"/>
            <p:cNvSpPr>
              <a:spLocks noChangeShapeType="1"/>
            </p:cNvSpPr>
            <p:nvPr/>
          </p:nvSpPr>
          <p:spPr bwMode="auto">
            <a:xfrm>
              <a:off x="3005371" y="2413826"/>
              <a:ext cx="1074461" cy="53661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9" name="AutoShape 15"/>
            <p:cNvSpPr>
              <a:spLocks noChangeShapeType="1"/>
            </p:cNvSpPr>
            <p:nvPr/>
          </p:nvSpPr>
          <p:spPr bwMode="auto">
            <a:xfrm flipH="1">
              <a:off x="3572825" y="3272408"/>
              <a:ext cx="507007" cy="39598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8" name="AutoShape 14"/>
            <p:cNvSpPr>
              <a:spLocks noChangeShapeType="1"/>
            </p:cNvSpPr>
            <p:nvPr/>
          </p:nvSpPr>
          <p:spPr bwMode="auto">
            <a:xfrm>
              <a:off x="4353690" y="3272408"/>
              <a:ext cx="558818" cy="3441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7" name="AutoShape 13"/>
            <p:cNvSpPr>
              <a:spLocks noChangeShapeType="1"/>
            </p:cNvSpPr>
            <p:nvPr/>
          </p:nvSpPr>
          <p:spPr bwMode="auto">
            <a:xfrm flipH="1">
              <a:off x="1521357" y="3265006"/>
              <a:ext cx="175170" cy="42929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6" name="AutoShape 12"/>
            <p:cNvSpPr>
              <a:spLocks noChangeShapeType="1"/>
            </p:cNvSpPr>
            <p:nvPr/>
          </p:nvSpPr>
          <p:spPr bwMode="auto">
            <a:xfrm>
              <a:off x="1970386" y="3265006"/>
              <a:ext cx="152966" cy="42929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5" name="AutoShape 11"/>
            <p:cNvSpPr>
              <a:spLocks noChangeShapeType="1"/>
            </p:cNvSpPr>
            <p:nvPr/>
          </p:nvSpPr>
          <p:spPr bwMode="auto">
            <a:xfrm flipH="1">
              <a:off x="3014007" y="3990360"/>
              <a:ext cx="284960" cy="42188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4" name="AutoShape 10"/>
            <p:cNvSpPr>
              <a:spLocks noChangeShapeType="1"/>
            </p:cNvSpPr>
            <p:nvPr/>
          </p:nvSpPr>
          <p:spPr bwMode="auto">
            <a:xfrm>
              <a:off x="3572825" y="3990360"/>
              <a:ext cx="303464" cy="34047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3" name="AutoShape 9"/>
            <p:cNvSpPr>
              <a:spLocks noChangeShapeType="1"/>
            </p:cNvSpPr>
            <p:nvPr/>
          </p:nvSpPr>
          <p:spPr bwMode="auto">
            <a:xfrm flipH="1">
              <a:off x="3532116" y="4719414"/>
              <a:ext cx="207244" cy="39968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2" name="AutoShape 8"/>
            <p:cNvSpPr>
              <a:spLocks noChangeShapeType="1"/>
            </p:cNvSpPr>
            <p:nvPr/>
          </p:nvSpPr>
          <p:spPr bwMode="auto">
            <a:xfrm>
              <a:off x="4013218" y="4719414"/>
              <a:ext cx="270157" cy="34047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1" name="AutoShape 7"/>
            <p:cNvSpPr>
              <a:spLocks noChangeShapeType="1"/>
            </p:cNvSpPr>
            <p:nvPr/>
          </p:nvSpPr>
          <p:spPr bwMode="auto">
            <a:xfrm flipH="1">
              <a:off x="3993481" y="5448469"/>
              <a:ext cx="152966" cy="3515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50" name="AutoShape 6"/>
            <p:cNvSpPr>
              <a:spLocks noChangeShapeType="1"/>
            </p:cNvSpPr>
            <p:nvPr/>
          </p:nvSpPr>
          <p:spPr bwMode="auto">
            <a:xfrm>
              <a:off x="4420304" y="5448469"/>
              <a:ext cx="234383" cy="3515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49" name="AutoShape 5"/>
            <p:cNvSpPr>
              <a:spLocks noChangeShapeType="1"/>
            </p:cNvSpPr>
            <p:nvPr/>
          </p:nvSpPr>
          <p:spPr bwMode="auto">
            <a:xfrm flipH="1">
              <a:off x="4716367" y="3938549"/>
              <a:ext cx="196142" cy="47370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48" name="AutoShape 4"/>
            <p:cNvSpPr>
              <a:spLocks noChangeShapeType="1"/>
            </p:cNvSpPr>
            <p:nvPr/>
          </p:nvSpPr>
          <p:spPr bwMode="auto">
            <a:xfrm>
              <a:off x="5186367" y="3938549"/>
              <a:ext cx="344173" cy="45889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47" name="AutoShape 3"/>
            <p:cNvSpPr>
              <a:spLocks noChangeShapeType="1"/>
            </p:cNvSpPr>
            <p:nvPr/>
          </p:nvSpPr>
          <p:spPr bwMode="auto">
            <a:xfrm flipH="1">
              <a:off x="5392377" y="4719414"/>
              <a:ext cx="138163" cy="39968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6146" name="AutoShape 2"/>
            <p:cNvSpPr>
              <a:spLocks noChangeShapeType="1"/>
            </p:cNvSpPr>
            <p:nvPr/>
          </p:nvSpPr>
          <p:spPr bwMode="auto">
            <a:xfrm>
              <a:off x="5804397" y="4719414"/>
              <a:ext cx="175170" cy="39968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grpSp>
      <p:sp>
        <p:nvSpPr>
          <p:cNvPr id="51" name="下箭头 50"/>
          <p:cNvSpPr/>
          <p:nvPr/>
        </p:nvSpPr>
        <p:spPr>
          <a:xfrm>
            <a:off x="2500298" y="150017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3" name="TextBox 52"/>
          <p:cNvSpPr txBox="1"/>
          <p:nvPr/>
        </p:nvSpPr>
        <p:spPr>
          <a:xfrm>
            <a:off x="214282" y="214290"/>
            <a:ext cx="4572032" cy="47705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latin typeface="Times New Roman" pitchFamily="18" charset="0"/>
                <a:ea typeface="仿宋" pitchFamily="49" charset="-122"/>
                <a:cs typeface="Times New Roman" pitchFamily="18" charset="0"/>
              </a:rPr>
              <a:t>第一步</a:t>
            </a:r>
            <a:r>
              <a:rPr lang="zh-CN" altLang="zh-CN" sz="2000" smtClean="0">
                <a:solidFill>
                  <a:srgbClr val="0000FF"/>
                </a:solidFill>
                <a:latin typeface="Times New Roman" pitchFamily="18" charset="0"/>
                <a:ea typeface="仿宋" pitchFamily="49" charset="-122"/>
                <a:cs typeface="Times New Roman" pitchFamily="18" charset="0"/>
              </a:rPr>
              <a:t>，对于任意给定的布尔公式</a:t>
            </a:r>
            <a:r>
              <a:rPr lang="en-US" altLang="zh-CN" sz="2000" smtClean="0">
                <a:solidFill>
                  <a:srgbClr val="0000FF"/>
                </a:solidFill>
                <a:latin typeface="Times New Roman" pitchFamily="18" charset="0"/>
                <a:ea typeface="仿宋" pitchFamily="49" charset="-122"/>
                <a:cs typeface="Times New Roman" pitchFamily="18" charset="0"/>
              </a:rPr>
              <a:t>F</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54" name="TextBox 53"/>
          <p:cNvSpPr txBox="1"/>
          <p:nvPr/>
        </p:nvSpPr>
        <p:spPr>
          <a:xfrm>
            <a:off x="5786414" y="1285860"/>
            <a:ext cx="2928990" cy="478592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对应的</a:t>
            </a:r>
            <a:r>
              <a:rPr lang="en-US" altLang="zh-CN" sz="2000" smtClean="0">
                <a:solidFill>
                  <a:srgbClr val="0000FF"/>
                </a:solidFill>
                <a:latin typeface="Times New Roman" pitchFamily="18" charset="0"/>
                <a:ea typeface="仿宋" pitchFamily="49" charset="-122"/>
                <a:cs typeface="Times New Roman" pitchFamily="18" charset="0"/>
              </a:rPr>
              <a:t>F1'</a:t>
            </a:r>
            <a:r>
              <a:rPr lang="zh-CN" altLang="zh-CN" sz="2000" smtClean="0">
                <a:solidFill>
                  <a:srgbClr val="0000FF"/>
                </a:solidFill>
                <a:latin typeface="Times New Roman" pitchFamily="18" charset="0"/>
                <a:ea typeface="仿宋" pitchFamily="49" charset="-122"/>
                <a:cs typeface="Times New Roman" pitchFamily="18" charset="0"/>
              </a:rPr>
              <a:t>如下：</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F1'=</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en-US" altLang="zh-CN" sz="2000" smtClean="0">
                <a:solidFill>
                  <a:srgbClr val="0000FF"/>
                </a:solidFill>
                <a:latin typeface="Times New Roman" pitchFamily="18" charset="0"/>
                <a:ea typeface="仿宋" pitchFamily="49" charset="-122"/>
                <a:cs typeface="Times New Roman" pitchFamily="18" charset="0"/>
              </a:rPr>
              <a:t>))  </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smtClean="0">
                <a:solidFill>
                  <a:srgbClr val="0000FF"/>
                </a:solidFill>
                <a:latin typeface="Times New Roman" pitchFamily="18" charset="0"/>
                <a:ea typeface="仿宋" pitchFamily="49" charset="-122"/>
                <a:cs typeface="Times New Roman" pitchFamily="18" charset="0"/>
              </a:rPr>
              <a:t>)) </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5</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4</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6</a:t>
            </a:r>
            <a:r>
              <a:rPr lang="en-US" altLang="zh-CN" sz="2000" smtClean="0">
                <a:solidFill>
                  <a:srgbClr val="0000FF"/>
                </a:solidFill>
                <a:latin typeface="Times New Roman" pitchFamily="18" charset="0"/>
                <a:ea typeface="仿宋" pitchFamily="49" charset="-122"/>
                <a:cs typeface="Times New Roman" pitchFamily="18" charset="0"/>
              </a:rPr>
              <a:t>)) </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5</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7</a:t>
            </a:r>
            <a:r>
              <a:rPr lang="en-US" altLang="zh-CN" sz="2000" smtClean="0">
                <a:solidFill>
                  <a:srgbClr val="0000FF"/>
                </a:solidFill>
                <a:latin typeface="Times New Roman" pitchFamily="18" charset="0"/>
                <a:ea typeface="仿宋" pitchFamily="49" charset="-122"/>
                <a:cs typeface="Times New Roman" pitchFamily="18" charset="0"/>
              </a:rPr>
              <a:t>)) </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6</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8</a:t>
            </a:r>
            <a:r>
              <a:rPr lang="en-US" altLang="zh-CN" sz="2000" smtClean="0">
                <a:solidFill>
                  <a:srgbClr val="0000FF"/>
                </a:solidFill>
                <a:latin typeface="Times New Roman" pitchFamily="18" charset="0"/>
                <a:ea typeface="仿宋" pitchFamily="49" charset="-122"/>
                <a:cs typeface="Times New Roman" pitchFamily="18" charset="0"/>
              </a:rPr>
              <a:t>)) </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7</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4</a:t>
            </a:r>
            <a:r>
              <a:rPr lang="en-US"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baseline="-25000" smtClean="0">
                <a:solidFill>
                  <a:srgbClr val="0000FF"/>
                </a:solidFill>
                <a:latin typeface="Times New Roman" pitchFamily="18" charset="0"/>
                <a:ea typeface="仿宋" pitchFamily="49" charset="-122"/>
                <a:cs typeface="Times New Roman" pitchFamily="18" charset="0"/>
              </a:rPr>
              <a:t>8</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5</a:t>
            </a:r>
            <a:r>
              <a:rPr lang="en-US"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56" name="灯片编号占位符 55"/>
          <p:cNvSpPr>
            <a:spLocks noGrp="1"/>
          </p:cNvSpPr>
          <p:nvPr>
            <p:ph type="sldNum" sz="quarter" idx="12"/>
          </p:nvPr>
        </p:nvSpPr>
        <p:spPr/>
        <p:txBody>
          <a:bodyPr/>
          <a:lstStyle/>
          <a:p>
            <a:fld id="{7AF016A1-9F15-429F-9EFD-84004B73C732}" type="slidenum">
              <a:rPr lang="en-US" altLang="zh-CN" smtClean="0"/>
              <a:pPr/>
              <a:t>35</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596" y="571480"/>
            <a:ext cx="8215370" cy="34497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00000"/>
              </a:lnSpc>
            </a:pPr>
            <a:r>
              <a:rPr lang="zh-CN" altLang="zh-CN" sz="2000" smtClean="0">
                <a:solidFill>
                  <a:srgbClr val="FF0000"/>
                </a:solidFill>
                <a:latin typeface="Times New Roman" pitchFamily="18" charset="0"/>
                <a:ea typeface="仿宋" pitchFamily="49" charset="-122"/>
                <a:cs typeface="Times New Roman" pitchFamily="18" charset="0"/>
              </a:rPr>
              <a:t>第二步</a:t>
            </a:r>
            <a:r>
              <a:rPr lang="zh-CN" altLang="zh-CN" sz="2000" smtClean="0">
                <a:solidFill>
                  <a:srgbClr val="0000FF"/>
                </a:solidFill>
                <a:latin typeface="Times New Roman" pitchFamily="18" charset="0"/>
                <a:ea typeface="仿宋" pitchFamily="49" charset="-122"/>
                <a:cs typeface="Times New Roman" pitchFamily="18" charset="0"/>
              </a:rPr>
              <a:t>，将</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进一步转换为公式</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，使得</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中的每一个子句精确地有</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个不同的文字。为此引入两个辅助变元</a:t>
            </a:r>
            <a:r>
              <a:rPr lang="en-US" altLang="zh-CN" sz="2000" i="1"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q</a:t>
            </a:r>
            <a:r>
              <a:rPr lang="zh-CN" altLang="zh-CN" sz="2000" smtClean="0">
                <a:solidFill>
                  <a:srgbClr val="0000FF"/>
                </a:solidFill>
                <a:latin typeface="Times New Roman" pitchFamily="18" charset="0"/>
                <a:ea typeface="仿宋" pitchFamily="49" charset="-122"/>
                <a:cs typeface="Times New Roman" pitchFamily="18" charset="0"/>
              </a:rPr>
              <a:t>。对公式</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的子句</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做如下转换：</a:t>
            </a: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① 如果</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有</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个不同的文字，保持不变。</a:t>
            </a: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② 如果</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有</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个不同的文字，例如</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，将其转换为</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ct val="100000"/>
              </a:lnSpc>
            </a:pPr>
            <a:r>
              <a:rPr lang="en-US" altLang="zh-CN" sz="2000" smtClean="0">
                <a:solidFill>
                  <a:srgbClr val="006600"/>
                </a:solidFill>
                <a:latin typeface="Times New Roman" pitchFamily="18" charset="0"/>
                <a:ea typeface="仿宋" pitchFamily="49" charset="-122"/>
                <a:cs typeface="Times New Roman" pitchFamily="18" charset="0"/>
              </a:rPr>
              <a:t>                             (</a:t>
            </a:r>
            <a:r>
              <a:rPr lang="en-US" altLang="zh-CN" sz="2000" i="1" smtClean="0">
                <a:solidFill>
                  <a:srgbClr val="006600"/>
                </a:solidFill>
                <a:latin typeface="Times New Roman" pitchFamily="18" charset="0"/>
                <a:ea typeface="仿宋" pitchFamily="49" charset="-122"/>
                <a:cs typeface="Times New Roman" pitchFamily="18" charset="0"/>
              </a:rPr>
              <a:t>l</a:t>
            </a:r>
            <a:r>
              <a:rPr lang="en-US" altLang="zh-CN" sz="2000" baseline="-25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en-US" altLang="zh-CN" sz="2000" baseline="-25000" smtClean="0">
                <a:solidFill>
                  <a:srgbClr val="006600"/>
                </a:solidFill>
                <a:latin typeface="Times New Roman" pitchFamily="18" charset="0"/>
                <a:ea typeface="仿宋" pitchFamily="49" charset="-122"/>
                <a:cs typeface="Times New Roman" pitchFamily="18" charset="0"/>
              </a:rPr>
              <a:t>2</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p</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en-US" altLang="zh-CN" sz="2000" baseline="-25000" smtClean="0">
                <a:solidFill>
                  <a:srgbClr val="006600"/>
                </a:solidFill>
                <a:latin typeface="Times New Roman" pitchFamily="18" charset="0"/>
                <a:ea typeface="仿宋" pitchFamily="49" charset="-122"/>
                <a:cs typeface="Times New Roman" pitchFamily="18" charset="0"/>
              </a:rPr>
              <a:t>1</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en-US" altLang="zh-CN" sz="2000" baseline="-25000" smtClean="0">
                <a:solidFill>
                  <a:srgbClr val="006600"/>
                </a:solidFill>
                <a:latin typeface="Times New Roman" pitchFamily="18" charset="0"/>
                <a:ea typeface="仿宋" pitchFamily="49" charset="-122"/>
                <a:cs typeface="Times New Roman" pitchFamily="18" charset="0"/>
              </a:rPr>
              <a:t>2</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p</a:t>
            </a:r>
            <a:r>
              <a:rPr lang="en-US" altLang="zh-CN" sz="2000" smtClean="0">
                <a:solidFill>
                  <a:srgbClr val="006600"/>
                </a:solidFill>
                <a:latin typeface="Times New Roman" pitchFamily="18" charset="0"/>
                <a:ea typeface="仿宋" pitchFamily="49" charset="-122"/>
                <a:cs typeface="Times New Roman" pitchFamily="18" charset="0"/>
              </a:rPr>
              <a:t>)</a:t>
            </a:r>
            <a:endParaRPr lang="zh-CN" altLang="zh-CN" sz="2000" smtClean="0">
              <a:solidFill>
                <a:srgbClr val="006600"/>
              </a:solidFill>
              <a:latin typeface="Times New Roman" pitchFamily="18" charset="0"/>
              <a:ea typeface="仿宋" pitchFamily="49" charset="-122"/>
              <a:cs typeface="Times New Roman" pitchFamily="18" charset="0"/>
            </a:endParaRPr>
          </a:p>
          <a:p>
            <a:pPr algn="l">
              <a:lnSpc>
                <a:spcPct val="100000"/>
              </a:lnSpc>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③ 如果</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仅有</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个文字</a:t>
            </a:r>
            <a:r>
              <a:rPr lang="en-US" altLang="zh-CN" sz="2000" i="1" smtClean="0">
                <a:solidFill>
                  <a:srgbClr val="0000FF"/>
                </a:solidFill>
                <a:latin typeface="Times New Roman" pitchFamily="18" charset="0"/>
                <a:ea typeface="仿宋" pitchFamily="49" charset="-122"/>
                <a:cs typeface="Times New Roman" pitchFamily="18" charset="0"/>
              </a:rPr>
              <a:t>l</a:t>
            </a:r>
            <a:r>
              <a:rPr lang="zh-CN" altLang="zh-CN" sz="2000" smtClean="0">
                <a:solidFill>
                  <a:srgbClr val="0000FF"/>
                </a:solidFill>
                <a:latin typeface="Times New Roman" pitchFamily="18" charset="0"/>
                <a:ea typeface="仿宋" pitchFamily="49" charset="-122"/>
                <a:cs typeface="Times New Roman" pitchFamily="18" charset="0"/>
              </a:rPr>
              <a:t>，将其转换为</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ct val="100000"/>
              </a:lnSpc>
            </a:pPr>
            <a:r>
              <a:rPr lang="en-US" altLang="zh-CN" sz="2000" smtClean="0">
                <a:solidFill>
                  <a:srgbClr val="006600"/>
                </a:solidFill>
                <a:latin typeface="Times New Roman" pitchFamily="18" charset="0"/>
                <a:ea typeface="仿宋" pitchFamily="49" charset="-122"/>
                <a:cs typeface="Times New Roman" pitchFamily="18" charset="0"/>
              </a:rPr>
              <a:t>                             (</a:t>
            </a:r>
            <a:r>
              <a:rPr lang="en-US" altLang="zh-CN" sz="2000" i="1" smtClean="0">
                <a:solidFill>
                  <a:srgbClr val="006600"/>
                </a:solidFill>
                <a:latin typeface="Times New Roman" pitchFamily="18" charset="0"/>
                <a:ea typeface="仿宋" pitchFamily="49" charset="-122"/>
                <a:cs typeface="Times New Roman" pitchFamily="18" charset="0"/>
              </a:rPr>
              <a:t>l</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p</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q</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p</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q</a:t>
            </a:r>
            <a:r>
              <a:rPr lang="en-US" altLang="zh-CN" sz="2000" smtClean="0">
                <a:solidFill>
                  <a:srgbClr val="006600"/>
                </a:solidFill>
                <a:latin typeface="Times New Roman" pitchFamily="18" charset="0"/>
                <a:ea typeface="仿宋" pitchFamily="49" charset="-122"/>
                <a:cs typeface="Times New Roman" pitchFamily="18" charset="0"/>
              </a:rPr>
              <a:t>) )</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p</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q</a:t>
            </a:r>
            <a:r>
              <a:rPr lang="en-US" altLang="zh-CN" sz="2000" smtClean="0">
                <a:solidFill>
                  <a:srgbClr val="006600"/>
                </a:solidFill>
                <a:latin typeface="Times New Roman" pitchFamily="18" charset="0"/>
                <a:ea typeface="仿宋" pitchFamily="49" charset="-122"/>
                <a:cs typeface="Times New Roman" pitchFamily="18" charset="0"/>
              </a:rPr>
              <a:t>) )</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l</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p</a:t>
            </a:r>
            <a:r>
              <a:rPr lang="zh-CN" altLang="zh-CN" sz="2000" smtClean="0">
                <a:solidFill>
                  <a:srgbClr val="006600"/>
                </a:solidFill>
                <a:latin typeface="Times New Roman" pitchFamily="18" charset="0"/>
                <a:ea typeface="仿宋" pitchFamily="49" charset="-122"/>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sym typeface="Symbol"/>
              </a:rPr>
              <a:t></a:t>
            </a:r>
            <a:r>
              <a:rPr lang="en-US" altLang="zh-CN" sz="2000" i="1" smtClean="0">
                <a:solidFill>
                  <a:srgbClr val="006600"/>
                </a:solidFill>
                <a:latin typeface="Times New Roman" pitchFamily="18" charset="0"/>
                <a:ea typeface="仿宋" pitchFamily="49" charset="-122"/>
                <a:cs typeface="Times New Roman" pitchFamily="18" charset="0"/>
              </a:rPr>
              <a:t>q</a:t>
            </a:r>
            <a:r>
              <a:rPr lang="en-US" altLang="zh-CN" sz="2000" smtClean="0">
                <a:solidFill>
                  <a:srgbClr val="006600"/>
                </a:solidFill>
                <a:latin typeface="Times New Roman" pitchFamily="18" charset="0"/>
                <a:ea typeface="仿宋" pitchFamily="49" charset="-122"/>
                <a:cs typeface="Times New Roman" pitchFamily="18" charset="0"/>
              </a:rPr>
              <a:t>)</a:t>
            </a:r>
            <a:endParaRPr lang="zh-CN" altLang="zh-CN" sz="2000" smtClean="0">
              <a:solidFill>
                <a:srgbClr val="006600"/>
              </a:solidFill>
              <a:latin typeface="Times New Roman" pitchFamily="18" charset="0"/>
              <a:ea typeface="仿宋" pitchFamily="49" charset="-122"/>
              <a:cs typeface="Times New Roman" pitchFamily="18" charset="0"/>
            </a:endParaRPr>
          </a:p>
        </p:txBody>
      </p:sp>
      <p:sp>
        <p:nvSpPr>
          <p:cNvPr id="9" name="TextBox 8"/>
          <p:cNvSpPr txBox="1"/>
          <p:nvPr/>
        </p:nvSpPr>
        <p:spPr>
          <a:xfrm>
            <a:off x="357158" y="4714884"/>
            <a:ext cx="8429684" cy="1169551"/>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ea typeface="楷体" pitchFamily="49" charset="-122"/>
                <a:cs typeface="Times New Roman" pitchFamily="18" charset="0"/>
              </a:rPr>
              <a:t>上述转换均是等价转换，这样得到</a:t>
            </a:r>
            <a:r>
              <a:rPr lang="en-US" altLang="zh-CN" sz="2000" smtClean="0">
                <a:solidFill>
                  <a:srgbClr val="0000FF"/>
                </a:solidFill>
                <a:ea typeface="楷体" pitchFamily="49" charset="-122"/>
                <a:cs typeface="Times New Roman" pitchFamily="18" charset="0"/>
              </a:rPr>
              <a:t>3SAT</a:t>
            </a:r>
            <a:r>
              <a:rPr lang="zh-CN" altLang="zh-CN" sz="2000" smtClean="0">
                <a:solidFill>
                  <a:srgbClr val="0000FF"/>
                </a:solidFill>
                <a:ea typeface="楷体" pitchFamily="49" charset="-122"/>
                <a:cs typeface="Times New Roman" pitchFamily="18" charset="0"/>
              </a:rPr>
              <a:t>的公式</a:t>
            </a:r>
            <a:r>
              <a:rPr lang="en-US" altLang="zh-CN" sz="2000" smtClean="0">
                <a:solidFill>
                  <a:srgbClr val="0000FF"/>
                </a:solidFill>
                <a:ea typeface="楷体" pitchFamily="49" charset="-122"/>
                <a:cs typeface="Times New Roman" pitchFamily="18" charset="0"/>
              </a:rPr>
              <a:t>F''</a:t>
            </a:r>
            <a:r>
              <a:rPr lang="zh-CN" altLang="zh-CN" sz="2000" smtClean="0">
                <a:solidFill>
                  <a:srgbClr val="0000FF"/>
                </a:solidFill>
                <a:ea typeface="楷体" pitchFamily="49" charset="-122"/>
                <a:cs typeface="Times New Roman" pitchFamily="18" charset="0"/>
              </a:rPr>
              <a:t>，显然转换过程是多项式时间，所以</a:t>
            </a:r>
            <a:r>
              <a:rPr lang="en-US" altLang="zh-CN" sz="2000" smtClean="0">
                <a:solidFill>
                  <a:srgbClr val="0000FF"/>
                </a:solidFill>
                <a:ea typeface="楷体" pitchFamily="49" charset="-122"/>
                <a:cs typeface="Times New Roman" pitchFamily="18" charset="0"/>
              </a:rPr>
              <a:t>SAT</a:t>
            </a:r>
            <a:r>
              <a:rPr lang="zh-CN" altLang="zh-CN" sz="2000" smtClean="0">
                <a:solidFill>
                  <a:srgbClr val="0000FF"/>
                </a:solidFill>
                <a:latin typeface="+mn-ea"/>
                <a:ea typeface="+mn-ea"/>
                <a:cs typeface="Times New Roman" pitchFamily="18" charset="0"/>
              </a:rPr>
              <a:t>≤</a:t>
            </a:r>
            <a:r>
              <a:rPr lang="en-US" altLang="zh-CN" sz="2000" i="1" baseline="-25000" smtClean="0">
                <a:solidFill>
                  <a:srgbClr val="0000FF"/>
                </a:solidFill>
                <a:ea typeface="楷体" pitchFamily="49" charset="-122"/>
                <a:cs typeface="Times New Roman" pitchFamily="18" charset="0"/>
              </a:rPr>
              <a:t>p</a:t>
            </a:r>
            <a:r>
              <a:rPr lang="en-US" altLang="zh-CN" sz="2000" smtClean="0">
                <a:solidFill>
                  <a:srgbClr val="0000FF"/>
                </a:solidFill>
                <a:ea typeface="楷体" pitchFamily="49" charset="-122"/>
                <a:cs typeface="Times New Roman" pitchFamily="18" charset="0"/>
              </a:rPr>
              <a:t>3SAT</a:t>
            </a:r>
            <a:r>
              <a:rPr lang="zh-CN" altLang="zh-CN" sz="2000" smtClean="0">
                <a:solidFill>
                  <a:srgbClr val="0000FF"/>
                </a:solidFill>
                <a:ea typeface="楷体" pitchFamily="49" charset="-122"/>
                <a:cs typeface="Times New Roman" pitchFamily="18" charset="0"/>
              </a:rPr>
              <a:t>成立。</a:t>
            </a:r>
            <a:r>
              <a:rPr lang="en-US" altLang="zh-CN" sz="2000" smtClean="0">
                <a:solidFill>
                  <a:srgbClr val="FF0000"/>
                </a:solidFill>
                <a:ea typeface="楷体" pitchFamily="49" charset="-122"/>
                <a:cs typeface="Times New Roman" pitchFamily="18" charset="0"/>
              </a:rPr>
              <a:t>SAT</a:t>
            </a:r>
            <a:r>
              <a:rPr lang="zh-CN" altLang="zh-CN" sz="2000" smtClean="0">
                <a:solidFill>
                  <a:srgbClr val="FF0000"/>
                </a:solidFill>
                <a:ea typeface="楷体" pitchFamily="49" charset="-122"/>
                <a:cs typeface="Times New Roman" pitchFamily="18" charset="0"/>
              </a:rPr>
              <a:t>为</a:t>
            </a:r>
            <a:r>
              <a:rPr lang="en-US" altLang="zh-CN" sz="2000" smtClean="0">
                <a:solidFill>
                  <a:srgbClr val="FF0000"/>
                </a:solidFill>
                <a:ea typeface="楷体" pitchFamily="49" charset="-122"/>
                <a:cs typeface="Times New Roman" pitchFamily="18" charset="0"/>
              </a:rPr>
              <a:t>NP</a:t>
            </a:r>
            <a:r>
              <a:rPr lang="zh-CN" altLang="zh-CN" sz="2000" smtClean="0">
                <a:solidFill>
                  <a:srgbClr val="FF0000"/>
                </a:solidFill>
                <a:ea typeface="楷体" pitchFamily="49" charset="-122"/>
                <a:cs typeface="Times New Roman" pitchFamily="18" charset="0"/>
              </a:rPr>
              <a:t>完全问题</a:t>
            </a:r>
            <a:r>
              <a:rPr lang="zh-CN" altLang="zh-CN" sz="2000" smtClean="0">
                <a:solidFill>
                  <a:srgbClr val="0000FF"/>
                </a:solidFill>
                <a:ea typeface="楷体" pitchFamily="49" charset="-122"/>
                <a:cs typeface="Times New Roman" pitchFamily="18" charset="0"/>
              </a:rPr>
              <a:t>，所以</a:t>
            </a:r>
            <a:r>
              <a:rPr lang="en-US" altLang="zh-CN" sz="2000" smtClean="0">
                <a:solidFill>
                  <a:srgbClr val="FF0000"/>
                </a:solidFill>
                <a:ea typeface="楷体" pitchFamily="49" charset="-122"/>
                <a:cs typeface="Times New Roman" pitchFamily="18" charset="0"/>
              </a:rPr>
              <a:t>3SAT</a:t>
            </a:r>
            <a:r>
              <a:rPr lang="zh-CN" altLang="zh-CN" sz="2000" smtClean="0">
                <a:solidFill>
                  <a:srgbClr val="FF0000"/>
                </a:solidFill>
                <a:ea typeface="楷体" pitchFamily="49" charset="-122"/>
                <a:cs typeface="Times New Roman" pitchFamily="18" charset="0"/>
              </a:rPr>
              <a:t>也是一个</a:t>
            </a:r>
            <a:r>
              <a:rPr lang="en-US" altLang="zh-CN" sz="2000" smtClean="0">
                <a:solidFill>
                  <a:srgbClr val="FF0000"/>
                </a:solidFill>
                <a:ea typeface="楷体" pitchFamily="49" charset="-122"/>
                <a:cs typeface="Times New Roman" pitchFamily="18" charset="0"/>
              </a:rPr>
              <a:t>NP</a:t>
            </a:r>
            <a:r>
              <a:rPr lang="zh-CN" altLang="zh-CN" sz="2000" smtClean="0">
                <a:solidFill>
                  <a:srgbClr val="FF0000"/>
                </a:solidFill>
                <a:ea typeface="楷体" pitchFamily="49" charset="-122"/>
                <a:cs typeface="Times New Roman" pitchFamily="18" charset="0"/>
              </a:rPr>
              <a:t>完全问题</a:t>
            </a:r>
            <a:r>
              <a:rPr lang="zh-CN" altLang="zh-CN" sz="2000" smtClean="0">
                <a:solidFill>
                  <a:srgbClr val="0000FF"/>
                </a:solidFill>
                <a:ea typeface="楷体" pitchFamily="49" charset="-122"/>
                <a:cs typeface="Times New Roman" pitchFamily="18" charset="0"/>
              </a:rPr>
              <a:t>。</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36</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714356"/>
            <a:ext cx="8072494" cy="213747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50000"/>
              </a:lnSpc>
              <a:spcBef>
                <a:spcPts val="0"/>
              </a:spcBef>
            </a:pPr>
            <a:r>
              <a:rPr lang="zh-CN" altLang="zh-CN" sz="2000" smtClean="0">
                <a:solidFill>
                  <a:srgbClr val="FF0000"/>
                </a:solidFill>
                <a:latin typeface="+mj-lt"/>
                <a:ea typeface="微软雅黑" pitchFamily="34" charset="-122"/>
                <a:cs typeface="Times New Roman" pitchFamily="18" charset="0"/>
              </a:rPr>
              <a:t>【例</a:t>
            </a:r>
            <a:r>
              <a:rPr lang="en-US" altLang="zh-CN" sz="2000" smtClean="0">
                <a:solidFill>
                  <a:srgbClr val="FF0000"/>
                </a:solidFill>
                <a:latin typeface="+mj-lt"/>
                <a:ea typeface="微软雅黑" pitchFamily="34" charset="-122"/>
                <a:cs typeface="Times New Roman" pitchFamily="18" charset="0"/>
              </a:rPr>
              <a:t>9-4</a:t>
            </a:r>
            <a:r>
              <a:rPr lang="zh-CN" altLang="zh-CN" sz="2000" smtClean="0">
                <a:solidFill>
                  <a:srgbClr val="FF0000"/>
                </a:solidFill>
                <a:latin typeface="+mj-lt"/>
                <a:ea typeface="微软雅黑" pitchFamily="34"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团集判定问题</a:t>
            </a:r>
            <a:r>
              <a:rPr lang="en-US" altLang="zh-CN" sz="2000" smtClean="0">
                <a:solidFill>
                  <a:srgbClr val="0000FF"/>
                </a:solidFill>
                <a:latin typeface="Times New Roman" pitchFamily="18" charset="0"/>
                <a:ea typeface="楷体" pitchFamily="49" charset="-122"/>
                <a:cs typeface="Times New Roman" pitchFamily="18" charset="0"/>
              </a:rPr>
              <a:t>CLIQUE</a:t>
            </a:r>
            <a:r>
              <a:rPr lang="zh-CN" altLang="zh-CN" sz="2000" smtClean="0">
                <a:solidFill>
                  <a:srgbClr val="0000FF"/>
                </a:solidFill>
                <a:latin typeface="Times New Roman" pitchFamily="18" charset="0"/>
                <a:ea typeface="楷体" pitchFamily="49" charset="-122"/>
                <a:cs typeface="Times New Roman" pitchFamily="18" charset="0"/>
              </a:rPr>
              <a:t>是给定一个无向图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）和一个正整数</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，问</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中有大小为</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的团集吗？无向图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中大小为</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的团集是指包含</a:t>
            </a:r>
            <a:r>
              <a:rPr lang="en-US" altLang="zh-CN" sz="2000" i="1" smtClean="0">
                <a:solidFill>
                  <a:srgbClr val="0000FF"/>
                </a:solidFill>
                <a:latin typeface="Times New Roman" pitchFamily="18" charset="0"/>
                <a:ea typeface="楷体" pitchFamily="49" charset="-122"/>
                <a:cs typeface="Times New Roman" pitchFamily="18" charset="0"/>
              </a:rPr>
              <a:t>k</a:t>
            </a:r>
            <a:r>
              <a:rPr lang="zh-CN" altLang="zh-CN" sz="2000" smtClean="0">
                <a:solidFill>
                  <a:srgbClr val="0000FF"/>
                </a:solidFill>
                <a:latin typeface="Times New Roman" pitchFamily="18" charset="0"/>
                <a:ea typeface="楷体" pitchFamily="49" charset="-122"/>
                <a:cs typeface="Times New Roman" pitchFamily="18" charset="0"/>
              </a:rPr>
              <a:t>个顶点的完全子图。</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ct val="150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证明</a:t>
            </a:r>
            <a:r>
              <a:rPr lang="en-US" altLang="zh-CN" sz="2000" smtClean="0">
                <a:solidFill>
                  <a:srgbClr val="0000FF"/>
                </a:solidFill>
                <a:latin typeface="Times New Roman" pitchFamily="18" charset="0"/>
                <a:ea typeface="楷体" pitchFamily="49" charset="-122"/>
                <a:cs typeface="Times New Roman" pitchFamily="18" charset="0"/>
              </a:rPr>
              <a:t>CLIQUE</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smtClean="0">
                <a:solidFill>
                  <a:srgbClr val="0000FF"/>
                </a:solidFill>
                <a:latin typeface="Times New Roman" pitchFamily="18" charset="0"/>
                <a:ea typeface="楷体" pitchFamily="49" charset="-122"/>
                <a:cs typeface="Times New Roman" pitchFamily="18" charset="0"/>
              </a:rPr>
              <a:t>NP</a:t>
            </a:r>
            <a:r>
              <a:rPr lang="zh-CN" altLang="zh-CN" sz="2000" smtClean="0">
                <a:solidFill>
                  <a:srgbClr val="0000FF"/>
                </a:solidFill>
                <a:latin typeface="Times New Roman" pitchFamily="18" charset="0"/>
                <a:ea typeface="楷体" pitchFamily="49" charset="-122"/>
                <a:cs typeface="Times New Roman" pitchFamily="18" charset="0"/>
              </a:rPr>
              <a:t>完全问题。</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37</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857232"/>
            <a:ext cx="8001056" cy="198358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pP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：利用定理</a:t>
            </a:r>
            <a:r>
              <a:rPr lang="en-US" altLang="zh-CN" sz="2000" smtClean="0">
                <a:solidFill>
                  <a:srgbClr val="0000FF"/>
                </a:solidFill>
                <a:latin typeface="Times New Roman" pitchFamily="18" charset="0"/>
                <a:ea typeface="仿宋" pitchFamily="49" charset="-122"/>
                <a:cs typeface="Times New Roman" pitchFamily="18" charset="0"/>
              </a:rPr>
              <a:t>9.5</a:t>
            </a:r>
            <a:r>
              <a:rPr lang="zh-CN" altLang="zh-CN" sz="2000" smtClean="0">
                <a:solidFill>
                  <a:srgbClr val="0000FF"/>
                </a:solidFill>
                <a:latin typeface="Times New Roman" pitchFamily="18" charset="0"/>
                <a:ea typeface="仿宋" pitchFamily="49" charset="-122"/>
                <a:cs typeface="Times New Roman" pitchFamily="18" charset="0"/>
              </a:rPr>
              <a:t>证明。</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① 证明</a:t>
            </a:r>
            <a:r>
              <a:rPr lang="en-US" altLang="zh-CN" sz="2000" smtClean="0">
                <a:solidFill>
                  <a:srgbClr val="0000FF"/>
                </a:solidFill>
                <a:latin typeface="Times New Roman" pitchFamily="18" charset="0"/>
                <a:ea typeface="仿宋" pitchFamily="49" charset="-122"/>
                <a:cs typeface="Times New Roman" pitchFamily="18" charset="0"/>
              </a:rPr>
              <a:t>CLIQUE</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类。如果</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被宣称为一个解，则对应一个大小为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的团集</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，只需要看</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中任意两个顶点之间是否有边相连，从而得到了一个确定性验证算法，所以</a:t>
            </a:r>
            <a:r>
              <a:rPr lang="en-US" altLang="zh-CN" sz="2000" smtClean="0">
                <a:solidFill>
                  <a:srgbClr val="0000FF"/>
                </a:solidFill>
                <a:latin typeface="Times New Roman" pitchFamily="18" charset="0"/>
                <a:ea typeface="仿宋" pitchFamily="49" charset="-122"/>
                <a:cs typeface="Times New Roman" pitchFamily="18" charset="0"/>
              </a:rPr>
              <a:t>CLIQUE</a:t>
            </a:r>
            <a:r>
              <a:rPr lang="zh-CN" altLang="zh-CN" sz="2000" smtClean="0">
                <a:solidFill>
                  <a:srgbClr val="0000FF"/>
                </a:solidFill>
                <a:latin typeface="Times New Roman" pitchFamily="18" charset="0"/>
                <a:ea typeface="仿宋" pitchFamily="49" charset="-122"/>
                <a:cs typeface="Times New Roman" pitchFamily="18" charset="0"/>
              </a:rPr>
              <a:t>属于</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类。</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38</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57158" y="285728"/>
            <a:ext cx="8215370"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② 已知</a:t>
            </a:r>
            <a:r>
              <a:rPr lang="en-US" altLang="zh-CN" sz="2000" smtClean="0">
                <a:solidFill>
                  <a:srgbClr val="0000FF"/>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是一个</a:t>
            </a:r>
            <a:r>
              <a:rPr lang="en-US" altLang="zh-CN" sz="2000" smtClean="0">
                <a:solidFill>
                  <a:srgbClr val="0000FF"/>
                </a:solidFill>
                <a:latin typeface="Times New Roman" pitchFamily="18" charset="0"/>
                <a:ea typeface="仿宋" pitchFamily="49" charset="-122"/>
                <a:cs typeface="Times New Roman" pitchFamily="18" charset="0"/>
              </a:rPr>
              <a:t>NP</a:t>
            </a:r>
            <a:r>
              <a:rPr lang="zh-CN" altLang="zh-CN" sz="2000" smtClean="0">
                <a:solidFill>
                  <a:srgbClr val="0000FF"/>
                </a:solidFill>
                <a:latin typeface="Times New Roman" pitchFamily="18" charset="0"/>
                <a:ea typeface="仿宋" pitchFamily="49" charset="-122"/>
                <a:cs typeface="Times New Roman" pitchFamily="18" charset="0"/>
              </a:rPr>
              <a:t>完全问题，现在证明</a:t>
            </a:r>
            <a:r>
              <a:rPr lang="en-US" altLang="zh-CN" sz="2000" smtClean="0">
                <a:solidFill>
                  <a:srgbClr val="FF0000"/>
                </a:solidFill>
                <a:latin typeface="Times New Roman" pitchFamily="18" charset="0"/>
                <a:ea typeface="仿宋" pitchFamily="49" charset="-122"/>
                <a:cs typeface="Times New Roman" pitchFamily="18" charset="0"/>
              </a:rPr>
              <a:t>3SAT</a:t>
            </a:r>
            <a:r>
              <a:rPr lang="zh-CN" altLang="zh-CN" sz="2000" smtClean="0">
                <a:solidFill>
                  <a:srgbClr val="FF0000"/>
                </a:solidFill>
                <a:latin typeface="+mj-ea"/>
                <a:ea typeface="+mj-ea"/>
                <a:cs typeface="Times New Roman" pitchFamily="18" charset="0"/>
              </a:rPr>
              <a:t>≤</a:t>
            </a:r>
            <a:r>
              <a:rPr lang="en-US" altLang="zh-CN" sz="2000" i="1" baseline="-25000" smtClean="0">
                <a:solidFill>
                  <a:srgbClr val="FF0000"/>
                </a:solidFill>
                <a:latin typeface="Times New Roman" pitchFamily="18" charset="0"/>
                <a:ea typeface="仿宋" pitchFamily="49" charset="-122"/>
                <a:cs typeface="Times New Roman" pitchFamily="18" charset="0"/>
              </a:rPr>
              <a:t>p</a:t>
            </a:r>
            <a:r>
              <a:rPr lang="en-US" altLang="zh-CN" sz="2000" smtClean="0">
                <a:solidFill>
                  <a:srgbClr val="FF0000"/>
                </a:solidFill>
                <a:latin typeface="Times New Roman" pitchFamily="18" charset="0"/>
                <a:ea typeface="仿宋" pitchFamily="49" charset="-122"/>
                <a:cs typeface="Times New Roman" pitchFamily="18" charset="0"/>
              </a:rPr>
              <a:t>CLIQUE</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对于</a:t>
            </a:r>
            <a:r>
              <a:rPr lang="en-US" altLang="zh-CN" sz="2000" smtClean="0">
                <a:solidFill>
                  <a:srgbClr val="0000FF"/>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的任意一个实例</a:t>
            </a:r>
            <a:r>
              <a:rPr lang="en-US" altLang="zh-CN" sz="2000" smtClean="0">
                <a:solidFill>
                  <a:srgbClr val="0000FF"/>
                </a:solidFill>
                <a:latin typeface="Times New Roman" pitchFamily="18" charset="0"/>
                <a:ea typeface="仿宋" pitchFamily="49" charset="-122"/>
                <a:cs typeface="Times New Roman" pitchFamily="18" charset="0"/>
              </a:rPr>
              <a:t>F=</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，子句</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）精确地有</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个不同的文字</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，下面构造一个图</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使得</a:t>
            </a:r>
            <a:r>
              <a:rPr lang="en-US" altLang="zh-CN" sz="2000" smtClean="0">
                <a:solidFill>
                  <a:srgbClr val="FF00FF"/>
                </a:solidFill>
                <a:latin typeface="Times New Roman" pitchFamily="18" charset="0"/>
                <a:ea typeface="仿宋" pitchFamily="49" charset="-122"/>
                <a:cs typeface="Times New Roman" pitchFamily="18" charset="0"/>
              </a:rPr>
              <a:t>F</a:t>
            </a:r>
            <a:r>
              <a:rPr lang="zh-CN" altLang="zh-CN" sz="2000" smtClean="0">
                <a:solidFill>
                  <a:srgbClr val="FF00FF"/>
                </a:solidFill>
                <a:latin typeface="Times New Roman" pitchFamily="18" charset="0"/>
                <a:ea typeface="仿宋" pitchFamily="49" charset="-122"/>
                <a:cs typeface="Times New Roman" pitchFamily="18" charset="0"/>
              </a:rPr>
              <a:t>是可满足的当且仅当</a:t>
            </a:r>
            <a:r>
              <a:rPr lang="en-US" altLang="zh-CN" sz="2000" smtClean="0">
                <a:solidFill>
                  <a:srgbClr val="FF00FF"/>
                </a:solidFill>
                <a:latin typeface="Times New Roman" pitchFamily="18" charset="0"/>
                <a:ea typeface="仿宋" pitchFamily="49" charset="-122"/>
                <a:cs typeface="Times New Roman" pitchFamily="18" charset="0"/>
              </a:rPr>
              <a:t>G</a:t>
            </a:r>
            <a:r>
              <a:rPr lang="zh-CN" altLang="zh-CN" sz="2000" smtClean="0">
                <a:solidFill>
                  <a:srgbClr val="FF00FF"/>
                </a:solidFill>
                <a:latin typeface="Times New Roman" pitchFamily="18" charset="0"/>
                <a:ea typeface="仿宋" pitchFamily="49" charset="-122"/>
                <a:cs typeface="Times New Roman" pitchFamily="18" charset="0"/>
              </a:rPr>
              <a:t>有大小为</a:t>
            </a:r>
            <a:r>
              <a:rPr lang="en-US" altLang="zh-CN" sz="2000" i="1" smtClean="0">
                <a:solidFill>
                  <a:srgbClr val="FF00FF"/>
                </a:solidFill>
                <a:latin typeface="Times New Roman" pitchFamily="18" charset="0"/>
                <a:ea typeface="仿宋" pitchFamily="49" charset="-122"/>
                <a:cs typeface="Times New Roman" pitchFamily="18" charset="0"/>
              </a:rPr>
              <a:t>k</a:t>
            </a:r>
            <a:r>
              <a:rPr lang="zh-CN" altLang="zh-CN" sz="2000" smtClean="0">
                <a:solidFill>
                  <a:srgbClr val="FF00FF"/>
                </a:solidFill>
                <a:latin typeface="Times New Roman" pitchFamily="18" charset="0"/>
                <a:ea typeface="仿宋" pitchFamily="49" charset="-122"/>
                <a:cs typeface="Times New Roman" pitchFamily="18" charset="0"/>
              </a:rPr>
              <a:t>的团集</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2081"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下箭头 43"/>
          <p:cNvSpPr/>
          <p:nvPr/>
        </p:nvSpPr>
        <p:spPr>
          <a:xfrm>
            <a:off x="3559616" y="2754812"/>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灯片编号占位符 45"/>
          <p:cNvSpPr>
            <a:spLocks noGrp="1"/>
          </p:cNvSpPr>
          <p:nvPr>
            <p:ph type="sldNum" sz="quarter" idx="12"/>
          </p:nvPr>
        </p:nvSpPr>
        <p:spPr/>
        <p:txBody>
          <a:bodyPr/>
          <a:lstStyle/>
          <a:p>
            <a:fld id="{7AF016A1-9F15-429F-9EFD-84004B73C732}" type="slidenum">
              <a:rPr lang="en-US" altLang="zh-CN" smtClean="0"/>
              <a:pPr/>
              <a:t>39</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8581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通常把</a:t>
            </a:r>
            <a:r>
              <a:rPr lang="zh-CN" altLang="zh-CN" sz="2000" smtClean="0">
                <a:solidFill>
                  <a:srgbClr val="FF0000"/>
                </a:solidFill>
                <a:latin typeface="仿宋" pitchFamily="49" charset="-122"/>
                <a:ea typeface="仿宋" pitchFamily="49" charset="-122"/>
              </a:rPr>
              <a:t>多项式时间复杂性</a:t>
            </a:r>
            <a:r>
              <a:rPr lang="zh-CN" altLang="zh-CN" sz="2000" smtClean="0">
                <a:solidFill>
                  <a:srgbClr val="0000FF"/>
                </a:solidFill>
                <a:latin typeface="仿宋" pitchFamily="49" charset="-122"/>
                <a:ea typeface="仿宋" pitchFamily="49" charset="-122"/>
              </a:rPr>
              <a:t>作为易解问题与难解问题的分界线</a:t>
            </a:r>
            <a:r>
              <a:rPr lang="zh-CN" altLang="en-US" sz="2000" smtClean="0">
                <a:solidFill>
                  <a:srgbClr val="0000FF"/>
                </a:solidFill>
                <a:latin typeface="仿宋" pitchFamily="49" charset="-122"/>
                <a:ea typeface="仿宋" pitchFamily="49" charset="-122"/>
              </a:rPr>
              <a:t>。</a:t>
            </a:r>
            <a:endParaRPr lang="zh-CN" altLang="en-US" sz="2000" smtClean="0">
              <a:solidFill>
                <a:srgbClr val="0000FF"/>
              </a:solidFill>
              <a:latin typeface="仿宋" pitchFamily="49" charset="-122"/>
              <a:ea typeface="仿宋" pitchFamily="49" charset="-122"/>
              <a:cs typeface="Consolas" pitchFamily="49" charset="0"/>
            </a:endParaRPr>
          </a:p>
        </p:txBody>
      </p:sp>
      <p:graphicFrame>
        <p:nvGraphicFramePr>
          <p:cNvPr id="6" name="表格 5"/>
          <p:cNvGraphicFramePr>
            <a:graphicFrameLocks noGrp="1"/>
          </p:cNvGraphicFramePr>
          <p:nvPr/>
        </p:nvGraphicFramePr>
        <p:xfrm>
          <a:off x="285718" y="1285860"/>
          <a:ext cx="8501123" cy="4766386"/>
        </p:xfrm>
        <a:graphic>
          <a:graphicData uri="http://schemas.openxmlformats.org/drawingml/2006/table">
            <a:tbl>
              <a:tblPr>
                <a:tableStyleId>{35758FB7-9AC5-4552-8A53-C91805E547FA}</a:tableStyleId>
              </a:tblPr>
              <a:tblGrid>
                <a:gridCol w="1292062"/>
                <a:gridCol w="870885"/>
                <a:gridCol w="967905"/>
                <a:gridCol w="967905"/>
                <a:gridCol w="973343"/>
                <a:gridCol w="1071570"/>
                <a:gridCol w="1143008"/>
                <a:gridCol w="1214445"/>
              </a:tblGrid>
              <a:tr h="642942">
                <a:tc rowSpan="2">
                  <a:txBody>
                    <a:bodyPr/>
                    <a:lstStyle/>
                    <a:p>
                      <a:pPr algn="just">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问题规模</a:t>
                      </a:r>
                      <a:r>
                        <a:rPr lang="pt-BR" sz="1800" b="1" i="1" kern="100">
                          <a:solidFill>
                            <a:srgbClr val="FF0000"/>
                          </a:solidFill>
                          <a:latin typeface="Times New Roman" pitchFamily="18" charset="0"/>
                          <a:ea typeface="仿宋" pitchFamily="49" charset="-122"/>
                          <a:cs typeface="Times New Roman" pitchFamily="18" charset="0"/>
                        </a:rPr>
                        <a:t>n</a:t>
                      </a:r>
                      <a:r>
                        <a:rPr lang="pt-BR" sz="1800" b="1" kern="100">
                          <a:solidFill>
                            <a:srgbClr val="FF0000"/>
                          </a:solidFill>
                          <a:latin typeface="Times New Roman" pitchFamily="18" charset="0"/>
                          <a:ea typeface="仿宋" pitchFamily="49" charset="-122"/>
                          <a:cs typeface="Times New Roman" pitchFamily="18" charset="0"/>
                        </a:rPr>
                        <a:t> </a:t>
                      </a:r>
                      <a:endParaRPr lang="zh-CN" sz="1800" b="1" kern="100">
                        <a:solidFill>
                          <a:srgbClr val="FF0000"/>
                        </a:solidFill>
                        <a:latin typeface="Times New Roman" pitchFamily="18" charset="0"/>
                        <a:ea typeface="仿宋" pitchFamily="49" charset="-122"/>
                        <a:cs typeface="Times New Roman" pitchFamily="18" charset="0"/>
                      </a:endParaRPr>
                    </a:p>
                  </a:txBody>
                  <a:tcPr anchor="ctr">
                    <a:solidFill>
                      <a:schemeClr val="bg1">
                        <a:lumMod val="95000"/>
                      </a:schemeClr>
                    </a:solidFill>
                  </a:tcPr>
                </a:tc>
                <a:tc gridSpan="5">
                  <a:txBody>
                    <a:bodyPr/>
                    <a:lstStyle/>
                    <a:p>
                      <a:pPr algn="ctr">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多项式函数</a:t>
                      </a:r>
                    </a:p>
                  </a:txBody>
                  <a:tcP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ct val="150000"/>
                        </a:lnSpc>
                        <a:spcAft>
                          <a:spcPts val="0"/>
                        </a:spcAft>
                      </a:pPr>
                      <a:r>
                        <a:rPr lang="zh-CN" sz="1800" b="1" kern="100">
                          <a:solidFill>
                            <a:srgbClr val="FF0000"/>
                          </a:solidFill>
                          <a:latin typeface="Times New Roman" pitchFamily="18" charset="0"/>
                          <a:ea typeface="仿宋" pitchFamily="49" charset="-122"/>
                          <a:cs typeface="Times New Roman" pitchFamily="18" charset="0"/>
                        </a:rPr>
                        <a:t>指数函数</a:t>
                      </a:r>
                    </a:p>
                  </a:txBody>
                  <a:tcPr>
                    <a:solidFill>
                      <a:schemeClr val="bg1">
                        <a:lumMod val="95000"/>
                      </a:schemeClr>
                    </a:solidFill>
                  </a:tcPr>
                </a:tc>
                <a:tc hMerge="1">
                  <a:txBody>
                    <a:bodyPr/>
                    <a:lstStyle/>
                    <a:p>
                      <a:endParaRPr lang="zh-CN" altLang="en-US"/>
                    </a:p>
                  </a:txBody>
                  <a:tcPr/>
                </a:tc>
              </a:tr>
              <a:tr h="676665">
                <a:tc vMerge="1">
                  <a:txBody>
                    <a:bodyPr/>
                    <a:lstStyle/>
                    <a:p>
                      <a:endParaRPr lang="zh-CN" altLang="en-US"/>
                    </a:p>
                  </a:txBody>
                  <a:tcPr/>
                </a:tc>
                <a:tc>
                  <a:txBody>
                    <a:bodyPr/>
                    <a:lstStyle/>
                    <a:p>
                      <a:pPr algn="just">
                        <a:lnSpc>
                          <a:spcPct val="150000"/>
                        </a:lnSpc>
                        <a:spcAft>
                          <a:spcPts val="0"/>
                        </a:spcAft>
                      </a:pPr>
                      <a:r>
                        <a:rPr lang="pt-BR" sz="1800" b="1" kern="100">
                          <a:solidFill>
                            <a:srgbClr val="FF0000"/>
                          </a:solidFill>
                          <a:latin typeface="Times New Roman" pitchFamily="18" charset="0"/>
                          <a:ea typeface="仿宋" pitchFamily="49" charset="-122"/>
                          <a:cs typeface="Times New Roman" pitchFamily="18" charset="0"/>
                        </a:rPr>
                        <a:t>log</a:t>
                      </a:r>
                      <a:r>
                        <a:rPr lang="pt-BR" sz="1800" b="1" kern="100" baseline="-25000">
                          <a:solidFill>
                            <a:srgbClr val="FF0000"/>
                          </a:solidFill>
                          <a:latin typeface="Times New Roman" pitchFamily="18" charset="0"/>
                          <a:ea typeface="仿宋" pitchFamily="49" charset="-122"/>
                          <a:cs typeface="Times New Roman" pitchFamily="18" charset="0"/>
                        </a:rPr>
                        <a:t>2</a:t>
                      </a:r>
                      <a:r>
                        <a:rPr lang="pt-BR" sz="1800" b="1" i="1" kern="100">
                          <a:solidFill>
                            <a:srgbClr val="FF0000"/>
                          </a:solidFill>
                          <a:latin typeface="Times New Roman" pitchFamily="18" charset="0"/>
                          <a:ea typeface="仿宋" pitchFamily="49" charset="-122"/>
                          <a:cs typeface="Times New Roman" pitchFamily="18" charset="0"/>
                        </a:rPr>
                        <a:t>n</a:t>
                      </a:r>
                      <a:r>
                        <a:rPr lang="pt-BR" sz="1800" b="1" kern="100">
                          <a:solidFill>
                            <a:srgbClr val="FF0000"/>
                          </a:solidFill>
                          <a:latin typeface="Times New Roman" pitchFamily="18" charset="0"/>
                          <a:ea typeface="仿宋" pitchFamily="49" charset="-122"/>
                          <a:cs typeface="Times New Roman" pitchFamily="18" charset="0"/>
                        </a:rPr>
                        <a:t> </a:t>
                      </a:r>
                      <a:endParaRPr lang="zh-CN" sz="1800" b="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i="1" kern="100">
                          <a:solidFill>
                            <a:srgbClr val="FF0000"/>
                          </a:solidFill>
                          <a:latin typeface="Times New Roman" pitchFamily="18" charset="0"/>
                          <a:ea typeface="仿宋" pitchFamily="49" charset="-122"/>
                          <a:cs typeface="Times New Roman" pitchFamily="18" charset="0"/>
                        </a:rPr>
                        <a:t>n</a:t>
                      </a:r>
                      <a:endParaRPr lang="zh-CN" sz="1800" b="1" i="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i="1" kern="100">
                          <a:solidFill>
                            <a:srgbClr val="FF0000"/>
                          </a:solidFill>
                          <a:latin typeface="Times New Roman" pitchFamily="18" charset="0"/>
                          <a:ea typeface="仿宋" pitchFamily="49" charset="-122"/>
                          <a:cs typeface="Times New Roman" pitchFamily="18" charset="0"/>
                        </a:rPr>
                        <a:t>n</a:t>
                      </a:r>
                      <a:r>
                        <a:rPr lang="pt-BR" sz="1800" b="1" kern="100">
                          <a:solidFill>
                            <a:srgbClr val="FF0000"/>
                          </a:solidFill>
                          <a:latin typeface="Times New Roman" pitchFamily="18" charset="0"/>
                          <a:ea typeface="仿宋" pitchFamily="49" charset="-122"/>
                          <a:cs typeface="Times New Roman" pitchFamily="18" charset="0"/>
                        </a:rPr>
                        <a:t>log</a:t>
                      </a:r>
                      <a:r>
                        <a:rPr lang="pt-BR" sz="1800" b="1" kern="100" baseline="-25000">
                          <a:solidFill>
                            <a:srgbClr val="FF0000"/>
                          </a:solidFill>
                          <a:latin typeface="Times New Roman" pitchFamily="18" charset="0"/>
                          <a:ea typeface="仿宋" pitchFamily="49" charset="-122"/>
                          <a:cs typeface="Times New Roman" pitchFamily="18" charset="0"/>
                        </a:rPr>
                        <a:t>2</a:t>
                      </a:r>
                      <a:r>
                        <a:rPr lang="pt-BR" sz="1800" b="1" i="1" kern="100">
                          <a:solidFill>
                            <a:srgbClr val="FF0000"/>
                          </a:solidFill>
                          <a:latin typeface="Times New Roman" pitchFamily="18" charset="0"/>
                          <a:ea typeface="仿宋" pitchFamily="49" charset="-122"/>
                          <a:cs typeface="Times New Roman" pitchFamily="18" charset="0"/>
                        </a:rPr>
                        <a:t>n</a:t>
                      </a:r>
                      <a:r>
                        <a:rPr lang="pt-BR" sz="1800" b="1" kern="100">
                          <a:solidFill>
                            <a:srgbClr val="FF0000"/>
                          </a:solidFill>
                          <a:latin typeface="Times New Roman" pitchFamily="18" charset="0"/>
                          <a:ea typeface="仿宋" pitchFamily="49" charset="-122"/>
                          <a:cs typeface="Times New Roman" pitchFamily="18" charset="0"/>
                        </a:rPr>
                        <a:t> </a:t>
                      </a:r>
                      <a:endParaRPr lang="zh-CN" sz="1800" b="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i="1" kern="100">
                          <a:solidFill>
                            <a:srgbClr val="FF0000"/>
                          </a:solidFill>
                          <a:latin typeface="Times New Roman" pitchFamily="18" charset="0"/>
                          <a:ea typeface="仿宋" pitchFamily="49" charset="-122"/>
                          <a:cs typeface="Times New Roman" pitchFamily="18" charset="0"/>
                        </a:rPr>
                        <a:t>n</a:t>
                      </a:r>
                      <a:r>
                        <a:rPr lang="pt-BR" sz="1800" b="1" kern="100" baseline="30000">
                          <a:solidFill>
                            <a:srgbClr val="FF0000"/>
                          </a:solidFill>
                          <a:latin typeface="Times New Roman" pitchFamily="18" charset="0"/>
                          <a:ea typeface="仿宋" pitchFamily="49" charset="-122"/>
                          <a:cs typeface="Times New Roman" pitchFamily="18" charset="0"/>
                        </a:rPr>
                        <a:t>2</a:t>
                      </a:r>
                      <a:r>
                        <a:rPr lang="pt-BR" sz="1800" b="1" kern="100">
                          <a:solidFill>
                            <a:srgbClr val="FF0000"/>
                          </a:solidFill>
                          <a:latin typeface="Times New Roman" pitchFamily="18" charset="0"/>
                          <a:ea typeface="仿宋" pitchFamily="49" charset="-122"/>
                          <a:cs typeface="Times New Roman" pitchFamily="18" charset="0"/>
                        </a:rPr>
                        <a:t> </a:t>
                      </a:r>
                      <a:endParaRPr lang="zh-CN" sz="1800" b="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i="1" kern="100">
                          <a:solidFill>
                            <a:srgbClr val="FF0000"/>
                          </a:solidFill>
                          <a:latin typeface="Times New Roman" pitchFamily="18" charset="0"/>
                          <a:ea typeface="仿宋" pitchFamily="49" charset="-122"/>
                          <a:cs typeface="Times New Roman" pitchFamily="18" charset="0"/>
                        </a:rPr>
                        <a:t>n</a:t>
                      </a:r>
                      <a:r>
                        <a:rPr lang="pt-BR" sz="1800" b="1" kern="100" baseline="30000">
                          <a:solidFill>
                            <a:srgbClr val="FF0000"/>
                          </a:solidFill>
                          <a:latin typeface="Times New Roman" pitchFamily="18" charset="0"/>
                          <a:ea typeface="仿宋" pitchFamily="49" charset="-122"/>
                          <a:cs typeface="Times New Roman" pitchFamily="18" charset="0"/>
                        </a:rPr>
                        <a:t>3</a:t>
                      </a:r>
                      <a:endParaRPr lang="zh-CN" sz="1800" b="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kern="100">
                          <a:solidFill>
                            <a:srgbClr val="FF0000"/>
                          </a:solidFill>
                          <a:latin typeface="Times New Roman" pitchFamily="18" charset="0"/>
                          <a:ea typeface="仿宋" pitchFamily="49" charset="-122"/>
                          <a:cs typeface="Times New Roman" pitchFamily="18" charset="0"/>
                        </a:rPr>
                        <a:t>2</a:t>
                      </a:r>
                      <a:r>
                        <a:rPr lang="pt-BR" sz="1800" b="1" i="1" kern="100" baseline="30000">
                          <a:solidFill>
                            <a:srgbClr val="FF0000"/>
                          </a:solidFill>
                          <a:latin typeface="Times New Roman" pitchFamily="18" charset="0"/>
                          <a:ea typeface="仿宋" pitchFamily="49" charset="-122"/>
                          <a:cs typeface="Times New Roman" pitchFamily="18" charset="0"/>
                        </a:rPr>
                        <a:t>n</a:t>
                      </a:r>
                      <a:endParaRPr lang="zh-CN" sz="1800" b="1" i="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b="1" i="1" kern="100">
                          <a:solidFill>
                            <a:srgbClr val="FF0000"/>
                          </a:solidFill>
                          <a:latin typeface="Times New Roman" pitchFamily="18" charset="0"/>
                          <a:ea typeface="仿宋" pitchFamily="49" charset="-122"/>
                          <a:cs typeface="Times New Roman" pitchFamily="18" charset="0"/>
                        </a:rPr>
                        <a:t>n</a:t>
                      </a:r>
                      <a:r>
                        <a:rPr lang="pt-BR" sz="1800" b="1" kern="100">
                          <a:solidFill>
                            <a:srgbClr val="FF0000"/>
                          </a:solidFill>
                          <a:latin typeface="Times New Roman" pitchFamily="18" charset="0"/>
                          <a:ea typeface="仿宋" pitchFamily="49" charset="-122"/>
                          <a:cs typeface="Times New Roman" pitchFamily="18" charset="0"/>
                        </a:rPr>
                        <a:t>!</a:t>
                      </a:r>
                      <a:endParaRPr lang="zh-CN" sz="1800" b="1" kern="100">
                        <a:solidFill>
                          <a:srgbClr val="FF0000"/>
                        </a:solidFill>
                        <a:latin typeface="Times New Roman" pitchFamily="18" charset="0"/>
                        <a:ea typeface="仿宋" pitchFamily="49" charset="-122"/>
                        <a:cs typeface="Times New Roman" pitchFamily="18" charset="0"/>
                      </a:endParaRPr>
                    </a:p>
                  </a:txBody>
                  <a:tcPr>
                    <a:solidFill>
                      <a:schemeClr val="bg1">
                        <a:lumMod val="95000"/>
                      </a:schemeClr>
                    </a:solidFill>
                  </a:tcPr>
                </a:tc>
              </a:tr>
              <a:tr h="710388">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r>
              <a:tr h="691530">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3.3</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33.2</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1024</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3628800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r>
              <a:tr h="695523">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4.3</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86.4</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400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8000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1048376</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2.4E18</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r>
              <a:tr h="657808">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50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5.6</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50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282.2</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2500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125000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1.0E15</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3.0E64</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r>
              <a:tr h="691530">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6.6</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664.4</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1000000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1.3E30</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c>
                  <a:txBody>
                    <a:bodyPr/>
                    <a:lstStyle/>
                    <a:p>
                      <a:pPr algn="just">
                        <a:lnSpc>
                          <a:spcPct val="150000"/>
                        </a:lnSpc>
                        <a:spcAft>
                          <a:spcPts val="0"/>
                        </a:spcAft>
                      </a:pPr>
                      <a:r>
                        <a:rPr lang="pt-BR" sz="1800" kern="100">
                          <a:solidFill>
                            <a:srgbClr val="0000FF"/>
                          </a:solidFill>
                          <a:latin typeface="Times New Roman" pitchFamily="18" charset="0"/>
                          <a:ea typeface="仿宋" pitchFamily="49" charset="-122"/>
                          <a:cs typeface="Times New Roman" pitchFamily="18" charset="0"/>
                        </a:rPr>
                        <a:t>9.3E157</a:t>
                      </a:r>
                      <a:endParaRPr lang="zh-CN" sz="1800" kern="100">
                        <a:solidFill>
                          <a:srgbClr val="0000FF"/>
                        </a:solidFill>
                        <a:latin typeface="Times New Roman" pitchFamily="18" charset="0"/>
                        <a:ea typeface="仿宋" pitchFamily="49" charset="-122"/>
                        <a:cs typeface="Times New Roman" pitchFamily="18" charset="0"/>
                      </a:endParaRPr>
                    </a:p>
                  </a:txBody>
                  <a:tcPr>
                    <a:solidFill>
                      <a:schemeClr val="bg1">
                        <a:lumMod val="95000"/>
                      </a:schemeClr>
                    </a:solidFill>
                  </a:tcPr>
                </a:tc>
              </a:tr>
            </a:tbl>
          </a:graphicData>
        </a:graphic>
      </p:graphicFrame>
      <p:sp>
        <p:nvSpPr>
          <p:cNvPr id="8" name="灯片编号占位符 7"/>
          <p:cNvSpPr>
            <a:spLocks noGrp="1"/>
          </p:cNvSpPr>
          <p:nvPr>
            <p:ph type="sldNum" sz="quarter" idx="12"/>
          </p:nvPr>
        </p:nvSpPr>
        <p:spPr/>
        <p:txBody>
          <a:bodyPr/>
          <a:lstStyle/>
          <a:p>
            <a:fld id="{7AF016A1-9F15-429F-9EFD-84004B73C732}" type="slidenum">
              <a:rPr lang="en-US" altLang="zh-CN" smtClean="0"/>
              <a:pPr/>
              <a:t>4</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428596" y="5072074"/>
            <a:ext cx="8215370" cy="84087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公式</a:t>
            </a:r>
            <a:r>
              <a:rPr lang="en-US" altLang="zh-CN" sz="2000" smtClean="0">
                <a:solidFill>
                  <a:srgbClr val="0000FF"/>
                </a:solidFill>
                <a:latin typeface="Times New Roman" pitchFamily="18" charset="0"/>
                <a:ea typeface="仿宋" pitchFamily="49" charset="-122"/>
                <a:cs typeface="Times New Roman" pitchFamily="18" charset="0"/>
              </a:rPr>
              <a:t>F3</a:t>
            </a:r>
            <a:r>
              <a:rPr lang="zh-CN" altLang="zh-CN" sz="2000" smtClean="0">
                <a:solidFill>
                  <a:srgbClr val="0000FF"/>
                </a:solidFill>
                <a:latin typeface="Times New Roman" pitchFamily="18" charset="0"/>
                <a:ea typeface="仿宋" pitchFamily="49" charset="-122"/>
                <a:cs typeface="Times New Roman" pitchFamily="18" charset="0"/>
              </a:rPr>
              <a:t>的一个可满足的赋值为</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取</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或者</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均可。对应的一个团集</a:t>
            </a:r>
            <a:r>
              <a:rPr lang="en-US" altLang="zh-CN" sz="2000"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x</a:t>
            </a:r>
            <a:r>
              <a:rPr lang="en-US" altLang="zh-CN" sz="2000" baseline="-25000" smtClean="0">
                <a:solidFill>
                  <a:srgbClr val="0000FF"/>
                </a:solidFill>
                <a:latin typeface="Times New Roman" pitchFamily="18" charset="0"/>
                <a:ea typeface="仿宋" pitchFamily="49" charset="-122"/>
                <a:cs typeface="Times New Roman" pitchFamily="18" charset="0"/>
              </a:rPr>
              <a:t>3</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，大小为</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en-US" sz="2000" smtClean="0">
                <a:solidFill>
                  <a:srgbClr val="0000FF"/>
                </a:solidFill>
                <a:latin typeface="Times New Roman" pitchFamily="18" charset="0"/>
                <a:ea typeface="仿宋" pitchFamily="49" charset="-122"/>
                <a:cs typeface="Times New Roman" pitchFamily="18" charset="0"/>
              </a:rPr>
              <a:t>。</a:t>
            </a:r>
          </a:p>
        </p:txBody>
      </p:sp>
      <p:sp>
        <p:nvSpPr>
          <p:cNvPr id="2081"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1"/>
          <p:cNvGrpSpPr/>
          <p:nvPr/>
        </p:nvGrpSpPr>
        <p:grpSpPr>
          <a:xfrm>
            <a:off x="1714480" y="1428736"/>
            <a:ext cx="3835629" cy="3124222"/>
            <a:chOff x="1509690" y="2581269"/>
            <a:chExt cx="3835629" cy="3124222"/>
          </a:xfrm>
        </p:grpSpPr>
        <p:sp>
          <p:nvSpPr>
            <p:cNvPr id="2079" name="Oval 31"/>
            <p:cNvSpPr>
              <a:spLocks noChangeArrowheads="1"/>
            </p:cNvSpPr>
            <p:nvPr/>
          </p:nvSpPr>
          <p:spPr bwMode="auto">
            <a:xfrm>
              <a:off x="1509690" y="3804049"/>
              <a:ext cx="505941" cy="4393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1</a:t>
              </a:r>
              <a:endPar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2078" name="Oval 30"/>
            <p:cNvSpPr>
              <a:spLocks noChangeArrowheads="1"/>
            </p:cNvSpPr>
            <p:nvPr/>
          </p:nvSpPr>
          <p:spPr bwMode="auto">
            <a:xfrm>
              <a:off x="2431098" y="2581269"/>
              <a:ext cx="505941" cy="4405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7" name="Oval 29"/>
            <p:cNvSpPr>
              <a:spLocks noChangeArrowheads="1"/>
            </p:cNvSpPr>
            <p:nvPr/>
          </p:nvSpPr>
          <p:spPr bwMode="auto">
            <a:xfrm>
              <a:off x="3222747" y="2581269"/>
              <a:ext cx="505941" cy="44053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2</a:t>
              </a:r>
              <a:endPar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2076" name="Oval 28"/>
            <p:cNvSpPr>
              <a:spLocks noChangeArrowheads="1"/>
            </p:cNvSpPr>
            <p:nvPr/>
          </p:nvSpPr>
          <p:spPr bwMode="auto">
            <a:xfrm>
              <a:off x="3989396" y="2581269"/>
              <a:ext cx="505941" cy="44053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rPr>
                <a:t></a:t>
              </a: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sym typeface="Symbol" pitchFamily="18" charset="2"/>
                </a:rPr>
                <a:t>3</a:t>
              </a:r>
              <a:endParaRPr kumimoji="0" lang="en-US" altLang="zh-CN" sz="18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sym typeface="Symbol" pitchFamily="18" charset="2"/>
              </a:endParaRPr>
            </a:p>
          </p:txBody>
        </p:sp>
        <p:sp>
          <p:nvSpPr>
            <p:cNvPr id="2075" name="Oval 27"/>
            <p:cNvSpPr>
              <a:spLocks noChangeArrowheads="1"/>
            </p:cNvSpPr>
            <p:nvPr/>
          </p:nvSpPr>
          <p:spPr bwMode="auto">
            <a:xfrm>
              <a:off x="1509690" y="4530336"/>
              <a:ext cx="507132" cy="4393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4" name="Oval 26"/>
            <p:cNvSpPr>
              <a:spLocks noChangeArrowheads="1"/>
            </p:cNvSpPr>
            <p:nvPr/>
          </p:nvSpPr>
          <p:spPr bwMode="auto">
            <a:xfrm>
              <a:off x="1509690" y="5225666"/>
              <a:ext cx="507132" cy="44053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3" name="Oval 25"/>
            <p:cNvSpPr>
              <a:spLocks noChangeArrowheads="1"/>
            </p:cNvSpPr>
            <p:nvPr/>
          </p:nvSpPr>
          <p:spPr bwMode="auto">
            <a:xfrm>
              <a:off x="4838187" y="3843340"/>
              <a:ext cx="505941" cy="4393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1</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2" name="Oval 24"/>
            <p:cNvSpPr>
              <a:spLocks noChangeArrowheads="1"/>
            </p:cNvSpPr>
            <p:nvPr/>
          </p:nvSpPr>
          <p:spPr bwMode="auto">
            <a:xfrm>
              <a:off x="4838187" y="4569627"/>
              <a:ext cx="507132" cy="4393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2</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1" name="Oval 23"/>
            <p:cNvSpPr>
              <a:spLocks noChangeArrowheads="1"/>
            </p:cNvSpPr>
            <p:nvPr/>
          </p:nvSpPr>
          <p:spPr bwMode="auto">
            <a:xfrm>
              <a:off x="4838187" y="5264957"/>
              <a:ext cx="507132" cy="44053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x</a:t>
              </a:r>
              <a:r>
                <a:rPr kumimoji="0" lang="en-US" altLang="zh-CN" sz="1800" i="0"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3</a:t>
              </a:r>
              <a:endParaRPr kumimoji="0" lang="en-US"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070" name="AutoShape 22"/>
            <p:cNvSpPr>
              <a:spLocks noChangeShapeType="1"/>
            </p:cNvSpPr>
            <p:nvPr/>
          </p:nvSpPr>
          <p:spPr bwMode="auto">
            <a:xfrm flipH="1">
              <a:off x="2016821" y="3021803"/>
              <a:ext cx="667842" cy="242412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9" name="AutoShape 21"/>
            <p:cNvSpPr>
              <a:spLocks noChangeShapeType="1"/>
            </p:cNvSpPr>
            <p:nvPr/>
          </p:nvSpPr>
          <p:spPr bwMode="auto">
            <a:xfrm>
              <a:off x="2015631" y="4024317"/>
              <a:ext cx="2822556" cy="76557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8" name="AutoShape 20"/>
            <p:cNvSpPr>
              <a:spLocks noChangeShapeType="1"/>
            </p:cNvSpPr>
            <p:nvPr/>
          </p:nvSpPr>
          <p:spPr bwMode="auto">
            <a:xfrm>
              <a:off x="2015631" y="4024317"/>
              <a:ext cx="2822556" cy="146090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7" name="AutoShape 19"/>
            <p:cNvSpPr>
              <a:spLocks noChangeShapeType="1"/>
            </p:cNvSpPr>
            <p:nvPr/>
          </p:nvSpPr>
          <p:spPr bwMode="auto">
            <a:xfrm flipV="1">
              <a:off x="2015631" y="3021803"/>
              <a:ext cx="1460682" cy="100251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6" name="AutoShape 18"/>
            <p:cNvSpPr>
              <a:spLocks noChangeShapeType="1"/>
            </p:cNvSpPr>
            <p:nvPr/>
          </p:nvSpPr>
          <p:spPr bwMode="auto">
            <a:xfrm flipV="1">
              <a:off x="2015631" y="3021803"/>
              <a:ext cx="2227331" cy="100251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5" name="AutoShape 17"/>
            <p:cNvSpPr>
              <a:spLocks noChangeShapeType="1"/>
            </p:cNvSpPr>
            <p:nvPr/>
          </p:nvSpPr>
          <p:spPr bwMode="auto">
            <a:xfrm flipV="1">
              <a:off x="2016821" y="3021803"/>
              <a:ext cx="1459491" cy="242412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4" name="AutoShape 16"/>
            <p:cNvSpPr>
              <a:spLocks noChangeShapeType="1"/>
            </p:cNvSpPr>
            <p:nvPr/>
          </p:nvSpPr>
          <p:spPr bwMode="auto">
            <a:xfrm>
              <a:off x="2016821" y="5445933"/>
              <a:ext cx="2821366" cy="3929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3" name="AutoShape 15"/>
            <p:cNvSpPr>
              <a:spLocks noChangeShapeType="1"/>
            </p:cNvSpPr>
            <p:nvPr/>
          </p:nvSpPr>
          <p:spPr bwMode="auto">
            <a:xfrm flipV="1">
              <a:off x="2016821" y="4789894"/>
              <a:ext cx="2821366" cy="65603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2" name="AutoShape 14"/>
            <p:cNvSpPr>
              <a:spLocks noChangeShapeType="1"/>
            </p:cNvSpPr>
            <p:nvPr/>
          </p:nvSpPr>
          <p:spPr bwMode="auto">
            <a:xfrm flipV="1">
              <a:off x="2016821" y="4063608"/>
              <a:ext cx="2821366" cy="13823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1" name="AutoShape 13"/>
            <p:cNvSpPr>
              <a:spLocks noChangeShapeType="1"/>
            </p:cNvSpPr>
            <p:nvPr/>
          </p:nvSpPr>
          <p:spPr bwMode="auto">
            <a:xfrm flipV="1">
              <a:off x="2016821" y="3021803"/>
              <a:ext cx="667842" cy="1728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60" name="AutoShape 12"/>
            <p:cNvSpPr>
              <a:spLocks noChangeShapeType="1"/>
            </p:cNvSpPr>
            <p:nvPr/>
          </p:nvSpPr>
          <p:spPr bwMode="auto">
            <a:xfrm flipV="1">
              <a:off x="2016821" y="3021803"/>
              <a:ext cx="2226141" cy="1728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9" name="AutoShape 11"/>
            <p:cNvSpPr>
              <a:spLocks noChangeShapeType="1"/>
            </p:cNvSpPr>
            <p:nvPr/>
          </p:nvSpPr>
          <p:spPr bwMode="auto">
            <a:xfrm>
              <a:off x="2016821" y="4750603"/>
              <a:ext cx="2821366" cy="73462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8" name="AutoShape 10"/>
            <p:cNvSpPr>
              <a:spLocks noChangeShapeType="1"/>
            </p:cNvSpPr>
            <p:nvPr/>
          </p:nvSpPr>
          <p:spPr bwMode="auto">
            <a:xfrm flipV="1">
              <a:off x="2016821" y="4063608"/>
              <a:ext cx="2821366" cy="68699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7" name="AutoShape 9"/>
            <p:cNvSpPr>
              <a:spLocks noChangeShapeType="1"/>
            </p:cNvSpPr>
            <p:nvPr/>
          </p:nvSpPr>
          <p:spPr bwMode="auto">
            <a:xfrm>
              <a:off x="2016821" y="4750603"/>
              <a:ext cx="2821366" cy="3929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6" name="AutoShape 8"/>
            <p:cNvSpPr>
              <a:spLocks noChangeShapeType="1"/>
            </p:cNvSpPr>
            <p:nvPr/>
          </p:nvSpPr>
          <p:spPr bwMode="auto">
            <a:xfrm>
              <a:off x="2684663" y="3021803"/>
              <a:ext cx="2153523" cy="1041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5" name="AutoShape 7"/>
            <p:cNvSpPr>
              <a:spLocks noChangeShapeType="1"/>
            </p:cNvSpPr>
            <p:nvPr/>
          </p:nvSpPr>
          <p:spPr bwMode="auto">
            <a:xfrm>
              <a:off x="2684663" y="3021803"/>
              <a:ext cx="2153523" cy="176809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4" name="AutoShape 6"/>
            <p:cNvSpPr>
              <a:spLocks noChangeShapeType="1"/>
            </p:cNvSpPr>
            <p:nvPr/>
          </p:nvSpPr>
          <p:spPr bwMode="auto">
            <a:xfrm>
              <a:off x="2684663" y="3021803"/>
              <a:ext cx="2153523" cy="24634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3" name="AutoShape 5"/>
            <p:cNvSpPr>
              <a:spLocks noChangeShapeType="1"/>
            </p:cNvSpPr>
            <p:nvPr/>
          </p:nvSpPr>
          <p:spPr bwMode="auto">
            <a:xfrm>
              <a:off x="3476312" y="3021803"/>
              <a:ext cx="1361874" cy="1041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2" name="AutoShape 4"/>
            <p:cNvSpPr>
              <a:spLocks noChangeShapeType="1"/>
            </p:cNvSpPr>
            <p:nvPr/>
          </p:nvSpPr>
          <p:spPr bwMode="auto">
            <a:xfrm>
              <a:off x="3476312" y="3021803"/>
              <a:ext cx="1361874" cy="24634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1" name="AutoShape 3"/>
            <p:cNvSpPr>
              <a:spLocks noChangeShapeType="1"/>
            </p:cNvSpPr>
            <p:nvPr/>
          </p:nvSpPr>
          <p:spPr bwMode="auto">
            <a:xfrm>
              <a:off x="4242962" y="3021803"/>
              <a:ext cx="595225" cy="1041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050" name="AutoShape 2"/>
            <p:cNvSpPr>
              <a:spLocks noChangeShapeType="1"/>
            </p:cNvSpPr>
            <p:nvPr/>
          </p:nvSpPr>
          <p:spPr bwMode="auto">
            <a:xfrm>
              <a:off x="4242962" y="3021803"/>
              <a:ext cx="595225" cy="176809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grpSp>
      <p:sp>
        <p:nvSpPr>
          <p:cNvPr id="43" name="TextBox 42"/>
          <p:cNvSpPr txBox="1"/>
          <p:nvPr/>
        </p:nvSpPr>
        <p:spPr>
          <a:xfrm>
            <a:off x="857224" y="500042"/>
            <a:ext cx="585791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6600"/>
                </a:solidFill>
              </a:rPr>
              <a:t>F3=(</a:t>
            </a:r>
            <a:r>
              <a:rPr lang="en-US" altLang="zh-CN" sz="2000" i="1" smtClean="0">
                <a:solidFill>
                  <a:srgbClr val="006600"/>
                </a:solidFill>
              </a:rPr>
              <a:t>x</a:t>
            </a:r>
            <a:r>
              <a:rPr lang="en-US" altLang="zh-CN" sz="2000" baseline="-25000" smtClean="0">
                <a:solidFill>
                  <a:srgbClr val="006600"/>
                </a:solidFill>
              </a:rPr>
              <a:t>1</a:t>
            </a:r>
            <a:r>
              <a:rPr lang="zh-CN" altLang="zh-CN" sz="2000" smtClean="0">
                <a:solidFill>
                  <a:srgbClr val="006600"/>
                </a:solidFill>
              </a:rPr>
              <a:t>∨</a:t>
            </a:r>
            <a:r>
              <a:rPr lang="en-US" altLang="zh-CN" sz="2000" smtClean="0">
                <a:solidFill>
                  <a:srgbClr val="006600"/>
                </a:solidFill>
                <a:sym typeface="Symbol"/>
              </a:rPr>
              <a:t></a:t>
            </a:r>
            <a:r>
              <a:rPr lang="en-US" altLang="zh-CN" sz="2000" i="1" smtClean="0">
                <a:solidFill>
                  <a:srgbClr val="006600"/>
                </a:solidFill>
              </a:rPr>
              <a:t>x</a:t>
            </a:r>
            <a:r>
              <a:rPr lang="en-US" altLang="zh-CN" sz="2000" baseline="-25000" smtClean="0">
                <a:solidFill>
                  <a:srgbClr val="006600"/>
                </a:solidFill>
              </a:rPr>
              <a:t>2</a:t>
            </a:r>
            <a:r>
              <a:rPr lang="zh-CN" altLang="zh-CN" sz="2000" smtClean="0">
                <a:solidFill>
                  <a:srgbClr val="006600"/>
                </a:solidFill>
              </a:rPr>
              <a:t>∨</a:t>
            </a:r>
            <a:r>
              <a:rPr lang="en-US" altLang="zh-CN" sz="2000" smtClean="0">
                <a:solidFill>
                  <a:srgbClr val="006600"/>
                </a:solidFill>
                <a:sym typeface="Symbol"/>
              </a:rPr>
              <a:t></a:t>
            </a:r>
            <a:r>
              <a:rPr lang="en-US" altLang="zh-CN" sz="2000" i="1" smtClean="0">
                <a:solidFill>
                  <a:srgbClr val="006600"/>
                </a:solidFill>
              </a:rPr>
              <a:t>x</a:t>
            </a:r>
            <a:r>
              <a:rPr lang="en-US" altLang="zh-CN" sz="2000" baseline="-25000" smtClean="0">
                <a:solidFill>
                  <a:srgbClr val="006600"/>
                </a:solidFill>
              </a:rPr>
              <a:t>3</a:t>
            </a:r>
            <a:r>
              <a:rPr lang="en-US" altLang="zh-CN" sz="2000" smtClean="0">
                <a:solidFill>
                  <a:srgbClr val="006600"/>
                </a:solidFill>
              </a:rPr>
              <a:t>)</a:t>
            </a:r>
            <a:r>
              <a:rPr lang="zh-CN" altLang="zh-CN" sz="2000" smtClean="0">
                <a:solidFill>
                  <a:srgbClr val="006600"/>
                </a:solidFill>
              </a:rPr>
              <a:t>∧</a:t>
            </a:r>
            <a:r>
              <a:rPr lang="en-US" altLang="zh-CN" sz="2000" smtClean="0">
                <a:solidFill>
                  <a:srgbClr val="006600"/>
                </a:solidFill>
              </a:rPr>
              <a:t>(</a:t>
            </a:r>
            <a:r>
              <a:rPr lang="en-US" altLang="zh-CN" sz="2000" smtClean="0">
                <a:solidFill>
                  <a:srgbClr val="006600"/>
                </a:solidFill>
                <a:sym typeface="Symbol"/>
              </a:rPr>
              <a:t></a:t>
            </a:r>
            <a:r>
              <a:rPr lang="en-US" altLang="zh-CN" sz="2000" i="1" smtClean="0">
                <a:solidFill>
                  <a:srgbClr val="006600"/>
                </a:solidFill>
              </a:rPr>
              <a:t>x</a:t>
            </a:r>
            <a:r>
              <a:rPr lang="en-US" altLang="zh-CN" sz="2000" baseline="-25000" smtClean="0">
                <a:solidFill>
                  <a:srgbClr val="006600"/>
                </a:solidFill>
              </a:rPr>
              <a:t>1</a:t>
            </a:r>
            <a:r>
              <a:rPr lang="zh-CN" altLang="zh-CN" sz="2000" smtClean="0">
                <a:solidFill>
                  <a:srgbClr val="006600"/>
                </a:solidFill>
              </a:rPr>
              <a:t>∨</a:t>
            </a:r>
            <a:r>
              <a:rPr lang="en-US" altLang="zh-CN" sz="2000" i="1" smtClean="0">
                <a:solidFill>
                  <a:srgbClr val="006600"/>
                </a:solidFill>
              </a:rPr>
              <a:t>x</a:t>
            </a:r>
            <a:r>
              <a:rPr lang="en-US" altLang="zh-CN" sz="2000" baseline="-25000" smtClean="0">
                <a:solidFill>
                  <a:srgbClr val="006600"/>
                </a:solidFill>
              </a:rPr>
              <a:t>2</a:t>
            </a:r>
            <a:r>
              <a:rPr lang="zh-CN" altLang="zh-CN" sz="2000" smtClean="0">
                <a:solidFill>
                  <a:srgbClr val="006600"/>
                </a:solidFill>
              </a:rPr>
              <a:t>∨</a:t>
            </a:r>
            <a:r>
              <a:rPr lang="en-US" altLang="zh-CN" sz="2000" i="1" smtClean="0">
                <a:solidFill>
                  <a:srgbClr val="006600"/>
                </a:solidFill>
              </a:rPr>
              <a:t>x</a:t>
            </a:r>
            <a:r>
              <a:rPr lang="en-US" altLang="zh-CN" sz="2000" baseline="-25000" smtClean="0">
                <a:solidFill>
                  <a:srgbClr val="006600"/>
                </a:solidFill>
              </a:rPr>
              <a:t>3</a:t>
            </a:r>
            <a:r>
              <a:rPr lang="en-US" altLang="zh-CN" sz="2000" smtClean="0">
                <a:solidFill>
                  <a:srgbClr val="006600"/>
                </a:solidFill>
              </a:rPr>
              <a:t>)</a:t>
            </a:r>
            <a:r>
              <a:rPr lang="zh-CN" altLang="zh-CN" sz="2000" smtClean="0">
                <a:solidFill>
                  <a:srgbClr val="006600"/>
                </a:solidFill>
              </a:rPr>
              <a:t>∧</a:t>
            </a:r>
            <a:r>
              <a:rPr lang="en-US" altLang="zh-CN" sz="2000" smtClean="0">
                <a:solidFill>
                  <a:srgbClr val="006600"/>
                </a:solidFill>
              </a:rPr>
              <a:t>(</a:t>
            </a:r>
            <a:r>
              <a:rPr lang="en-US" altLang="zh-CN" sz="2000" i="1" smtClean="0">
                <a:solidFill>
                  <a:srgbClr val="006600"/>
                </a:solidFill>
              </a:rPr>
              <a:t>x</a:t>
            </a:r>
            <a:r>
              <a:rPr lang="en-US" altLang="zh-CN" sz="2000" baseline="-25000" smtClean="0">
                <a:solidFill>
                  <a:srgbClr val="006600"/>
                </a:solidFill>
              </a:rPr>
              <a:t>1</a:t>
            </a:r>
            <a:r>
              <a:rPr lang="zh-CN" altLang="zh-CN" sz="2000" smtClean="0">
                <a:solidFill>
                  <a:srgbClr val="006600"/>
                </a:solidFill>
              </a:rPr>
              <a:t>∨</a:t>
            </a:r>
            <a:r>
              <a:rPr lang="en-US" altLang="zh-CN" sz="2000" i="1" smtClean="0">
                <a:solidFill>
                  <a:srgbClr val="006600"/>
                </a:solidFill>
              </a:rPr>
              <a:t>x</a:t>
            </a:r>
            <a:r>
              <a:rPr lang="en-US" altLang="zh-CN" sz="2000" baseline="-25000" smtClean="0">
                <a:solidFill>
                  <a:srgbClr val="006600"/>
                </a:solidFill>
              </a:rPr>
              <a:t>2</a:t>
            </a:r>
            <a:r>
              <a:rPr lang="zh-CN" altLang="zh-CN" sz="2000" smtClean="0">
                <a:solidFill>
                  <a:srgbClr val="006600"/>
                </a:solidFill>
              </a:rPr>
              <a:t>∨</a:t>
            </a:r>
            <a:r>
              <a:rPr lang="en-US" altLang="zh-CN" sz="2000" i="1" smtClean="0">
                <a:solidFill>
                  <a:srgbClr val="006600"/>
                </a:solidFill>
              </a:rPr>
              <a:t>x</a:t>
            </a:r>
            <a:r>
              <a:rPr lang="en-US" altLang="zh-CN" sz="2000" baseline="-25000" smtClean="0">
                <a:solidFill>
                  <a:srgbClr val="006600"/>
                </a:solidFill>
              </a:rPr>
              <a:t>3</a:t>
            </a:r>
            <a:r>
              <a:rPr lang="en-US" altLang="zh-CN" sz="2000" smtClean="0">
                <a:solidFill>
                  <a:srgbClr val="006600"/>
                </a:solidFill>
              </a:rPr>
              <a:t>)</a:t>
            </a:r>
            <a:endParaRPr lang="zh-CN" altLang="en-US" sz="2000" smtClean="0">
              <a:solidFill>
                <a:srgbClr val="006600"/>
              </a:solidFill>
              <a:latin typeface="Consolas" pitchFamily="49" charset="0"/>
              <a:ea typeface="楷体" pitchFamily="49" charset="-122"/>
              <a:cs typeface="Consolas" pitchFamily="49" charset="0"/>
            </a:endParaRPr>
          </a:p>
        </p:txBody>
      </p:sp>
      <p:sp>
        <p:nvSpPr>
          <p:cNvPr id="44" name="下箭头 43"/>
          <p:cNvSpPr/>
          <p:nvPr/>
        </p:nvSpPr>
        <p:spPr>
          <a:xfrm>
            <a:off x="3559616" y="968862"/>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灯片编号占位符 39"/>
          <p:cNvSpPr>
            <a:spLocks noGrp="1"/>
          </p:cNvSpPr>
          <p:nvPr>
            <p:ph type="sldNum" sz="quarter" idx="12"/>
          </p:nvPr>
        </p:nvSpPr>
        <p:spPr/>
        <p:txBody>
          <a:bodyPr/>
          <a:lstStyle/>
          <a:p>
            <a:fld id="{7AF016A1-9F15-429F-9EFD-84004B73C732}" type="slidenum">
              <a:rPr lang="en-US" altLang="zh-CN" smtClean="0"/>
              <a:pPr/>
              <a:t>40</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918"/>
            <a:ext cx="8001056" cy="34497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现在证明</a:t>
            </a:r>
            <a:r>
              <a:rPr lang="en-US" altLang="zh-CN" sz="2000" smtClean="0">
                <a:solidFill>
                  <a:srgbClr val="0000FF"/>
                </a:solidFill>
                <a:latin typeface="Times New Roman" pitchFamily="18" charset="0"/>
                <a:ea typeface="仿宋" pitchFamily="49" charset="-122"/>
                <a:cs typeface="Times New Roman" pitchFamily="18" charset="0"/>
              </a:rPr>
              <a:t>3SAT</a:t>
            </a:r>
            <a:r>
              <a:rPr lang="zh-CN" altLang="zh-CN" sz="2000" smtClean="0">
                <a:solidFill>
                  <a:srgbClr val="0000FF"/>
                </a:solidFill>
                <a:latin typeface="Times New Roman" pitchFamily="18" charset="0"/>
                <a:ea typeface="仿宋" pitchFamily="49" charset="-122"/>
                <a:cs typeface="Times New Roman" pitchFamily="18" charset="0"/>
              </a:rPr>
              <a:t>的任意一个实例</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是可满足的当且仅当</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有大小为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的团集。假设</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是可满足，即</a:t>
            </a:r>
            <a:r>
              <a:rPr lang="en-US" altLang="zh-CN" sz="2000"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存在一个可满足的赋值，则每个子句</a:t>
            </a:r>
            <a:r>
              <a:rPr lang="en-US" altLang="zh-CN" sz="2000" i="1" smtClean="0">
                <a:solidFill>
                  <a:srgbClr val="0000FF"/>
                </a:solidFill>
                <a:latin typeface="Times New Roman" pitchFamily="18" charset="0"/>
                <a:ea typeface="仿宋" pitchFamily="49" charset="-122"/>
                <a:cs typeface="Times New Roman" pitchFamily="18" charset="0"/>
              </a:rPr>
              <a:t>C</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中至少有一个文字</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，这样的文字对应图</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中的顶点</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。从每个子句中选择一个赋值为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的文字，这样就构造了一个大小为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的顶点集</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30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再证明</a:t>
            </a:r>
            <a:r>
              <a:rPr lang="en-US" altLang="zh-CN" sz="2000" smtClean="0">
                <a:solidFill>
                  <a:srgbClr val="FF0000"/>
                </a:solidFill>
                <a:latin typeface="Times New Roman" pitchFamily="18" charset="0"/>
                <a:ea typeface="仿宋" pitchFamily="49" charset="-122"/>
                <a:cs typeface="Times New Roman" pitchFamily="18" charset="0"/>
              </a:rPr>
              <a:t>V'</a:t>
            </a:r>
            <a:r>
              <a:rPr lang="zh-CN" altLang="zh-CN" sz="2000" smtClean="0">
                <a:solidFill>
                  <a:srgbClr val="FF0000"/>
                </a:solidFill>
                <a:latin typeface="Times New Roman" pitchFamily="18" charset="0"/>
                <a:ea typeface="仿宋" pitchFamily="49" charset="-122"/>
                <a:cs typeface="Times New Roman" pitchFamily="18" charset="0"/>
              </a:rPr>
              <a:t>是一个完全子图</a:t>
            </a:r>
            <a:r>
              <a:rPr lang="zh-CN" altLang="zh-CN" sz="2000" smtClean="0">
                <a:solidFill>
                  <a:srgbClr val="0000FF"/>
                </a:solidFill>
                <a:latin typeface="Times New Roman" pitchFamily="18" charset="0"/>
                <a:ea typeface="仿宋" pitchFamily="49" charset="-122"/>
                <a:cs typeface="Times New Roman" pitchFamily="18" charset="0"/>
              </a:rPr>
              <a:t>。对于</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中的任意两个顶点顶点</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（属于不同子句），由于其对应文字赋值为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，因此</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不是</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的非，所以按照图的各种有</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i="1" baseline="-25000"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，因此集合</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是一个团集。</a:t>
            </a:r>
            <a:endParaRPr lang="en-US" altLang="zh-CN" sz="2000" smtClean="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41</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918"/>
            <a:ext cx="8001056" cy="21025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反过来，假设集合</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是一个大小为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的团集，按照图的构造，同一个子句中的文字对应的顶点在图中没有连接边，因此</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中的任意两个顶点对应的文字不属于同一个子句，即每一个子句都有一个文字的顶点属于</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，这样只要对团集中的顶点对应的文字取值</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就可以使得每个子句为可满足的。</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42</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14356"/>
            <a:ext cx="8001056" cy="14449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rIns="180000" bIns="144000" rtlCol="0">
            <a:spAutoFit/>
          </a:bodyPr>
          <a:lstStyle/>
          <a:p>
            <a:pPr algn="l">
              <a:lnSpc>
                <a:spcPts val="3000"/>
              </a:lnSpc>
            </a:pPr>
            <a:r>
              <a:rPr lang="zh-CN" altLang="zh-CN" sz="2000" smtClean="0">
                <a:solidFill>
                  <a:srgbClr val="0000FF"/>
                </a:solidFill>
                <a:latin typeface="Times New Roman" pitchFamily="18" charset="0"/>
                <a:ea typeface="楷体" pitchFamily="49" charset="-122"/>
                <a:cs typeface="Times New Roman" pitchFamily="18" charset="0"/>
              </a:rPr>
              <a:t>到目前为止已经找到了大约</a:t>
            </a:r>
            <a:r>
              <a:rPr lang="en-US" altLang="zh-CN" sz="2000" smtClean="0">
                <a:solidFill>
                  <a:srgbClr val="FF0000"/>
                </a:solidFill>
                <a:latin typeface="Times New Roman" pitchFamily="18" charset="0"/>
                <a:ea typeface="楷体" pitchFamily="49" charset="-122"/>
                <a:cs typeface="Times New Roman" pitchFamily="18" charset="0"/>
              </a:rPr>
              <a:t>4000</a:t>
            </a:r>
            <a:r>
              <a:rPr lang="zh-CN" altLang="zh-CN" sz="2000" smtClean="0">
                <a:solidFill>
                  <a:srgbClr val="FF0000"/>
                </a:solidFill>
                <a:latin typeface="Times New Roman" pitchFamily="18" charset="0"/>
                <a:ea typeface="楷体" pitchFamily="49" charset="-122"/>
                <a:cs typeface="Times New Roman" pitchFamily="18" charset="0"/>
              </a:rPr>
              <a:t>个</a:t>
            </a:r>
            <a:r>
              <a:rPr lang="en-US" altLang="zh-CN" sz="2000" smtClean="0">
                <a:solidFill>
                  <a:srgbClr val="FF0000"/>
                </a:solidFill>
                <a:latin typeface="Times New Roman" pitchFamily="18" charset="0"/>
                <a:ea typeface="楷体" pitchFamily="49" charset="-122"/>
                <a:cs typeface="Times New Roman" pitchFamily="18" charset="0"/>
              </a:rPr>
              <a:t>NP</a:t>
            </a:r>
            <a:r>
              <a:rPr lang="zh-CN" altLang="zh-CN" sz="2000" smtClean="0">
                <a:solidFill>
                  <a:srgbClr val="FF0000"/>
                </a:solidFill>
                <a:latin typeface="Times New Roman" pitchFamily="18" charset="0"/>
                <a:ea typeface="楷体" pitchFamily="49" charset="-122"/>
                <a:cs typeface="Times New Roman" pitchFamily="18" charset="0"/>
              </a:rPr>
              <a:t>完全问题</a:t>
            </a:r>
            <a:r>
              <a:rPr lang="zh-CN" altLang="zh-CN" sz="2000" smtClean="0">
                <a:solidFill>
                  <a:srgbClr val="0000FF"/>
                </a:solidFill>
                <a:latin typeface="Times New Roman" pitchFamily="18" charset="0"/>
                <a:ea typeface="楷体" pitchFamily="49" charset="-122"/>
                <a:cs typeface="Times New Roman" pitchFamily="18" charset="0"/>
              </a:rPr>
              <a:t>，除了前面介绍的</a:t>
            </a:r>
            <a:r>
              <a:rPr lang="en-US" altLang="zh-CN" sz="2000" smtClean="0">
                <a:solidFill>
                  <a:srgbClr val="0000FF"/>
                </a:solidFill>
                <a:latin typeface="Times New Roman" pitchFamily="18" charset="0"/>
                <a:ea typeface="楷体" pitchFamily="49" charset="-122"/>
                <a:cs typeface="Times New Roman" pitchFamily="18" charset="0"/>
              </a:rPr>
              <a:t>SAT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3SAT</a:t>
            </a:r>
            <a:r>
              <a:rPr lang="zh-CN" altLang="zh-CN" sz="2000" smtClean="0">
                <a:solidFill>
                  <a:srgbClr val="0000FF"/>
                </a:solidFill>
                <a:latin typeface="Times New Roman" pitchFamily="18" charset="0"/>
                <a:ea typeface="楷体" pitchFamily="49" charset="-122"/>
                <a:cs typeface="Times New Roman" pitchFamily="18" charset="0"/>
              </a:rPr>
              <a:t>和团集外，还有图着色、顶点覆盖、子集和、</a:t>
            </a:r>
            <a:r>
              <a:rPr lang="en-US" altLang="zh-CN" sz="2000" smtClean="0">
                <a:solidFill>
                  <a:srgbClr val="0000FF"/>
                </a:solidFill>
                <a:latin typeface="Times New Roman" pitchFamily="18" charset="0"/>
                <a:ea typeface="楷体" pitchFamily="49" charset="-122"/>
                <a:cs typeface="Times New Roman" pitchFamily="18" charset="0"/>
              </a:rPr>
              <a:t>0/1</a:t>
            </a:r>
            <a:r>
              <a:rPr lang="zh-CN" altLang="zh-CN" sz="2000" smtClean="0">
                <a:solidFill>
                  <a:srgbClr val="0000FF"/>
                </a:solidFill>
                <a:latin typeface="Times New Roman" pitchFamily="18" charset="0"/>
                <a:ea typeface="楷体" pitchFamily="49" charset="-122"/>
                <a:cs typeface="Times New Roman" pitchFamily="18" charset="0"/>
              </a:rPr>
              <a:t>背包问题和</a:t>
            </a:r>
            <a:r>
              <a:rPr lang="en-US" altLang="zh-CN" sz="2000" smtClean="0">
                <a:solidFill>
                  <a:srgbClr val="0000FF"/>
                </a:solidFill>
                <a:latin typeface="Times New Roman" pitchFamily="18" charset="0"/>
                <a:ea typeface="楷体" pitchFamily="49" charset="-122"/>
                <a:cs typeface="Times New Roman" pitchFamily="18" charset="0"/>
              </a:rPr>
              <a:t>TSP</a:t>
            </a:r>
            <a:r>
              <a:rPr lang="zh-CN" altLang="zh-CN" sz="2000" smtClean="0">
                <a:solidFill>
                  <a:srgbClr val="0000FF"/>
                </a:solidFill>
                <a:latin typeface="Times New Roman" pitchFamily="18" charset="0"/>
                <a:ea typeface="楷体" pitchFamily="49" charset="-122"/>
                <a:cs typeface="Times New Roman" pitchFamily="18" charset="0"/>
              </a:rPr>
              <a:t>等等都是经典的</a:t>
            </a:r>
            <a:r>
              <a:rPr lang="en-US" altLang="zh-CN" sz="2000" smtClean="0">
                <a:solidFill>
                  <a:srgbClr val="0000FF"/>
                </a:solidFill>
                <a:latin typeface="Times New Roman" pitchFamily="18" charset="0"/>
                <a:ea typeface="楷体" pitchFamily="49" charset="-122"/>
                <a:cs typeface="Times New Roman" pitchFamily="18" charset="0"/>
              </a:rPr>
              <a:t>NP</a:t>
            </a:r>
            <a:r>
              <a:rPr lang="zh-CN" altLang="zh-CN" sz="2000" smtClean="0">
                <a:solidFill>
                  <a:srgbClr val="0000FF"/>
                </a:solidFill>
                <a:latin typeface="Times New Roman" pitchFamily="18" charset="0"/>
                <a:ea typeface="楷体" pitchFamily="49" charset="-122"/>
                <a:cs typeface="Times New Roman" pitchFamily="18" charset="0"/>
              </a:rPr>
              <a:t>完全问题。</a:t>
            </a:r>
            <a:endParaRPr lang="zh-CN" altLang="zh-CN" sz="2000">
              <a:solidFill>
                <a:srgbClr val="0000FF"/>
              </a:solidFill>
              <a:latin typeface="Times New Roman" pitchFamily="18" charset="0"/>
              <a:ea typeface="楷体" pitchFamily="49" charset="-122"/>
              <a:cs typeface="Times New Roman" pitchFamily="18" charset="0"/>
            </a:endParaRPr>
          </a:p>
        </p:txBody>
      </p:sp>
      <p:pic>
        <p:nvPicPr>
          <p:cNvPr id="48130" name="Picture 2"/>
          <p:cNvPicPr>
            <a:picLocks noChangeAspect="1" noChangeArrowheads="1"/>
          </p:cNvPicPr>
          <p:nvPr/>
        </p:nvPicPr>
        <p:blipFill>
          <a:blip r:embed="rId2" cstate="print"/>
          <a:srcRect/>
          <a:stretch>
            <a:fillRect/>
          </a:stretch>
        </p:blipFill>
        <p:spPr bwMode="auto">
          <a:xfrm>
            <a:off x="1357290" y="2571744"/>
            <a:ext cx="6229350" cy="363855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7AF016A1-9F15-429F-9EFD-84004B73C732}" type="slidenum">
              <a:rPr lang="en-US" altLang="zh-CN" smtClean="0"/>
              <a:pPr/>
              <a:t>43</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42910" y="571480"/>
            <a:ext cx="7929618" cy="286232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en-US" altLang="zh-CN" sz="2000" smtClean="0">
                <a:solidFill>
                  <a:srgbClr val="FF0000"/>
                </a:solidFill>
                <a:latin typeface="+mj-lt"/>
                <a:ea typeface="微软雅黑" pitchFamily="34" charset="-122"/>
                <a:cs typeface="Times New Roman" pitchFamily="18" charset="0"/>
              </a:rPr>
              <a:t>        </a:t>
            </a:r>
            <a:r>
              <a:rPr lang="zh-CN" altLang="zh-CN" sz="2000" smtClean="0">
                <a:solidFill>
                  <a:srgbClr val="FF0000"/>
                </a:solidFill>
                <a:latin typeface="+mj-lt"/>
                <a:ea typeface="微软雅黑" pitchFamily="34" charset="-122"/>
                <a:cs typeface="Times New Roman" pitchFamily="18" charset="0"/>
              </a:rPr>
              <a:t>定义</a:t>
            </a:r>
            <a:r>
              <a:rPr lang="en-US" altLang="zh-CN" sz="2000" smtClean="0">
                <a:solidFill>
                  <a:srgbClr val="FF0000"/>
                </a:solidFill>
                <a:latin typeface="+mj-lt"/>
                <a:ea typeface="微软雅黑" pitchFamily="34" charset="-122"/>
                <a:cs typeface="Times New Roman" pitchFamily="18" charset="0"/>
              </a:rPr>
              <a:t>9.1  </a:t>
            </a: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是求解问题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（可以是任意问题）的算法，在用</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求解问题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的实例Ⅰ时，首先要把</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编码成二进制的字符串作为</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的输入，称</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的二进制编码的长度为</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的规模，记为</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，如果存在函数</a:t>
            </a:r>
            <a:r>
              <a:rPr lang="en-US" altLang="zh-CN" sz="2000" i="1" smtClean="0">
                <a:solidFill>
                  <a:srgbClr val="0000FF"/>
                </a:solidFill>
                <a:latin typeface="Times New Roman" pitchFamily="18" charset="0"/>
                <a:ea typeface="仿宋" pitchFamily="49" charset="-122"/>
                <a:cs typeface="Times New Roman" pitchFamily="18" charset="0"/>
              </a:rPr>
              <a:t>f</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为自然数集合）使得对于任意规模为</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的实例</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对</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的运算在</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步内停止，则称</a:t>
            </a:r>
            <a:r>
              <a:rPr lang="zh-CN" altLang="zh-CN" sz="2000" smtClean="0">
                <a:solidFill>
                  <a:srgbClr val="FF0000"/>
                </a:solidFill>
                <a:latin typeface="Times New Roman" pitchFamily="18" charset="0"/>
                <a:ea typeface="仿宋" pitchFamily="49" charset="-122"/>
                <a:cs typeface="Times New Roman" pitchFamily="18" charset="0"/>
              </a:rPr>
              <a:t>算法</a:t>
            </a:r>
            <a:r>
              <a:rPr lang="en-US" altLang="zh-CN" sz="2000" smtClean="0">
                <a:solidFill>
                  <a:srgbClr val="FF0000"/>
                </a:solidFill>
                <a:latin typeface="Times New Roman" pitchFamily="18" charset="0"/>
                <a:ea typeface="仿宋" pitchFamily="49" charset="-122"/>
                <a:cs typeface="Times New Roman" pitchFamily="18" charset="0"/>
              </a:rPr>
              <a:t>A</a:t>
            </a:r>
            <a:r>
              <a:rPr lang="zh-CN" altLang="zh-CN" sz="2000" smtClean="0">
                <a:solidFill>
                  <a:srgbClr val="FF0000"/>
                </a:solidFill>
                <a:latin typeface="Times New Roman" pitchFamily="18" charset="0"/>
                <a:ea typeface="仿宋" pitchFamily="49" charset="-122"/>
                <a:cs typeface="Times New Roman" pitchFamily="18" charset="0"/>
              </a:rPr>
              <a:t>的时间复杂度为</a:t>
            </a:r>
            <a:r>
              <a:rPr lang="en-US" altLang="zh-CN" sz="2000" i="1" smtClean="0">
                <a:solidFill>
                  <a:srgbClr val="FF0000"/>
                </a:solidFill>
                <a:latin typeface="Times New Roman" pitchFamily="18" charset="0"/>
                <a:ea typeface="仿宋" pitchFamily="49" charset="-122"/>
                <a:cs typeface="Times New Roman" pitchFamily="18" charset="0"/>
              </a:rPr>
              <a:t>f</a:t>
            </a:r>
            <a:r>
              <a:rPr lang="en-US" altLang="zh-CN" sz="2000" smtClean="0">
                <a:solidFill>
                  <a:srgbClr val="FF0000"/>
                </a:solidFill>
                <a:latin typeface="Times New Roman" pitchFamily="18" charset="0"/>
                <a:ea typeface="仿宋" pitchFamily="49" charset="-122"/>
                <a:cs typeface="Times New Roman" pitchFamily="18" charset="0"/>
              </a:rPr>
              <a:t>(</a:t>
            </a:r>
            <a:r>
              <a:rPr lang="en-US" altLang="zh-CN" sz="2000" i="1" smtClean="0">
                <a:solidFill>
                  <a:srgbClr val="FF0000"/>
                </a:solidFill>
                <a:latin typeface="Times New Roman" pitchFamily="18" charset="0"/>
                <a:ea typeface="仿宋" pitchFamily="49" charset="-122"/>
                <a:cs typeface="Times New Roman" pitchFamily="18" charset="0"/>
              </a:rPr>
              <a:t>n</a:t>
            </a:r>
            <a:r>
              <a:rPr lang="en-US" altLang="zh-CN" sz="2000" smtClean="0">
                <a:solidFill>
                  <a:srgbClr val="FF0000"/>
                </a:solidFill>
                <a:latin typeface="Times New Roman" pitchFamily="18" charset="0"/>
                <a:ea typeface="仿宋" pitchFamily="49" charset="-122"/>
                <a:cs typeface="Times New Roman" pitchFamily="18" charset="0"/>
              </a:rPr>
              <a:t>)</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30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以多项式为时间复杂度的算法称为</a:t>
            </a:r>
            <a:r>
              <a:rPr lang="zh-CN" altLang="zh-CN" sz="2000" smtClean="0">
                <a:solidFill>
                  <a:srgbClr val="FF0000"/>
                </a:solidFill>
                <a:latin typeface="Times New Roman" pitchFamily="18" charset="0"/>
                <a:ea typeface="仿宋" pitchFamily="49" charset="-122"/>
                <a:cs typeface="Times New Roman" pitchFamily="18" charset="0"/>
              </a:rPr>
              <a:t>多项式时间算法</a:t>
            </a:r>
            <a:r>
              <a:rPr lang="zh-CN" altLang="zh-CN" sz="2000" smtClean="0">
                <a:solidFill>
                  <a:srgbClr val="0000FF"/>
                </a:solidFill>
                <a:latin typeface="Times New Roman" pitchFamily="18" charset="0"/>
                <a:ea typeface="仿宋" pitchFamily="49" charset="-122"/>
                <a:cs typeface="Times New Roman" pitchFamily="18" charset="0"/>
              </a:rPr>
              <a:t>。有多项式时间的问题称为</a:t>
            </a:r>
            <a:r>
              <a:rPr lang="zh-CN" altLang="zh-CN" sz="2000" smtClean="0">
                <a:solidFill>
                  <a:srgbClr val="FF0000"/>
                </a:solidFill>
                <a:latin typeface="Times New Roman" pitchFamily="18" charset="0"/>
                <a:ea typeface="仿宋" pitchFamily="49" charset="-122"/>
                <a:cs typeface="Times New Roman" pitchFamily="18" charset="0"/>
              </a:rPr>
              <a:t>易解问题</a:t>
            </a:r>
            <a:r>
              <a:rPr lang="zh-CN" altLang="zh-CN" sz="2000" smtClean="0">
                <a:solidFill>
                  <a:srgbClr val="0000FF"/>
                </a:solidFill>
                <a:latin typeface="Times New Roman" pitchFamily="18" charset="0"/>
                <a:ea typeface="仿宋" pitchFamily="49" charset="-122"/>
                <a:cs typeface="Times New Roman" pitchFamily="18" charset="0"/>
              </a:rPr>
              <a:t>，不存在多项式时间算法的问题称为</a:t>
            </a:r>
            <a:r>
              <a:rPr lang="zh-CN" altLang="zh-CN" sz="2000" smtClean="0">
                <a:solidFill>
                  <a:srgbClr val="FF0000"/>
                </a:solidFill>
                <a:latin typeface="Times New Roman" pitchFamily="18" charset="0"/>
                <a:ea typeface="仿宋" pitchFamily="49" charset="-122"/>
                <a:cs typeface="Times New Roman" pitchFamily="18" charset="0"/>
              </a:rPr>
              <a:t>难解问题</a:t>
            </a:r>
            <a:r>
              <a:rPr lang="zh-CN" altLang="zh-CN" sz="2000" smtClean="0">
                <a:solidFill>
                  <a:srgbClr val="0000FF"/>
                </a:solidFill>
                <a:latin typeface="Times New Roman" pitchFamily="18" charset="0"/>
                <a:ea typeface="仿宋" pitchFamily="49" charset="-122"/>
                <a:cs typeface="Times New Roman" pitchFamily="18" charset="0"/>
              </a:rPr>
              <a:t>。</a:t>
            </a:r>
          </a:p>
        </p:txBody>
      </p:sp>
      <p:sp>
        <p:nvSpPr>
          <p:cNvPr id="15" name="TextBox 14"/>
          <p:cNvSpPr txBox="1"/>
          <p:nvPr/>
        </p:nvSpPr>
        <p:spPr>
          <a:xfrm>
            <a:off x="857224" y="4331568"/>
            <a:ext cx="1000132" cy="313932"/>
          </a:xfrm>
          <a:prstGeom prst="rect">
            <a:avLst/>
          </a:prstGeom>
          <a:noFill/>
        </p:spPr>
        <p:txBody>
          <a:bodyPr wrap="square" rtlCol="0">
            <a:spAutoFit/>
          </a:bodyPr>
          <a:lstStyle/>
          <a:p>
            <a:r>
              <a:rPr lang="zh-CN" altLang="zh-CN" sz="1800" smtClean="0">
                <a:solidFill>
                  <a:srgbClr val="0000FF"/>
                </a:solidFill>
                <a:latin typeface="仿宋" pitchFamily="49" charset="-122"/>
                <a:ea typeface="仿宋" pitchFamily="49" charset="-122"/>
                <a:cs typeface="Consolas" pitchFamily="49" charset="0"/>
              </a:rPr>
              <a:t>输入带</a:t>
            </a:r>
          </a:p>
        </p:txBody>
      </p:sp>
      <p:graphicFrame>
        <p:nvGraphicFramePr>
          <p:cNvPr id="16" name="表格 15"/>
          <p:cNvGraphicFramePr>
            <a:graphicFrameLocks noGrp="1"/>
          </p:cNvGraphicFramePr>
          <p:nvPr/>
        </p:nvGraphicFramePr>
        <p:xfrm>
          <a:off x="1928794" y="4214818"/>
          <a:ext cx="6096000" cy="48759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487590">
                <a:tc>
                  <a:txBody>
                    <a:bodyPr/>
                    <a:lstStyle/>
                    <a:p>
                      <a:pPr algn="ctr"/>
                      <a:r>
                        <a:rPr lang="en-US" altLang="zh-CN" b="0" i="1" smtClean="0">
                          <a:latin typeface="Consolas" pitchFamily="49" charset="0"/>
                          <a:cs typeface="Consolas" pitchFamily="49" charset="0"/>
                        </a:rPr>
                        <a:t>a</a:t>
                      </a:r>
                      <a:r>
                        <a:rPr lang="en-US" altLang="zh-CN" b="0" baseline="-25000" smtClean="0">
                          <a:latin typeface="Consolas" pitchFamily="49" charset="0"/>
                          <a:cs typeface="Consolas" pitchFamily="49" charset="0"/>
                        </a:rPr>
                        <a:t>1</a:t>
                      </a:r>
                      <a:endParaRPr lang="zh-CN" altLang="en-US" b="0" baseline="-25000">
                        <a:latin typeface="Consolas" pitchFamily="49" charset="0"/>
                        <a:cs typeface="Consolas" pitchFamily="49" charset="0"/>
                      </a:endParaRPr>
                    </a:p>
                  </a:txBody>
                  <a:tcPr>
                    <a:solidFill>
                      <a:srgbClr val="00B050"/>
                    </a:solidFill>
                  </a:tcPr>
                </a:tc>
                <a:tc>
                  <a:txBody>
                    <a:bodyPr/>
                    <a:lstStyle/>
                    <a:p>
                      <a:pPr algn="ctr"/>
                      <a:r>
                        <a:rPr lang="en-US" altLang="zh-CN" b="0" i="1" smtClean="0">
                          <a:latin typeface="Consolas" pitchFamily="49" charset="0"/>
                          <a:cs typeface="Consolas" pitchFamily="49" charset="0"/>
                        </a:rPr>
                        <a:t>a</a:t>
                      </a:r>
                      <a:r>
                        <a:rPr lang="en-US" altLang="zh-CN" b="0" baseline="-25000" smtClean="0">
                          <a:latin typeface="Consolas" pitchFamily="49" charset="0"/>
                          <a:cs typeface="Consolas" pitchFamily="49" charset="0"/>
                        </a:rPr>
                        <a:t>2</a:t>
                      </a:r>
                      <a:endParaRPr lang="zh-CN" altLang="en-US" b="0" baseline="-25000">
                        <a:latin typeface="Consolas" pitchFamily="49" charset="0"/>
                        <a:cs typeface="Consolas" pitchFamily="49" charset="0"/>
                      </a:endParaRPr>
                    </a:p>
                  </a:txBody>
                  <a:tcPr>
                    <a:solidFill>
                      <a:srgbClr val="00B050"/>
                    </a:solidFill>
                  </a:tcPr>
                </a:tc>
                <a:tc>
                  <a:txBody>
                    <a:bodyPr/>
                    <a:lstStyle/>
                    <a:p>
                      <a:pPr algn="ctr"/>
                      <a:r>
                        <a:rPr lang="en-US" altLang="zh-CN" b="0" smtClean="0">
                          <a:latin typeface="宋体" pitchFamily="2" charset="-122"/>
                          <a:ea typeface="宋体" pitchFamily="2" charset="-122"/>
                          <a:cs typeface="Consolas" pitchFamily="49" charset="0"/>
                        </a:rPr>
                        <a:t>…</a:t>
                      </a:r>
                      <a:endParaRPr lang="zh-CN" altLang="en-US" b="0">
                        <a:latin typeface="宋体" pitchFamily="2" charset="-122"/>
                        <a:ea typeface="宋体" pitchFamily="2" charset="-122"/>
                        <a:cs typeface="Consolas" pitchFamily="49" charset="0"/>
                      </a:endParaRPr>
                    </a:p>
                  </a:txBody>
                  <a:tcPr>
                    <a:solidFill>
                      <a:srgbClr val="00B050"/>
                    </a:solidFill>
                  </a:tcPr>
                </a:tc>
                <a:tc>
                  <a:txBody>
                    <a:bodyPr/>
                    <a:lstStyle/>
                    <a:p>
                      <a:pPr algn="ctr"/>
                      <a:r>
                        <a:rPr lang="en-US" altLang="zh-CN" b="0" i="1" smtClean="0">
                          <a:latin typeface="Consolas" pitchFamily="49" charset="0"/>
                          <a:cs typeface="Consolas" pitchFamily="49" charset="0"/>
                        </a:rPr>
                        <a:t>a</a:t>
                      </a:r>
                      <a:r>
                        <a:rPr lang="en-US" altLang="zh-CN" b="0" i="1" baseline="-25000" smtClean="0">
                          <a:latin typeface="Consolas" pitchFamily="49" charset="0"/>
                          <a:cs typeface="Consolas" pitchFamily="49" charset="0"/>
                        </a:rPr>
                        <a:t>i</a:t>
                      </a:r>
                      <a:endParaRPr lang="zh-CN" altLang="en-US" b="0" i="1" baseline="-25000">
                        <a:latin typeface="Consolas" pitchFamily="49" charset="0"/>
                        <a:cs typeface="Consolas" pitchFamily="49" charset="0"/>
                      </a:endParaRPr>
                    </a:p>
                  </a:txBody>
                  <a:tcPr>
                    <a:solidFill>
                      <a:srgbClr val="00B050"/>
                    </a:solidFill>
                  </a:tcPr>
                </a:tc>
                <a:tc>
                  <a:txBody>
                    <a:bodyPr/>
                    <a:lstStyle/>
                    <a:p>
                      <a:pPr algn="ctr"/>
                      <a:r>
                        <a:rPr lang="en-US" altLang="zh-CN" b="0" smtClean="0">
                          <a:latin typeface="宋体" pitchFamily="2" charset="-122"/>
                          <a:ea typeface="宋体" pitchFamily="2" charset="-122"/>
                          <a:cs typeface="Consolas" pitchFamily="49" charset="0"/>
                        </a:rPr>
                        <a:t>…</a:t>
                      </a:r>
                      <a:endParaRPr lang="zh-CN" altLang="en-US" b="0">
                        <a:latin typeface="宋体" pitchFamily="2" charset="-122"/>
                        <a:ea typeface="宋体" pitchFamily="2" charset="-122"/>
                        <a:cs typeface="Consolas" pitchFamily="49" charset="0"/>
                      </a:endParaRPr>
                    </a:p>
                  </a:txBody>
                  <a:tcPr>
                    <a:solidFill>
                      <a:srgbClr val="00B050"/>
                    </a:solidFill>
                  </a:tcPr>
                </a:tc>
                <a:tc>
                  <a:txBody>
                    <a:bodyPr/>
                    <a:lstStyle/>
                    <a:p>
                      <a:pPr algn="ctr"/>
                      <a:r>
                        <a:rPr lang="en-US" altLang="zh-CN" b="0" i="1" smtClean="0">
                          <a:latin typeface="Consolas" pitchFamily="49" charset="0"/>
                          <a:cs typeface="Consolas" pitchFamily="49" charset="0"/>
                        </a:rPr>
                        <a:t>a</a:t>
                      </a:r>
                      <a:r>
                        <a:rPr lang="en-US" altLang="zh-CN" b="0" i="1" baseline="-25000" smtClean="0">
                          <a:latin typeface="Consolas" pitchFamily="49" charset="0"/>
                          <a:cs typeface="Consolas" pitchFamily="49" charset="0"/>
                        </a:rPr>
                        <a:t>n</a:t>
                      </a:r>
                      <a:endParaRPr lang="zh-CN" altLang="en-US" b="0" i="1" baseline="-25000">
                        <a:latin typeface="Consolas" pitchFamily="49" charset="0"/>
                        <a:cs typeface="Consolas" pitchFamily="49" charset="0"/>
                      </a:endParaRPr>
                    </a:p>
                  </a:txBody>
                  <a:tcPr>
                    <a:solidFill>
                      <a:srgbClr val="00B050"/>
                    </a:solidFill>
                  </a:tcPr>
                </a:tc>
                <a:tc>
                  <a:txBody>
                    <a:bodyPr/>
                    <a:lstStyle/>
                    <a:p>
                      <a:pPr algn="ctr"/>
                      <a:r>
                        <a:rPr lang="en-US" altLang="zh-CN" b="0" i="1" smtClean="0">
                          <a:latin typeface="Consolas" pitchFamily="49" charset="0"/>
                          <a:cs typeface="Consolas" pitchFamily="49" charset="0"/>
                        </a:rPr>
                        <a:t>B</a:t>
                      </a:r>
                      <a:endParaRPr lang="zh-CN" altLang="en-US" b="0" i="1">
                        <a:latin typeface="Consolas" pitchFamily="49" charset="0"/>
                        <a:cs typeface="Consolas" pitchFamily="49" charset="0"/>
                      </a:endParaRPr>
                    </a:p>
                  </a:txBody>
                  <a:tcPr>
                    <a:solidFill>
                      <a:srgbClr val="00B050"/>
                    </a:solidFill>
                  </a:tcPr>
                </a:tc>
                <a:tc>
                  <a:txBody>
                    <a:bodyPr/>
                    <a:lstStyle/>
                    <a:p>
                      <a:pPr algn="ctr"/>
                      <a:r>
                        <a:rPr lang="en-US" altLang="zh-CN" b="0" i="1" smtClean="0">
                          <a:latin typeface="Consolas" pitchFamily="49" charset="0"/>
                          <a:cs typeface="Consolas" pitchFamily="49" charset="0"/>
                        </a:rPr>
                        <a:t>B</a:t>
                      </a:r>
                      <a:endParaRPr lang="zh-CN" altLang="en-US" b="0" i="1">
                        <a:latin typeface="Consolas" pitchFamily="49" charset="0"/>
                        <a:cs typeface="Consolas" pitchFamily="49" charset="0"/>
                      </a:endParaRPr>
                    </a:p>
                  </a:txBody>
                  <a:tcPr>
                    <a:solidFill>
                      <a:srgbClr val="00B050"/>
                    </a:solidFill>
                  </a:tcPr>
                </a:tc>
                <a:tc>
                  <a:txBody>
                    <a:bodyPr/>
                    <a:lstStyle/>
                    <a:p>
                      <a:pPr algn="ctr"/>
                      <a:r>
                        <a:rPr lang="en-US" altLang="zh-CN" b="0" smtClean="0">
                          <a:latin typeface="宋体" pitchFamily="2" charset="-122"/>
                          <a:ea typeface="宋体" pitchFamily="2" charset="-122"/>
                          <a:cs typeface="Consolas" pitchFamily="49" charset="0"/>
                        </a:rPr>
                        <a:t>…</a:t>
                      </a:r>
                      <a:endParaRPr lang="zh-CN" altLang="en-US" b="0">
                        <a:latin typeface="宋体" pitchFamily="2" charset="-122"/>
                        <a:ea typeface="宋体" pitchFamily="2" charset="-122"/>
                        <a:cs typeface="Consolas" pitchFamily="49" charset="0"/>
                      </a:endParaRPr>
                    </a:p>
                  </a:txBody>
                  <a:tcPr>
                    <a:solidFill>
                      <a:srgbClr val="00B050"/>
                    </a:solidFill>
                  </a:tcPr>
                </a:tc>
                <a:tc>
                  <a:txBody>
                    <a:bodyPr/>
                    <a:lstStyle/>
                    <a:p>
                      <a:pPr algn="ctr"/>
                      <a:r>
                        <a:rPr lang="en-US" altLang="zh-CN" b="0" smtClean="0">
                          <a:latin typeface="宋体" pitchFamily="2" charset="-122"/>
                          <a:ea typeface="宋体" pitchFamily="2" charset="-122"/>
                          <a:cs typeface="Consolas" pitchFamily="49" charset="0"/>
                        </a:rPr>
                        <a:t>…</a:t>
                      </a:r>
                      <a:endParaRPr lang="zh-CN" altLang="en-US" b="0">
                        <a:latin typeface="宋体" pitchFamily="2" charset="-122"/>
                        <a:ea typeface="宋体" pitchFamily="2" charset="-122"/>
                        <a:cs typeface="Consolas" pitchFamily="49" charset="0"/>
                      </a:endParaRPr>
                    </a:p>
                  </a:txBody>
                  <a:tcPr>
                    <a:solidFill>
                      <a:srgbClr val="00B050"/>
                    </a:solidFill>
                  </a:tcPr>
                </a:tc>
              </a:tr>
            </a:tbl>
          </a:graphicData>
        </a:graphic>
      </p:graphicFrame>
      <p:sp>
        <p:nvSpPr>
          <p:cNvPr id="17" name="TextBox 16"/>
          <p:cNvSpPr txBox="1"/>
          <p:nvPr/>
        </p:nvSpPr>
        <p:spPr>
          <a:xfrm>
            <a:off x="4143372" y="4786322"/>
            <a:ext cx="928694" cy="3139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cs typeface="Consolas" pitchFamily="49" charset="0"/>
              </a:rPr>
              <a:t>读写头</a:t>
            </a:r>
            <a:endParaRPr lang="zh-CN" altLang="zh-CN" sz="1800" smtClean="0">
              <a:solidFill>
                <a:srgbClr val="0000FF"/>
              </a:solidFill>
              <a:latin typeface="仿宋" pitchFamily="49" charset="-122"/>
              <a:ea typeface="仿宋" pitchFamily="49" charset="-122"/>
              <a:cs typeface="Consolas" pitchFamily="49" charset="0"/>
            </a:endParaRPr>
          </a:p>
        </p:txBody>
      </p:sp>
      <p:sp>
        <p:nvSpPr>
          <p:cNvPr id="18" name="圆角矩形 17"/>
          <p:cNvSpPr/>
          <p:nvPr/>
        </p:nvSpPr>
        <p:spPr>
          <a:xfrm>
            <a:off x="3371842" y="5214950"/>
            <a:ext cx="1357322" cy="7143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00000"/>
              </a:lnSpc>
            </a:pPr>
            <a:r>
              <a:rPr lang="zh-CN" altLang="en-US" sz="1800" smtClean="0">
                <a:solidFill>
                  <a:srgbClr val="0000FF"/>
                </a:solidFill>
                <a:latin typeface="仿宋" pitchFamily="49" charset="-122"/>
                <a:ea typeface="仿宋" pitchFamily="49" charset="-122"/>
                <a:cs typeface="Consolas" pitchFamily="49" charset="0"/>
              </a:rPr>
              <a:t>有限状态控制器</a:t>
            </a:r>
            <a:endParaRPr lang="zh-CN" altLang="en-US" sz="1800">
              <a:solidFill>
                <a:srgbClr val="0000FF"/>
              </a:solidFill>
              <a:latin typeface="仿宋" pitchFamily="49" charset="-122"/>
              <a:ea typeface="仿宋" pitchFamily="49" charset="-122"/>
              <a:cs typeface="Consolas" pitchFamily="49" charset="0"/>
            </a:endParaRPr>
          </a:p>
        </p:txBody>
      </p:sp>
      <p:cxnSp>
        <p:nvCxnSpPr>
          <p:cNvPr id="21" name="直接箭头连接符 20"/>
          <p:cNvCxnSpPr/>
          <p:nvPr/>
        </p:nvCxnSpPr>
        <p:spPr>
          <a:xfrm rot="5400000" flipH="1" flipV="1">
            <a:off x="3776656" y="4929198"/>
            <a:ext cx="571504"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灯片编号占位符 24"/>
          <p:cNvSpPr>
            <a:spLocks noGrp="1"/>
          </p:cNvSpPr>
          <p:nvPr>
            <p:ph type="sldNum" sz="quarter" idx="12"/>
          </p:nvPr>
        </p:nvSpPr>
        <p:spPr/>
        <p:txBody>
          <a:bodyPr/>
          <a:lstStyle/>
          <a:p>
            <a:fld id="{7AF016A1-9F15-429F-9EFD-84004B73C732}" type="slidenum">
              <a:rPr lang="en-US" altLang="zh-CN" smtClean="0"/>
              <a:pPr/>
              <a:t>5</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4348" y="928670"/>
            <a:ext cx="7500990" cy="232124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采用动态规划算法求解</a:t>
            </a:r>
            <a:r>
              <a:rPr lang="en-US" altLang="zh-CN" sz="2000" smtClean="0">
                <a:solidFill>
                  <a:srgbClr val="0000FF"/>
                </a:solidFill>
                <a:latin typeface="Times New Roman" pitchFamily="18" charset="0"/>
                <a:ea typeface="仿宋" pitchFamily="49" charset="-122"/>
                <a:cs typeface="Times New Roman" pitchFamily="18" charset="0"/>
              </a:rPr>
              <a:t>0/1</a:t>
            </a:r>
            <a:r>
              <a:rPr lang="zh-CN" altLang="zh-CN" sz="2000" smtClean="0">
                <a:solidFill>
                  <a:srgbClr val="0000FF"/>
                </a:solidFill>
                <a:latin typeface="Times New Roman" pitchFamily="18" charset="0"/>
                <a:ea typeface="仿宋" pitchFamily="49" charset="-122"/>
                <a:cs typeface="Times New Roman" pitchFamily="18" charset="0"/>
              </a:rPr>
              <a:t>背包问题的时间复杂度为</a:t>
            </a:r>
            <a:r>
              <a:rPr lang="en-US" altLang="zh-CN" sz="2000" smtClean="0">
                <a:solidFill>
                  <a:srgbClr val="0000FF"/>
                </a:solidFill>
                <a:latin typeface="Times New Roman" pitchFamily="18" charset="0"/>
                <a:ea typeface="仿宋" pitchFamily="49" charset="-122"/>
                <a:cs typeface="Times New Roman" pitchFamily="18" charset="0"/>
              </a:rPr>
              <a:t>O(</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W)</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表面上看起来这是</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的多项式，实际上这里</a:t>
            </a:r>
            <a:r>
              <a:rPr lang="en-US" altLang="zh-CN" sz="2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W</a:t>
            </a:r>
            <a:r>
              <a:rPr lang="zh-CN" altLang="zh-CN" sz="2000" smtClean="0">
                <a:solidFill>
                  <a:srgbClr val="0000FF"/>
                </a:solidFill>
                <a:latin typeface="Times New Roman" pitchFamily="18" charset="0"/>
                <a:ea typeface="仿宋" pitchFamily="49" charset="-122"/>
                <a:cs typeface="Times New Roman" pitchFamily="18" charset="0"/>
              </a:rPr>
              <a:t>的二进制位数和，当</a:t>
            </a:r>
            <a:r>
              <a:rPr lang="en-US" altLang="zh-CN" sz="2000" smtClean="0">
                <a:solidFill>
                  <a:srgbClr val="0000FF"/>
                </a:solidFill>
                <a:latin typeface="Times New Roman" pitchFamily="18" charset="0"/>
                <a:ea typeface="仿宋" pitchFamily="49" charset="-122"/>
                <a:cs typeface="Times New Roman" pitchFamily="18" charset="0"/>
              </a:rPr>
              <a:t>W</a:t>
            </a:r>
            <a:r>
              <a:rPr lang="zh-CN" altLang="zh-CN" sz="2000" smtClean="0">
                <a:solidFill>
                  <a:srgbClr val="0000FF"/>
                </a:solidFill>
                <a:latin typeface="Times New Roman" pitchFamily="18" charset="0"/>
                <a:ea typeface="仿宋" pitchFamily="49" charset="-122"/>
                <a:cs typeface="Times New Roman" pitchFamily="18" charset="0"/>
              </a:rPr>
              <a:t>很大时，仍然是一个</a:t>
            </a:r>
            <a:r>
              <a:rPr lang="zh-CN" altLang="en-US" sz="2000" smtClean="0">
                <a:solidFill>
                  <a:srgbClr val="0000FF"/>
                </a:solidFill>
                <a:latin typeface="Times New Roman" pitchFamily="18" charset="0"/>
                <a:ea typeface="仿宋" pitchFamily="49" charset="-122"/>
                <a:cs typeface="Times New Roman" pitchFamily="18" charset="0"/>
              </a:rPr>
              <a:t>非多项式</a:t>
            </a:r>
            <a:r>
              <a:rPr lang="zh-CN" altLang="zh-CN" sz="2000" smtClean="0">
                <a:solidFill>
                  <a:srgbClr val="0000FF"/>
                </a:solidFill>
                <a:latin typeface="Times New Roman" pitchFamily="18" charset="0"/>
                <a:ea typeface="仿宋" pitchFamily="49" charset="-122"/>
                <a:cs typeface="Times New Roman" pitchFamily="18" charset="0"/>
              </a:rPr>
              <a:t>时间的算法。</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0/1</a:t>
            </a:r>
            <a:r>
              <a:rPr lang="zh-CN" altLang="zh-CN" sz="2000" smtClean="0">
                <a:solidFill>
                  <a:srgbClr val="0000FF"/>
                </a:solidFill>
                <a:latin typeface="Times New Roman" pitchFamily="18" charset="0"/>
                <a:ea typeface="仿宋" pitchFamily="49" charset="-122"/>
                <a:cs typeface="Times New Roman" pitchFamily="18" charset="0"/>
              </a:rPr>
              <a:t>背包问题等在内的一大批问题既没有找到它们的多项式时间算法，又没能证明它们是难解问题。</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6</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28596" y="500042"/>
            <a:ext cx="27860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9.1.2   </a:t>
            </a:r>
            <a:r>
              <a:rPr lang="zh-CN" altLang="zh-CN" smtClean="0">
                <a:ea typeface="微软雅黑" pitchFamily="34" charset="-122"/>
              </a:rPr>
              <a:t>判定问题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TextBox 12"/>
          <p:cNvSpPr txBox="1"/>
          <p:nvPr/>
        </p:nvSpPr>
        <p:spPr>
          <a:xfrm>
            <a:off x="500034" y="1428736"/>
            <a:ext cx="8143932" cy="339846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如果一个问题很容易重述为它的解只有两个结论即</a:t>
            </a:r>
            <a:r>
              <a:rPr lang="en-US" altLang="zh-CN" sz="2000" smtClean="0">
                <a:solidFill>
                  <a:srgbClr val="0000FF"/>
                </a:solidFill>
                <a:latin typeface="Times New Roman" pitchFamily="18" charset="0"/>
                <a:ea typeface="仿宋" pitchFamily="49" charset="-122"/>
                <a:cs typeface="Times New Roman" pitchFamily="18" charset="0"/>
              </a:rPr>
              <a:t>yes</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no</a:t>
            </a:r>
            <a:r>
              <a:rPr lang="zh-CN" altLang="zh-CN" sz="2000" smtClean="0">
                <a:solidFill>
                  <a:srgbClr val="0000FF"/>
                </a:solidFill>
                <a:latin typeface="Times New Roman" pitchFamily="18" charset="0"/>
                <a:ea typeface="仿宋" pitchFamily="49" charset="-122"/>
                <a:cs typeface="Times New Roman" pitchFamily="18" charset="0"/>
              </a:rPr>
              <a:t>，称为</a:t>
            </a:r>
            <a:r>
              <a:rPr lang="zh-CN" altLang="zh-CN" sz="2000" smtClean="0">
                <a:solidFill>
                  <a:srgbClr val="FF0000"/>
                </a:solidFill>
                <a:latin typeface="Times New Roman" pitchFamily="18" charset="0"/>
                <a:ea typeface="仿宋" pitchFamily="49" charset="-122"/>
                <a:cs typeface="Times New Roman" pitchFamily="18" charset="0"/>
              </a:rPr>
              <a:t>判定问题</a:t>
            </a:r>
            <a:r>
              <a:rPr lang="en-US" altLang="zh-CN" sz="2000" smtClean="0">
                <a:solidFill>
                  <a:srgbClr val="FF0000"/>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与此对照，</a:t>
            </a:r>
            <a:r>
              <a:rPr lang="zh-CN" altLang="zh-CN" sz="2000" smtClean="0">
                <a:solidFill>
                  <a:srgbClr val="FF0000"/>
                </a:solidFill>
                <a:latin typeface="Times New Roman" pitchFamily="18" charset="0"/>
                <a:ea typeface="仿宋" pitchFamily="49" charset="-122"/>
                <a:cs typeface="Times New Roman" pitchFamily="18" charset="0"/>
              </a:rPr>
              <a:t>最优化问题</a:t>
            </a:r>
            <a:r>
              <a:rPr lang="en-US" altLang="zh-CN" sz="2000" smtClean="0">
                <a:solidFill>
                  <a:srgbClr val="FF0000"/>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是关心某个量的最大化或者最小化的问题。</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例如，前面讨论的</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问题属于最优化问题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，对应的</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判定问题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是这样的，</a:t>
            </a:r>
            <a:r>
              <a:rPr lang="zh-CN" altLang="zh-CN" sz="2000" smtClean="0">
                <a:solidFill>
                  <a:srgbClr val="006600"/>
                </a:solidFill>
                <a:latin typeface="Times New Roman" pitchFamily="18" charset="0"/>
                <a:ea typeface="仿宋" pitchFamily="49" charset="-122"/>
                <a:cs typeface="Times New Roman" pitchFamily="18" charset="0"/>
              </a:rPr>
              <a:t>假设有一个货郎担要拜访</a:t>
            </a:r>
            <a:r>
              <a:rPr lang="en-US" altLang="zh-CN" sz="2000" i="1" smtClean="0">
                <a:solidFill>
                  <a:srgbClr val="006600"/>
                </a:solidFill>
                <a:latin typeface="Times New Roman" pitchFamily="18" charset="0"/>
                <a:ea typeface="仿宋" pitchFamily="49" charset="-122"/>
                <a:cs typeface="Times New Roman" pitchFamily="18" charset="0"/>
              </a:rPr>
              <a:t>n</a:t>
            </a:r>
            <a:r>
              <a:rPr lang="zh-CN" altLang="zh-CN" sz="2000" smtClean="0">
                <a:solidFill>
                  <a:srgbClr val="006600"/>
                </a:solidFill>
                <a:latin typeface="Times New Roman" pitchFamily="18" charset="0"/>
                <a:ea typeface="仿宋" pitchFamily="49" charset="-122"/>
                <a:cs typeface="Times New Roman" pitchFamily="18" charset="0"/>
              </a:rPr>
              <a:t>个城市，城市图采用邻接矩阵表示，给定一个正整数</a:t>
            </a:r>
            <a:r>
              <a:rPr lang="en-US" altLang="zh-CN" sz="2000" smtClean="0">
                <a:solidFill>
                  <a:srgbClr val="006600"/>
                </a:solidFill>
                <a:latin typeface="Times New Roman" pitchFamily="18" charset="0"/>
                <a:ea typeface="仿宋" pitchFamily="49" charset="-122"/>
                <a:cs typeface="Times New Roman" pitchFamily="18" charset="0"/>
              </a:rPr>
              <a:t>D</a:t>
            </a:r>
            <a:r>
              <a:rPr lang="zh-CN" altLang="zh-CN" sz="2000" smtClean="0">
                <a:solidFill>
                  <a:srgbClr val="006600"/>
                </a:solidFill>
                <a:latin typeface="Times New Roman" pitchFamily="18" charset="0"/>
                <a:ea typeface="仿宋" pitchFamily="49" charset="-122"/>
                <a:cs typeface="Times New Roman" pitchFamily="18" charset="0"/>
              </a:rPr>
              <a:t>，问有一条每个城市恰好经过一次最后回到出发城市并且路径长度不超过</a:t>
            </a:r>
            <a:r>
              <a:rPr lang="en-US" altLang="zh-CN" sz="2000" smtClean="0">
                <a:solidFill>
                  <a:srgbClr val="006600"/>
                </a:solidFill>
                <a:latin typeface="Times New Roman" pitchFamily="18" charset="0"/>
                <a:ea typeface="仿宋" pitchFamily="49" charset="-122"/>
                <a:cs typeface="Times New Roman" pitchFamily="18" charset="0"/>
              </a:rPr>
              <a:t>D</a:t>
            </a:r>
            <a:r>
              <a:rPr lang="zh-CN" altLang="zh-CN" sz="2000" smtClean="0">
                <a:solidFill>
                  <a:srgbClr val="006600"/>
                </a:solidFill>
                <a:latin typeface="Times New Roman" pitchFamily="18" charset="0"/>
                <a:ea typeface="仿宋" pitchFamily="49" charset="-122"/>
                <a:cs typeface="Times New Roman" pitchFamily="18" charset="0"/>
              </a:rPr>
              <a:t>的路径吗？</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7</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42918"/>
            <a:ext cx="7858180" cy="339846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那么</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最优化问题会不会比</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判定问题容易呢？</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如果</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最优化问题有多项式时间算法</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，则可以按如下方式构造</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判定问题的算法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6600"/>
                </a:solidFill>
                <a:latin typeface="Times New Roman" pitchFamily="18" charset="0"/>
                <a:ea typeface="仿宋" pitchFamily="49" charset="-122"/>
                <a:cs typeface="Times New Roman" pitchFamily="18" charset="0"/>
              </a:rPr>
              <a:t>对于任意一个实例</a:t>
            </a:r>
            <a:r>
              <a:rPr lang="en-US" altLang="zh-CN" sz="2000" smtClean="0">
                <a:solidFill>
                  <a:srgbClr val="006600"/>
                </a:solidFill>
                <a:latin typeface="Times New Roman" pitchFamily="18" charset="0"/>
                <a:ea typeface="仿宋" pitchFamily="49" charset="-122"/>
                <a:cs typeface="Times New Roman" pitchFamily="18" charset="0"/>
              </a:rPr>
              <a:t>I</a:t>
            </a:r>
            <a:r>
              <a:rPr lang="zh-CN" altLang="zh-CN" sz="2000" smtClean="0">
                <a:solidFill>
                  <a:srgbClr val="006600"/>
                </a:solidFill>
                <a:latin typeface="Times New Roman" pitchFamily="18" charset="0"/>
                <a:ea typeface="仿宋" pitchFamily="49" charset="-122"/>
                <a:cs typeface="Times New Roman" pitchFamily="18" charset="0"/>
              </a:rPr>
              <a:t>，应用算法</a:t>
            </a:r>
            <a:r>
              <a:rPr lang="en-US" altLang="zh-CN" sz="2000" smtClean="0">
                <a:solidFill>
                  <a:srgbClr val="006600"/>
                </a:solidFill>
                <a:latin typeface="Times New Roman" pitchFamily="18" charset="0"/>
                <a:ea typeface="仿宋" pitchFamily="49" charset="-122"/>
                <a:cs typeface="Times New Roman" pitchFamily="18" charset="0"/>
              </a:rPr>
              <a:t>A</a:t>
            </a:r>
            <a:r>
              <a:rPr lang="zh-CN" altLang="zh-CN" sz="2000" smtClean="0">
                <a:solidFill>
                  <a:srgbClr val="006600"/>
                </a:solidFill>
                <a:latin typeface="Times New Roman" pitchFamily="18" charset="0"/>
                <a:ea typeface="仿宋" pitchFamily="49" charset="-122"/>
                <a:cs typeface="Times New Roman" pitchFamily="18" charset="0"/>
              </a:rPr>
              <a:t>求出最短路径长度</a:t>
            </a:r>
            <a:r>
              <a:rPr lang="en-US" altLang="zh-CN" sz="2000" i="1" smtClean="0">
                <a:solidFill>
                  <a:srgbClr val="006600"/>
                </a:solidFill>
                <a:latin typeface="Times New Roman" pitchFamily="18" charset="0"/>
                <a:ea typeface="仿宋" pitchFamily="49" charset="-122"/>
                <a:cs typeface="Times New Roman" pitchFamily="18" charset="0"/>
              </a:rPr>
              <a:t>d</a:t>
            </a:r>
            <a:r>
              <a:rPr lang="zh-CN" altLang="zh-CN" sz="2000" smtClean="0">
                <a:solidFill>
                  <a:srgbClr val="006600"/>
                </a:solidFill>
                <a:latin typeface="Times New Roman" pitchFamily="18" charset="0"/>
                <a:ea typeface="仿宋" pitchFamily="49" charset="-122"/>
                <a:cs typeface="Times New Roman" pitchFamily="18" charset="0"/>
              </a:rPr>
              <a:t>，如果</a:t>
            </a:r>
            <a:r>
              <a:rPr lang="en-US" altLang="zh-CN" sz="2000" i="1" smtClean="0">
                <a:solidFill>
                  <a:srgbClr val="006600"/>
                </a:solidFill>
                <a:latin typeface="Times New Roman" pitchFamily="18" charset="0"/>
                <a:ea typeface="仿宋" pitchFamily="49" charset="-122"/>
                <a:cs typeface="Times New Roman" pitchFamily="18" charset="0"/>
              </a:rPr>
              <a:t>d</a:t>
            </a:r>
            <a:r>
              <a:rPr lang="zh-CN" altLang="zh-CN" sz="2000" smtClean="0">
                <a:solidFill>
                  <a:srgbClr val="006600"/>
                </a:solidFill>
                <a:latin typeface="+mj-ea"/>
                <a:ea typeface="+mj-ea"/>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D</a:t>
            </a:r>
            <a:r>
              <a:rPr lang="zh-CN" altLang="zh-CN" sz="2000" smtClean="0">
                <a:solidFill>
                  <a:srgbClr val="006600"/>
                </a:solidFill>
                <a:latin typeface="Times New Roman" pitchFamily="18" charset="0"/>
                <a:ea typeface="仿宋" pitchFamily="49" charset="-122"/>
                <a:cs typeface="Times New Roman" pitchFamily="18" charset="0"/>
              </a:rPr>
              <a:t>，则算法</a:t>
            </a:r>
            <a:r>
              <a:rPr lang="en-US" altLang="zh-CN" sz="2000" smtClean="0">
                <a:solidFill>
                  <a:srgbClr val="006600"/>
                </a:solidFill>
                <a:latin typeface="Times New Roman" pitchFamily="18" charset="0"/>
                <a:ea typeface="仿宋" pitchFamily="49" charset="-122"/>
                <a:cs typeface="Times New Roman" pitchFamily="18" charset="0"/>
              </a:rPr>
              <a:t>B</a:t>
            </a:r>
            <a:r>
              <a:rPr lang="zh-CN" altLang="zh-CN" sz="2000" smtClean="0">
                <a:solidFill>
                  <a:srgbClr val="006600"/>
                </a:solidFill>
                <a:latin typeface="Times New Roman" pitchFamily="18" charset="0"/>
                <a:ea typeface="仿宋" pitchFamily="49" charset="-122"/>
                <a:cs typeface="Times New Roman" pitchFamily="18" charset="0"/>
              </a:rPr>
              <a:t>输出</a:t>
            </a:r>
            <a:r>
              <a:rPr lang="en-US" altLang="zh-CN" sz="2000" smtClean="0">
                <a:solidFill>
                  <a:srgbClr val="006600"/>
                </a:solidFill>
                <a:latin typeface="Times New Roman" pitchFamily="18" charset="0"/>
                <a:ea typeface="仿宋" pitchFamily="49" charset="-122"/>
                <a:cs typeface="Times New Roman" pitchFamily="18" charset="0"/>
              </a:rPr>
              <a:t>yes</a:t>
            </a:r>
            <a:r>
              <a:rPr lang="zh-CN" altLang="zh-CN" sz="2000" smtClean="0">
                <a:solidFill>
                  <a:srgbClr val="006600"/>
                </a:solidFill>
                <a:latin typeface="Times New Roman" pitchFamily="18" charset="0"/>
                <a:ea typeface="仿宋" pitchFamily="49" charset="-122"/>
                <a:cs typeface="Times New Roman" pitchFamily="18" charset="0"/>
              </a:rPr>
              <a:t>，否则输出</a:t>
            </a:r>
            <a:r>
              <a:rPr lang="en-US" altLang="zh-CN" sz="2000" smtClean="0">
                <a:solidFill>
                  <a:srgbClr val="006600"/>
                </a:solidFill>
                <a:latin typeface="Times New Roman" pitchFamily="18" charset="0"/>
                <a:ea typeface="仿宋" pitchFamily="49" charset="-122"/>
                <a:cs typeface="Times New Roman" pitchFamily="18" charset="0"/>
              </a:rPr>
              <a:t>no</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显然算法</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也是多项式时间算法。</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于是，这同样表明如果</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判定问题是难解问题，则</a:t>
            </a:r>
            <a:r>
              <a:rPr lang="en-US" altLang="zh-CN" sz="2000" smtClean="0">
                <a:solidFill>
                  <a:srgbClr val="0000FF"/>
                </a:solidFill>
                <a:latin typeface="Times New Roman" pitchFamily="18" charset="0"/>
                <a:ea typeface="仿宋" pitchFamily="49" charset="-122"/>
                <a:cs typeface="Times New Roman" pitchFamily="18" charset="0"/>
              </a:rPr>
              <a:t>TSP</a:t>
            </a:r>
            <a:r>
              <a:rPr lang="zh-CN" altLang="zh-CN" sz="2000" smtClean="0">
                <a:solidFill>
                  <a:srgbClr val="0000FF"/>
                </a:solidFill>
                <a:latin typeface="Times New Roman" pitchFamily="18" charset="0"/>
                <a:ea typeface="仿宋" pitchFamily="49" charset="-122"/>
                <a:cs typeface="Times New Roman" pitchFamily="18" charset="0"/>
              </a:rPr>
              <a:t>最优化问题也是难解问题，这样说明</a:t>
            </a:r>
            <a:r>
              <a:rPr lang="en-US" altLang="zh-CN" sz="2000" smtClean="0">
                <a:solidFill>
                  <a:srgbClr val="FF0000"/>
                </a:solidFill>
                <a:latin typeface="Times New Roman" pitchFamily="18" charset="0"/>
                <a:ea typeface="仿宋" pitchFamily="49" charset="-122"/>
                <a:cs typeface="Times New Roman" pitchFamily="18" charset="0"/>
              </a:rPr>
              <a:t>TSP</a:t>
            </a:r>
            <a:r>
              <a:rPr lang="zh-CN" altLang="zh-CN" sz="2000" smtClean="0">
                <a:solidFill>
                  <a:srgbClr val="FF0000"/>
                </a:solidFill>
                <a:latin typeface="Times New Roman" pitchFamily="18" charset="0"/>
                <a:ea typeface="仿宋" pitchFamily="49" charset="-122"/>
                <a:cs typeface="Times New Roman" pitchFamily="18" charset="0"/>
              </a:rPr>
              <a:t>最优化问题不会比</a:t>
            </a:r>
            <a:r>
              <a:rPr lang="en-US" altLang="zh-CN" sz="2000" smtClean="0">
                <a:solidFill>
                  <a:srgbClr val="FF0000"/>
                </a:solidFill>
                <a:latin typeface="Times New Roman" pitchFamily="18" charset="0"/>
                <a:ea typeface="仿宋" pitchFamily="49" charset="-122"/>
                <a:cs typeface="Times New Roman" pitchFamily="18" charset="0"/>
              </a:rPr>
              <a:t>TSP</a:t>
            </a:r>
            <a:r>
              <a:rPr lang="zh-CN" altLang="zh-CN" sz="2000" smtClean="0">
                <a:solidFill>
                  <a:srgbClr val="FF0000"/>
                </a:solidFill>
                <a:latin typeface="Times New Roman" pitchFamily="18" charset="0"/>
                <a:ea typeface="仿宋" pitchFamily="49" charset="-122"/>
                <a:cs typeface="Times New Roman" pitchFamily="18" charset="0"/>
              </a:rPr>
              <a:t>判定问题容易</a:t>
            </a:r>
            <a:r>
              <a:rPr lang="zh-CN" altLang="zh-CN" sz="2000" smtClean="0">
                <a:solidFill>
                  <a:srgbClr val="0000FF"/>
                </a:solidFill>
                <a:latin typeface="Times New Roman" pitchFamily="18" charset="0"/>
                <a:ea typeface="仿宋" pitchFamily="49" charset="-122"/>
                <a:cs typeface="Times New Roman" pitchFamily="18" charset="0"/>
              </a:rPr>
              <a:t>。</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8</a:t>
            </a:fld>
            <a:r>
              <a:rPr lang="en-US" altLang="zh-CN" smtClean="0"/>
              <a:t>/43</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928670"/>
            <a:ext cx="8286808" cy="23248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一般地，如果一个问题的可行解是多项式时间算法可求的，那么如果其判定问题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是难解问题，则对应的最优化问题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也是难解问题。</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可以证明反过来也是对的，如果最优化问题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是难解问题，则对应的判定问题</a:t>
            </a:r>
            <a:r>
              <a:rPr lang="en-US" altLang="zh-CN" sz="2000" smtClean="0">
                <a:solidFill>
                  <a:srgbClr val="0000FF"/>
                </a:solidFill>
                <a:latin typeface="Times New Roman" pitchFamily="18" charset="0"/>
                <a:ea typeface="仿宋" pitchFamily="49" charset="-122"/>
                <a:cs typeface="Times New Roman" pitchFamily="18" charset="0"/>
              </a:rPr>
              <a:t>II</a:t>
            </a:r>
            <a:r>
              <a:rPr lang="zh-CN" altLang="zh-CN" sz="2000" smtClean="0">
                <a:solidFill>
                  <a:srgbClr val="0000FF"/>
                </a:solidFill>
                <a:latin typeface="Times New Roman" pitchFamily="18" charset="0"/>
                <a:ea typeface="仿宋" pitchFamily="49" charset="-122"/>
                <a:cs typeface="Times New Roman" pitchFamily="18" charset="0"/>
              </a:rPr>
              <a:t>也是难解问题</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FF3300"/>
                </a:solidFill>
                <a:latin typeface="Times New Roman" pitchFamily="18" charset="0"/>
                <a:ea typeface="仿宋" pitchFamily="49" charset="-122"/>
                <a:cs typeface="Times New Roman" pitchFamily="18" charset="0"/>
              </a:rPr>
              <a:t>判定问题</a:t>
            </a:r>
            <a:r>
              <a:rPr lang="en-US" altLang="zh-CN" sz="2000" smtClean="0">
                <a:solidFill>
                  <a:srgbClr val="FF3300"/>
                </a:solidFill>
                <a:latin typeface="Times New Roman" pitchFamily="18" charset="0"/>
                <a:ea typeface="仿宋" pitchFamily="49" charset="-122"/>
                <a:cs typeface="Times New Roman" pitchFamily="18" charset="0"/>
              </a:rPr>
              <a:t>II</a:t>
            </a:r>
            <a:r>
              <a:rPr lang="zh-CN" altLang="zh-CN" sz="2000" smtClean="0">
                <a:solidFill>
                  <a:srgbClr val="FF3300"/>
                </a:solidFill>
                <a:latin typeface="Times New Roman" pitchFamily="18" charset="0"/>
                <a:ea typeface="仿宋" pitchFamily="49" charset="-122"/>
                <a:cs typeface="Times New Roman" pitchFamily="18" charset="0"/>
              </a:rPr>
              <a:t>和对应的最优化问题</a:t>
            </a:r>
            <a:r>
              <a:rPr lang="en-US" altLang="zh-CN" sz="2000" smtClean="0">
                <a:solidFill>
                  <a:srgbClr val="FF3300"/>
                </a:solidFill>
                <a:latin typeface="Times New Roman" pitchFamily="18" charset="0"/>
                <a:ea typeface="仿宋" pitchFamily="49" charset="-122"/>
                <a:cs typeface="Times New Roman" pitchFamily="18" charset="0"/>
              </a:rPr>
              <a:t>II'</a:t>
            </a:r>
            <a:r>
              <a:rPr lang="zh-CN" altLang="zh-CN" sz="2000" smtClean="0">
                <a:solidFill>
                  <a:srgbClr val="FF3300"/>
                </a:solidFill>
                <a:latin typeface="Times New Roman" pitchFamily="18" charset="0"/>
                <a:ea typeface="仿宋" pitchFamily="49" charset="-122"/>
                <a:cs typeface="Times New Roman" pitchFamily="18" charset="0"/>
              </a:rPr>
              <a:t>具有相同的难度</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b="1" dirty="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a:t>
            </a:fld>
            <a:r>
              <a:rPr lang="en-US" altLang="zh-CN" smtClean="0"/>
              <a:t>/43</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3941</TotalTime>
  <Words>5559</Words>
  <Application>Microsoft Office PowerPoint</Application>
  <PresentationFormat>全屏显示(4:3)</PresentationFormat>
  <Paragraphs>292</Paragraphs>
  <Slides>43</Slides>
  <Notes>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1672</cp:revision>
  <dcterms:created xsi:type="dcterms:W3CDTF">2004-03-31T23:50:14Z</dcterms:created>
  <dcterms:modified xsi:type="dcterms:W3CDTF">2021-09-05T00:09:06Z</dcterms:modified>
</cp:coreProperties>
</file>