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5"/>
  </p:notesMasterIdLst>
  <p:handoutMasterIdLst>
    <p:handoutMasterId r:id="rId46"/>
  </p:handout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8" r:id="rId13"/>
    <p:sldId id="380" r:id="rId14"/>
    <p:sldId id="377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0033CC"/>
    <a:srgbClr val="FF3399"/>
    <a:srgbClr val="6600CC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B16A-A135-4C67-9BF6-9E7D217582B0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F5B5-E3AE-43FD-BFEC-EBBB78EF41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BB455-8EAD-4C4F-9329-1CDBC83526D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45312-96F3-4ECE-9699-8A62C49B3D5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0C289-2EC2-45A3-AD0F-955C0A68200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72581-AAB7-449E-94B1-0C00A0FA68A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C2069-30FD-4EDB-AA60-00B41E70CBD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B873-2FD7-4D3F-95FD-06692B2BE88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54B39-088D-489F-93EF-DD601804ACD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4F45E-918B-4275-9B67-DA606BFFD75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CF5D4-27D0-4858-B640-6AA5E994C15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82C4D-65C1-455F-8B95-23DDC917AD8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06C6E-2DBC-489D-9049-151247800BD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1DDBA-F02F-4E3D-970C-CC2D1DFAA31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9CCEC-F8CC-4A7E-9628-0CFF78E97D6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 bwMode="auto">
          <a:xfrm>
            <a:off x="642910" y="1571612"/>
            <a:ext cx="7000924" cy="4000528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143108" y="2214554"/>
            <a:ext cx="459423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么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是数据结构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428860" y="428604"/>
            <a:ext cx="3571900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绪论</a:t>
            </a:r>
            <a:r>
              <a:rPr lang="zh-CN" altLang="en-US" sz="3200" b="0" smtClean="0">
                <a:solidFill>
                  <a:schemeClr val="tx2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143108" y="2999711"/>
            <a:ext cx="459423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1.2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及其描述 </a:t>
            </a:r>
          </a:p>
        </p:txBody>
      </p:sp>
      <p:sp>
        <p:nvSpPr>
          <p:cNvPr id="13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143108" y="3785529"/>
            <a:ext cx="459423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1.3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143108" y="4523063"/>
            <a:ext cx="457016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1.4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</a:t>
            </a: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+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程序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3533" y="928670"/>
            <a:ext cx="1482451" cy="1346106"/>
            <a:chOff x="552422" y="500043"/>
            <a:chExt cx="1482451" cy="1346106"/>
          </a:xfrm>
        </p:grpSpPr>
        <p:grpSp>
          <p:nvGrpSpPr>
            <p:cNvPr id="17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20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21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19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328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一个数据结构的构成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785918" y="928670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逻辑结构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785918" y="1882764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存储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结构</a:t>
            </a:r>
          </a:p>
        </p:txBody>
      </p:sp>
      <p:sp>
        <p:nvSpPr>
          <p:cNvPr id="5" name="矩形 4"/>
          <p:cNvSpPr>
            <a:spLocks noChangeAspect="1"/>
          </p:cNvSpPr>
          <p:nvPr/>
        </p:nvSpPr>
        <p:spPr bwMode="auto">
          <a:xfrm>
            <a:off x="1806182" y="2857496"/>
            <a:ext cx="1980000" cy="510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数据运算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2714612" y="1558912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2714612" y="2525706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071538" y="3785906"/>
            <a:ext cx="7072362" cy="2000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数据元素之间的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逻辑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 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逻辑结构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数据元素及其关系在计算机存储器中的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存储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结构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（或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物理结构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施加在该数据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的操作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数据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运算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57158" y="285727"/>
            <a:ext cx="3643338" cy="453183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ts val="2400"/>
              </a:lnSpc>
              <a:spcBef>
                <a:spcPts val="0"/>
              </a:spcBef>
            </a:pPr>
            <a:r>
              <a:rPr lang="en-US" altLang="zh-CN" sz="2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sz="2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、</a:t>
            </a:r>
            <a:r>
              <a:rPr lang="zh-CN" altLang="en-US" sz="2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的逻辑结构表示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071546"/>
            <a:ext cx="7643866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数据的逻辑结构是面向用户的，它有多种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表示形式。</a:t>
            </a:r>
            <a:endParaRPr lang="zh-CN" altLang="en-US" sz="20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2517" y="2628512"/>
          <a:ext cx="511968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337386"/>
                <a:gridCol w="1337386"/>
                <a:gridCol w="1337386"/>
                <a:gridCol w="1107523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8" name="右大括号 7"/>
          <p:cNvSpPr/>
          <p:nvPr/>
        </p:nvSpPr>
        <p:spPr>
          <a:xfrm>
            <a:off x="6286512" y="2786058"/>
            <a:ext cx="285752" cy="342902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82146" y="3214686"/>
            <a:ext cx="492443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直接来源于现实世界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178592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0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0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0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学生表的逻辑结构表示</a:t>
            </a:r>
            <a:r>
              <a:rPr kumimoji="0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</a:t>
            </a:r>
            <a:r>
              <a:rPr kumimoji="0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表格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28662" y="2111364"/>
            <a:ext cx="8001056" cy="293410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一个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二元组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表示为：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B=(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是一种数据结构，它由数据元素的集合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上二元关系的集合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所组成。其中：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 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b="1" i="1" baseline="-30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b="1" i="1" baseline="-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2000" b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数据元素的集合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 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i="1" baseline="-30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b="1" i="1" baseline="-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itchFamily="49" charset="0"/>
              </a:rPr>
              <a:t>≥</a:t>
            </a:r>
            <a:r>
              <a:rPr lang="en-US" altLang="zh-CN" sz="2000" b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关系的集合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14348" y="1285860"/>
            <a:ext cx="6357982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二元组</a:t>
            </a:r>
            <a:r>
              <a:rPr lang="zh-CN" altLang="en-US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kumimoji="0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一种通用的逻辑结构表示方法</a:t>
            </a:r>
            <a:endParaRPr kumimoji="0" lang="zh-CN" altLang="en-US" sz="2000" b="1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714356"/>
            <a:ext cx="485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0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kumimoji="0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学生表的逻辑结构表示</a:t>
            </a:r>
            <a:r>
              <a:rPr kumimoji="0"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2-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二元组</a:t>
            </a:r>
            <a:endParaRPr kumimoji="0" lang="en-US" altLang="zh-CN" sz="2000" smtClean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3224" y="1278941"/>
            <a:ext cx="7754990" cy="256862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序偶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 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为第一元素，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为第二元素。</a:t>
            </a:r>
          </a:p>
          <a:p>
            <a:pPr marL="457200" indent="-457200" algn="just">
              <a:lnSpc>
                <a:spcPts val="3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b="1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的（直接）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3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b="1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的（直接）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元素。</a:t>
            </a:r>
          </a:p>
          <a:p>
            <a:pPr marL="457200" indent="-457200" algn="just">
              <a:lnSpc>
                <a:spcPts val="3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若某个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没有前驱元素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，则称该元素为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开始元素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；若某个元素没有后继元素，则称该元素为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终端元素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4214818"/>
            <a:ext cx="8072494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zh-CN" altLang="en-US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&gt;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表示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是有向的，序偶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zh-CN" altLang="en-US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表示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是无向的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571480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每个关系的用若干个序偶来表示：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72747"/>
            <a:ext cx="2663115" cy="45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二元组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逻辑表示：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5000636"/>
            <a:ext cx="7235146" cy="464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72000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&lt;1,8&gt;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&lt;8,34&gt;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&lt;34,20&gt;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&lt;20,12&gt;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&lt;12,26&gt;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&lt;26,5&gt;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85917" y="357166"/>
          <a:ext cx="4000528" cy="316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045036"/>
                <a:gridCol w="1045036"/>
                <a:gridCol w="1045036"/>
                <a:gridCol w="865420"/>
              </a:tblGrid>
              <a:tr h="360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71934" y="3857628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每个学生记录用学号标识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857620" y="3714752"/>
            <a:ext cx="142876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5000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例如，如下数据为一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个矩阵：      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714348" y="3143248"/>
            <a:ext cx="7572428" cy="286232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</a:t>
            </a: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 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其中，</a:t>
            </a:r>
            <a:r>
              <a:rPr lang="en-US" altLang="zh-CN" sz="2000" b="1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表示行关系，</a:t>
            </a:r>
            <a:r>
              <a:rPr lang="en-US" altLang="zh-CN" sz="2000" b="1" i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表示列关系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000" b="1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={&lt;2,6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6,3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3,1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8,12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12,7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7,4</a:t>
            </a:r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2000" b="1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5,10</a:t>
            </a:r>
            <a:r>
              <a:rPr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&gt;,  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&lt;10,9</a:t>
            </a:r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9,11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&gt;}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000" b="1" i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={&lt;2,8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8,5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6,12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12,10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3,7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7,9</a:t>
            </a:r>
            <a:r>
              <a:rPr lang="en-US" altLang="zh-CN" sz="2000" b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&gt;, 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000" b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1,4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&lt;4,11&gt;}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12826" y="1000108"/>
            <a:ext cx="2001852" cy="1144596"/>
            <a:chOff x="1212826" y="1000108"/>
            <a:chExt cx="2001852" cy="114459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642116" y="1571612"/>
              <a:ext cx="114300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213620" y="2143116"/>
              <a:ext cx="142876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213620" y="1000108"/>
              <a:ext cx="142876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7934" y="1111077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6562" y="1111077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5984" y="1111077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3818" y="1111077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7934" y="1452486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6562" y="1452486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5984" y="1452486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3818" y="1452486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934" y="1825457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6562" y="1825457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5984" y="1825457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3818" y="1825457"/>
              <a:ext cx="357190" cy="25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2642380" y="1571612"/>
              <a:ext cx="114300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071008" y="2143116"/>
              <a:ext cx="142876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071008" y="1000108"/>
              <a:ext cx="142876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71472" y="2571744"/>
            <a:ext cx="4714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对应的二元组表示为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，其中：</a:t>
            </a:r>
            <a:endParaRPr lang="zh-CN" altLang="en-US" sz="200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642910" y="1357298"/>
            <a:ext cx="742955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在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学生表中，用学号标识每个学生记录，其逻辑结构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用图形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表示如下：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03108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60364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7620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74876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138987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996055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29749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032132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9388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746644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56136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389454" y="3301875"/>
            <a:ext cx="36000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710755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4348" y="571480"/>
            <a:ext cx="628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0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kumimoji="0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学生表的逻辑结构表示</a:t>
            </a:r>
            <a:r>
              <a:rPr kumimoji="0"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3-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图形</a:t>
            </a:r>
            <a:endParaRPr kumimoji="0" lang="en-US" altLang="zh-CN" sz="2000" smtClean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50826" y="347134"/>
            <a:ext cx="3321042" cy="453183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ts val="2400"/>
              </a:lnSpc>
              <a:spcBef>
                <a:spcPts val="0"/>
              </a:spcBef>
            </a:pPr>
            <a:r>
              <a:rPr lang="zh-CN" altLang="en-US" sz="2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、数据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的存储结构表示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428736"/>
            <a:ext cx="8143932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在计算机存储器中的存储方式就是存储</a:t>
            </a:r>
            <a:r>
              <a:rPr lang="zh-CN" altLang="en-US" sz="20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。它是面向程序员的。       </a:t>
            </a:r>
            <a:endParaRPr lang="zh-CN" altLang="en-US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1263646" y="2530827"/>
            <a:ext cx="4951428" cy="1041049"/>
            <a:chOff x="1835150" y="1778000"/>
            <a:chExt cx="5257800" cy="720726"/>
          </a:xfrm>
        </p:grpSpPr>
        <p:sp>
          <p:nvSpPr>
            <p:cNvPr id="4" name="Rectangle 3"/>
            <p:cNvSpPr>
              <a:spLocks noChangeAspect="1" noChangeArrowheads="1"/>
            </p:cNvSpPr>
            <p:nvPr/>
          </p:nvSpPr>
          <p:spPr bwMode="auto">
            <a:xfrm>
              <a:off x="1835150" y="1778000"/>
              <a:ext cx="1657350" cy="720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逻辑结构</a:t>
              </a:r>
            </a:p>
          </p:txBody>
        </p:sp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5508625" y="1778001"/>
              <a:ext cx="1584325" cy="720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存储结构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563938" y="2211388"/>
              <a:ext cx="19446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068763" y="1866122"/>
              <a:ext cx="8636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20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映射</a:t>
              </a: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1472" y="4001908"/>
            <a:ext cx="6143668" cy="547697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18800" bIns="11880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设计存储结构的这种</a:t>
            </a:r>
            <a:r>
              <a:rPr kumimoji="0"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映射应满足两</a:t>
            </a:r>
            <a:r>
              <a:rPr kumimoji="0"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个要求： </a:t>
            </a:r>
            <a:endParaRPr kumimoji="0"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211" y="4742729"/>
            <a:ext cx="4199979" cy="1090143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存储所有元素</a:t>
            </a: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存储数据元素间的关系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731858" y="1993900"/>
            <a:ext cx="5840406" cy="340359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no;       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存储学号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name[8];   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存储姓名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sex[2];  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存储性别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class[4];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存储班号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altLang="zh-CN" sz="1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[7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]={  {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1,“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张斌”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,“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男”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,“9901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”},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{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5,"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王萍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","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女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","9901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"}  } ;</a:t>
            </a:r>
            <a:endParaRPr lang="en-US" altLang="zh-CN" sz="18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14349" y="1285860"/>
            <a:ext cx="60007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存放学生表的结构体数组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定义如下：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642918"/>
            <a:ext cx="485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学生表存储结构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－ 结构体数组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857224" y="5357826"/>
            <a:ext cx="2143140" cy="857256"/>
            <a:chOff x="142844" y="4929198"/>
            <a:chExt cx="2143140" cy="857256"/>
          </a:xfrm>
        </p:grpSpPr>
        <p:sp>
          <p:nvSpPr>
            <p:cNvPr id="208900" name="Line 4"/>
            <p:cNvSpPr>
              <a:spLocks noChangeShapeType="1"/>
            </p:cNvSpPr>
            <p:nvPr/>
          </p:nvSpPr>
          <p:spPr bwMode="auto">
            <a:xfrm flipH="1" flipV="1">
              <a:off x="285720" y="4929198"/>
              <a:ext cx="0" cy="50400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142844" y="5417122"/>
              <a:ext cx="21431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Stud</a:t>
              </a:r>
              <a:r>
                <a:rPr lang="zh-CN" altLang="en-US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数组起始地址</a:t>
              </a:r>
            </a:p>
          </p:txBody>
        </p:sp>
      </p:grp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5870584" y="5030785"/>
            <a:ext cx="50006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smtClean="0">
                <a:latin typeface="Consolas" pitchFamily="49" charset="0"/>
                <a:ea typeface="宋体" charset="-122"/>
                <a:cs typeface="Consolas" pitchFamily="49" charset="0"/>
              </a:rPr>
              <a:t>…</a:t>
            </a:r>
            <a:endParaRPr lang="en-US" altLang="zh-CN" sz="1800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graphicFrame>
        <p:nvGraphicFramePr>
          <p:cNvPr id="208992" name="Group 96"/>
          <p:cNvGraphicFramePr>
            <a:graphicFrameLocks noGrp="1"/>
          </p:cNvGraphicFramePr>
          <p:nvPr/>
        </p:nvGraphicFramePr>
        <p:xfrm>
          <a:off x="785786" y="1026478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/>
                <a:gridCol w="1468437"/>
                <a:gridCol w="1008063"/>
                <a:gridCol w="15113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直接箭头连接符 39"/>
          <p:cNvCxnSpPr>
            <a:endCxn id="208904" idx="0"/>
          </p:cNvCxnSpPr>
          <p:nvPr/>
        </p:nvCxnSpPr>
        <p:spPr>
          <a:xfrm rot="16200000" flipH="1">
            <a:off x="305165" y="2766612"/>
            <a:ext cx="2714644" cy="46751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43306" y="5929330"/>
            <a:ext cx="2428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存储结构建立完毕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30407" y="478776"/>
            <a:ext cx="2500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学生表的逻辑结构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85786" y="4357694"/>
            <a:ext cx="2332054" cy="957256"/>
            <a:chOff x="71406" y="3929066"/>
            <a:chExt cx="2332054" cy="957256"/>
          </a:xfrm>
        </p:grpSpPr>
        <p:sp>
          <p:nvSpPr>
            <p:cNvPr id="208904" name="Text Box 8"/>
            <p:cNvSpPr txBox="1">
              <a:spLocks noChangeArrowheads="1"/>
            </p:cNvSpPr>
            <p:nvPr/>
          </p:nvSpPr>
          <p:spPr bwMode="auto">
            <a:xfrm>
              <a:off x="714348" y="3929066"/>
              <a:ext cx="9350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Stud[0]</a:t>
              </a:r>
            </a:p>
          </p:txBody>
        </p:sp>
        <p:sp>
          <p:nvSpPr>
            <p:cNvPr id="208905" name="Rectangle 9"/>
            <p:cNvSpPr>
              <a:spLocks noChangeAspect="1" noChangeArrowheads="1"/>
            </p:cNvSpPr>
            <p:nvPr/>
          </p:nvSpPr>
          <p:spPr bwMode="auto">
            <a:xfrm>
              <a:off x="71406" y="4525959"/>
              <a:ext cx="4318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8906" name="Rectangle 10"/>
            <p:cNvSpPr>
              <a:spLocks noChangeArrowheads="1"/>
            </p:cNvSpPr>
            <p:nvPr/>
          </p:nvSpPr>
          <p:spPr bwMode="auto">
            <a:xfrm>
              <a:off x="504794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张斌</a:t>
              </a:r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1223931" y="4525959"/>
              <a:ext cx="4680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1684322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36" name="右大括号 35"/>
            <p:cNvSpPr>
              <a:spLocks noChangeAspect="1"/>
            </p:cNvSpPr>
            <p:nvPr/>
          </p:nvSpPr>
          <p:spPr>
            <a:xfrm rot="16200000">
              <a:off x="1125117" y="3303983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17840" y="4359282"/>
            <a:ext cx="2341589" cy="957255"/>
            <a:chOff x="2663796" y="3930654"/>
            <a:chExt cx="2341589" cy="957255"/>
          </a:xfrm>
        </p:grpSpPr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3600421" y="3930654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Stud[1]</a:t>
              </a:r>
            </a:p>
          </p:txBody>
        </p:sp>
        <p:sp>
          <p:nvSpPr>
            <p:cNvPr id="208912" name="Rectangle 16"/>
            <p:cNvSpPr>
              <a:spLocks noChangeAspect="1" noChangeArrowheads="1"/>
            </p:cNvSpPr>
            <p:nvPr/>
          </p:nvSpPr>
          <p:spPr bwMode="auto">
            <a:xfrm>
              <a:off x="2663796" y="4527546"/>
              <a:ext cx="4318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208913" name="Rectangle 17"/>
            <p:cNvSpPr>
              <a:spLocks noChangeArrowheads="1"/>
            </p:cNvSpPr>
            <p:nvPr/>
          </p:nvSpPr>
          <p:spPr bwMode="auto">
            <a:xfrm>
              <a:off x="3097183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刘丽</a:t>
              </a:r>
            </a:p>
          </p:txBody>
        </p:sp>
        <p:sp>
          <p:nvSpPr>
            <p:cNvPr id="208914" name="Rectangle 18"/>
            <p:cNvSpPr>
              <a:spLocks noChangeArrowheads="1"/>
            </p:cNvSpPr>
            <p:nvPr/>
          </p:nvSpPr>
          <p:spPr bwMode="auto">
            <a:xfrm>
              <a:off x="3816321" y="4527546"/>
              <a:ext cx="4680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208915" name="Rectangle 19"/>
            <p:cNvSpPr>
              <a:spLocks noChangeArrowheads="1"/>
            </p:cNvSpPr>
            <p:nvPr/>
          </p:nvSpPr>
          <p:spPr bwMode="auto">
            <a:xfrm>
              <a:off x="4286248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37" name="右大括号 36"/>
            <p:cNvSpPr>
              <a:spLocks noChangeAspect="1"/>
            </p:cNvSpPr>
            <p:nvPr/>
          </p:nvSpPr>
          <p:spPr>
            <a:xfrm rot="16200000">
              <a:off x="3768322" y="3303984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50205" y="4344994"/>
            <a:ext cx="2336637" cy="971543"/>
            <a:chOff x="2651291" y="4814911"/>
            <a:chExt cx="2336637" cy="971543"/>
          </a:xfrm>
        </p:grpSpPr>
        <p:sp>
          <p:nvSpPr>
            <p:cNvPr id="208919" name="Text Box 23"/>
            <p:cNvSpPr txBox="1">
              <a:spLocks noChangeArrowheads="1"/>
            </p:cNvSpPr>
            <p:nvPr/>
          </p:nvSpPr>
          <p:spPr bwMode="auto">
            <a:xfrm>
              <a:off x="3344854" y="4814911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Stud[6]</a:t>
              </a:r>
            </a:p>
          </p:txBody>
        </p:sp>
        <p:sp>
          <p:nvSpPr>
            <p:cNvPr id="208920" name="Rectangle 24"/>
            <p:cNvSpPr>
              <a:spLocks noChangeAspect="1" noChangeArrowheads="1"/>
            </p:cNvSpPr>
            <p:nvPr/>
          </p:nvSpPr>
          <p:spPr bwMode="auto">
            <a:xfrm>
              <a:off x="2651291" y="5426091"/>
              <a:ext cx="4318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08921" name="Rectangle 25"/>
            <p:cNvSpPr>
              <a:spLocks noChangeArrowheads="1"/>
            </p:cNvSpPr>
            <p:nvPr/>
          </p:nvSpPr>
          <p:spPr bwMode="auto">
            <a:xfrm>
              <a:off x="307656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王萍</a:t>
              </a:r>
            </a:p>
          </p:txBody>
        </p:sp>
        <p:sp>
          <p:nvSpPr>
            <p:cNvPr id="208922" name="Rectangle 26"/>
            <p:cNvSpPr>
              <a:spLocks noChangeArrowheads="1"/>
            </p:cNvSpPr>
            <p:nvPr/>
          </p:nvSpPr>
          <p:spPr bwMode="auto">
            <a:xfrm>
              <a:off x="3795699" y="5426091"/>
              <a:ext cx="4680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208923" name="Rectangle 27"/>
            <p:cNvSpPr>
              <a:spLocks noChangeArrowheads="1"/>
            </p:cNvSpPr>
            <p:nvPr/>
          </p:nvSpPr>
          <p:spPr bwMode="auto">
            <a:xfrm>
              <a:off x="426879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38" name="右大括号 37"/>
            <p:cNvSpPr>
              <a:spLocks noChangeAspect="1"/>
            </p:cNvSpPr>
            <p:nvPr/>
          </p:nvSpPr>
          <p:spPr>
            <a:xfrm rot="16200000">
              <a:off x="3696885" y="4219536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5" name="直接箭头连接符 44"/>
          <p:cNvCxnSpPr>
            <a:endCxn id="208911" idx="0"/>
          </p:cNvCxnSpPr>
          <p:nvPr/>
        </p:nvCxnSpPr>
        <p:spPr>
          <a:xfrm>
            <a:off x="1412859" y="1928802"/>
            <a:ext cx="3109125" cy="243048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08919" idx="0"/>
          </p:cNvCxnSpPr>
          <p:nvPr/>
        </p:nvCxnSpPr>
        <p:spPr>
          <a:xfrm>
            <a:off x="1492235" y="3532274"/>
            <a:ext cx="6119052" cy="81272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4282" y="214290"/>
            <a:ext cx="1928826" cy="4538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映射过程：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285860"/>
            <a:ext cx="1714512" cy="17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357422" y="357166"/>
            <a:ext cx="4429156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 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么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是数据结构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3567358"/>
            <a:ext cx="8358246" cy="477054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4500" indent="-444500" algn="l">
              <a:lnSpc>
                <a:spcPts val="3000"/>
              </a:lnSpc>
              <a:spcBef>
                <a:spcPct val="0"/>
              </a:spcBef>
              <a:buBlip>
                <a:blip r:embed="rId3"/>
              </a:buBlip>
            </a:pPr>
            <a:r>
              <a:rPr lang="zh-CN" altLang="en-US" sz="2000" b="1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</a:t>
            </a:r>
            <a:r>
              <a:rPr lang="zh-CN" altLang="en-US" sz="2000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所有能够输入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到计算机中，且能被计算机处理的符号的集合。</a:t>
            </a:r>
          </a:p>
        </p:txBody>
      </p:sp>
      <p:sp>
        <p:nvSpPr>
          <p:cNvPr id="8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00034" y="1419323"/>
            <a:ext cx="4357718" cy="52322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1.1.1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的定义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2786058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数据结构中的几个概念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928662" y="2786058"/>
            <a:ext cx="5643601" cy="1595406"/>
            <a:chOff x="928662" y="2733256"/>
            <a:chExt cx="5643601" cy="1595406"/>
          </a:xfrm>
        </p:grpSpPr>
        <p:sp>
          <p:nvSpPr>
            <p:cNvPr id="210947" name="Text Box 3"/>
            <p:cNvSpPr txBox="1">
              <a:spLocks noChangeArrowheads="1"/>
            </p:cNvSpPr>
            <p:nvPr/>
          </p:nvSpPr>
          <p:spPr bwMode="auto">
            <a:xfrm>
              <a:off x="928662" y="2733256"/>
              <a:ext cx="3960813" cy="323141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tIns="76176" bIns="0">
              <a:spAutoFit/>
            </a:bodyPr>
            <a:lstStyle/>
            <a:p>
              <a:pPr marL="457200" indent="-457200" algn="l"/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这种存储结构的特点：　　</a:t>
              </a:r>
            </a:p>
          </p:txBody>
        </p:sp>
        <p:sp>
          <p:nvSpPr>
            <p:cNvPr id="210948" name="Text Box 4"/>
            <p:cNvSpPr txBox="1">
              <a:spLocks noChangeArrowheads="1"/>
            </p:cNvSpPr>
            <p:nvPr/>
          </p:nvSpPr>
          <p:spPr bwMode="auto">
            <a:xfrm>
              <a:off x="1000100" y="3304760"/>
              <a:ext cx="5572163" cy="1023902"/>
            </a:xfrm>
            <a:prstGeom prst="rect">
              <a:avLst/>
            </a:prstGeom>
            <a:solidFill>
              <a:schemeClr val="bg1"/>
            </a:solidFill>
            <a:ln>
              <a:headEnd/>
              <a:tailEnd type="none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lIns="180000" tIns="108000" bIns="108000">
              <a:spAutoFit/>
            </a:bodyPr>
            <a:lstStyle/>
            <a:p>
              <a:pPr marL="457200" indent="-457200" algn="l">
                <a:lnSpc>
                  <a:spcPct val="10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所有元素占用一整块内存空间。</a:t>
              </a:r>
            </a:p>
            <a:p>
              <a:pPr marL="457200" indent="-457200" algn="l">
                <a:lnSpc>
                  <a:spcPct val="10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逻辑上相邻的元素，物理上也相邻。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42976" y="4714884"/>
            <a:ext cx="2143140" cy="1003962"/>
            <a:chOff x="1142976" y="4714884"/>
            <a:chExt cx="2143140" cy="1003962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5327218"/>
              <a:ext cx="2143140" cy="391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tIns="72000" bIns="72000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顺序存储结构</a:t>
              </a:r>
              <a:endPara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 bwMode="auto">
            <a:xfrm>
              <a:off x="2000232" y="4714884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286380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29454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9256" y="571480"/>
            <a:ext cx="1428760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Stud[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9454" y="571480"/>
            <a:ext cx="1428760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Stud[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678" y="71435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直接映射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00100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85918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928926" y="1142984"/>
            <a:ext cx="1928826" cy="2143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两个逻辑上相邻元素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0760" y="164305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存储空间也相邻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85786" y="2428868"/>
            <a:ext cx="7215238" cy="281840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just"/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studnode</a:t>
            </a:r>
            <a:endParaRPr lang="en-US" altLang="zh-CN" sz="18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/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no; 	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b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存储学号</a:t>
            </a:r>
          </a:p>
          <a:p>
            <a:pPr algn="just"/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name[8];      	</a:t>
            </a:r>
            <a:r>
              <a:rPr lang="en-US" altLang="zh-CN" sz="1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存储姓名</a:t>
            </a:r>
          </a:p>
          <a:p>
            <a:pPr algn="just"/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sex[2];         	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存储性别</a:t>
            </a:r>
          </a:p>
          <a:p>
            <a:pPr algn="just"/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class[4];       	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存储班号</a:t>
            </a:r>
          </a:p>
          <a:p>
            <a:pPr algn="just"/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studnode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	</a:t>
            </a:r>
            <a:r>
              <a:rPr lang="en-US" altLang="zh-CN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存储指向下一个学生的指针</a:t>
            </a:r>
          </a:p>
          <a:p>
            <a:pPr algn="just"/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StudType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</p:txBody>
      </p:sp>
      <p:sp>
        <p:nvSpPr>
          <p:cNvPr id="57456" name="Text Box 2160"/>
          <p:cNvSpPr txBox="1">
            <a:spLocks noChangeArrowheads="1"/>
          </p:cNvSpPr>
          <p:nvPr/>
        </p:nvSpPr>
        <p:spPr bwMode="auto">
          <a:xfrm>
            <a:off x="571472" y="1571612"/>
            <a:ext cx="69627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存放学生表的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的结点类型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StudType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声明如下：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500042"/>
            <a:ext cx="507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学生表存储结构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2—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143152" y="4005264"/>
            <a:ext cx="2941638" cy="396875"/>
            <a:chOff x="1611301" y="4005264"/>
            <a:chExt cx="2941638" cy="396875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1611301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2039926" y="40052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张斌</a:t>
              </a:r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2801926" y="40052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230551" y="40052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4067164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9801" y="4005264"/>
            <a:ext cx="1477952" cy="923934"/>
            <a:chOff x="107950" y="4005264"/>
            <a:chExt cx="1477952" cy="923934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107950" y="4005264"/>
              <a:ext cx="1035026" cy="92393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sm" len="sm"/>
            </a:ln>
            <a:effectLst/>
          </p:spPr>
          <p:txBody>
            <a:bodyPr tIns="0" bIns="0"/>
            <a:lstStyle/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链表</a:t>
              </a:r>
              <a:r>
                <a:rPr kumimoji="0" lang="zh-CN" altLang="en-US" sz="1800" b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首结点地址</a:t>
              </a:r>
              <a:r>
                <a:rPr kumimoji="0" lang="en-US" altLang="zh-CN" sz="1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9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182677" y="4203699"/>
              <a:ext cx="403225" cy="45719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32040" y="4233863"/>
            <a:ext cx="2952750" cy="777876"/>
            <a:chOff x="1600189" y="4233863"/>
            <a:chExt cx="2952750" cy="777876"/>
          </a:xfrm>
        </p:grpSpPr>
        <p:sp>
          <p:nvSpPr>
            <p:cNvPr id="57408" name="Rectangle 64"/>
            <p:cNvSpPr>
              <a:spLocks noChangeArrowheads="1"/>
            </p:cNvSpPr>
            <p:nvPr/>
          </p:nvSpPr>
          <p:spPr bwMode="auto">
            <a:xfrm>
              <a:off x="1600189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57409" name="Rectangle 65"/>
            <p:cNvSpPr>
              <a:spLocks noChangeArrowheads="1"/>
            </p:cNvSpPr>
            <p:nvPr/>
          </p:nvSpPr>
          <p:spPr bwMode="auto">
            <a:xfrm>
              <a:off x="2039927" y="46148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刘丽</a:t>
              </a:r>
            </a:p>
          </p:txBody>
        </p:sp>
        <p:sp>
          <p:nvSpPr>
            <p:cNvPr id="57410" name="Rectangle 66"/>
            <p:cNvSpPr>
              <a:spLocks noChangeArrowheads="1"/>
            </p:cNvSpPr>
            <p:nvPr/>
          </p:nvSpPr>
          <p:spPr bwMode="auto">
            <a:xfrm>
              <a:off x="2801927" y="46148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3230552" y="46148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57412" name="Rectangle 68"/>
            <p:cNvSpPr>
              <a:spLocks noChangeArrowheads="1"/>
            </p:cNvSpPr>
            <p:nvPr/>
          </p:nvSpPr>
          <p:spPr bwMode="auto">
            <a:xfrm>
              <a:off x="4067164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57420" name="Line 76"/>
            <p:cNvSpPr>
              <a:spLocks noChangeShapeType="1"/>
            </p:cNvSpPr>
            <p:nvPr/>
          </p:nvSpPr>
          <p:spPr bwMode="auto">
            <a:xfrm>
              <a:off x="4311639" y="423386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38392" y="5891213"/>
            <a:ext cx="2974975" cy="777875"/>
            <a:chOff x="1606541" y="5891213"/>
            <a:chExt cx="2974975" cy="777875"/>
          </a:xfrm>
        </p:grpSpPr>
        <p:sp>
          <p:nvSpPr>
            <p:cNvPr id="57442" name="Rectangle 98"/>
            <p:cNvSpPr>
              <a:spLocks noChangeArrowheads="1"/>
            </p:cNvSpPr>
            <p:nvPr/>
          </p:nvSpPr>
          <p:spPr bwMode="auto">
            <a:xfrm>
              <a:off x="16065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57443" name="Rectangle 99"/>
            <p:cNvSpPr>
              <a:spLocks noChangeArrowheads="1"/>
            </p:cNvSpPr>
            <p:nvPr/>
          </p:nvSpPr>
          <p:spPr bwMode="auto">
            <a:xfrm>
              <a:off x="2068504" y="6272213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王萍</a:t>
              </a:r>
            </a:p>
          </p:txBody>
        </p:sp>
        <p:sp>
          <p:nvSpPr>
            <p:cNvPr id="57444" name="Rectangle 100"/>
            <p:cNvSpPr>
              <a:spLocks noChangeArrowheads="1"/>
            </p:cNvSpPr>
            <p:nvPr/>
          </p:nvSpPr>
          <p:spPr bwMode="auto">
            <a:xfrm>
              <a:off x="2830504" y="6272213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57445" name="Rectangle 101"/>
            <p:cNvSpPr>
              <a:spLocks noChangeArrowheads="1"/>
            </p:cNvSpPr>
            <p:nvPr/>
          </p:nvSpPr>
          <p:spPr bwMode="auto">
            <a:xfrm>
              <a:off x="3259129" y="6272213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57446" name="Rectangle 102"/>
            <p:cNvSpPr>
              <a:spLocks noChangeArrowheads="1"/>
            </p:cNvSpPr>
            <p:nvPr/>
          </p:nvSpPr>
          <p:spPr bwMode="auto">
            <a:xfrm>
              <a:off x="40957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57451" name="Line 107"/>
            <p:cNvSpPr>
              <a:spLocks noChangeShapeType="1"/>
            </p:cNvSpPr>
            <p:nvPr/>
          </p:nvSpPr>
          <p:spPr bwMode="auto">
            <a:xfrm>
              <a:off x="4298940" y="589121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147516" name="Group 60"/>
          <p:cNvGraphicFramePr>
            <a:graphicFrameLocks noGrp="1"/>
          </p:cNvGraphicFramePr>
          <p:nvPr/>
        </p:nvGraphicFramePr>
        <p:xfrm>
          <a:off x="1246199" y="883603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/>
                <a:gridCol w="1468438"/>
                <a:gridCol w="1008062"/>
                <a:gridCol w="15113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4550513" y="4767261"/>
            <a:ext cx="568331" cy="970333"/>
            <a:chOff x="4018662" y="4767261"/>
            <a:chExt cx="568331" cy="970333"/>
          </a:xfrm>
        </p:grpSpPr>
        <p:sp>
          <p:nvSpPr>
            <p:cNvPr id="57447" name="Line 103"/>
            <p:cNvSpPr>
              <a:spLocks noChangeShapeType="1"/>
            </p:cNvSpPr>
            <p:nvPr/>
          </p:nvSpPr>
          <p:spPr bwMode="auto">
            <a:xfrm>
              <a:off x="4311640" y="4767261"/>
              <a:ext cx="0" cy="5334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517" name="Text Box 61"/>
            <p:cNvSpPr txBox="1">
              <a:spLocks noChangeArrowheads="1"/>
            </p:cNvSpPr>
            <p:nvPr/>
          </p:nvSpPr>
          <p:spPr bwMode="auto">
            <a:xfrm>
              <a:off x="4018662" y="5439075"/>
              <a:ext cx="568331" cy="298519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/>
              <a:r>
                <a:rPr lang="en-US" altLang="zh-CN" sz="1800" dirty="0" smtClean="0">
                  <a:solidFill>
                    <a:srgbClr val="3333CC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┇</a:t>
              </a:r>
              <a:endParaRPr lang="en-US" altLang="zh-CN" sz="1800" dirty="0">
                <a:solidFill>
                  <a:srgbClr val="3333CC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406" y="214290"/>
            <a:ext cx="1928826" cy="4924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映射过程：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11450" y="312098"/>
            <a:ext cx="2571768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学生表的逻辑结构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5355" y="4071942"/>
            <a:ext cx="430887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存储结构建立完毕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813607" y="2432831"/>
            <a:ext cx="2647966" cy="49689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H="1">
            <a:off x="574689" y="2814625"/>
            <a:ext cx="2828938" cy="77153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570728" y="4461660"/>
            <a:ext cx="2843213" cy="77789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21" name="Text Box 53"/>
          <p:cNvSpPr txBox="1">
            <a:spLocks noChangeArrowheads="1"/>
          </p:cNvSpPr>
          <p:nvPr/>
        </p:nvSpPr>
        <p:spPr bwMode="auto">
          <a:xfrm>
            <a:off x="857224" y="785794"/>
            <a:ext cx="3857652" cy="323141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这种存储结构的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特点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　　</a:t>
            </a:r>
          </a:p>
        </p:txBody>
      </p:sp>
      <p:sp>
        <p:nvSpPr>
          <p:cNvPr id="212022" name="Text Box 54"/>
          <p:cNvSpPr txBox="1">
            <a:spLocks noChangeArrowheads="1"/>
          </p:cNvSpPr>
          <p:nvPr/>
        </p:nvSpPr>
        <p:spPr bwMode="auto">
          <a:xfrm>
            <a:off x="714348" y="1357298"/>
            <a:ext cx="7072362" cy="1603104"/>
          </a:xfrm>
          <a:prstGeom prst="rect">
            <a:avLst/>
          </a:prstGeom>
          <a:solidFill>
            <a:schemeClr val="bg1"/>
          </a:solidFill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08000" rIns="216000" bIns="10800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个逻辑元素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个结点存储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每个结点单独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所有结点的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地址不一定是连续的。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指针来表示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逻辑关系。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14414" y="3447636"/>
            <a:ext cx="2143140" cy="1015934"/>
            <a:chOff x="1214414" y="3447636"/>
            <a:chExt cx="2143140" cy="1015934"/>
          </a:xfrm>
        </p:grpSpPr>
        <p:sp>
          <p:nvSpPr>
            <p:cNvPr id="55" name="TextBox 54"/>
            <p:cNvSpPr txBox="1"/>
            <p:nvPr/>
          </p:nvSpPr>
          <p:spPr>
            <a:xfrm>
              <a:off x="1214414" y="4071942"/>
              <a:ext cx="2143140" cy="391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tIns="72000" bIns="72000" rtlCol="0">
              <a:spAutoFit/>
            </a:bodyPr>
            <a:lstStyle/>
            <a:p>
              <a:r>
                <a:rPr lang="zh-CN" altLang="en-US" sz="2000" dirty="0" smtClean="0">
                  <a:latin typeface="华文中宋" pitchFamily="2" charset="-122"/>
                  <a:ea typeface="华文中宋" pitchFamily="2" charset="-122"/>
                </a:rPr>
                <a:t>链式存储结构</a:t>
              </a:r>
              <a:endParaRPr lang="zh-CN" altLang="en-US" sz="2000" dirty="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56" name="下箭头 55"/>
            <p:cNvSpPr/>
            <p:nvPr/>
          </p:nvSpPr>
          <p:spPr bwMode="auto">
            <a:xfrm>
              <a:off x="2000232" y="3447636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34" y="214289"/>
            <a:ext cx="2143140" cy="517816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22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3</a:t>
            </a:r>
            <a:r>
              <a:rPr lang="zh-CN" altLang="en-US" sz="22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zh-CN" altLang="en-US" sz="2200" b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</a:t>
            </a:r>
            <a:r>
              <a:rPr lang="zh-CN" altLang="en-US" sz="2200" b="1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运算</a:t>
            </a:r>
            <a:endParaRPr lang="zh-CN" altLang="en-US" sz="2200" b="1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967721"/>
            <a:ext cx="8572560" cy="45384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数据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是对数据的操作。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分为两个层次：运算描述和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运算实现。</a:t>
            </a:r>
            <a:endParaRPr lang="zh-CN" altLang="en-US" sz="20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28596" y="1643050"/>
            <a:ext cx="7929618" cy="3846484"/>
            <a:chOff x="428596" y="1928802"/>
            <a:chExt cx="7929618" cy="3846484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428596" y="1928802"/>
              <a:ext cx="7929618" cy="430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对于</a:t>
              </a: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“学生表”这种数据结构，可以进行一系列的运算：</a:t>
              </a:r>
            </a:p>
          </p:txBody>
        </p:sp>
        <p:sp>
          <p:nvSpPr>
            <p:cNvPr id="146436" name="Text Box 4"/>
            <p:cNvSpPr txBox="1">
              <a:spLocks noChangeArrowheads="1"/>
            </p:cNvSpPr>
            <p:nvPr/>
          </p:nvSpPr>
          <p:spPr bwMode="auto">
            <a:xfrm>
              <a:off x="857224" y="2571744"/>
              <a:ext cx="4857784" cy="32035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lIns="180000" tIns="108000" bIns="108000">
              <a:spAutoFit/>
            </a:bodyPr>
            <a:lstStyle/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查找序号为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的学生姓名</a:t>
              </a:r>
              <a:endPara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增加</a:t>
              </a: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删除一个学生记录；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查找性别为“女”的学生记录；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查找班号为“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9902”</a:t>
              </a: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en-US" altLang="zh-CN" sz="2000" b="1" dirty="0">
                  <a:solidFill>
                    <a:srgbClr val="0000FF"/>
                  </a:solidFill>
                  <a:latin typeface="+mn-ea"/>
                  <a:ea typeface="+mn-ea"/>
                  <a:cs typeface="Consolas" pitchFamily="49" charset="0"/>
                </a:rPr>
                <a:t>……</a:t>
              </a:r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6129858" y="3273435"/>
              <a:ext cx="430887" cy="158432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vert="eaVert" tIns="76176" bIns="0">
              <a:spAutoFit/>
            </a:bodyPr>
            <a:lstStyle/>
            <a:p>
              <a:pPr marL="457200" indent="-457200"/>
              <a:r>
                <a:rPr lang="zh-CN" altLang="en-US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运算描述</a:t>
              </a: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5857884" y="2714620"/>
              <a:ext cx="144000" cy="2786082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4"/>
          <p:cNvSpPr>
            <a:spLocks noChangeShapeType="1"/>
          </p:cNvSpPr>
          <p:nvPr/>
        </p:nvSpPr>
        <p:spPr bwMode="auto">
          <a:xfrm flipH="1" flipV="1">
            <a:off x="1239853" y="2629911"/>
            <a:ext cx="0" cy="288000"/>
          </a:xfrm>
          <a:prstGeom prst="line">
            <a:avLst/>
          </a:prstGeom>
          <a:noFill/>
          <a:ln w="38100">
            <a:solidFill>
              <a:srgbClr val="CC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066780" y="2987101"/>
            <a:ext cx="22907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数组起始地址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424630" y="2272721"/>
            <a:ext cx="647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+mj-ea"/>
                <a:ea typeface="+mj-ea"/>
                <a:cs typeface="Consolas" pitchFamily="49" charset="0"/>
              </a:rPr>
              <a:t>……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962164" y="1629779"/>
            <a:ext cx="935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Stud[0]</a:t>
            </a:r>
          </a:p>
        </p:txBody>
      </p:sp>
      <p:sp>
        <p:nvSpPr>
          <p:cNvPr id="32" name="Rectangle 9"/>
          <p:cNvSpPr>
            <a:spLocks noChangeAspect="1" noChangeArrowheads="1"/>
          </p:cNvSpPr>
          <p:nvPr/>
        </p:nvSpPr>
        <p:spPr bwMode="auto">
          <a:xfrm>
            <a:off x="1025539" y="2226672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1458927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张斌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2178064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男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898789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9901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554554" y="1631367"/>
            <a:ext cx="935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Stud[1]</a:t>
            </a:r>
          </a:p>
        </p:txBody>
      </p:sp>
      <p:sp>
        <p:nvSpPr>
          <p:cNvPr id="56" name="Rectangle 16"/>
          <p:cNvSpPr>
            <a:spLocks noChangeAspect="1" noChangeArrowheads="1"/>
          </p:cNvSpPr>
          <p:nvPr/>
        </p:nvSpPr>
        <p:spPr bwMode="auto">
          <a:xfrm>
            <a:off x="3617929" y="2228259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4051316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刘丽</a:t>
            </a: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4770454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女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5491179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9902</a:t>
            </a:r>
          </a:p>
        </p:txBody>
      </p:sp>
      <p:sp>
        <p:nvSpPr>
          <p:cNvPr id="66" name="右大括号 65"/>
          <p:cNvSpPr>
            <a:spLocks noChangeAspect="1"/>
          </p:cNvSpPr>
          <p:nvPr/>
        </p:nvSpPr>
        <p:spPr>
          <a:xfrm rot="16200000">
            <a:off x="2293563" y="1004696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右大括号 66"/>
          <p:cNvSpPr>
            <a:spLocks noChangeAspect="1"/>
          </p:cNvSpPr>
          <p:nvPr/>
        </p:nvSpPr>
        <p:spPr>
          <a:xfrm rot="16200000">
            <a:off x="4865331" y="1004697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52796" y="2701349"/>
            <a:ext cx="2786082" cy="1493704"/>
            <a:chOff x="3352796" y="2701349"/>
            <a:chExt cx="2786082" cy="1493704"/>
          </a:xfrm>
        </p:grpSpPr>
        <p:sp>
          <p:nvSpPr>
            <p:cNvPr id="69" name="TextBox 68"/>
            <p:cNvSpPr txBox="1"/>
            <p:nvPr/>
          </p:nvSpPr>
          <p:spPr>
            <a:xfrm>
              <a:off x="3352796" y="3487167"/>
              <a:ext cx="2786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直接找到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Stud[1]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记录，返回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刘丽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0" name="上箭头 69"/>
            <p:cNvSpPr/>
            <p:nvPr/>
          </p:nvSpPr>
          <p:spPr bwMode="auto">
            <a:xfrm>
              <a:off x="4375506" y="2701349"/>
              <a:ext cx="366960" cy="462421"/>
            </a:xfrm>
            <a:prstGeom prst="up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8596" y="642918"/>
            <a:ext cx="6786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顺序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存储结构中实现“查找序号为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的学生姓名”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4" name="Arc 104"/>
          <p:cNvSpPr>
            <a:spLocks/>
          </p:cNvSpPr>
          <p:nvPr/>
        </p:nvSpPr>
        <p:spPr bwMode="auto">
          <a:xfrm>
            <a:off x="1857357" y="1194491"/>
            <a:ext cx="184730" cy="29851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945" name="Text Box 105"/>
          <p:cNvSpPr txBox="1">
            <a:spLocks noChangeArrowheads="1"/>
          </p:cNvSpPr>
          <p:nvPr/>
        </p:nvSpPr>
        <p:spPr bwMode="auto">
          <a:xfrm>
            <a:off x="1240696" y="992823"/>
            <a:ext cx="792162" cy="2215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/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head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8777" y="1523986"/>
            <a:ext cx="2941637" cy="396875"/>
            <a:chOff x="3102" y="720"/>
            <a:chExt cx="1853" cy="250"/>
          </a:xfrm>
        </p:grpSpPr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3102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3372" y="72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张斌</a:t>
              </a: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3852" y="72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4122" y="72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649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17662" y="2133586"/>
            <a:ext cx="2952750" cy="396875"/>
            <a:chOff x="3095" y="1104"/>
            <a:chExt cx="1860" cy="250"/>
          </a:xfrm>
        </p:grpSpPr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3095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3372" y="1104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刘丽</a:t>
              </a: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3852" y="1104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4122" y="1104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4649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09727" y="2819386"/>
            <a:ext cx="2974975" cy="396875"/>
            <a:chOff x="3090" y="1536"/>
            <a:chExt cx="1874" cy="250"/>
          </a:xfrm>
        </p:grpSpPr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3090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34</a:t>
              </a: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381" y="1536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李英</a:t>
              </a: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861" y="1536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4131" y="1536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4658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4629112" y="17525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909727" y="3505186"/>
            <a:ext cx="2974975" cy="396875"/>
            <a:chOff x="3090" y="1968"/>
            <a:chExt cx="1874" cy="250"/>
          </a:xfrm>
        </p:grpSpPr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3090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3381" y="19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陈华</a:t>
              </a:r>
            </a:p>
          </p:txBody>
        </p:sp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3861" y="19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4131" y="19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85" name="Rectangle 28"/>
            <p:cNvSpPr>
              <a:spLocks noChangeArrowheads="1"/>
            </p:cNvSpPr>
            <p:nvPr/>
          </p:nvSpPr>
          <p:spPr bwMode="auto">
            <a:xfrm>
              <a:off x="4658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924014" y="5410186"/>
            <a:ext cx="2974975" cy="396875"/>
            <a:chOff x="3099" y="3168"/>
            <a:chExt cx="1874" cy="250"/>
          </a:xfrm>
        </p:grpSpPr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3099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90" y="31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王萍</a:t>
              </a:r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3870" y="31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女</a:t>
              </a:r>
            </a:p>
          </p:txBody>
        </p:sp>
        <p:sp>
          <p:nvSpPr>
            <p:cNvPr id="90" name="Rectangle 33"/>
            <p:cNvSpPr>
              <a:spLocks noChangeArrowheads="1"/>
            </p:cNvSpPr>
            <p:nvPr/>
          </p:nvSpPr>
          <p:spPr bwMode="auto">
            <a:xfrm>
              <a:off x="4140" y="31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4667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∧</a:t>
              </a:r>
            </a:p>
          </p:txBody>
        </p:sp>
      </p:grpSp>
      <p:sp>
        <p:nvSpPr>
          <p:cNvPr id="92" name="Line 35"/>
          <p:cNvSpPr>
            <a:spLocks noChangeShapeType="1"/>
          </p:cNvSpPr>
          <p:nvPr/>
        </p:nvSpPr>
        <p:spPr bwMode="auto">
          <a:xfrm>
            <a:off x="4629112" y="2387586"/>
            <a:ext cx="0" cy="432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>
            <a:off x="4616412" y="30479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>
            <a:off x="4616412" y="37337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909727" y="4190985"/>
            <a:ext cx="2974975" cy="609600"/>
            <a:chOff x="3090" y="2400"/>
            <a:chExt cx="1874" cy="384"/>
          </a:xfrm>
        </p:grpSpPr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3090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3381" y="240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王奇</a:t>
              </a:r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861" y="240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4131" y="240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9901</a:t>
              </a:r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4658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4795" y="2544"/>
              <a:ext cx="0" cy="24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tIns="36000"/>
            <a:lstStyle/>
            <a:p>
              <a:pPr algn="ctr"/>
              <a:endParaRPr lang="zh-CN" altLang="en-US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924014" y="4816461"/>
            <a:ext cx="2974975" cy="396875"/>
            <a:chOff x="2002" y="3169"/>
            <a:chExt cx="1874" cy="250"/>
          </a:xfrm>
        </p:grpSpPr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2002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2293" y="3169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董强</a:t>
              </a:r>
            </a:p>
          </p:txBody>
        </p:sp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2773" y="3169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男</a:t>
              </a: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3043" y="3169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9902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570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08" name="Line 51"/>
          <p:cNvSpPr>
            <a:spLocks noChangeShapeType="1"/>
          </p:cNvSpPr>
          <p:nvPr/>
        </p:nvSpPr>
        <p:spPr bwMode="auto">
          <a:xfrm>
            <a:off x="4616412" y="50291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23808" y="1436359"/>
            <a:ext cx="1682408" cy="492443"/>
            <a:chOff x="223808" y="1436359"/>
            <a:chExt cx="1682408" cy="492443"/>
          </a:xfrm>
        </p:grpSpPr>
        <p:cxnSp>
          <p:nvCxnSpPr>
            <p:cNvPr id="110" name="直接箭头连接符 109"/>
            <p:cNvCxnSpPr/>
            <p:nvPr/>
          </p:nvCxnSpPr>
          <p:spPr>
            <a:xfrm flipV="1">
              <a:off x="1263292" y="1714488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23808" y="1436359"/>
              <a:ext cx="11334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2000" b="1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000628" y="1492248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2</a:t>
            </a:r>
            <a:endParaRPr lang="zh-CN" altLang="en-US" sz="2000" b="1" dirty="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49624" y="2000240"/>
            <a:ext cx="1652888" cy="492443"/>
            <a:chOff x="249624" y="2000240"/>
            <a:chExt cx="1652888" cy="492443"/>
          </a:xfrm>
        </p:grpSpPr>
        <p:cxnSp>
          <p:nvCxnSpPr>
            <p:cNvPr id="116" name="直接箭头连接符 115"/>
            <p:cNvCxnSpPr/>
            <p:nvPr/>
          </p:nvCxnSpPr>
          <p:spPr>
            <a:xfrm flipV="1">
              <a:off x="1259588" y="2338377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49624" y="2000240"/>
              <a:ext cx="10715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 dirty="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2000" b="1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000628" y="2111630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endParaRPr lang="zh-CN" altLang="en-US" sz="2000" b="1" dirty="0" smtClean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715008" y="1738301"/>
            <a:ext cx="1000132" cy="4048153"/>
            <a:chOff x="6000760" y="1738301"/>
            <a:chExt cx="1000132" cy="4048153"/>
          </a:xfrm>
        </p:grpSpPr>
        <p:sp>
          <p:nvSpPr>
            <p:cNvPr id="120" name="TextBox 119"/>
            <p:cNvSpPr txBox="1"/>
            <p:nvPr/>
          </p:nvSpPr>
          <p:spPr>
            <a:xfrm>
              <a:off x="6454717" y="1738301"/>
              <a:ext cx="546175" cy="40481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3333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找到序号为</a:t>
              </a:r>
              <a:r>
                <a:rPr lang="en-US" altLang="zh-CN" sz="2000" b="1" dirty="0" smtClean="0">
                  <a:solidFill>
                    <a:srgbClr val="3333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的记录，返回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刘丽</a:t>
              </a:r>
            </a:p>
          </p:txBody>
        </p:sp>
        <p:sp>
          <p:nvSpPr>
            <p:cNvPr id="73" name="右箭头 72"/>
            <p:cNvSpPr/>
            <p:nvPr/>
          </p:nvSpPr>
          <p:spPr>
            <a:xfrm>
              <a:off x="6000760" y="2285992"/>
              <a:ext cx="428628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28596" y="375802"/>
            <a:ext cx="70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链式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存储结构中实现“查找序号为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的学生姓名”</a:t>
            </a:r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14" grpId="0"/>
      <p:bldP spid="114" grpId="1"/>
      <p:bldP spid="119" grpId="0"/>
      <p:bldP spid="11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928802"/>
            <a:ext cx="8001056" cy="1023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tIns="108000" bIns="144000" rtlCol="0">
            <a:spAutoFit/>
          </a:bodyPr>
          <a:lstStyle/>
          <a:p>
            <a:pPr marL="457200" indent="-457200" algn="just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同一逻辑结构可以对应多种存储结构。</a:t>
            </a:r>
          </a:p>
          <a:p>
            <a:pPr marL="457200" indent="-457200" algn="just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同样的运算，在不同的存储结构中，其实现过程是不同的。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928694" cy="3918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结论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928662" y="2357430"/>
            <a:ext cx="7000924" cy="1460363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思考题：</a:t>
            </a:r>
          </a:p>
          <a:p>
            <a:pPr algn="l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如何根据数据</a:t>
            </a:r>
            <a:r>
              <a:rPr kumimoji="0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0"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</a:t>
            </a:r>
            <a:r>
              <a:rPr kumimoji="0"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结构设计相应的存储结构？</a:t>
            </a:r>
            <a:endParaRPr kumimoji="0" lang="zh-CN" altLang="en-US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71011" name="Picture 3" descr="u=1127147582,2861971535&amp;fm=56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1859" y="260349"/>
            <a:ext cx="1944687" cy="1944688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1472" y="2757280"/>
            <a:ext cx="7772424" cy="1607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元素之间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：无。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特点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：数据元素之间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“属于同一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个集合”的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外，别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无其他逻辑关系。是最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松散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的，不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受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任何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制约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的关系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1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71472" y="428604"/>
            <a:ext cx="4286280" cy="49011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逻</a:t>
            </a:r>
            <a:r>
              <a:rPr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辑</a:t>
            </a:r>
            <a:r>
              <a:rPr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结构类型 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2751138" y="4754583"/>
            <a:ext cx="1820862" cy="1389061"/>
            <a:chOff x="2608262" y="3929066"/>
            <a:chExt cx="1820862" cy="1389061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2608262" y="4505327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2824162" y="392906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327399" y="4362452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3040062" y="4937127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3" name="Oval 3"/>
            <p:cNvSpPr>
              <a:spLocks noChangeArrowheads="1"/>
            </p:cNvSpPr>
            <p:nvPr/>
          </p:nvSpPr>
          <p:spPr bwMode="auto">
            <a:xfrm>
              <a:off x="4048124" y="4002090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4" name="Oval 4"/>
            <p:cNvSpPr>
              <a:spLocks noChangeArrowheads="1"/>
            </p:cNvSpPr>
            <p:nvPr/>
          </p:nvSpPr>
          <p:spPr bwMode="auto">
            <a:xfrm>
              <a:off x="3976687" y="4794252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8662" y="1897063"/>
            <a:ext cx="1643074" cy="437350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、集合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1214422"/>
            <a:ext cx="764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各种各样的数据呈现出不同的逻辑结构，归纳为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642918"/>
            <a:ext cx="1500198" cy="22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833420"/>
            <a:ext cx="1285884" cy="17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00166" y="3182948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Word</a:t>
            </a: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文档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9058" y="2801946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图像文档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8" y="1643050"/>
            <a:ext cx="1500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都是数据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04" y="4071942"/>
            <a:ext cx="5000660" cy="4356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而</a:t>
            </a:r>
            <a:r>
              <a:rPr lang="zh-CN" altLang="en-US" sz="20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数据结构中主要</a:t>
            </a:r>
            <a:r>
              <a:rPr lang="zh-CN" altLang="en-US" sz="20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讨论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结构化数据</a:t>
            </a:r>
            <a:r>
              <a:rPr lang="zh-CN" altLang="en-US" sz="20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右箭头 7"/>
          <p:cNvSpPr/>
          <p:nvPr/>
        </p:nvSpPr>
        <p:spPr>
          <a:xfrm>
            <a:off x="5072066" y="1690676"/>
            <a:ext cx="571504" cy="38100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428596" y="1542834"/>
            <a:ext cx="8201052" cy="1675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80000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：一对一。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特点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开始元素和终端元素都是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唯一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的，除此之外，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其余元素都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有且仅有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个前驱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元素和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后继元素。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2000232" y="3643314"/>
            <a:ext cx="4572000" cy="527050"/>
            <a:chOff x="1485880" y="3048656"/>
            <a:chExt cx="4572000" cy="527050"/>
          </a:xfrm>
        </p:grpSpPr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14858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0" name="Line 6"/>
            <p:cNvSpPr>
              <a:spLocks noChangeShapeType="1"/>
            </p:cNvSpPr>
            <p:nvPr/>
          </p:nvSpPr>
          <p:spPr bwMode="auto">
            <a:xfrm>
              <a:off x="18668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24002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7812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3" name="Oval 9"/>
            <p:cNvSpPr>
              <a:spLocks noChangeArrowheads="1"/>
            </p:cNvSpPr>
            <p:nvPr/>
          </p:nvSpPr>
          <p:spPr bwMode="auto">
            <a:xfrm>
              <a:off x="33146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>
              <a:off x="36956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5" name="Oval 11"/>
            <p:cNvSpPr>
              <a:spLocks noChangeArrowheads="1"/>
            </p:cNvSpPr>
            <p:nvPr/>
          </p:nvSpPr>
          <p:spPr bwMode="auto">
            <a:xfrm>
              <a:off x="56768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51434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7" name="Text Box 13"/>
            <p:cNvSpPr txBox="1">
              <a:spLocks noChangeArrowheads="1"/>
            </p:cNvSpPr>
            <p:nvPr/>
          </p:nvSpPr>
          <p:spPr bwMode="auto">
            <a:xfrm>
              <a:off x="4381480" y="3048656"/>
              <a:ext cx="6048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800" b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0034" y="428603"/>
            <a:ext cx="2214578" cy="493775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2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、线性结构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0034" y="1428736"/>
            <a:ext cx="8105802" cy="2068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元素之间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：一对多。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特点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开始元素唯一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终端元素不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唯一。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终端元素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以外，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每个元素有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一个或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后继元素；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开始元素外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每个元素有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且仅有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个前驱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元素。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571736" y="3890978"/>
            <a:ext cx="2019300" cy="1752600"/>
            <a:chOff x="2266948" y="2786058"/>
            <a:chExt cx="2019300" cy="1752600"/>
          </a:xfrm>
        </p:grpSpPr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3181348" y="27860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6479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32575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8671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29527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34099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39052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6" name="Freeform 14"/>
            <p:cNvSpPr>
              <a:spLocks/>
            </p:cNvSpPr>
            <p:nvPr/>
          </p:nvSpPr>
          <p:spPr bwMode="auto">
            <a:xfrm>
              <a:off x="2919411" y="3060695"/>
              <a:ext cx="274638" cy="420688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265"/>
                </a:cxn>
              </a:cxnLst>
              <a:rect l="0" t="0" r="r" b="b"/>
              <a:pathLst>
                <a:path w="173" h="265">
                  <a:moveTo>
                    <a:pt x="173" y="0"/>
                  </a:moveTo>
                  <a:lnTo>
                    <a:pt x="0" y="26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3409948" y="3167058"/>
              <a:ext cx="33338" cy="295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86"/>
                </a:cxn>
              </a:cxnLst>
              <a:rect l="0" t="0" r="r" b="b"/>
              <a:pathLst>
                <a:path w="21" h="186">
                  <a:moveTo>
                    <a:pt x="0" y="0"/>
                  </a:moveTo>
                  <a:lnTo>
                    <a:pt x="21" y="186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8" name="Freeform 16"/>
            <p:cNvSpPr>
              <a:spLocks/>
            </p:cNvSpPr>
            <p:nvPr/>
          </p:nvSpPr>
          <p:spPr bwMode="auto">
            <a:xfrm>
              <a:off x="3548062" y="3019421"/>
              <a:ext cx="409575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8" y="288"/>
                </a:cxn>
              </a:cxnLst>
              <a:rect l="0" t="0" r="r" b="b"/>
              <a:pathLst>
                <a:path w="258" h="288">
                  <a:moveTo>
                    <a:pt x="0" y="0"/>
                  </a:moveTo>
                  <a:lnTo>
                    <a:pt x="258" y="288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9" name="Freeform 17"/>
            <p:cNvSpPr>
              <a:spLocks/>
            </p:cNvSpPr>
            <p:nvPr/>
          </p:nvSpPr>
          <p:spPr bwMode="auto">
            <a:xfrm>
              <a:off x="2952748" y="3819521"/>
              <a:ext cx="147638" cy="342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16"/>
                </a:cxn>
              </a:cxnLst>
              <a:rect l="0" t="0" r="r" b="b"/>
              <a:pathLst>
                <a:path w="93" h="216">
                  <a:moveTo>
                    <a:pt x="0" y="0"/>
                  </a:moveTo>
                  <a:lnTo>
                    <a:pt x="93" y="216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0" name="Freeform 18"/>
            <p:cNvSpPr>
              <a:spLocks/>
            </p:cNvSpPr>
            <p:nvPr/>
          </p:nvSpPr>
          <p:spPr bwMode="auto">
            <a:xfrm>
              <a:off x="3486148" y="3852858"/>
              <a:ext cx="95250" cy="309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195"/>
                </a:cxn>
              </a:cxnLst>
              <a:rect l="0" t="0" r="r" b="b"/>
              <a:pathLst>
                <a:path w="60" h="195">
                  <a:moveTo>
                    <a:pt x="0" y="0"/>
                  </a:moveTo>
                  <a:lnTo>
                    <a:pt x="60" y="19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4095748" y="3852858"/>
              <a:ext cx="0" cy="3048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3" name="Oval 21"/>
            <p:cNvSpPr>
              <a:spLocks noChangeArrowheads="1"/>
            </p:cNvSpPr>
            <p:nvPr/>
          </p:nvSpPr>
          <p:spPr bwMode="auto">
            <a:xfrm>
              <a:off x="22669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2495549" y="3800471"/>
              <a:ext cx="219075" cy="357188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25"/>
                </a:cxn>
              </a:cxnLst>
              <a:rect l="0" t="0" r="r" b="b"/>
              <a:pathLst>
                <a:path w="138" h="225">
                  <a:moveTo>
                    <a:pt x="138" y="0"/>
                  </a:moveTo>
                  <a:lnTo>
                    <a:pt x="0" y="22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2910" y="428603"/>
            <a:ext cx="2143140" cy="493775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、树形结构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4090578"/>
            <a:ext cx="6000792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画出其逻辑结构表示，指出是什么类型？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500042"/>
            <a:ext cx="7500990" cy="329587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indent="266700" algn="just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1.3】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有一种数据结构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B2=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），其中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={48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75}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={r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r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={&lt;25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36&gt;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&lt;36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48&gt;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&lt;48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57&gt;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&lt;57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64&gt;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&lt;64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75&gt;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&lt;75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82&gt;}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r</a:t>
            </a:r>
            <a:r>
              <a:rPr lang="en-US" altLang="zh-CN" sz="2000" baseline="-25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={&lt;48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25&gt;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&lt;48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64&gt;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&lt;64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57&gt;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&lt;64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82&gt;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 smtClean="0">
              <a:solidFill>
                <a:srgbClr val="00B05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indent="266700" algn="just">
              <a:lnSpc>
                <a:spcPct val="100000"/>
              </a:lnSpc>
            </a:pP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&lt;25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36&gt;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&lt;82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75&gt;}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3022568" y="2378905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2078014" y="3147256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1214414" y="4010856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36</a:t>
            </a:r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3949677" y="3218693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3160689" y="4010856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57</a:t>
            </a:r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4671989" y="4010856"/>
            <a:ext cx="708033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82</a:t>
            </a:r>
          </a:p>
        </p:txBody>
      </p:sp>
      <p:sp>
        <p:nvSpPr>
          <p:cNvPr id="201739" name="Oval 11"/>
          <p:cNvSpPr>
            <a:spLocks noChangeArrowheads="1"/>
          </p:cNvSpPr>
          <p:nvPr/>
        </p:nvSpPr>
        <p:spPr bwMode="auto">
          <a:xfrm>
            <a:off x="5368901" y="4803019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75</a:t>
            </a: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1477962" y="1605661"/>
            <a:ext cx="1944688" cy="3231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76176" bIns="0">
            <a:spAutoFit/>
          </a:bodyPr>
          <a:lstStyle/>
          <a:p>
            <a:pPr marL="457200" indent="-457200" algn="just"/>
            <a:r>
              <a:rPr lang="en-US" altLang="zh-CN" sz="2000" b="1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baseline="-25000" dirty="0" err="1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关系表示</a:t>
            </a:r>
          </a:p>
        </p:txBody>
      </p: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1477962" y="1071546"/>
            <a:ext cx="1944688" cy="3231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76176" bIns="0">
            <a:spAutoFit/>
          </a:bodyPr>
          <a:lstStyle/>
          <a:p>
            <a:pPr marL="457200" indent="-457200" algn="just"/>
            <a:r>
              <a:rPr lang="en-US" altLang="zh-CN" sz="2000" b="1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 baseline="-250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关系表示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5852" y="500042"/>
            <a:ext cx="485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逻辑结构图如下。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1752368" y="2714620"/>
            <a:ext cx="3819764" cy="2143140"/>
            <a:chOff x="1873040" y="2412335"/>
            <a:chExt cx="3775507" cy="2194008"/>
          </a:xfrm>
        </p:grpSpPr>
        <p:cxnSp>
          <p:nvCxnSpPr>
            <p:cNvPr id="25" name="直接箭头连接符 24"/>
            <p:cNvCxnSpPr>
              <a:endCxn id="201734" idx="7"/>
            </p:cNvCxnSpPr>
            <p:nvPr/>
          </p:nvCxnSpPr>
          <p:spPr>
            <a:xfrm rot="10800000" flipV="1">
              <a:off x="2736640" y="2483772"/>
              <a:ext cx="527273" cy="423945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201735" idx="7"/>
            </p:cNvCxnSpPr>
            <p:nvPr/>
          </p:nvCxnSpPr>
          <p:spPr>
            <a:xfrm rot="5400000">
              <a:off x="1853267" y="3289366"/>
              <a:ext cx="501725" cy="462179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201736" idx="1"/>
            </p:cNvCxnSpPr>
            <p:nvPr/>
          </p:nvCxnSpPr>
          <p:spPr>
            <a:xfrm rot="16200000" flipH="1">
              <a:off x="3644183" y="2460691"/>
              <a:ext cx="566820" cy="470107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H="1">
              <a:off x="4565947" y="3361180"/>
              <a:ext cx="432627" cy="392326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>
              <a:off x="3761865" y="3300054"/>
              <a:ext cx="432627" cy="447903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5263892" y="4221689"/>
              <a:ext cx="489193" cy="280116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7"/>
          <p:cNvGrpSpPr/>
          <p:nvPr/>
        </p:nvGrpSpPr>
        <p:grpSpPr>
          <a:xfrm>
            <a:off x="1421327" y="2785841"/>
            <a:ext cx="4432770" cy="2571985"/>
            <a:chOff x="1541999" y="2483556"/>
            <a:chExt cx="4432770" cy="2571985"/>
          </a:xfrm>
        </p:grpSpPr>
        <p:sp>
          <p:nvSpPr>
            <p:cNvPr id="32" name="任意多边形 31"/>
            <p:cNvSpPr/>
            <p:nvPr/>
          </p:nvSpPr>
          <p:spPr>
            <a:xfrm>
              <a:off x="1541999" y="3048000"/>
              <a:ext cx="666044" cy="677333"/>
            </a:xfrm>
            <a:custGeom>
              <a:avLst/>
              <a:gdLst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207055 h 677333"/>
                <a:gd name="connsiteX2" fmla="*/ 0 w 666044"/>
                <a:gd name="connsiteY2" fmla="*/ 677333 h 6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44" h="677333">
                  <a:moveTo>
                    <a:pt x="666044" y="0"/>
                  </a:moveTo>
                  <a:cubicBezTo>
                    <a:pt x="404425" y="19580"/>
                    <a:pt x="291629" y="94166"/>
                    <a:pt x="180622" y="207055"/>
                  </a:cubicBezTo>
                  <a:cubicBezTo>
                    <a:pt x="69615" y="319944"/>
                    <a:pt x="34807" y="570088"/>
                    <a:pt x="0" y="677333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948399" y="2517422"/>
              <a:ext cx="1501422" cy="1399822"/>
            </a:xfrm>
            <a:custGeom>
              <a:avLst/>
              <a:gdLst>
                <a:gd name="connsiteX0" fmla="*/ 0 w 1501422"/>
                <a:gd name="connsiteY0" fmla="*/ 1399822 h 1399822"/>
                <a:gd name="connsiteX1" fmla="*/ 361244 w 1501422"/>
                <a:gd name="connsiteY1" fmla="*/ 1264356 h 1399822"/>
                <a:gd name="connsiteX2" fmla="*/ 1117600 w 1501422"/>
                <a:gd name="connsiteY2" fmla="*/ 722489 h 1399822"/>
                <a:gd name="connsiteX3" fmla="*/ 1501422 w 1501422"/>
                <a:gd name="connsiteY3" fmla="*/ 0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422" h="1399822">
                  <a:moveTo>
                    <a:pt x="0" y="1399822"/>
                  </a:moveTo>
                  <a:cubicBezTo>
                    <a:pt x="87488" y="1388533"/>
                    <a:pt x="174977" y="1377245"/>
                    <a:pt x="361244" y="1264356"/>
                  </a:cubicBezTo>
                  <a:cubicBezTo>
                    <a:pt x="547511" y="1151467"/>
                    <a:pt x="927570" y="933215"/>
                    <a:pt x="1117600" y="722489"/>
                  </a:cubicBezTo>
                  <a:cubicBezTo>
                    <a:pt x="1307630" y="511763"/>
                    <a:pt x="1404526" y="255881"/>
                    <a:pt x="1501422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540132" y="2483556"/>
              <a:ext cx="11289" cy="1207911"/>
            </a:xfrm>
            <a:custGeom>
              <a:avLst/>
              <a:gdLst>
                <a:gd name="connsiteX0" fmla="*/ 0 w 11289"/>
                <a:gd name="connsiteY0" fmla="*/ 0 h 1207911"/>
                <a:gd name="connsiteX1" fmla="*/ 11289 w 11289"/>
                <a:gd name="connsiteY1" fmla="*/ 970844 h 1207911"/>
                <a:gd name="connsiteX2" fmla="*/ 0 w 11289"/>
                <a:gd name="connsiteY2" fmla="*/ 1207911 h 120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89" h="1207911">
                  <a:moveTo>
                    <a:pt x="0" y="0"/>
                  </a:moveTo>
                  <a:cubicBezTo>
                    <a:pt x="5644" y="384763"/>
                    <a:pt x="11289" y="769526"/>
                    <a:pt x="11289" y="970844"/>
                  </a:cubicBezTo>
                  <a:cubicBezTo>
                    <a:pt x="11289" y="1172162"/>
                    <a:pt x="5644" y="1190036"/>
                    <a:pt x="0" y="1207911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3890088" y="3307644"/>
              <a:ext cx="474133" cy="643467"/>
            </a:xfrm>
            <a:custGeom>
              <a:avLst/>
              <a:gdLst>
                <a:gd name="connsiteX0" fmla="*/ 0 w 474133"/>
                <a:gd name="connsiteY0" fmla="*/ 643467 h 643467"/>
                <a:gd name="connsiteX1" fmla="*/ 349955 w 474133"/>
                <a:gd name="connsiteY1" fmla="*/ 428978 h 643467"/>
                <a:gd name="connsiteX2" fmla="*/ 474133 w 474133"/>
                <a:gd name="connsiteY2" fmla="*/ 0 h 64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133" h="643467">
                  <a:moveTo>
                    <a:pt x="0" y="643467"/>
                  </a:moveTo>
                  <a:cubicBezTo>
                    <a:pt x="135466" y="589844"/>
                    <a:pt x="270933" y="536222"/>
                    <a:pt x="349955" y="428978"/>
                  </a:cubicBezTo>
                  <a:cubicBezTo>
                    <a:pt x="428977" y="321734"/>
                    <a:pt x="451555" y="160867"/>
                    <a:pt x="474133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064132" y="4109156"/>
              <a:ext cx="654756" cy="946385"/>
            </a:xfrm>
            <a:custGeom>
              <a:avLst/>
              <a:gdLst>
                <a:gd name="connsiteX0" fmla="*/ 654756 w 654756"/>
                <a:gd name="connsiteY0" fmla="*/ 801511 h 946385"/>
                <a:gd name="connsiteX1" fmla="*/ 237067 w 654756"/>
                <a:gd name="connsiteY1" fmla="*/ 812800 h 946385"/>
                <a:gd name="connsiteX2" fmla="*/ 0 w 654756"/>
                <a:gd name="connsiteY2" fmla="*/ 0 h 9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756" h="946385">
                  <a:moveTo>
                    <a:pt x="654756" y="801511"/>
                  </a:moveTo>
                  <a:cubicBezTo>
                    <a:pt x="500474" y="873948"/>
                    <a:pt x="346193" y="946385"/>
                    <a:pt x="237067" y="812800"/>
                  </a:cubicBezTo>
                  <a:cubicBezTo>
                    <a:pt x="127941" y="679215"/>
                    <a:pt x="63970" y="339607"/>
                    <a:pt x="0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691599" y="3078104"/>
              <a:ext cx="1283170" cy="1414874"/>
            </a:xfrm>
            <a:custGeom>
              <a:avLst/>
              <a:gdLst>
                <a:gd name="connsiteX0" fmla="*/ 0 w 1283170"/>
                <a:gd name="connsiteY0" fmla="*/ 3763 h 1414874"/>
                <a:gd name="connsiteX1" fmla="*/ 688622 w 1283170"/>
                <a:gd name="connsiteY1" fmla="*/ 139229 h 1414874"/>
                <a:gd name="connsiteX2" fmla="*/ 1185333 w 1283170"/>
                <a:gd name="connsiteY2" fmla="*/ 839140 h 1414874"/>
                <a:gd name="connsiteX3" fmla="*/ 1275644 w 1283170"/>
                <a:gd name="connsiteY3" fmla="*/ 1414874 h 141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3170" h="1414874">
                  <a:moveTo>
                    <a:pt x="0" y="3763"/>
                  </a:moveTo>
                  <a:cubicBezTo>
                    <a:pt x="245533" y="1881"/>
                    <a:pt x="491067" y="0"/>
                    <a:pt x="688622" y="139229"/>
                  </a:cubicBezTo>
                  <a:cubicBezTo>
                    <a:pt x="886177" y="278458"/>
                    <a:pt x="1087496" y="626533"/>
                    <a:pt x="1185333" y="839140"/>
                  </a:cubicBezTo>
                  <a:cubicBezTo>
                    <a:pt x="1283170" y="1051747"/>
                    <a:pt x="1279407" y="1233310"/>
                    <a:pt x="1275644" y="1414874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9"/>
          <p:cNvGrpSpPr/>
          <p:nvPr/>
        </p:nvGrpSpPr>
        <p:grpSpPr>
          <a:xfrm>
            <a:off x="3214678" y="1071546"/>
            <a:ext cx="3021034" cy="338554"/>
            <a:chOff x="3500430" y="1071546"/>
            <a:chExt cx="3021034" cy="338554"/>
          </a:xfrm>
        </p:grpSpPr>
        <p:sp>
          <p:nvSpPr>
            <p:cNvPr id="27" name="右箭头 26"/>
            <p:cNvSpPr/>
            <p:nvPr/>
          </p:nvSpPr>
          <p:spPr>
            <a:xfrm>
              <a:off x="3500430" y="1142984"/>
              <a:ext cx="500066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64010" y="1071546"/>
              <a:ext cx="2357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为线性结构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3214678" y="1591026"/>
            <a:ext cx="3021034" cy="338554"/>
            <a:chOff x="3500430" y="1591026"/>
            <a:chExt cx="3021034" cy="338554"/>
          </a:xfrm>
        </p:grpSpPr>
        <p:sp>
          <p:nvSpPr>
            <p:cNvPr id="38" name="右箭头 37"/>
            <p:cNvSpPr/>
            <p:nvPr/>
          </p:nvSpPr>
          <p:spPr>
            <a:xfrm>
              <a:off x="3500430" y="1637064"/>
              <a:ext cx="500066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64010" y="1591026"/>
              <a:ext cx="2357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为树形结构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 smtClean="0"/>
              <a:t>/43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706415" y="346057"/>
            <a:ext cx="722313" cy="582613"/>
            <a:chOff x="1774825" y="5489593"/>
            <a:chExt cx="722313" cy="582613"/>
          </a:xfrm>
        </p:grpSpPr>
        <p:sp>
          <p:nvSpPr>
            <p:cNvPr id="43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44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45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6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5" grpId="0"/>
      <p:bldP spid="2017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71472" y="1285860"/>
            <a:ext cx="7747025" cy="116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：多对多。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特点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所有元素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可能有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个前驱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后继元素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1908175" y="3214686"/>
            <a:ext cx="2592388" cy="1738325"/>
            <a:chOff x="1908175" y="3214686"/>
            <a:chExt cx="2592388" cy="1738325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1908175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203575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1908175" y="39195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746375" y="3919549"/>
              <a:ext cx="385763" cy="393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3355975" y="44529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1908175" y="45926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2225675" y="3525848"/>
              <a:ext cx="563563" cy="460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290"/>
                </a:cxn>
              </a:cxnLst>
              <a:rect l="0" t="0" r="r" b="b"/>
              <a:pathLst>
                <a:path w="355" h="290">
                  <a:moveTo>
                    <a:pt x="0" y="0"/>
                  </a:moveTo>
                  <a:lnTo>
                    <a:pt x="355" y="290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auto">
            <a:xfrm>
              <a:off x="2270124" y="4667260"/>
              <a:ext cx="1085850" cy="90488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684" y="0"/>
                </a:cxn>
              </a:cxnLst>
              <a:rect l="0" t="0" r="r" b="b"/>
              <a:pathLst>
                <a:path w="684" h="57">
                  <a:moveTo>
                    <a:pt x="0" y="57"/>
                  </a:moveTo>
                  <a:lnTo>
                    <a:pt x="684" y="0"/>
                  </a:ln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3419474" y="3582999"/>
              <a:ext cx="88900" cy="8699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548"/>
                </a:cxn>
              </a:cxnLst>
              <a:rect l="0" t="0" r="r" b="b"/>
              <a:pathLst>
                <a:path w="56" h="548">
                  <a:moveTo>
                    <a:pt x="0" y="0"/>
                  </a:moveTo>
                  <a:lnTo>
                    <a:pt x="56" y="548"/>
                  </a:ln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824" name="Oval 0"/>
            <p:cNvSpPr>
              <a:spLocks noChangeArrowheads="1"/>
            </p:cNvSpPr>
            <p:nvPr/>
          </p:nvSpPr>
          <p:spPr bwMode="auto">
            <a:xfrm>
              <a:off x="4114800" y="3810011"/>
              <a:ext cx="385763" cy="393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19462" idx="4"/>
              <a:endCxn id="19464" idx="0"/>
            </p:cNvCxnSpPr>
            <p:nvPr/>
          </p:nvCxnSpPr>
          <p:spPr>
            <a:xfrm rot="5400000">
              <a:off x="1916108" y="3747298"/>
              <a:ext cx="344499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9464" idx="4"/>
              <a:endCxn id="19467" idx="0"/>
            </p:cNvCxnSpPr>
            <p:nvPr/>
          </p:nvCxnSpPr>
          <p:spPr>
            <a:xfrm rot="5400000">
              <a:off x="1931988" y="4436543"/>
              <a:ext cx="312737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9463" idx="6"/>
              <a:endCxn id="205824" idx="1"/>
            </p:cNvCxnSpPr>
            <p:nvPr/>
          </p:nvCxnSpPr>
          <p:spPr>
            <a:xfrm>
              <a:off x="3563938" y="3394868"/>
              <a:ext cx="607356" cy="472799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9462" idx="6"/>
              <a:endCxn id="19463" idx="2"/>
            </p:cNvCxnSpPr>
            <p:nvPr/>
          </p:nvCxnSpPr>
          <p:spPr>
            <a:xfrm>
              <a:off x="2268538" y="3394868"/>
              <a:ext cx="935037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71472" y="428604"/>
            <a:ext cx="2357454" cy="493775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、图形结构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 descr="信纸"/>
          <p:cNvSpPr txBox="1">
            <a:spLocks noChangeArrowheads="1"/>
          </p:cNvSpPr>
          <p:nvPr/>
        </p:nvSpPr>
        <p:spPr bwMode="auto">
          <a:xfrm>
            <a:off x="785786" y="571480"/>
            <a:ext cx="4214842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1.1.3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存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储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结构类型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500166" y="2571744"/>
            <a:ext cx="4070409" cy="2019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44000" tIns="180000" bIns="144000">
            <a:spAutoFit/>
          </a:bodyPr>
          <a:lstStyle/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顺序存储结构</a:t>
            </a:r>
            <a:endParaRPr lang="en-US" altLang="zh-CN" sz="2000" b="1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链式存储结构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索引存储结构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哈希（散列）存储结构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1428736"/>
            <a:ext cx="7858180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在软件开发中，人们设计了各种存储结构。归纳为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种基本的存储结构。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85786" y="2498892"/>
            <a:ext cx="7715304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在高级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中提供了多种数据类型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不同数据类型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变量，其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所能取的值的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范围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不同，所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能进行的操作不同。       </a:t>
            </a:r>
          </a:p>
        </p:txBody>
      </p:sp>
      <p:sp>
        <p:nvSpPr>
          <p:cNvPr id="2253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4348" y="500042"/>
            <a:ext cx="5857916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1.1.4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据类型和抽象数据类型 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857224" y="4000504"/>
            <a:ext cx="7358114" cy="525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marL="179388" lvl="1" algn="l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数据类型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是一个值的集合和定义在此集合上的一组操作的总称。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1500171"/>
            <a:ext cx="2571768" cy="6074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、数据类型</a:t>
            </a:r>
            <a:endParaRPr lang="zh-CN" altLang="en-US" sz="2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8286808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short int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整型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数据类型。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43108" y="2643182"/>
            <a:ext cx="2500330" cy="11430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32768~32767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3108" y="1947438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＋、－、*、／  </a:t>
            </a:r>
            <a:r>
              <a:rPr lang="zh-CN" altLang="en-US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  <a:sym typeface="Symbol"/>
              </a:rPr>
              <a:t></a:t>
            </a:r>
            <a:endParaRPr lang="zh-CN" altLang="en-US" sz="2000">
              <a:solidFill>
                <a:srgbClr val="0000FF"/>
              </a:solidFill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3286116" y="2357430"/>
            <a:ext cx="214314" cy="28575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4656138" y="1928802"/>
            <a:ext cx="1987564" cy="1500198"/>
            <a:chOff x="4656138" y="1928802"/>
            <a:chExt cx="1987564" cy="1500198"/>
          </a:xfrm>
        </p:grpSpPr>
        <p:sp>
          <p:nvSpPr>
            <p:cNvPr id="18" name="TextBox 17"/>
            <p:cNvSpPr txBox="1"/>
            <p:nvPr/>
          </p:nvSpPr>
          <p:spPr>
            <a:xfrm>
              <a:off x="5214942" y="3090446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值的集合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4942" y="1928802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一组操作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656138" y="2084378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727576" y="3227386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1142976" y="1071546"/>
            <a:ext cx="5429288" cy="1938992"/>
            <a:chOff x="500034" y="2428868"/>
            <a:chExt cx="5429288" cy="1938992"/>
          </a:xfrm>
        </p:grpSpPr>
        <p:sp>
          <p:nvSpPr>
            <p:cNvPr id="77827" name="Text Box 1027"/>
            <p:cNvSpPr txBox="1">
              <a:spLocks noChangeArrowheads="1"/>
            </p:cNvSpPr>
            <p:nvPr/>
          </p:nvSpPr>
          <p:spPr bwMode="auto">
            <a:xfrm>
              <a:off x="500034" y="2428868"/>
              <a:ext cx="164307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kumimoji="0" lang="en-US" altLang="zh-CN" sz="2000" b="1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0" lang="en-US" altLang="zh-CN" sz="2000" b="1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20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r>
                <a:rPr kumimoji="0" lang="zh-CN" altLang="en-US" sz="20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20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0" lang="en-US" altLang="zh-CN" sz="2000" b="1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0" lang="en-US" altLang="zh-CN" sz="20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kumimoji="0" lang="zh-CN" altLang="en-US" sz="2000" b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2000" b="1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kumimoji="0" lang="en-US" altLang="zh-CN" sz="2000" b="1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0"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2000" b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0"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0"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...</a:t>
              </a:r>
            </a:p>
          </p:txBody>
        </p:sp>
        <p:sp>
          <p:nvSpPr>
            <p:cNvPr id="77829" name="Text Box 1029"/>
            <p:cNvSpPr txBox="1">
              <a:spLocks noChangeArrowheads="1"/>
            </p:cNvSpPr>
            <p:nvPr/>
          </p:nvSpPr>
          <p:spPr bwMode="auto">
            <a:xfrm>
              <a:off x="3071802" y="2500306"/>
              <a:ext cx="2857520" cy="150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3200" smtClean="0">
                  <a:solidFill>
                    <a:srgbClr val="FF0000"/>
                  </a:solidFill>
                  <a:latin typeface="+mn-ea"/>
                  <a:ea typeface="+mn-ea"/>
                  <a:cs typeface="Consolas" pitchFamily="49" charset="0"/>
                  <a:sym typeface="Wingdings"/>
                </a:rPr>
                <a:t>√</a:t>
              </a:r>
              <a:r>
                <a:rPr kumimoji="0" lang="zh-CN" altLang="en-US" sz="2000" b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因为</a:t>
              </a:r>
              <a:r>
                <a:rPr kumimoji="0"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kumimoji="0" lang="en-US" altLang="zh-CN" sz="2000" b="1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kumimoji="0" lang="en-US" altLang="zh-CN" sz="2000" b="1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都</a:t>
              </a:r>
              <a:r>
                <a:rPr kumimoji="0" lang="zh-CN" altLang="en-US" sz="2000" b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属于</a:t>
              </a:r>
              <a:r>
                <a:rPr kumimoji="0" lang="en-US" altLang="zh-CN" sz="2000" b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</a:t>
              </a:r>
              <a:r>
                <a:rPr kumimoji="0" lang="zh-CN" altLang="en-US" sz="2000" b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，而</a:t>
              </a:r>
              <a:r>
                <a:rPr kumimoji="0" lang="en-US" altLang="zh-CN" sz="2000" b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</a:t>
              </a:r>
              <a:r>
                <a:rPr kumimoji="0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提供了</a:t>
              </a:r>
              <a:r>
                <a:rPr kumimoji="0" lang="zh-CN" altLang="en-US" sz="2000" b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各种</a:t>
              </a:r>
              <a:r>
                <a:rPr kumimoji="0" lang="zh-CN" altLang="en-US" sz="2000" b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运算，所以</a:t>
              </a:r>
              <a:r>
                <a:rPr kumimoji="0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可以进行相应运算。</a:t>
              </a:r>
            </a:p>
          </p:txBody>
        </p:sp>
        <p:sp>
          <p:nvSpPr>
            <p:cNvPr id="9" name="左箭头 8"/>
            <p:cNvSpPr/>
            <p:nvPr/>
          </p:nvSpPr>
          <p:spPr>
            <a:xfrm>
              <a:off x="2000232" y="3000372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142976" y="3143248"/>
            <a:ext cx="3000396" cy="861774"/>
            <a:chOff x="500034" y="4000504"/>
            <a:chExt cx="3000396" cy="861774"/>
          </a:xfrm>
        </p:grpSpPr>
        <p:sp>
          <p:nvSpPr>
            <p:cNvPr id="77831" name="Text Box 1031"/>
            <p:cNvSpPr txBox="1">
              <a:spLocks noChangeArrowheads="1"/>
            </p:cNvSpPr>
            <p:nvPr/>
          </p:nvSpPr>
          <p:spPr bwMode="auto">
            <a:xfrm>
              <a:off x="500034" y="4000504"/>
              <a:ext cx="25003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altLang="zh-CN" sz="2000" b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</a:t>
              </a:r>
              <a:r>
                <a:rPr kumimoji="0"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0"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=9999999999;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**;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00364" y="4367219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  <a:latin typeface="+mn-ea"/>
                  <a:ea typeface="+mn-ea"/>
                  <a:cs typeface="Consolas" pitchFamily="49" charset="0"/>
                  <a:sym typeface="Wingdings"/>
                </a:rPr>
                <a:t>×</a:t>
              </a:r>
              <a:endParaRPr lang="zh-CN" altLang="en-US" dirty="0">
                <a:solidFill>
                  <a:srgbClr val="FF0000"/>
                </a:solidFill>
                <a:latin typeface="+mn-ea"/>
                <a:ea typeface="+mn-ea"/>
                <a:cs typeface="Consolas" pitchFamily="49" charset="0"/>
              </a:endParaRPr>
            </a:p>
          </p:txBody>
        </p:sp>
        <p:sp>
          <p:nvSpPr>
            <p:cNvPr id="11" name="左箭头 10"/>
            <p:cNvSpPr/>
            <p:nvPr/>
          </p:nvSpPr>
          <p:spPr>
            <a:xfrm>
              <a:off x="2071670" y="4429132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5786" y="642918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数据类型：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85786" y="4929198"/>
            <a:ext cx="7858180" cy="52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数据类型和数据结构的关系：数据类型就是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已经实现了的数据结构。</a:t>
            </a:r>
          </a:p>
        </p:txBody>
      </p:sp>
      <p:sp>
        <p:nvSpPr>
          <p:cNvPr id="14" name="下箭头 13"/>
          <p:cNvSpPr/>
          <p:nvPr/>
        </p:nvSpPr>
        <p:spPr>
          <a:xfrm>
            <a:off x="3786182" y="4214818"/>
            <a:ext cx="214314" cy="50006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28596" y="1428736"/>
            <a:ext cx="8358246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）指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是从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的数学模型中抽象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出来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数据逻辑结构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和运算（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抽象运算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），而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不考虑计算机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具体实现。          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500040"/>
            <a:ext cx="2928958" cy="6074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2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、抽象数据类型</a:t>
            </a:r>
            <a:endParaRPr lang="zh-CN" altLang="en-US" sz="2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3286124"/>
            <a:ext cx="6000792" cy="658981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80000" rIns="144000" bIns="180000" rtlCol="0">
            <a:spAutoFit/>
          </a:bodyPr>
          <a:lstStyle/>
          <a:p>
            <a:r>
              <a:rPr lang="zh-CN" altLang="en-US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 </a:t>
            </a:r>
            <a:r>
              <a:rPr lang="en-US" altLang="zh-CN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 ＋ 抽象运算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左弧形箭头 6"/>
          <p:cNvSpPr/>
          <p:nvPr/>
        </p:nvSpPr>
        <p:spPr>
          <a:xfrm>
            <a:off x="1928794" y="2571744"/>
            <a:ext cx="428628" cy="1000132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8" y="1809739"/>
          <a:ext cx="385765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708553"/>
                <a:gridCol w="1005958"/>
                <a:gridCol w="928694"/>
                <a:gridCol w="1214446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428604"/>
            <a:ext cx="3143272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结构化数据</a:t>
            </a:r>
            <a:r>
              <a:rPr lang="zh-CN" altLang="en-US" sz="2000" b="1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示例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4546" y="1214422"/>
            <a:ext cx="2071702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一个学生表</a:t>
            </a:r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5000628" y="2095491"/>
            <a:ext cx="500066" cy="211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9256" y="1714489"/>
            <a:ext cx="1785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数据项</a:t>
            </a:r>
            <a:r>
              <a:rPr lang="en-US" altLang="zh-CN" sz="2000" b="1" dirty="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用于描述数据元素</a:t>
            </a:r>
            <a:r>
              <a:rPr lang="en-US" altLang="zh-CN" sz="2000" b="1" dirty="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)</a:t>
            </a:r>
            <a:endParaRPr lang="zh-CN" altLang="en-US" sz="2000" b="1" dirty="0" smtClean="0">
              <a:solidFill>
                <a:srgbClr val="3333CC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5143504" y="2500306"/>
            <a:ext cx="285752" cy="2952771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15986" y="3214687"/>
            <a:ext cx="584775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54065" y="2060576"/>
            <a:ext cx="7246959" cy="2906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Complex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000" b="1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 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  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实数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 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是复数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实部，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是复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虚部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14348" y="1357298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一个复数的形式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14348" y="642918"/>
            <a:ext cx="628654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，定义复数抽象数据类型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Complex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928662" y="918220"/>
            <a:ext cx="6286544" cy="4138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  <a:endParaRPr lang="zh-CN" altLang="en-US" sz="2000" b="1" dirty="0">
              <a:solidFill>
                <a:srgbClr val="FF3399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AssignComplex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v2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DestroyComplex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(&amp;z)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被销毁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GetReal(z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real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的实部值。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GetImag(z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Imag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的虚部值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Add(z1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z2</a:t>
            </a:r>
            <a:r>
              <a:rPr lang="zh-CN" altLang="en-US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返回两个复数</a:t>
            </a:r>
            <a:r>
              <a:rPr lang="en-US" altLang="zh-CN" sz="1800" b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z1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b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z2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的和。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Complex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7286644" y="1656391"/>
            <a:ext cx="214314" cy="2667019"/>
          </a:xfrm>
          <a:prstGeom prst="rightBrace">
            <a:avLst/>
          </a:prstGeom>
          <a:ln w="22225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98699" y="1942143"/>
            <a:ext cx="430887" cy="2000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运算功能描述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428604"/>
            <a:ext cx="1643074" cy="731684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252000" bIns="180000" rtlCol="0">
            <a:spAutoFit/>
          </a:bodyPr>
          <a:lstStyle/>
          <a:p>
            <a:r>
              <a:rPr lang="en-US" altLang="zh-CN" dirty="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Complex</a:t>
            </a:r>
          </a:p>
        </p:txBody>
      </p:sp>
      <p:sp>
        <p:nvSpPr>
          <p:cNvPr id="3" name="下箭头 2"/>
          <p:cNvSpPr/>
          <p:nvPr/>
        </p:nvSpPr>
        <p:spPr>
          <a:xfrm>
            <a:off x="2500298" y="1357298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img1.mydrivers.com/img/20140831/49fd56108a3e410db2307a0676bd58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857364"/>
            <a:ext cx="3254857" cy="26432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643306" y="3000372"/>
            <a:ext cx="3071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编程实现</a:t>
            </a:r>
            <a:r>
              <a:rPr lang="zh-CN" altLang="en-US" sz="20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该数据结构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306" y="636932"/>
            <a:ext cx="928694" cy="367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11"/>
          <p:cNvGrpSpPr/>
          <p:nvPr/>
        </p:nvGrpSpPr>
        <p:grpSpPr>
          <a:xfrm>
            <a:off x="571472" y="4143380"/>
            <a:ext cx="7572428" cy="1394772"/>
            <a:chOff x="571472" y="4143380"/>
            <a:chExt cx="7572428" cy="13947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左弧形箭头 7"/>
            <p:cNvSpPr/>
            <p:nvPr/>
          </p:nvSpPr>
          <p:spPr>
            <a:xfrm>
              <a:off x="571472" y="4143380"/>
              <a:ext cx="357190" cy="857256"/>
            </a:xfrm>
            <a:prstGeom prst="curv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0100" y="4572008"/>
              <a:ext cx="7143800" cy="966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80000" tIns="72000" rIns="180000" bIns="72000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抽象数据类型实质上就是对一个求解问题的形式化描述（与计算机无关），程序员可以在理解基础上实现它。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858180" cy="161982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语言如何实现复数抽象数据类型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Complex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7786742" cy="2708434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数据元素：</a:t>
            </a: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是数据（集合）中的一个“个体”，它是数据的基本单位。 </a:t>
            </a:r>
            <a:endParaRPr lang="en-US" altLang="zh-CN" sz="2000" b="1" dirty="0" smtClean="0">
              <a:solidFill>
                <a:srgbClr val="3333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数据项：</a:t>
            </a:r>
            <a:r>
              <a:rPr lang="zh-CN" altLang="en-US" sz="200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数据项是用来描述数据元素的，它是数据的最小单位。  </a:t>
            </a:r>
            <a:endParaRPr lang="zh-CN" altLang="en-US" sz="2000" b="1" dirty="0" smtClean="0">
              <a:solidFill>
                <a:srgbClr val="3333CC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对象：</a:t>
            </a:r>
            <a:r>
              <a:rPr lang="zh-CN" altLang="en-US" sz="2000" b="1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具有</a:t>
            </a:r>
            <a:r>
              <a:rPr lang="zh-CN" altLang="en-US" sz="20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相同性质</a:t>
            </a:r>
            <a:r>
              <a:rPr lang="zh-CN" altLang="en-US" sz="2000" b="1" dirty="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的若干个数据元素的集合，如整数数据对象是所有整数的集合。    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 rot="21446212">
            <a:off x="789366" y="3663207"/>
            <a:ext cx="7286676" cy="323141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默认情况下，数据结构中讨论的数据都是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71472" y="857232"/>
            <a:ext cx="6215106" cy="461665"/>
          </a:xfrm>
          <a:prstGeom prst="rect">
            <a:avLst/>
          </a:prstGeom>
          <a:ln>
            <a:headEnd/>
            <a:tailEnd/>
          </a:ln>
          <a:scene3d>
            <a:camera prst="perspectiveBelow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数据结构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 b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是</a:t>
            </a:r>
            <a:r>
              <a:rPr lang="zh-CN" altLang="en-US" sz="2000" b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指带</a:t>
            </a:r>
            <a:r>
              <a:rPr lang="zh-CN" altLang="en-US" sz="20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结构的数据元素的集合。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8662" y="1857364"/>
            <a:ext cx="5786478" cy="323141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/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数据结构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＝  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数据对象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＋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3786182" y="2264003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6096011" y="2190355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2912128"/>
            <a:ext cx="1928826" cy="12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数据元素之间的关系构成结构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8926" y="2912128"/>
            <a:ext cx="1714512" cy="12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相同性质的数据元素的集合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428604"/>
            <a:ext cx="8286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元素之间的关系 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 </a:t>
            </a:r>
            <a:r>
              <a:rPr lang="zh-CN" altLang="en-US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en-US" altLang="zh-CN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现实世界的结构是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纷繁复杂的</a:t>
            </a:r>
            <a:endParaRPr lang="zh-CN" altLang="en-US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1233058"/>
            <a:ext cx="4000528" cy="3645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  <a:sym typeface="Wingdings"/>
              </a:rPr>
              <a:t>  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微观世界</a:t>
            </a:r>
            <a:r>
              <a:rPr lang="zh-CN" altLang="zh-CN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―</a:t>
            </a:r>
            <a:r>
              <a:rPr lang="en-US" altLang="zh-CN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DNA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结构</a:t>
            </a:r>
            <a:endParaRPr lang="zh-CN" altLang="en-US" sz="22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仿宋" pitchFamily="49" charset="-122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3" y="2054099"/>
            <a:ext cx="391610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 descr="http://img5.imgtn.bdimg.com/it/u=2020761679,4084874996&amp;fm=23&amp;gp=0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071548"/>
            <a:ext cx="3786214" cy="220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28662" y="357167"/>
            <a:ext cx="5143536" cy="3631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  <a:sym typeface="Wingdings"/>
              </a:rPr>
              <a:t> 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宏观世界</a:t>
            </a:r>
            <a:r>
              <a:rPr lang="en-US" altLang="zh-CN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―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建筑物的结构</a:t>
            </a:r>
            <a:endParaRPr lang="zh-CN" altLang="en-US" sz="22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524251"/>
            <a:ext cx="4929222" cy="286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71472" y="928670"/>
            <a:ext cx="7072362" cy="323141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数据结构中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讨论</a:t>
            </a:r>
            <a:r>
              <a:rPr lang="zh-CN" altLang="en-US" sz="2000" b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的元素关系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主要是指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相邻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邻接关系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6905" y="1785926"/>
          <a:ext cx="3643338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951729"/>
                <a:gridCol w="951729"/>
                <a:gridCol w="951729"/>
                <a:gridCol w="788151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8477" y="2243130"/>
            <a:ext cx="584775" cy="9525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3175" y="4275143"/>
            <a:ext cx="584775" cy="1238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不相邻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70242" y="4224343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70242" y="4795847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5" idx="1"/>
          </p:cNvCxnSpPr>
          <p:nvPr/>
        </p:nvCxnSpPr>
        <p:spPr>
          <a:xfrm>
            <a:off x="5170242" y="2433631"/>
            <a:ext cx="558235" cy="28575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5" idx="1"/>
          </p:cNvCxnSpPr>
          <p:nvPr/>
        </p:nvCxnSpPr>
        <p:spPr>
          <a:xfrm flipV="1">
            <a:off x="5170242" y="2719384"/>
            <a:ext cx="558235" cy="38100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Words>3217</Words>
  <Application>Microsoft Office PowerPoint</Application>
  <PresentationFormat>全屏显示(4:3)</PresentationFormat>
  <Paragraphs>566</Paragraphs>
  <Slides>43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871</cp:revision>
  <dcterms:created xsi:type="dcterms:W3CDTF">2004-03-31T23:50:14Z</dcterms:created>
  <dcterms:modified xsi:type="dcterms:W3CDTF">2021-10-09T08:12:13Z</dcterms:modified>
</cp:coreProperties>
</file>