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5"/>
  </p:notesMasterIdLst>
  <p:sldIdLst>
    <p:sldId id="276" r:id="rId2"/>
    <p:sldId id="277" r:id="rId3"/>
    <p:sldId id="370" r:id="rId4"/>
    <p:sldId id="297" r:id="rId5"/>
    <p:sldId id="299" r:id="rId6"/>
    <p:sldId id="359" r:id="rId7"/>
    <p:sldId id="358" r:id="rId8"/>
    <p:sldId id="313" r:id="rId9"/>
    <p:sldId id="314" r:id="rId10"/>
    <p:sldId id="312" r:id="rId11"/>
    <p:sldId id="354" r:id="rId12"/>
    <p:sldId id="355" r:id="rId13"/>
    <p:sldId id="300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3333FF"/>
    <a:srgbClr val="0033CC"/>
    <a:srgbClr val="000000"/>
    <a:srgbClr val="6600CC"/>
    <a:srgbClr val="FF3300"/>
    <a:srgbClr val="3366CC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9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fld id="{FFE8885E-5C04-41F6-A4F6-04D6656FD9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6847B-A071-429B-AA33-FCB19504000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097FA-8DFA-42D6-B51D-9968372B6D2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CA03-422F-4176-8E43-A5E55FCB4DF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AF408-B4CC-40EF-963E-5320722B617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4CE43-288E-4587-814C-AA6B2B3A9F0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5BF9-3DB7-4854-B9AA-E4BFBB7CFFD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EB82ADC-86F9-4083-A975-DECCCA18E059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602-FDCF-4E15-9652-C93ACA4F45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57158" y="2039338"/>
            <a:ext cx="8569325" cy="88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       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数据元素之间的关系有逻辑关系和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物理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关系，对应的运算有基于逻辑结构的运算描述和基于存储结构的运算实现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        </a:t>
            </a:r>
          </a:p>
        </p:txBody>
      </p:sp>
      <p:sp>
        <p:nvSpPr>
          <p:cNvPr id="67590" name="Text Box 6" descr="蓝色面巾纸"/>
          <p:cNvSpPr txBox="1">
            <a:spLocks noChangeArrowheads="1"/>
          </p:cNvSpPr>
          <p:nvPr/>
        </p:nvSpPr>
        <p:spPr bwMode="auto">
          <a:xfrm>
            <a:off x="571472" y="1357298"/>
            <a:ext cx="3143272" cy="49859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1.2.1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</a:t>
            </a:r>
            <a:r>
              <a:rPr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么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是算法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928662" y="3039470"/>
            <a:ext cx="7704137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通常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把基于存储结构的运算实现的步骤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或过程称为算法。</a:t>
            </a:r>
          </a:p>
        </p:txBody>
      </p:sp>
      <p:sp>
        <p:nvSpPr>
          <p:cNvPr id="7" name="Rectangle 4" descr="新闻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85984" y="357166"/>
            <a:ext cx="46482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 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及其描述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3786190"/>
            <a:ext cx="6357982" cy="1000132"/>
            <a:chOff x="1285852" y="4857760"/>
            <a:chExt cx="6357982" cy="1000132"/>
          </a:xfrm>
        </p:grpSpPr>
        <p:sp>
          <p:nvSpPr>
            <p:cNvPr id="6" name="矩形 5"/>
            <p:cNvSpPr/>
            <p:nvPr/>
          </p:nvSpPr>
          <p:spPr>
            <a:xfrm>
              <a:off x="1285852" y="4857760"/>
              <a:ext cx="1357322" cy="1000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运算功能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描述</a:t>
              </a:r>
              <a:endParaRPr lang="zh-CN" altLang="en-US" sz="22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43504" y="4929198"/>
              <a:ext cx="1428760" cy="928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运算功能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实现</a:t>
              </a:r>
              <a:endParaRPr lang="zh-CN" altLang="en-US" sz="22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>
              <a:endCxn id="8" idx="1"/>
            </p:cNvCxnSpPr>
            <p:nvPr/>
          </p:nvCxnSpPr>
          <p:spPr>
            <a:xfrm>
              <a:off x="2428860" y="5357826"/>
              <a:ext cx="26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28926" y="4926939"/>
              <a:ext cx="185738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基于存储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结构</a:t>
              </a:r>
              <a:endParaRPr lang="zh-CN" altLang="en-US" sz="20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715140" y="4857760"/>
              <a:ext cx="928694" cy="571504"/>
            </a:xfrm>
            <a:prstGeom prst="wedgeEllipseCallout">
              <a:avLst>
                <a:gd name="adj1" fmla="val -82371"/>
                <a:gd name="adj2" fmla="val 5583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4414" y="5117075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更一般地，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算法</a:t>
            </a:r>
            <a:r>
              <a:rPr lang="zh-CN" altLang="en-US" sz="20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是“解决问题的处理步骤” </a:t>
            </a: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90" y="5688579"/>
            <a:ext cx="5214974" cy="812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>
              <a:lnSpc>
                <a:spcPts val="26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数据是各种信息的表现形式</a:t>
            </a:r>
            <a:endParaRPr lang="en-US" altLang="zh-CN" sz="20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6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算法表现为“处理”和“数据”的结合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14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1285852" y="1285860"/>
            <a:ext cx="4572032" cy="197749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0800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&amp;y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</a:t>
            </a:r>
          </a:p>
          <a:p>
            <a:pPr algn="just">
              <a:lnSpc>
                <a:spcPct val="7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形参前的“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&amp;”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符号不是指针运算符</a:t>
            </a:r>
          </a:p>
          <a:p>
            <a:pPr algn="just">
              <a:lnSpc>
                <a:spcPct val="7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=x;</a:t>
            </a:r>
          </a:p>
          <a:p>
            <a:pPr algn="just">
              <a:lnSpc>
                <a:spcPct val="7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x=y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y=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</a:t>
            </a:r>
            <a:endParaRPr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28596" y="357166"/>
            <a:ext cx="846299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改正方法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引用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将输出型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形参改为引用类型。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57224" y="3786190"/>
            <a:ext cx="7632700" cy="2212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当执行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时，形、实参的匹配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相当于：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&amp;x=a;     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的引用</a:t>
            </a:r>
            <a:endParaRPr lang="en-US" altLang="zh-CN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y=b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的引用</a:t>
            </a:r>
            <a:endParaRPr lang="en-US" altLang="zh-CN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这样，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共享存储空间、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共享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存储空间，因此执行函数后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的值发生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交换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 简单明了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929322" y="2285992"/>
            <a:ext cx="214314" cy="78581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5074" y="2428868"/>
            <a:ext cx="2428892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04855" y="1339850"/>
            <a:ext cx="3352765" cy="216982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m=2;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u="sng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u="sng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610130" y="1663661"/>
            <a:ext cx="3457575" cy="17266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u="sng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u="sng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563806" y="1785926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</a:rPr>
              <a:t>实参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H="1">
            <a:off x="1852598" y="2000240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488137" y="2166898"/>
            <a:ext cx="1298573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</a:rPr>
              <a:t>普通形参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 flipH="1" flipV="1">
            <a:off x="6200800" y="2024023"/>
            <a:ext cx="360362" cy="2873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1447824" y="4564522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5675329" y="4553409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2701948" y="4751389"/>
            <a:ext cx="2941621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786051" y="4286256"/>
            <a:ext cx="2786081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实参到形参单向值传递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504855" y="549275"/>
            <a:ext cx="2852699" cy="389530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普通的参数传递</a:t>
            </a:r>
          </a:p>
        </p:txBody>
      </p:sp>
      <p:sp>
        <p:nvSpPr>
          <p:cNvPr id="14" name="上弧形箭头 13"/>
          <p:cNvSpPr/>
          <p:nvPr/>
        </p:nvSpPr>
        <p:spPr>
          <a:xfrm>
            <a:off x="4071934" y="1285860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 animBg="1"/>
      <p:bldP spid="184329" grpId="0" animBg="1"/>
      <p:bldP spid="184330" grpId="0" animBg="1"/>
      <p:bldP spid="1843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00034" y="1268413"/>
            <a:ext cx="3457575" cy="216982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m=2;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u="sng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u="sng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05309" y="1663661"/>
            <a:ext cx="3457575" cy="17266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u="sng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u="sng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x++;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492368" y="1714488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</a:rPr>
              <a:t>实参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H="1">
            <a:off x="1852598" y="1928802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430973" y="2095741"/>
            <a:ext cx="15843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</a:rPr>
              <a:t>引用型形参</a:t>
            </a: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 flipH="1" flipV="1">
            <a:off x="6143636" y="1952866"/>
            <a:ext cx="360362" cy="2873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57159" y="430072"/>
            <a:ext cx="3071834" cy="430887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引用类型的参数传递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703337" y="4407373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116609" y="4396260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2963820" y="4572008"/>
            <a:ext cx="3168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143240" y="4141121"/>
            <a:ext cx="28226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到形参单向值传递</a:t>
            </a:r>
          </a:p>
        </p:txBody>
      </p:sp>
      <p:sp>
        <p:nvSpPr>
          <p:cNvPr id="185357" name="Freeform 13"/>
          <p:cNvSpPr>
            <a:spLocks/>
          </p:cNvSpPr>
          <p:nvPr/>
        </p:nvSpPr>
        <p:spPr bwMode="auto">
          <a:xfrm>
            <a:off x="2939093" y="4727591"/>
            <a:ext cx="3168000" cy="0"/>
          </a:xfrm>
          <a:custGeom>
            <a:avLst/>
            <a:gdLst/>
            <a:ahLst/>
            <a:cxnLst>
              <a:cxn ang="0">
                <a:pos x="1600" y="0"/>
              </a:cxn>
              <a:cxn ang="0">
                <a:pos x="0" y="7"/>
              </a:cxn>
            </a:cxnLst>
            <a:rect l="0" t="0" r="r" b="b"/>
            <a:pathLst>
              <a:path w="1600" h="7">
                <a:moveTo>
                  <a:pt x="1600" y="0"/>
                </a:moveTo>
                <a:lnTo>
                  <a:pt x="0" y="7"/>
                </a:ln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035259" y="4857760"/>
            <a:ext cx="3097213" cy="735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回传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实参，实参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形参同步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发生改变</a:t>
            </a:r>
          </a:p>
        </p:txBody>
      </p:sp>
      <p:sp>
        <p:nvSpPr>
          <p:cNvPr id="16" name="上弧形箭头 15"/>
          <p:cNvSpPr/>
          <p:nvPr/>
        </p:nvSpPr>
        <p:spPr>
          <a:xfrm>
            <a:off x="4071934" y="1357298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  <p:bldP spid="185353" grpId="0" animBg="1"/>
      <p:bldP spid="185354" grpId="0" animBg="1"/>
      <p:bldP spid="185355" grpId="0"/>
      <p:bldP spid="185357" grpId="0" animBg="1"/>
      <p:bldP spid="1853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428596" y="1357298"/>
            <a:ext cx="8501122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1.5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设计一个算法：求一元二次方程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ax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bx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根。     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1928826" cy="40011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描述算法示例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755650" y="2498366"/>
            <a:ext cx="7959754" cy="4076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算法可以采用自然语言、流程图或者表格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219090"/>
            <a:ext cx="8215370" cy="124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但是，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个学习计算机的学生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应该使用某种计算机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语言来描述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算法。本课程采用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语言描述算法。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的作用是在描述算法时使用其提供的引用类型！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71768" y="568716"/>
            <a:ext cx="6072198" cy="5645236"/>
            <a:chOff x="2571768" y="568716"/>
            <a:chExt cx="6072198" cy="5645236"/>
          </a:xfrm>
        </p:grpSpPr>
        <p:sp>
          <p:nvSpPr>
            <p:cNvPr id="70658" name="Text Box 2"/>
            <p:cNvSpPr txBox="1">
              <a:spLocks noChangeArrowheads="1"/>
            </p:cNvSpPr>
            <p:nvPr/>
          </p:nvSpPr>
          <p:spPr bwMode="auto">
            <a:xfrm>
              <a:off x="3467122" y="568716"/>
              <a:ext cx="5176844" cy="5645236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80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</a:t>
              </a:r>
              <a:r>
                <a:rPr lang="en-US" altLang="zh-CN" sz="1800" smtClean="0">
                  <a:solidFill>
                    <a:srgbClr val="0033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solution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(float a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float b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float c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float &amp;x1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float 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&amp;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float  d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d=b*b-4*a*c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(d&gt;0)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=(-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b+sqrt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(d))/(2*a);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=(-b-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sqrt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(d))/(2*a);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return 2;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个实根</a:t>
              </a:r>
              <a:endPara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else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if (d==0)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</a:t>
              </a: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return 1;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//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个实根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else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d&lt;0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的情况</a:t>
              </a:r>
            </a:p>
            <a:p>
              <a:pPr>
                <a:lnSpc>
                  <a:spcPts val="17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return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0;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不存在实根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16" name="燕尾形箭头 15"/>
            <p:cNvSpPr/>
            <p:nvPr/>
          </p:nvSpPr>
          <p:spPr>
            <a:xfrm>
              <a:off x="2571768" y="3140484"/>
              <a:ext cx="785818" cy="357190"/>
            </a:xfrm>
            <a:prstGeom prst="notch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0034" y="1640286"/>
            <a:ext cx="2214578" cy="3493968"/>
            <a:chOff x="6429388" y="1785926"/>
            <a:chExt cx="2214578" cy="3493968"/>
          </a:xfrm>
        </p:grpSpPr>
        <p:sp>
          <p:nvSpPr>
            <p:cNvPr id="5" name="圆角矩形 4"/>
            <p:cNvSpPr/>
            <p:nvPr/>
          </p:nvSpPr>
          <p:spPr>
            <a:xfrm>
              <a:off x="6572264" y="2857496"/>
              <a:ext cx="1428760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solution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178592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输入：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b 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9454" y="4199287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输出：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286644" y="2285992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286644" y="3643314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2330" y="4572008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00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根个数</a:t>
              </a:r>
            </a:p>
            <a:p>
              <a:pPr marL="457200" indent="-457200">
                <a:lnSpc>
                  <a:spcPct val="100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x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71472" y="714356"/>
            <a:ext cx="722313" cy="582613"/>
            <a:chOff x="1774825" y="5489593"/>
            <a:chExt cx="722313" cy="582613"/>
          </a:xfrm>
        </p:grpSpPr>
        <p:sp>
          <p:nvSpPr>
            <p:cNvPr id="2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2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000108"/>
            <a:ext cx="8572560" cy="176814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在用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语言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描述算法时，输入型参数和输出型参数如何设计？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一个算法只能用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语言中的一个函数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描述吗？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38443"/>
            <a:ext cx="3643338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补充几个问题说明（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1/2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214422"/>
            <a:ext cx="657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算法描述方式：自然语言、伪码、计算机语言？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000240"/>
            <a:ext cx="71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pc="3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计算机专业学生应该具备熟练地采用计算机语言描述算法的</a:t>
            </a:r>
            <a:r>
              <a:rPr lang="zh-CN" altLang="en-US" sz="2000" spc="3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能力</a:t>
            </a:r>
            <a:r>
              <a:rPr lang="zh-CN" altLang="en-US" sz="2000" spc="3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！</a:t>
            </a:r>
            <a:endParaRPr lang="zh-CN" altLang="en-US" sz="2000" spc="300" smtClean="0">
              <a:solidFill>
                <a:srgbClr val="99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143248"/>
            <a:ext cx="4933962" cy="310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714488"/>
            <a:ext cx="7858180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采用什么语言描述算法：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C#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Java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Python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643182"/>
            <a:ext cx="5357850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pc="300" smtClean="0">
                <a:solidFill>
                  <a:srgbClr val="99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均可。计算机专业学生最好采用</a:t>
            </a:r>
            <a:r>
              <a:rPr lang="en-US" altLang="zh-CN" sz="2000" spc="3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C/C++</a:t>
            </a:r>
            <a:r>
              <a:rPr lang="zh-CN" altLang="en-US" sz="2000" spc="300" smtClean="0">
                <a:solidFill>
                  <a:srgbClr val="99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857232"/>
            <a:ext cx="3643338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补充几个问题说明（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2/2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928670"/>
            <a:ext cx="4286280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a[60][250][1000];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57166"/>
            <a:ext cx="5786478" cy="40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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请问下面程序有什么错误？</a:t>
            </a:r>
            <a:r>
              <a:rPr 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 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00042"/>
            <a:ext cx="3143272" cy="40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执行时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栈溢出。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421481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029" y="1500174"/>
            <a:ext cx="3914813" cy="359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528638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VC++ 6.0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0760" y="528638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Dev-C++ 5.11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38185" y="1357298"/>
            <a:ext cx="6905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有穷性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：在有穷步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结束，算法能够停机。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28660" y="1952604"/>
            <a:ext cx="685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确定性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：无二义性。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42948" y="3571861"/>
            <a:ext cx="3614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个或多个输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42948" y="4238620"/>
            <a:ext cx="3757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或多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469" name="AutoShape 5"/>
          <p:cNvSpPr>
            <a:spLocks/>
          </p:cNvSpPr>
          <p:nvPr/>
        </p:nvSpPr>
        <p:spPr bwMode="auto">
          <a:xfrm>
            <a:off x="4271973" y="3738554"/>
            <a:ext cx="215900" cy="792000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548208" y="3889361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表示存在数据处理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14348" y="2611546"/>
            <a:ext cx="7397777" cy="84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可行性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：可通过基本运算有限次执行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实现， 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也就是算法中每一个动作能够被机械地执行。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642918"/>
            <a:ext cx="5214974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算法的五个重要的特性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出错原因：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0694" y="1665920"/>
            <a:ext cx="3357586" cy="157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数组在栈空间中分配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通常栈空间比较小，导致溢出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785794"/>
            <a:ext cx="4286280" cy="562649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a[60][250][1000];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rot="10800000">
            <a:off x="3652831" y="2366954"/>
            <a:ext cx="1928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214290"/>
            <a:ext cx="4286280" cy="396450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a[60][250][1000];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1285884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071942"/>
            <a:ext cx="5286412" cy="257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左弧形箭头 6"/>
          <p:cNvSpPr/>
          <p:nvPr/>
        </p:nvSpPr>
        <p:spPr bwMode="auto">
          <a:xfrm>
            <a:off x="857224" y="3000372"/>
            <a:ext cx="571504" cy="1571636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4636103" y="834334"/>
            <a:ext cx="2160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96103" y="621609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BSS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中分配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214290"/>
            <a:ext cx="4286280" cy="36977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a[60][250][1000];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(j=0;j&lt;250;j++)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(k=0;k&lt;1000;k++)	     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a[i][j][k]=0;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1214446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</a:p>
        </p:txBody>
      </p:sp>
      <p:sp>
        <p:nvSpPr>
          <p:cNvPr id="7" name="左弧形箭头 6"/>
          <p:cNvSpPr/>
          <p:nvPr/>
        </p:nvSpPr>
        <p:spPr bwMode="auto">
          <a:xfrm>
            <a:off x="857224" y="3000372"/>
            <a:ext cx="571504" cy="1571636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143380"/>
            <a:ext cx="5991972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388" y="2143116"/>
            <a:ext cx="2428892" cy="966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执行时间减少为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0.083/0.268=31%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上箭头 9"/>
          <p:cNvSpPr/>
          <p:nvPr/>
        </p:nvSpPr>
        <p:spPr bwMode="auto">
          <a:xfrm>
            <a:off x="7143768" y="3286124"/>
            <a:ext cx="285752" cy="64294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8794" y="4929198"/>
            <a:ext cx="550072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有助于培养学生的计算机系统观，为计算机组成、操作系统打下基础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42976" y="785794"/>
            <a:ext cx="1857388" cy="15716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5929322" y="1214422"/>
            <a:ext cx="107157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rPr>
              <a:t>CPU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714744" y="1071546"/>
            <a:ext cx="1357322" cy="10001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Cache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6"/>
            <a:endCxn id="5" idx="1"/>
          </p:cNvCxnSpPr>
          <p:nvPr/>
        </p:nvCxnSpPr>
        <p:spPr bwMode="auto">
          <a:xfrm>
            <a:off x="5072066" y="1571612"/>
            <a:ext cx="85725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直接箭头连接符 9"/>
          <p:cNvCxnSpPr>
            <a:stCxn id="4" idx="3"/>
            <a:endCxn id="6" idx="2"/>
          </p:cNvCxnSpPr>
          <p:nvPr/>
        </p:nvCxnSpPr>
        <p:spPr bwMode="auto">
          <a:xfrm>
            <a:off x="3000364" y="1571612"/>
            <a:ext cx="71438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86116" y="3571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数组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按行序为主序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排列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1736" y="2571744"/>
            <a:ext cx="3714776" cy="1118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(i=0;i&lt;60;i++)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(j=0;j&lt;250;j++)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(k=0;k&lt;1000;k++)     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a[i][j][k]=0; </a:t>
            </a:r>
            <a:endParaRPr lang="zh-CN" altLang="en-US" sz="18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2857496"/>
            <a:ext cx="2000264" cy="72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按</a:t>
            </a:r>
            <a:r>
              <a:rPr lang="zh-CN" altLang="en-US" sz="200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行序为主序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操作数组元素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4286248" y="4000504"/>
            <a:ext cx="357190" cy="785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285728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原因：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2571768" cy="43088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算法和程序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219558"/>
            <a:ext cx="6357982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程序</a:t>
            </a:r>
            <a:r>
              <a:rPr lang="zh-CN" altLang="zh-CN" sz="20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是指使用某种计算机语言对一个算法的具体实现，即具体要怎么做</a:t>
            </a:r>
            <a:r>
              <a:rPr lang="zh-CN" altLang="en-US" sz="20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en-US" altLang="zh-CN" sz="2000" smtClean="0">
              <a:solidFill>
                <a:srgbClr val="3333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算法</a:t>
            </a:r>
            <a:r>
              <a:rPr lang="zh-CN" altLang="zh-CN" sz="20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侧重于对解决问题的方法描述，即要做什么</a:t>
            </a:r>
            <a:r>
              <a:rPr lang="zh-CN" altLang="en-US" sz="20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zh-CN" altLang="en-US" sz="2000">
              <a:solidFill>
                <a:srgbClr val="3333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142976" y="1142984"/>
            <a:ext cx="1785950" cy="92869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不一定满足</a:t>
            </a:r>
            <a:r>
              <a:rPr lang="zh-CN" altLang="en-US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有穷性</a:t>
            </a:r>
            <a:endParaRPr lang="zh-CN" altLang="en-US" sz="2000"/>
          </a:p>
        </p:txBody>
      </p:sp>
      <p:sp>
        <p:nvSpPr>
          <p:cNvPr id="6" name="椭圆形标注 5"/>
          <p:cNvSpPr/>
          <p:nvPr/>
        </p:nvSpPr>
        <p:spPr>
          <a:xfrm>
            <a:off x="1285852" y="3571876"/>
            <a:ext cx="1571636" cy="928694"/>
          </a:xfrm>
          <a:prstGeom prst="wedgeEllipseCallout">
            <a:avLst>
              <a:gd name="adj1" fmla="val -29956"/>
              <a:gd name="adj2" fmla="val -67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一定满足</a:t>
            </a:r>
            <a:r>
              <a:rPr lang="zh-CN" altLang="en-US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有穷性</a:t>
            </a:r>
            <a:endParaRPr lang="zh-CN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928662" y="4929198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算法</a:t>
            </a:r>
            <a:r>
              <a:rPr lang="zh-CN" altLang="en-US" sz="2000" smtClean="0">
                <a:solidFill>
                  <a:srgbClr val="00B050"/>
                </a:solidFill>
                <a:latin typeface="方正硬笔楷书简体" pitchFamily="65" charset="-122"/>
                <a:ea typeface="方正硬笔楷书简体" pitchFamily="65" charset="-122"/>
              </a:rPr>
              <a:t>用计算机语言描述  </a:t>
            </a:r>
            <a:r>
              <a:rPr lang="zh-CN" altLang="en-US" sz="2000" smtClean="0">
                <a:solidFill>
                  <a:srgbClr val="00B050"/>
                </a:solidFill>
                <a:latin typeface="方正硬笔楷书简体" pitchFamily="65" charset="-122"/>
                <a:ea typeface="方正硬笔楷书简体" pitchFamily="65" charset="-122"/>
                <a:sym typeface="Wingdings"/>
              </a:rPr>
              <a:t> 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sym typeface="Wingdings"/>
              </a:rPr>
              <a:t>程序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001056" cy="987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考虑下列两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描述，这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两段描述均不能满足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算法的特性，试问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它们违反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了哪些特性？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71538" y="2331807"/>
            <a:ext cx="3286148" cy="22402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＝＝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   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500562" y="2403245"/>
            <a:ext cx="142876" cy="2071702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2831873"/>
            <a:ext cx="3357586" cy="7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其中有一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死循环，违反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了算法的有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穷性特性。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592564"/>
            <a:ext cx="2571768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）描述一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00100" y="1500174"/>
            <a:ext cx="3786214" cy="212093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y=0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x=5/y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%d\n"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929190" y="1500174"/>
            <a:ext cx="142876" cy="2071702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4942" y="2143116"/>
            <a:ext cx="3357586" cy="7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其中包含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零错误，违反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了算法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的可行性特性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785794"/>
            <a:ext cx="2357454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描述二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 descr="蓝色面巾纸"/>
          <p:cNvSpPr txBox="1">
            <a:spLocks noChangeArrowheads="1"/>
          </p:cNvSpPr>
          <p:nvPr/>
        </p:nvSpPr>
        <p:spPr bwMode="auto">
          <a:xfrm>
            <a:off x="428596" y="214290"/>
            <a:ext cx="2928958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1.2.2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描述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714348" y="2557782"/>
            <a:ext cx="5850293" cy="2157102"/>
            <a:chOff x="714348" y="2428868"/>
            <a:chExt cx="5850293" cy="2157102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2428868"/>
              <a:ext cx="5000660" cy="2157102"/>
            </a:xfrm>
            <a:prstGeom prst="rect">
              <a:avLst/>
            </a:prstGeom>
            <a:solidFill>
              <a:schemeClr val="bg1"/>
            </a:soli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返回值</a:t>
              </a:r>
              <a:r>
                <a:rPr lang="zh-CN" altLang="en-US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算法对应的函数名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zh-CN" altLang="en-US" sz="1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形参列表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临时变量的定义</a:t>
              </a:r>
              <a:endPara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//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实现由输入参数到输出参数的操作</a:t>
              </a:r>
              <a:endParaRPr lang="en-US" altLang="zh-CN" sz="1800" dirty="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zh-CN" altLang="en-US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929322" y="2928934"/>
              <a:ext cx="142876" cy="1357322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72198" y="3143248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函数体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642910" y="5003786"/>
            <a:ext cx="7358114" cy="1655875"/>
            <a:chOff x="642910" y="5003786"/>
            <a:chExt cx="7358114" cy="1655875"/>
          </a:xfrm>
        </p:grpSpPr>
        <p:sp>
          <p:nvSpPr>
            <p:cNvPr id="7" name="TextBox 6"/>
            <p:cNvSpPr txBox="1"/>
            <p:nvPr/>
          </p:nvSpPr>
          <p:spPr>
            <a:xfrm>
              <a:off x="642910" y="5003786"/>
              <a:ext cx="7358114" cy="89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2600"/>
                </a:lnSpc>
                <a:buBlip>
                  <a:blip r:embed="rId4"/>
                </a:buBlip>
              </a:pPr>
              <a:r>
                <a:rPr lang="zh-CN" altLang="en-US" sz="2000" dirty="0" smtClean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返回值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通常为</a:t>
              </a:r>
              <a:r>
                <a:rPr lang="en-US" altLang="zh-CN" sz="200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bool</a:t>
              </a:r>
              <a:r>
                <a:rPr lang="zh-CN" altLang="en-US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类型，表示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算法是否成功执行。</a:t>
              </a:r>
              <a:endPara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>
                <a:lnSpc>
                  <a:spcPts val="2600"/>
                </a:lnSpc>
                <a:buBlip>
                  <a:blip r:embed="rId4"/>
                </a:buBlip>
              </a:pPr>
              <a:r>
                <a:rPr lang="zh-CN" altLang="en-US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形参列表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</a:t>
              </a:r>
              <a:r>
                <a:rPr lang="zh-CN" altLang="en-US" sz="2000" u="heavy" dirty="0" smtClean="0">
                  <a:solidFill>
                    <a:srgbClr val="000000"/>
                  </a:solidFill>
                  <a:uFill>
                    <a:solidFill>
                      <a:srgbClr val="6600CC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输入型参数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zh-CN" altLang="en-US" sz="2000" u="heavy" dirty="0" smtClean="0">
                  <a:solidFill>
                    <a:srgbClr val="000000"/>
                  </a:solidFill>
                  <a:uFill>
                    <a:solidFill>
                      <a:srgbClr val="7030A0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输出型参数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构成。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6228774"/>
              <a:ext cx="14287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算法输入</a:t>
              </a:r>
              <a:endParaRPr lang="zh-CN" altLang="en-US" sz="20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3438" y="6228774"/>
              <a:ext cx="14287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算法输出</a:t>
              </a:r>
              <a:endParaRPr lang="zh-CN" altLang="en-US" sz="20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320033" y="6083527"/>
              <a:ext cx="360000" cy="794"/>
            </a:xfrm>
            <a:prstGeom prst="straightConnector1">
              <a:avLst/>
            </a:prstGeom>
            <a:ln w="28575">
              <a:solidFill>
                <a:srgbClr val="66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>
              <a:off x="5034545" y="6083527"/>
              <a:ext cx="360000" cy="794"/>
            </a:xfrm>
            <a:prstGeom prst="straightConnector1">
              <a:avLst/>
            </a:prstGeom>
            <a:ln w="28575">
              <a:solidFill>
                <a:srgbClr val="66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20"/>
          <p:cNvGrpSpPr/>
          <p:nvPr/>
        </p:nvGrpSpPr>
        <p:grpSpPr>
          <a:xfrm>
            <a:off x="1071538" y="1200460"/>
            <a:ext cx="4429156" cy="571504"/>
            <a:chOff x="1071538" y="1071546"/>
            <a:chExt cx="4429156" cy="571504"/>
          </a:xfrm>
        </p:grpSpPr>
        <p:sp>
          <p:nvSpPr>
            <p:cNvPr id="13" name="圆角矩形 12"/>
            <p:cNvSpPr/>
            <p:nvPr/>
          </p:nvSpPr>
          <p:spPr>
            <a:xfrm>
              <a:off x="2500298" y="1071546"/>
              <a:ext cx="1214446" cy="5715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785918" y="1214422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538" y="1109646"/>
              <a:ext cx="78581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输入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71934" y="124776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4876" y="1142984"/>
              <a:ext cx="78581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输出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2926116" y="1843402"/>
            <a:ext cx="3146082" cy="576000"/>
            <a:chOff x="2926116" y="1714488"/>
            <a:chExt cx="3146082" cy="576000"/>
          </a:xfrm>
        </p:grpSpPr>
        <p:sp>
          <p:nvSpPr>
            <p:cNvPr id="19" name="燕尾形 18"/>
            <p:cNvSpPr/>
            <p:nvPr/>
          </p:nvSpPr>
          <p:spPr>
            <a:xfrm rot="5400000">
              <a:off x="2818116" y="1822488"/>
              <a:ext cx="576000" cy="360000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7554" y="1811302"/>
              <a:ext cx="2714644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算法描述的一般格式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392621"/>
            <a:ext cx="8143932" cy="4076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语言中提供了一种引用运算符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用于描述输出型参数。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2825156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a=10;</a:t>
            </a:r>
          </a:p>
          <a:p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&amp;b=a;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14480" y="3683206"/>
            <a:ext cx="785818" cy="1073035"/>
            <a:chOff x="1928794" y="3326016"/>
            <a:chExt cx="785818" cy="1073035"/>
          </a:xfrm>
        </p:grpSpPr>
        <p:cxnSp>
          <p:nvCxnSpPr>
            <p:cNvPr id="7" name="直接箭头连接符 6"/>
            <p:cNvCxnSpPr/>
            <p:nvPr/>
          </p:nvCxnSpPr>
          <p:spPr>
            <a:xfrm rot="5400000" flipH="1" flipV="1">
              <a:off x="2000232" y="3610974"/>
              <a:ext cx="57150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28794" y="3968164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14414" y="2143116"/>
            <a:ext cx="1571636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引用示例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2643183"/>
            <a:ext cx="214314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43636" y="2714620"/>
            <a:ext cx="107157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2947570"/>
            <a:ext cx="214314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43438" y="3357562"/>
            <a:ext cx="3214710" cy="764866"/>
            <a:chOff x="4643438" y="3000372"/>
            <a:chExt cx="3214710" cy="764866"/>
          </a:xfrm>
        </p:grpSpPr>
        <p:sp>
          <p:nvSpPr>
            <p:cNvPr id="14" name="TextBox 13"/>
            <p:cNvSpPr txBox="1"/>
            <p:nvPr/>
          </p:nvSpPr>
          <p:spPr>
            <a:xfrm>
              <a:off x="4643438" y="3357562"/>
              <a:ext cx="3214710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两个变量共享内存空间</a:t>
              </a:r>
              <a:endPara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857884" y="3000372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43438" y="4214818"/>
            <a:ext cx="2714644" cy="979180"/>
            <a:chOff x="4643438" y="4214818"/>
            <a:chExt cx="2714644" cy="979180"/>
          </a:xfrm>
        </p:grpSpPr>
        <p:sp>
          <p:nvSpPr>
            <p:cNvPr id="19" name="下箭头 18"/>
            <p:cNvSpPr/>
            <p:nvPr/>
          </p:nvSpPr>
          <p:spPr>
            <a:xfrm>
              <a:off x="5857884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3438" y="4786322"/>
              <a:ext cx="2714644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同步发生改变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2910" y="42860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如何描述输出型参数？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70723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示例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设计一个交换两个整数的算法。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3714776" cy="17779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tmp=x; x=y;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643438" y="2143116"/>
            <a:ext cx="214314" cy="78581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190" y="2285992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5720" y="3500438"/>
            <a:ext cx="7715304" cy="907742"/>
            <a:chOff x="285720" y="3500438"/>
            <a:chExt cx="7715304" cy="907742"/>
          </a:xfrm>
        </p:grpSpPr>
        <p:sp>
          <p:nvSpPr>
            <p:cNvPr id="3" name="TextBox 2"/>
            <p:cNvSpPr txBox="1"/>
            <p:nvPr/>
          </p:nvSpPr>
          <p:spPr>
            <a:xfrm>
              <a:off x="285720" y="4000504"/>
              <a:ext cx="7715304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当执行语句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swap1(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实参值不会发生了交换。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28926" y="3500438"/>
              <a:ext cx="214314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57224" y="4786322"/>
            <a:ext cx="7000924" cy="41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分析：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既是输入型参数，也是输出型参数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928670"/>
            <a:ext cx="4500594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编写一个函数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swap1(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050"/>
          <p:cNvSpPr txBox="1">
            <a:spLocks noChangeArrowheads="1"/>
          </p:cNvSpPr>
          <p:nvPr/>
        </p:nvSpPr>
        <p:spPr bwMode="auto">
          <a:xfrm>
            <a:off x="395288" y="642918"/>
            <a:ext cx="8229600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改正方法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指针的方式来回传形参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值，需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将上述函数改为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4735503"/>
            <a:ext cx="7643866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上述函数的调用改为</a:t>
            </a:r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swap2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(&amp;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&amp;</a:t>
            </a:r>
            <a:r>
              <a:rPr lang="en-US" altLang="zh-CN" sz="2000" i="1" err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比较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复杂。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735107"/>
            <a:ext cx="4929222" cy="26453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swap2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*y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=*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的值放在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00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*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x=*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所指的值改为*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*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所指的值改为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928198" y="2949553"/>
            <a:ext cx="144000" cy="100013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3092429"/>
            <a:ext cx="1643074" cy="7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所指向的值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1828</Words>
  <Application>Microsoft Office PowerPoint</Application>
  <PresentationFormat>全屏显示(4:3)</PresentationFormat>
  <Paragraphs>270</Paragraphs>
  <Slides>23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679</cp:revision>
  <dcterms:created xsi:type="dcterms:W3CDTF">2004-03-31T23:50:14Z</dcterms:created>
  <dcterms:modified xsi:type="dcterms:W3CDTF">2021-10-09T08:16:28Z</dcterms:modified>
</cp:coreProperties>
</file>