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7"/>
  </p:notes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407" r:id="rId31"/>
    <p:sldId id="408" r:id="rId32"/>
    <p:sldId id="409" r:id="rId33"/>
    <p:sldId id="410" r:id="rId34"/>
    <p:sldId id="411" r:id="rId35"/>
    <p:sldId id="368" r:id="rId3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FF3300"/>
    <a:srgbClr val="808000"/>
    <a:srgbClr val="0033CC"/>
    <a:srgbClr val="669900"/>
    <a:srgbClr val="33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783F-EE0E-4BD9-8341-40946418330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1C12-5579-4337-94A7-C0F941C4AE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394C0-77C6-4507-91F0-D4F495D2EBA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A85BF-1C94-495A-9365-AFC7673617B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DF844-AA5B-4969-A23E-2CD4BE852A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C9C9-BDC4-4683-BCEE-2D64DE49F66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86FE0-99DD-448C-828C-AC7DAD44176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E3814-40D1-482A-B7AC-ED093B7A04E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06AF-A3F5-4A72-BF91-4EF4EEB603E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E30F-263D-4B22-AC12-68B212D02C2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585" y="3337026"/>
            <a:ext cx="264320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分析算法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占用的资源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209915" y="2908517"/>
            <a:ext cx="214314" cy="121444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229" y="2775047"/>
            <a:ext cx="157163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4704" y="3767241"/>
            <a:ext cx="1500198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内存空间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4781551" y="2755997"/>
            <a:ext cx="3209948" cy="389530"/>
            <a:chOff x="5429256" y="2297104"/>
            <a:chExt cx="3209948" cy="389530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7436" y="2297104"/>
              <a:ext cx="257176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时间性能分析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4781551" y="3765654"/>
            <a:ext cx="3219473" cy="389530"/>
            <a:chOff x="5429256" y="3249611"/>
            <a:chExt cx="3219473" cy="389530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6961" y="3249611"/>
              <a:ext cx="257176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空间性能分析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7224" y="4756261"/>
            <a:ext cx="6643734" cy="53012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算法分析目的：</a:t>
            </a:r>
            <a:r>
              <a:rPr lang="zh-CN" altLang="en-US" sz="2000" dirty="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分析算法的时空</a:t>
            </a:r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效率以便改进算法性能。</a:t>
            </a:r>
            <a:endParaRPr lang="zh-CN" altLang="en-US" sz="2000" dirty="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7" name="Text Box 2" descr="蓝色面巾纸"/>
          <p:cNvSpPr txBox="1">
            <a:spLocks noChangeArrowheads="1"/>
          </p:cNvSpPr>
          <p:nvPr/>
        </p:nvSpPr>
        <p:spPr bwMode="auto">
          <a:xfrm>
            <a:off x="642910" y="1612989"/>
            <a:ext cx="3714776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1.3.1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算法分析概述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14612" y="428604"/>
            <a:ext cx="2857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9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算法中执行时间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的某个函数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作：</a:t>
            </a:r>
          </a:p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488950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的执行时间用时间复杂度来表示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000240"/>
            <a:ext cx="83058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作“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表示随问题规模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的增大算法执行时间的增长率和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增长率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lang="zh-CN" altLang="en-US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趋势分析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714480" y="3071810"/>
            <a:ext cx="6357982" cy="3032799"/>
            <a:chOff x="1714480" y="3071810"/>
            <a:chExt cx="6357982" cy="3032799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384173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3978284 w 4660900"/>
                <a:gd name="connsiteY3" fmla="*/ 539752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1978020 w 4660900"/>
                <a:gd name="connsiteY2" fmla="*/ 1754198 h 2247900"/>
                <a:gd name="connsiteX3" fmla="*/ 2763838 w 4660900"/>
                <a:gd name="connsiteY3" fmla="*/ 1325570 h 2247900"/>
                <a:gd name="connsiteX4" fmla="*/ 3978284 w 4660900"/>
                <a:gd name="connsiteY4" fmla="*/ 539752 h 2247900"/>
                <a:gd name="connsiteX5" fmla="*/ 4660900 w 4660900"/>
                <a:gd name="connsiteY5" fmla="*/ 0 h 2247900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1978020 w 4660900"/>
                <a:gd name="connsiteY3" fmla="*/ 1754198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2120896 w 4660900"/>
                <a:gd name="connsiteY3" fmla="*/ 1611322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120896 w 4660900"/>
                <a:gd name="connsiteY3" fmla="*/ 1611322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263772 w 4660900"/>
                <a:gd name="connsiteY3" fmla="*/ 1539884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0900" h="2384173">
                  <a:moveTo>
                    <a:pt x="0" y="2247900"/>
                  </a:moveTo>
                  <a:cubicBezTo>
                    <a:pt x="195850" y="2231688"/>
                    <a:pt x="898251" y="2384173"/>
                    <a:pt x="1192202" y="2325702"/>
                  </a:cubicBezTo>
                  <a:cubicBezTo>
                    <a:pt x="1486153" y="2267231"/>
                    <a:pt x="1629886" y="1963145"/>
                    <a:pt x="1763706" y="1897074"/>
                  </a:cubicBezTo>
                  <a:cubicBezTo>
                    <a:pt x="2096883" y="1830620"/>
                    <a:pt x="2097083" y="1635135"/>
                    <a:pt x="2263772" y="1539884"/>
                  </a:cubicBezTo>
                  <a:cubicBezTo>
                    <a:pt x="2430461" y="1444633"/>
                    <a:pt x="2478086" y="1492259"/>
                    <a:pt x="2763838" y="1325570"/>
                  </a:cubicBezTo>
                  <a:cubicBezTo>
                    <a:pt x="3049590" y="1158881"/>
                    <a:pt x="3662107" y="760680"/>
                    <a:pt x="3978284" y="539752"/>
                  </a:cubicBezTo>
                  <a:cubicBezTo>
                    <a:pt x="4294461" y="318824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120764 w 4978400"/>
                <a:gd name="connsiteY1" fmla="*/ 144305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049326 w 4978400"/>
                <a:gd name="connsiteY1" fmla="*/ 1585926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649276" y="1662126"/>
                    <a:pt x="1049326" y="1585926"/>
                  </a:cubicBezTo>
                  <a:cubicBezTo>
                    <a:pt x="1449376" y="1509726"/>
                    <a:pt x="1971938" y="1532204"/>
                    <a:pt x="2400300" y="1384300"/>
                  </a:cubicBezTo>
                  <a:cubicBezTo>
                    <a:pt x="2828662" y="1236396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3071810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808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194582" y="5500702"/>
              <a:ext cx="428628" cy="1588"/>
            </a:xfrm>
            <a:prstGeom prst="straightConnector1">
              <a:avLst/>
            </a:prstGeom>
            <a:ln>
              <a:prstDash val="sys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4630" y="5673722"/>
              <a:ext cx="571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1040" y="357166"/>
            <a:ext cx="7820050" cy="167738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形式定义为：</a:t>
            </a:r>
          </a:p>
          <a:p>
            <a:pPr algn="just">
              <a:lnSpc>
                <a:spcPts val="34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表示存在一个正的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得当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时都满足：</a:t>
            </a:r>
          </a:p>
          <a:p>
            <a:pPr algn="just">
              <a:lnSpc>
                <a:spcPts val="3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      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2832110" y="2071678"/>
            <a:ext cx="2382832" cy="837288"/>
            <a:chOff x="3189300" y="2571744"/>
            <a:chExt cx="2382832" cy="83728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4300563" y="2571744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189300" y="2978145"/>
              <a:ext cx="2382832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上界</a:t>
              </a: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2332044" y="2928934"/>
            <a:ext cx="3597278" cy="1175842"/>
            <a:chOff x="1928794" y="3347449"/>
            <a:chExt cx="3597278" cy="1175842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6183" y="3347449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928794" y="3753850"/>
              <a:ext cx="3597278" cy="76944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这种上界可能很多，通常取最接近的上界，即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紧凑上界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18"/>
          <p:cNvGrpSpPr/>
          <p:nvPr/>
        </p:nvGrpSpPr>
        <p:grpSpPr>
          <a:xfrm>
            <a:off x="1285852" y="4429132"/>
            <a:ext cx="4500594" cy="1003859"/>
            <a:chOff x="714348" y="4857760"/>
            <a:chExt cx="4500594" cy="1003859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大致情况：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lim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→ ∞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9124" y="1451099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876" y="1783779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1288579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1714488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193744" y="1663146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9454" y="1500174"/>
            <a:ext cx="57150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571480"/>
            <a:ext cx="1428760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42873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= O(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9124" y="280842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876" y="3141101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2645901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7884" y="3071810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193744" y="3020468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9454" y="2857496"/>
            <a:ext cx="57150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2786058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9124" y="4022867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4876" y="4355547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3860347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84" y="4286256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193744" y="4234914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9454" y="4071942"/>
            <a:ext cx="57150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662" y="4000504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2008281"/>
            <a:ext cx="8001056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阶，忽略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其低阶项和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系数，这样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既可简化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计算，又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能比较客观地反映出当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很大时算法的时间性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4643438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6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本质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讲，是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最高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数量级的比较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3143248"/>
            <a:ext cx="514353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例如：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= O(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430245" y="1000108"/>
            <a:ext cx="8356597" cy="331458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一个没有循环的算法的执行时间与问题规模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无关，记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称作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常数阶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一个只有一重循环的算法的执行时间与问题规模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的增长呈线性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关系，记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其余常用的算法时间复杂度还有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一般地：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8382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各种不同算法时间复杂度的比较关系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          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O(1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42910" y="3143248"/>
            <a:ext cx="8143932" cy="13656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算法时间性能比较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求同一问题有两个算法：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，认为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的时间性能好比算法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6715140" y="1701788"/>
            <a:ext cx="1071570" cy="624046"/>
            <a:chOff x="6715140" y="1701788"/>
            <a:chExt cx="1071570" cy="624046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指数阶</a:t>
              </a:r>
              <a:endParaRPr lang="zh-CN" altLang="en-US" sz="18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000100" y="1714488"/>
            <a:ext cx="5143536" cy="611346"/>
            <a:chOff x="1000100" y="1714488"/>
            <a:chExt cx="5143536" cy="611346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499868" y="-785280"/>
              <a:ext cx="144000" cy="514353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多项式阶</a:t>
              </a:r>
              <a:endParaRPr lang="zh-CN" altLang="en-US" sz="18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712229"/>
            <a:ext cx="6929486" cy="139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，表明该算法的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B.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成正比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714348" y="640659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52" y="3357562"/>
            <a:ext cx="1428760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712229"/>
            <a:ext cx="6929486" cy="9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下面几种算法时间复杂度中，时间复杂度最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B.O(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C.O(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D.O(2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14348" y="640659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28728" y="3214686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28539"/>
            <a:ext cx="81439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算法中的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一般是最深层循环内的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大致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</a:t>
            </a:r>
            <a:r>
              <a:rPr lang="zh-CN" altLang="en-US" sz="20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次数。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3887787" cy="4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简化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的算法时间复杂度分析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571472" y="2571744"/>
            <a:ext cx="7286676" cy="1137573"/>
            <a:chOff x="571472" y="2571744"/>
            <a:chExt cx="7286676" cy="1137573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7286676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在算法分析时，计算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时仅仅考虑</a:t>
              </a:r>
              <a:r>
                <a:rPr lang="zh-CN" altLang="en-US" sz="20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基本操作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的运算次数。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转化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51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  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6195" name="AutoShape 3"/>
          <p:cNvSpPr>
            <a:spLocks/>
          </p:cNvSpPr>
          <p:nvPr/>
        </p:nvSpPr>
        <p:spPr bwMode="auto">
          <a:xfrm>
            <a:off x="3714744" y="523081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54185"/>
              <a:gd name="adj6" fmla="val -11865"/>
            </a:avLst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基本操作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4282" y="785794"/>
            <a:ext cx="842168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1.6】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868130"/>
            <a:ext cx="4357718" cy="237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算法分析的目的是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找出数据结构的合理性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研究算法中输入和输出的关系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分析算法的效率以求改进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分析算法的易读性和可行性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84" y="3643314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928662" y="571481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4763344"/>
          <a:ext cx="114300" cy="215900"/>
        </p:xfrm>
        <a:graphic>
          <a:graphicData uri="http://schemas.openxmlformats.org/presentationml/2006/ole">
            <p:oleObj spid="_x0000_s208898" name="公式" r:id="rId3" imgW="114120" imgH="215640" progId="">
              <p:embed/>
            </p:oleObj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642910" y="5500702"/>
            <a:ext cx="7920037" cy="4071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这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种简化的时间复杂度分析方法得到的</a:t>
            </a:r>
            <a:r>
              <a: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结果</a:t>
            </a:r>
            <a:r>
              <a:rPr lang="zh-CN" altLang="en-US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相同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，但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分析过程更简单。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8662" y="142852"/>
            <a:ext cx="6929486" cy="275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38150" y="3130822"/>
            <a:ext cx="8382000" cy="2369880"/>
            <a:chOff x="438150" y="3130822"/>
            <a:chExt cx="8382000" cy="2369880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438150" y="3130822"/>
              <a:ext cx="8382000" cy="2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sz="20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解</a:t>
              </a: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该算法中的基本操作是两重循环中最深层的语句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C[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][j]=A[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][j]+B[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，分析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它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频度，即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  <a:p>
              <a:pPr algn="just">
                <a:lnSpc>
                  <a:spcPct val="200000"/>
                </a:lnSpc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= O(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7422" y="3964046"/>
              <a:ext cx="3929090" cy="903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500042"/>
            <a:ext cx="450059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程序段的时间复杂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度是（  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41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B.O(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C.O(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D.O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for(k=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*=2)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for(j=1;j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728" y="4572008"/>
            <a:ext cx="4000528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说明：本题为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2014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4930776" y="308767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705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基本操作</a:t>
            </a:r>
          </a:p>
        </p:txBody>
      </p:sp>
      <p:grpSp>
        <p:nvGrpSpPr>
          <p:cNvPr id="5" name="组合 9"/>
          <p:cNvGrpSpPr/>
          <p:nvPr/>
        </p:nvGrpSpPr>
        <p:grpSpPr>
          <a:xfrm>
            <a:off x="571504" y="285729"/>
            <a:ext cx="1000100" cy="785817"/>
            <a:chOff x="5691204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14348" y="620713"/>
            <a:ext cx="65532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1-7】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以下算法的时间复杂度。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929058" y="2763224"/>
            <a:ext cx="1285884" cy="655728"/>
            <a:chOff x="3929058" y="2763224"/>
            <a:chExt cx="1285884" cy="655728"/>
          </a:xfrm>
        </p:grpSpPr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4071934" y="2918886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</a:rPr>
                <a:t>基本操作</a:t>
              </a: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3929058" y="2763224"/>
              <a:ext cx="171440" cy="655728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71736" y="750121"/>
            <a:ext cx="5857916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语句，设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执行的次数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，变量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，直到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5786988" y="5198956"/>
          <a:ext cx="101600" cy="177800"/>
        </p:xfrm>
        <a:graphic>
          <a:graphicData uri="http://schemas.openxmlformats.org/presentationml/2006/ole">
            <p:oleObj spid="_x0000_s209922" name="Equation" r:id="rId3" imgW="101520" imgH="177480" progId="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500298" y="1916660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循环结束：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     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7"/>
          <p:cNvGrpSpPr/>
          <p:nvPr/>
        </p:nvGrpSpPr>
        <p:grpSpPr>
          <a:xfrm>
            <a:off x="6858016" y="2266942"/>
            <a:ext cx="2143140" cy="658230"/>
            <a:chOff x="6429388" y="2344730"/>
            <a:chExt cx="2143140" cy="658230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用于修正的常量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42876" y="1428736"/>
            <a:ext cx="2357422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" name="组合 38"/>
          <p:cNvGrpSpPr/>
          <p:nvPr/>
        </p:nvGrpSpPr>
        <p:grpSpPr>
          <a:xfrm>
            <a:off x="2928926" y="2752724"/>
            <a:ext cx="2928958" cy="2033598"/>
            <a:chOff x="2928926" y="2752724"/>
            <a:chExt cx="2928958" cy="2033598"/>
          </a:xfrm>
        </p:grpSpPr>
        <p:sp>
          <p:nvSpPr>
            <p:cNvPr id="26" name="TextBox 25"/>
            <p:cNvSpPr txBox="1"/>
            <p:nvPr/>
          </p:nvSpPr>
          <p:spPr>
            <a:xfrm>
              <a:off x="2928926" y="275272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则：       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7554" y="3181352"/>
              <a:ext cx="2500330" cy="74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252922"/>
              <a:ext cx="21526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4282" y="1357298"/>
            <a:ext cx="8569325" cy="1923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5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定义：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一个算法的输入规模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是所有输入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集合，任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一输入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的概率，有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是算法在输入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下的执行时间，则算法的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平均时间复杂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</p:txBody>
      </p:sp>
      <p:sp>
        <p:nvSpPr>
          <p:cNvPr id="35" name="Rectangle 3" descr="信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28596" y="500042"/>
            <a:ext cx="5072098" cy="453183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最好、最坏和平均时间复杂度分析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160807" y="3119436"/>
          <a:ext cx="101600" cy="190500"/>
        </p:xfrm>
        <a:graphic>
          <a:graphicData uri="http://schemas.openxmlformats.org/presentationml/2006/ole">
            <p:oleObj spid="_x0000_s210946" name="Equation" r:id="rId6" imgW="101520" imgH="19044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071934" y="2071678"/>
          <a:ext cx="1026709" cy="785818"/>
        </p:xfrm>
        <a:graphic>
          <a:graphicData uri="http://schemas.openxmlformats.org/presentationml/2006/ole">
            <p:oleObj spid="_x0000_s210947" name="Equation" r:id="rId7" imgW="698400" imgH="533160" progId="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8532" y="3500438"/>
            <a:ext cx="260394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588990" y="948490"/>
            <a:ext cx="620711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整数序列递增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0720" name="AutoShape 16"/>
          <p:cNvSpPr>
            <a:spLocks/>
          </p:cNvSpPr>
          <p:nvPr/>
        </p:nvSpPr>
        <p:spPr bwMode="auto">
          <a:xfrm>
            <a:off x="6081723" y="1857364"/>
            <a:ext cx="287337" cy="1728788"/>
          </a:xfrm>
          <a:prstGeom prst="rightBrace">
            <a:avLst>
              <a:gd name="adj1" fmla="val 50138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6429388" y="2519356"/>
            <a:ext cx="1071570" cy="40767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3224203" y="4214818"/>
            <a:ext cx="214314" cy="285752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873" y="4569749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=10!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)=1/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311" y="1643050"/>
            <a:ext cx="5143536" cy="23683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={10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1}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4352928" y="1971583"/>
            <a:ext cx="719138" cy="2207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4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400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468313" y="1510702"/>
            <a:ext cx="5318133" cy="51552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最坏时间复杂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4281490" y="3065358"/>
            <a:ext cx="719138" cy="2207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4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400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468313" y="2604477"/>
            <a:ext cx="5318133" cy="51552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最好时间复杂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2143116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一种或几种特殊情况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357818" y="1785926"/>
            <a:ext cx="142876" cy="114300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214282" y="542739"/>
            <a:ext cx="8534430" cy="827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1.8】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以下算法用于求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个整数元素的序列中前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）个元素的最大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。分析该算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的最好、最坏和平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均时间复杂度。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285852" y="1639687"/>
            <a:ext cx="4957772" cy="278944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85786" y="2810669"/>
            <a:ext cx="8072494" cy="2118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算法的主要时间花费在元素比较上：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在等概率情况（每种情况的概率为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1/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个元素的最大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max=a[0],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[1..i-1]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元素进行比较。比较次数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-1)-1+1=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2643174" y="6046658"/>
            <a:ext cx="4144505" cy="454176"/>
            <a:chOff x="2000233" y="2928934"/>
            <a:chExt cx="4144505" cy="454176"/>
          </a:xfrm>
        </p:grpSpPr>
        <p:sp>
          <p:nvSpPr>
            <p:cNvPr id="204812" name="Text Box 12"/>
            <p:cNvSpPr txBox="1">
              <a:spLocks noChangeArrowheads="1"/>
            </p:cNvSpPr>
            <p:nvPr/>
          </p:nvSpPr>
          <p:spPr bwMode="auto">
            <a:xfrm>
              <a:off x="2000233" y="2928934"/>
              <a:ext cx="1500198" cy="4122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O(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 flipH="1">
              <a:off x="3006829" y="3160727"/>
              <a:ext cx="50323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3480913" y="2952223"/>
              <a:ext cx="2663825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平均时间复杂度</a:t>
              </a:r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117964"/>
            <a:ext cx="3643337" cy="8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85852" y="142852"/>
            <a:ext cx="3857652" cy="251648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00034" y="3214686"/>
            <a:ext cx="7286676" cy="95517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时，比较次数为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最好复杂度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时，比较次数为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最坏复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杂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57290" y="285728"/>
            <a:ext cx="3857652" cy="251648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426345"/>
            <a:ext cx="7072362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1+(1+2)+(1+2+3)+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+(1+2+3+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57158" y="214290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2976" y="1000108"/>
            <a:ext cx="5500726" cy="2423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(int j=1;j&lt;=i;j++)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1+2+…+i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sum+=j;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3643314"/>
            <a:ext cx="5500726" cy="2728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sum=0,s=0;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s+=i;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sum+=s;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15"/>
          <p:cNvGrpSpPr/>
          <p:nvPr/>
        </p:nvGrpSpPr>
        <p:grpSpPr>
          <a:xfrm>
            <a:off x="6786578" y="1926543"/>
            <a:ext cx="1571636" cy="3074093"/>
            <a:chOff x="6786578" y="1926543"/>
            <a:chExt cx="1571636" cy="3074093"/>
          </a:xfrm>
        </p:grpSpPr>
        <p:sp>
          <p:nvSpPr>
            <p:cNvPr id="12" name="TextBox 11"/>
            <p:cNvSpPr txBox="1"/>
            <p:nvPr/>
          </p:nvSpPr>
          <p:spPr>
            <a:xfrm>
              <a:off x="7072330" y="1926543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两重循环</a:t>
              </a:r>
              <a:endPara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786578" y="2038340"/>
              <a:ext cx="285752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72330" y="4569749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一重循环</a:t>
              </a:r>
              <a:endPara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786578" y="4681546"/>
              <a:ext cx="285752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6680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08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771" name="Rectangle 3" descr="信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464347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1.3.3  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算法空间复杂度分析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00438"/>
            <a:ext cx="7858180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若一个算法的空间复杂度为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，则称此算法为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原地工作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就地工作算法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500174"/>
            <a:ext cx="79296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空间复杂度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用于量度一个算法运行过程中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临时占用的存储空间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一般也作为问题规模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的函数，采用数量级形式描述，记作：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S(</a:t>
            </a:r>
            <a:r>
              <a:rPr lang="en-US" altLang="zh-CN" sz="2000" i="1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O(g(</a:t>
            </a:r>
            <a:r>
              <a:rPr lang="en-US" altLang="zh-CN" sz="2000" i="1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85786" y="642919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3042" y="1357298"/>
            <a:ext cx="5643602" cy="237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算法的空间复杂度是指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算法中输入数据所占用的存储空间的大小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算法本身所占用的存储空间的大小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算法中所占用的所有存储空间的大小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算法中需要的辅助变量所占用存储空间的大小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385762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85786" y="642919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119941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1428736"/>
            <a:ext cx="6929486" cy="237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某算法的空间复杂度为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该算法执行不需要任何辅助空间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该算法执行所需辅助空间大小与问题规模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该算法执行不需要任何空间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该算法执行所需空间大小与问题规模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0166" y="3929066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285720" y="1211240"/>
            <a:ext cx="7964513" cy="4789528"/>
            <a:chOff x="322263" y="908050"/>
            <a:chExt cx="7964513" cy="4789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634432" y="3988226"/>
              <a:ext cx="2159566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06041" y="2165836"/>
              <a:ext cx="1736374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max()  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823122" y="2554306"/>
              <a:ext cx="71437" cy="14287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1545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max(int a[]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maxi=0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for </a:t>
              </a:r>
              <a:r>
                <a:rPr lang="nb-NO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(i=1;i&lt;=n;i++)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(a[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]&gt;a[maxi])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maxi=i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return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a[maxi];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22263" y="3772472"/>
              <a:ext cx="4500594" cy="19251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endParaRPr lang="pt-BR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pPr marL="457200" indent="-457200" algn="just"/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[]={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5}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n=5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/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printf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("Max=%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d\n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pt-BR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pt-BR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 marL="457200" indent="-457200" algn="just"/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214810" y="1109088"/>
            <a:ext cx="4786346" cy="7512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max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函数中再考虑形参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的空间，就重复累计了执行整个算法所需的空间。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976653" y="1971640"/>
            <a:ext cx="4916490" cy="397032"/>
            <a:chOff x="4013196" y="1668450"/>
            <a:chExt cx="4916490" cy="397032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4678333" y="4905134"/>
            <a:ext cx="4429188" cy="680827"/>
            <a:chOff x="4714876" y="4516947"/>
            <a:chExt cx="4429188" cy="680827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6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maxfun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算法中为</a:t>
              </a:r>
              <a:r>
                <a:rPr lang="pt-BR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数组分配了相应的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内存空间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33</a:t>
            </a:fld>
            <a:r>
              <a:rPr lang="en-US" altLang="zh-CN" smtClean="0"/>
              <a:t>/35</a:t>
            </a:r>
            <a:endParaRPr lang="en-US" altLang="zh-CN"/>
          </a:p>
        </p:txBody>
      </p:sp>
      <p:sp>
        <p:nvSpPr>
          <p:cNvPr id="21" name="TextBox 20"/>
          <p:cNvSpPr txBox="1"/>
          <p:nvPr/>
        </p:nvSpPr>
        <p:spPr>
          <a:xfrm>
            <a:off x="357158" y="214290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为什么空间复杂度分析只考虑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临时占用的存储空间？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397006" y="416462"/>
            <a:ext cx="41751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分析如下算法的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空间复杂度。     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临时分配的变量个数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与问题规模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无关，所以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14414" y="1000108"/>
            <a:ext cx="3913189" cy="35224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n)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 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for(j=0;j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5270478" y="1657324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285626"/>
              <a:ext cx="1277176" cy="128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临时占用的存储空间：</a:t>
              </a: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函数体内分配的空间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151567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1357298"/>
            <a:ext cx="8324880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个算法是由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控制结构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（顺序、分支和循环三种）和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28" name="Rectangle 4" descr="信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1472" y="500042"/>
            <a:ext cx="4530730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1.3.2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法时间复杂度分析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000100" y="2030387"/>
            <a:ext cx="228601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算</a:t>
            </a:r>
            <a:r>
              <a:rPr lang="zh-CN" altLang="en-US" sz="20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法的基本构成：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493851" y="2606650"/>
            <a:ext cx="5602281" cy="914400"/>
            <a:chOff x="1517654" y="4005263"/>
            <a:chExt cx="5602281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517654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595935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143505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476629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71472" y="4214818"/>
            <a:ext cx="5467360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算法执行时间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取决于两者的综合效果。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1000100" y="1816867"/>
            <a:ext cx="5072098" cy="3599532"/>
            <a:chOff x="1000100" y="1715282"/>
            <a:chExt cx="5072098" cy="3599532"/>
          </a:xfrm>
        </p:grpSpPr>
        <p:sp>
          <p:nvSpPr>
            <p:cNvPr id="15" name="TextBox 14"/>
            <p:cNvSpPr txBox="1"/>
            <p:nvPr/>
          </p:nvSpPr>
          <p:spPr>
            <a:xfrm>
              <a:off x="1000100" y="3786190"/>
              <a:ext cx="5072098" cy="152862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顺序结构：按照所述顺序处理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分支结构：根据判断条件改变执行流程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循环结构：当条件成立时，反复执行给定的处理操作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5" idx="0"/>
            </p:cNvCxnSpPr>
            <p:nvPr/>
          </p:nvCxnSpPr>
          <p:spPr>
            <a:xfrm rot="16200000" flipV="1">
              <a:off x="2376076" y="2626117"/>
              <a:ext cx="2070908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22"/>
          <p:cNvGrpSpPr/>
          <p:nvPr/>
        </p:nvGrpSpPr>
        <p:grpSpPr>
          <a:xfrm>
            <a:off x="6572264" y="1816073"/>
            <a:ext cx="2071702" cy="3227924"/>
            <a:chOff x="6572264" y="1714488"/>
            <a:chExt cx="2071702" cy="3227924"/>
          </a:xfrm>
        </p:grpSpPr>
        <p:sp>
          <p:nvSpPr>
            <p:cNvPr id="16" name="TextBox 15"/>
            <p:cNvSpPr txBox="1"/>
            <p:nvPr/>
          </p:nvSpPr>
          <p:spPr>
            <a:xfrm>
              <a:off x="6572264" y="3857628"/>
              <a:ext cx="2071702" cy="1084784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指固有数据类型的操作，如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++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等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V="1">
              <a:off x="6385336" y="2768198"/>
              <a:ext cx="214314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圆角矩形 20"/>
          <p:cNvSpPr/>
          <p:nvPr/>
        </p:nvSpPr>
        <p:spPr>
          <a:xfrm>
            <a:off x="1000100" y="2030387"/>
            <a:ext cx="6286544" cy="1643074"/>
          </a:xfrm>
          <a:prstGeom prst="roundRect">
            <a:avLst/>
          </a:prstGeom>
          <a:solidFill>
            <a:srgbClr val="00B0F0">
              <a:alpha val="14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1063608"/>
            <a:ext cx="4000528" cy="3499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marL="457200" indent="-457200" algn="just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printf("\n");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1214414" y="1499420"/>
            <a:ext cx="6143668" cy="2632682"/>
            <a:chOff x="1214414" y="1499420"/>
            <a:chExt cx="6143668" cy="2632682"/>
          </a:xfrm>
        </p:grpSpPr>
        <p:sp>
          <p:nvSpPr>
            <p:cNvPr id="16" name="矩形 15"/>
            <p:cNvSpPr/>
            <p:nvPr/>
          </p:nvSpPr>
          <p:spPr>
            <a:xfrm>
              <a:off x="1714480" y="3190622"/>
              <a:ext cx="2714644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14480" y="2357430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370347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499420"/>
              <a:ext cx="1143008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6474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原操作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416828" y="1725766"/>
              <a:ext cx="3726808" cy="12031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214678" y="2571744"/>
              <a:ext cx="2928958" cy="500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429124" y="3143248"/>
              <a:ext cx="1714512" cy="2616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14686"/>
              <a:ext cx="2714644" cy="7031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286016" cy="43088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算法分析方式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403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lang="zh-CN" altLang="en-US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事后分析统计方法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：编写算法对应程序，统计其执行时间。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3929066"/>
            <a:ext cx="7715304" cy="86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事前估算分析方法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：撇开上述因素，认为算法的执行时间是问题规模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的函数。 </a:t>
            </a:r>
            <a:r>
              <a:rPr lang="zh-CN" altLang="en-US" sz="20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</a:t>
            </a:r>
            <a:endParaRPr lang="zh-CN" altLang="en-US" sz="20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85786" y="1939424"/>
            <a:ext cx="6143668" cy="1500192"/>
            <a:chOff x="785786" y="1939424"/>
            <a:chExt cx="6143668" cy="1500192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85786" y="1939424"/>
              <a:ext cx="3500462" cy="1500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编写程序的</a:t>
              </a:r>
              <a:r>
                <a:rPr lang="zh-CN" altLang="en-US" sz="20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语言不同</a:t>
              </a:r>
            </a:p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执行程序的</a:t>
              </a:r>
              <a:r>
                <a:rPr lang="zh-CN" altLang="en-US" sz="20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环境不同</a:t>
              </a:r>
            </a:p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其他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因素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0562" y="2252082"/>
              <a:ext cx="2428892" cy="74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所以不能用绝对执行时间进行比较。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4357686" y="2061630"/>
              <a:ext cx="214314" cy="12244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018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出算法所有原操作的执行次数（也称为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频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函数，用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操作所需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。所以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算法的执行时间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。为此用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表示算法的执行时间。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不同算法的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大小得出算法执行时间的好坏。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400021" y="1862126"/>
            <a:ext cx="5357850" cy="2729086"/>
            <a:chOff x="428596" y="2168516"/>
            <a:chExt cx="5357850" cy="2729086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535785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用于表示求解问题大小</a:t>
              </a:r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的正整数，如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个记录排序</a:t>
              </a:r>
              <a:endParaRPr lang="zh-CN" altLang="en-US" sz="18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678629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分析算法的执行时间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7429552" cy="340359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//②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81359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7818" y="928670"/>
            <a:ext cx="364333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除变量定义语句外，该算法包括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个可执行语句①、②和③。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5072066" y="2454244"/>
            <a:ext cx="4071934" cy="430887"/>
            <a:chOff x="4929190" y="2454244"/>
            <a:chExt cx="4071934" cy="430887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428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，循环体执行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9"/>
          <p:cNvGrpSpPr/>
          <p:nvPr/>
        </p:nvGrpSpPr>
        <p:grpSpPr>
          <a:xfrm>
            <a:off x="5072066" y="2993351"/>
            <a:ext cx="2714644" cy="430887"/>
            <a:chOff x="4929190" y="2993351"/>
            <a:chExt cx="2714644" cy="430887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0"/>
          <p:cNvGrpSpPr/>
          <p:nvPr/>
        </p:nvGrpSpPr>
        <p:grpSpPr>
          <a:xfrm>
            <a:off x="5072066" y="3564855"/>
            <a:ext cx="2286016" cy="430887"/>
            <a:chOff x="4929190" y="3564855"/>
            <a:chExt cx="2286016" cy="430887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所有语句频度之和为：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256" y="5072074"/>
              <a:ext cx="35719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= 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2803</Words>
  <Application>Microsoft Office PowerPoint</Application>
  <PresentationFormat>全屏显示(4:3)</PresentationFormat>
  <Paragraphs>354</Paragraphs>
  <Slides>35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792</cp:revision>
  <dcterms:created xsi:type="dcterms:W3CDTF">2004-03-31T23:50:14Z</dcterms:created>
  <dcterms:modified xsi:type="dcterms:W3CDTF">2021-05-06T01:10:01Z</dcterms:modified>
</cp:coreProperties>
</file>