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2"/>
  </p:notesMasterIdLst>
  <p:sldIdLst>
    <p:sldId id="425" r:id="rId2"/>
    <p:sldId id="426" r:id="rId3"/>
    <p:sldId id="408" r:id="rId4"/>
    <p:sldId id="409" r:id="rId5"/>
    <p:sldId id="410" r:id="rId6"/>
    <p:sldId id="411" r:id="rId7"/>
    <p:sldId id="429" r:id="rId8"/>
    <p:sldId id="430" r:id="rId9"/>
    <p:sldId id="431" r:id="rId10"/>
    <p:sldId id="432" r:id="rId11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0033CC"/>
    <a:srgbClr val="FF3399"/>
    <a:srgbClr val="6600CC"/>
    <a:srgbClr val="339933"/>
    <a:srgbClr val="FF3300"/>
    <a:srgbClr val="3366CC"/>
    <a:srgbClr val="000000"/>
    <a:srgbClr val="8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81" autoAdjust="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pPr/>
              <a:t>‹#›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 descr="蓝色面巾纸"/>
          <p:cNvSpPr txBox="1">
            <a:spLocks noChangeArrowheads="1"/>
          </p:cNvSpPr>
          <p:nvPr/>
        </p:nvSpPr>
        <p:spPr bwMode="auto">
          <a:xfrm>
            <a:off x="357158" y="1428736"/>
            <a:ext cx="3857652" cy="551671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algn="l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l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 marL="457200" indent="-457200" algn="ctr" eaLnBrk="0" hangingPunct="0">
              <a:spcBef>
                <a:spcPct val="0"/>
              </a:spcBef>
            </a:pP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1.4.1 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程序和数据结构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4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000232" y="357166"/>
            <a:ext cx="4786346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algn="l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1.4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数据结构</a:t>
            </a: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+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=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程序</a:t>
            </a:r>
            <a:endParaRPr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2428868"/>
            <a:ext cx="7858180" cy="337012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程序总是以某些数据为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对象。将松散、无组织的数据按某种要求组成一种数据结构，对于设计一个简明、高效、可靠的程序是大有益处的。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沃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思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程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序就是在数据的某些特定的表示方法和结构的基础上，对抽象算法的具体表述，所以说程序离不开数据结构。</a:t>
            </a:r>
          </a:p>
          <a:p>
            <a:pPr marL="457200" indent="-457200" algn="l">
              <a:lnSpc>
                <a:spcPts val="2800"/>
              </a:lnSpc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程序是通过某种程序设计语言描述的，程序设计语言具有实现数据结构和算法的机制，其中类型声明与对象定义用于实现数据结构，而语句实现实现算法，描述程序的行为。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>
                <a:solidFill>
                  <a:srgbClr val="FF00FF"/>
                </a:solidFill>
              </a:rPr>
              <a:t> </a:t>
            </a:r>
            <a:r>
              <a:rPr kumimoji="0"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kumimoji="0"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kumimoji="0"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10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 descr="蓝色面巾纸"/>
          <p:cNvSpPr txBox="1">
            <a:spLocks noChangeArrowheads="1"/>
          </p:cNvSpPr>
          <p:nvPr/>
        </p:nvSpPr>
        <p:spPr bwMode="auto">
          <a:xfrm>
            <a:off x="500034" y="642918"/>
            <a:ext cx="3429024" cy="551671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algn="l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l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 marL="457200" indent="-457200" algn="ctr" eaLnBrk="0" hangingPunct="0">
              <a:spcBef>
                <a:spcPct val="0"/>
              </a:spcBef>
            </a:pP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1.4.2 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算法和程序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1857364"/>
            <a:ext cx="8143932" cy="229290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由程序设计语言描述的算法就是计算机程序。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对一个求解问题而言，算法就是解题的方法，没有算法，程序就成了无本之末，无源之水，有了算法，将它表示成程序是不困难的。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算法是程序的“灵魂”。算法在整个计算机科学中的地位都是极其重要的。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714612" y="1857364"/>
            <a:ext cx="2357454" cy="25003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 Box 2" descr="蓝色面巾纸"/>
          <p:cNvSpPr txBox="1">
            <a:spLocks noChangeArrowheads="1"/>
          </p:cNvSpPr>
          <p:nvPr/>
        </p:nvSpPr>
        <p:spPr bwMode="auto">
          <a:xfrm>
            <a:off x="642910" y="571480"/>
            <a:ext cx="3929090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100000"/>
              </a:lnSpc>
            </a:pPr>
            <a:r>
              <a:rPr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 </a:t>
            </a: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1.4.3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算法和数据结构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3286116" y="3071810"/>
            <a:ext cx="1214446" cy="857256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数据结构</a:t>
            </a:r>
            <a:endParaRPr lang="zh-CN" altLang="en-US" sz="180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7554" y="2447504"/>
            <a:ext cx="92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算法</a:t>
            </a:r>
            <a:endParaRPr lang="zh-CN" altLang="en-US" sz="2000">
              <a:solidFill>
                <a:srgbClr val="0000FF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50"/>
          <p:cNvGrpSpPr>
            <a:grpSpLocks/>
          </p:cNvGrpSpPr>
          <p:nvPr/>
        </p:nvGrpSpPr>
        <p:grpSpPr bwMode="auto">
          <a:xfrm>
            <a:off x="115858" y="3741760"/>
            <a:ext cx="8742363" cy="484189"/>
            <a:chOff x="113" y="2276"/>
            <a:chExt cx="5507" cy="305"/>
          </a:xfrm>
        </p:grpSpPr>
        <p:sp>
          <p:nvSpPr>
            <p:cNvPr id="53" name="Text Box 40"/>
            <p:cNvSpPr txBox="1">
              <a:spLocks noChangeArrowheads="1"/>
            </p:cNvSpPr>
            <p:nvPr/>
          </p:nvSpPr>
          <p:spPr bwMode="auto">
            <a:xfrm>
              <a:off x="4483" y="2289"/>
              <a:ext cx="1137" cy="2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108000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altLang="zh-CN" sz="2000" b="1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</a:t>
              </a:r>
              <a:r>
                <a:rPr lang="en-US" altLang="zh-CN" sz="2000" b="1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r>
                <a:rPr lang="zh-CN" altLang="en-US" sz="2000" b="1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算法</a:t>
              </a:r>
              <a:r>
                <a:rPr lang="zh-CN" altLang="en-US" sz="2000" b="1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设计</a:t>
              </a:r>
            </a:p>
          </p:txBody>
        </p:sp>
        <p:sp>
          <p:nvSpPr>
            <p:cNvPr id="54" name="Rectangle 48"/>
            <p:cNvSpPr>
              <a:spLocks noChangeArrowheads="1"/>
            </p:cNvSpPr>
            <p:nvPr/>
          </p:nvSpPr>
          <p:spPr bwMode="auto">
            <a:xfrm>
              <a:off x="113" y="2276"/>
              <a:ext cx="3629" cy="29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A5002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5" name="Line 49"/>
            <p:cNvSpPr>
              <a:spLocks noChangeShapeType="1"/>
            </p:cNvSpPr>
            <p:nvPr/>
          </p:nvSpPr>
          <p:spPr bwMode="auto">
            <a:xfrm>
              <a:off x="3742" y="2436"/>
              <a:ext cx="726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56" name="Group 47"/>
          <p:cNvGrpSpPr>
            <a:grpSpLocks/>
          </p:cNvGrpSpPr>
          <p:nvPr/>
        </p:nvGrpSpPr>
        <p:grpSpPr bwMode="auto">
          <a:xfrm>
            <a:off x="547658" y="2451115"/>
            <a:ext cx="8353425" cy="771525"/>
            <a:chOff x="385" y="1463"/>
            <a:chExt cx="5262" cy="486"/>
          </a:xfrm>
        </p:grpSpPr>
        <p:sp>
          <p:nvSpPr>
            <p:cNvPr id="57" name="Text Box 39"/>
            <p:cNvSpPr txBox="1">
              <a:spLocks noChangeArrowheads="1"/>
            </p:cNvSpPr>
            <p:nvPr/>
          </p:nvSpPr>
          <p:spPr bwMode="auto">
            <a:xfrm>
              <a:off x="4513" y="1463"/>
              <a:ext cx="1134" cy="48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tIns="108000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altLang="zh-CN" sz="2000" b="1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</a:t>
              </a:r>
              <a:r>
                <a:rPr lang="en-US" altLang="zh-CN" sz="2000" b="1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r>
                <a:rPr lang="zh-CN" altLang="en-US" sz="2000" b="1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设计</a:t>
              </a:r>
              <a:r>
                <a:rPr lang="zh-CN" altLang="en-US" sz="2000" b="1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存储结构</a:t>
              </a:r>
            </a:p>
          </p:txBody>
        </p:sp>
        <p:sp>
          <p:nvSpPr>
            <p:cNvPr id="58" name="Rectangle 45"/>
            <p:cNvSpPr>
              <a:spLocks noChangeArrowheads="1"/>
            </p:cNvSpPr>
            <p:nvPr/>
          </p:nvSpPr>
          <p:spPr bwMode="auto">
            <a:xfrm>
              <a:off x="385" y="1522"/>
              <a:ext cx="3255" cy="30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A5002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9" name="Line 46"/>
            <p:cNvSpPr>
              <a:spLocks noChangeShapeType="1"/>
            </p:cNvSpPr>
            <p:nvPr/>
          </p:nvSpPr>
          <p:spPr bwMode="auto">
            <a:xfrm flipV="1">
              <a:off x="3640" y="1706"/>
              <a:ext cx="873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60" name="Group 44"/>
          <p:cNvGrpSpPr>
            <a:grpSpLocks/>
          </p:cNvGrpSpPr>
          <p:nvPr/>
        </p:nvGrpSpPr>
        <p:grpSpPr bwMode="auto">
          <a:xfrm>
            <a:off x="260319" y="1096981"/>
            <a:ext cx="8696325" cy="463551"/>
            <a:chOff x="204" y="610"/>
            <a:chExt cx="5478" cy="292"/>
          </a:xfrm>
        </p:grpSpPr>
        <p:sp>
          <p:nvSpPr>
            <p:cNvPr id="61" name="Text Box 38"/>
            <p:cNvSpPr txBox="1">
              <a:spLocks noChangeArrowheads="1"/>
            </p:cNvSpPr>
            <p:nvPr/>
          </p:nvSpPr>
          <p:spPr bwMode="auto">
            <a:xfrm>
              <a:off x="4534" y="610"/>
              <a:ext cx="1148" cy="2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108000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altLang="zh-CN" sz="2000" b="1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cs typeface="Arial Unicode MS" pitchFamily="34" charset="-122"/>
                  <a:sym typeface="Wingdings"/>
                </a:rPr>
                <a:t></a:t>
              </a:r>
              <a:r>
                <a:rPr lang="en-US" altLang="zh-CN" sz="2000" b="1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cs typeface="Arial Unicode MS" pitchFamily="34" charset="-122"/>
                </a:rPr>
                <a:t> </a:t>
              </a:r>
              <a:r>
                <a:rPr lang="zh-CN" altLang="en-US" sz="2000" b="1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问题描述</a:t>
              </a:r>
              <a:endParaRPr lang="zh-CN" altLang="en-US" sz="20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2" name="Rectangle 42"/>
            <p:cNvSpPr>
              <a:spLocks noChangeArrowheads="1"/>
            </p:cNvSpPr>
            <p:nvPr/>
          </p:nvSpPr>
          <p:spPr bwMode="auto">
            <a:xfrm>
              <a:off x="204" y="618"/>
              <a:ext cx="3796" cy="2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tIns="108000" anchor="ctr"/>
            <a:lstStyle/>
            <a:p>
              <a:pPr>
                <a:buNone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3" name="Line 43"/>
            <p:cNvSpPr>
              <a:spLocks noChangeShapeType="1"/>
            </p:cNvSpPr>
            <p:nvPr/>
          </p:nvSpPr>
          <p:spPr bwMode="auto">
            <a:xfrm>
              <a:off x="4035" y="754"/>
              <a:ext cx="476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477806" y="1155714"/>
            <a:ext cx="5959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000" b="1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ADT</a:t>
            </a:r>
            <a:r>
              <a:rPr lang="en-US" altLang="zh-CN" sz="20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b="1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000" b="1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＝  </a:t>
            </a:r>
            <a:r>
              <a:rPr lang="zh-CN" altLang="en-US" sz="20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逻辑</a:t>
            </a:r>
            <a:r>
              <a:rPr lang="zh-CN" altLang="en-US" sz="2000" b="1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结构  ＋  抽象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运算（功能描述）</a:t>
            </a:r>
          </a:p>
        </p:txBody>
      </p:sp>
      <p:grpSp>
        <p:nvGrpSpPr>
          <p:cNvPr id="65" name="Group 55"/>
          <p:cNvGrpSpPr>
            <a:grpSpLocks/>
          </p:cNvGrpSpPr>
          <p:nvPr/>
        </p:nvGrpSpPr>
        <p:grpSpPr bwMode="auto">
          <a:xfrm>
            <a:off x="620683" y="1757378"/>
            <a:ext cx="4384675" cy="1346200"/>
            <a:chOff x="431" y="1405"/>
            <a:chExt cx="2762" cy="848"/>
          </a:xfrm>
        </p:grpSpPr>
        <p:grpSp>
          <p:nvGrpSpPr>
            <p:cNvPr id="66" name="Group 31"/>
            <p:cNvGrpSpPr>
              <a:grpSpLocks/>
            </p:cNvGrpSpPr>
            <p:nvPr/>
          </p:nvGrpSpPr>
          <p:grpSpPr bwMode="auto">
            <a:xfrm>
              <a:off x="1613" y="1405"/>
              <a:ext cx="951" cy="363"/>
              <a:chOff x="1703" y="1026"/>
              <a:chExt cx="951" cy="363"/>
            </a:xfrm>
          </p:grpSpPr>
          <p:sp>
            <p:nvSpPr>
              <p:cNvPr id="71" name="AutoShape 5"/>
              <p:cNvSpPr>
                <a:spLocks noChangeArrowheads="1"/>
              </p:cNvSpPr>
              <p:nvPr/>
            </p:nvSpPr>
            <p:spPr bwMode="auto">
              <a:xfrm>
                <a:off x="1703" y="1026"/>
                <a:ext cx="227" cy="363"/>
              </a:xfrm>
              <a:prstGeom prst="downArrow">
                <a:avLst>
                  <a:gd name="adj1" fmla="val 50000"/>
                  <a:gd name="adj2" fmla="val 39978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72" name="Text Box 6"/>
              <p:cNvSpPr txBox="1">
                <a:spLocks noChangeArrowheads="1"/>
              </p:cNvSpPr>
              <p:nvPr/>
            </p:nvSpPr>
            <p:spPr bwMode="auto">
              <a:xfrm>
                <a:off x="1883" y="1071"/>
                <a:ext cx="771" cy="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  <a:buNone/>
                </a:pPr>
                <a:r>
                  <a:rPr lang="zh-CN" altLang="en-US" sz="1800" dirty="0">
                    <a:solidFill>
                      <a:srgbClr val="0000FF"/>
                    </a:solidFill>
                    <a:latin typeface="仿宋" pitchFamily="49" charset="-122"/>
                    <a:ea typeface="仿宋" pitchFamily="49" charset="-122"/>
                  </a:rPr>
                  <a:t>映射</a:t>
                </a:r>
              </a:p>
            </p:txBody>
          </p:sp>
        </p:grpSp>
        <p:grpSp>
          <p:nvGrpSpPr>
            <p:cNvPr id="67" name="Group 32"/>
            <p:cNvGrpSpPr>
              <a:grpSpLocks/>
            </p:cNvGrpSpPr>
            <p:nvPr/>
          </p:nvGrpSpPr>
          <p:grpSpPr bwMode="auto">
            <a:xfrm>
              <a:off x="431" y="1944"/>
              <a:ext cx="2762" cy="309"/>
              <a:chOff x="521" y="1565"/>
              <a:chExt cx="2762" cy="309"/>
            </a:xfrm>
          </p:grpSpPr>
          <p:sp>
            <p:nvSpPr>
              <p:cNvPr id="68" name="Text Box 7"/>
              <p:cNvSpPr txBox="1">
                <a:spLocks noChangeArrowheads="1"/>
              </p:cNvSpPr>
              <p:nvPr/>
            </p:nvSpPr>
            <p:spPr bwMode="auto">
              <a:xfrm>
                <a:off x="521" y="1570"/>
                <a:ext cx="99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  <a:buNone/>
                </a:pPr>
                <a:r>
                  <a:rPr lang="zh-CN" altLang="en-US" sz="2000" b="1" dirty="0">
                    <a:solidFill>
                      <a:srgbClr val="CC33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存储结构</a:t>
                </a:r>
                <a:r>
                  <a:rPr lang="en-US" altLang="zh-CN" sz="2000" b="1" baseline="-25000" dirty="0">
                    <a:solidFill>
                      <a:srgbClr val="CC33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69" name="Text Box 8"/>
              <p:cNvSpPr txBox="1">
                <a:spLocks noChangeArrowheads="1"/>
              </p:cNvSpPr>
              <p:nvPr/>
            </p:nvSpPr>
            <p:spPr bwMode="auto">
              <a:xfrm>
                <a:off x="2285" y="1565"/>
                <a:ext cx="99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  <a:buNone/>
                </a:pPr>
                <a:r>
                  <a:rPr lang="zh-CN" altLang="en-US" sz="2000" b="1" dirty="0">
                    <a:solidFill>
                      <a:srgbClr val="CC33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存储结构</a:t>
                </a:r>
                <a:r>
                  <a:rPr lang="en-US" altLang="zh-CN" sz="2000" b="1" i="1" baseline="-25000" dirty="0">
                    <a:solidFill>
                      <a:srgbClr val="CC33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n</a:t>
                </a:r>
              </a:p>
            </p:txBody>
          </p:sp>
          <p:sp>
            <p:nvSpPr>
              <p:cNvPr id="70" name="Text Box 9"/>
              <p:cNvSpPr txBox="1">
                <a:spLocks noChangeArrowheads="1"/>
              </p:cNvSpPr>
              <p:nvPr/>
            </p:nvSpPr>
            <p:spPr bwMode="auto">
              <a:xfrm>
                <a:off x="1610" y="1583"/>
                <a:ext cx="49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  <a:buNone/>
                </a:pPr>
                <a:r>
                  <a:rPr lang="en-US" altLang="zh-CN" dirty="0">
                    <a:solidFill>
                      <a:srgbClr val="CC3300"/>
                    </a:solidFill>
                    <a:latin typeface="楷体" pitchFamily="49" charset="-122"/>
                    <a:ea typeface="楷体" pitchFamily="49" charset="-122"/>
                    <a:cs typeface="Times New Roman" pitchFamily="18" charset="0"/>
                  </a:rPr>
                  <a:t>…</a:t>
                </a:r>
              </a:p>
            </p:txBody>
          </p:sp>
        </p:grpSp>
      </p:grpSp>
      <p:grpSp>
        <p:nvGrpSpPr>
          <p:cNvPr id="73" name="Group 36"/>
          <p:cNvGrpSpPr>
            <a:grpSpLocks/>
          </p:cNvGrpSpPr>
          <p:nvPr/>
        </p:nvGrpSpPr>
        <p:grpSpPr bwMode="auto">
          <a:xfrm>
            <a:off x="71406" y="1674828"/>
            <a:ext cx="6000751" cy="2555875"/>
            <a:chOff x="204" y="983"/>
            <a:chExt cx="3780" cy="1610"/>
          </a:xfrm>
        </p:grpSpPr>
        <p:sp>
          <p:nvSpPr>
            <p:cNvPr id="74" name="Text Box 10"/>
            <p:cNvSpPr txBox="1">
              <a:spLocks noChangeArrowheads="1"/>
            </p:cNvSpPr>
            <p:nvPr/>
          </p:nvSpPr>
          <p:spPr bwMode="auto">
            <a:xfrm>
              <a:off x="204" y="2296"/>
              <a:ext cx="72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</a:t>
              </a:r>
              <a:r>
                <a:rPr lang="en-US" altLang="zh-CN" sz="2000" b="1" baseline="-25000" dirty="0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11</a:t>
              </a:r>
            </a:p>
          </p:txBody>
        </p:sp>
        <p:sp>
          <p:nvSpPr>
            <p:cNvPr id="75" name="Text Box 11"/>
            <p:cNvSpPr txBox="1">
              <a:spLocks noChangeArrowheads="1"/>
            </p:cNvSpPr>
            <p:nvPr/>
          </p:nvSpPr>
          <p:spPr bwMode="auto">
            <a:xfrm>
              <a:off x="839" y="2280"/>
              <a:ext cx="49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en-US" altLang="zh-CN" dirty="0">
                  <a:solidFill>
                    <a:srgbClr val="9900FF"/>
                  </a:solidFill>
                  <a:ea typeface="楷体" pitchFamily="49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76" name="Text Box 12"/>
            <p:cNvSpPr txBox="1">
              <a:spLocks noChangeArrowheads="1"/>
            </p:cNvSpPr>
            <p:nvPr/>
          </p:nvSpPr>
          <p:spPr bwMode="auto">
            <a:xfrm>
              <a:off x="1156" y="2296"/>
              <a:ext cx="72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</a:t>
              </a:r>
              <a:r>
                <a:rPr lang="en-US" altLang="zh-CN" sz="2000" b="1" baseline="-25000" dirty="0" err="1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 b="1" i="1" baseline="-25000" dirty="0" err="1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endParaRPr lang="en-US" altLang="zh-CN" sz="2000" b="1" i="1" baseline="-25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 flipH="1">
              <a:off x="521" y="1866"/>
              <a:ext cx="318" cy="454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8" name="Line 14"/>
            <p:cNvSpPr>
              <a:spLocks noChangeShapeType="1"/>
            </p:cNvSpPr>
            <p:nvPr/>
          </p:nvSpPr>
          <p:spPr bwMode="auto">
            <a:xfrm>
              <a:off x="1020" y="1877"/>
              <a:ext cx="0" cy="408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9" name="Freeform 15"/>
            <p:cNvSpPr>
              <a:spLocks/>
            </p:cNvSpPr>
            <p:nvPr/>
          </p:nvSpPr>
          <p:spPr bwMode="auto">
            <a:xfrm>
              <a:off x="1200" y="1880"/>
              <a:ext cx="240" cy="4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24"/>
                </a:cxn>
              </a:cxnLst>
              <a:rect l="0" t="0" r="r" b="b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28575" cap="flat" cmpd="sng">
              <a:solidFill>
                <a:srgbClr val="8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0" name="Text Box 16"/>
            <p:cNvSpPr txBox="1">
              <a:spLocks noChangeArrowheads="1"/>
            </p:cNvSpPr>
            <p:nvPr/>
          </p:nvSpPr>
          <p:spPr bwMode="auto">
            <a:xfrm>
              <a:off x="1928" y="2318"/>
              <a:ext cx="72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</a:t>
              </a:r>
              <a:r>
                <a:rPr lang="en-US" altLang="zh-CN" sz="2000" b="1" i="1" baseline="-25000" dirty="0" err="1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b="1" baseline="-25000" dirty="0" err="1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en-US" altLang="zh-CN" sz="2000" b="1" baseline="-25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1" name="Text Box 17"/>
            <p:cNvSpPr txBox="1">
              <a:spLocks noChangeArrowheads="1"/>
            </p:cNvSpPr>
            <p:nvPr/>
          </p:nvSpPr>
          <p:spPr bwMode="auto">
            <a:xfrm>
              <a:off x="2590" y="2302"/>
              <a:ext cx="49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en-US" altLang="zh-CN" dirty="0">
                  <a:solidFill>
                    <a:srgbClr val="9900FF"/>
                  </a:solidFill>
                  <a:ea typeface="楷体" pitchFamily="49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82" name="Text Box 18"/>
            <p:cNvSpPr txBox="1">
              <a:spLocks noChangeArrowheads="1"/>
            </p:cNvSpPr>
            <p:nvPr/>
          </p:nvSpPr>
          <p:spPr bwMode="auto">
            <a:xfrm>
              <a:off x="2880" y="2318"/>
              <a:ext cx="72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</a:t>
              </a:r>
              <a:r>
                <a:rPr lang="en-US" altLang="zh-CN" sz="2000" b="1" i="1" baseline="-25000" dirty="0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nm</a:t>
              </a:r>
            </a:p>
          </p:txBody>
        </p:sp>
        <p:sp>
          <p:nvSpPr>
            <p:cNvPr id="83" name="Line 19"/>
            <p:cNvSpPr>
              <a:spLocks noChangeShapeType="1"/>
            </p:cNvSpPr>
            <p:nvPr/>
          </p:nvSpPr>
          <p:spPr bwMode="auto">
            <a:xfrm flipH="1">
              <a:off x="2245" y="1888"/>
              <a:ext cx="318" cy="454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4" name="Line 20"/>
            <p:cNvSpPr>
              <a:spLocks noChangeShapeType="1"/>
            </p:cNvSpPr>
            <p:nvPr/>
          </p:nvSpPr>
          <p:spPr bwMode="auto">
            <a:xfrm>
              <a:off x="2744" y="1899"/>
              <a:ext cx="0" cy="408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5" name="Freeform 21"/>
            <p:cNvSpPr>
              <a:spLocks/>
            </p:cNvSpPr>
            <p:nvPr/>
          </p:nvSpPr>
          <p:spPr bwMode="auto">
            <a:xfrm>
              <a:off x="2924" y="1902"/>
              <a:ext cx="240" cy="4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24"/>
                </a:cxn>
              </a:cxnLst>
              <a:rect l="0" t="0" r="r" b="b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28575" cap="flat" cmpd="sng">
              <a:solidFill>
                <a:srgbClr val="8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6" name="Line 22"/>
            <p:cNvSpPr>
              <a:spLocks noChangeShapeType="1"/>
            </p:cNvSpPr>
            <p:nvPr/>
          </p:nvSpPr>
          <p:spPr bwMode="auto">
            <a:xfrm>
              <a:off x="3759" y="983"/>
              <a:ext cx="0" cy="145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7" name="Line 23"/>
            <p:cNvSpPr>
              <a:spLocks noChangeShapeType="1"/>
            </p:cNvSpPr>
            <p:nvPr/>
          </p:nvSpPr>
          <p:spPr bwMode="auto">
            <a:xfrm flipH="1">
              <a:off x="3490" y="2432"/>
              <a:ext cx="272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8" name="Text Box 24"/>
            <p:cNvSpPr txBox="1">
              <a:spLocks noChangeArrowheads="1"/>
            </p:cNvSpPr>
            <p:nvPr/>
          </p:nvSpPr>
          <p:spPr bwMode="auto">
            <a:xfrm>
              <a:off x="3728" y="1008"/>
              <a:ext cx="256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 sz="18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运算实现</a:t>
              </a:r>
            </a:p>
          </p:txBody>
        </p:sp>
      </p:grpSp>
      <p:grpSp>
        <p:nvGrpSpPr>
          <p:cNvPr id="89" name="Group 37"/>
          <p:cNvGrpSpPr>
            <a:grpSpLocks/>
          </p:cNvGrpSpPr>
          <p:nvPr/>
        </p:nvGrpSpPr>
        <p:grpSpPr bwMode="auto">
          <a:xfrm>
            <a:off x="765143" y="4494230"/>
            <a:ext cx="4464050" cy="1506538"/>
            <a:chOff x="612" y="2750"/>
            <a:chExt cx="2812" cy="949"/>
          </a:xfrm>
        </p:grpSpPr>
        <p:sp>
          <p:nvSpPr>
            <p:cNvPr id="90" name="AutoShape 25"/>
            <p:cNvSpPr>
              <a:spLocks/>
            </p:cNvSpPr>
            <p:nvPr/>
          </p:nvSpPr>
          <p:spPr bwMode="auto">
            <a:xfrm rot="16200000">
              <a:off x="1950" y="1412"/>
              <a:ext cx="136" cy="2812"/>
            </a:xfrm>
            <a:prstGeom prst="leftBrace">
              <a:avLst>
                <a:gd name="adj1" fmla="val 172304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91" name="Text Box 26"/>
            <p:cNvSpPr txBox="1">
              <a:spLocks noChangeArrowheads="1"/>
            </p:cNvSpPr>
            <p:nvPr/>
          </p:nvSpPr>
          <p:spPr bwMode="auto">
            <a:xfrm>
              <a:off x="1610" y="3385"/>
              <a:ext cx="998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>
                  <a:solidFill>
                    <a:srgbClr val="FF3300"/>
                  </a:solidFill>
                  <a:ea typeface="黑体" pitchFamily="2" charset="-122"/>
                </a:rPr>
                <a:t>最佳算法</a:t>
              </a:r>
              <a:endParaRPr lang="zh-CN" altLang="en-US" baseline="-25000">
                <a:solidFill>
                  <a:srgbClr val="FF3300"/>
                </a:solidFill>
                <a:ea typeface="黑体" pitchFamily="2" charset="-122"/>
              </a:endParaRPr>
            </a:p>
          </p:txBody>
        </p:sp>
        <p:sp>
          <p:nvSpPr>
            <p:cNvPr id="92" name="AutoShape 27"/>
            <p:cNvSpPr>
              <a:spLocks noChangeArrowheads="1"/>
            </p:cNvSpPr>
            <p:nvPr/>
          </p:nvSpPr>
          <p:spPr bwMode="auto">
            <a:xfrm>
              <a:off x="1927" y="2976"/>
              <a:ext cx="227" cy="363"/>
            </a:xfrm>
            <a:prstGeom prst="downArrow">
              <a:avLst>
                <a:gd name="adj1" fmla="val 50000"/>
                <a:gd name="adj2" fmla="val 39978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93" name="Text Box 28"/>
            <p:cNvSpPr txBox="1">
              <a:spLocks noChangeArrowheads="1"/>
            </p:cNvSpPr>
            <p:nvPr/>
          </p:nvSpPr>
          <p:spPr bwMode="auto">
            <a:xfrm>
              <a:off x="2245" y="3021"/>
              <a:ext cx="953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 sz="1800" dirty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算法分析</a:t>
              </a: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1989149" y="4802206"/>
            <a:ext cx="6869131" cy="1270000"/>
            <a:chOff x="2008187" y="5384832"/>
            <a:chExt cx="6869131" cy="1270000"/>
          </a:xfrm>
        </p:grpSpPr>
        <p:sp>
          <p:nvSpPr>
            <p:cNvPr id="95" name="Rectangle 51"/>
            <p:cNvSpPr>
              <a:spLocks noChangeArrowheads="1"/>
            </p:cNvSpPr>
            <p:nvPr/>
          </p:nvSpPr>
          <p:spPr bwMode="auto">
            <a:xfrm>
              <a:off x="2008187" y="5384832"/>
              <a:ext cx="3492507" cy="1270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A5002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 dirty="0"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6" name="Text Box 41"/>
            <p:cNvSpPr txBox="1">
              <a:spLocks noChangeArrowheads="1"/>
            </p:cNvSpPr>
            <p:nvPr/>
          </p:nvSpPr>
          <p:spPr bwMode="auto">
            <a:xfrm>
              <a:off x="7072330" y="5734631"/>
              <a:ext cx="1804988" cy="4629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108000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altLang="zh-CN" sz="2000" b="1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</a:t>
              </a:r>
              <a:r>
                <a:rPr lang="en-US" altLang="zh-CN" sz="2000" b="1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zh-CN" altLang="en-US" sz="2000" b="1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算法分析</a:t>
              </a:r>
              <a:endParaRPr lang="zh-CN" altLang="en-US" sz="2000" b="1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7" name="Line 52"/>
            <p:cNvSpPr>
              <a:spLocks noChangeShapeType="1"/>
            </p:cNvSpPr>
            <p:nvPr/>
          </p:nvSpPr>
          <p:spPr bwMode="auto">
            <a:xfrm>
              <a:off x="5481637" y="5967994"/>
              <a:ext cx="1584325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357158" y="285728"/>
            <a:ext cx="4071966" cy="453183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方正硬笔楷书简体" pitchFamily="65" charset="-122"/>
                <a:ea typeface="方正硬笔楷书简体" pitchFamily="65" charset="-122"/>
                <a:cs typeface="Consolas" pitchFamily="49" charset="0"/>
              </a:rPr>
              <a:t>数据结构角度求解问题的过程</a:t>
            </a:r>
          </a:p>
        </p:txBody>
      </p:sp>
      <p:sp>
        <p:nvSpPr>
          <p:cNvPr id="99" name="灯片编号占位符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214414" y="642918"/>
            <a:ext cx="4786346" cy="1998578"/>
            <a:chOff x="1071538" y="1287546"/>
            <a:chExt cx="4786346" cy="1998578"/>
          </a:xfrm>
        </p:grpSpPr>
        <p:sp>
          <p:nvSpPr>
            <p:cNvPr id="50" name="圆角矩形 49"/>
            <p:cNvSpPr/>
            <p:nvPr/>
          </p:nvSpPr>
          <p:spPr bwMode="auto">
            <a:xfrm>
              <a:off x="2457435" y="1287546"/>
              <a:ext cx="2000264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7200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数据结构观</a:t>
              </a: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2" name="圆角矩形 51"/>
            <p:cNvSpPr/>
            <p:nvPr/>
          </p:nvSpPr>
          <p:spPr bwMode="auto">
            <a:xfrm>
              <a:off x="1071538" y="2854124"/>
              <a:ext cx="1928826" cy="432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编程一般过程</a:t>
              </a: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3" name="圆角矩形 52"/>
            <p:cNvSpPr/>
            <p:nvPr/>
          </p:nvSpPr>
          <p:spPr bwMode="auto">
            <a:xfrm>
              <a:off x="3929058" y="2854124"/>
              <a:ext cx="1928826" cy="432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软件工程思想</a:t>
              </a: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 bwMode="auto">
            <a:xfrm rot="5400000">
              <a:off x="2019135" y="2001778"/>
              <a:ext cx="1052815" cy="66199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 rot="16200000" flipH="1">
              <a:off x="3929058" y="2015918"/>
              <a:ext cx="1071570" cy="64294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6" name="TextBox 55"/>
          <p:cNvSpPr txBox="1"/>
          <p:nvPr/>
        </p:nvSpPr>
        <p:spPr>
          <a:xfrm>
            <a:off x="1071538" y="3355876"/>
            <a:ext cx="6357982" cy="191088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问题求解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算法设计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算法实现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选择合适的存储结构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存储结构设计取决于数据的逻辑结构，并且为运算高效实现服务。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4286256"/>
            <a:ext cx="7286676" cy="98755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ct val="100000"/>
              </a:lnSpc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程序员可以直接使用它来存放数据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Symbol"/>
              </a:rPr>
              <a:t>作为存放数据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的容器。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  <a:p>
            <a:pPr marL="457200" indent="-457200" algn="l">
              <a:lnSpc>
                <a:spcPct val="100000"/>
              </a:lnSpc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程序员可以直接使用它的基本运算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Symbol"/>
              </a:rPr>
              <a:t>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完成更复杂的功能。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42976" y="428604"/>
            <a:ext cx="4717167" cy="3411210"/>
            <a:chOff x="1142976" y="1207527"/>
            <a:chExt cx="4717167" cy="3411210"/>
          </a:xfrm>
        </p:grpSpPr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1142976" y="2099374"/>
              <a:ext cx="3960813" cy="25193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2560603" y="3185218"/>
              <a:ext cx="1187450" cy="1008063"/>
            </a:xfrm>
            <a:prstGeom prst="can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数据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516028" y="2393056"/>
              <a:ext cx="13684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1800" dirty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基本运算</a:t>
              </a:r>
              <a:r>
                <a:rPr lang="en-US" altLang="zh-CN" sz="1800" dirty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532153" y="2393056"/>
              <a:ext cx="13684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180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基本运算</a:t>
              </a:r>
              <a:r>
                <a:rPr lang="en-US" altLang="zh-CN" sz="1800" i="1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955890" y="2321618"/>
              <a:ext cx="503238" cy="3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b="0">
                  <a:solidFill>
                    <a:srgbClr val="0000FF"/>
                  </a:solidFill>
                  <a:latin typeface="Arial" charset="0"/>
                  <a:ea typeface="宋体" pitchFamily="2" charset="-122"/>
                  <a:cs typeface="Arial" charset="0"/>
                </a:rPr>
                <a:t>…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451065" y="2753418"/>
              <a:ext cx="360363" cy="4318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3603590" y="2824856"/>
              <a:ext cx="360363" cy="36036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100353" y="2753418"/>
              <a:ext cx="71437" cy="4318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319844" y="1207527"/>
              <a:ext cx="1714512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2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应用程序</a:t>
              </a:r>
              <a:endParaRPr lang="zh-CN" altLang="en-US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4" name="下箭头 13"/>
            <p:cNvSpPr/>
            <p:nvPr/>
          </p:nvSpPr>
          <p:spPr>
            <a:xfrm>
              <a:off x="3071802" y="1618341"/>
              <a:ext cx="214314" cy="500066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53878" y="2136221"/>
              <a:ext cx="406265" cy="237526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spc="3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实现了的数据结构</a:t>
              </a:r>
              <a:endParaRPr lang="zh-CN" altLang="en-US" sz="1800" spc="3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6" name="右大括号 15"/>
            <p:cNvSpPr/>
            <p:nvPr/>
          </p:nvSpPr>
          <p:spPr>
            <a:xfrm>
              <a:off x="5214942" y="2189845"/>
              <a:ext cx="142876" cy="235745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308872"/>
            <a:ext cx="5643602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与数据结构历史相关的计算机科学家</a:t>
            </a:r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137304"/>
            <a:ext cx="1643074" cy="193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42910" y="3357562"/>
            <a:ext cx="8001056" cy="270597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1974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年获得图灵奖，以及无数奖项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称为最伟大的计算机科学家之一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《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计算机程序设计的艺术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系列，开始于他念博士期间，计划出七卷，第一卷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《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基本算法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1968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年出版，第二卷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《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半数字化算法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1969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年出版，第三卷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《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排序与搜索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1973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年出版，第四卷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《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组合算法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2008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年出版。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《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计算机程序设计的艺术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一书以其内容的丰富和深刻喻为经典，有人甚至称之为“计算机的圣经”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72" y="2166128"/>
            <a:ext cx="57864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Donald Ervin Knuth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（高德纳）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1938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年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日出生</a:t>
            </a:r>
          </a:p>
        </p:txBody>
      </p:sp>
      <p:sp>
        <p:nvSpPr>
          <p:cNvPr id="8" name="Text Box 6" descr="蓝色面巾纸"/>
          <p:cNvSpPr txBox="1">
            <a:spLocks noChangeArrowheads="1"/>
          </p:cNvSpPr>
          <p:nvPr/>
        </p:nvSpPr>
        <p:spPr bwMode="auto">
          <a:xfrm>
            <a:off x="500034" y="357166"/>
            <a:ext cx="3786214" cy="551671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algn="l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l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 marL="457200" indent="-457200" algn="ctr" eaLnBrk="0" hangingPunct="0">
              <a:spcBef>
                <a:spcPct val="0"/>
              </a:spcBef>
            </a:pP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1.4.4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数据结构的发展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143248"/>
            <a:ext cx="8143932" cy="309441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Niklaus Wirth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是著名的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Pascal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语言设计者 之一。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凡是学过一点计算机知识的人大概都知道“数据结构十算法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程序”这一著名公式。提出这一公式并以此作为其一本专著的书名，并提出结构化程序设计这一革命性概念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沃思在其他方面也有许多创造，为了定义和描述语言，沃思对著名的“巴科斯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诺尔范式”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BNF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进行了扩充，成为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EBNF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Extended BNF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1984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年获得图灵奖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1428736"/>
            <a:ext cx="5072098" cy="82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Niklaus Wirth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1934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年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日出生于瑞士</a:t>
            </a:r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428604"/>
            <a:ext cx="1769819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8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428604"/>
            <a:ext cx="1714512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43042" y="1285860"/>
            <a:ext cx="357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C.A.R.Hoare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1934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年～）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2643182"/>
            <a:ext cx="8143932" cy="303939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1960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年发布了使他闻名于世的快速排序算法（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 Sort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），这个算法也是当前世界上使用最广泛的算法之一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领导了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Algol 60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第一个商用编译器的设计与开发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1977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年开始，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Tony Hoare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博士任职于牛津大学，投身于计算系统的精确性的研究、设计及开发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1980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年获得图灵奖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2000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年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Hoare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因为其在计算机科学与教育上做出的贡献被封为爵士。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9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2068</TotalTime>
  <Words>1107</Words>
  <Application>Microsoft Office PowerPoint</Application>
  <PresentationFormat>全屏显示(4:3)</PresentationFormat>
  <Paragraphs>77</Paragraphs>
  <Slides>10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915</cp:revision>
  <dcterms:created xsi:type="dcterms:W3CDTF">2004-03-31T23:50:14Z</dcterms:created>
  <dcterms:modified xsi:type="dcterms:W3CDTF">2021-05-06T01:02:01Z</dcterms:modified>
</cp:coreProperties>
</file>