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357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258" r:id="rId10"/>
    <p:sldId id="355" r:id="rId11"/>
    <p:sldId id="344" r:id="rId12"/>
    <p:sldId id="259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000E4"/>
    <a:srgbClr val="3333FF"/>
    <a:srgbClr val="FF00FF"/>
    <a:srgbClr val="690764"/>
    <a:srgbClr val="FF3300"/>
    <a:srgbClr val="DDDDDD"/>
    <a:srgbClr val="01000C"/>
    <a:srgbClr val="0300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D87E-2008-41DA-89E1-6A8D68FAFD4A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8E2E-14FE-4927-92BD-502A005B3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872A-08DF-4613-A0AA-AD237BB28E2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872A-08DF-4613-A0AA-AD237BB28E2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8E2E-14FE-4927-92BD-502A005B3B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872A-08DF-4613-A0AA-AD237BB28E2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500034" y="1857364"/>
            <a:ext cx="7858180" cy="3929090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857224" y="2824459"/>
            <a:ext cx="3492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4971" y="1214422"/>
            <a:ext cx="1482451" cy="1346106"/>
            <a:chOff x="552422" y="500043"/>
            <a:chExt cx="1482451" cy="1346106"/>
          </a:xfrm>
        </p:grpSpPr>
        <p:grpSp>
          <p:nvGrpSpPr>
            <p:cNvPr id="6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9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0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4714876" y="2824459"/>
            <a:ext cx="3071834" cy="4514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插入排序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857224" y="3571876"/>
            <a:ext cx="3492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交换排序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4714876" y="3571876"/>
            <a:ext cx="307183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选择排序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14612" y="642918"/>
            <a:ext cx="342902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内排序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 Box 15" descr="信纸"/>
          <p:cNvSpPr txBox="1">
            <a:spLocks noChangeArrowheads="1"/>
          </p:cNvSpPr>
          <p:nvPr/>
        </p:nvSpPr>
        <p:spPr bwMode="auto">
          <a:xfrm>
            <a:off x="857224" y="4324657"/>
            <a:ext cx="3492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10.5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 Box 15" descr="信纸"/>
          <p:cNvSpPr txBox="1">
            <a:spLocks noChangeArrowheads="1"/>
          </p:cNvSpPr>
          <p:nvPr/>
        </p:nvSpPr>
        <p:spPr bwMode="auto">
          <a:xfrm>
            <a:off x="4714876" y="4324657"/>
            <a:ext cx="30708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10.6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 Box 15" descr="信纸"/>
          <p:cNvSpPr txBox="1">
            <a:spLocks noChangeArrowheads="1"/>
          </p:cNvSpPr>
          <p:nvPr/>
        </p:nvSpPr>
        <p:spPr bwMode="auto">
          <a:xfrm>
            <a:off x="1785918" y="5072074"/>
            <a:ext cx="542928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10.7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各种内排序方法的比较和选择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122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如果待排序的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中，存在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有多个关键字相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经过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排序后这些具有相同关键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间的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保持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不变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称这种排序方法是</a:t>
            </a:r>
            <a:r>
              <a:rPr kumimoji="1" lang="zh-CN" altLang="en-US" sz="200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稳定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反之，若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具有相同关键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间的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变化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称这种排序方法是</a:t>
            </a:r>
            <a:r>
              <a:rPr kumimoji="1" lang="zh-CN" altLang="en-US" sz="2000" dirty="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不稳</a:t>
            </a:r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786082" cy="1400242"/>
            <a:chOff x="1714480" y="1714488"/>
            <a:chExt cx="2786082" cy="1400242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4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895588" y="2214554"/>
              <a:ext cx="142876" cy="428628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00242"/>
            <a:chOff x="1714480" y="4643446"/>
            <a:chExt cx="2857520" cy="1400242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4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03526" y="5143512"/>
              <a:ext cx="142876" cy="428628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06442" y="1428736"/>
            <a:ext cx="8280400" cy="144908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待排序的表中元素已按关键字排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好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序，称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此表中元素为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正序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待排序的表中元素的关键字顺序正好和排好序的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相反，称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此表中元素为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、正序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214686"/>
            <a:ext cx="8001056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有一些排序算法与初始序列的正序或反序有关，另一些排序算法与初始序列的情况无关。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42910" y="2071678"/>
            <a:ext cx="7818464" cy="230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元素类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 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数据项，类型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    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的元素类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1357298"/>
            <a:ext cx="5532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待排序的顺序表的数据元素</a:t>
            </a:r>
            <a:r>
              <a:rPr kumimoji="1"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kumimoji="1"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型声明如</a:t>
            </a: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下：</a:t>
            </a:r>
            <a:endParaRPr lang="zh-CN" altLang="en-US" sz="20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内排序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数据的组织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604" y="186916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4546" y="243114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有序区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186916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8" y="243114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无序区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3714744" y="2440669"/>
            <a:ext cx="2071702" cy="769441"/>
            <a:chOff x="3575630" y="2528826"/>
            <a:chExt cx="1635555" cy="937070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5630" y="3016102"/>
              <a:ext cx="1635555" cy="44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一个一个地插入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571736" y="357166"/>
            <a:ext cx="3214710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10.2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24" y="119770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2295509" y="2786059"/>
            <a:ext cx="1643074" cy="794042"/>
            <a:chOff x="1938319" y="3286125"/>
            <a:chExt cx="1643074" cy="794042"/>
          </a:xfrm>
        </p:grpSpPr>
        <p:sp>
          <p:nvSpPr>
            <p:cNvPr id="13" name="TextBox 12"/>
            <p:cNvSpPr txBox="1"/>
            <p:nvPr/>
          </p:nvSpPr>
          <p:spPr>
            <a:xfrm>
              <a:off x="1938319" y="3698844"/>
              <a:ext cx="1643074" cy="38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局部有序区</a:t>
              </a:r>
              <a:endParaRPr lang="en-US" altLang="zh-CN" sz="1800" smtClean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454700" y="3484125"/>
              <a:ext cx="396000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57290" y="4429132"/>
            <a:ext cx="7072362" cy="17056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局部有序区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：其中元素在后面排序中会发生位置的改变。       如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[3,6,8]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,1,5,7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[3,6,8]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为局部有序区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：其中元素在后面排序中不再发生位置的改变。     如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[2,4,5]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,6,8,9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[2,4,5]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为全局有序区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392906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有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序区类型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71538" y="1500174"/>
            <a:ext cx="3000396" cy="14490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）直接插入排序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）折半插入排序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85723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主要的插入排序方法：</a:t>
            </a:r>
            <a:endParaRPr lang="zh-CN" altLang="en-US" sz="2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……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449411" y="3759557"/>
            <a:ext cx="6408738" cy="936074"/>
            <a:chOff x="971550" y="3505200"/>
            <a:chExt cx="6408738" cy="936074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    </a:t>
              </a:r>
              <a:r>
                <a:rPr lang="en-US" altLang="zh-CN" sz="1800">
                  <a:solidFill>
                    <a:srgbClr val="1000E4"/>
                  </a:solidFill>
                  <a:latin typeface="+mn-ea"/>
                  <a:cs typeface="Consolas" pitchFamily="49" charset="0"/>
                </a:rPr>
                <a:t>……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i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1000E4"/>
                  </a:solidFill>
                  <a:latin typeface="+mn-ea"/>
                  <a:cs typeface="Consolas" pitchFamily="49" charset="0"/>
                </a:rPr>
                <a:t>……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84674" y="2678470"/>
            <a:ext cx="2030412" cy="792162"/>
            <a:chOff x="2335" y="1527"/>
            <a:chExt cx="127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28" y="1334"/>
              <a:ext cx="113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804" y="1709"/>
              <a:ext cx="8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71670" y="4941779"/>
            <a:ext cx="4968875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时，有序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区只有一个元素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1~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经过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3748084" cy="5510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10.2.1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直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接插入排序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F92D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</a:p>
        </p:txBody>
      </p:sp>
      <p:grpSp>
        <p:nvGrpSpPr>
          <p:cNvPr id="3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kumimoji="1"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插入位置</a:t>
            </a:r>
            <a:endParaRPr kumimoji="1" lang="zh-CN" altLang="en-US" sz="1800" b="0" dirty="0">
              <a:solidFill>
                <a:srgbClr val="F92D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103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一趟直接插入排序：在有序区中插入</a:t>
            </a:r>
            <a:r>
              <a:rPr kumimoji="1" lang="en-US" altLang="zh-CN" sz="18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kumimoji="1" lang="zh-CN" altLang="en-US" sz="1800">
                <a:latin typeface="Consolas" pitchFamily="49" charset="0"/>
                <a:ea typeface="华文中宋" pitchFamily="2" charset="-122"/>
                <a:cs typeface="Consolas" pitchFamily="49" charset="0"/>
              </a:rPr>
              <a:t>过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程</a:t>
            </a:r>
            <a:endParaRPr kumimoji="1"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072198" y="2988230"/>
            <a:ext cx="2071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4953000" y="2946600"/>
            <a:ext cx="1452584" cy="565980"/>
            <a:chOff x="4953000" y="2946600"/>
            <a:chExt cx="1452584" cy="565980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643570" y="3143248"/>
              <a:ext cx="7620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tmp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107628" y="2791972"/>
              <a:ext cx="381314" cy="69057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9"/>
          <p:cNvGrpSpPr/>
          <p:nvPr/>
        </p:nvGrpSpPr>
        <p:grpSpPr>
          <a:xfrm>
            <a:off x="2285984" y="4286256"/>
            <a:ext cx="4143404" cy="828738"/>
            <a:chOff x="2285984" y="4572008"/>
            <a:chExt cx="3786214" cy="828738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使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 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扩大有序区 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86182" y="34882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大时便后移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].key&lt;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-1].key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40" grpId="0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4429124" y="1070984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4" name="立方体 3"/>
          <p:cNvSpPr/>
          <p:nvPr/>
        </p:nvSpPr>
        <p:spPr>
          <a:xfrm>
            <a:off x="3643306" y="1142984"/>
            <a:ext cx="500066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5" name="立方体 4"/>
          <p:cNvSpPr/>
          <p:nvPr/>
        </p:nvSpPr>
        <p:spPr>
          <a:xfrm>
            <a:off x="5214942" y="1178984"/>
            <a:ext cx="500066" cy="684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6" name="立方体 5"/>
          <p:cNvSpPr/>
          <p:nvPr/>
        </p:nvSpPr>
        <p:spPr>
          <a:xfrm>
            <a:off x="2857488" y="1286984"/>
            <a:ext cx="500066" cy="57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7" name="立方体 6"/>
          <p:cNvSpPr/>
          <p:nvPr/>
        </p:nvSpPr>
        <p:spPr>
          <a:xfrm>
            <a:off x="2071670" y="1358984"/>
            <a:ext cx="500066" cy="504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64291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0562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6380" y="7255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157752" y="2000240"/>
            <a:ext cx="2700000" cy="655084"/>
            <a:chOff x="2157752" y="2000240"/>
            <a:chExt cx="2700000" cy="655084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000364" y="2285992"/>
              <a:ext cx="9366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15" name="右大括号 14"/>
            <p:cNvSpPr/>
            <p:nvPr/>
          </p:nvSpPr>
          <p:spPr>
            <a:xfrm rot="5400000">
              <a:off x="3364876" y="793116"/>
              <a:ext cx="285752" cy="2700000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5400000" flipH="1" flipV="1">
            <a:off x="5215736" y="21431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" name="组合 24"/>
          <p:cNvGrpSpPr/>
          <p:nvPr/>
        </p:nvGrpSpPr>
        <p:grpSpPr>
          <a:xfrm>
            <a:off x="2071670" y="2571744"/>
            <a:ext cx="3643338" cy="1684132"/>
            <a:chOff x="2071670" y="2602124"/>
            <a:chExt cx="3643338" cy="1684132"/>
          </a:xfrm>
        </p:grpSpPr>
        <p:sp>
          <p:nvSpPr>
            <p:cNvPr id="19" name="立方体 18"/>
            <p:cNvSpPr/>
            <p:nvPr/>
          </p:nvSpPr>
          <p:spPr>
            <a:xfrm>
              <a:off x="5214942" y="3494256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4429124" y="3566256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643306" y="3602256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2857488" y="3710256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2071670" y="3782256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3714744" y="2602124"/>
              <a:ext cx="214314" cy="684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4324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8" name="组合 29"/>
          <p:cNvGrpSpPr/>
          <p:nvPr/>
        </p:nvGrpSpPr>
        <p:grpSpPr>
          <a:xfrm>
            <a:off x="4081982" y="1830244"/>
            <a:ext cx="534667" cy="812939"/>
            <a:chOff x="4071934" y="1830244"/>
            <a:chExt cx="534667" cy="812939"/>
          </a:xfrm>
        </p:grpSpPr>
        <p:cxnSp>
          <p:nvCxnSpPr>
            <p:cNvPr id="28" name="直接箭头连接符 27"/>
            <p:cNvCxnSpPr>
              <a:stCxn id="3" idx="3"/>
            </p:cNvCxnSpPr>
            <p:nvPr/>
          </p:nvCxnSpPr>
          <p:spPr>
            <a:xfrm rot="5400000">
              <a:off x="3949169" y="1985750"/>
              <a:ext cx="780198" cy="53466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8421433">
              <a:off x="3968986" y="1946719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9&gt;6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33"/>
          <p:cNvGrpSpPr/>
          <p:nvPr/>
        </p:nvGrpSpPr>
        <p:grpSpPr>
          <a:xfrm>
            <a:off x="3357554" y="1862984"/>
            <a:ext cx="571504" cy="780198"/>
            <a:chOff x="3357554" y="1862984"/>
            <a:chExt cx="571504" cy="780198"/>
          </a:xfrm>
        </p:grpSpPr>
        <p:cxnSp>
          <p:nvCxnSpPr>
            <p:cNvPr id="32" name="直接箭头连接符 31"/>
            <p:cNvCxnSpPr>
              <a:stCxn id="4" idx="3"/>
            </p:cNvCxnSpPr>
            <p:nvPr/>
          </p:nvCxnSpPr>
          <p:spPr>
            <a:xfrm rot="16200000" flipH="1">
              <a:off x="3489845" y="2203969"/>
              <a:ext cx="780198" cy="982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7554" y="207167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7&gt;6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38"/>
          <p:cNvGrpSpPr/>
          <p:nvPr/>
        </p:nvGrpSpPr>
        <p:grpSpPr>
          <a:xfrm>
            <a:off x="3000364" y="1928802"/>
            <a:ext cx="785818" cy="714380"/>
            <a:chOff x="3000364" y="1928802"/>
            <a:chExt cx="785818" cy="714380"/>
          </a:xfrm>
        </p:grpSpPr>
        <p:cxnSp>
          <p:nvCxnSpPr>
            <p:cNvPr id="37" name="直接箭头连接符 36"/>
            <p:cNvCxnSpPr/>
            <p:nvPr/>
          </p:nvCxnSpPr>
          <p:spPr>
            <a:xfrm rot="16200000" flipH="1">
              <a:off x="3214678" y="2071678"/>
              <a:ext cx="714380" cy="428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00364" y="207167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3&lt;6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715008" y="2285992"/>
            <a:ext cx="314327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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在无序区从后向前查找</a:t>
            </a:r>
            <a:r>
              <a:rPr lang="zh-CN" altLang="en-US" sz="20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的第一个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63336E-6 C -0.00208 0.02475 -0.00417 0.04973 -0.01858 0.07633 C -0.03299 0.10293 -0.06285 0.13462 -0.08681 0.15961 C -0.11076 0.18459 -0.14653 0.21258 -0.16233 0.2264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9 0.00787 L 0.08281 -0.0030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00278 L 0.07744 -8.37381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33 0.22646 C -0.1651 0.18945 -0.17535 0.05019 -0.17882 0.003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26" grpId="0"/>
      <p:bldP spid="26" grpId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072494" cy="14773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方法进行排序的过程。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1714480" y="636736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25" name="立方体 24"/>
          <p:cNvSpPr/>
          <p:nvPr/>
        </p:nvSpPr>
        <p:spPr>
          <a:xfrm>
            <a:off x="2357422" y="672736"/>
            <a:ext cx="500066" cy="756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8</a:t>
            </a:r>
            <a:endParaRPr lang="zh-CN" altLang="en-US" sz="1800"/>
          </a:p>
        </p:txBody>
      </p:sp>
      <p:sp>
        <p:nvSpPr>
          <p:cNvPr id="26" name="立方体 25"/>
          <p:cNvSpPr/>
          <p:nvPr/>
        </p:nvSpPr>
        <p:spPr>
          <a:xfrm>
            <a:off x="3060652" y="708736"/>
            <a:ext cx="500066" cy="72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27" name="立方体 26"/>
          <p:cNvSpPr/>
          <p:nvPr/>
        </p:nvSpPr>
        <p:spPr>
          <a:xfrm>
            <a:off x="3714744" y="744736"/>
            <a:ext cx="500066" cy="68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28" name="立方体 27"/>
          <p:cNvSpPr/>
          <p:nvPr/>
        </p:nvSpPr>
        <p:spPr>
          <a:xfrm>
            <a:off x="4429124" y="780736"/>
            <a:ext cx="500066" cy="64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5</a:t>
            </a:r>
            <a:endParaRPr lang="zh-CN" altLang="en-US" sz="1800"/>
          </a:p>
        </p:txBody>
      </p:sp>
      <p:sp>
        <p:nvSpPr>
          <p:cNvPr id="29" name="立方体 28"/>
          <p:cNvSpPr/>
          <p:nvPr/>
        </p:nvSpPr>
        <p:spPr>
          <a:xfrm>
            <a:off x="5143504" y="816736"/>
            <a:ext cx="500066" cy="612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30" name="立方体 29"/>
          <p:cNvSpPr/>
          <p:nvPr/>
        </p:nvSpPr>
        <p:spPr>
          <a:xfrm>
            <a:off x="5857884" y="852736"/>
            <a:ext cx="500066" cy="576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31" name="立方体 30"/>
          <p:cNvSpPr/>
          <p:nvPr/>
        </p:nvSpPr>
        <p:spPr>
          <a:xfrm>
            <a:off x="6572264" y="888736"/>
            <a:ext cx="500066" cy="54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2</a:t>
            </a:r>
            <a:endParaRPr lang="zh-CN" altLang="en-US" sz="1800"/>
          </a:p>
        </p:txBody>
      </p:sp>
      <p:sp>
        <p:nvSpPr>
          <p:cNvPr id="32" name="立方体 31"/>
          <p:cNvSpPr/>
          <p:nvPr/>
        </p:nvSpPr>
        <p:spPr>
          <a:xfrm>
            <a:off x="7286644" y="924736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33" name="立方体 32"/>
          <p:cNvSpPr/>
          <p:nvPr/>
        </p:nvSpPr>
        <p:spPr>
          <a:xfrm>
            <a:off x="8001024" y="960736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171448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74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4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0056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93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370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808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01024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5"/>
          <p:cNvGrpSpPr/>
          <p:nvPr/>
        </p:nvGrpSpPr>
        <p:grpSpPr>
          <a:xfrm>
            <a:off x="714348" y="2065496"/>
            <a:ext cx="7786742" cy="792000"/>
            <a:chOff x="714348" y="2065496"/>
            <a:chExt cx="7786742" cy="792000"/>
          </a:xfrm>
        </p:grpSpPr>
        <p:sp>
          <p:nvSpPr>
            <p:cNvPr id="34" name="TextBox 33"/>
            <p:cNvSpPr txBox="1"/>
            <p:nvPr/>
          </p:nvSpPr>
          <p:spPr>
            <a:xfrm>
              <a:off x="714348" y="22430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357422" y="2065496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2101496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3060652" y="2137496"/>
              <a:ext cx="500066" cy="720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3714744" y="2173496"/>
              <a:ext cx="500066" cy="68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49" name="立方体 48"/>
            <p:cNvSpPr/>
            <p:nvPr/>
          </p:nvSpPr>
          <p:spPr>
            <a:xfrm>
              <a:off x="4429124" y="2209496"/>
              <a:ext cx="500066" cy="64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50" name="立方体 49"/>
            <p:cNvSpPr/>
            <p:nvPr/>
          </p:nvSpPr>
          <p:spPr>
            <a:xfrm>
              <a:off x="5143504" y="2245496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5857884" y="2281496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6572264" y="2317496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7286644" y="2353496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8001024" y="2389496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56" name="直接箭头连接符 55"/>
          <p:cNvCxnSpPr>
            <a:endCxn id="25" idx="3"/>
          </p:cNvCxnSpPr>
          <p:nvPr/>
        </p:nvCxnSpPr>
        <p:spPr>
          <a:xfrm rot="16200000" flipV="1">
            <a:off x="2371929" y="1601754"/>
            <a:ext cx="357190" cy="11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6200000" flipV="1">
            <a:off x="3106116" y="3014590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组合 86"/>
          <p:cNvGrpSpPr/>
          <p:nvPr/>
        </p:nvGrpSpPr>
        <p:grpSpPr>
          <a:xfrm>
            <a:off x="714348" y="3585790"/>
            <a:ext cx="7786742" cy="792000"/>
            <a:chOff x="714348" y="3585790"/>
            <a:chExt cx="7786742" cy="792000"/>
          </a:xfrm>
        </p:grpSpPr>
        <p:sp>
          <p:nvSpPr>
            <p:cNvPr id="58" name="TextBox 57"/>
            <p:cNvSpPr txBox="1"/>
            <p:nvPr/>
          </p:nvSpPr>
          <p:spPr>
            <a:xfrm>
              <a:off x="714348" y="376336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立方体 58"/>
            <p:cNvSpPr/>
            <p:nvPr/>
          </p:nvSpPr>
          <p:spPr>
            <a:xfrm>
              <a:off x="3060652" y="3585790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60" name="立方体 59"/>
            <p:cNvSpPr/>
            <p:nvPr/>
          </p:nvSpPr>
          <p:spPr>
            <a:xfrm>
              <a:off x="2357422" y="3621790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61" name="立方体 60"/>
            <p:cNvSpPr/>
            <p:nvPr/>
          </p:nvSpPr>
          <p:spPr>
            <a:xfrm>
              <a:off x="1714480" y="3657790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62" name="立方体 61"/>
            <p:cNvSpPr/>
            <p:nvPr/>
          </p:nvSpPr>
          <p:spPr>
            <a:xfrm>
              <a:off x="3714744" y="3693790"/>
              <a:ext cx="500066" cy="684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63" name="立方体 62"/>
            <p:cNvSpPr/>
            <p:nvPr/>
          </p:nvSpPr>
          <p:spPr>
            <a:xfrm>
              <a:off x="4429124" y="3729790"/>
              <a:ext cx="500066" cy="64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64" name="立方体 63"/>
            <p:cNvSpPr/>
            <p:nvPr/>
          </p:nvSpPr>
          <p:spPr>
            <a:xfrm>
              <a:off x="5143504" y="3765790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65" name="立方体 64"/>
            <p:cNvSpPr/>
            <p:nvPr/>
          </p:nvSpPr>
          <p:spPr>
            <a:xfrm>
              <a:off x="5857884" y="3801790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66" name="立方体 65"/>
            <p:cNvSpPr/>
            <p:nvPr/>
          </p:nvSpPr>
          <p:spPr>
            <a:xfrm>
              <a:off x="6572264" y="3837790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67" name="立方体 66"/>
            <p:cNvSpPr/>
            <p:nvPr/>
          </p:nvSpPr>
          <p:spPr>
            <a:xfrm>
              <a:off x="7286644" y="3873790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68" name="立方体 67"/>
            <p:cNvSpPr/>
            <p:nvPr/>
          </p:nvSpPr>
          <p:spPr>
            <a:xfrm>
              <a:off x="8001024" y="3909790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 rot="16200000" flipV="1">
            <a:off x="3749058" y="4537695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组合 87"/>
          <p:cNvGrpSpPr/>
          <p:nvPr/>
        </p:nvGrpSpPr>
        <p:grpSpPr>
          <a:xfrm>
            <a:off x="714348" y="4929198"/>
            <a:ext cx="7786742" cy="792000"/>
            <a:chOff x="714348" y="4929198"/>
            <a:chExt cx="7786742" cy="792000"/>
          </a:xfrm>
        </p:grpSpPr>
        <p:sp>
          <p:nvSpPr>
            <p:cNvPr id="71" name="立方体 70"/>
            <p:cNvSpPr/>
            <p:nvPr/>
          </p:nvSpPr>
          <p:spPr>
            <a:xfrm>
              <a:off x="3714744" y="4929198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72" name="立方体 71"/>
            <p:cNvSpPr/>
            <p:nvPr/>
          </p:nvSpPr>
          <p:spPr>
            <a:xfrm>
              <a:off x="3060652" y="4965198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73" name="立方体 72"/>
            <p:cNvSpPr/>
            <p:nvPr/>
          </p:nvSpPr>
          <p:spPr>
            <a:xfrm>
              <a:off x="2357422" y="5001198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74" name="立方体 73"/>
            <p:cNvSpPr/>
            <p:nvPr/>
          </p:nvSpPr>
          <p:spPr>
            <a:xfrm>
              <a:off x="1714480" y="5037198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429124" y="5073198"/>
              <a:ext cx="500066" cy="648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5143504" y="5109198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77" name="立方体 76"/>
            <p:cNvSpPr/>
            <p:nvPr/>
          </p:nvSpPr>
          <p:spPr>
            <a:xfrm>
              <a:off x="5857884" y="5145198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78" name="立方体 77"/>
            <p:cNvSpPr/>
            <p:nvPr/>
          </p:nvSpPr>
          <p:spPr>
            <a:xfrm>
              <a:off x="6572264" y="5181198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79" name="立方体 78"/>
            <p:cNvSpPr/>
            <p:nvPr/>
          </p:nvSpPr>
          <p:spPr>
            <a:xfrm>
              <a:off x="7286644" y="5217198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80" name="立方体 79"/>
            <p:cNvSpPr/>
            <p:nvPr/>
          </p:nvSpPr>
          <p:spPr>
            <a:xfrm>
              <a:off x="8001024" y="5253198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4348" y="51720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71472" y="5317095"/>
            <a:ext cx="798830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说明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排序数据中可以存在相同关键</a:t>
            </a:r>
            <a:r>
              <a: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字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的元素。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本章仅考虑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递增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28596" y="1459443"/>
            <a:ext cx="221457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、排序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71736" y="642918"/>
            <a:ext cx="3714776" cy="57629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10.1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173823"/>
            <a:ext cx="8429684" cy="50270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所谓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排序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，是整理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的元素，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使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之按关键字递增（或递减）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有序排列：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14348" y="2888203"/>
            <a:ext cx="8072494" cy="2187942"/>
            <a:chOff x="2428860" y="2357430"/>
            <a:chExt cx="7143800" cy="2187942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排序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857488" y="2357430"/>
              <a:ext cx="214314" cy="714380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857488" y="3857628"/>
              <a:ext cx="214314" cy="642942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6366201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，关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键字分别为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6429420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,0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，使得递增</a:t>
              </a:r>
              <a:r>
                <a:rPr kumimoji="1"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i,</a:t>
              </a:r>
              <a:r>
                <a:rPr kumimoji="1"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 baseline="-25000" smtClean="0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 </a:t>
              </a:r>
              <a:r>
                <a:rPr kumimoji="1" lang="en-US" altLang="zh-CN" sz="2000" smtClean="0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</a:t>
              </a:r>
              <a:r>
                <a:rPr kumimoji="1" lang="en-US" altLang="zh-CN" sz="2000" smtClean="0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 … ≤</a:t>
              </a:r>
              <a:r>
                <a:rPr kumimoji="1"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en-US" altLang="zh-CN" sz="2000" b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（或递减</a:t>
              </a:r>
              <a:r>
                <a:rPr kumimoji="1" lang="en-US" altLang="zh-CN" sz="2000" i="1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,0</a:t>
              </a:r>
              <a:r>
                <a:rPr kumimoji="1" lang="en-US" altLang="zh-CN" sz="2000" smtClean="0">
                  <a:solidFill>
                    <a:srgbClr val="00800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≥</a:t>
              </a:r>
              <a:r>
                <a:rPr kumimoji="1" lang="en-US" altLang="zh-CN" sz="2000" i="1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,1</a:t>
              </a:r>
              <a:r>
                <a:rPr kumimoji="1" lang="en-US" altLang="zh-CN" sz="2000" smtClean="0">
                  <a:solidFill>
                    <a:srgbClr val="00800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≥ …≥</a:t>
              </a:r>
              <a:r>
                <a:rPr kumimoji="1" lang="en-US" altLang="zh-CN" sz="2000" i="1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490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3786182" y="571480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5" name="立方体 4"/>
          <p:cNvSpPr/>
          <p:nvPr/>
        </p:nvSpPr>
        <p:spPr>
          <a:xfrm>
            <a:off x="3143240" y="607480"/>
            <a:ext cx="500066" cy="75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8</a:t>
            </a:r>
            <a:endParaRPr lang="zh-CN" altLang="en-US" sz="1800"/>
          </a:p>
        </p:txBody>
      </p:sp>
      <p:sp>
        <p:nvSpPr>
          <p:cNvPr id="6" name="立方体 5"/>
          <p:cNvSpPr/>
          <p:nvPr/>
        </p:nvSpPr>
        <p:spPr>
          <a:xfrm>
            <a:off x="2428860" y="643480"/>
            <a:ext cx="500066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7" name="立方体 6"/>
          <p:cNvSpPr/>
          <p:nvPr/>
        </p:nvSpPr>
        <p:spPr>
          <a:xfrm>
            <a:off x="1714480" y="679480"/>
            <a:ext cx="500066" cy="684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8" name="立方体 7"/>
          <p:cNvSpPr/>
          <p:nvPr/>
        </p:nvSpPr>
        <p:spPr>
          <a:xfrm>
            <a:off x="4429124" y="715480"/>
            <a:ext cx="500066" cy="648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5</a:t>
            </a:r>
            <a:endParaRPr lang="zh-CN" altLang="en-US" sz="1800"/>
          </a:p>
        </p:txBody>
      </p:sp>
      <p:sp>
        <p:nvSpPr>
          <p:cNvPr id="9" name="立方体 8"/>
          <p:cNvSpPr/>
          <p:nvPr/>
        </p:nvSpPr>
        <p:spPr>
          <a:xfrm>
            <a:off x="5143504" y="751480"/>
            <a:ext cx="500066" cy="612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10" name="立方体 9"/>
          <p:cNvSpPr/>
          <p:nvPr/>
        </p:nvSpPr>
        <p:spPr>
          <a:xfrm>
            <a:off x="5857884" y="787480"/>
            <a:ext cx="500066" cy="576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11" name="立方体 10"/>
          <p:cNvSpPr/>
          <p:nvPr/>
        </p:nvSpPr>
        <p:spPr>
          <a:xfrm>
            <a:off x="6572264" y="823480"/>
            <a:ext cx="500066" cy="54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2</a:t>
            </a:r>
            <a:endParaRPr lang="zh-CN" altLang="en-US" sz="1800"/>
          </a:p>
        </p:txBody>
      </p:sp>
      <p:sp>
        <p:nvSpPr>
          <p:cNvPr id="12" name="立方体 11"/>
          <p:cNvSpPr/>
          <p:nvPr/>
        </p:nvSpPr>
        <p:spPr>
          <a:xfrm>
            <a:off x="7286644" y="859480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13" name="立方体 12"/>
          <p:cNvSpPr/>
          <p:nvPr/>
        </p:nvSpPr>
        <p:spPr>
          <a:xfrm>
            <a:off x="8001024" y="895480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4463438" y="1534488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组合 67"/>
          <p:cNvGrpSpPr/>
          <p:nvPr/>
        </p:nvGrpSpPr>
        <p:grpSpPr>
          <a:xfrm>
            <a:off x="714348" y="1857364"/>
            <a:ext cx="7786742" cy="792000"/>
            <a:chOff x="714348" y="1857364"/>
            <a:chExt cx="7786742" cy="792000"/>
          </a:xfrm>
        </p:grpSpPr>
        <p:sp>
          <p:nvSpPr>
            <p:cNvPr id="15" name="TextBox 14"/>
            <p:cNvSpPr txBox="1"/>
            <p:nvPr/>
          </p:nvSpPr>
          <p:spPr>
            <a:xfrm>
              <a:off x="714348" y="210019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i=4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立方体 15"/>
            <p:cNvSpPr/>
            <p:nvPr/>
          </p:nvSpPr>
          <p:spPr>
            <a:xfrm>
              <a:off x="4429124" y="185736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3786182" y="189336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3143240" y="192936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428860" y="196536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1714480" y="200136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5143504" y="2037364"/>
              <a:ext cx="500066" cy="61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5857884" y="2073364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572264" y="210936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286644" y="214536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8001024" y="218136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16200000" flipV="1">
            <a:off x="5177818" y="282037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9" name="组合 65"/>
          <p:cNvGrpSpPr/>
          <p:nvPr/>
        </p:nvGrpSpPr>
        <p:grpSpPr>
          <a:xfrm>
            <a:off x="714348" y="3286124"/>
            <a:ext cx="7786742" cy="792000"/>
            <a:chOff x="714348" y="3286124"/>
            <a:chExt cx="7786742" cy="792000"/>
          </a:xfrm>
        </p:grpSpPr>
        <p:sp>
          <p:nvSpPr>
            <p:cNvPr id="27" name="TextBox 26"/>
            <p:cNvSpPr txBox="1"/>
            <p:nvPr/>
          </p:nvSpPr>
          <p:spPr>
            <a:xfrm>
              <a:off x="714348" y="360039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i=5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立方体 27"/>
            <p:cNvSpPr/>
            <p:nvPr/>
          </p:nvSpPr>
          <p:spPr>
            <a:xfrm>
              <a:off x="5143504" y="328612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4429124" y="332212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786182" y="335812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143240" y="339412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428860" y="343012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1714480" y="3466124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34" name="立方体 33"/>
            <p:cNvSpPr/>
            <p:nvPr/>
          </p:nvSpPr>
          <p:spPr>
            <a:xfrm>
              <a:off x="5857884" y="3502124"/>
              <a:ext cx="500066" cy="576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35" name="立方体 34"/>
            <p:cNvSpPr/>
            <p:nvPr/>
          </p:nvSpPr>
          <p:spPr>
            <a:xfrm>
              <a:off x="6572264" y="353812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36" name="立方体 35"/>
            <p:cNvSpPr/>
            <p:nvPr/>
          </p:nvSpPr>
          <p:spPr>
            <a:xfrm>
              <a:off x="7286644" y="357412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37" name="立方体 36"/>
            <p:cNvSpPr/>
            <p:nvPr/>
          </p:nvSpPr>
          <p:spPr>
            <a:xfrm>
              <a:off x="8001024" y="361012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 rot="16200000" flipV="1">
            <a:off x="5893300" y="424913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85918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886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14678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5762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0056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494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93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370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808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01024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66"/>
          <p:cNvGrpSpPr/>
          <p:nvPr/>
        </p:nvGrpSpPr>
        <p:grpSpPr>
          <a:xfrm>
            <a:off x="714348" y="4714884"/>
            <a:ext cx="7786742" cy="792000"/>
            <a:chOff x="714348" y="4714884"/>
            <a:chExt cx="7786742" cy="792000"/>
          </a:xfrm>
        </p:grpSpPr>
        <p:sp>
          <p:nvSpPr>
            <p:cNvPr id="40" name="立方体 39"/>
            <p:cNvSpPr/>
            <p:nvPr/>
          </p:nvSpPr>
          <p:spPr>
            <a:xfrm>
              <a:off x="5857884" y="471488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41" name="立方体 40"/>
            <p:cNvSpPr/>
            <p:nvPr/>
          </p:nvSpPr>
          <p:spPr>
            <a:xfrm>
              <a:off x="5143504" y="475088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4429124" y="478688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43" name="立方体 42"/>
            <p:cNvSpPr/>
            <p:nvPr/>
          </p:nvSpPr>
          <p:spPr>
            <a:xfrm>
              <a:off x="3786182" y="482288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44" name="立方体 43"/>
            <p:cNvSpPr/>
            <p:nvPr/>
          </p:nvSpPr>
          <p:spPr>
            <a:xfrm>
              <a:off x="3143240" y="485888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428860" y="4894884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4930884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6572264" y="496688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7286644" y="500288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49" name="立方体 48"/>
            <p:cNvSpPr/>
            <p:nvPr/>
          </p:nvSpPr>
          <p:spPr>
            <a:xfrm>
              <a:off x="8001024" y="503888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348" y="500063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i=6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286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5969514" y="714356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9</a:t>
            </a:r>
            <a:endParaRPr lang="zh-CN" altLang="en-US" sz="1800"/>
          </a:p>
        </p:txBody>
      </p:sp>
      <p:sp>
        <p:nvSpPr>
          <p:cNvPr id="5" name="立方体 4"/>
          <p:cNvSpPr/>
          <p:nvPr/>
        </p:nvSpPr>
        <p:spPr>
          <a:xfrm>
            <a:off x="5286380" y="750356"/>
            <a:ext cx="500066" cy="75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8</a:t>
            </a:r>
            <a:endParaRPr lang="zh-CN" altLang="en-US" sz="1800"/>
          </a:p>
        </p:txBody>
      </p:sp>
      <p:sp>
        <p:nvSpPr>
          <p:cNvPr id="6" name="立方体 5"/>
          <p:cNvSpPr/>
          <p:nvPr/>
        </p:nvSpPr>
        <p:spPr>
          <a:xfrm>
            <a:off x="4572000" y="786356"/>
            <a:ext cx="500066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7</a:t>
            </a:r>
            <a:endParaRPr lang="zh-CN" altLang="en-US" sz="1800"/>
          </a:p>
        </p:txBody>
      </p:sp>
      <p:sp>
        <p:nvSpPr>
          <p:cNvPr id="7" name="立方体 6"/>
          <p:cNvSpPr/>
          <p:nvPr/>
        </p:nvSpPr>
        <p:spPr>
          <a:xfrm>
            <a:off x="3857620" y="822356"/>
            <a:ext cx="500066" cy="684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6</a:t>
            </a:r>
            <a:endParaRPr lang="zh-CN" altLang="en-US" sz="1800"/>
          </a:p>
        </p:txBody>
      </p:sp>
      <p:sp>
        <p:nvSpPr>
          <p:cNvPr id="8" name="立方体 7"/>
          <p:cNvSpPr/>
          <p:nvPr/>
        </p:nvSpPr>
        <p:spPr>
          <a:xfrm>
            <a:off x="3143240" y="858356"/>
            <a:ext cx="500066" cy="648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5</a:t>
            </a:r>
            <a:endParaRPr lang="zh-CN" altLang="en-US" sz="1800"/>
          </a:p>
        </p:txBody>
      </p:sp>
      <p:sp>
        <p:nvSpPr>
          <p:cNvPr id="9" name="立方体 8"/>
          <p:cNvSpPr/>
          <p:nvPr/>
        </p:nvSpPr>
        <p:spPr>
          <a:xfrm>
            <a:off x="2470154" y="894356"/>
            <a:ext cx="500066" cy="61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4</a:t>
            </a:r>
            <a:endParaRPr lang="zh-CN" altLang="en-US" sz="1800"/>
          </a:p>
        </p:txBody>
      </p:sp>
      <p:sp>
        <p:nvSpPr>
          <p:cNvPr id="10" name="立方体 9"/>
          <p:cNvSpPr/>
          <p:nvPr/>
        </p:nvSpPr>
        <p:spPr>
          <a:xfrm>
            <a:off x="1785918" y="930356"/>
            <a:ext cx="500066" cy="576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3</a:t>
            </a:r>
            <a:endParaRPr lang="zh-CN" altLang="en-US" sz="1800"/>
          </a:p>
        </p:txBody>
      </p:sp>
      <p:sp>
        <p:nvSpPr>
          <p:cNvPr id="11" name="立方体 10"/>
          <p:cNvSpPr/>
          <p:nvPr/>
        </p:nvSpPr>
        <p:spPr>
          <a:xfrm>
            <a:off x="6643702" y="966356"/>
            <a:ext cx="500066" cy="54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2</a:t>
            </a:r>
            <a:endParaRPr lang="zh-CN" altLang="en-US" sz="1800"/>
          </a:p>
        </p:txBody>
      </p:sp>
      <p:sp>
        <p:nvSpPr>
          <p:cNvPr id="12" name="立方体 11"/>
          <p:cNvSpPr/>
          <p:nvPr/>
        </p:nvSpPr>
        <p:spPr>
          <a:xfrm>
            <a:off x="7358082" y="1002356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13" name="立方体 12"/>
          <p:cNvSpPr/>
          <p:nvPr/>
        </p:nvSpPr>
        <p:spPr>
          <a:xfrm>
            <a:off x="7969778" y="1038356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/>
              <a:t>0</a:t>
            </a:r>
            <a:endParaRPr lang="zh-CN" altLang="en-US" sz="1800"/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6678016" y="168741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5918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62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056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494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32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370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808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024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714348" y="2000240"/>
            <a:ext cx="7755496" cy="792000"/>
            <a:chOff x="714348" y="2000240"/>
            <a:chExt cx="7755496" cy="792000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231451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i=7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立方体 25"/>
            <p:cNvSpPr/>
            <p:nvPr/>
          </p:nvSpPr>
          <p:spPr>
            <a:xfrm>
              <a:off x="6572264" y="2000240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27" name="立方体 26"/>
            <p:cNvSpPr/>
            <p:nvPr/>
          </p:nvSpPr>
          <p:spPr>
            <a:xfrm>
              <a:off x="5898076" y="2036240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28" name="立方体 27"/>
            <p:cNvSpPr/>
            <p:nvPr/>
          </p:nvSpPr>
          <p:spPr>
            <a:xfrm>
              <a:off x="5214942" y="2072240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4500562" y="2108240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786182" y="2144240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071802" y="2180240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398716" y="2216240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1714480" y="2252240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34" name="立方体 33"/>
            <p:cNvSpPr/>
            <p:nvPr/>
          </p:nvSpPr>
          <p:spPr>
            <a:xfrm>
              <a:off x="7286644" y="2288240"/>
              <a:ext cx="500066" cy="504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35" name="立方体 34"/>
            <p:cNvSpPr/>
            <p:nvPr/>
          </p:nvSpPr>
          <p:spPr>
            <a:xfrm>
              <a:off x="7969778" y="2324240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rot="16200000" flipV="1">
            <a:off x="7320958" y="2966058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组合 61"/>
          <p:cNvGrpSpPr/>
          <p:nvPr/>
        </p:nvGrpSpPr>
        <p:grpSpPr>
          <a:xfrm>
            <a:off x="714348" y="3357562"/>
            <a:ext cx="7755496" cy="792000"/>
            <a:chOff x="714348" y="3357562"/>
            <a:chExt cx="7755496" cy="792000"/>
          </a:xfrm>
        </p:grpSpPr>
        <p:sp>
          <p:nvSpPr>
            <p:cNvPr id="37" name="TextBox 36"/>
            <p:cNvSpPr txBox="1"/>
            <p:nvPr/>
          </p:nvSpPr>
          <p:spPr>
            <a:xfrm>
              <a:off x="714348" y="36718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i=8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7286644" y="3357562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39" name="立方体 38"/>
            <p:cNvSpPr/>
            <p:nvPr/>
          </p:nvSpPr>
          <p:spPr>
            <a:xfrm>
              <a:off x="6572264" y="3393562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40" name="立方体 39"/>
            <p:cNvSpPr/>
            <p:nvPr/>
          </p:nvSpPr>
          <p:spPr>
            <a:xfrm>
              <a:off x="5898076" y="3429562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41" name="立方体 40"/>
            <p:cNvSpPr/>
            <p:nvPr/>
          </p:nvSpPr>
          <p:spPr>
            <a:xfrm>
              <a:off x="5214942" y="3465562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4500562" y="3501562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43" name="立方体 42"/>
            <p:cNvSpPr/>
            <p:nvPr/>
          </p:nvSpPr>
          <p:spPr>
            <a:xfrm>
              <a:off x="3786182" y="3537562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44" name="立方体 43"/>
            <p:cNvSpPr/>
            <p:nvPr/>
          </p:nvSpPr>
          <p:spPr>
            <a:xfrm>
              <a:off x="3071802" y="3573562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398716" y="3609562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3645562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7969778" y="3681562"/>
              <a:ext cx="500066" cy="468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cxnSp>
        <p:nvCxnSpPr>
          <p:cNvPr id="48" name="直接箭头连接符 47"/>
          <p:cNvCxnSpPr/>
          <p:nvPr/>
        </p:nvCxnSpPr>
        <p:spPr>
          <a:xfrm rot="16200000" flipV="1">
            <a:off x="7963900" y="4323381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" name="组合 62"/>
          <p:cNvGrpSpPr/>
          <p:nvPr/>
        </p:nvGrpSpPr>
        <p:grpSpPr>
          <a:xfrm>
            <a:off x="714348" y="4851578"/>
            <a:ext cx="7755496" cy="792000"/>
            <a:chOff x="714348" y="4851578"/>
            <a:chExt cx="7755496" cy="792000"/>
          </a:xfrm>
        </p:grpSpPr>
        <p:sp>
          <p:nvSpPr>
            <p:cNvPr id="49" name="TextBox 48"/>
            <p:cNvSpPr txBox="1"/>
            <p:nvPr/>
          </p:nvSpPr>
          <p:spPr>
            <a:xfrm>
              <a:off x="714348" y="524346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i=9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立方体 49"/>
            <p:cNvSpPr/>
            <p:nvPr/>
          </p:nvSpPr>
          <p:spPr>
            <a:xfrm>
              <a:off x="7969778" y="4851578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9</a:t>
              </a:r>
              <a:endParaRPr lang="zh-CN" altLang="en-US" sz="1800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7286644" y="4887578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8</a:t>
              </a:r>
              <a:endParaRPr lang="zh-CN" altLang="en-US" sz="180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6572264" y="4923578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7</a:t>
              </a:r>
              <a:endParaRPr lang="zh-CN" altLang="en-US" sz="1800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5898076" y="4959578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6</a:t>
              </a:r>
              <a:endParaRPr lang="zh-CN" altLang="en-US" sz="180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5214942" y="4995578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5</a:t>
              </a:r>
              <a:endParaRPr lang="zh-CN" altLang="en-US" sz="1800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4500562" y="5031578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4</a:t>
              </a:r>
              <a:endParaRPr lang="zh-CN" altLang="en-US" sz="1800"/>
            </a:p>
          </p:txBody>
        </p:sp>
        <p:sp>
          <p:nvSpPr>
            <p:cNvPr id="56" name="立方体 55"/>
            <p:cNvSpPr/>
            <p:nvPr/>
          </p:nvSpPr>
          <p:spPr>
            <a:xfrm>
              <a:off x="3786182" y="5067578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3</a:t>
              </a:r>
              <a:endParaRPr lang="zh-CN" altLang="en-US" sz="1800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3071802" y="5103578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2</a:t>
              </a:r>
              <a:endParaRPr lang="zh-CN" altLang="en-US" sz="1800"/>
            </a:p>
          </p:txBody>
        </p:sp>
        <p:sp>
          <p:nvSpPr>
            <p:cNvPr id="58" name="立方体 57"/>
            <p:cNvSpPr/>
            <p:nvPr/>
          </p:nvSpPr>
          <p:spPr>
            <a:xfrm>
              <a:off x="2398716" y="5139578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1</a:t>
              </a:r>
              <a:endParaRPr lang="zh-CN" altLang="en-US" sz="1800"/>
            </a:p>
          </p:txBody>
        </p:sp>
        <p:sp>
          <p:nvSpPr>
            <p:cNvPr id="59" name="立方体 58"/>
            <p:cNvSpPr/>
            <p:nvPr/>
          </p:nvSpPr>
          <p:spPr>
            <a:xfrm>
              <a:off x="1714480" y="5175578"/>
              <a:ext cx="500066" cy="46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/>
                <a:t>0</a:t>
              </a:r>
              <a:endParaRPr lang="zh-CN" altLang="en-US" sz="1800"/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8215370" cy="5452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  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R[i].key&lt;R[i-1].key]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	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R[j+1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将关键字大于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的元素后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R[j].key&gt;tmp.key)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R[j+1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28596" y="285728"/>
            <a:ext cx="3929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直接插入排序的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5549917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72000" bIns="7200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最好的情况（关键</a:t>
            </a:r>
            <a:r>
              <a:rPr kumimoji="1" lang="zh-CN" altLang="en-US" sz="2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在元素序</a:t>
            </a:r>
            <a:r>
              <a:rPr kumimoji="1"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列中正序）：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0100" y="214311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1,2,3,4,5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785786" y="3271850"/>
            <a:ext cx="7759189" cy="1371596"/>
            <a:chOff x="785786" y="3271850"/>
            <a:chExt cx="7759189" cy="1371596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85786" y="3275025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429124" y="3886146"/>
              <a:ext cx="4873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  <a:endParaRPr kumimoji="1"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758629" y="3271850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1901" y="3857628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最好：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2083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3857628"/>
              <a:ext cx="1319052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57158" y="142852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792017"/>
            <a:ext cx="5549917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72000" bIns="7200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最坏的情况（关键</a:t>
            </a:r>
            <a:r>
              <a:rPr kumimoji="1" lang="zh-CN" altLang="en-US" sz="2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在元素序</a:t>
            </a:r>
            <a:r>
              <a:rPr kumimoji="1"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列中反序）：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2910" y="1285860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5,4,3,2,1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最前面，比较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次，移动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42910" y="1797341"/>
            <a:ext cx="7572428" cy="3560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16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6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endParaRPr kumimoji="1" lang="en-US" altLang="zh-CN" sz="16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   RecType 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(R[i].key&lt;R[i-1].key])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tmp=R[i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j=i-1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kumimoji="1" lang="zh-CN" altLang="en-US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6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R[j+1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将关键字大于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的元素后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R[j].key&gt;tmp.key)</a:t>
            </a:r>
            <a:endParaRPr kumimoji="1" lang="en-US" altLang="zh-CN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R[j+1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6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6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500034" y="5447015"/>
            <a:ext cx="7500990" cy="1228858"/>
            <a:chOff x="500034" y="5447015"/>
            <a:chExt cx="7500990" cy="1228858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500034" y="5447015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3472877" y="5447015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7950" y="5975599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最坏：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1980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5857892"/>
              <a:ext cx="1643074" cy="81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8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71868" y="5857892"/>
              <a:ext cx="2571768" cy="798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00034" y="1285860"/>
            <a:ext cx="4500594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平均情况：比较次数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</a:t>
            </a:r>
            <a:r>
              <a:rPr lang="zh-CN" altLang="en-US" sz="2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 </a:t>
            </a:r>
            <a:endParaRPr lang="zh-CN" altLang="en-US" sz="20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5140" y="31717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2202412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，平均插入在中间位置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/2]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857496"/>
            <a:ext cx="5643602" cy="93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3892546" cy="514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10.2.2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42910" y="2000240"/>
            <a:ext cx="7423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查找采用折半查找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方法，称为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二分插入排序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折半插入排序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2786050" y="4000559"/>
            <a:ext cx="2879725" cy="1065075"/>
            <a:chOff x="2786050" y="3400483"/>
            <a:chExt cx="2879725" cy="1065075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采用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折半查找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在有序区找到插入的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位置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742874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16594"/>
            <a:ext cx="357190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不空：</a:t>
            </a:r>
            <a:endParaRPr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2134170"/>
            <a:ext cx="24288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mid=(low+high)/2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3425611"/>
            <a:ext cx="20002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[low..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mid-1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3425611"/>
            <a:ext cx="207170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..high]</a:t>
            </a:r>
          </a:p>
          <a:p>
            <a:pPr algn="ctr"/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536020" y="2669956"/>
            <a:ext cx="928691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5852" y="270567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930755" y="2703981"/>
            <a:ext cx="925302" cy="50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7686" y="27056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488428"/>
            <a:ext cx="314327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endParaRPr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520280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[low..high]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high+1..*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86116" y="5560792"/>
            <a:ext cx="785818" cy="735253"/>
            <a:chOff x="3071802" y="5215744"/>
            <a:chExt cx="785818" cy="735253"/>
          </a:xfrm>
        </p:grpSpPr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3286116" y="535782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71802" y="5550887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8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R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8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]</a:t>
              </a:r>
              <a:endParaRPr lang="zh-CN" altLang="en-US" sz="20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214290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如何在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[low..high]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中查找插入</a:t>
            </a:r>
            <a:r>
              <a:rPr lang="en-US" altLang="zh-CN" sz="2000" i="1" smtClean="0">
                <a:solidFill>
                  <a:srgbClr val="008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8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的位置？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9" grpId="0"/>
      <p:bldP spid="11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8713788" cy="5830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BinInsertSort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RecType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R[i].key&lt;R[i-1].key]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  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low=0; high=i-1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R[low..high]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中查找插入的位置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&lt;R[mid].key)</a:t>
            </a: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high=mid-1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插入点在左半区</a:t>
            </a: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low=mid+1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插入点在右半区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          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找位置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元素后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</a:t>
            </a:r>
          </a:p>
          <a:p>
            <a:pPr algn="l"/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3105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折半插入排序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00034" y="1105534"/>
            <a:ext cx="8215370" cy="14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中查找插入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位置，折半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查找的平均关键字比较次数为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移动元素的次数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/2+2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91154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820178"/>
            <a:ext cx="7786742" cy="13508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折半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插入排序采用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折半查找，查找效率提高，即关键字比较次数减少了。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但元素移动次数不变，仅仅将分散移动改为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集合移动。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658636"/>
            <a:ext cx="3857652" cy="9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142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在排序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过程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整个表都是放在内存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处理，排序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时不涉及数据的内、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外存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称之为</a:t>
            </a:r>
            <a:r>
              <a:rPr kumimoji="1" lang="zh-CN" altLang="en-US" sz="2000" dirty="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内排序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反之，若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排序过程中要进行数据的内、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外存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称之为</a:t>
            </a:r>
            <a:r>
              <a:rPr kumimoji="1" lang="zh-CN" altLang="en-US" sz="2000" dirty="0">
                <a:solidFill>
                  <a:srgbClr val="F92D37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外排序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2714644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、内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57422" y="3143248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1000E4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  <a:endParaRPr lang="zh-CN" altLang="en-US" sz="2000">
                <a:solidFill>
                  <a:srgbClr val="1000E4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1785918" y="2786058"/>
            <a:ext cx="357190" cy="1214446"/>
          </a:xfrm>
          <a:prstGeom prst="curved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85918" y="3786190"/>
            <a:ext cx="3929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785794"/>
            <a:ext cx="8072494" cy="280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对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同一待排序序列分别进行折半插入排序和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直接插入排序，两者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之间可能的不同之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处是（  ）。</a:t>
            </a:r>
            <a:endParaRPr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A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排序的总趟数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pt-BR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元素的移动次数</a:t>
            </a:r>
          </a:p>
          <a:p>
            <a:pPr algn="l">
              <a:lnSpc>
                <a:spcPct val="150000"/>
              </a:lnSpc>
            </a:pP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使用辅助空间的数量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元素之间的比较次数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14348" y="1857364"/>
            <a:ext cx="6143668" cy="14369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将排序序列分为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个组，在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各组内进行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插入排序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递减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d=d/2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，重复② ，直到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249605" cy="5516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10.2.3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尔排序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428596" y="3500438"/>
            <a:ext cx="7358114" cy="955447"/>
            <a:chOff x="714348" y="3929066"/>
            <a:chExt cx="7358114" cy="955447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429132"/>
              <a:ext cx="7358114" cy="4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算法最后一趟对所有数据进行了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直接插入排序，所以结果一定是正确的。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41314" y="1007731"/>
            <a:ext cx="80883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将元素序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列分成若干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序列，分别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71472" y="2460613"/>
            <a:ext cx="67185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[0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1+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[1+2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[1+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[3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[(</a:t>
            </a:r>
            <a:r>
              <a:rPr kumimoji="1" lang="en-US" altLang="zh-CN" sz="2000" i="1" dirty="0" err="1">
                <a:latin typeface="Consolas" pitchFamily="49" charset="0"/>
                <a:cs typeface="Consolas" pitchFamily="49" charset="0"/>
              </a:rPr>
              <a:t>k</a:t>
            </a:r>
            <a:r>
              <a:rPr kumimoji="1"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1] }</a:t>
            </a:r>
            <a:endParaRPr kumimoji="1" lang="en-US" altLang="zh-CN" sz="20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00034" y="428604"/>
            <a:ext cx="246061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一趟希尔排序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过程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71472" y="1785926"/>
            <a:ext cx="6480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例如：将 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成 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个子序列：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57290" y="2460613"/>
            <a:ext cx="4297363" cy="1803400"/>
            <a:chOff x="793" y="1752"/>
            <a:chExt cx="2707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0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2728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500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958929" y="4357694"/>
            <a:ext cx="3684641" cy="971614"/>
            <a:chOff x="2071670" y="4678381"/>
            <a:chExt cx="3684641" cy="971614"/>
          </a:xfrm>
        </p:grpSpPr>
        <p:sp>
          <p:nvSpPr>
            <p:cNvPr id="16" name="上箭头 15"/>
            <p:cNvSpPr/>
            <p:nvPr/>
          </p:nvSpPr>
          <p:spPr>
            <a:xfrm>
              <a:off x="3571868" y="4678381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1670" y="5249885"/>
              <a:ext cx="3684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相距</a:t>
              </a:r>
              <a:r>
                <a:rPr lang="en-US" altLang="zh-CN" sz="20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个位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置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的元素分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为一组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6951651" y="2385948"/>
            <a:ext cx="1793888" cy="1555260"/>
            <a:chOff x="7064392" y="2857496"/>
            <a:chExt cx="1793888" cy="15552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一组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48462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25760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一组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257738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04342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一组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28596" y="14285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-2】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74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905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343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80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219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6578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9520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43900" y="79228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66" y="714356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初始序列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/2=2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/2=1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注意：对于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=1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的一趟，排序前的数据已将近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正序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！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9" y="892175"/>
            <a:ext cx="5464182" cy="5276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ShellSort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d=n/2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增量置初值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d&gt;0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对相隔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位置的元素组直接插入排序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j=i-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&amp;&amp; tmp.key&lt;R[j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j=j-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d=d/2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减小增量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85720" y="285728"/>
            <a:ext cx="210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希尔排序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57885" y="2544917"/>
            <a:ext cx="3178166" cy="3060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44000" bIns="144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j=i-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 &amp;&amp;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 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j=j-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5929322" y="857232"/>
            <a:ext cx="2857520" cy="1357322"/>
            <a:chOff x="5929322" y="857232"/>
            <a:chExt cx="2857520" cy="1357322"/>
          </a:xfrm>
        </p:grpSpPr>
        <p:sp>
          <p:nvSpPr>
            <p:cNvPr id="8" name="环形箭头 7"/>
            <p:cNvSpPr/>
            <p:nvPr/>
          </p:nvSpPr>
          <p:spPr>
            <a:xfrm>
              <a:off x="5929322" y="1571612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循环：每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个元素都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参加排序了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57158" y="214290"/>
            <a:ext cx="5976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希尔排序的时间复杂度约为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1.3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1244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22264" y="2636838"/>
            <a:ext cx="1582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20677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大约时间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en-US" altLang="zh-CN" sz="2000" baseline="30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000496" y="2708275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d=5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组，时间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5×2</a:t>
            </a:r>
            <a:r>
              <a:rPr lang="en-US" altLang="zh-CN" sz="2000" baseline="30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000496" y="3429000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d=2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组，时间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2×5</a:t>
            </a:r>
            <a:r>
              <a:rPr lang="en-US" altLang="zh-CN" sz="2000" baseline="30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000496" y="4195763"/>
            <a:ext cx="4762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d=1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组，几乎有序，时间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＝ 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80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例如：有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个元素要排序。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357298"/>
            <a:ext cx="6572296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个元素直接插入排序的平均时间复杂度为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为什么希尔排序比直接插入排序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好？</a:t>
            </a:r>
            <a:endParaRPr lang="zh-CN" altLang="en-US" sz="2000" dirty="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140057"/>
            <a:ext cx="7000924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组，每组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个元素：时间为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分组后的时间和远小于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个元素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直接插入排序时间，并且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越大时间和越少</a:t>
            </a:r>
            <a:endParaRPr lang="zh-CN" altLang="en-US" sz="20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814708"/>
            <a:ext cx="571504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越小时越接近有序，当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时基本有序。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4386212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直接插入排序在越有序时时间越少，趋向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8640763" cy="45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</a:t>
            </a:r>
            <a:r>
              <a:rPr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尔排序算法不稳定的反例：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4" y="1700213"/>
            <a:ext cx="5668981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20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=5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74788" y="2420938"/>
            <a:ext cx="5740400" cy="1152525"/>
            <a:chOff x="929" y="1525"/>
            <a:chExt cx="3616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616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698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57620" y="3625850"/>
            <a:ext cx="3384550" cy="944563"/>
            <a:chOff x="2290" y="2284"/>
            <a:chExt cx="2132" cy="595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699" name="Freeform 11"/>
            <p:cNvSpPr>
              <a:spLocks/>
            </p:cNvSpPr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相对位置发生改变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51275" y="4868868"/>
            <a:ext cx="3241675" cy="950913"/>
            <a:chOff x="2426" y="3067"/>
            <a:chExt cx="2042" cy="599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希尔排序是不稳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定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!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059404"/>
            <a:ext cx="5072098" cy="142333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希尔排序的组内排序采用的是（ ）。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折半插入排序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4546" y="2773916"/>
            <a:ext cx="3929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348" y="70221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2" name="Picture 8" descr="u=4164191742,2128357998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765175"/>
            <a:ext cx="2103437" cy="2160588"/>
          </a:xfrm>
          <a:prstGeom prst="rect">
            <a:avLst/>
          </a:prstGeom>
          <a:noFill/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50891" y="2852738"/>
            <a:ext cx="6535753" cy="101948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插入排序中每趟产生的</a:t>
            </a:r>
            <a:r>
              <a:rPr kumimoji="1"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有序区是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全局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序区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吗</a:t>
            </a:r>
            <a:r>
              <a:rPr kumimoji="1"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2000" dirty="0">
              <a:solidFill>
                <a:srgbClr val="1000E4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4274114"/>
            <a:ext cx="3286148" cy="400110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该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区域的元素位置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不再改变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5072066" y="3929066"/>
            <a:ext cx="142876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3" y="500042"/>
            <a:ext cx="2571768" cy="4430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、内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基于比较的排序算法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不基于比较的排序算法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1338248"/>
            <a:ext cx="178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插入排序</a:t>
            </a:r>
            <a:endParaRPr lang="en-US" altLang="zh-CN" sz="20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交换排序</a:t>
            </a:r>
            <a:endParaRPr lang="en-US" altLang="zh-CN" sz="20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选择排序</a:t>
            </a:r>
            <a:endParaRPr lang="en-US" altLang="zh-CN" sz="20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归并排序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19563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基数排序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446087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基于比较</a:t>
            </a:r>
            <a:r>
              <a:rPr lang="zh-CN" altLang="en-US" sz="2000" dirty="0" smtClean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的内排序</a:t>
            </a:r>
            <a:r>
              <a:rPr lang="zh-CN" altLang="en-US" sz="20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，对应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初始数据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序列有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3! = 6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情况：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14338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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个元素，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初始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数据序列有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!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种情况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=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为例，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一种基于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比较的排序方法：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28926" y="845090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2  3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428992" y="1702346"/>
            <a:ext cx="142876" cy="35719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628649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为真，不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3428992" y="3061927"/>
            <a:ext cx="142876" cy="35719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298823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为假，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428992" y="4312515"/>
            <a:ext cx="142876" cy="35719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428625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&lt;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为假，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14612" y="5702874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总共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次关键字比较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8926" y="2143116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3  1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8926" y="3500438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3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8926" y="4801298"/>
            <a:ext cx="1285884" cy="699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ctr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ctr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1  2  3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3" grpId="0"/>
      <p:bldP spid="15" grpId="0" animBg="1"/>
      <p:bldP spid="16" grpId="0"/>
      <p:bldP spid="21" grpId="0"/>
      <p:bldP spid="23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00034" y="1000108"/>
            <a:ext cx="8429684" cy="4184064"/>
            <a:chOff x="500034" y="1000108"/>
            <a:chExt cx="8429684" cy="4184064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2214554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①</a:t>
              </a:r>
              <a:r>
                <a:rPr lang="en-US" altLang="zh-CN" sz="16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34" y="4040035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②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③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2144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④ </a:t>
              </a:r>
              <a:r>
                <a:rPr lang="en-US" altLang="zh-CN" sz="16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1430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 smtClean="0">
                  <a:solidFill>
                    <a:srgbClr val="1000E4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lang="en-US" altLang="zh-CN" sz="1600" i="1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⑤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0" y="4937951"/>
              <a:ext cx="131604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⑥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86710" y="4937951"/>
              <a:ext cx="11430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所有可能的初始序列的排序过程构成一个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决策树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决策树是一棵有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!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个叶结点的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决策树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可以近似看成是一颗高度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，叶结点个数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满二叉树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714480" y="1071546"/>
            <a:ext cx="7000924" cy="2543250"/>
            <a:chOff x="1714480" y="1071546"/>
            <a:chExt cx="7000924" cy="2543250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 </a:t>
              </a:r>
              <a:endParaRPr lang="zh-CN" altLang="en-US" dirty="0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叶结点层，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!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4480" y="200024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3786190"/>
            <a:ext cx="7500990" cy="2526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叶结点个数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总结点个数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!-1</a:t>
            </a: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总结点个数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+1)=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!) ≈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en-US" altLang="zh-CN" sz="2000" i="1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平均关键字比较次数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移动次数也是同样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的数量级，即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这样的算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最好平均时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间复杂度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2910" y="1428736"/>
            <a:ext cx="7215238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待</a:t>
            </a:r>
            <a:r>
              <a:rPr kumimoji="1"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排</a:t>
            </a:r>
            <a:r>
              <a:rPr kumimoji="1"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序元素的</a:t>
            </a:r>
            <a:r>
              <a:rPr kumimoji="1"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关键字均不</a:t>
            </a:r>
            <a:r>
              <a:rPr kumimoji="1"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相同</a:t>
            </a:r>
            <a:r>
              <a:rPr kumimoji="1"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时，排序</a:t>
            </a:r>
            <a:r>
              <a:rPr kumimoji="1"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结果</a:t>
            </a:r>
            <a:r>
              <a:rPr kumimoji="1"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是唯一的。</a:t>
            </a:r>
            <a:r>
              <a:rPr kumimoji="1"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sz="20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390893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、内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2   4   3    1   5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1   2   3    4   5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7960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6001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0154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9636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2399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688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433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2692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45260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637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3019</Words>
  <Application>Microsoft Office PowerPoint</Application>
  <PresentationFormat>全屏显示(4:3)</PresentationFormat>
  <Paragraphs>660</Paragraphs>
  <Slides>39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430</cp:revision>
  <dcterms:created xsi:type="dcterms:W3CDTF">2004-11-02T05:48:03Z</dcterms:created>
  <dcterms:modified xsi:type="dcterms:W3CDTF">2021-05-10T00:18:50Z</dcterms:modified>
</cp:coreProperties>
</file>